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 id="2147483672"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hKZpxTxFDmmnq/LMLR1p+qAdvs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customXml" Target="../customXml/item2.xml"/><Relationship Id="rId21" Type="http://schemas.openxmlformats.org/officeDocument/2006/relationships/slide" Target="slides/slide14.xml"/><Relationship Id="rId34" Type="http://schemas.openxmlformats.org/officeDocument/2006/relationships/slide" Target="slides/slide27.xml"/><Relationship Id="rId25" Type="http://schemas.openxmlformats.org/officeDocument/2006/relationships/slide" Target="slides/slide18.xml"/><Relationship Id="rId7" Type="http://schemas.openxmlformats.org/officeDocument/2006/relationships/notesMaster" Target="notesMasters/notesMaster1.xml"/><Relationship Id="rId33" Type="http://schemas.openxmlformats.org/officeDocument/2006/relationships/slide" Target="slides/slide26.xml"/><Relationship Id="rId12" Type="http://schemas.openxmlformats.org/officeDocument/2006/relationships/slide" Target="slides/slide5.xml"/><Relationship Id="rId17" Type="http://schemas.openxmlformats.org/officeDocument/2006/relationships/slide" Target="slides/slide10.xml"/><Relationship Id="rId38" Type="http://schemas.openxmlformats.org/officeDocument/2006/relationships/customXml" Target="../customXml/item1.xml"/><Relationship Id="rId20" Type="http://schemas.openxmlformats.org/officeDocument/2006/relationships/slide" Target="slides/slide13.xml"/><Relationship Id="rId2" Type="http://schemas.openxmlformats.org/officeDocument/2006/relationships/presProps" Target="presProps.xml"/><Relationship Id="rId29" Type="http://schemas.openxmlformats.org/officeDocument/2006/relationships/slide" Target="slides/slide22.xml"/><Relationship Id="rId16" Type="http://schemas.openxmlformats.org/officeDocument/2006/relationships/slide" Target="slides/slide9.xml"/><Relationship Id="rId24" Type="http://schemas.openxmlformats.org/officeDocument/2006/relationships/slide" Target="slides/slide17.xml"/><Relationship Id="rId1" Type="http://schemas.openxmlformats.org/officeDocument/2006/relationships/theme" Target="theme/theme2.xml"/><Relationship Id="rId6" Type="http://schemas.openxmlformats.org/officeDocument/2006/relationships/slideMaster" Target="slideMasters/slideMaster4.xml"/><Relationship Id="rId11" Type="http://schemas.openxmlformats.org/officeDocument/2006/relationships/slide" Target="slides/slide4.xml"/><Relationship Id="rId32" Type="http://schemas.openxmlformats.org/officeDocument/2006/relationships/slide" Target="slides/slide25.xml"/><Relationship Id="rId37" Type="http://customschemas.google.com/relationships/presentationmetadata" Target="metadata"/><Relationship Id="rId40" Type="http://schemas.openxmlformats.org/officeDocument/2006/relationships/customXml" Target="../customXml/item3.xml"/><Relationship Id="rId23" Type="http://schemas.openxmlformats.org/officeDocument/2006/relationships/slide" Target="slides/slide16.xml"/><Relationship Id="rId28" Type="http://schemas.openxmlformats.org/officeDocument/2006/relationships/slide" Target="slides/slide21.xml"/><Relationship Id="rId5" Type="http://schemas.openxmlformats.org/officeDocument/2006/relationships/slideMaster" Target="slideMasters/slideMaster3.xml"/><Relationship Id="rId15" Type="http://schemas.openxmlformats.org/officeDocument/2006/relationships/slide" Target="slides/slide8.xml"/><Relationship Id="rId36" Type="http://schemas.openxmlformats.org/officeDocument/2006/relationships/slide" Target="slides/slide29.xml"/><Relationship Id="rId31" Type="http://schemas.openxmlformats.org/officeDocument/2006/relationships/slide" Target="slides/slide24.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2.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14" Type="http://schemas.openxmlformats.org/officeDocument/2006/relationships/slide" Target="slides/slide7.xml"/><Relationship Id="rId8" Type="http://schemas.openxmlformats.org/officeDocument/2006/relationships/slide" Target="slides/slide1.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farmtoCNP@ode.oregon.gov"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farmtoCNP@ode.oregon.gov"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a:t>
            </a:r>
            <a:r>
              <a:rPr lang="en-US"/>
              <a:t>elcome to the Oregon Farm to Child Nutrition Programs Noncompetitive Reimbursement Grant (NCRG) Training for the 2025-2027 biennium. This webinar is intended for all Farm to CNP Noncompetitive Reimbursement Grant Awardees who are current NSLP, CACFP and/or SFSP Sponsors in good standing across all child nutrition programs, and viewing is required for both new and past Awardees planning to participate in this grant. An alternative self-guided version is also offered as an option. The information presented will be valuable for anyone involved in ODE Farm to CNP business, purchasing, or programming, as it will cover significant changes to the Grant, as well as provide an overview of the Grant as a whole. </a:t>
            </a:r>
            <a:endParaRPr/>
          </a:p>
          <a:p>
            <a:pPr indent="0" lvl="0" marL="0" rtl="0" algn="l">
              <a:lnSpc>
                <a:spcPct val="100000"/>
              </a:lnSpc>
              <a:spcBef>
                <a:spcPts val="0"/>
              </a:spcBef>
              <a:spcAft>
                <a:spcPts val="0"/>
              </a:spcAft>
              <a:buSzPts val="1400"/>
              <a:buNone/>
            </a:pPr>
            <a:r>
              <a:t/>
            </a:r>
            <a:endParaRPr/>
          </a:p>
        </p:txBody>
      </p:sp>
      <p:sp>
        <p:nvSpPr>
          <p:cNvPr id="391" name="Google Shape;3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723852278d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US"/>
              <a:t>There are requirements that must be met to participate in the Farm to CNP Reimbursement Grant - Participation in the mandatory grant training, grant reporting, and demonstrating  "adequate claiming progress".</a:t>
            </a:r>
            <a:endParaRPr/>
          </a:p>
          <a:p>
            <a:pPr indent="-317500" lvl="0" marL="457200" rtl="0" algn="l">
              <a:lnSpc>
                <a:spcPct val="100000"/>
              </a:lnSpc>
              <a:spcBef>
                <a:spcPts val="0"/>
              </a:spcBef>
              <a:spcAft>
                <a:spcPts val="0"/>
              </a:spcAft>
              <a:buSzPts val="1400"/>
              <a:buChar char="●"/>
            </a:pPr>
            <a:r>
              <a:rPr lang="en-US"/>
              <a:t>Only one attestation submission is required per district or organization; however, ODE strongly encourages all individuals involved in your organization's Child Nutrition Program operations and business functions to participate in one of the trainings.</a:t>
            </a:r>
            <a:endParaRPr/>
          </a:p>
          <a:p>
            <a:pPr indent="-317500" lvl="0" marL="457200" rtl="0" algn="l">
              <a:lnSpc>
                <a:spcPct val="100000"/>
              </a:lnSpc>
              <a:spcBef>
                <a:spcPts val="0"/>
              </a:spcBef>
              <a:spcAft>
                <a:spcPts val="0"/>
              </a:spcAft>
              <a:buSzPts val="1400"/>
              <a:buChar char="●"/>
            </a:pPr>
            <a:r>
              <a:rPr b="1" lang="en-US"/>
              <a:t>Reporting: Data collection through grant reports help track progress across the biennium and inform the Oregon </a:t>
            </a:r>
            <a:r>
              <a:rPr b="1" lang="en-US"/>
              <a:t>Legislature</a:t>
            </a:r>
            <a:r>
              <a:rPr b="1" lang="en-US"/>
              <a:t> funding decisions. Accurate reporting is essential to the program’s future and is required for all Grantees to access their awards.</a:t>
            </a:r>
            <a:endParaRPr b="1"/>
          </a:p>
          <a:p>
            <a:pPr indent="-317500" lvl="0" marL="457200" rtl="0" algn="l">
              <a:lnSpc>
                <a:spcPct val="100000"/>
              </a:lnSpc>
              <a:spcBef>
                <a:spcPts val="0"/>
              </a:spcBef>
              <a:spcAft>
                <a:spcPts val="0"/>
              </a:spcAft>
              <a:buSzPts val="1400"/>
              <a:buChar char="●"/>
            </a:pPr>
            <a:r>
              <a:rPr lang="en-US"/>
              <a:t>Links to these reports and current due dates can be found on the Noncompetitive Reimbursement Grant webpage under Grant Reporting.</a:t>
            </a:r>
            <a:endParaRPr/>
          </a:p>
          <a:p>
            <a:pPr indent="0" lvl="0" marL="457200" rtl="0" algn="l">
              <a:lnSpc>
                <a:spcPct val="100000"/>
              </a:lnSpc>
              <a:spcBef>
                <a:spcPts val="0"/>
              </a:spcBef>
              <a:spcAft>
                <a:spcPts val="0"/>
              </a:spcAft>
              <a:buNone/>
            </a:pPr>
            <a:r>
              <a:t/>
            </a:r>
            <a:endParaRPr/>
          </a:p>
        </p:txBody>
      </p:sp>
      <p:sp>
        <p:nvSpPr>
          <p:cNvPr id="498" name="Google Shape;498;g3723852278d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7317995831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a:solidFill>
                <a:srgbClr val="FF0000"/>
              </a:solidFill>
            </a:endParaRPr>
          </a:p>
          <a:p>
            <a:pPr indent="0" lvl="0" marL="0" rtl="0" algn="l">
              <a:lnSpc>
                <a:spcPct val="100000"/>
              </a:lnSpc>
              <a:spcBef>
                <a:spcPts val="0"/>
              </a:spcBef>
              <a:spcAft>
                <a:spcPts val="0"/>
              </a:spcAft>
              <a:buNone/>
            </a:pPr>
            <a:r>
              <a:rPr lang="en-US"/>
              <a:t>We do not require monthly claim submissions for the Farm to CNP Reimbursement Grant. However, grantees must demonstrate adequate claiming progress to align with the goals of the grant. This means that claim activity should generally reflect the grant period and the time elapsed within it.</a:t>
            </a:r>
            <a:endParaRPr/>
          </a:p>
          <a:p>
            <a:pPr indent="0" lvl="0" marL="0" rtl="0" algn="l">
              <a:lnSpc>
                <a:spcPct val="100000"/>
              </a:lnSpc>
              <a:spcBef>
                <a:spcPts val="0"/>
              </a:spcBef>
              <a:spcAft>
                <a:spcPts val="0"/>
              </a:spcAft>
              <a:buNone/>
            </a:pPr>
            <a:r>
              <a:rPr lang="en-US"/>
              <a:t>Reallocation of Funds</a:t>
            </a:r>
            <a:endParaRPr/>
          </a:p>
          <a:p>
            <a:pPr indent="0" lvl="0" marL="0" rtl="0" algn="l">
              <a:lnSpc>
                <a:spcPct val="100000"/>
              </a:lnSpc>
              <a:spcBef>
                <a:spcPts val="0"/>
              </a:spcBef>
              <a:spcAft>
                <a:spcPts val="0"/>
              </a:spcAft>
              <a:buNone/>
            </a:pPr>
            <a:r>
              <a:rPr lang="en-US"/>
              <a:t>If a grantee does not show adequate claiming progress:</a:t>
            </a:r>
            <a:endParaRPr/>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A portion or the full amount of the award may be redistributed for use by successful Competitive Reimbursement Grant (CRG) applicants.</a:t>
            </a:r>
            <a:endParaRPr/>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This action will not occur without warning. Grantees will receive opportunities for technical assistance, and multiple notifications and communication attempts beforehand.</a:t>
            </a:r>
            <a:endParaRPr/>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Grantees at risk of losing funds may request an exception by submitting a clear and feasible spending plan. In such cases, a spending plan template will be provided. The Farm to CNP team will review submitted plans to determine next steps.</a:t>
            </a:r>
            <a:endParaRPr/>
          </a:p>
          <a:p>
            <a:pPr indent="0" lvl="0" marL="457200" rtl="0" algn="l">
              <a:lnSpc>
                <a:spcPct val="100000"/>
              </a:lnSpc>
              <a:spcBef>
                <a:spcPts val="0"/>
              </a:spcBef>
              <a:spcAft>
                <a:spcPts val="0"/>
              </a:spcAft>
              <a:buNone/>
            </a:pPr>
            <a:r>
              <a:t/>
            </a:r>
            <a:endParaRPr/>
          </a:p>
        </p:txBody>
      </p:sp>
      <p:sp>
        <p:nvSpPr>
          <p:cNvPr id="508" name="Google Shape;508;g37317995831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723852278d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Informal award announcements were emailed to your CNPweb contacts on July 21, 2025. These included potential next steps and links to various action items. </a:t>
            </a:r>
            <a:endParaRPr/>
          </a:p>
          <a:p>
            <a:pPr indent="0" lvl="0" marL="0" rtl="0" algn="l">
              <a:lnSpc>
                <a:spcPct val="100000"/>
              </a:lnSpc>
              <a:spcBef>
                <a:spcPts val="0"/>
              </a:spcBef>
              <a:spcAft>
                <a:spcPts val="0"/>
              </a:spcAft>
              <a:buNone/>
            </a:pPr>
            <a:r>
              <a:rPr lang="en-US"/>
              <a:t>New Grantees (did not participate last grant period)</a:t>
            </a:r>
            <a:endParaRPr/>
          </a:p>
          <a:p>
            <a:pPr indent="-317500" lvl="0" marL="457200" rtl="0" algn="l">
              <a:lnSpc>
                <a:spcPct val="100000"/>
              </a:lnSpc>
              <a:spcBef>
                <a:spcPts val="0"/>
              </a:spcBef>
              <a:spcAft>
                <a:spcPts val="0"/>
              </a:spcAft>
              <a:buSzPts val="1400"/>
              <a:buChar char="●"/>
            </a:pPr>
            <a:r>
              <a:rPr lang="en-US"/>
              <a:t>Action items may include getting set up in ODE’s EGrant Management System (EGMS). If you’ve never been paid out of this system before:</a:t>
            </a:r>
            <a:endParaRPr/>
          </a:p>
          <a:p>
            <a:pPr indent="-317500" lvl="1" marL="914400" rtl="0" algn="l">
              <a:lnSpc>
                <a:spcPct val="100000"/>
              </a:lnSpc>
              <a:spcBef>
                <a:spcPts val="0"/>
              </a:spcBef>
              <a:spcAft>
                <a:spcPts val="0"/>
              </a:spcAft>
              <a:buSzPts val="1400"/>
              <a:buChar char="○"/>
            </a:pPr>
            <a:r>
              <a:rPr lang="en-US"/>
              <a:t>Requesting an ODE Institution ID</a:t>
            </a:r>
            <a:endParaRPr/>
          </a:p>
          <a:p>
            <a:pPr indent="-317500" lvl="1" marL="914400" rtl="0" algn="l">
              <a:lnSpc>
                <a:spcPct val="100000"/>
              </a:lnSpc>
              <a:spcBef>
                <a:spcPts val="0"/>
              </a:spcBef>
              <a:spcAft>
                <a:spcPts val="0"/>
              </a:spcAft>
              <a:buSzPts val="1400"/>
              <a:buChar char="○"/>
            </a:pPr>
            <a:r>
              <a:rPr lang="en-US"/>
              <a:t>Requesting login access to (EGMS)</a:t>
            </a:r>
            <a:endParaRPr/>
          </a:p>
          <a:p>
            <a:pPr indent="-317500" lvl="1" marL="914400" rtl="0" algn="l">
              <a:lnSpc>
                <a:spcPct val="100000"/>
              </a:lnSpc>
              <a:spcBef>
                <a:spcPts val="0"/>
              </a:spcBef>
              <a:spcAft>
                <a:spcPts val="0"/>
              </a:spcAft>
              <a:buSzPts val="1400"/>
              <a:buChar char="○"/>
            </a:pPr>
            <a:r>
              <a:rPr lang="en-US"/>
              <a:t>Setting up direct deposit</a:t>
            </a:r>
            <a:endParaRPr/>
          </a:p>
          <a:p>
            <a:pPr indent="-228600" lvl="2" marL="1371600" rtl="0" algn="l">
              <a:lnSpc>
                <a:spcPct val="100000"/>
              </a:lnSpc>
              <a:spcBef>
                <a:spcPts val="0"/>
              </a:spcBef>
              <a:spcAft>
                <a:spcPts val="0"/>
              </a:spcAft>
              <a:buSzPts val="1400"/>
              <a:buNone/>
            </a:pPr>
            <a:r>
              <a:rPr lang="en-US"/>
              <a:t>If you are unsure if your organization is set up in EGMS, contact our team.</a:t>
            </a:r>
            <a:endParaRPr/>
          </a:p>
          <a:p>
            <a:pPr indent="-317500" lvl="1" marL="914400" rtl="0" algn="l">
              <a:lnSpc>
                <a:spcPct val="100000"/>
              </a:lnSpc>
              <a:spcBef>
                <a:spcPts val="0"/>
              </a:spcBef>
              <a:spcAft>
                <a:spcPts val="0"/>
              </a:spcAft>
              <a:buSzPts val="1400"/>
              <a:buChar char="○"/>
            </a:pPr>
            <a:r>
              <a:rPr lang="en-US"/>
              <a:t>Grant training</a:t>
            </a:r>
            <a:endParaRPr/>
          </a:p>
          <a:p>
            <a:pPr indent="-317500" lvl="1" marL="914400" rtl="0" algn="l">
              <a:lnSpc>
                <a:spcPct val="100000"/>
              </a:lnSpc>
              <a:spcBef>
                <a:spcPts val="0"/>
              </a:spcBef>
              <a:spcAft>
                <a:spcPts val="0"/>
              </a:spcAft>
              <a:buSzPts val="1400"/>
              <a:buChar char="○"/>
            </a:pPr>
            <a:r>
              <a:rPr lang="en-US"/>
              <a:t>Join the Farm to CNP mailing list - requirement for NSDs.</a:t>
            </a:r>
            <a:endParaRPr/>
          </a:p>
          <a:p>
            <a:pPr indent="0" lvl="0" marL="0" rtl="0" algn="l">
              <a:lnSpc>
                <a:spcPct val="100000"/>
              </a:lnSpc>
              <a:spcBef>
                <a:spcPts val="0"/>
              </a:spcBef>
              <a:spcAft>
                <a:spcPts val="0"/>
              </a:spcAft>
              <a:buNone/>
            </a:pPr>
            <a:r>
              <a:rPr lang="en-US"/>
              <a:t>Returning Grantees (participated last grant period)</a:t>
            </a:r>
            <a:endParaRPr/>
          </a:p>
          <a:p>
            <a:pPr indent="-317500" lvl="0" marL="457200" rtl="0" algn="l">
              <a:lnSpc>
                <a:spcPct val="100000"/>
              </a:lnSpc>
              <a:spcBef>
                <a:spcPts val="0"/>
              </a:spcBef>
              <a:spcAft>
                <a:spcPts val="0"/>
              </a:spcAft>
              <a:buSzPts val="1400"/>
              <a:buChar char="●"/>
            </a:pPr>
            <a:r>
              <a:rPr lang="en-US"/>
              <a:t>Final report</a:t>
            </a:r>
            <a:endParaRPr/>
          </a:p>
          <a:p>
            <a:pPr indent="-317500" lvl="0" marL="457200" rtl="0" algn="l">
              <a:lnSpc>
                <a:spcPct val="100000"/>
              </a:lnSpc>
              <a:spcBef>
                <a:spcPts val="0"/>
              </a:spcBef>
              <a:spcAft>
                <a:spcPts val="0"/>
              </a:spcAft>
              <a:buSzPts val="1400"/>
              <a:buChar char="●"/>
            </a:pPr>
            <a:r>
              <a:rPr lang="en-US"/>
              <a:t>Training </a:t>
            </a:r>
            <a:endParaRPr/>
          </a:p>
          <a:p>
            <a:pPr indent="-317500" lvl="1" marL="914400" rtl="0" algn="l">
              <a:lnSpc>
                <a:spcPct val="100000"/>
              </a:lnSpc>
              <a:spcBef>
                <a:spcPts val="0"/>
              </a:spcBef>
              <a:spcAft>
                <a:spcPts val="0"/>
              </a:spcAft>
              <a:buSzPts val="1400"/>
              <a:buChar char="○"/>
            </a:pPr>
            <a:r>
              <a:rPr lang="en-US"/>
              <a:t>Inform relevant staff of changes and updates, or better yet, have them participate in a training.</a:t>
            </a:r>
            <a:endParaRPr/>
          </a:p>
          <a:p>
            <a:pPr indent="-317500" lvl="1" marL="914400" rtl="0" algn="l">
              <a:lnSpc>
                <a:spcPct val="100000"/>
              </a:lnSpc>
              <a:spcBef>
                <a:spcPts val="0"/>
              </a:spcBef>
              <a:spcAft>
                <a:spcPts val="0"/>
              </a:spcAft>
              <a:buSzPts val="1400"/>
              <a:buChar char="○"/>
            </a:pPr>
            <a:r>
              <a:rPr lang="en-US"/>
              <a:t>Add appropriate new staff to mailing list.</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p:txBody>
      </p:sp>
      <p:sp>
        <p:nvSpPr>
          <p:cNvPr id="518" name="Google Shape;518;g3723852278d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7317995831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US"/>
              <a:t>All grantees should ensure their CNPweb contacts are up to date. CNPweb is the system of record, and the Farm to CNP team relies on this information to manage grant agreements and other communications, so maintaining accurate contact details is essential. </a:t>
            </a:r>
            <a:endParaRPr/>
          </a:p>
          <a:p>
            <a:pPr indent="-317500" lvl="1" marL="914400" rtl="0" algn="l">
              <a:lnSpc>
                <a:spcPct val="100000"/>
              </a:lnSpc>
              <a:spcBef>
                <a:spcPts val="0"/>
              </a:spcBef>
              <a:spcAft>
                <a:spcPts val="0"/>
              </a:spcAft>
              <a:buSzPts val="1400"/>
              <a:buChar char="○"/>
            </a:pPr>
            <a:r>
              <a:rPr lang="en-US"/>
              <a:t>To update your CNPweb contacts, please contact your assigned ODE CNP Specialist.</a:t>
            </a:r>
            <a:endParaRPr/>
          </a:p>
          <a:p>
            <a:pPr indent="-317500" lvl="1" marL="914400" rtl="0" algn="l">
              <a:lnSpc>
                <a:spcPct val="100000"/>
              </a:lnSpc>
              <a:spcBef>
                <a:spcPts val="0"/>
              </a:spcBef>
              <a:spcAft>
                <a:spcPts val="0"/>
              </a:spcAft>
              <a:buSzPts val="1400"/>
              <a:buChar char="○"/>
            </a:pPr>
            <a:r>
              <a:rPr lang="en-US"/>
              <a:t>If there are individuals not listed in CNPweb that should also receive Farm to CNP grant communications, please email the Farm to CNP inbox and they will be added to our team’s </a:t>
            </a:r>
            <a:r>
              <a:rPr b="1" lang="en-US"/>
              <a:t>internal </a:t>
            </a:r>
            <a:r>
              <a:rPr lang="en-US"/>
              <a:t>contact list.</a:t>
            </a:r>
            <a:endParaRPr b="1" sz="2200"/>
          </a:p>
          <a:p>
            <a:pPr indent="-228600" lvl="2" marL="13716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EGMS contacts should also be updated as needed. This system is not associated with CNPweb, so your EGMS contacts may differ from your CNPweb contacts. All EGMS-generated correspondence related to subgrants is sent to your EGMS contacts. </a:t>
            </a:r>
            <a:endParaRPr/>
          </a:p>
          <a:p>
            <a:pPr indent="-317500" lvl="0" marL="457200" rtl="0" algn="l">
              <a:lnSpc>
                <a:spcPct val="100000"/>
              </a:lnSpc>
              <a:spcBef>
                <a:spcPts val="0"/>
              </a:spcBef>
              <a:spcAft>
                <a:spcPts val="0"/>
              </a:spcAft>
              <a:buSzPts val="1400"/>
              <a:buChar char="●"/>
            </a:pPr>
            <a:r>
              <a:rPr lang="en-US"/>
              <a:t>EGMS contacts do not necessarily have login access, and vise </a:t>
            </a:r>
            <a:r>
              <a:rPr lang="en-US"/>
              <a:t>versa</a:t>
            </a:r>
            <a:r>
              <a:rPr lang="en-US"/>
              <a:t>. </a:t>
            </a:r>
            <a:endParaRPr/>
          </a:p>
          <a:p>
            <a:pPr indent="-317500" lvl="0" marL="457200" rtl="0" algn="l">
              <a:lnSpc>
                <a:spcPct val="100000"/>
              </a:lnSpc>
              <a:spcBef>
                <a:spcPts val="0"/>
              </a:spcBef>
              <a:spcAft>
                <a:spcPts val="0"/>
              </a:spcAft>
              <a:buSzPts val="1400"/>
              <a:buChar char="●"/>
            </a:pPr>
            <a:r>
              <a:rPr lang="en-US"/>
              <a:t>Email ODE.EGMS@ode.oregon.gov or our team for a current list of contacts and individuals with login access.</a:t>
            </a:r>
            <a:endParaRPr/>
          </a:p>
          <a:p>
            <a:pPr indent="-317500" lvl="0" marL="457200" rtl="0" algn="l">
              <a:lnSpc>
                <a:spcPct val="100000"/>
              </a:lnSpc>
              <a:spcBef>
                <a:spcPts val="0"/>
              </a:spcBef>
              <a:spcAft>
                <a:spcPts val="0"/>
              </a:spcAft>
              <a:buSzPts val="1400"/>
              <a:buChar char="●"/>
            </a:pPr>
            <a:r>
              <a:rPr lang="en-US"/>
              <a:t>To add, remove, or modify EGMS contacts and login access levels, grantees must complete and submit an EGMS Access Request Form, available on the ODE EGMS webpage. </a:t>
            </a:r>
            <a:r>
              <a:rPr lang="en-US"/>
              <a:t>Search “ODE EGMS” for EGMS webpage.</a:t>
            </a:r>
            <a:endParaRPr/>
          </a:p>
        </p:txBody>
      </p:sp>
      <p:sp>
        <p:nvSpPr>
          <p:cNvPr id="533" name="Google Shape;533;g37317995831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7317995831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a:solidFill>
                <a:srgbClr val="FF0000"/>
              </a:solidFill>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AT least 75% of the award amount has to be spent on food purchases.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Up to 25% of your award can be used for reasonable allowable costs:</a:t>
            </a:r>
            <a:endParaRPr/>
          </a:p>
          <a:p>
            <a:pPr indent="0" lvl="0" marL="0" rtl="0" algn="l">
              <a:lnSpc>
                <a:spcPct val="100000"/>
              </a:lnSpc>
              <a:spcBef>
                <a:spcPts val="0"/>
              </a:spcBef>
              <a:spcAft>
                <a:spcPts val="0"/>
              </a:spcAft>
              <a:buNone/>
            </a:pPr>
            <a:r>
              <a:rPr lang="en-US"/>
              <a:t>-</a:t>
            </a:r>
            <a:r>
              <a:rPr lang="en-US"/>
              <a:t>Growing, harvesting, transporting, procuring, or processing foods served in your food service programs</a:t>
            </a:r>
            <a:endParaRPr/>
          </a:p>
          <a:p>
            <a:pPr indent="0" lvl="0" marL="0" rtl="0" algn="l">
              <a:lnSpc>
                <a:spcPct val="100000"/>
              </a:lnSpc>
              <a:spcBef>
                <a:spcPts val="0"/>
              </a:spcBef>
              <a:spcAft>
                <a:spcPts val="0"/>
              </a:spcAft>
              <a:buNone/>
            </a:pPr>
            <a:r>
              <a:rPr lang="en-US"/>
              <a:t>-Agriculture-based or food and nutrition-based education</a:t>
            </a:r>
            <a:endParaRPr/>
          </a:p>
          <a:p>
            <a:pPr indent="0" lvl="0" marL="0" rtl="0" algn="l">
              <a:lnSpc>
                <a:spcPct val="100000"/>
              </a:lnSpc>
              <a:spcBef>
                <a:spcPts val="0"/>
              </a:spcBef>
              <a:spcAft>
                <a:spcPts val="0"/>
              </a:spcAft>
              <a:buNone/>
            </a:pPr>
            <a:r>
              <a:rPr lang="en-US"/>
              <a:t>-Other common examples: kitchen smallwares like a cutting boards or a mandolin, packaging, delivery fees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Email </a:t>
            </a:r>
            <a:r>
              <a:rPr lang="en-US" u="sng">
                <a:solidFill>
                  <a:schemeClr val="hlink"/>
                </a:solidFill>
                <a:hlinkClick r:id="rId2"/>
              </a:rPr>
              <a:t>farmtoCNP@ode.oregon.gov</a:t>
            </a:r>
            <a:r>
              <a:rPr lang="en-US"/>
              <a:t> for any clarification on what is allowable or unallowable.</a:t>
            </a:r>
            <a:endParaRPr/>
          </a:p>
        </p:txBody>
      </p:sp>
      <p:sp>
        <p:nvSpPr>
          <p:cNvPr id="543" name="Google Shape;543;g37317995831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6ddf57f9f5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Produced products are grown, raised, or caught in Oregon—such as fruits, vegetables, grains, legumes, meats, and seafood. This includes items processed outside Oregon if they contain Oregon-produced ingredients.</a:t>
            </a:r>
            <a:endParaRPr/>
          </a:p>
          <a:p>
            <a:pPr indent="-317500" lvl="0" marL="457200" rtl="0" algn="l">
              <a:lnSpc>
                <a:spcPct val="100000"/>
              </a:lnSpc>
              <a:spcBef>
                <a:spcPts val="0"/>
              </a:spcBef>
              <a:spcAft>
                <a:spcPts val="0"/>
              </a:spcAft>
              <a:buSzPts val="1400"/>
              <a:buChar char="●"/>
            </a:pPr>
            <a:r>
              <a:rPr lang="en-US"/>
              <a:t>Processed products are more than minimally processed* in Oregon, even if the ingredients were grown, caught, or raised out of state. Examples include flour, noodles, tamales, salsa, and sauces</a:t>
            </a:r>
            <a:endParaRPr/>
          </a:p>
          <a:p>
            <a:pPr indent="-317500" lvl="0" marL="457200" rtl="0" algn="l">
              <a:lnSpc>
                <a:spcPct val="100000"/>
              </a:lnSpc>
              <a:spcBef>
                <a:spcPts val="0"/>
              </a:spcBef>
              <a:spcAft>
                <a:spcPts val="0"/>
              </a:spcAft>
              <a:buSzPts val="1400"/>
              <a:buChar char="●"/>
            </a:pPr>
            <a:r>
              <a:rPr lang="en-US"/>
              <a:t>Some items may qualify as both produced and processed if they meet criteria for both categories. For example, tofu made in Oregon from Oregon-grown soy, or dairy products made in Oregon from milk from Oregon-raised cows.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a:t>
            </a:r>
            <a:r>
              <a:rPr i="1" lang="en-US"/>
              <a:t>minimally processed</a:t>
            </a:r>
            <a:r>
              <a:rPr lang="en-US"/>
              <a:t> refers to food that has undergone processing that does not fundamentally alter its nature and allows it to retain its inherent character. This includes, but is not limited to: butchering livestock and poultry, cleaning fish, dicing meats, slicing produce, forming ground products into patties, grinding meats, drying or dehydrating foods, and washing produce.</a:t>
            </a:r>
            <a:endParaRPr/>
          </a:p>
          <a:p>
            <a:pPr indent="0" lvl="0" marL="0" rtl="0" algn="l">
              <a:lnSpc>
                <a:spcPct val="100000"/>
              </a:lnSpc>
              <a:spcBef>
                <a:spcPts val="0"/>
              </a:spcBef>
              <a:spcAft>
                <a:spcPts val="0"/>
              </a:spcAft>
              <a:buNone/>
            </a:pPr>
            <a:r>
              <a:t/>
            </a:r>
            <a:endParaRPr/>
          </a:p>
        </p:txBody>
      </p:sp>
      <p:sp>
        <p:nvSpPr>
          <p:cNvPr id="553" name="Google Shape;553;g36ddf57f9f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7317995831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1350">
              <a:latin typeface="Arial"/>
              <a:ea typeface="Arial"/>
              <a:cs typeface="Arial"/>
              <a:sym typeface="Arial"/>
            </a:endParaRPr>
          </a:p>
          <a:p>
            <a:pPr indent="-317500" lvl="0" marL="457200" rtl="0" algn="l">
              <a:lnSpc>
                <a:spcPct val="100000"/>
              </a:lnSpc>
              <a:spcBef>
                <a:spcPts val="0"/>
              </a:spcBef>
              <a:spcAft>
                <a:spcPts val="0"/>
              </a:spcAft>
              <a:buSzPts val="1400"/>
              <a:buChar char="●"/>
            </a:pPr>
            <a:r>
              <a:rPr i="1" lang="en-US" sz="1350">
                <a:latin typeface="Arial"/>
                <a:ea typeface="Arial"/>
                <a:cs typeface="Arial"/>
                <a:sym typeface="Arial"/>
              </a:rPr>
              <a:t>minimally processed</a:t>
            </a:r>
            <a:r>
              <a:rPr lang="en-US" sz="1350">
                <a:latin typeface="Arial"/>
                <a:ea typeface="Arial"/>
                <a:cs typeface="Arial"/>
                <a:sym typeface="Arial"/>
              </a:rPr>
              <a:t> refers to food that has undergone processing that does not fundamentally alter its nature and allows it to retain its inherent character. This includes, but is not limited to: butchering livestock and poultry, cleaning fish, dicing meats, slicing produce, forming ground products into patties, grinding meats, drying or dehydrating foods, and washing produce.</a:t>
            </a:r>
            <a:endParaRPr sz="1350">
              <a:latin typeface="Arial"/>
              <a:ea typeface="Arial"/>
              <a:cs typeface="Arial"/>
              <a:sym typeface="Arial"/>
            </a:endParaRPr>
          </a:p>
          <a:p>
            <a:pPr indent="-314325" lvl="0" marL="457200" rtl="0" algn="l">
              <a:lnSpc>
                <a:spcPct val="100000"/>
              </a:lnSpc>
              <a:spcBef>
                <a:spcPts val="0"/>
              </a:spcBef>
              <a:spcAft>
                <a:spcPts val="0"/>
              </a:spcAft>
              <a:buSzPts val="1350"/>
              <a:buFont typeface="Arial"/>
              <a:buChar char="●"/>
            </a:pPr>
            <a:r>
              <a:rPr lang="en-US" sz="1350">
                <a:latin typeface="Arial"/>
                <a:ea typeface="Arial"/>
                <a:cs typeface="Arial"/>
                <a:sym typeface="Arial"/>
              </a:rPr>
              <a:t>A comprehensive list of allowable and unallowable items can be found on the Farm to CNP Reimbursement Grant webpage under Claim Resources and Documents.</a:t>
            </a:r>
            <a:endParaRPr sz="1350">
              <a:latin typeface="Arial"/>
              <a:ea typeface="Arial"/>
              <a:cs typeface="Arial"/>
              <a:sym typeface="Arial"/>
            </a:endParaRPr>
          </a:p>
        </p:txBody>
      </p:sp>
      <p:sp>
        <p:nvSpPr>
          <p:cNvPr id="563" name="Google Shape;563;g37317995831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6ddf57f9f5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White section includes Instructions and Guidance. Read through the information when preparing your claims until you are familiar with the claim process</a:t>
            </a:r>
            <a:endParaRPr/>
          </a:p>
          <a:p>
            <a:pPr indent="-317500" lvl="0" marL="457200" rtl="0" algn="l">
              <a:lnSpc>
                <a:spcPct val="100000"/>
              </a:lnSpc>
              <a:spcBef>
                <a:spcPts val="0"/>
              </a:spcBef>
              <a:spcAft>
                <a:spcPts val="0"/>
              </a:spcAft>
              <a:buSzPts val="1400"/>
              <a:buChar char="●"/>
            </a:pPr>
            <a:r>
              <a:rPr lang="en-US"/>
              <a:t>Blue section includes examples of formatting items on the Food tab.</a:t>
            </a:r>
            <a:endParaRPr/>
          </a:p>
        </p:txBody>
      </p:sp>
      <p:sp>
        <p:nvSpPr>
          <p:cNvPr id="574" name="Google Shape;574;g36ddf57f9f5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6ddf57f9f5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All fields on the Food tab must be completed. </a:t>
            </a:r>
            <a:r>
              <a:rPr b="1" lang="en-US"/>
              <a:t>Do not skip lines.</a:t>
            </a:r>
            <a:endParaRPr b="1"/>
          </a:p>
          <a:p>
            <a:pPr indent="-317500" lvl="0" marL="457200" rtl="0" algn="l">
              <a:lnSpc>
                <a:spcPct val="100000"/>
              </a:lnSpc>
              <a:spcBef>
                <a:spcPts val="0"/>
              </a:spcBef>
              <a:spcAft>
                <a:spcPts val="0"/>
              </a:spcAft>
              <a:buSzPts val="1400"/>
              <a:buChar char="●"/>
            </a:pPr>
            <a:r>
              <a:rPr lang="en-US"/>
              <a:t>Make sure you are using the 2025-2027 claim template. Claims submitted on outdated templates will be sent back for resubmission on the new template.</a:t>
            </a:r>
            <a:endParaRPr/>
          </a:p>
          <a:p>
            <a:pPr indent="-317500" lvl="0" marL="457200" rtl="0" algn="l">
              <a:lnSpc>
                <a:spcPct val="100000"/>
              </a:lnSpc>
              <a:spcBef>
                <a:spcPts val="0"/>
              </a:spcBef>
              <a:spcAft>
                <a:spcPts val="0"/>
              </a:spcAft>
              <a:buSzPts val="1400"/>
              <a:buChar char="●"/>
            </a:pPr>
            <a:r>
              <a:rPr lang="en-US"/>
              <a:t>Enter contact info and claim period in the yellow boxes</a:t>
            </a:r>
            <a:endParaRPr/>
          </a:p>
          <a:p>
            <a:pPr indent="-317500" lvl="0" marL="457200" rtl="0" algn="l">
              <a:lnSpc>
                <a:spcPct val="100000"/>
              </a:lnSpc>
              <a:spcBef>
                <a:spcPts val="0"/>
              </a:spcBef>
              <a:spcAft>
                <a:spcPts val="0"/>
              </a:spcAft>
              <a:buSzPts val="1400"/>
              <a:buChar char="●"/>
            </a:pPr>
            <a:r>
              <a:rPr lang="en-US"/>
              <a:t>The light yellow box to the far rights has </a:t>
            </a:r>
            <a:r>
              <a:rPr lang="en-US"/>
              <a:t>additional</a:t>
            </a:r>
            <a:r>
              <a:rPr lang="en-US"/>
              <a:t> instructions and definitions</a:t>
            </a:r>
            <a:endParaRPr/>
          </a:p>
          <a:p>
            <a:pPr indent="-317500" lvl="0" marL="457200" rtl="0" algn="l">
              <a:lnSpc>
                <a:spcPct val="100000"/>
              </a:lnSpc>
              <a:spcBef>
                <a:spcPts val="0"/>
              </a:spcBef>
              <a:spcAft>
                <a:spcPts val="0"/>
              </a:spcAft>
              <a:buSzPts val="1400"/>
              <a:buChar char="●"/>
            </a:pPr>
            <a:r>
              <a:rPr lang="en-US"/>
              <a:t>In the item/ </a:t>
            </a:r>
            <a:r>
              <a:rPr lang="en-US"/>
              <a:t>product</a:t>
            </a:r>
            <a:r>
              <a:rPr lang="en-US"/>
              <a:t> column: Enter Item first, then variety. Example: apple Fuji; beef ground. Avoid punctuation.</a:t>
            </a:r>
            <a:endParaRPr/>
          </a:p>
        </p:txBody>
      </p:sp>
      <p:sp>
        <p:nvSpPr>
          <p:cNvPr id="585" name="Google Shape;585;g36ddf57f9f5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723852278d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Dark grey lines are examples only and are </a:t>
            </a:r>
            <a:r>
              <a:rPr lang="en-US"/>
              <a:t>excluded</a:t>
            </a:r>
            <a:r>
              <a:rPr lang="en-US"/>
              <a:t> from the subtotal</a:t>
            </a:r>
            <a:endParaRPr/>
          </a:p>
          <a:p>
            <a:pPr indent="-317500" lvl="0" marL="457200" rtl="0" algn="l">
              <a:lnSpc>
                <a:spcPct val="100000"/>
              </a:lnSpc>
              <a:spcBef>
                <a:spcPts val="0"/>
              </a:spcBef>
              <a:spcAft>
                <a:spcPts val="0"/>
              </a:spcAft>
              <a:buSzPts val="1400"/>
              <a:buChar char="●"/>
            </a:pPr>
            <a:r>
              <a:rPr lang="en-US"/>
              <a:t>How you arrived at cost: Break it down. If claiming mileage, break down the calculation here. Other entries may include "as invoiced", or other explanations of how you arrived at the cost. See examples.</a:t>
            </a:r>
            <a:endParaRPr/>
          </a:p>
        </p:txBody>
      </p:sp>
      <p:sp>
        <p:nvSpPr>
          <p:cNvPr id="595" name="Google Shape;595;g3723852278d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74ab37800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74ab378002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400"/>
              <a:t>This is our Farm to CNP team here at ODE. We can be reached at the Farm to CNP team inbox at </a:t>
            </a:r>
            <a:r>
              <a:rPr lang="en-US" sz="1400" u="sng">
                <a:solidFill>
                  <a:schemeClr val="hlink"/>
                </a:solidFill>
                <a:hlinkClick r:id="rId2"/>
              </a:rPr>
              <a:t>farmtoCNP@ode.oregon.gov</a:t>
            </a:r>
            <a:r>
              <a:rPr lang="en-US" sz="1400"/>
              <a:t>.  </a:t>
            </a:r>
            <a:endParaRPr/>
          </a:p>
        </p:txBody>
      </p:sp>
      <p:sp>
        <p:nvSpPr>
          <p:cNvPr id="402" name="Google Shape;402;g374ab378002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6ddf57f9f5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ODE will review the claim and update this tab. The reviewed claim sheet, with the updated Totals tab, will be returned with your claim approval email.</a:t>
            </a:r>
            <a:endParaRPr/>
          </a:p>
          <a:p>
            <a:pPr indent="-317500" lvl="0" marL="457200" rtl="0" algn="l">
              <a:lnSpc>
                <a:spcPct val="100000"/>
              </a:lnSpc>
              <a:spcBef>
                <a:spcPts val="0"/>
              </a:spcBef>
              <a:spcAft>
                <a:spcPts val="0"/>
              </a:spcAft>
              <a:buSzPts val="1400"/>
              <a:buChar char="●"/>
            </a:pPr>
            <a:r>
              <a:rPr lang="en-US"/>
              <a:t>Contact info entered on the Food tab will autopopulate on this tab</a:t>
            </a:r>
            <a:endParaRPr/>
          </a:p>
          <a:p>
            <a:pPr indent="-317500" lvl="0" marL="457200" rtl="0" algn="l">
              <a:lnSpc>
                <a:spcPct val="100000"/>
              </a:lnSpc>
              <a:spcBef>
                <a:spcPts val="0"/>
              </a:spcBef>
              <a:spcAft>
                <a:spcPts val="0"/>
              </a:spcAft>
              <a:buSzPts val="1400"/>
              <a:buChar char="●"/>
            </a:pPr>
            <a:r>
              <a:rPr lang="en-US"/>
              <a:t>The year-to-date Other percentage will calculate in the “% of total award” area.. Cannot exceed 25% of total award.</a:t>
            </a:r>
            <a:endParaRPr/>
          </a:p>
        </p:txBody>
      </p:sp>
      <p:sp>
        <p:nvSpPr>
          <p:cNvPr id="605" name="Google Shape;605;g36ddf57f9f5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723852278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The timeline tab is a reminder of the timeline of the grant biennium.</a:t>
            </a:r>
            <a:endParaRPr/>
          </a:p>
          <a:p>
            <a:pPr indent="-228600" lvl="1" marL="914400" rtl="0" algn="l">
              <a:lnSpc>
                <a:spcPct val="100000"/>
              </a:lnSpc>
              <a:spcBef>
                <a:spcPts val="0"/>
              </a:spcBef>
              <a:spcAft>
                <a:spcPts val="0"/>
              </a:spcAft>
              <a:buSzPts val="1400"/>
              <a:buNone/>
            </a:pPr>
            <a:r>
              <a:rPr lang="en-US"/>
              <a:t>Adequate spending schedule</a:t>
            </a:r>
            <a:endParaRPr/>
          </a:p>
          <a:p>
            <a:pPr indent="-228600" lvl="1" marL="914400" rtl="0" algn="l">
              <a:lnSpc>
                <a:spcPct val="100000"/>
              </a:lnSpc>
              <a:spcBef>
                <a:spcPts val="0"/>
              </a:spcBef>
              <a:spcAft>
                <a:spcPts val="0"/>
              </a:spcAft>
              <a:buSzPts val="1400"/>
              <a:buNone/>
            </a:pPr>
            <a:r>
              <a:rPr lang="en-US"/>
              <a:t>Important dates around the end of the grant period.</a:t>
            </a:r>
            <a:endParaRPr/>
          </a:p>
          <a:p>
            <a:pPr indent="0" lvl="0" marL="0" rtl="0" algn="l">
              <a:lnSpc>
                <a:spcPct val="100000"/>
              </a:lnSpc>
              <a:spcBef>
                <a:spcPts val="0"/>
              </a:spcBef>
              <a:spcAft>
                <a:spcPts val="0"/>
              </a:spcAft>
              <a:buNone/>
            </a:pPr>
            <a:r>
              <a:t/>
            </a:r>
            <a:endParaRPr/>
          </a:p>
        </p:txBody>
      </p:sp>
      <p:sp>
        <p:nvSpPr>
          <p:cNvPr id="615" name="Google Shape;615;g3723852278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7317995831_0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sz="1400">
              <a:solidFill>
                <a:srgbClr val="FF00FF"/>
              </a:solidFill>
            </a:endParaRPr>
          </a:p>
          <a:p>
            <a:pPr indent="-317500" lvl="0" marL="457200" rtl="0" algn="l">
              <a:lnSpc>
                <a:spcPct val="100000"/>
              </a:lnSpc>
              <a:spcBef>
                <a:spcPts val="0"/>
              </a:spcBef>
              <a:spcAft>
                <a:spcPts val="0"/>
              </a:spcAft>
              <a:buSzPts val="1400"/>
              <a:buChar char="●"/>
            </a:pPr>
            <a:r>
              <a:rPr lang="en-US"/>
              <a:t>Download most recent version of Farm to CNP Reimbursement Grant claim template workbook from Farm to CNP webpage.  You must submit your claims on the 2025-2027 claim template. You can ensure you are using the most updated version by downloading a new claim template for each claim. There are five sheets in the claim template workbook.</a:t>
            </a:r>
            <a:endParaRPr/>
          </a:p>
          <a:p>
            <a:pPr indent="-317500" lvl="0" marL="457200" rtl="0" algn="l">
              <a:lnSpc>
                <a:spcPct val="100000"/>
              </a:lnSpc>
              <a:spcBef>
                <a:spcPts val="0"/>
              </a:spcBef>
              <a:spcAft>
                <a:spcPts val="0"/>
              </a:spcAft>
              <a:buSzPts val="1400"/>
              <a:buChar char="●"/>
            </a:pPr>
            <a:r>
              <a:rPr lang="en-US"/>
              <a:t>Email the claim template as an Excel file attachment to FarmtoCNP@ODE.Oregon.gov.</a:t>
            </a:r>
            <a:endParaRPr/>
          </a:p>
          <a:p>
            <a:pPr indent="0" lvl="0" marL="457200" rtl="0" algn="l">
              <a:lnSpc>
                <a:spcPct val="100000"/>
              </a:lnSpc>
              <a:spcBef>
                <a:spcPts val="0"/>
              </a:spcBef>
              <a:spcAft>
                <a:spcPts val="0"/>
              </a:spcAft>
              <a:buNone/>
            </a:pPr>
            <a:r>
              <a:rPr lang="en-US"/>
              <a:t>CC any pertinent contacts on your end that is also involved with FFVP claims.</a:t>
            </a:r>
            <a:endParaRPr/>
          </a:p>
          <a:p>
            <a:pPr indent="0" lvl="0" marL="457200" rtl="0" algn="l">
              <a:lnSpc>
                <a:spcPct val="100000"/>
              </a:lnSpc>
              <a:spcBef>
                <a:spcPts val="0"/>
              </a:spcBef>
              <a:spcAft>
                <a:spcPts val="0"/>
              </a:spcAft>
              <a:buNone/>
            </a:pPr>
            <a:r>
              <a:rPr lang="en-US"/>
              <a:t>How to name your file/  title your email is on the instructions tab.</a:t>
            </a:r>
            <a:endParaRPr/>
          </a:p>
          <a:p>
            <a:pPr indent="-317500" lvl="0" marL="457200" rtl="0" algn="l">
              <a:lnSpc>
                <a:spcPct val="100000"/>
              </a:lnSpc>
              <a:spcBef>
                <a:spcPts val="0"/>
              </a:spcBef>
              <a:spcAft>
                <a:spcPts val="0"/>
              </a:spcAft>
              <a:buSzPts val="1400"/>
              <a:buChar char="●"/>
            </a:pPr>
            <a:r>
              <a:rPr lang="en-US"/>
              <a:t>Farm to CNP team reviews the claim and updates the “Total” tab with your current balance.</a:t>
            </a:r>
            <a:endParaRPr/>
          </a:p>
          <a:p>
            <a:pPr indent="-317500" lvl="0" marL="457200" rtl="0" algn="l">
              <a:lnSpc>
                <a:spcPct val="100000"/>
              </a:lnSpc>
              <a:spcBef>
                <a:spcPts val="0"/>
              </a:spcBef>
              <a:spcAft>
                <a:spcPts val="0"/>
              </a:spcAft>
              <a:buSzPts val="1400"/>
              <a:buChar char="●"/>
            </a:pPr>
            <a:r>
              <a:rPr lang="en-US"/>
              <a:t>Farm to CNP team replies to all with approval to proceed:</a:t>
            </a:r>
            <a:endParaRPr/>
          </a:p>
          <a:p>
            <a:pPr indent="-317500" lvl="0" marL="457200" rtl="0" algn="l">
              <a:lnSpc>
                <a:spcPct val="100000"/>
              </a:lnSpc>
              <a:spcBef>
                <a:spcPts val="0"/>
              </a:spcBef>
              <a:spcAft>
                <a:spcPts val="0"/>
              </a:spcAft>
              <a:buSzPts val="1400"/>
              <a:buChar char="●"/>
            </a:pPr>
            <a:r>
              <a:rPr lang="en-US"/>
              <a:t>THEN you may enter your approved claim into EGMS. (not before you receive approval!!) </a:t>
            </a:r>
            <a:endParaRPr/>
          </a:p>
          <a:p>
            <a:pPr indent="0" lvl="0" marL="0" rtl="0" algn="l">
              <a:lnSpc>
                <a:spcPct val="100000"/>
              </a:lnSpc>
              <a:spcBef>
                <a:spcPts val="0"/>
              </a:spcBef>
              <a:spcAft>
                <a:spcPts val="0"/>
              </a:spcAft>
              <a:buNone/>
            </a:pPr>
            <a:r>
              <a:rPr lang="en-US"/>
              <a:t>claims must be submitted for review and pre-approved BEFORE EGMS entry. This is to avoid unnecessary delays in processing due to errors or claims with potential unallowable items or charges. If a claim has already been entered into EGMS and an error is discovered, the claim will have to be rejected, corrected, resubmitted, reapproved and reentered. To avoid this, do not enter claims into EGMS without first receiving approval.</a:t>
            </a:r>
            <a:endParaRPr/>
          </a:p>
          <a:p>
            <a:pPr indent="-317500" lvl="0" marL="457200" rtl="0" algn="l">
              <a:lnSpc>
                <a:spcPct val="100000"/>
              </a:lnSpc>
              <a:spcBef>
                <a:spcPts val="0"/>
              </a:spcBef>
              <a:spcAft>
                <a:spcPts val="0"/>
              </a:spcAft>
              <a:buSzPts val="1400"/>
              <a:buChar char="●"/>
            </a:pPr>
            <a:r>
              <a:rPr lang="en-US"/>
              <a:t>Approved claims in EGMS are batched and processed weekly. Once fully processed, Farm to CNP Reimbursement Grant subgrant recipients are reimbursed through EGMS. </a:t>
            </a:r>
            <a:r>
              <a:rPr lang="en-US"/>
              <a:t>Claim payments may take up to two weeks to process after submission.</a:t>
            </a:r>
            <a:endParaRPr/>
          </a:p>
          <a:p>
            <a:pPr indent="0" lvl="0" marL="457200" rtl="0" algn="l">
              <a:lnSpc>
                <a:spcPct val="100000"/>
              </a:lnSpc>
              <a:spcBef>
                <a:spcPts val="0"/>
              </a:spcBef>
              <a:spcAft>
                <a:spcPts val="0"/>
              </a:spcAft>
              <a:buNone/>
            </a:pPr>
            <a:r>
              <a:t/>
            </a:r>
            <a:endParaRPr/>
          </a:p>
        </p:txBody>
      </p:sp>
      <p:sp>
        <p:nvSpPr>
          <p:cNvPr id="625" name="Google Shape;625;g37317995831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8583bfd901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Download most recent version of Farm to CNP Reimbursement Grant claim template workbook from Farm to CNP webpage.  You must submit your claims on the 2025-2027 claim template. You can ensure you are using the most updated version by downloading a new claim template for each claim. There are five sheets in the claim template workbook.</a:t>
            </a:r>
            <a:endParaRPr/>
          </a:p>
          <a:p>
            <a:pPr indent="-317500" lvl="0" marL="457200" rtl="0" algn="l">
              <a:lnSpc>
                <a:spcPct val="100000"/>
              </a:lnSpc>
              <a:spcBef>
                <a:spcPts val="0"/>
              </a:spcBef>
              <a:spcAft>
                <a:spcPts val="0"/>
              </a:spcAft>
              <a:buSzPts val="1400"/>
              <a:buChar char="●"/>
            </a:pPr>
            <a:r>
              <a:rPr lang="en-US"/>
              <a:t>Email the claim template as an Excel file attachment to FarmtoCNP@ODE.Oregon.gov.</a:t>
            </a:r>
            <a:endParaRPr/>
          </a:p>
          <a:p>
            <a:pPr indent="0" lvl="0" marL="457200" rtl="0" algn="l">
              <a:lnSpc>
                <a:spcPct val="100000"/>
              </a:lnSpc>
              <a:spcBef>
                <a:spcPts val="0"/>
              </a:spcBef>
              <a:spcAft>
                <a:spcPts val="0"/>
              </a:spcAft>
              <a:buNone/>
            </a:pPr>
            <a:r>
              <a:rPr lang="en-US"/>
              <a:t>CC any pertinent contacts on your end that is also involved with NCRG claims.</a:t>
            </a:r>
            <a:endParaRPr/>
          </a:p>
          <a:p>
            <a:pPr indent="0" lvl="0" marL="457200" rtl="0" algn="l">
              <a:lnSpc>
                <a:spcPct val="100000"/>
              </a:lnSpc>
              <a:spcBef>
                <a:spcPts val="0"/>
              </a:spcBef>
              <a:spcAft>
                <a:spcPts val="0"/>
              </a:spcAft>
              <a:buNone/>
            </a:pPr>
            <a:r>
              <a:rPr lang="en-US"/>
              <a:t>How to name your file/  title your email is on the instructions tab.</a:t>
            </a:r>
            <a:endParaRPr/>
          </a:p>
          <a:p>
            <a:pPr indent="-317500" lvl="0" marL="457200" rtl="0" algn="l">
              <a:lnSpc>
                <a:spcPct val="100000"/>
              </a:lnSpc>
              <a:spcBef>
                <a:spcPts val="0"/>
              </a:spcBef>
              <a:spcAft>
                <a:spcPts val="0"/>
              </a:spcAft>
              <a:buSzPts val="1400"/>
              <a:buChar char="●"/>
            </a:pPr>
            <a:r>
              <a:rPr lang="en-US"/>
              <a:t>Farm to CNP team reviews the claim and updates the “Total” tab with your current balance.</a:t>
            </a:r>
            <a:endParaRPr/>
          </a:p>
          <a:p>
            <a:pPr indent="-317500" lvl="0" marL="457200" rtl="0" algn="l">
              <a:lnSpc>
                <a:spcPct val="100000"/>
              </a:lnSpc>
              <a:spcBef>
                <a:spcPts val="0"/>
              </a:spcBef>
              <a:spcAft>
                <a:spcPts val="0"/>
              </a:spcAft>
              <a:buSzPts val="1400"/>
              <a:buChar char="●"/>
            </a:pPr>
            <a:r>
              <a:rPr lang="en-US"/>
              <a:t>Farm to CNP team replies to all with approval to proceed:</a:t>
            </a:r>
            <a:endParaRPr/>
          </a:p>
          <a:p>
            <a:pPr indent="-317500" lvl="0" marL="457200" rtl="0" algn="l">
              <a:lnSpc>
                <a:spcPct val="100000"/>
              </a:lnSpc>
              <a:spcBef>
                <a:spcPts val="0"/>
              </a:spcBef>
              <a:spcAft>
                <a:spcPts val="0"/>
              </a:spcAft>
              <a:buSzPts val="1400"/>
              <a:buChar char="●"/>
            </a:pPr>
            <a:r>
              <a:rPr lang="en-US"/>
              <a:t>THEN you may enter your approved claim into EGMS. (not before you receive approval!!) </a:t>
            </a:r>
            <a:endParaRPr/>
          </a:p>
          <a:p>
            <a:pPr indent="0" lvl="0" marL="0" rtl="0" algn="l">
              <a:lnSpc>
                <a:spcPct val="100000"/>
              </a:lnSpc>
              <a:spcBef>
                <a:spcPts val="0"/>
              </a:spcBef>
              <a:spcAft>
                <a:spcPts val="0"/>
              </a:spcAft>
              <a:buNone/>
            </a:pPr>
            <a:r>
              <a:rPr lang="en-US"/>
              <a:t>claims must be submitted for review and pre-approved BEFORE EGMS entry. This is to avoid unnecessary delays in processing due to errors or claims with potential unallowable items or charges. If a claim has already been entered into EGMS and an error is discovered, the claim will have to be rejected, corrected, resubmitted, reapproved and reentered. To avoid this, do not enter claims into EGMS without first receiving approval.</a:t>
            </a:r>
            <a:endParaRPr/>
          </a:p>
          <a:p>
            <a:pPr indent="-317500" lvl="0" marL="457200" rtl="0" algn="l">
              <a:lnSpc>
                <a:spcPct val="100000"/>
              </a:lnSpc>
              <a:spcBef>
                <a:spcPts val="0"/>
              </a:spcBef>
              <a:spcAft>
                <a:spcPts val="0"/>
              </a:spcAft>
              <a:buSzPts val="1400"/>
              <a:buChar char="●"/>
            </a:pPr>
            <a:r>
              <a:rPr lang="en-US"/>
              <a:t>Approved claims in EGMS are batched and processed weekly. Once fully processed, Farm to CNP Reimbursement Grant subgrant recipients are reimbursed through EGMS. Claim payments may take up to two weeks to process after submission.</a:t>
            </a:r>
            <a:endParaRPr/>
          </a:p>
          <a:p>
            <a:pPr indent="0" lvl="0" marL="457200" rtl="0" algn="l">
              <a:lnSpc>
                <a:spcPct val="100000"/>
              </a:lnSpc>
              <a:spcBef>
                <a:spcPts val="0"/>
              </a:spcBef>
              <a:spcAft>
                <a:spcPts val="0"/>
              </a:spcAft>
              <a:buNone/>
            </a:pPr>
            <a:r>
              <a:t/>
            </a:r>
            <a:endParaRPr/>
          </a:p>
        </p:txBody>
      </p:sp>
      <p:sp>
        <p:nvSpPr>
          <p:cNvPr id="635" name="Google Shape;635;g38583bfd901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6ddf57f9f5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Once your claim has been reviewed and approved for EGMS entry you will receive an email with your approval amount (sample email below). The reviewed claim sheet with the Total tabs updated showing your ending balances will be attached to the email for your records.</a:t>
            </a:r>
            <a:endParaRPr/>
          </a:p>
          <a:p>
            <a:pPr indent="-317500" lvl="0" marL="457200" rtl="0" algn="l">
              <a:lnSpc>
                <a:spcPct val="115000"/>
              </a:lnSpc>
              <a:spcBef>
                <a:spcPts val="0"/>
              </a:spcBef>
              <a:spcAft>
                <a:spcPts val="0"/>
              </a:spcAft>
              <a:buSzPts val="1400"/>
              <a:buChar char="●"/>
            </a:pPr>
            <a:r>
              <a:rPr lang="en-US"/>
              <a:t>Claims must be reviewed and pre-approved before they are entered into EGMS.</a:t>
            </a:r>
            <a:endParaRPr/>
          </a:p>
          <a:p>
            <a:pPr indent="0" lvl="0" marL="0" rtl="0" algn="l">
              <a:lnSpc>
                <a:spcPct val="115000"/>
              </a:lnSpc>
              <a:spcBef>
                <a:spcPts val="0"/>
              </a:spcBef>
              <a:spcAft>
                <a:spcPts val="0"/>
              </a:spcAft>
              <a:buNone/>
            </a:pPr>
            <a:r>
              <a:t/>
            </a:r>
            <a:endParaRPr/>
          </a:p>
        </p:txBody>
      </p:sp>
      <p:sp>
        <p:nvSpPr>
          <p:cNvPr id="645" name="Google Shape;645;g36ddf57f9f5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6ddf57f9f5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100"/>
              <a:t>Contracted Meal Provider (CMP) is an umbrella term for Food Service Management Companies, second parties, and Vended Meal Contracts. In some cases, grantees do not directly purchase or prepare the food served in their Child Nutrition Programs (CNPs) and instead rely on a </a:t>
            </a:r>
            <a:r>
              <a:rPr lang="en-US" sz="1100"/>
              <a:t>contracted</a:t>
            </a:r>
            <a:r>
              <a:rPr lang="en-US" sz="1100"/>
              <a:t> meal provider.</a:t>
            </a:r>
            <a:endParaRPr sz="1100"/>
          </a:p>
          <a:p>
            <a:pPr indent="0" lvl="0" marL="0" rtl="0" algn="l">
              <a:lnSpc>
                <a:spcPct val="115000"/>
              </a:lnSpc>
              <a:spcBef>
                <a:spcPts val="1200"/>
              </a:spcBef>
              <a:spcAft>
                <a:spcPts val="0"/>
              </a:spcAft>
              <a:buClr>
                <a:schemeClr val="dk1"/>
              </a:buClr>
              <a:buSzPts val="1100"/>
              <a:buFont typeface="Arial"/>
              <a:buNone/>
            </a:pPr>
            <a:r>
              <a:rPr lang="en-US" sz="1100"/>
              <a:t>More detailed guidance can be found on the grant webpage under </a:t>
            </a:r>
            <a:r>
              <a:rPr i="1" lang="en-US" sz="1100"/>
              <a:t>Claim Resources and Documents</a:t>
            </a:r>
            <a:r>
              <a:rPr lang="en-US" sz="1100"/>
              <a:t> </a:t>
            </a:r>
            <a:endParaRPr sz="1100"/>
          </a:p>
          <a:p>
            <a:pPr indent="0" lvl="0" marL="0" rtl="0" algn="l">
              <a:lnSpc>
                <a:spcPct val="100000"/>
              </a:lnSpc>
              <a:spcBef>
                <a:spcPts val="1200"/>
              </a:spcBef>
              <a:spcAft>
                <a:spcPts val="0"/>
              </a:spcAft>
              <a:buNone/>
            </a:pPr>
            <a:r>
              <a:t/>
            </a:r>
            <a:endParaRPr b="1"/>
          </a:p>
        </p:txBody>
      </p:sp>
      <p:sp>
        <p:nvSpPr>
          <p:cNvPr id="655" name="Google Shape;655;g36ddf57f9f5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37317995831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Farm to CNP Competitive Reimbursement Grant is an additional funding opportunity for grantees who have used all of their initial Noncompetitive Grant funds.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portion of the total Farm to CNP Grant Program allocation, along with funds from adjusted awards of grantees who have opted out or are not demonstrating adequate claiming progress, is added to this funding reserve.</a:t>
            </a:r>
            <a:endParaRPr/>
          </a:p>
        </p:txBody>
      </p:sp>
      <p:sp>
        <p:nvSpPr>
          <p:cNvPr id="665" name="Google Shape;665;g37317995831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8583bfd901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38583bfd901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50">
                <a:solidFill>
                  <a:srgbClr val="444444"/>
                </a:solidFill>
                <a:latin typeface="Arial"/>
                <a:ea typeface="Arial"/>
                <a:cs typeface="Arial"/>
                <a:sym typeface="Arial"/>
              </a:rPr>
              <a:t>The Competitive Reimbursement Grant is intended to provide eligible Farm to CNP grantees with additional funding above their original Farm to CNP award amount. These funds are derived from a reallocation process in which the Oregon Department of Education (ODE) redistributes unspent Farm to CNP award dollars from grantees that have determined they are unable to exhaust their original awards.</a:t>
            </a:r>
            <a:endParaRPr sz="1050">
              <a:solidFill>
                <a:srgbClr val="444444"/>
              </a:solidFill>
              <a:latin typeface="Arial"/>
              <a:ea typeface="Arial"/>
              <a:cs typeface="Arial"/>
              <a:sym typeface="Arial"/>
            </a:endParaRPr>
          </a:p>
          <a:p>
            <a:pPr indent="0" lvl="0" marL="0" rtl="0" algn="l">
              <a:lnSpc>
                <a:spcPct val="115000"/>
              </a:lnSpc>
              <a:spcBef>
                <a:spcPts val="800"/>
              </a:spcBef>
              <a:spcAft>
                <a:spcPts val="0"/>
              </a:spcAft>
              <a:buNone/>
            </a:pPr>
            <a:r>
              <a:rPr lang="en-US" sz="1050">
                <a:solidFill>
                  <a:srgbClr val="444444"/>
                </a:solidFill>
                <a:latin typeface="Arial"/>
                <a:ea typeface="Arial"/>
                <a:cs typeface="Arial"/>
                <a:sym typeface="Arial"/>
              </a:rPr>
              <a:t>To be eligible for these funds, applicants must have been awarded a Farm to CNP non-competitive Reimbursement Grant </a:t>
            </a:r>
            <a:r>
              <a:rPr b="1" lang="en-US" sz="1050">
                <a:solidFill>
                  <a:srgbClr val="444444"/>
                </a:solidFill>
                <a:latin typeface="Arial"/>
                <a:ea typeface="Arial"/>
                <a:cs typeface="Arial"/>
                <a:sym typeface="Arial"/>
              </a:rPr>
              <a:t>and</a:t>
            </a:r>
            <a:r>
              <a:rPr lang="en-US" sz="1050">
                <a:solidFill>
                  <a:srgbClr val="444444"/>
                </a:solidFill>
                <a:latin typeface="Arial"/>
                <a:ea typeface="Arial"/>
                <a:cs typeface="Arial"/>
                <a:sym typeface="Arial"/>
              </a:rPr>
              <a:t> have spent all of the non-competitive funds.</a:t>
            </a:r>
            <a:endParaRPr sz="1050">
              <a:solidFill>
                <a:srgbClr val="444444"/>
              </a:solidFill>
              <a:latin typeface="Arial"/>
              <a:ea typeface="Arial"/>
              <a:cs typeface="Arial"/>
              <a:sym typeface="Arial"/>
            </a:endParaRPr>
          </a:p>
          <a:p>
            <a:pPr indent="0" lvl="0" marL="0" rtl="0" algn="l">
              <a:lnSpc>
                <a:spcPct val="115000"/>
              </a:lnSpc>
              <a:spcBef>
                <a:spcPts val="800"/>
              </a:spcBef>
              <a:spcAft>
                <a:spcPts val="0"/>
              </a:spcAft>
              <a:buClr>
                <a:schemeClr val="dk1"/>
              </a:buClr>
              <a:buSzPts val="1100"/>
              <a:buFont typeface="Arial"/>
              <a:buNone/>
            </a:pPr>
            <a:r>
              <a:t/>
            </a:r>
            <a:endParaRPr sz="1050">
              <a:solidFill>
                <a:srgbClr val="444444"/>
              </a:solidFill>
              <a:latin typeface="Arial"/>
              <a:ea typeface="Arial"/>
              <a:cs typeface="Arial"/>
              <a:sym typeface="Arial"/>
            </a:endParaRPr>
          </a:p>
          <a:p>
            <a:pPr indent="0" lvl="0" marL="0" rtl="0" algn="l">
              <a:spcBef>
                <a:spcPts val="800"/>
              </a:spcBef>
              <a:spcAft>
                <a:spcPts val="0"/>
              </a:spcAft>
              <a:buNone/>
            </a:pPr>
            <a:r>
              <a:t/>
            </a:r>
            <a:endParaRPr/>
          </a:p>
        </p:txBody>
      </p:sp>
      <p:sp>
        <p:nvSpPr>
          <p:cNvPr id="674" name="Google Shape;674;g38583bfd901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6ddf57f9f5_0_2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are many resources available to assist you in successfully utilizing your Farm to CNP Reimbursement grant funds. The Farm to CNP webpage has multiple resources for getting started, promotion and education, purchasing and more, including links to the following resources.</a:t>
            </a:r>
            <a:endParaRPr/>
          </a:p>
          <a:p>
            <a:pPr indent="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AutoNum type="arabicPeriod"/>
            </a:pPr>
            <a:r>
              <a:rPr lang="en-US"/>
              <a:t>More resources can be found on the ODE Farm to CNP main page</a:t>
            </a:r>
            <a:endParaRPr/>
          </a:p>
          <a:p>
            <a:pPr indent="0" lvl="0" marL="0" rtl="0" algn="l">
              <a:lnSpc>
                <a:spcPct val="100000"/>
              </a:lnSpc>
              <a:spcBef>
                <a:spcPts val="0"/>
              </a:spcBef>
              <a:spcAft>
                <a:spcPts val="0"/>
              </a:spcAft>
              <a:buNone/>
            </a:pPr>
            <a:r>
              <a:t/>
            </a:r>
            <a:endParaRPr/>
          </a:p>
          <a:p>
            <a:pPr indent="-317500" lvl="0" marL="914400" rtl="0" algn="l">
              <a:lnSpc>
                <a:spcPct val="100000"/>
              </a:lnSpc>
              <a:spcBef>
                <a:spcPts val="0"/>
              </a:spcBef>
              <a:spcAft>
                <a:spcPts val="0"/>
              </a:spcAft>
              <a:buSzPts val="1400"/>
              <a:buAutoNum type="arabicPeriod"/>
            </a:pPr>
            <a:r>
              <a:rPr lang="en-US"/>
              <a:t>The Oregon Harvest for Schools Directory connects Oregon food producers—farmers, ranchers, fishers, tribal foods, and prepared food providers—with schools and early care sites that are actively searching for more local items to integrate into their meal programs. The Directory boasts more than 120 food businesses who produce more than 45 products.</a:t>
            </a:r>
            <a:endParaRPr/>
          </a:p>
          <a:p>
            <a:pPr indent="-317500" lvl="0" marL="914400" rtl="0" algn="l">
              <a:lnSpc>
                <a:spcPct val="100000"/>
              </a:lnSpc>
              <a:spcBef>
                <a:spcPts val="0"/>
              </a:spcBef>
              <a:spcAft>
                <a:spcPts val="0"/>
              </a:spcAft>
              <a:buSzPts val="1400"/>
              <a:buAutoNum type="arabicPeriod"/>
            </a:pPr>
            <a:r>
              <a:rPr lang="en-US"/>
              <a:t>The Oregon Farm to School Network is dedicated to supporting Farm to School efforts across the state. They have many resources on their website and they can put you in touch with your region's Technical Assistance Coordinator, who can link you with local producers and provide other aspects of Farm to School support.</a:t>
            </a:r>
            <a:endParaRPr/>
          </a:p>
          <a:p>
            <a:pPr indent="-317500" lvl="0" marL="914400" rtl="0" algn="l">
              <a:lnSpc>
                <a:spcPct val="100000"/>
              </a:lnSpc>
              <a:spcBef>
                <a:spcPts val="0"/>
              </a:spcBef>
              <a:spcAft>
                <a:spcPts val="0"/>
              </a:spcAft>
              <a:buSzPts val="1400"/>
              <a:buAutoNum type="arabicPeriod"/>
            </a:pPr>
            <a:r>
              <a:rPr lang="en-US"/>
              <a:t>The 'combined claims' file can be found on the Noncompetitive Reimbursement Grant webpage under Resources for Claims, is the Combined Claims file. This is a large Excel sheet that lists what grantees purchased with their Farm to CNP Reimbursement Grant funds in previous school years. The data can be sorted by county, district, product, and vendor.</a:t>
            </a:r>
            <a:endParaRPr/>
          </a:p>
        </p:txBody>
      </p:sp>
      <p:sp>
        <p:nvSpPr>
          <p:cNvPr id="681" name="Google Shape;681;g36ddf57f9f5_0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Thank you for completing this training and for all you do to ensure Oregon kids are happy, healthy, and fed!</a:t>
            </a:r>
            <a:endParaRPr/>
          </a:p>
        </p:txBody>
      </p:sp>
      <p:sp>
        <p:nvSpPr>
          <p:cNvPr id="698" name="Google Shape;6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W</a:t>
            </a:r>
            <a:r>
              <a:rPr lang="en-US"/>
              <a:t>e want to share ODE Director Dr. Charlene Williams’ vision for Oregon’s students. This slide also highlights the diverse backgrounds and experiences of Oregon’s students and staff. By recognizing and respecting this diversity, we can build schools where everyone feels included, supported, and able to succeed.</a:t>
            </a:r>
            <a:endParaRPr/>
          </a:p>
        </p:txBody>
      </p:sp>
      <p:sp>
        <p:nvSpPr>
          <p:cNvPr id="417" name="Google Shape;417;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a:solidFill>
                <a:srgbClr val="FF0000"/>
              </a:solidFill>
            </a:endParaRPr>
          </a:p>
          <a:p>
            <a:pPr indent="-317500" lvl="0" marL="457200" rtl="0" algn="l">
              <a:lnSpc>
                <a:spcPct val="100000"/>
              </a:lnSpc>
              <a:spcBef>
                <a:spcPts val="0"/>
              </a:spcBef>
              <a:spcAft>
                <a:spcPts val="0"/>
              </a:spcAft>
              <a:buSzPts val="1400"/>
              <a:buChar char="●"/>
            </a:pPr>
            <a:r>
              <a:rPr lang="en-US"/>
              <a:t>Under House Bill 2579, ODE awards grants to eligible NSLP, CACFP and/or SFSP Sponsors, as well as other eligible entities, to reimburse for costs incurred purchasing Oregon foods meeting a certain criteria; costs associated with food-based, agriculture-based and garden-based educational activities; costs essential to providing technical assistance to Farm to CNP Sponsors; and to provide ODE with a Farm to CNP Grant Program evaluation.Within the Farm to CNP Grant Program are six separate components, but only two that we will be concerned about here today - This webinar will only address the Noncompetitive Reimbursement Grant, and the Competitive Reimbursement Grant.</a:t>
            </a:r>
            <a:endParaRPr/>
          </a:p>
          <a:p>
            <a:pPr indent="-317500" lvl="0" marL="457200" rtl="0" algn="l">
              <a:lnSpc>
                <a:spcPct val="100000"/>
              </a:lnSpc>
              <a:spcBef>
                <a:spcPts val="0"/>
              </a:spcBef>
              <a:spcAft>
                <a:spcPts val="0"/>
              </a:spcAft>
              <a:buSzPts val="1400"/>
              <a:buChar char="●"/>
            </a:pPr>
            <a:r>
              <a:rPr lang="en-US"/>
              <a:t>For the 2025-2027 biennium, which includes the 2025-26 and 2026-27 school years, ODE has $10.8 million allocated for the Farm to CNP Grant Program.</a:t>
            </a:r>
            <a:endParaRPr/>
          </a:p>
          <a:p>
            <a:pPr indent="0" lvl="0" marL="457200" rtl="0" algn="l">
              <a:lnSpc>
                <a:spcPct val="100000"/>
              </a:lnSpc>
              <a:spcBef>
                <a:spcPts val="0"/>
              </a:spcBef>
              <a:spcAft>
                <a:spcPts val="0"/>
              </a:spcAft>
              <a:buNone/>
            </a:pPr>
            <a:r>
              <a:rPr lang="en-US"/>
              <a:t>Of this amount, $3 million is designated for the Noncompetitive Reimbursement Grant, and $2 million is designated for the Competitive Reimbursement Grant.</a:t>
            </a:r>
            <a:endParaRPr/>
          </a:p>
          <a:p>
            <a:pPr indent="-317500" lvl="0" marL="457200" rtl="0" algn="l">
              <a:lnSpc>
                <a:spcPct val="100000"/>
              </a:lnSpc>
              <a:spcBef>
                <a:spcPts val="0"/>
              </a:spcBef>
              <a:spcAft>
                <a:spcPts val="0"/>
              </a:spcAft>
              <a:buSzPts val="1400"/>
              <a:buChar char="●"/>
            </a:pPr>
            <a:r>
              <a:rPr lang="en-US"/>
              <a:t>The intent of the grant overall is to get Oregon Students access to local food, and to learn where and how it’s grown and ends up in the cafeteria.  Oregon Farm to School Leadership is in the process of finalizing our 10 year goals, which will incorporate these grant programs. we will launch the 10-year plan during National Farm to School Month, in October 2025.</a:t>
            </a:r>
            <a:endParaRPr/>
          </a:p>
          <a:p>
            <a:pPr indent="0" lvl="0" marL="0" rtl="0" algn="l">
              <a:lnSpc>
                <a:spcPct val="100000"/>
              </a:lnSpc>
              <a:spcBef>
                <a:spcPts val="0"/>
              </a:spcBef>
              <a:spcAft>
                <a:spcPts val="0"/>
              </a:spcAft>
              <a:buNone/>
            </a:pPr>
            <a:r>
              <a:t/>
            </a:r>
            <a:endParaRPr/>
          </a:p>
        </p:txBody>
      </p:sp>
      <p:sp>
        <p:nvSpPr>
          <p:cNvPr id="431" name="Google Shape;4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6da6e51d9c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ODE’s Oregon Healthy Schools work is </a:t>
            </a:r>
            <a:r>
              <a:rPr lang="en-US"/>
              <a:t>largely</a:t>
            </a:r>
            <a:r>
              <a:rPr lang="en-US"/>
              <a:t> grounded in the CDC’s Whole School, Whole Community, Whole Child (WSCC) framework. </a:t>
            </a:r>
            <a:r>
              <a:rPr lang="en-US"/>
              <a:t>The WSCC framework</a:t>
            </a:r>
            <a:r>
              <a:rPr lang="en-US"/>
              <a:t> emphasizes that student success depends on safe, supportive environments and coordinated efforts, and can guide schools, </a:t>
            </a:r>
            <a:r>
              <a:rPr lang="en-US"/>
              <a:t>families</a:t>
            </a:r>
            <a:r>
              <a:rPr lang="en-US"/>
              <a:t> and communities to work together to keep kids healthy, safe, and ready to learn.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Several of the WSCC’s components are supported through the Farm to CNP grant program</a:t>
            </a:r>
            <a:endParaRPr/>
          </a:p>
          <a:p>
            <a:pPr indent="-317500" lvl="0" marL="457200" rtl="0" algn="l">
              <a:lnSpc>
                <a:spcPct val="100000"/>
              </a:lnSpc>
              <a:spcBef>
                <a:spcPts val="0"/>
              </a:spcBef>
              <a:spcAft>
                <a:spcPts val="0"/>
              </a:spcAft>
              <a:buSzPts val="1400"/>
              <a:buChar char="●"/>
            </a:pPr>
            <a:r>
              <a:rPr lang="en-US"/>
              <a:t>Nutrition Environment and Services: This grant program enhances school meals by supporting the incorporation of fresh, locally sourced fruits and vegetables to improve student nutrition.</a:t>
            </a:r>
            <a:endParaRPr/>
          </a:p>
          <a:p>
            <a:pPr indent="-317500" lvl="0" marL="457200" rtl="0" algn="l">
              <a:lnSpc>
                <a:spcPct val="100000"/>
              </a:lnSpc>
              <a:spcBef>
                <a:spcPts val="0"/>
              </a:spcBef>
              <a:spcAft>
                <a:spcPts val="0"/>
              </a:spcAft>
              <a:buSzPts val="1400"/>
              <a:buChar char="●"/>
            </a:pPr>
            <a:r>
              <a:rPr lang="en-US"/>
              <a:t>Health Education: It encourages experiential learning opportunities about healthful eating, food systems, and sustainability through gardening and farm visits.</a:t>
            </a:r>
            <a:endParaRPr/>
          </a:p>
          <a:p>
            <a:pPr indent="-317500" lvl="0" marL="457200" rtl="0" algn="l">
              <a:lnSpc>
                <a:spcPct val="100000"/>
              </a:lnSpc>
              <a:spcBef>
                <a:spcPts val="0"/>
              </a:spcBef>
              <a:spcAft>
                <a:spcPts val="0"/>
              </a:spcAft>
              <a:buSzPts val="1400"/>
              <a:buChar char="●"/>
            </a:pPr>
            <a:r>
              <a:rPr lang="en-US"/>
              <a:t>Physical Education and Physical Activity: Grant activities may promote physical activity through garden-based tasks and outdoor learning experiences.</a:t>
            </a:r>
            <a:endParaRPr/>
          </a:p>
          <a:p>
            <a:pPr indent="-317500" lvl="0" marL="457200" rtl="0" algn="l">
              <a:lnSpc>
                <a:spcPct val="100000"/>
              </a:lnSpc>
              <a:spcBef>
                <a:spcPts val="0"/>
              </a:spcBef>
              <a:spcAft>
                <a:spcPts val="0"/>
              </a:spcAft>
              <a:buSzPts val="1400"/>
              <a:buChar char="●"/>
            </a:pPr>
            <a:r>
              <a:rPr lang="en-US"/>
              <a:t>Family Engagement: Families may be engaged through school garden activities and events, as well as workshops, and communications that encourage healthful eating habits at home.</a:t>
            </a:r>
            <a:endParaRPr/>
          </a:p>
          <a:p>
            <a:pPr indent="-317500" lvl="0" marL="457200" rtl="0" algn="l">
              <a:lnSpc>
                <a:spcPct val="100000"/>
              </a:lnSpc>
              <a:spcBef>
                <a:spcPts val="0"/>
              </a:spcBef>
              <a:spcAft>
                <a:spcPts val="0"/>
              </a:spcAft>
              <a:buSzPts val="1400"/>
              <a:buChar char="●"/>
            </a:pPr>
            <a:r>
              <a:rPr lang="en-US"/>
              <a:t>Community Involvement: The grant program helps build partnerships with local farmers, food producers, and organizations to strengthen community ties and support local agriculture.</a:t>
            </a:r>
            <a:endParaRPr/>
          </a:p>
        </p:txBody>
      </p:sp>
      <p:sp>
        <p:nvSpPr>
          <p:cNvPr id="443" name="Google Shape;443;g36da6e51d9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7317995831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Eligible CNP Sponsors are </a:t>
            </a:r>
            <a:r>
              <a:rPr b="1" lang="en-US" sz="1100">
                <a:latin typeface="Arial"/>
                <a:ea typeface="Arial"/>
                <a:cs typeface="Arial"/>
                <a:sym typeface="Arial"/>
              </a:rPr>
              <a:t>automatically opted in</a:t>
            </a:r>
            <a:r>
              <a:rPr lang="en-US" sz="1100">
                <a:latin typeface="Arial"/>
                <a:ea typeface="Arial"/>
                <a:cs typeface="Arial"/>
                <a:sym typeface="Arial"/>
              </a:rPr>
              <a:t> to receive a </a:t>
            </a:r>
            <a:r>
              <a:rPr lang="en-US" sz="1100" u="sng">
                <a:latin typeface="Arial"/>
                <a:ea typeface="Arial"/>
                <a:cs typeface="Arial"/>
                <a:sym typeface="Arial"/>
              </a:rPr>
              <a:t>Noncompetitive</a:t>
            </a:r>
            <a:r>
              <a:rPr lang="en-US" sz="1100">
                <a:latin typeface="Arial"/>
                <a:ea typeface="Arial"/>
                <a:cs typeface="Arial"/>
                <a:sym typeface="Arial"/>
              </a:rPr>
              <a:t> Reimbursement Grant award. </a:t>
            </a:r>
            <a:r>
              <a:rPr b="1" lang="en-US" sz="1100">
                <a:latin typeface="Arial"/>
                <a:ea typeface="Arial"/>
                <a:cs typeface="Arial"/>
                <a:sym typeface="Arial"/>
              </a:rPr>
              <a:t>There is no application process.</a:t>
            </a:r>
            <a:endParaRPr b="1" sz="1400"/>
          </a:p>
          <a:p>
            <a:pPr indent="0" lvl="0" marL="0" rtl="0" algn="l">
              <a:spcBef>
                <a:spcPts val="1200"/>
              </a:spcBef>
              <a:spcAft>
                <a:spcPts val="0"/>
              </a:spcAft>
              <a:buClr>
                <a:schemeClr val="dk1"/>
              </a:buClr>
              <a:buSzPts val="1400"/>
              <a:buFont typeface="Arial"/>
              <a:buNone/>
            </a:pPr>
            <a:r>
              <a:rPr lang="en-US" sz="1400"/>
              <a:t>Entities eligible are:</a:t>
            </a:r>
            <a:endParaRPr sz="1400"/>
          </a:p>
          <a:p>
            <a:pPr indent="-317500" lvl="0" marL="457200" rtl="0" algn="l">
              <a:spcBef>
                <a:spcPts val="0"/>
              </a:spcBef>
              <a:spcAft>
                <a:spcPts val="0"/>
              </a:spcAft>
              <a:buSzPts val="1400"/>
              <a:buChar char="●"/>
            </a:pPr>
            <a:r>
              <a:rPr lang="en-US" sz="1400"/>
              <a:t>Public Oregon School Food Authorities participating in the National School Lunch Program (NSLP)</a:t>
            </a:r>
            <a:endParaRPr sz="1400"/>
          </a:p>
          <a:p>
            <a:pPr indent="-317500" lvl="0" marL="457200" rtl="0" algn="l">
              <a:spcBef>
                <a:spcPts val="0"/>
              </a:spcBef>
              <a:spcAft>
                <a:spcPts val="0"/>
              </a:spcAft>
              <a:buSzPts val="1400"/>
              <a:buChar char="●"/>
            </a:pPr>
            <a:r>
              <a:rPr lang="en-US" sz="1400"/>
              <a:t>Center-based Sponsors of a Child and Adult Care Food Program, and</a:t>
            </a:r>
            <a:endParaRPr sz="1400"/>
          </a:p>
          <a:p>
            <a:pPr indent="-317500" lvl="0" marL="457200" rtl="0" algn="l">
              <a:spcBef>
                <a:spcPts val="0"/>
              </a:spcBef>
              <a:spcAft>
                <a:spcPts val="0"/>
              </a:spcAft>
              <a:buSzPts val="1400"/>
              <a:buChar char="●"/>
            </a:pPr>
            <a:r>
              <a:rPr lang="en-US" sz="1400"/>
              <a:t>Sponsors participating in the Summer Food Service Program</a:t>
            </a:r>
            <a:endParaRPr sz="1400"/>
          </a:p>
          <a:p>
            <a:pPr indent="0" lvl="0" marL="0" rtl="0" algn="l">
              <a:spcBef>
                <a:spcPts val="0"/>
              </a:spcBef>
              <a:spcAft>
                <a:spcPts val="0"/>
              </a:spcAft>
              <a:buClr>
                <a:schemeClr val="dk1"/>
              </a:buClr>
              <a:buSzPts val="1400"/>
              <a:buFont typeface="Arial"/>
              <a:buNone/>
            </a:pPr>
            <a:r>
              <a:t/>
            </a:r>
            <a:endParaRPr sz="1400"/>
          </a:p>
          <a:p>
            <a:pPr indent="-317500" lvl="0" marL="457200" rtl="0" algn="l">
              <a:spcBef>
                <a:spcPts val="0"/>
              </a:spcBef>
              <a:spcAft>
                <a:spcPts val="0"/>
              </a:spcAft>
              <a:buSzPts val="1400"/>
              <a:buChar char="●"/>
            </a:pPr>
            <a:r>
              <a:rPr lang="en-US" sz="1400"/>
              <a:t>These entities must be “In good standing” in all ODE child nutrition programs to utilize these grant funds.</a:t>
            </a:r>
            <a:endParaRPr sz="1400"/>
          </a:p>
          <a:p>
            <a:pPr indent="-317500" lvl="1" marL="914400" rtl="0" algn="l">
              <a:lnSpc>
                <a:spcPct val="115000"/>
              </a:lnSpc>
              <a:spcBef>
                <a:spcPts val="0"/>
              </a:spcBef>
              <a:spcAft>
                <a:spcPts val="0"/>
              </a:spcAft>
              <a:buSzPts val="1400"/>
              <a:buChar char="○"/>
            </a:pPr>
            <a:r>
              <a:rPr lang="en-US" sz="1400"/>
              <a:t>If a Sponsor falls out of compliance with any of these programs during the grant period, grant funds may be withheld until the Sponsor regains good standing.</a:t>
            </a:r>
            <a:endParaRPr sz="1400"/>
          </a:p>
          <a:p>
            <a:pPr indent="0" lvl="0" marL="0" rtl="0" algn="l">
              <a:spcBef>
                <a:spcPts val="1200"/>
              </a:spcBef>
              <a:spcAft>
                <a:spcPts val="0"/>
              </a:spcAft>
              <a:buClr>
                <a:schemeClr val="dk1"/>
              </a:buClr>
              <a:buSzPts val="1400"/>
              <a:buFont typeface="Arial"/>
              <a:buNone/>
            </a:pPr>
            <a:r>
              <a:t/>
            </a:r>
            <a:endParaRPr b="1" sz="1400">
              <a:solidFill>
                <a:srgbClr val="FF0000"/>
              </a:solidFill>
            </a:endParaRPr>
          </a:p>
          <a:p>
            <a:pPr indent="0" lvl="0" marL="0" rtl="0" algn="l">
              <a:spcBef>
                <a:spcPts val="0"/>
              </a:spcBef>
              <a:spcAft>
                <a:spcPts val="0"/>
              </a:spcAft>
              <a:buClr>
                <a:schemeClr val="dk1"/>
              </a:buClr>
              <a:buSzPts val="1400"/>
              <a:buFont typeface="Arial"/>
              <a:buNone/>
            </a:pPr>
            <a:r>
              <a:t/>
            </a:r>
            <a:endParaRPr b="1" sz="1400">
              <a:solidFill>
                <a:srgbClr val="FF0000"/>
              </a:solidFill>
            </a:endParaRPr>
          </a:p>
          <a:p>
            <a:pPr indent="0" lvl="0" marL="0" rtl="0" algn="l">
              <a:spcBef>
                <a:spcPts val="0"/>
              </a:spcBef>
              <a:spcAft>
                <a:spcPts val="0"/>
              </a:spcAft>
              <a:buClr>
                <a:schemeClr val="dk1"/>
              </a:buClr>
              <a:buSzPts val="1400"/>
              <a:buFont typeface="Arial"/>
              <a:buNone/>
            </a:pPr>
            <a:r>
              <a:t/>
            </a:r>
            <a:endParaRPr b="1" sz="1400">
              <a:solidFill>
                <a:srgbClr val="FF0000"/>
              </a:solidFill>
            </a:endParaRPr>
          </a:p>
        </p:txBody>
      </p:sp>
      <p:sp>
        <p:nvSpPr>
          <p:cNvPr id="459" name="Google Shape;459;g37317995831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7317995831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400"/>
              <a:t>Awards are </a:t>
            </a:r>
            <a:r>
              <a:rPr lang="en-US" sz="1400"/>
              <a:t>calculated</a:t>
            </a:r>
            <a:r>
              <a:rPr lang="en-US" sz="1400"/>
              <a:t> based on Sponsor meal counts using the meal </a:t>
            </a:r>
            <a:r>
              <a:rPr lang="en-US" sz="1400"/>
              <a:t>equivalents shown here</a:t>
            </a:r>
            <a:r>
              <a:rPr lang="en-US" sz="1400"/>
              <a:t>. For the 2025-2027 grant period, awards were calculated using meal counts from the period between July 2024 and March 2025.</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US" sz="1400"/>
              <a:t>The minimum noncompetitive award a Grantee will receive is $3,500. Because some Sponsors’ meal counts initially calculate to an award less than that, adjustments are necessary to ensure they receive the minimum award. To balance </a:t>
            </a:r>
            <a:r>
              <a:rPr lang="en-US" sz="1400"/>
              <a:t>the grant </a:t>
            </a:r>
            <a:r>
              <a:rPr lang="en-US" sz="1400"/>
              <a:t>budget after those increases, awards calculated </a:t>
            </a:r>
            <a:r>
              <a:rPr b="1" lang="en-US" sz="1400"/>
              <a:t>above </a:t>
            </a:r>
            <a:r>
              <a:rPr lang="en-US" sz="1400"/>
              <a:t>$3,500 are reduced by a percentage of their initial calculated amount. We reduce by the smallest percentage needed to ensure funds are distributed fairly and the grant’s impact is maximized for all awardees.</a:t>
            </a:r>
            <a:endParaRPr sz="1400"/>
          </a:p>
        </p:txBody>
      </p:sp>
      <p:sp>
        <p:nvSpPr>
          <p:cNvPr id="469" name="Google Shape;469;g37317995831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6da6e51d9c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The timeline is subject to change. The timeline will be updated and available on the Farm to CNP Reimbursement Grant webpage under Grant Timeline.</a:t>
            </a:r>
            <a:endParaRPr/>
          </a:p>
          <a:p>
            <a:pPr indent="0" lvl="0" marL="0" rtl="0" algn="l">
              <a:lnSpc>
                <a:spcPct val="100000"/>
              </a:lnSpc>
              <a:spcBef>
                <a:spcPts val="0"/>
              </a:spcBef>
              <a:spcAft>
                <a:spcPts val="0"/>
              </a:spcAft>
              <a:buNone/>
            </a:pPr>
            <a:r>
              <a:rPr lang="en-US"/>
              <a:t>-July 2025: Informal notification of awards. These went out to CNPweb contacts on July 21st.</a:t>
            </a:r>
            <a:endParaRPr/>
          </a:p>
          <a:p>
            <a:pPr indent="0" lvl="0" marL="0" rtl="0" algn="l">
              <a:lnSpc>
                <a:spcPct val="100000"/>
              </a:lnSpc>
              <a:spcBef>
                <a:spcPts val="0"/>
              </a:spcBef>
              <a:spcAft>
                <a:spcPts val="0"/>
              </a:spcAft>
              <a:buNone/>
            </a:pPr>
            <a:r>
              <a:rPr lang="en-US"/>
              <a:t>-Fall 2025: Formal award notification and grant agreements.</a:t>
            </a:r>
            <a:endParaRPr/>
          </a:p>
          <a:p>
            <a:pPr indent="0" lvl="0" marL="0" rtl="0" algn="l">
              <a:lnSpc>
                <a:spcPct val="100000"/>
              </a:lnSpc>
              <a:spcBef>
                <a:spcPts val="0"/>
              </a:spcBef>
              <a:spcAft>
                <a:spcPts val="0"/>
              </a:spcAft>
              <a:buNone/>
            </a:pPr>
            <a:r>
              <a:rPr lang="en-US"/>
              <a:t>-Dec. 30, 2025: Adequate spending checkpoint. 25% of total award should be claimed.</a:t>
            </a:r>
            <a:endParaRPr/>
          </a:p>
          <a:p>
            <a:pPr indent="0" lvl="0" marL="0" rtl="0" algn="l">
              <a:lnSpc>
                <a:spcPct val="100000"/>
              </a:lnSpc>
              <a:spcBef>
                <a:spcPts val="0"/>
              </a:spcBef>
              <a:spcAft>
                <a:spcPts val="0"/>
              </a:spcAft>
              <a:buNone/>
            </a:pPr>
            <a:r>
              <a:rPr lang="en-US"/>
              <a:t>-Early 2026: Competitive Reimbursement Grant (CRG) app opens.</a:t>
            </a:r>
            <a:endParaRPr/>
          </a:p>
          <a:p>
            <a:pPr indent="0" lvl="0" marL="0" rtl="0" algn="l">
              <a:lnSpc>
                <a:spcPct val="100000"/>
              </a:lnSpc>
              <a:spcBef>
                <a:spcPts val="0"/>
              </a:spcBef>
              <a:spcAft>
                <a:spcPts val="0"/>
              </a:spcAft>
              <a:buNone/>
            </a:pPr>
            <a:r>
              <a:rPr lang="en-US"/>
              <a:t>-June 30, 2026: Adequate spending checkpoint. 50% of total award should be claimed.</a:t>
            </a:r>
            <a:endParaRPr/>
          </a:p>
          <a:p>
            <a:pPr indent="0" lvl="0" marL="0" rtl="0" algn="l">
              <a:lnSpc>
                <a:spcPct val="100000"/>
              </a:lnSpc>
              <a:spcBef>
                <a:spcPts val="0"/>
              </a:spcBef>
              <a:spcAft>
                <a:spcPts val="0"/>
              </a:spcAft>
              <a:buNone/>
            </a:pPr>
            <a:r>
              <a:rPr lang="en-US"/>
              <a:t>-Sept 30, 2026: Progress Report Due</a:t>
            </a:r>
            <a:endParaRPr/>
          </a:p>
          <a:p>
            <a:pPr indent="0" lvl="0" marL="0" rtl="0" algn="l">
              <a:lnSpc>
                <a:spcPct val="100000"/>
              </a:lnSpc>
              <a:spcBef>
                <a:spcPts val="0"/>
              </a:spcBef>
              <a:spcAft>
                <a:spcPts val="0"/>
              </a:spcAft>
              <a:buNone/>
            </a:pPr>
            <a:r>
              <a:rPr lang="en-US"/>
              <a:t>-Dec. 30, 2026: Adequate spending checkpoint. 75% of total award should be claimed.</a:t>
            </a:r>
            <a:endParaRPr/>
          </a:p>
          <a:p>
            <a:pPr indent="0" lvl="0" marL="0" rtl="0" algn="l">
              <a:lnSpc>
                <a:spcPct val="100000"/>
              </a:lnSpc>
              <a:spcBef>
                <a:spcPts val="0"/>
              </a:spcBef>
              <a:spcAft>
                <a:spcPts val="0"/>
              </a:spcAft>
              <a:buNone/>
            </a:pPr>
            <a:r>
              <a:rPr lang="en-US"/>
              <a:t>-</a:t>
            </a:r>
            <a:r>
              <a:rPr lang="en-US"/>
              <a:t>June 30, 2027: All grant purchases must be made and received.</a:t>
            </a:r>
            <a:endParaRPr/>
          </a:p>
          <a:p>
            <a:pPr indent="0" lvl="0" marL="0" rtl="0" algn="l">
              <a:lnSpc>
                <a:spcPct val="100000"/>
              </a:lnSpc>
              <a:spcBef>
                <a:spcPts val="0"/>
              </a:spcBef>
              <a:spcAft>
                <a:spcPts val="0"/>
              </a:spcAft>
              <a:buNone/>
            </a:pPr>
            <a:r>
              <a:rPr lang="en-US"/>
              <a:t>-SATURDAY, Aug. 14, 2027: Grant period ends. All approved claims must be entered into EGMS.  Sometimes this date can be “squishy” -especially since this date falls on a saturday.  PLEASE please please try to get claims in early.  if there are problems in the eleventh hour of this timeframe, we won’t have time to correct errors. </a:t>
            </a:r>
            <a:endParaRPr/>
          </a:p>
          <a:p>
            <a:pPr indent="0" lvl="0" marL="0" rtl="0" algn="l">
              <a:lnSpc>
                <a:spcPct val="100000"/>
              </a:lnSpc>
              <a:spcBef>
                <a:spcPts val="0"/>
              </a:spcBef>
              <a:spcAft>
                <a:spcPts val="0"/>
              </a:spcAft>
              <a:buNone/>
            </a:pPr>
            <a:r>
              <a:rPr lang="en-US"/>
              <a:t>-Sept. 30, 2027: Final Report due.</a:t>
            </a:r>
            <a:endParaRPr/>
          </a:p>
          <a:p>
            <a:pPr indent="0" lvl="0" marL="0" rtl="0" algn="l">
              <a:lnSpc>
                <a:spcPct val="100000"/>
              </a:lnSpc>
              <a:spcBef>
                <a:spcPts val="0"/>
              </a:spcBef>
              <a:spcAft>
                <a:spcPts val="0"/>
              </a:spcAft>
              <a:buNone/>
            </a:pPr>
            <a:r>
              <a:t/>
            </a:r>
            <a:endParaRPr/>
          </a:p>
        </p:txBody>
      </p:sp>
      <p:sp>
        <p:nvSpPr>
          <p:cNvPr id="480" name="Google Shape;480;g36da6e51d9c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7317995831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400"/>
              <a:t>On the ODE Farm to CNP grant webpage you can find this information under “Reporting.”</a:t>
            </a:r>
            <a:endParaRPr sz="1400"/>
          </a:p>
          <a:p>
            <a:pPr indent="0" lvl="0" marL="0" rtl="0" algn="l">
              <a:spcBef>
                <a:spcPts val="0"/>
              </a:spcBef>
              <a:spcAft>
                <a:spcPts val="0"/>
              </a:spcAft>
              <a:buClr>
                <a:schemeClr val="dk1"/>
              </a:buClr>
              <a:buSzPts val="1400"/>
              <a:buFont typeface="Arial"/>
              <a:buNone/>
            </a:pPr>
            <a:r>
              <a:t/>
            </a:r>
            <a:endParaRPr b="1" sz="1400">
              <a:solidFill>
                <a:srgbClr val="FF0000"/>
              </a:solidFill>
            </a:endParaRPr>
          </a:p>
        </p:txBody>
      </p:sp>
      <p:sp>
        <p:nvSpPr>
          <p:cNvPr id="489" name="Google Shape;489;g37317995831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accent1"/>
        </a:solidFill>
      </p:bgPr>
    </p:bg>
    <p:spTree>
      <p:nvGrpSpPr>
        <p:cNvPr id="17" name="Shape 17"/>
        <p:cNvGrpSpPr/>
        <p:nvPr/>
      </p:nvGrpSpPr>
      <p:grpSpPr>
        <a:xfrm>
          <a:off x="0" y="0"/>
          <a:ext cx="0" cy="0"/>
          <a:chOff x="0" y="0"/>
          <a:chExt cx="0" cy="0"/>
        </a:xfrm>
      </p:grpSpPr>
      <p:sp>
        <p:nvSpPr>
          <p:cNvPr id="18" name="Google Shape;18;p17"/>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 name="Google Shape;19;p17"/>
          <p:cNvSpPr/>
          <p:nvPr/>
        </p:nvSpPr>
        <p:spPr>
          <a:xfrm>
            <a:off x="206188" y="5948082"/>
            <a:ext cx="11775141" cy="69924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 name="Google Shape;20;p17"/>
          <p:cNvPicPr preferRelativeResize="0"/>
          <p:nvPr/>
        </p:nvPicPr>
        <p:blipFill rotWithShape="1">
          <a:blip r:embed="rId2">
            <a:alphaModFix/>
          </a:blip>
          <a:srcRect b="0" l="0" r="0" t="0"/>
          <a:stretch/>
        </p:blipFill>
        <p:spPr>
          <a:xfrm>
            <a:off x="5452870" y="3472133"/>
            <a:ext cx="1286259" cy="24384"/>
          </a:xfrm>
          <a:prstGeom prst="rect">
            <a:avLst/>
          </a:prstGeom>
          <a:noFill/>
          <a:ln>
            <a:noFill/>
          </a:ln>
        </p:spPr>
      </p:pic>
      <p:pic>
        <p:nvPicPr>
          <p:cNvPr descr="Oregon Department of Education Logo" id="21" name="Google Shape;21;p17"/>
          <p:cNvPicPr preferRelativeResize="0"/>
          <p:nvPr/>
        </p:nvPicPr>
        <p:blipFill rotWithShape="1">
          <a:blip r:embed="rId3">
            <a:alphaModFix/>
          </a:blip>
          <a:srcRect b="0" l="0" r="0" t="0"/>
          <a:stretch/>
        </p:blipFill>
        <p:spPr>
          <a:xfrm>
            <a:off x="5033770" y="214049"/>
            <a:ext cx="2124460" cy="2167132"/>
          </a:xfrm>
          <a:prstGeom prst="rect">
            <a:avLst/>
          </a:prstGeom>
          <a:noFill/>
          <a:ln>
            <a:noFill/>
          </a:ln>
        </p:spPr>
      </p:pic>
      <p:sp>
        <p:nvSpPr>
          <p:cNvPr id="22" name="Google Shape;22;p17"/>
          <p:cNvSpPr txBox="1"/>
          <p:nvPr>
            <p:ph type="ctrTitle"/>
          </p:nvPr>
        </p:nvSpPr>
        <p:spPr>
          <a:xfrm>
            <a:off x="1524000" y="2486701"/>
            <a:ext cx="9144000" cy="10232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7"/>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90" name="Shape 90"/>
        <p:cNvGrpSpPr/>
        <p:nvPr/>
      </p:nvGrpSpPr>
      <p:grpSpPr>
        <a:xfrm>
          <a:off x="0" y="0"/>
          <a:ext cx="0" cy="0"/>
          <a:chOff x="0" y="0"/>
          <a:chExt cx="0" cy="0"/>
        </a:xfrm>
      </p:grpSpPr>
      <p:sp>
        <p:nvSpPr>
          <p:cNvPr id="91" name="Google Shape;91;p34"/>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v</a:t>
            </a:r>
            <a:endParaRPr b="0" i="0" sz="1400" u="none" cap="none" strike="noStrike">
              <a:solidFill>
                <a:srgbClr val="000000"/>
              </a:solidFill>
              <a:latin typeface="Arial"/>
              <a:ea typeface="Arial"/>
              <a:cs typeface="Arial"/>
              <a:sym typeface="Arial"/>
            </a:endParaRPr>
          </a:p>
        </p:txBody>
      </p:sp>
      <p:sp>
        <p:nvSpPr>
          <p:cNvPr id="92" name="Google Shape;92;p34"/>
          <p:cNvSpPr txBox="1"/>
          <p:nvPr>
            <p:ph idx="1" type="body"/>
          </p:nvPr>
        </p:nvSpPr>
        <p:spPr>
          <a:xfrm>
            <a:off x="717176" y="659958"/>
            <a:ext cx="10784542" cy="53989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4"/>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4"/>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4"/>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showMasterSp="0">
  <p:cSld name="Large Type">
    <p:bg>
      <p:bgPr>
        <a:solidFill>
          <a:schemeClr val="accent1"/>
        </a:solidFill>
      </p:bgPr>
    </p:bg>
    <p:spTree>
      <p:nvGrpSpPr>
        <p:cNvPr id="96" name="Shape 96"/>
        <p:cNvGrpSpPr/>
        <p:nvPr/>
      </p:nvGrpSpPr>
      <p:grpSpPr>
        <a:xfrm>
          <a:off x="0" y="0"/>
          <a:ext cx="0" cy="0"/>
          <a:chOff x="0" y="0"/>
          <a:chExt cx="0" cy="0"/>
        </a:xfrm>
      </p:grpSpPr>
      <p:sp>
        <p:nvSpPr>
          <p:cNvPr id="97" name="Google Shape;97;p35"/>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8" name="Google Shape;98;p35"/>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99" name="Google Shape;99;p35"/>
          <p:cNvSpPr txBox="1"/>
          <p:nvPr>
            <p:ph type="ctrTitle"/>
          </p:nvPr>
        </p:nvSpPr>
        <p:spPr>
          <a:xfrm>
            <a:off x="1524000" y="1499125"/>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5"/>
          <p:cNvSpPr txBox="1"/>
          <p:nvPr>
            <p:ph idx="1" type="subTitle"/>
          </p:nvPr>
        </p:nvSpPr>
        <p:spPr>
          <a:xfrm>
            <a:off x="1524000" y="4003184"/>
            <a:ext cx="9144000" cy="88060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1" name="Google Shape;101;p35"/>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5"/>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5"/>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showMasterSp="0">
  <p:cSld name="Large Type">
    <p:bg>
      <p:bgPr>
        <a:solidFill>
          <a:schemeClr val="accent3"/>
        </a:solidFill>
      </p:bgPr>
    </p:bg>
    <p:spTree>
      <p:nvGrpSpPr>
        <p:cNvPr id="112" name="Shape 112"/>
        <p:cNvGrpSpPr/>
        <p:nvPr/>
      </p:nvGrpSpPr>
      <p:grpSpPr>
        <a:xfrm>
          <a:off x="0" y="0"/>
          <a:ext cx="0" cy="0"/>
          <a:chOff x="0" y="0"/>
          <a:chExt cx="0" cy="0"/>
        </a:xfrm>
      </p:grpSpPr>
      <p:sp>
        <p:nvSpPr>
          <p:cNvPr id="113" name="Google Shape;113;p20"/>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4" name="Google Shape;114;p20"/>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115" name="Google Shape;115;p20"/>
          <p:cNvSpPr txBox="1"/>
          <p:nvPr>
            <p:ph type="ctrTitle"/>
          </p:nvPr>
        </p:nvSpPr>
        <p:spPr>
          <a:xfrm>
            <a:off x="1524000" y="1499125"/>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0"/>
          <p:cNvSpPr txBox="1"/>
          <p:nvPr>
            <p:ph idx="1" type="subTitle"/>
          </p:nvPr>
        </p:nvSpPr>
        <p:spPr>
          <a:xfrm>
            <a:off x="1524000" y="4003184"/>
            <a:ext cx="9144000" cy="88060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7" name="Google Shape;117;p20"/>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0"/>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0"/>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accent3"/>
        </a:solidFill>
      </p:bgPr>
    </p:bg>
    <p:spTree>
      <p:nvGrpSpPr>
        <p:cNvPr id="120" name="Shape 120"/>
        <p:cNvGrpSpPr/>
        <p:nvPr/>
      </p:nvGrpSpPr>
      <p:grpSpPr>
        <a:xfrm>
          <a:off x="0" y="0"/>
          <a:ext cx="0" cy="0"/>
          <a:chOff x="0" y="0"/>
          <a:chExt cx="0" cy="0"/>
        </a:xfrm>
      </p:grpSpPr>
      <p:sp>
        <p:nvSpPr>
          <p:cNvPr id="121" name="Google Shape;121;p46"/>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46"/>
          <p:cNvSpPr/>
          <p:nvPr/>
        </p:nvSpPr>
        <p:spPr>
          <a:xfrm>
            <a:off x="206188" y="5948082"/>
            <a:ext cx="11775141" cy="699247"/>
          </a:xfrm>
          <a:prstGeom prst="rect">
            <a:avLst/>
          </a:prstGeom>
          <a:solidFill>
            <a:srgbClr val="FCED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Oregon Department of Education Logo" id="123" name="Google Shape;123;p46"/>
          <p:cNvPicPr preferRelativeResize="0"/>
          <p:nvPr/>
        </p:nvPicPr>
        <p:blipFill rotWithShape="1">
          <a:blip r:embed="rId2">
            <a:alphaModFix/>
          </a:blip>
          <a:srcRect b="0" l="0" r="0" t="0"/>
          <a:stretch/>
        </p:blipFill>
        <p:spPr>
          <a:xfrm>
            <a:off x="5033770" y="214049"/>
            <a:ext cx="2124460" cy="2167132"/>
          </a:xfrm>
          <a:prstGeom prst="rect">
            <a:avLst/>
          </a:prstGeom>
          <a:noFill/>
          <a:ln>
            <a:noFill/>
          </a:ln>
        </p:spPr>
      </p:pic>
      <p:sp>
        <p:nvSpPr>
          <p:cNvPr id="124" name="Google Shape;124;p46"/>
          <p:cNvSpPr txBox="1"/>
          <p:nvPr>
            <p:ph type="ctrTitle"/>
          </p:nvPr>
        </p:nvSpPr>
        <p:spPr>
          <a:xfrm>
            <a:off x="1524000" y="2486701"/>
            <a:ext cx="9144000" cy="10232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6" name="Google Shape;126;p46"/>
          <p:cNvPicPr preferRelativeResize="0"/>
          <p:nvPr/>
        </p:nvPicPr>
        <p:blipFill rotWithShape="1">
          <a:blip r:embed="rId3">
            <a:alphaModFix/>
          </a:blip>
          <a:srcRect b="0" l="0" r="0" t="0"/>
          <a:stretch/>
        </p:blipFill>
        <p:spPr>
          <a:xfrm>
            <a:off x="5452870" y="3472133"/>
            <a:ext cx="1286259" cy="24384"/>
          </a:xfrm>
          <a:prstGeom prst="rect">
            <a:avLst/>
          </a:prstGeom>
          <a:noFill/>
          <a:ln>
            <a:noFill/>
          </a:ln>
        </p:spPr>
      </p:pic>
      <p:sp>
        <p:nvSpPr>
          <p:cNvPr id="127" name="Google Shape;127;p46"/>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46"/>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46"/>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accent3"/>
        </a:solidFill>
      </p:bgPr>
    </p:bg>
    <p:spTree>
      <p:nvGrpSpPr>
        <p:cNvPr id="130" name="Shape 130"/>
        <p:cNvGrpSpPr/>
        <p:nvPr/>
      </p:nvGrpSpPr>
      <p:grpSpPr>
        <a:xfrm>
          <a:off x="0" y="0"/>
          <a:ext cx="0" cy="0"/>
          <a:chOff x="0" y="0"/>
          <a:chExt cx="0" cy="0"/>
        </a:xfrm>
      </p:grpSpPr>
      <p:sp>
        <p:nvSpPr>
          <p:cNvPr id="131" name="Google Shape;131;p47"/>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 name="Google Shape;132;p47"/>
          <p:cNvSpPr/>
          <p:nvPr/>
        </p:nvSpPr>
        <p:spPr>
          <a:xfrm>
            <a:off x="206187" y="2488757"/>
            <a:ext cx="11775141" cy="1900363"/>
          </a:xfrm>
          <a:prstGeom prst="rect">
            <a:avLst/>
          </a:prstGeom>
          <a:solidFill>
            <a:srgbClr val="FCED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pic>
        <p:nvPicPr>
          <p:cNvPr descr="Oregon Department of Education Logo" id="133" name="Google Shape;133;p47"/>
          <p:cNvPicPr preferRelativeResize="0"/>
          <p:nvPr/>
        </p:nvPicPr>
        <p:blipFill rotWithShape="1">
          <a:blip r:embed="rId2">
            <a:alphaModFix/>
          </a:blip>
          <a:srcRect b="0" l="0" r="0" t="0"/>
          <a:stretch/>
        </p:blipFill>
        <p:spPr>
          <a:xfrm>
            <a:off x="5033770" y="214049"/>
            <a:ext cx="2124460" cy="2167132"/>
          </a:xfrm>
          <a:prstGeom prst="rect">
            <a:avLst/>
          </a:prstGeom>
          <a:noFill/>
          <a:ln>
            <a:noFill/>
          </a:ln>
        </p:spPr>
      </p:pic>
      <p:sp>
        <p:nvSpPr>
          <p:cNvPr id="134" name="Google Shape;134;p47"/>
          <p:cNvSpPr txBox="1"/>
          <p:nvPr>
            <p:ph type="ctrTitle"/>
          </p:nvPr>
        </p:nvSpPr>
        <p:spPr>
          <a:xfrm>
            <a:off x="717177" y="2488757"/>
            <a:ext cx="10784542" cy="19003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47"/>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47"/>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7"/>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r and Content" showMasterSp="0">
  <p:cSld name="Title Bar and Content">
    <p:bg>
      <p:bgPr>
        <a:solidFill>
          <a:schemeClr val="accent3"/>
        </a:solidFill>
      </p:bgPr>
    </p:bg>
    <p:spTree>
      <p:nvGrpSpPr>
        <p:cNvPr id="138" name="Shape 138"/>
        <p:cNvGrpSpPr/>
        <p:nvPr/>
      </p:nvGrpSpPr>
      <p:grpSpPr>
        <a:xfrm>
          <a:off x="0" y="0"/>
          <a:ext cx="0" cy="0"/>
          <a:chOff x="0" y="0"/>
          <a:chExt cx="0" cy="0"/>
        </a:xfrm>
      </p:grpSpPr>
      <p:sp>
        <p:nvSpPr>
          <p:cNvPr id="139" name="Google Shape;139;p48"/>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 name="Google Shape;140;p48"/>
          <p:cNvSpPr/>
          <p:nvPr/>
        </p:nvSpPr>
        <p:spPr>
          <a:xfrm>
            <a:off x="206188" y="215153"/>
            <a:ext cx="11775141" cy="1397364"/>
          </a:xfrm>
          <a:prstGeom prst="rect">
            <a:avLst/>
          </a:prstGeom>
          <a:solidFill>
            <a:srgbClr val="FCED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1" name="Google Shape;141;p48"/>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48"/>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48"/>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8"/>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8"/>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bg>
      <p:bgPr>
        <a:solidFill>
          <a:schemeClr val="accent3"/>
        </a:solidFill>
      </p:bgPr>
    </p:bg>
    <p:spTree>
      <p:nvGrpSpPr>
        <p:cNvPr id="146" name="Shape 146"/>
        <p:cNvGrpSpPr/>
        <p:nvPr/>
      </p:nvGrpSpPr>
      <p:grpSpPr>
        <a:xfrm>
          <a:off x="0" y="0"/>
          <a:ext cx="0" cy="0"/>
          <a:chOff x="0" y="0"/>
          <a:chExt cx="0" cy="0"/>
        </a:xfrm>
      </p:grpSpPr>
      <p:sp>
        <p:nvSpPr>
          <p:cNvPr id="147" name="Google Shape;147;p49"/>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8" name="Google Shape;148;p49"/>
          <p:cNvSpPr/>
          <p:nvPr/>
        </p:nvSpPr>
        <p:spPr>
          <a:xfrm>
            <a:off x="206189" y="215153"/>
            <a:ext cx="4730470" cy="6432176"/>
          </a:xfrm>
          <a:prstGeom prst="rect">
            <a:avLst/>
          </a:prstGeom>
          <a:solidFill>
            <a:srgbClr val="FCED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9" name="Google Shape;149;p49"/>
          <p:cNvSpPr txBox="1"/>
          <p:nvPr>
            <p:ph type="title"/>
          </p:nvPr>
        </p:nvSpPr>
        <p:spPr>
          <a:xfrm>
            <a:off x="717177" y="779646"/>
            <a:ext cx="3931826" cy="253400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3"/>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49"/>
          <p:cNvSpPr/>
          <p:nvPr>
            <p:ph idx="2" type="pic"/>
          </p:nvPr>
        </p:nvSpPr>
        <p:spPr>
          <a:xfrm>
            <a:off x="717177" y="3540125"/>
            <a:ext cx="3931826" cy="2320926"/>
          </a:xfrm>
          <a:prstGeom prst="rect">
            <a:avLst/>
          </a:prstGeom>
          <a:noFill/>
          <a:ln>
            <a:noFill/>
          </a:ln>
        </p:spPr>
      </p:sp>
      <p:sp>
        <p:nvSpPr>
          <p:cNvPr id="151" name="Google Shape;151;p49"/>
          <p:cNvSpPr txBox="1"/>
          <p:nvPr>
            <p:ph idx="1" type="body"/>
          </p:nvPr>
        </p:nvSpPr>
        <p:spPr>
          <a:xfrm>
            <a:off x="5183188" y="779647"/>
            <a:ext cx="6172200" cy="5081404"/>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2" name="Google Shape;152;p49"/>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49"/>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49"/>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accent3"/>
        </a:solidFill>
      </p:bgPr>
    </p:bg>
    <p:spTree>
      <p:nvGrpSpPr>
        <p:cNvPr id="155" name="Shape 155"/>
        <p:cNvGrpSpPr/>
        <p:nvPr/>
      </p:nvGrpSpPr>
      <p:grpSpPr>
        <a:xfrm>
          <a:off x="0" y="0"/>
          <a:ext cx="0" cy="0"/>
          <a:chOff x="0" y="0"/>
          <a:chExt cx="0" cy="0"/>
        </a:xfrm>
      </p:grpSpPr>
      <p:sp>
        <p:nvSpPr>
          <p:cNvPr id="156" name="Google Shape;156;p50"/>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50"/>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50"/>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50"/>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50"/>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accent3"/>
        </a:solidFill>
      </p:bgPr>
    </p:bg>
    <p:spTree>
      <p:nvGrpSpPr>
        <p:cNvPr id="161" name="Shape 161"/>
        <p:cNvGrpSpPr/>
        <p:nvPr/>
      </p:nvGrpSpPr>
      <p:grpSpPr>
        <a:xfrm>
          <a:off x="0" y="0"/>
          <a:ext cx="0" cy="0"/>
          <a:chOff x="0" y="0"/>
          <a:chExt cx="0" cy="0"/>
        </a:xfrm>
      </p:grpSpPr>
      <p:sp>
        <p:nvSpPr>
          <p:cNvPr id="162" name="Google Shape;162;p51"/>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51"/>
          <p:cNvSpPr txBox="1"/>
          <p:nvPr>
            <p:ph idx="1" type="body"/>
          </p:nvPr>
        </p:nvSpPr>
        <p:spPr>
          <a:xfrm>
            <a:off x="717176" y="1825625"/>
            <a:ext cx="5302624" cy="4106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51"/>
          <p:cNvSpPr txBox="1"/>
          <p:nvPr>
            <p:ph idx="2" type="body"/>
          </p:nvPr>
        </p:nvSpPr>
        <p:spPr>
          <a:xfrm>
            <a:off x="6172200" y="1825625"/>
            <a:ext cx="5329518" cy="4106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51"/>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51"/>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51"/>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chemeClr val="accent3"/>
        </a:solidFill>
      </p:bgPr>
    </p:bg>
    <p:spTree>
      <p:nvGrpSpPr>
        <p:cNvPr id="168" name="Shape 168"/>
        <p:cNvGrpSpPr/>
        <p:nvPr/>
      </p:nvGrpSpPr>
      <p:grpSpPr>
        <a:xfrm>
          <a:off x="0" y="0"/>
          <a:ext cx="0" cy="0"/>
          <a:chOff x="0" y="0"/>
          <a:chExt cx="0" cy="0"/>
        </a:xfrm>
      </p:grpSpPr>
      <p:sp>
        <p:nvSpPr>
          <p:cNvPr id="169" name="Google Shape;169;p52"/>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52"/>
          <p:cNvSpPr txBox="1"/>
          <p:nvPr>
            <p:ph idx="1" type="body"/>
          </p:nvPr>
        </p:nvSpPr>
        <p:spPr>
          <a:xfrm>
            <a:off x="717176" y="1681163"/>
            <a:ext cx="5280399"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0" sz="3200">
                <a:solidFill>
                  <a:schemeClr val="accent3"/>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1" name="Google Shape;171;p52"/>
          <p:cNvSpPr txBox="1"/>
          <p:nvPr>
            <p:ph idx="2" type="body"/>
          </p:nvPr>
        </p:nvSpPr>
        <p:spPr>
          <a:xfrm>
            <a:off x="717176" y="2505075"/>
            <a:ext cx="5280399" cy="34345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52"/>
          <p:cNvSpPr txBox="1"/>
          <p:nvPr>
            <p:ph idx="3" type="body"/>
          </p:nvPr>
        </p:nvSpPr>
        <p:spPr>
          <a:xfrm>
            <a:off x="6172200" y="1681163"/>
            <a:ext cx="5329518"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0" sz="3200">
                <a:solidFill>
                  <a:schemeClr val="accent3"/>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3" name="Google Shape;173;p52"/>
          <p:cNvSpPr txBox="1"/>
          <p:nvPr>
            <p:ph idx="4" type="body"/>
          </p:nvPr>
        </p:nvSpPr>
        <p:spPr>
          <a:xfrm>
            <a:off x="6172200" y="2505075"/>
            <a:ext cx="5329518" cy="34345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52"/>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52"/>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52"/>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8"/>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8"/>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accent3"/>
        </a:solidFill>
      </p:bgPr>
    </p:bg>
    <p:spTree>
      <p:nvGrpSpPr>
        <p:cNvPr id="177" name="Shape 177"/>
        <p:cNvGrpSpPr/>
        <p:nvPr/>
      </p:nvGrpSpPr>
      <p:grpSpPr>
        <a:xfrm>
          <a:off x="0" y="0"/>
          <a:ext cx="0" cy="0"/>
          <a:chOff x="0" y="0"/>
          <a:chExt cx="0" cy="0"/>
        </a:xfrm>
      </p:grpSpPr>
      <p:sp>
        <p:nvSpPr>
          <p:cNvPr id="178" name="Google Shape;178;p53"/>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p53"/>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53"/>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53"/>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53"/>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accent3"/>
        </a:solidFill>
      </p:bgPr>
    </p:bg>
    <p:spTree>
      <p:nvGrpSpPr>
        <p:cNvPr id="183" name="Shape 183"/>
        <p:cNvGrpSpPr/>
        <p:nvPr/>
      </p:nvGrpSpPr>
      <p:grpSpPr>
        <a:xfrm>
          <a:off x="0" y="0"/>
          <a:ext cx="0" cy="0"/>
          <a:chOff x="0" y="0"/>
          <a:chExt cx="0" cy="0"/>
        </a:xfrm>
      </p:grpSpPr>
      <p:sp>
        <p:nvSpPr>
          <p:cNvPr id="184" name="Google Shape;184;p54"/>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v</a:t>
            </a:r>
            <a:endParaRPr b="0" i="0" sz="1400" u="none" cap="none" strike="noStrike">
              <a:solidFill>
                <a:srgbClr val="000000"/>
              </a:solidFill>
              <a:latin typeface="Arial"/>
              <a:ea typeface="Arial"/>
              <a:cs typeface="Arial"/>
              <a:sym typeface="Arial"/>
            </a:endParaRPr>
          </a:p>
        </p:txBody>
      </p:sp>
      <p:sp>
        <p:nvSpPr>
          <p:cNvPr id="185" name="Google Shape;185;p54"/>
          <p:cNvSpPr txBox="1"/>
          <p:nvPr>
            <p:ph idx="1" type="body"/>
          </p:nvPr>
        </p:nvSpPr>
        <p:spPr>
          <a:xfrm>
            <a:off x="717176" y="659958"/>
            <a:ext cx="10784542" cy="53989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54"/>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54"/>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54"/>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llow Us" showMasterSp="0">
  <p:cSld name="Follow Us">
    <p:bg>
      <p:bgPr>
        <a:solidFill>
          <a:schemeClr val="accent3"/>
        </a:solidFill>
      </p:bgPr>
    </p:bg>
    <p:spTree>
      <p:nvGrpSpPr>
        <p:cNvPr id="189" name="Shape 189"/>
        <p:cNvGrpSpPr/>
        <p:nvPr/>
      </p:nvGrpSpPr>
      <p:grpSpPr>
        <a:xfrm>
          <a:off x="0" y="0"/>
          <a:ext cx="0" cy="0"/>
          <a:chOff x="0" y="0"/>
          <a:chExt cx="0" cy="0"/>
        </a:xfrm>
      </p:grpSpPr>
      <p:sp>
        <p:nvSpPr>
          <p:cNvPr id="190" name="Google Shape;190;p55"/>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1" name="Google Shape;191;p55"/>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192" name="Google Shape;192;p55"/>
          <p:cNvSpPr txBox="1"/>
          <p:nvPr>
            <p:ph type="ctrTitle"/>
          </p:nvPr>
        </p:nvSpPr>
        <p:spPr>
          <a:xfrm>
            <a:off x="1524000" y="1499125"/>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Twitter icon" id="193" name="Google Shape;193;p55"/>
          <p:cNvPicPr preferRelativeResize="0"/>
          <p:nvPr/>
        </p:nvPicPr>
        <p:blipFill rotWithShape="1">
          <a:blip r:embed="rId3">
            <a:alphaModFix/>
          </a:blip>
          <a:srcRect b="0" l="0" r="0" t="0"/>
          <a:stretch/>
        </p:blipFill>
        <p:spPr>
          <a:xfrm>
            <a:off x="2718290" y="4043402"/>
            <a:ext cx="500040" cy="500040"/>
          </a:xfrm>
          <a:prstGeom prst="rect">
            <a:avLst/>
          </a:prstGeom>
          <a:noFill/>
          <a:ln>
            <a:noFill/>
          </a:ln>
        </p:spPr>
      </p:pic>
      <p:sp>
        <p:nvSpPr>
          <p:cNvPr id="194" name="Google Shape;194;p55"/>
          <p:cNvSpPr txBox="1"/>
          <p:nvPr/>
        </p:nvSpPr>
        <p:spPr>
          <a:xfrm>
            <a:off x="2718290" y="4043402"/>
            <a:ext cx="680670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Arial"/>
              <a:buNone/>
            </a:pPr>
            <a:r>
              <a:rPr b="0" i="0" lang="en-US" sz="2400" u="none" cap="none" strike="noStrike">
                <a:solidFill>
                  <a:schemeClr val="accent1"/>
                </a:solidFill>
                <a:latin typeface="Arial"/>
                <a:ea typeface="Arial"/>
                <a:cs typeface="Arial"/>
                <a:sym typeface="Arial"/>
              </a:rPr>
              <a:t>twitter.com/ORDeptEd | fb.com/ORDeptEd</a:t>
            </a:r>
            <a:endParaRPr b="0" i="0" sz="2400" u="none" cap="none" strike="noStrike">
              <a:solidFill>
                <a:schemeClr val="accent1"/>
              </a:solidFill>
              <a:latin typeface="Arial"/>
              <a:ea typeface="Arial"/>
              <a:cs typeface="Arial"/>
              <a:sym typeface="Arial"/>
            </a:endParaRPr>
          </a:p>
        </p:txBody>
      </p:sp>
      <p:pic>
        <p:nvPicPr>
          <p:cNvPr descr="Facebook icon" id="195" name="Google Shape;195;p55"/>
          <p:cNvPicPr preferRelativeResize="0"/>
          <p:nvPr/>
        </p:nvPicPr>
        <p:blipFill rotWithShape="1">
          <a:blip r:embed="rId4">
            <a:alphaModFix/>
          </a:blip>
          <a:srcRect b="0" l="0" r="0" t="0"/>
          <a:stretch/>
        </p:blipFill>
        <p:spPr>
          <a:xfrm>
            <a:off x="9024960" y="4043402"/>
            <a:ext cx="500040" cy="500040"/>
          </a:xfrm>
          <a:prstGeom prst="rect">
            <a:avLst/>
          </a:prstGeom>
          <a:noFill/>
          <a:ln>
            <a:noFill/>
          </a:ln>
        </p:spPr>
      </p:pic>
      <p:sp>
        <p:nvSpPr>
          <p:cNvPr id="196" name="Google Shape;196;p55"/>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55"/>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55"/>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showMasterSp="0">
  <p:cSld name="Large Type">
    <p:bg>
      <p:bgPr>
        <a:solidFill>
          <a:schemeClr val="dk2"/>
        </a:solidFill>
      </p:bgPr>
    </p:bg>
    <p:spTree>
      <p:nvGrpSpPr>
        <p:cNvPr id="207" name="Shape 207"/>
        <p:cNvGrpSpPr/>
        <p:nvPr/>
      </p:nvGrpSpPr>
      <p:grpSpPr>
        <a:xfrm>
          <a:off x="0" y="0"/>
          <a:ext cx="0" cy="0"/>
          <a:chOff x="0" y="0"/>
          <a:chExt cx="0" cy="0"/>
        </a:xfrm>
      </p:grpSpPr>
      <p:sp>
        <p:nvSpPr>
          <p:cNvPr id="208" name="Google Shape;208;p24"/>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9" name="Google Shape;209;p24"/>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210" name="Google Shape;210;p24"/>
          <p:cNvSpPr txBox="1"/>
          <p:nvPr>
            <p:ph type="ctrTitle"/>
          </p:nvPr>
        </p:nvSpPr>
        <p:spPr>
          <a:xfrm>
            <a:off x="1524000" y="1499125"/>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24"/>
          <p:cNvSpPr txBox="1"/>
          <p:nvPr>
            <p:ph idx="1" type="subTitle"/>
          </p:nvPr>
        </p:nvSpPr>
        <p:spPr>
          <a:xfrm>
            <a:off x="1524000" y="4003184"/>
            <a:ext cx="9144000" cy="88060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2" name="Google Shape;212;p24"/>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24"/>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24"/>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215" name="Shape 215"/>
        <p:cNvGrpSpPr/>
        <p:nvPr/>
      </p:nvGrpSpPr>
      <p:grpSpPr>
        <a:xfrm>
          <a:off x="0" y="0"/>
          <a:ext cx="0" cy="0"/>
          <a:chOff x="0" y="0"/>
          <a:chExt cx="0" cy="0"/>
        </a:xfrm>
      </p:grpSpPr>
      <p:sp>
        <p:nvSpPr>
          <p:cNvPr id="216" name="Google Shape;216;p66"/>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7" name="Google Shape;217;p66"/>
          <p:cNvSpPr/>
          <p:nvPr/>
        </p:nvSpPr>
        <p:spPr>
          <a:xfrm>
            <a:off x="206188" y="5948082"/>
            <a:ext cx="11775141" cy="699247"/>
          </a:xfrm>
          <a:prstGeom prst="rect">
            <a:avLst/>
          </a:prstGeom>
          <a:solidFill>
            <a:srgbClr val="E7F5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8" name="Google Shape;218;p66"/>
          <p:cNvPicPr preferRelativeResize="0"/>
          <p:nvPr/>
        </p:nvPicPr>
        <p:blipFill rotWithShape="1">
          <a:blip r:embed="rId2">
            <a:alphaModFix/>
          </a:blip>
          <a:srcRect b="0" l="0" r="0" t="0"/>
          <a:stretch/>
        </p:blipFill>
        <p:spPr>
          <a:xfrm>
            <a:off x="5452870" y="3472133"/>
            <a:ext cx="1286259" cy="24384"/>
          </a:xfrm>
          <a:prstGeom prst="rect">
            <a:avLst/>
          </a:prstGeom>
          <a:noFill/>
          <a:ln>
            <a:noFill/>
          </a:ln>
        </p:spPr>
      </p:pic>
      <p:pic>
        <p:nvPicPr>
          <p:cNvPr descr="Oregon Department of Education Logo" id="219" name="Google Shape;219;p66"/>
          <p:cNvPicPr preferRelativeResize="0"/>
          <p:nvPr/>
        </p:nvPicPr>
        <p:blipFill rotWithShape="1">
          <a:blip r:embed="rId3">
            <a:alphaModFix/>
          </a:blip>
          <a:srcRect b="0" l="0" r="0" t="0"/>
          <a:stretch/>
        </p:blipFill>
        <p:spPr>
          <a:xfrm>
            <a:off x="5033770" y="214049"/>
            <a:ext cx="2124460" cy="2167132"/>
          </a:xfrm>
          <a:prstGeom prst="rect">
            <a:avLst/>
          </a:prstGeom>
          <a:noFill/>
          <a:ln>
            <a:noFill/>
          </a:ln>
        </p:spPr>
      </p:pic>
      <p:sp>
        <p:nvSpPr>
          <p:cNvPr id="220" name="Google Shape;220;p66"/>
          <p:cNvSpPr txBox="1"/>
          <p:nvPr>
            <p:ph type="ctrTitle"/>
          </p:nvPr>
        </p:nvSpPr>
        <p:spPr>
          <a:xfrm>
            <a:off x="1524000" y="2486701"/>
            <a:ext cx="9144000" cy="10232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6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2" name="Google Shape;222;p66"/>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66"/>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66"/>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dk2"/>
        </a:solidFill>
      </p:bgPr>
    </p:bg>
    <p:spTree>
      <p:nvGrpSpPr>
        <p:cNvPr id="225" name="Shape 225"/>
        <p:cNvGrpSpPr/>
        <p:nvPr/>
      </p:nvGrpSpPr>
      <p:grpSpPr>
        <a:xfrm>
          <a:off x="0" y="0"/>
          <a:ext cx="0" cy="0"/>
          <a:chOff x="0" y="0"/>
          <a:chExt cx="0" cy="0"/>
        </a:xfrm>
      </p:grpSpPr>
      <p:sp>
        <p:nvSpPr>
          <p:cNvPr id="226" name="Google Shape;226;p67"/>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7" name="Google Shape;227;p67"/>
          <p:cNvSpPr/>
          <p:nvPr/>
        </p:nvSpPr>
        <p:spPr>
          <a:xfrm>
            <a:off x="206187" y="2488757"/>
            <a:ext cx="11775141" cy="1900363"/>
          </a:xfrm>
          <a:prstGeom prst="rect">
            <a:avLst/>
          </a:prstGeom>
          <a:solidFill>
            <a:srgbClr val="E7F5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pic>
        <p:nvPicPr>
          <p:cNvPr descr="Oregon Department of Education Logo" id="228" name="Google Shape;228;p67"/>
          <p:cNvPicPr preferRelativeResize="0"/>
          <p:nvPr/>
        </p:nvPicPr>
        <p:blipFill rotWithShape="1">
          <a:blip r:embed="rId2">
            <a:alphaModFix/>
          </a:blip>
          <a:srcRect b="0" l="0" r="0" t="0"/>
          <a:stretch/>
        </p:blipFill>
        <p:spPr>
          <a:xfrm>
            <a:off x="5033770" y="214049"/>
            <a:ext cx="2124460" cy="2167132"/>
          </a:xfrm>
          <a:prstGeom prst="rect">
            <a:avLst/>
          </a:prstGeom>
          <a:noFill/>
          <a:ln>
            <a:noFill/>
          </a:ln>
        </p:spPr>
      </p:pic>
      <p:sp>
        <p:nvSpPr>
          <p:cNvPr id="229" name="Google Shape;229;p67"/>
          <p:cNvSpPr txBox="1"/>
          <p:nvPr>
            <p:ph type="ctrTitle"/>
          </p:nvPr>
        </p:nvSpPr>
        <p:spPr>
          <a:xfrm>
            <a:off x="717177" y="2488757"/>
            <a:ext cx="10784542" cy="19003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67"/>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67"/>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67"/>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r and Content" showMasterSp="0">
  <p:cSld name="Title Bar and Content">
    <p:bg>
      <p:bgPr>
        <a:solidFill>
          <a:schemeClr val="dk2"/>
        </a:solidFill>
      </p:bgPr>
    </p:bg>
    <p:spTree>
      <p:nvGrpSpPr>
        <p:cNvPr id="233" name="Shape 233"/>
        <p:cNvGrpSpPr/>
        <p:nvPr/>
      </p:nvGrpSpPr>
      <p:grpSpPr>
        <a:xfrm>
          <a:off x="0" y="0"/>
          <a:ext cx="0" cy="0"/>
          <a:chOff x="0" y="0"/>
          <a:chExt cx="0" cy="0"/>
        </a:xfrm>
      </p:grpSpPr>
      <p:sp>
        <p:nvSpPr>
          <p:cNvPr id="234" name="Google Shape;234;p68"/>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5" name="Google Shape;235;p68"/>
          <p:cNvSpPr/>
          <p:nvPr/>
        </p:nvSpPr>
        <p:spPr>
          <a:xfrm>
            <a:off x="206188" y="215153"/>
            <a:ext cx="11775141" cy="1397364"/>
          </a:xfrm>
          <a:prstGeom prst="rect">
            <a:avLst/>
          </a:prstGeom>
          <a:solidFill>
            <a:srgbClr val="E7F5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6" name="Google Shape;236;p68"/>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68"/>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68"/>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68"/>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68"/>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bg>
      <p:bgPr>
        <a:solidFill>
          <a:schemeClr val="dk2"/>
        </a:solidFill>
      </p:bgPr>
    </p:bg>
    <p:spTree>
      <p:nvGrpSpPr>
        <p:cNvPr id="241" name="Shape 241"/>
        <p:cNvGrpSpPr/>
        <p:nvPr/>
      </p:nvGrpSpPr>
      <p:grpSpPr>
        <a:xfrm>
          <a:off x="0" y="0"/>
          <a:ext cx="0" cy="0"/>
          <a:chOff x="0" y="0"/>
          <a:chExt cx="0" cy="0"/>
        </a:xfrm>
      </p:grpSpPr>
      <p:sp>
        <p:nvSpPr>
          <p:cNvPr id="242" name="Google Shape;242;p69"/>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3" name="Google Shape;243;p69"/>
          <p:cNvSpPr/>
          <p:nvPr/>
        </p:nvSpPr>
        <p:spPr>
          <a:xfrm>
            <a:off x="206189" y="215153"/>
            <a:ext cx="4730470" cy="6432176"/>
          </a:xfrm>
          <a:prstGeom prst="rect">
            <a:avLst/>
          </a:prstGeom>
          <a:solidFill>
            <a:srgbClr val="E7F5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4" name="Google Shape;244;p69"/>
          <p:cNvSpPr txBox="1"/>
          <p:nvPr>
            <p:ph type="title"/>
          </p:nvPr>
        </p:nvSpPr>
        <p:spPr>
          <a:xfrm>
            <a:off x="717177" y="779646"/>
            <a:ext cx="3931826" cy="252981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69"/>
          <p:cNvSpPr/>
          <p:nvPr>
            <p:ph idx="2" type="pic"/>
          </p:nvPr>
        </p:nvSpPr>
        <p:spPr>
          <a:xfrm>
            <a:off x="717177" y="3540125"/>
            <a:ext cx="3931826" cy="2320926"/>
          </a:xfrm>
          <a:prstGeom prst="rect">
            <a:avLst/>
          </a:prstGeom>
          <a:noFill/>
          <a:ln>
            <a:noFill/>
          </a:ln>
        </p:spPr>
      </p:sp>
      <p:sp>
        <p:nvSpPr>
          <p:cNvPr id="246" name="Google Shape;246;p69"/>
          <p:cNvSpPr txBox="1"/>
          <p:nvPr>
            <p:ph idx="1" type="body"/>
          </p:nvPr>
        </p:nvSpPr>
        <p:spPr>
          <a:xfrm>
            <a:off x="5183188" y="779647"/>
            <a:ext cx="6172200" cy="5081404"/>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47" name="Google Shape;247;p69"/>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69"/>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69"/>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dk2"/>
        </a:solidFill>
      </p:bgPr>
    </p:bg>
    <p:spTree>
      <p:nvGrpSpPr>
        <p:cNvPr id="250" name="Shape 250"/>
        <p:cNvGrpSpPr/>
        <p:nvPr/>
      </p:nvGrpSpPr>
      <p:grpSpPr>
        <a:xfrm>
          <a:off x="0" y="0"/>
          <a:ext cx="0" cy="0"/>
          <a:chOff x="0" y="0"/>
          <a:chExt cx="0" cy="0"/>
        </a:xfrm>
      </p:grpSpPr>
      <p:sp>
        <p:nvSpPr>
          <p:cNvPr id="251" name="Google Shape;251;p70"/>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70"/>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70"/>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70"/>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70"/>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dk2"/>
        </a:solidFill>
      </p:bgPr>
    </p:bg>
    <p:spTree>
      <p:nvGrpSpPr>
        <p:cNvPr id="256" name="Shape 256"/>
        <p:cNvGrpSpPr/>
        <p:nvPr/>
      </p:nvGrpSpPr>
      <p:grpSpPr>
        <a:xfrm>
          <a:off x="0" y="0"/>
          <a:ext cx="0" cy="0"/>
          <a:chOff x="0" y="0"/>
          <a:chExt cx="0" cy="0"/>
        </a:xfrm>
      </p:grpSpPr>
      <p:sp>
        <p:nvSpPr>
          <p:cNvPr id="257" name="Google Shape;257;p71"/>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71"/>
          <p:cNvSpPr txBox="1"/>
          <p:nvPr>
            <p:ph idx="1" type="body"/>
          </p:nvPr>
        </p:nvSpPr>
        <p:spPr>
          <a:xfrm>
            <a:off x="717176" y="1825625"/>
            <a:ext cx="5302624" cy="4106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71"/>
          <p:cNvSpPr txBox="1"/>
          <p:nvPr>
            <p:ph idx="2" type="body"/>
          </p:nvPr>
        </p:nvSpPr>
        <p:spPr>
          <a:xfrm>
            <a:off x="6172200" y="1825625"/>
            <a:ext cx="5329518" cy="4106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71"/>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71"/>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71"/>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llow Us" showMasterSp="0">
  <p:cSld name="Follow Us">
    <p:bg>
      <p:bgPr>
        <a:solidFill>
          <a:schemeClr val="accent1"/>
        </a:solidFill>
      </p:bgPr>
    </p:bg>
    <p:spTree>
      <p:nvGrpSpPr>
        <p:cNvPr id="33" name="Shape 33"/>
        <p:cNvGrpSpPr/>
        <p:nvPr/>
      </p:nvGrpSpPr>
      <p:grpSpPr>
        <a:xfrm>
          <a:off x="0" y="0"/>
          <a:ext cx="0" cy="0"/>
          <a:chOff x="0" y="0"/>
          <a:chExt cx="0" cy="0"/>
        </a:xfrm>
      </p:grpSpPr>
      <p:sp>
        <p:nvSpPr>
          <p:cNvPr id="34" name="Google Shape;34;p27"/>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5" name="Google Shape;35;p27"/>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36" name="Google Shape;36;p27"/>
          <p:cNvSpPr txBox="1"/>
          <p:nvPr>
            <p:ph type="ctrTitle"/>
          </p:nvPr>
        </p:nvSpPr>
        <p:spPr>
          <a:xfrm>
            <a:off x="1524000" y="1499125"/>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Twitter icon" id="37" name="Google Shape;37;p27"/>
          <p:cNvPicPr preferRelativeResize="0"/>
          <p:nvPr/>
        </p:nvPicPr>
        <p:blipFill rotWithShape="1">
          <a:blip r:embed="rId3">
            <a:alphaModFix/>
          </a:blip>
          <a:srcRect b="0" l="0" r="0" t="0"/>
          <a:stretch/>
        </p:blipFill>
        <p:spPr>
          <a:xfrm>
            <a:off x="2718290" y="4043402"/>
            <a:ext cx="500040" cy="500040"/>
          </a:xfrm>
          <a:prstGeom prst="rect">
            <a:avLst/>
          </a:prstGeom>
          <a:noFill/>
          <a:ln>
            <a:noFill/>
          </a:ln>
        </p:spPr>
      </p:pic>
      <p:sp>
        <p:nvSpPr>
          <p:cNvPr id="38" name="Google Shape;38;p27"/>
          <p:cNvSpPr txBox="1"/>
          <p:nvPr/>
        </p:nvSpPr>
        <p:spPr>
          <a:xfrm>
            <a:off x="2718290" y="4043402"/>
            <a:ext cx="680670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Arial"/>
              <a:buNone/>
            </a:pPr>
            <a:r>
              <a:rPr b="0" i="0" lang="en-US" sz="2400" u="none" cap="none" strike="noStrike">
                <a:solidFill>
                  <a:schemeClr val="accent1"/>
                </a:solidFill>
                <a:latin typeface="Arial"/>
                <a:ea typeface="Arial"/>
                <a:cs typeface="Arial"/>
                <a:sym typeface="Arial"/>
              </a:rPr>
              <a:t>twitter.com/ORDeptEd | fb.com/ORDeptEd</a:t>
            </a:r>
            <a:endParaRPr b="0" i="0" sz="2400" u="none" cap="none" strike="noStrike">
              <a:solidFill>
                <a:schemeClr val="accent1"/>
              </a:solidFill>
              <a:latin typeface="Arial"/>
              <a:ea typeface="Arial"/>
              <a:cs typeface="Arial"/>
              <a:sym typeface="Arial"/>
            </a:endParaRPr>
          </a:p>
        </p:txBody>
      </p:sp>
      <p:pic>
        <p:nvPicPr>
          <p:cNvPr descr="Facebook icon" id="39" name="Google Shape;39;p27"/>
          <p:cNvPicPr preferRelativeResize="0"/>
          <p:nvPr/>
        </p:nvPicPr>
        <p:blipFill rotWithShape="1">
          <a:blip r:embed="rId4">
            <a:alphaModFix/>
          </a:blip>
          <a:srcRect b="0" l="0" r="0" t="0"/>
          <a:stretch/>
        </p:blipFill>
        <p:spPr>
          <a:xfrm>
            <a:off x="9024960" y="4043402"/>
            <a:ext cx="500040" cy="500040"/>
          </a:xfrm>
          <a:prstGeom prst="rect">
            <a:avLst/>
          </a:prstGeom>
          <a:noFill/>
          <a:ln>
            <a:noFill/>
          </a:ln>
        </p:spPr>
      </p:pic>
      <p:sp>
        <p:nvSpPr>
          <p:cNvPr id="40" name="Google Shape;40;p27"/>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7"/>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chemeClr val="dk2"/>
        </a:solidFill>
      </p:bgPr>
    </p:bg>
    <p:spTree>
      <p:nvGrpSpPr>
        <p:cNvPr id="263" name="Shape 263"/>
        <p:cNvGrpSpPr/>
        <p:nvPr/>
      </p:nvGrpSpPr>
      <p:grpSpPr>
        <a:xfrm>
          <a:off x="0" y="0"/>
          <a:ext cx="0" cy="0"/>
          <a:chOff x="0" y="0"/>
          <a:chExt cx="0" cy="0"/>
        </a:xfrm>
      </p:grpSpPr>
      <p:sp>
        <p:nvSpPr>
          <p:cNvPr id="264" name="Google Shape;264;p72"/>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72"/>
          <p:cNvSpPr txBox="1"/>
          <p:nvPr>
            <p:ph idx="1" type="body"/>
          </p:nvPr>
        </p:nvSpPr>
        <p:spPr>
          <a:xfrm>
            <a:off x="717176" y="1681163"/>
            <a:ext cx="5280399"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3200"/>
              <a:buNone/>
              <a:defRPr b="0" sz="3200">
                <a:solidFill>
                  <a:schemeClr val="dk2"/>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72"/>
          <p:cNvSpPr txBox="1"/>
          <p:nvPr>
            <p:ph idx="2" type="body"/>
          </p:nvPr>
        </p:nvSpPr>
        <p:spPr>
          <a:xfrm>
            <a:off x="717176" y="2505075"/>
            <a:ext cx="5280399" cy="34345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72"/>
          <p:cNvSpPr txBox="1"/>
          <p:nvPr>
            <p:ph idx="3" type="body"/>
          </p:nvPr>
        </p:nvSpPr>
        <p:spPr>
          <a:xfrm>
            <a:off x="6172200" y="1681163"/>
            <a:ext cx="5329518"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3200"/>
              <a:buNone/>
              <a:defRPr b="0" sz="3200">
                <a:solidFill>
                  <a:schemeClr val="dk2"/>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72"/>
          <p:cNvSpPr txBox="1"/>
          <p:nvPr>
            <p:ph idx="4" type="body"/>
          </p:nvPr>
        </p:nvSpPr>
        <p:spPr>
          <a:xfrm>
            <a:off x="6172200" y="2505075"/>
            <a:ext cx="5329518" cy="34345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72"/>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72"/>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72"/>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dk2"/>
        </a:solidFill>
      </p:bgPr>
    </p:bg>
    <p:spTree>
      <p:nvGrpSpPr>
        <p:cNvPr id="272" name="Shape 272"/>
        <p:cNvGrpSpPr/>
        <p:nvPr/>
      </p:nvGrpSpPr>
      <p:grpSpPr>
        <a:xfrm>
          <a:off x="0" y="0"/>
          <a:ext cx="0" cy="0"/>
          <a:chOff x="0" y="0"/>
          <a:chExt cx="0" cy="0"/>
        </a:xfrm>
      </p:grpSpPr>
      <p:sp>
        <p:nvSpPr>
          <p:cNvPr id="273" name="Google Shape;273;p73"/>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4" name="Google Shape;274;p73"/>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73"/>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73"/>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73"/>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dk2"/>
        </a:solidFill>
      </p:bgPr>
    </p:bg>
    <p:spTree>
      <p:nvGrpSpPr>
        <p:cNvPr id="278" name="Shape 278"/>
        <p:cNvGrpSpPr/>
        <p:nvPr/>
      </p:nvGrpSpPr>
      <p:grpSpPr>
        <a:xfrm>
          <a:off x="0" y="0"/>
          <a:ext cx="0" cy="0"/>
          <a:chOff x="0" y="0"/>
          <a:chExt cx="0" cy="0"/>
        </a:xfrm>
      </p:grpSpPr>
      <p:sp>
        <p:nvSpPr>
          <p:cNvPr id="279" name="Google Shape;279;p74"/>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v</a:t>
            </a:r>
            <a:endParaRPr b="0" i="0" sz="1400" u="none" cap="none" strike="noStrike">
              <a:solidFill>
                <a:srgbClr val="000000"/>
              </a:solidFill>
              <a:latin typeface="Arial"/>
              <a:ea typeface="Arial"/>
              <a:cs typeface="Arial"/>
              <a:sym typeface="Arial"/>
            </a:endParaRPr>
          </a:p>
        </p:txBody>
      </p:sp>
      <p:sp>
        <p:nvSpPr>
          <p:cNvPr id="280" name="Google Shape;280;p74"/>
          <p:cNvSpPr txBox="1"/>
          <p:nvPr>
            <p:ph idx="1" type="body"/>
          </p:nvPr>
        </p:nvSpPr>
        <p:spPr>
          <a:xfrm>
            <a:off x="717176" y="659958"/>
            <a:ext cx="10784542" cy="53989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74"/>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74"/>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74"/>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llow Us" showMasterSp="0">
  <p:cSld name="Follow Us">
    <p:bg>
      <p:bgPr>
        <a:solidFill>
          <a:schemeClr val="dk2"/>
        </a:solidFill>
      </p:bgPr>
    </p:bg>
    <p:spTree>
      <p:nvGrpSpPr>
        <p:cNvPr id="284" name="Shape 284"/>
        <p:cNvGrpSpPr/>
        <p:nvPr/>
      </p:nvGrpSpPr>
      <p:grpSpPr>
        <a:xfrm>
          <a:off x="0" y="0"/>
          <a:ext cx="0" cy="0"/>
          <a:chOff x="0" y="0"/>
          <a:chExt cx="0" cy="0"/>
        </a:xfrm>
      </p:grpSpPr>
      <p:sp>
        <p:nvSpPr>
          <p:cNvPr id="285" name="Google Shape;285;p75"/>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6" name="Google Shape;286;p75"/>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287" name="Google Shape;287;p75"/>
          <p:cNvSpPr txBox="1"/>
          <p:nvPr>
            <p:ph type="ctrTitle"/>
          </p:nvPr>
        </p:nvSpPr>
        <p:spPr>
          <a:xfrm>
            <a:off x="1524000" y="1499125"/>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Twitter icon" id="288" name="Google Shape;288;p75"/>
          <p:cNvPicPr preferRelativeResize="0"/>
          <p:nvPr/>
        </p:nvPicPr>
        <p:blipFill rotWithShape="1">
          <a:blip r:embed="rId3">
            <a:alphaModFix/>
          </a:blip>
          <a:srcRect b="0" l="0" r="0" t="0"/>
          <a:stretch/>
        </p:blipFill>
        <p:spPr>
          <a:xfrm>
            <a:off x="2718290" y="4043402"/>
            <a:ext cx="500040" cy="500040"/>
          </a:xfrm>
          <a:prstGeom prst="rect">
            <a:avLst/>
          </a:prstGeom>
          <a:noFill/>
          <a:ln>
            <a:noFill/>
          </a:ln>
        </p:spPr>
      </p:pic>
      <p:sp>
        <p:nvSpPr>
          <p:cNvPr id="289" name="Google Shape;289;p75"/>
          <p:cNvSpPr txBox="1"/>
          <p:nvPr/>
        </p:nvSpPr>
        <p:spPr>
          <a:xfrm>
            <a:off x="2718290" y="4043402"/>
            <a:ext cx="680670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Arial"/>
              <a:buNone/>
            </a:pPr>
            <a:r>
              <a:rPr b="0" i="0" lang="en-US" sz="2400" u="none" cap="none" strike="noStrike">
                <a:solidFill>
                  <a:schemeClr val="accent1"/>
                </a:solidFill>
                <a:latin typeface="Arial"/>
                <a:ea typeface="Arial"/>
                <a:cs typeface="Arial"/>
                <a:sym typeface="Arial"/>
              </a:rPr>
              <a:t>twitter.com/ORDeptEd | fb.com/ORDeptEd</a:t>
            </a:r>
            <a:endParaRPr b="0" i="0" sz="2400" u="none" cap="none" strike="noStrike">
              <a:solidFill>
                <a:schemeClr val="accent1"/>
              </a:solidFill>
              <a:latin typeface="Arial"/>
              <a:ea typeface="Arial"/>
              <a:cs typeface="Arial"/>
              <a:sym typeface="Arial"/>
            </a:endParaRPr>
          </a:p>
        </p:txBody>
      </p:sp>
      <p:pic>
        <p:nvPicPr>
          <p:cNvPr descr="Facebook icon" id="290" name="Google Shape;290;p75"/>
          <p:cNvPicPr preferRelativeResize="0"/>
          <p:nvPr/>
        </p:nvPicPr>
        <p:blipFill rotWithShape="1">
          <a:blip r:embed="rId4">
            <a:alphaModFix/>
          </a:blip>
          <a:srcRect b="0" l="0" r="0" t="0"/>
          <a:stretch/>
        </p:blipFill>
        <p:spPr>
          <a:xfrm>
            <a:off x="9024960" y="4043402"/>
            <a:ext cx="500040" cy="500040"/>
          </a:xfrm>
          <a:prstGeom prst="rect">
            <a:avLst/>
          </a:prstGeom>
          <a:noFill/>
          <a:ln>
            <a:noFill/>
          </a:ln>
        </p:spPr>
      </p:pic>
      <p:sp>
        <p:nvSpPr>
          <p:cNvPr id="291" name="Google Shape;291;p75"/>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75"/>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75"/>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showMasterSp="0">
  <p:cSld name="Large Type">
    <p:bg>
      <p:bgPr>
        <a:solidFill>
          <a:schemeClr val="accent2"/>
        </a:solidFill>
      </p:bgPr>
    </p:bg>
    <p:spTree>
      <p:nvGrpSpPr>
        <p:cNvPr id="302" name="Shape 302"/>
        <p:cNvGrpSpPr/>
        <p:nvPr/>
      </p:nvGrpSpPr>
      <p:grpSpPr>
        <a:xfrm>
          <a:off x="0" y="0"/>
          <a:ext cx="0" cy="0"/>
          <a:chOff x="0" y="0"/>
          <a:chExt cx="0" cy="0"/>
        </a:xfrm>
      </p:grpSpPr>
      <p:sp>
        <p:nvSpPr>
          <p:cNvPr id="303" name="Google Shape;303;p22"/>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4" name="Google Shape;304;p22"/>
          <p:cNvSpPr txBox="1"/>
          <p:nvPr>
            <p:ph type="ctrTitle"/>
          </p:nvPr>
        </p:nvSpPr>
        <p:spPr>
          <a:xfrm>
            <a:off x="1524000" y="1499125"/>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05" name="Google Shape;305;p22"/>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306" name="Google Shape;306;p22"/>
          <p:cNvSpPr txBox="1"/>
          <p:nvPr>
            <p:ph idx="1" type="subTitle"/>
          </p:nvPr>
        </p:nvSpPr>
        <p:spPr>
          <a:xfrm>
            <a:off x="1524000" y="4003184"/>
            <a:ext cx="9144000" cy="88060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7" name="Google Shape;307;p22"/>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22"/>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22"/>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accent2"/>
        </a:solidFill>
      </p:bgPr>
    </p:bg>
    <p:spTree>
      <p:nvGrpSpPr>
        <p:cNvPr id="310" name="Shape 310"/>
        <p:cNvGrpSpPr/>
        <p:nvPr/>
      </p:nvGrpSpPr>
      <p:grpSpPr>
        <a:xfrm>
          <a:off x="0" y="0"/>
          <a:ext cx="0" cy="0"/>
          <a:chOff x="0" y="0"/>
          <a:chExt cx="0" cy="0"/>
        </a:xfrm>
      </p:grpSpPr>
      <p:sp>
        <p:nvSpPr>
          <p:cNvPr id="311" name="Google Shape;311;p56"/>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2" name="Google Shape;312;p56"/>
          <p:cNvSpPr/>
          <p:nvPr/>
        </p:nvSpPr>
        <p:spPr>
          <a:xfrm>
            <a:off x="206188" y="5948082"/>
            <a:ext cx="11775141" cy="699247"/>
          </a:xfrm>
          <a:prstGeom prst="rect">
            <a:avLst/>
          </a:prstGeom>
          <a:solidFill>
            <a:srgbClr val="FCF4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Oregon Department of Education Logo" id="313" name="Google Shape;313;p56"/>
          <p:cNvPicPr preferRelativeResize="0"/>
          <p:nvPr/>
        </p:nvPicPr>
        <p:blipFill rotWithShape="1">
          <a:blip r:embed="rId2">
            <a:alphaModFix/>
          </a:blip>
          <a:srcRect b="0" l="0" r="0" t="0"/>
          <a:stretch/>
        </p:blipFill>
        <p:spPr>
          <a:xfrm>
            <a:off x="5033770" y="214049"/>
            <a:ext cx="2124460" cy="2167132"/>
          </a:xfrm>
          <a:prstGeom prst="rect">
            <a:avLst/>
          </a:prstGeom>
          <a:noFill/>
          <a:ln>
            <a:noFill/>
          </a:ln>
        </p:spPr>
      </p:pic>
      <p:pic>
        <p:nvPicPr>
          <p:cNvPr id="314" name="Google Shape;314;p56"/>
          <p:cNvPicPr preferRelativeResize="0"/>
          <p:nvPr/>
        </p:nvPicPr>
        <p:blipFill rotWithShape="1">
          <a:blip r:embed="rId3">
            <a:alphaModFix/>
          </a:blip>
          <a:srcRect b="0" l="0" r="0" t="0"/>
          <a:stretch/>
        </p:blipFill>
        <p:spPr>
          <a:xfrm>
            <a:off x="5452870" y="3472133"/>
            <a:ext cx="1286259" cy="24384"/>
          </a:xfrm>
          <a:prstGeom prst="rect">
            <a:avLst/>
          </a:prstGeom>
          <a:noFill/>
          <a:ln>
            <a:noFill/>
          </a:ln>
        </p:spPr>
      </p:pic>
      <p:sp>
        <p:nvSpPr>
          <p:cNvPr id="315" name="Google Shape;315;p56"/>
          <p:cNvSpPr txBox="1"/>
          <p:nvPr>
            <p:ph type="ctrTitle"/>
          </p:nvPr>
        </p:nvSpPr>
        <p:spPr>
          <a:xfrm>
            <a:off x="1524000" y="2486701"/>
            <a:ext cx="9144000" cy="10232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5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7" name="Google Shape;317;p56"/>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56"/>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p56"/>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accent2"/>
        </a:solidFill>
      </p:bgPr>
    </p:bg>
    <p:spTree>
      <p:nvGrpSpPr>
        <p:cNvPr id="320" name="Shape 320"/>
        <p:cNvGrpSpPr/>
        <p:nvPr/>
      </p:nvGrpSpPr>
      <p:grpSpPr>
        <a:xfrm>
          <a:off x="0" y="0"/>
          <a:ext cx="0" cy="0"/>
          <a:chOff x="0" y="0"/>
          <a:chExt cx="0" cy="0"/>
        </a:xfrm>
      </p:grpSpPr>
      <p:sp>
        <p:nvSpPr>
          <p:cNvPr id="321" name="Google Shape;321;p57"/>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2" name="Google Shape;322;p57"/>
          <p:cNvSpPr/>
          <p:nvPr/>
        </p:nvSpPr>
        <p:spPr>
          <a:xfrm>
            <a:off x="206187" y="2488757"/>
            <a:ext cx="11775141" cy="1900363"/>
          </a:xfrm>
          <a:prstGeom prst="rect">
            <a:avLst/>
          </a:prstGeom>
          <a:solidFill>
            <a:srgbClr val="FCF4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pic>
        <p:nvPicPr>
          <p:cNvPr descr="Oregon Department of Education Logo" id="323" name="Google Shape;323;p57"/>
          <p:cNvPicPr preferRelativeResize="0"/>
          <p:nvPr/>
        </p:nvPicPr>
        <p:blipFill rotWithShape="1">
          <a:blip r:embed="rId2">
            <a:alphaModFix/>
          </a:blip>
          <a:srcRect b="0" l="0" r="0" t="0"/>
          <a:stretch/>
        </p:blipFill>
        <p:spPr>
          <a:xfrm>
            <a:off x="5033770" y="214049"/>
            <a:ext cx="2124460" cy="2167132"/>
          </a:xfrm>
          <a:prstGeom prst="rect">
            <a:avLst/>
          </a:prstGeom>
          <a:noFill/>
          <a:ln>
            <a:noFill/>
          </a:ln>
        </p:spPr>
      </p:pic>
      <p:sp>
        <p:nvSpPr>
          <p:cNvPr id="324" name="Google Shape;324;p57"/>
          <p:cNvSpPr txBox="1"/>
          <p:nvPr>
            <p:ph type="ctrTitle"/>
          </p:nvPr>
        </p:nvSpPr>
        <p:spPr>
          <a:xfrm>
            <a:off x="717177" y="2488757"/>
            <a:ext cx="10784542" cy="19003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5" name="Google Shape;325;p57"/>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57"/>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57"/>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r and Content" showMasterSp="0">
  <p:cSld name="Title Bar and Content">
    <p:bg>
      <p:bgPr>
        <a:solidFill>
          <a:schemeClr val="accent2"/>
        </a:solidFill>
      </p:bgPr>
    </p:bg>
    <p:spTree>
      <p:nvGrpSpPr>
        <p:cNvPr id="328" name="Shape 328"/>
        <p:cNvGrpSpPr/>
        <p:nvPr/>
      </p:nvGrpSpPr>
      <p:grpSpPr>
        <a:xfrm>
          <a:off x="0" y="0"/>
          <a:ext cx="0" cy="0"/>
          <a:chOff x="0" y="0"/>
          <a:chExt cx="0" cy="0"/>
        </a:xfrm>
      </p:grpSpPr>
      <p:sp>
        <p:nvSpPr>
          <p:cNvPr id="329" name="Google Shape;329;p58"/>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0" name="Google Shape;330;p58"/>
          <p:cNvSpPr/>
          <p:nvPr/>
        </p:nvSpPr>
        <p:spPr>
          <a:xfrm>
            <a:off x="206188" y="215153"/>
            <a:ext cx="11775141" cy="1397364"/>
          </a:xfrm>
          <a:prstGeom prst="rect">
            <a:avLst/>
          </a:prstGeom>
          <a:solidFill>
            <a:srgbClr val="FCF4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1" name="Google Shape;331;p58"/>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p58"/>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3" name="Google Shape;333;p58"/>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58"/>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58"/>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bg>
      <p:bgPr>
        <a:solidFill>
          <a:schemeClr val="accent2"/>
        </a:solidFill>
      </p:bgPr>
    </p:bg>
    <p:spTree>
      <p:nvGrpSpPr>
        <p:cNvPr id="336" name="Shape 336"/>
        <p:cNvGrpSpPr/>
        <p:nvPr/>
      </p:nvGrpSpPr>
      <p:grpSpPr>
        <a:xfrm>
          <a:off x="0" y="0"/>
          <a:ext cx="0" cy="0"/>
          <a:chOff x="0" y="0"/>
          <a:chExt cx="0" cy="0"/>
        </a:xfrm>
      </p:grpSpPr>
      <p:sp>
        <p:nvSpPr>
          <p:cNvPr id="337" name="Google Shape;337;p59"/>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8" name="Google Shape;338;p59"/>
          <p:cNvSpPr/>
          <p:nvPr/>
        </p:nvSpPr>
        <p:spPr>
          <a:xfrm>
            <a:off x="206189" y="215153"/>
            <a:ext cx="4730470" cy="6432176"/>
          </a:xfrm>
          <a:prstGeom prst="rect">
            <a:avLst/>
          </a:prstGeom>
          <a:solidFill>
            <a:srgbClr val="FCF4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9" name="Google Shape;339;p59"/>
          <p:cNvSpPr txBox="1"/>
          <p:nvPr>
            <p:ph type="title"/>
          </p:nvPr>
        </p:nvSpPr>
        <p:spPr>
          <a:xfrm>
            <a:off x="717177" y="779646"/>
            <a:ext cx="3931826" cy="252981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2"/>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59"/>
          <p:cNvSpPr/>
          <p:nvPr>
            <p:ph idx="2" type="pic"/>
          </p:nvPr>
        </p:nvSpPr>
        <p:spPr>
          <a:xfrm>
            <a:off x="717177" y="3540125"/>
            <a:ext cx="3931826" cy="2320926"/>
          </a:xfrm>
          <a:prstGeom prst="rect">
            <a:avLst/>
          </a:prstGeom>
          <a:noFill/>
          <a:ln>
            <a:noFill/>
          </a:ln>
        </p:spPr>
      </p:sp>
      <p:sp>
        <p:nvSpPr>
          <p:cNvPr id="341" name="Google Shape;341;p59"/>
          <p:cNvSpPr txBox="1"/>
          <p:nvPr>
            <p:ph idx="1" type="body"/>
          </p:nvPr>
        </p:nvSpPr>
        <p:spPr>
          <a:xfrm>
            <a:off x="5183188" y="779647"/>
            <a:ext cx="6172200" cy="5081404"/>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2" name="Google Shape;342;p59"/>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59"/>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59"/>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accent2"/>
        </a:solidFill>
      </p:bgPr>
    </p:bg>
    <p:spTree>
      <p:nvGrpSpPr>
        <p:cNvPr id="345" name="Shape 345"/>
        <p:cNvGrpSpPr/>
        <p:nvPr/>
      </p:nvGrpSpPr>
      <p:grpSpPr>
        <a:xfrm>
          <a:off x="0" y="0"/>
          <a:ext cx="0" cy="0"/>
          <a:chOff x="0" y="0"/>
          <a:chExt cx="0" cy="0"/>
        </a:xfrm>
      </p:grpSpPr>
      <p:sp>
        <p:nvSpPr>
          <p:cNvPr id="346" name="Google Shape;346;p60"/>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60"/>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8" name="Google Shape;348;p60"/>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60"/>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60"/>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8"/>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8"/>
          <p:cNvSpPr txBox="1"/>
          <p:nvPr>
            <p:ph idx="1" type="body"/>
          </p:nvPr>
        </p:nvSpPr>
        <p:spPr>
          <a:xfrm>
            <a:off x="717176" y="1825625"/>
            <a:ext cx="5302624" cy="4106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8"/>
          <p:cNvSpPr txBox="1"/>
          <p:nvPr>
            <p:ph idx="2" type="body"/>
          </p:nvPr>
        </p:nvSpPr>
        <p:spPr>
          <a:xfrm>
            <a:off x="6172200" y="1825625"/>
            <a:ext cx="5329518" cy="4106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8"/>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8"/>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accent2"/>
        </a:solidFill>
      </p:bgPr>
    </p:bg>
    <p:spTree>
      <p:nvGrpSpPr>
        <p:cNvPr id="351" name="Shape 351"/>
        <p:cNvGrpSpPr/>
        <p:nvPr/>
      </p:nvGrpSpPr>
      <p:grpSpPr>
        <a:xfrm>
          <a:off x="0" y="0"/>
          <a:ext cx="0" cy="0"/>
          <a:chOff x="0" y="0"/>
          <a:chExt cx="0" cy="0"/>
        </a:xfrm>
      </p:grpSpPr>
      <p:sp>
        <p:nvSpPr>
          <p:cNvPr id="352" name="Google Shape;352;p61"/>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3" name="Google Shape;353;p61"/>
          <p:cNvSpPr txBox="1"/>
          <p:nvPr>
            <p:ph idx="1" type="body"/>
          </p:nvPr>
        </p:nvSpPr>
        <p:spPr>
          <a:xfrm>
            <a:off x="717176" y="1825625"/>
            <a:ext cx="5302624" cy="4106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4" name="Google Shape;354;p61"/>
          <p:cNvSpPr txBox="1"/>
          <p:nvPr>
            <p:ph idx="2" type="body"/>
          </p:nvPr>
        </p:nvSpPr>
        <p:spPr>
          <a:xfrm>
            <a:off x="6172200" y="1825625"/>
            <a:ext cx="5329518" cy="41060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5" name="Google Shape;355;p61"/>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61"/>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61"/>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chemeClr val="accent2"/>
        </a:solidFill>
      </p:bgPr>
    </p:bg>
    <p:spTree>
      <p:nvGrpSpPr>
        <p:cNvPr id="358" name="Shape 358"/>
        <p:cNvGrpSpPr/>
        <p:nvPr/>
      </p:nvGrpSpPr>
      <p:grpSpPr>
        <a:xfrm>
          <a:off x="0" y="0"/>
          <a:ext cx="0" cy="0"/>
          <a:chOff x="0" y="0"/>
          <a:chExt cx="0" cy="0"/>
        </a:xfrm>
      </p:grpSpPr>
      <p:sp>
        <p:nvSpPr>
          <p:cNvPr id="359" name="Google Shape;359;p62"/>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62"/>
          <p:cNvSpPr txBox="1"/>
          <p:nvPr>
            <p:ph idx="1" type="body"/>
          </p:nvPr>
        </p:nvSpPr>
        <p:spPr>
          <a:xfrm>
            <a:off x="717176" y="1681163"/>
            <a:ext cx="5280399"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3200"/>
              <a:buNone/>
              <a:defRPr b="0" sz="3200">
                <a:solidFill>
                  <a:schemeClr val="accent2"/>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1" name="Google Shape;361;p62"/>
          <p:cNvSpPr txBox="1"/>
          <p:nvPr>
            <p:ph idx="2" type="body"/>
          </p:nvPr>
        </p:nvSpPr>
        <p:spPr>
          <a:xfrm>
            <a:off x="717176" y="2505075"/>
            <a:ext cx="5280399" cy="34345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2" name="Google Shape;362;p62"/>
          <p:cNvSpPr txBox="1"/>
          <p:nvPr>
            <p:ph idx="3" type="body"/>
          </p:nvPr>
        </p:nvSpPr>
        <p:spPr>
          <a:xfrm>
            <a:off x="6172200" y="1681163"/>
            <a:ext cx="5329518"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3200"/>
              <a:buNone/>
              <a:defRPr b="0" sz="3200">
                <a:solidFill>
                  <a:schemeClr val="accent2"/>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3" name="Google Shape;363;p62"/>
          <p:cNvSpPr txBox="1"/>
          <p:nvPr>
            <p:ph idx="4" type="body"/>
          </p:nvPr>
        </p:nvSpPr>
        <p:spPr>
          <a:xfrm>
            <a:off x="6172200" y="2505075"/>
            <a:ext cx="5329518" cy="34345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p62"/>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62"/>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62"/>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accent2"/>
        </a:solidFill>
      </p:bgPr>
    </p:bg>
    <p:spTree>
      <p:nvGrpSpPr>
        <p:cNvPr id="367" name="Shape 367"/>
        <p:cNvGrpSpPr/>
        <p:nvPr/>
      </p:nvGrpSpPr>
      <p:grpSpPr>
        <a:xfrm>
          <a:off x="0" y="0"/>
          <a:ext cx="0" cy="0"/>
          <a:chOff x="0" y="0"/>
          <a:chExt cx="0" cy="0"/>
        </a:xfrm>
      </p:grpSpPr>
      <p:sp>
        <p:nvSpPr>
          <p:cNvPr id="368" name="Google Shape;368;p63"/>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9" name="Google Shape;369;p63"/>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63"/>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63"/>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63"/>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accent2"/>
        </a:solidFill>
      </p:bgPr>
    </p:bg>
    <p:spTree>
      <p:nvGrpSpPr>
        <p:cNvPr id="373" name="Shape 373"/>
        <p:cNvGrpSpPr/>
        <p:nvPr/>
      </p:nvGrpSpPr>
      <p:grpSpPr>
        <a:xfrm>
          <a:off x="0" y="0"/>
          <a:ext cx="0" cy="0"/>
          <a:chOff x="0" y="0"/>
          <a:chExt cx="0" cy="0"/>
        </a:xfrm>
      </p:grpSpPr>
      <p:sp>
        <p:nvSpPr>
          <p:cNvPr id="374" name="Google Shape;374;p64"/>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v</a:t>
            </a:r>
            <a:endParaRPr b="0" i="0" sz="1400" u="none" cap="none" strike="noStrike">
              <a:solidFill>
                <a:srgbClr val="000000"/>
              </a:solidFill>
              <a:latin typeface="Arial"/>
              <a:ea typeface="Arial"/>
              <a:cs typeface="Arial"/>
              <a:sym typeface="Arial"/>
            </a:endParaRPr>
          </a:p>
        </p:txBody>
      </p:sp>
      <p:sp>
        <p:nvSpPr>
          <p:cNvPr id="375" name="Google Shape;375;p64"/>
          <p:cNvSpPr txBox="1"/>
          <p:nvPr>
            <p:ph idx="1" type="body"/>
          </p:nvPr>
        </p:nvSpPr>
        <p:spPr>
          <a:xfrm>
            <a:off x="717176" y="659958"/>
            <a:ext cx="10784542" cy="53989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6" name="Google Shape;376;p64"/>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7" name="Google Shape;377;p64"/>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p64"/>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llow Us" showMasterSp="0">
  <p:cSld name="Follow Us">
    <p:bg>
      <p:bgPr>
        <a:solidFill>
          <a:schemeClr val="accent2"/>
        </a:solidFill>
      </p:bgPr>
    </p:bg>
    <p:spTree>
      <p:nvGrpSpPr>
        <p:cNvPr id="379" name="Shape 379"/>
        <p:cNvGrpSpPr/>
        <p:nvPr/>
      </p:nvGrpSpPr>
      <p:grpSpPr>
        <a:xfrm>
          <a:off x="0" y="0"/>
          <a:ext cx="0" cy="0"/>
          <a:chOff x="0" y="0"/>
          <a:chExt cx="0" cy="0"/>
        </a:xfrm>
      </p:grpSpPr>
      <p:sp>
        <p:nvSpPr>
          <p:cNvPr id="380" name="Google Shape;380;p65"/>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Decorative line break" id="381" name="Google Shape;381;p65"/>
          <p:cNvPicPr preferRelativeResize="0"/>
          <p:nvPr/>
        </p:nvPicPr>
        <p:blipFill rotWithShape="1">
          <a:blip r:embed="rId2">
            <a:alphaModFix/>
          </a:blip>
          <a:srcRect b="0" l="0" r="0" t="0"/>
          <a:stretch/>
        </p:blipFill>
        <p:spPr>
          <a:xfrm>
            <a:off x="5452870" y="3848895"/>
            <a:ext cx="1286259" cy="24384"/>
          </a:xfrm>
          <a:prstGeom prst="rect">
            <a:avLst/>
          </a:prstGeom>
          <a:noFill/>
          <a:ln>
            <a:noFill/>
          </a:ln>
        </p:spPr>
      </p:pic>
      <p:sp>
        <p:nvSpPr>
          <p:cNvPr id="382" name="Google Shape;382;p65"/>
          <p:cNvSpPr txBox="1"/>
          <p:nvPr>
            <p:ph type="ctrTitle"/>
          </p:nvPr>
        </p:nvSpPr>
        <p:spPr>
          <a:xfrm>
            <a:off x="1524000" y="1499125"/>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65"/>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65"/>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p65"/>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Twitter icon" id="386" name="Google Shape;386;p65"/>
          <p:cNvPicPr preferRelativeResize="0"/>
          <p:nvPr/>
        </p:nvPicPr>
        <p:blipFill rotWithShape="1">
          <a:blip r:embed="rId3">
            <a:alphaModFix/>
          </a:blip>
          <a:srcRect b="0" l="0" r="0" t="0"/>
          <a:stretch/>
        </p:blipFill>
        <p:spPr>
          <a:xfrm>
            <a:off x="2718290" y="4043402"/>
            <a:ext cx="500040" cy="500040"/>
          </a:xfrm>
          <a:prstGeom prst="rect">
            <a:avLst/>
          </a:prstGeom>
          <a:noFill/>
          <a:ln>
            <a:noFill/>
          </a:ln>
        </p:spPr>
      </p:pic>
      <p:pic>
        <p:nvPicPr>
          <p:cNvPr descr="Facebook icon" id="387" name="Google Shape;387;p65"/>
          <p:cNvPicPr preferRelativeResize="0"/>
          <p:nvPr/>
        </p:nvPicPr>
        <p:blipFill rotWithShape="1">
          <a:blip r:embed="rId4">
            <a:alphaModFix/>
          </a:blip>
          <a:srcRect b="0" l="0" r="0" t="0"/>
          <a:stretch/>
        </p:blipFill>
        <p:spPr>
          <a:xfrm>
            <a:off x="9024960" y="4043402"/>
            <a:ext cx="500040" cy="500040"/>
          </a:xfrm>
          <a:prstGeom prst="rect">
            <a:avLst/>
          </a:prstGeom>
          <a:noFill/>
          <a:ln>
            <a:noFill/>
          </a:ln>
        </p:spPr>
      </p:pic>
      <p:sp>
        <p:nvSpPr>
          <p:cNvPr id="388" name="Google Shape;388;p65"/>
          <p:cNvSpPr txBox="1"/>
          <p:nvPr/>
        </p:nvSpPr>
        <p:spPr>
          <a:xfrm>
            <a:off x="2718290" y="4043402"/>
            <a:ext cx="680670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Arial"/>
              <a:buNone/>
            </a:pPr>
            <a:r>
              <a:rPr b="0" i="0" lang="en-US" sz="2400" u="none" cap="none" strike="noStrike">
                <a:solidFill>
                  <a:schemeClr val="accent1"/>
                </a:solidFill>
                <a:latin typeface="Arial"/>
                <a:ea typeface="Arial"/>
                <a:cs typeface="Arial"/>
                <a:sym typeface="Arial"/>
              </a:rPr>
              <a:t>twitter.com/ORDeptEd | fb.com/ORDeptEd</a:t>
            </a:r>
            <a:endParaRPr b="0" i="0" sz="24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accent1"/>
        </a:solidFill>
      </p:bgPr>
    </p:bg>
    <p:spTree>
      <p:nvGrpSpPr>
        <p:cNvPr id="50" name="Shape 50"/>
        <p:cNvGrpSpPr/>
        <p:nvPr/>
      </p:nvGrpSpPr>
      <p:grpSpPr>
        <a:xfrm>
          <a:off x="0" y="0"/>
          <a:ext cx="0" cy="0"/>
          <a:chOff x="0" y="0"/>
          <a:chExt cx="0" cy="0"/>
        </a:xfrm>
      </p:grpSpPr>
      <p:sp>
        <p:nvSpPr>
          <p:cNvPr id="51" name="Google Shape;51;p29"/>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 name="Google Shape;52;p29"/>
          <p:cNvSpPr/>
          <p:nvPr/>
        </p:nvSpPr>
        <p:spPr>
          <a:xfrm>
            <a:off x="206187" y="2488757"/>
            <a:ext cx="11775141" cy="190036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pic>
        <p:nvPicPr>
          <p:cNvPr descr="Oregon Department of Education Logo" id="53" name="Google Shape;53;p29"/>
          <p:cNvPicPr preferRelativeResize="0"/>
          <p:nvPr/>
        </p:nvPicPr>
        <p:blipFill rotWithShape="1">
          <a:blip r:embed="rId2">
            <a:alphaModFix/>
          </a:blip>
          <a:srcRect b="0" l="0" r="0" t="0"/>
          <a:stretch/>
        </p:blipFill>
        <p:spPr>
          <a:xfrm>
            <a:off x="5033770" y="214049"/>
            <a:ext cx="2124460" cy="2167132"/>
          </a:xfrm>
          <a:prstGeom prst="rect">
            <a:avLst/>
          </a:prstGeom>
          <a:noFill/>
          <a:ln>
            <a:noFill/>
          </a:ln>
        </p:spPr>
      </p:pic>
      <p:sp>
        <p:nvSpPr>
          <p:cNvPr id="54" name="Google Shape;54;p29"/>
          <p:cNvSpPr txBox="1"/>
          <p:nvPr>
            <p:ph type="ctrTitle"/>
          </p:nvPr>
        </p:nvSpPr>
        <p:spPr>
          <a:xfrm>
            <a:off x="717177" y="2488757"/>
            <a:ext cx="10784542" cy="19003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9"/>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9"/>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r and Content" showMasterSp="0">
  <p:cSld name="Title Bar and Content">
    <p:bg>
      <p:bgPr>
        <a:solidFill>
          <a:schemeClr val="accent1"/>
        </a:solidFill>
      </p:bgPr>
    </p:bg>
    <p:spTree>
      <p:nvGrpSpPr>
        <p:cNvPr id="58" name="Shape 58"/>
        <p:cNvGrpSpPr/>
        <p:nvPr/>
      </p:nvGrpSpPr>
      <p:grpSpPr>
        <a:xfrm>
          <a:off x="0" y="0"/>
          <a:ext cx="0" cy="0"/>
          <a:chOff x="0" y="0"/>
          <a:chExt cx="0" cy="0"/>
        </a:xfrm>
      </p:grpSpPr>
      <p:sp>
        <p:nvSpPr>
          <p:cNvPr id="59" name="Google Shape;59;p30"/>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 name="Google Shape;60;p30"/>
          <p:cNvSpPr/>
          <p:nvPr/>
        </p:nvSpPr>
        <p:spPr>
          <a:xfrm>
            <a:off x="206188" y="215153"/>
            <a:ext cx="11775141" cy="1397364"/>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 name="Google Shape;61;p30"/>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0"/>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0"/>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0"/>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bg>
      <p:bgPr>
        <a:solidFill>
          <a:schemeClr val="accent1"/>
        </a:solidFill>
      </p:bgPr>
    </p:bg>
    <p:spTree>
      <p:nvGrpSpPr>
        <p:cNvPr id="66" name="Shape 66"/>
        <p:cNvGrpSpPr/>
        <p:nvPr/>
      </p:nvGrpSpPr>
      <p:grpSpPr>
        <a:xfrm>
          <a:off x="0" y="0"/>
          <a:ext cx="0" cy="0"/>
          <a:chOff x="0" y="0"/>
          <a:chExt cx="0" cy="0"/>
        </a:xfrm>
      </p:grpSpPr>
      <p:sp>
        <p:nvSpPr>
          <p:cNvPr id="67" name="Google Shape;67;p31"/>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 name="Google Shape;68;p31"/>
          <p:cNvSpPr/>
          <p:nvPr/>
        </p:nvSpPr>
        <p:spPr>
          <a:xfrm>
            <a:off x="206189" y="215153"/>
            <a:ext cx="4730470" cy="643217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 name="Google Shape;69;p31"/>
          <p:cNvSpPr txBox="1"/>
          <p:nvPr>
            <p:ph type="title"/>
          </p:nvPr>
        </p:nvSpPr>
        <p:spPr>
          <a:xfrm>
            <a:off x="717177" y="779645"/>
            <a:ext cx="3931826" cy="25256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p:nvPr>
            <p:ph idx="2" type="pic"/>
          </p:nvPr>
        </p:nvSpPr>
        <p:spPr>
          <a:xfrm>
            <a:off x="717177" y="3540125"/>
            <a:ext cx="3931826" cy="2320926"/>
          </a:xfrm>
          <a:prstGeom prst="rect">
            <a:avLst/>
          </a:prstGeom>
          <a:noFill/>
          <a:ln>
            <a:noFill/>
          </a:ln>
        </p:spPr>
      </p:sp>
      <p:sp>
        <p:nvSpPr>
          <p:cNvPr id="71" name="Google Shape;71;p31"/>
          <p:cNvSpPr txBox="1"/>
          <p:nvPr>
            <p:ph idx="1" type="body"/>
          </p:nvPr>
        </p:nvSpPr>
        <p:spPr>
          <a:xfrm>
            <a:off x="5183188" y="779647"/>
            <a:ext cx="6172200" cy="5081404"/>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81000" lvl="1" marL="914400" algn="l">
              <a:lnSpc>
                <a:spcPct val="90000"/>
              </a:lnSpc>
              <a:spcBef>
                <a:spcPts val="500"/>
              </a:spcBef>
              <a:spcAft>
                <a:spcPts val="0"/>
              </a:spcAft>
              <a:buClr>
                <a:schemeClr val="dk1"/>
              </a:buClr>
              <a:buSzPts val="2400"/>
              <a:buChar char="•"/>
              <a:defRPr sz="2400"/>
            </a:lvl2pPr>
            <a:lvl3pPr indent="-381000" lvl="2" marL="1371600" algn="l">
              <a:lnSpc>
                <a:spcPct val="90000"/>
              </a:lnSpc>
              <a:spcBef>
                <a:spcPts val="500"/>
              </a:spcBef>
              <a:spcAft>
                <a:spcPts val="0"/>
              </a:spcAft>
              <a:buClr>
                <a:schemeClr val="dk1"/>
              </a:buClr>
              <a:buSzPts val="2400"/>
              <a:buChar char="•"/>
              <a:defRPr sz="2400"/>
            </a:lvl3pPr>
            <a:lvl4pPr indent="-381000" lvl="3" marL="1828800" algn="l">
              <a:lnSpc>
                <a:spcPct val="90000"/>
              </a:lnSpc>
              <a:spcBef>
                <a:spcPts val="500"/>
              </a:spcBef>
              <a:spcAft>
                <a:spcPts val="0"/>
              </a:spcAft>
              <a:buClr>
                <a:schemeClr val="dk1"/>
              </a:buClr>
              <a:buSzPts val="2400"/>
              <a:buChar char="•"/>
              <a:defRPr sz="2400"/>
            </a:lvl4pPr>
            <a:lvl5pPr indent="-381000" lvl="4" marL="2286000" algn="l">
              <a:lnSpc>
                <a:spcPct val="90000"/>
              </a:lnSpc>
              <a:spcBef>
                <a:spcPts val="500"/>
              </a:spcBef>
              <a:spcAft>
                <a:spcPts val="0"/>
              </a:spcAft>
              <a:buClr>
                <a:schemeClr val="dk1"/>
              </a:buClr>
              <a:buSzPts val="2400"/>
              <a:buChar char="•"/>
              <a:defRPr sz="2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31"/>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1"/>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5" name="Shape 75"/>
        <p:cNvGrpSpPr/>
        <p:nvPr/>
      </p:nvGrpSpPr>
      <p:grpSpPr>
        <a:xfrm>
          <a:off x="0" y="0"/>
          <a:ext cx="0" cy="0"/>
          <a:chOff x="0" y="0"/>
          <a:chExt cx="0" cy="0"/>
        </a:xfrm>
      </p:grpSpPr>
      <p:sp>
        <p:nvSpPr>
          <p:cNvPr id="76" name="Google Shape;76;p32"/>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 type="body"/>
          </p:nvPr>
        </p:nvSpPr>
        <p:spPr>
          <a:xfrm>
            <a:off x="717176" y="1681163"/>
            <a:ext cx="5280399"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8" name="Google Shape;78;p32"/>
          <p:cNvSpPr txBox="1"/>
          <p:nvPr>
            <p:ph idx="2" type="body"/>
          </p:nvPr>
        </p:nvSpPr>
        <p:spPr>
          <a:xfrm>
            <a:off x="717176" y="2505075"/>
            <a:ext cx="5280399" cy="34345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2"/>
          <p:cNvSpPr txBox="1"/>
          <p:nvPr>
            <p:ph idx="3" type="body"/>
          </p:nvPr>
        </p:nvSpPr>
        <p:spPr>
          <a:xfrm>
            <a:off x="6172200" y="1681163"/>
            <a:ext cx="5329518" cy="8239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3200"/>
              <a:buNone/>
              <a:defRPr b="0" sz="3200">
                <a:solidFill>
                  <a:schemeClr val="accen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32"/>
          <p:cNvSpPr txBox="1"/>
          <p:nvPr>
            <p:ph idx="4" type="body"/>
          </p:nvPr>
        </p:nvSpPr>
        <p:spPr>
          <a:xfrm>
            <a:off x="6172200" y="2505075"/>
            <a:ext cx="5329518" cy="34345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84" name="Shape 84"/>
        <p:cNvGrpSpPr/>
        <p:nvPr/>
      </p:nvGrpSpPr>
      <p:grpSpPr>
        <a:xfrm>
          <a:off x="0" y="0"/>
          <a:ext cx="0" cy="0"/>
          <a:chOff x="0" y="0"/>
          <a:chExt cx="0" cy="0"/>
        </a:xfrm>
      </p:grpSpPr>
      <p:sp>
        <p:nvSpPr>
          <p:cNvPr id="85" name="Google Shape;85;p33"/>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 name="Google Shape;86;p33"/>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3"/>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3"/>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3"/>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5.xml"/><Relationship Id="rId12" Type="http://schemas.openxmlformats.org/officeDocument/2006/relationships/slideLayout" Target="../slideLayouts/slideLayout22.xml"/><Relationship Id="rId1" Type="http://schemas.openxmlformats.org/officeDocument/2006/relationships/image" Target="../media/image5.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1.xml"/><Relationship Id="rId12" Type="http://schemas.openxmlformats.org/officeDocument/2006/relationships/slideLayout" Target="../slideLayouts/slideLayout33.xml"/><Relationship Id="rId1" Type="http://schemas.openxmlformats.org/officeDocument/2006/relationships/image" Target="../media/image5.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3.xml"/><Relationship Id="rId12" Type="http://schemas.openxmlformats.org/officeDocument/2006/relationships/slideLayout" Target="../slideLayouts/slideLayout44.xml"/><Relationship Id="rId1" Type="http://schemas.openxmlformats.org/officeDocument/2006/relationships/image" Target="../media/image5.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 name="Shape 9"/>
        <p:cNvGrpSpPr/>
        <p:nvPr/>
      </p:nvGrpSpPr>
      <p:grpSpPr>
        <a:xfrm>
          <a:off x="0" y="0"/>
          <a:ext cx="0" cy="0"/>
          <a:chOff x="0" y="0"/>
          <a:chExt cx="0" cy="0"/>
        </a:xfrm>
      </p:grpSpPr>
      <p:sp>
        <p:nvSpPr>
          <p:cNvPr id="10" name="Google Shape;10;p16"/>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1" name="Google Shape;11;p16"/>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6"/>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16"/>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16"/>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Decorative line break" id="16" name="Google Shape;16;p16"/>
          <p:cNvPicPr preferRelativeResize="0"/>
          <p:nvPr/>
        </p:nvPicPr>
        <p:blipFill rotWithShape="1">
          <a:blip r:embed="rId1">
            <a:alphaModFix/>
          </a:blip>
          <a:srcRect b="0" l="0" r="0" t="0"/>
          <a:stretch/>
        </p:blipFill>
        <p:spPr>
          <a:xfrm>
            <a:off x="804670" y="1558360"/>
            <a:ext cx="1286259" cy="243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04" name="Shape 104"/>
        <p:cNvGrpSpPr/>
        <p:nvPr/>
      </p:nvGrpSpPr>
      <p:grpSpPr>
        <a:xfrm>
          <a:off x="0" y="0"/>
          <a:ext cx="0" cy="0"/>
          <a:chOff x="0" y="0"/>
          <a:chExt cx="0" cy="0"/>
        </a:xfrm>
      </p:grpSpPr>
      <p:sp>
        <p:nvSpPr>
          <p:cNvPr id="105" name="Google Shape;105;p19"/>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6" name="Google Shape;106;p19"/>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3"/>
              </a:buClr>
              <a:buSzPts val="4400"/>
              <a:buFont typeface="Calibri"/>
              <a:buNone/>
              <a:defRPr b="0" i="0" sz="4400" u="none" cap="none" strike="noStrike">
                <a:solidFill>
                  <a:schemeClr val="accent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 name="Google Shape;107;p19"/>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19"/>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19"/>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19"/>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1" name="Google Shape;111;p19"/>
          <p:cNvPicPr preferRelativeResize="0"/>
          <p:nvPr/>
        </p:nvPicPr>
        <p:blipFill rotWithShape="1">
          <a:blip r:embed="rId1">
            <a:alphaModFix/>
          </a:blip>
          <a:srcRect b="0" l="0" r="0" t="0"/>
          <a:stretch/>
        </p:blipFill>
        <p:spPr>
          <a:xfrm>
            <a:off x="804670" y="1558360"/>
            <a:ext cx="1286259" cy="243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9" name="Shape 199"/>
        <p:cNvGrpSpPr/>
        <p:nvPr/>
      </p:nvGrpSpPr>
      <p:grpSpPr>
        <a:xfrm>
          <a:off x="0" y="0"/>
          <a:ext cx="0" cy="0"/>
          <a:chOff x="0" y="0"/>
          <a:chExt cx="0" cy="0"/>
        </a:xfrm>
      </p:grpSpPr>
      <p:sp>
        <p:nvSpPr>
          <p:cNvPr id="200" name="Google Shape;200;p23"/>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1" name="Google Shape;201;p23"/>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2" name="Google Shape;202;p23"/>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3" name="Google Shape;203;p23"/>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4" name="Google Shape;204;p23"/>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5" name="Google Shape;205;p23"/>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Decorative line break" id="206" name="Google Shape;206;p23"/>
          <p:cNvPicPr preferRelativeResize="0"/>
          <p:nvPr/>
        </p:nvPicPr>
        <p:blipFill rotWithShape="1">
          <a:blip r:embed="rId1">
            <a:alphaModFix/>
          </a:blip>
          <a:srcRect b="0" l="0" r="0" t="0"/>
          <a:stretch/>
        </p:blipFill>
        <p:spPr>
          <a:xfrm>
            <a:off x="804670" y="1558360"/>
            <a:ext cx="1286259" cy="243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94" name="Shape 294"/>
        <p:cNvGrpSpPr/>
        <p:nvPr/>
      </p:nvGrpSpPr>
      <p:grpSpPr>
        <a:xfrm>
          <a:off x="0" y="0"/>
          <a:ext cx="0" cy="0"/>
          <a:chOff x="0" y="0"/>
          <a:chExt cx="0" cy="0"/>
        </a:xfrm>
      </p:grpSpPr>
      <p:sp>
        <p:nvSpPr>
          <p:cNvPr id="295" name="Google Shape;295;p21"/>
          <p:cNvSpPr/>
          <p:nvPr/>
        </p:nvSpPr>
        <p:spPr>
          <a:xfrm>
            <a:off x="206188" y="215153"/>
            <a:ext cx="11775141" cy="6432176"/>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6" name="Google Shape;296;p21"/>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Calibri"/>
              <a:buNone/>
              <a:defRPr b="0" i="0" sz="4400" u="none" cap="none" strike="noStrike">
                <a:solidFill>
                  <a:schemeClr val="accen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7" name="Google Shape;297;p21"/>
          <p:cNvSpPr txBox="1"/>
          <p:nvPr>
            <p:ph idx="1" type="body"/>
          </p:nvPr>
        </p:nvSpPr>
        <p:spPr>
          <a:xfrm>
            <a:off x="717176" y="1825625"/>
            <a:ext cx="10784542" cy="410901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21"/>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9" name="Google Shape;299;p21"/>
          <p:cNvSpPr txBox="1"/>
          <p:nvPr>
            <p:ph idx="10" type="dt"/>
          </p:nvPr>
        </p:nvSpPr>
        <p:spPr>
          <a:xfrm>
            <a:off x="3854824" y="6139793"/>
            <a:ext cx="4509246"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0" name="Google Shape;300;p21"/>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01" name="Google Shape;301;p21"/>
          <p:cNvPicPr preferRelativeResize="0"/>
          <p:nvPr/>
        </p:nvPicPr>
        <p:blipFill rotWithShape="1">
          <a:blip r:embed="rId1">
            <a:alphaModFix/>
          </a:blip>
          <a:srcRect b="0" l="0" r="0" t="0"/>
          <a:stretch/>
        </p:blipFill>
        <p:spPr>
          <a:xfrm>
            <a:off x="804670" y="1558360"/>
            <a:ext cx="1286259" cy="243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mailto:ODE.EGMS@ode.oregon.gov"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6.jpg"/><Relationship Id="rId6" Type="http://schemas.openxmlformats.org/officeDocument/2006/relationships/image" Target="../media/image11.png"/><Relationship Id="rId7"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mailto:FarmtoCNP@ODE.Oregon.gov"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19.jpg"/><Relationship Id="rId7"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9.xml"/><Relationship Id="rId3" Type="http://schemas.openxmlformats.org/officeDocument/2006/relationships/image" Target="../media/image20.jpg"/><Relationship Id="rId4" Type="http://schemas.openxmlformats.org/officeDocument/2006/relationships/hyperlink" Target="https://360.articulate.com/review/content/697fc520-e602-46d2-8c62-b750ee362adc/revie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hyperlink" Target="https://www.cdc.gov/whole-school-community-child/about/index.html" TargetMode="External"/><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
          <p:cNvSpPr/>
          <p:nvPr/>
        </p:nvSpPr>
        <p:spPr>
          <a:xfrm>
            <a:off x="5212350" y="334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94" name="Google Shape;394;p1"/>
          <p:cNvSpPr txBox="1"/>
          <p:nvPr>
            <p:ph type="ctrTitle"/>
          </p:nvPr>
        </p:nvSpPr>
        <p:spPr>
          <a:xfrm>
            <a:off x="1311725" y="2269502"/>
            <a:ext cx="9144000" cy="2184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1"/>
              </a:buClr>
              <a:buSzPts val="4860"/>
              <a:buFont typeface="Calibri"/>
              <a:buNone/>
            </a:pPr>
            <a:r>
              <a:rPr lang="en-US" sz="4000"/>
              <a:t>Noncompetitive </a:t>
            </a:r>
            <a:r>
              <a:rPr b="1" lang="en-US" sz="4000"/>
              <a:t>Reimbursement Grant </a:t>
            </a:r>
            <a:r>
              <a:rPr lang="en-US" sz="4000"/>
              <a:t>for Oregon Grown &amp; Processed Foods</a:t>
            </a:r>
            <a:br>
              <a:rPr lang="en-US" sz="4000"/>
            </a:br>
            <a:r>
              <a:rPr lang="en-US" sz="4000"/>
              <a:t>Mandatory Training</a:t>
            </a:r>
            <a:endParaRPr sz="4000"/>
          </a:p>
          <a:p>
            <a:pPr indent="0" lvl="0" marL="0" rtl="0" algn="ctr">
              <a:lnSpc>
                <a:spcPct val="90000"/>
              </a:lnSpc>
              <a:spcBef>
                <a:spcPts val="0"/>
              </a:spcBef>
              <a:spcAft>
                <a:spcPts val="0"/>
              </a:spcAft>
              <a:buClr>
                <a:schemeClr val="accent1"/>
              </a:buClr>
              <a:buSzPts val="4860"/>
              <a:buFont typeface="Calibri"/>
              <a:buNone/>
            </a:pPr>
            <a:r>
              <a:rPr lang="en-US" sz="3000">
                <a:solidFill>
                  <a:schemeClr val="dk1"/>
                </a:solidFill>
              </a:rPr>
              <a:t>School years 2025/26 - 2026/27</a:t>
            </a:r>
            <a:endParaRPr sz="3000">
              <a:solidFill>
                <a:schemeClr val="dk1"/>
              </a:solidFill>
            </a:endParaRPr>
          </a:p>
        </p:txBody>
      </p:sp>
      <p:sp>
        <p:nvSpPr>
          <p:cNvPr id="395" name="Google Shape;395;p1"/>
          <p:cNvSpPr txBox="1"/>
          <p:nvPr>
            <p:ph idx="1" type="subTitle"/>
          </p:nvPr>
        </p:nvSpPr>
        <p:spPr>
          <a:xfrm>
            <a:off x="8651163" y="5506472"/>
            <a:ext cx="3204000" cy="4893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accent1"/>
              </a:buClr>
              <a:buSzPts val="2400"/>
              <a:buNone/>
            </a:pPr>
            <a:r>
              <a:rPr lang="en-US" sz="2000"/>
              <a:t>Updated September 2025</a:t>
            </a:r>
            <a:endParaRPr sz="2000"/>
          </a:p>
        </p:txBody>
      </p:sp>
      <p:sp>
        <p:nvSpPr>
          <p:cNvPr id="396" name="Google Shape;396;p1"/>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397" name="Google Shape;397;p1"/>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98" name="Google Shape;398;p1"/>
          <p:cNvPicPr preferRelativeResize="0"/>
          <p:nvPr/>
        </p:nvPicPr>
        <p:blipFill>
          <a:blip r:embed="rId3">
            <a:alphaModFix/>
          </a:blip>
          <a:stretch>
            <a:fillRect/>
          </a:stretch>
        </p:blipFill>
        <p:spPr>
          <a:xfrm>
            <a:off x="4041375" y="4684754"/>
            <a:ext cx="4324977" cy="1318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99" name="Shape 499"/>
        <p:cNvGrpSpPr/>
        <p:nvPr/>
      </p:nvGrpSpPr>
      <p:grpSpPr>
        <a:xfrm>
          <a:off x="0" y="0"/>
          <a:ext cx="0" cy="0"/>
          <a:chOff x="0" y="0"/>
          <a:chExt cx="0" cy="0"/>
        </a:xfrm>
      </p:grpSpPr>
      <p:sp>
        <p:nvSpPr>
          <p:cNvPr id="500" name="Google Shape;500;g3723852278d_0_21"/>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01" name="Google Shape;501;g3723852278d_0_21"/>
          <p:cNvSpPr txBox="1"/>
          <p:nvPr>
            <p:ph type="ctrTitle"/>
          </p:nvPr>
        </p:nvSpPr>
        <p:spPr>
          <a:xfrm>
            <a:off x="1321500" y="1063750"/>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5000">
                <a:solidFill>
                  <a:schemeClr val="accent2"/>
                </a:solidFill>
              </a:rPr>
              <a:t>Program Requirements</a:t>
            </a:r>
            <a:endParaRPr sz="5000">
              <a:solidFill>
                <a:schemeClr val="accent2"/>
              </a:solidFill>
            </a:endParaRPr>
          </a:p>
        </p:txBody>
      </p:sp>
      <p:sp>
        <p:nvSpPr>
          <p:cNvPr id="502" name="Google Shape;502;g3723852278d_0_21"/>
          <p:cNvSpPr txBox="1"/>
          <p:nvPr>
            <p:ph idx="1" type="subTitle"/>
          </p:nvPr>
        </p:nvSpPr>
        <p:spPr>
          <a:xfrm>
            <a:off x="1116000" y="1965025"/>
            <a:ext cx="9960000" cy="4741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68300" lvl="0" marL="457200" rtl="0" algn="l">
              <a:lnSpc>
                <a:spcPct val="90000"/>
              </a:lnSpc>
              <a:spcBef>
                <a:spcPts val="0"/>
              </a:spcBef>
              <a:spcAft>
                <a:spcPts val="0"/>
              </a:spcAft>
              <a:buClr>
                <a:schemeClr val="dk1"/>
              </a:buClr>
              <a:buSzPts val="2200"/>
              <a:buChar char="●"/>
            </a:pPr>
            <a:r>
              <a:rPr b="1" lang="en-US" sz="2200">
                <a:solidFill>
                  <a:schemeClr val="dk1"/>
                </a:solidFill>
              </a:rPr>
              <a:t>Mandatory Training + Attestation</a:t>
            </a:r>
            <a:endParaRPr b="1" sz="2200">
              <a:solidFill>
                <a:schemeClr val="dk1"/>
              </a:solidFill>
            </a:endParaRPr>
          </a:p>
          <a:p>
            <a:pPr indent="-368300" lvl="1" marL="914400" rtl="0" algn="l">
              <a:lnSpc>
                <a:spcPct val="90000"/>
              </a:lnSpc>
              <a:spcBef>
                <a:spcPts val="0"/>
              </a:spcBef>
              <a:spcAft>
                <a:spcPts val="0"/>
              </a:spcAft>
              <a:buClr>
                <a:schemeClr val="dk1"/>
              </a:buClr>
              <a:buSzPts val="2200"/>
              <a:buChar char="○"/>
            </a:pPr>
            <a:r>
              <a:rPr lang="en-US" sz="2200"/>
              <a:t>Link to attestation will be provided at the end of the training.</a:t>
            </a:r>
            <a:endParaRPr b="1" sz="2200">
              <a:solidFill>
                <a:schemeClr val="accent2"/>
              </a:solidFill>
            </a:endParaRPr>
          </a:p>
          <a:p>
            <a:pPr indent="0" lvl="0" marL="0" rtl="0" algn="l">
              <a:lnSpc>
                <a:spcPct val="90000"/>
              </a:lnSpc>
              <a:spcBef>
                <a:spcPts val="0"/>
              </a:spcBef>
              <a:spcAft>
                <a:spcPts val="0"/>
              </a:spcAft>
              <a:buSzPts val="2400"/>
              <a:buNone/>
            </a:pPr>
            <a:r>
              <a:t/>
            </a:r>
            <a:endParaRPr b="1" sz="2200">
              <a:solidFill>
                <a:schemeClr val="accent2"/>
              </a:solidFill>
            </a:endParaRPr>
          </a:p>
          <a:p>
            <a:pPr indent="-368300" lvl="0" marL="457200" marR="0" rtl="0" algn="l">
              <a:lnSpc>
                <a:spcPct val="90000"/>
              </a:lnSpc>
              <a:spcBef>
                <a:spcPts val="0"/>
              </a:spcBef>
              <a:spcAft>
                <a:spcPts val="0"/>
              </a:spcAft>
              <a:buClr>
                <a:schemeClr val="dk1"/>
              </a:buClr>
              <a:buSzPts val="2200"/>
              <a:buChar char="●"/>
            </a:pPr>
            <a:r>
              <a:rPr b="1" lang="en-US" sz="2200">
                <a:solidFill>
                  <a:schemeClr val="dk1"/>
                </a:solidFill>
              </a:rPr>
              <a:t>Grant Reporting</a:t>
            </a:r>
            <a:endParaRPr b="1" sz="2200">
              <a:solidFill>
                <a:schemeClr val="dk1"/>
              </a:solidFill>
            </a:endParaRPr>
          </a:p>
          <a:p>
            <a:pPr indent="-368300" lvl="1" marL="914400" rtl="0" algn="l">
              <a:lnSpc>
                <a:spcPct val="90000"/>
              </a:lnSpc>
              <a:spcBef>
                <a:spcPts val="0"/>
              </a:spcBef>
              <a:spcAft>
                <a:spcPts val="0"/>
              </a:spcAft>
              <a:buClr>
                <a:schemeClr val="dk1"/>
              </a:buClr>
              <a:buSzPts val="2200"/>
              <a:buChar char="○"/>
            </a:pPr>
            <a:r>
              <a:rPr b="1" lang="en-US" sz="2200">
                <a:solidFill>
                  <a:schemeClr val="dk1"/>
                </a:solidFill>
              </a:rPr>
              <a:t>2023-2025 </a:t>
            </a:r>
            <a:r>
              <a:rPr b="1" lang="en-US" sz="2200">
                <a:solidFill>
                  <a:schemeClr val="dk1"/>
                </a:solidFill>
              </a:rPr>
              <a:t>Final Report</a:t>
            </a:r>
            <a:r>
              <a:rPr b="1" lang="en-US" sz="2200"/>
              <a:t>: </a:t>
            </a:r>
            <a:r>
              <a:rPr lang="en-US" sz="2200"/>
              <a:t>Due Sept 30, 2025 </a:t>
            </a:r>
            <a:endParaRPr sz="2200"/>
          </a:p>
          <a:p>
            <a:pPr indent="-368300" lvl="2" marL="1371600" rtl="0" algn="l">
              <a:lnSpc>
                <a:spcPct val="90000"/>
              </a:lnSpc>
              <a:spcBef>
                <a:spcPts val="0"/>
              </a:spcBef>
              <a:spcAft>
                <a:spcPts val="0"/>
              </a:spcAft>
              <a:buClr>
                <a:schemeClr val="dk1"/>
              </a:buClr>
              <a:buSzPts val="2200"/>
              <a:buChar char="■"/>
            </a:pPr>
            <a:r>
              <a:rPr lang="en-US" sz="2200"/>
              <a:t>R</a:t>
            </a:r>
            <a:r>
              <a:rPr lang="en-US" sz="2200">
                <a:solidFill>
                  <a:schemeClr val="dk1"/>
                </a:solidFill>
              </a:rPr>
              <a:t>eturning grantees</a:t>
            </a:r>
            <a:r>
              <a:rPr lang="en-US" sz="2200"/>
              <a:t> (participated during 2023-2025)</a:t>
            </a:r>
            <a:endParaRPr sz="2200"/>
          </a:p>
          <a:p>
            <a:pPr indent="-368300" lvl="2" marL="1371600" rtl="0" algn="l">
              <a:lnSpc>
                <a:spcPct val="90000"/>
              </a:lnSpc>
              <a:spcBef>
                <a:spcPts val="0"/>
              </a:spcBef>
              <a:spcAft>
                <a:spcPts val="0"/>
              </a:spcAft>
              <a:buClr>
                <a:schemeClr val="dk1"/>
              </a:buClr>
              <a:buSzPts val="2200"/>
              <a:buChar char="■"/>
            </a:pPr>
            <a:r>
              <a:rPr lang="en-US" sz="2200"/>
              <a:t>Due </a:t>
            </a:r>
            <a:r>
              <a:rPr lang="en-US" sz="2200">
                <a:solidFill>
                  <a:schemeClr val="dk1"/>
                </a:solidFill>
              </a:rPr>
              <a:t>Sept 30, 2025 </a:t>
            </a:r>
            <a:endParaRPr sz="2200"/>
          </a:p>
          <a:p>
            <a:pPr indent="-368300" lvl="2" marL="1371600" rtl="0" algn="l">
              <a:lnSpc>
                <a:spcPct val="90000"/>
              </a:lnSpc>
              <a:spcBef>
                <a:spcPts val="0"/>
              </a:spcBef>
              <a:spcAft>
                <a:spcPts val="0"/>
              </a:spcAft>
              <a:buClr>
                <a:schemeClr val="dk1"/>
              </a:buClr>
              <a:buSzPts val="2200"/>
              <a:buChar char="■"/>
            </a:pPr>
            <a:r>
              <a:rPr lang="en-US" sz="2200">
                <a:solidFill>
                  <a:schemeClr val="dk1"/>
                </a:solidFill>
              </a:rPr>
              <a:t>Required to participate in 2025-2027 biennium</a:t>
            </a:r>
            <a:endParaRPr sz="2200">
              <a:solidFill>
                <a:schemeClr val="dk1"/>
              </a:solidFill>
            </a:endParaRPr>
          </a:p>
          <a:p>
            <a:pPr indent="-368300" lvl="1" marL="914400" rtl="0" algn="l">
              <a:lnSpc>
                <a:spcPct val="90000"/>
              </a:lnSpc>
              <a:spcBef>
                <a:spcPts val="0"/>
              </a:spcBef>
              <a:spcAft>
                <a:spcPts val="0"/>
              </a:spcAft>
              <a:buClr>
                <a:schemeClr val="dk1"/>
              </a:buClr>
              <a:buSzPts val="2200"/>
              <a:buChar char="○"/>
            </a:pPr>
            <a:r>
              <a:rPr b="1" lang="en-US" sz="2200">
                <a:solidFill>
                  <a:schemeClr val="dk1"/>
                </a:solidFill>
              </a:rPr>
              <a:t>Progress Report:</a:t>
            </a:r>
            <a:r>
              <a:rPr lang="en-US" sz="2200">
                <a:solidFill>
                  <a:schemeClr val="dk1"/>
                </a:solidFill>
              </a:rPr>
              <a:t> </a:t>
            </a:r>
            <a:r>
              <a:rPr lang="en-US" sz="2200"/>
              <a:t>Due Sept 30, 2026 </a:t>
            </a:r>
            <a:endParaRPr sz="2200"/>
          </a:p>
          <a:p>
            <a:pPr indent="-368300" lvl="2" marL="1371600" rtl="0" algn="l">
              <a:lnSpc>
                <a:spcPct val="90000"/>
              </a:lnSpc>
              <a:spcBef>
                <a:spcPts val="0"/>
              </a:spcBef>
              <a:spcAft>
                <a:spcPts val="0"/>
              </a:spcAft>
              <a:buClr>
                <a:schemeClr val="dk1"/>
              </a:buClr>
              <a:buSzPts val="2200"/>
              <a:buChar char="■"/>
            </a:pPr>
            <a:r>
              <a:rPr lang="en-US" sz="2200"/>
              <a:t>A</a:t>
            </a:r>
            <a:r>
              <a:rPr lang="en-US" sz="2200">
                <a:solidFill>
                  <a:schemeClr val="dk1"/>
                </a:solidFill>
              </a:rPr>
              <a:t>ll grantees</a:t>
            </a:r>
            <a:endParaRPr sz="2200"/>
          </a:p>
          <a:p>
            <a:pPr indent="-368300" lvl="2" marL="1371600" rtl="0" algn="l">
              <a:lnSpc>
                <a:spcPct val="90000"/>
              </a:lnSpc>
              <a:spcBef>
                <a:spcPts val="0"/>
              </a:spcBef>
              <a:spcAft>
                <a:spcPts val="0"/>
              </a:spcAft>
              <a:buClr>
                <a:schemeClr val="dk1"/>
              </a:buClr>
              <a:buSzPts val="2200"/>
              <a:buChar char="■"/>
            </a:pPr>
            <a:r>
              <a:rPr lang="en-US" sz="2200">
                <a:solidFill>
                  <a:schemeClr val="dk1"/>
                </a:solidFill>
              </a:rPr>
              <a:t>Required before additional claims are approved</a:t>
            </a:r>
            <a:endParaRPr sz="2200">
              <a:solidFill>
                <a:schemeClr val="dk1"/>
              </a:solidFill>
            </a:endParaRPr>
          </a:p>
          <a:p>
            <a:pPr indent="-368300" lvl="1" marL="914400" rtl="0" algn="l">
              <a:lnSpc>
                <a:spcPct val="90000"/>
              </a:lnSpc>
              <a:spcBef>
                <a:spcPts val="0"/>
              </a:spcBef>
              <a:spcAft>
                <a:spcPts val="0"/>
              </a:spcAft>
              <a:buClr>
                <a:schemeClr val="dk1"/>
              </a:buClr>
              <a:buSzPts val="2200"/>
              <a:buChar char="○"/>
            </a:pPr>
            <a:r>
              <a:rPr b="1" lang="en-US" sz="2200">
                <a:solidFill>
                  <a:schemeClr val="dk1"/>
                </a:solidFill>
              </a:rPr>
              <a:t>2025-2027 </a:t>
            </a:r>
            <a:r>
              <a:rPr b="1" lang="en-US" sz="2200">
                <a:solidFill>
                  <a:schemeClr val="dk1"/>
                </a:solidFill>
              </a:rPr>
              <a:t>Final Report</a:t>
            </a:r>
            <a:r>
              <a:rPr lang="en-US" sz="2200"/>
              <a:t>: Due </a:t>
            </a:r>
            <a:r>
              <a:rPr lang="en-US" sz="2200">
                <a:solidFill>
                  <a:schemeClr val="dk1"/>
                </a:solidFill>
              </a:rPr>
              <a:t>Sept 30, 2027</a:t>
            </a:r>
            <a:endParaRPr sz="2200"/>
          </a:p>
          <a:p>
            <a:pPr indent="-368300" lvl="2" marL="1371600" rtl="0" algn="l">
              <a:lnSpc>
                <a:spcPct val="90000"/>
              </a:lnSpc>
              <a:spcBef>
                <a:spcPts val="0"/>
              </a:spcBef>
              <a:spcAft>
                <a:spcPts val="0"/>
              </a:spcAft>
              <a:buClr>
                <a:schemeClr val="dk1"/>
              </a:buClr>
              <a:buSzPts val="2200"/>
              <a:buChar char="■"/>
            </a:pPr>
            <a:r>
              <a:rPr lang="en-US" sz="2200">
                <a:solidFill>
                  <a:schemeClr val="dk1"/>
                </a:solidFill>
              </a:rPr>
              <a:t>Required to participate in 27-29 biennium</a:t>
            </a:r>
            <a:endParaRPr sz="2200">
              <a:solidFill>
                <a:schemeClr val="dk1"/>
              </a:solidFill>
            </a:endParaRPr>
          </a:p>
          <a:p>
            <a:pPr indent="0" lvl="0" marL="0" rtl="0" algn="l">
              <a:lnSpc>
                <a:spcPct val="90000"/>
              </a:lnSpc>
              <a:spcBef>
                <a:spcPts val="0"/>
              </a:spcBef>
              <a:spcAft>
                <a:spcPts val="0"/>
              </a:spcAft>
              <a:buSzPts val="2400"/>
              <a:buNone/>
            </a:pPr>
            <a:r>
              <a:t/>
            </a:r>
            <a:endParaRPr b="1" sz="2200">
              <a:solidFill>
                <a:schemeClr val="dk1"/>
              </a:solidFill>
            </a:endParaRPr>
          </a:p>
          <a:p>
            <a:pPr indent="0" lvl="0" marL="0" rtl="0" algn="l">
              <a:lnSpc>
                <a:spcPct val="90000"/>
              </a:lnSpc>
              <a:spcBef>
                <a:spcPts val="0"/>
              </a:spcBef>
              <a:spcAft>
                <a:spcPts val="0"/>
              </a:spcAft>
              <a:buSzPts val="2400"/>
              <a:buNone/>
            </a:pPr>
            <a:r>
              <a:t/>
            </a:r>
            <a:endParaRPr b="1" sz="2200">
              <a:solidFill>
                <a:schemeClr val="dk1"/>
              </a:solidFill>
            </a:endParaRPr>
          </a:p>
          <a:p>
            <a:pPr indent="0" lvl="0" marL="457200" rtl="0" algn="l">
              <a:lnSpc>
                <a:spcPct val="90000"/>
              </a:lnSpc>
              <a:spcBef>
                <a:spcPts val="0"/>
              </a:spcBef>
              <a:spcAft>
                <a:spcPts val="0"/>
              </a:spcAft>
              <a:buSzPts val="2400"/>
              <a:buNone/>
            </a:pPr>
            <a:r>
              <a:t/>
            </a:r>
            <a:endParaRPr sz="2200">
              <a:solidFill>
                <a:schemeClr val="dk1"/>
              </a:solidFill>
            </a:endParaRPr>
          </a:p>
          <a:p>
            <a:pPr indent="0" lvl="0" marL="0" rtl="0" algn="l">
              <a:lnSpc>
                <a:spcPct val="90000"/>
              </a:lnSpc>
              <a:spcBef>
                <a:spcPts val="0"/>
              </a:spcBef>
              <a:spcAft>
                <a:spcPts val="0"/>
              </a:spcAft>
              <a:buSzPts val="2400"/>
              <a:buNone/>
            </a:pPr>
            <a:r>
              <a:t/>
            </a:r>
            <a:endParaRPr sz="2200">
              <a:solidFill>
                <a:schemeClr val="dk1"/>
              </a:solidFill>
            </a:endParaRPr>
          </a:p>
          <a:p>
            <a:pPr indent="0" lvl="0" marL="0" rtl="0" algn="l">
              <a:lnSpc>
                <a:spcPct val="90000"/>
              </a:lnSpc>
              <a:spcBef>
                <a:spcPts val="0"/>
              </a:spcBef>
              <a:spcAft>
                <a:spcPts val="0"/>
              </a:spcAft>
              <a:buSzPts val="2400"/>
              <a:buNone/>
            </a:pPr>
            <a:r>
              <a:t/>
            </a:r>
            <a:endParaRPr sz="2200">
              <a:solidFill>
                <a:schemeClr val="dk1"/>
              </a:solidFill>
            </a:endParaRPr>
          </a:p>
        </p:txBody>
      </p:sp>
      <p:sp>
        <p:nvSpPr>
          <p:cNvPr id="503" name="Google Shape;503;g3723852278d_0_21"/>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504" name="Google Shape;504;g3723852278d_0_21"/>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505" name="Google Shape;505;g3723852278d_0_21"/>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09" name="Shape 509"/>
        <p:cNvGrpSpPr/>
        <p:nvPr/>
      </p:nvGrpSpPr>
      <p:grpSpPr>
        <a:xfrm>
          <a:off x="0" y="0"/>
          <a:ext cx="0" cy="0"/>
          <a:chOff x="0" y="0"/>
          <a:chExt cx="0" cy="0"/>
        </a:xfrm>
      </p:grpSpPr>
      <p:sp>
        <p:nvSpPr>
          <p:cNvPr id="510" name="Google Shape;510;g37317995831_0_32"/>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11" name="Google Shape;511;g37317995831_0_32"/>
          <p:cNvSpPr txBox="1"/>
          <p:nvPr>
            <p:ph type="ctrTitle"/>
          </p:nvPr>
        </p:nvSpPr>
        <p:spPr>
          <a:xfrm>
            <a:off x="1321500" y="1063750"/>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5000">
                <a:solidFill>
                  <a:schemeClr val="accent2"/>
                </a:solidFill>
              </a:rPr>
              <a:t>Adequate Claiming Progress</a:t>
            </a:r>
            <a:endParaRPr sz="5000">
              <a:solidFill>
                <a:schemeClr val="accent2"/>
              </a:solidFill>
            </a:endParaRPr>
          </a:p>
        </p:txBody>
      </p:sp>
      <p:sp>
        <p:nvSpPr>
          <p:cNvPr id="512" name="Google Shape;512;g37317995831_0_32"/>
          <p:cNvSpPr txBox="1"/>
          <p:nvPr>
            <p:ph idx="1" type="subTitle"/>
          </p:nvPr>
        </p:nvSpPr>
        <p:spPr>
          <a:xfrm>
            <a:off x="1116000" y="2112015"/>
            <a:ext cx="9960000" cy="3772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chemeClr val="dk1"/>
              </a:buClr>
              <a:buSzPts val="2200"/>
              <a:buChar char="●"/>
            </a:pPr>
            <a:r>
              <a:rPr b="1" lang="en-US" sz="2200">
                <a:solidFill>
                  <a:schemeClr val="dk1"/>
                </a:solidFill>
              </a:rPr>
              <a:t>Dec. 30, 2025 (1/4 through biennium):</a:t>
            </a:r>
            <a:endParaRPr b="1"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US" sz="2200"/>
              <a:t>Claim </a:t>
            </a:r>
            <a:r>
              <a:rPr lang="en-US" sz="2200">
                <a:solidFill>
                  <a:schemeClr val="dk1"/>
                </a:solidFill>
              </a:rPr>
              <a:t>at least 25% of initial award</a:t>
            </a:r>
            <a:endParaRPr sz="2200"/>
          </a:p>
          <a:p>
            <a:pPr indent="0" lvl="0" marL="0" rtl="0" algn="l">
              <a:lnSpc>
                <a:spcPct val="115000"/>
              </a:lnSpc>
              <a:spcBef>
                <a:spcPts val="0"/>
              </a:spcBef>
              <a:spcAft>
                <a:spcPts val="0"/>
              </a:spcAft>
              <a:buNone/>
            </a:pPr>
            <a:r>
              <a:t/>
            </a:r>
            <a:endParaRPr sz="2200"/>
          </a:p>
          <a:p>
            <a:pPr indent="-368300" lvl="0" marL="457200" rtl="0" algn="l">
              <a:lnSpc>
                <a:spcPct val="115000"/>
              </a:lnSpc>
              <a:spcBef>
                <a:spcPts val="0"/>
              </a:spcBef>
              <a:spcAft>
                <a:spcPts val="0"/>
              </a:spcAft>
              <a:buClr>
                <a:schemeClr val="dk1"/>
              </a:buClr>
              <a:buSzPts val="2200"/>
              <a:buChar char="●"/>
            </a:pPr>
            <a:r>
              <a:rPr b="1" lang="en-US" sz="2200">
                <a:solidFill>
                  <a:schemeClr val="dk1"/>
                </a:solidFill>
              </a:rPr>
              <a:t>June 30, 2026 (halfway point of biennium):</a:t>
            </a:r>
            <a:endParaRPr b="1"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US" sz="2200"/>
              <a:t>Claim</a:t>
            </a:r>
            <a:r>
              <a:rPr lang="en-US" sz="2200">
                <a:solidFill>
                  <a:schemeClr val="dk1"/>
                </a:solidFill>
              </a:rPr>
              <a:t> at least 50% of initial award.</a:t>
            </a:r>
            <a:endParaRPr sz="2200">
              <a:solidFill>
                <a:schemeClr val="dk1"/>
              </a:solidFill>
            </a:endParaRPr>
          </a:p>
          <a:p>
            <a:pPr indent="0" lvl="0" marL="457200" rtl="0" algn="l">
              <a:lnSpc>
                <a:spcPct val="115000"/>
              </a:lnSpc>
              <a:spcBef>
                <a:spcPts val="0"/>
              </a:spcBef>
              <a:spcAft>
                <a:spcPts val="0"/>
              </a:spcAft>
              <a:buNone/>
            </a:pPr>
            <a:r>
              <a:t/>
            </a:r>
            <a:endParaRPr b="1" sz="2200">
              <a:solidFill>
                <a:schemeClr val="dk1"/>
              </a:solidFill>
            </a:endParaRPr>
          </a:p>
          <a:p>
            <a:pPr indent="-368300" lvl="0" marL="457200" rtl="0" algn="l">
              <a:lnSpc>
                <a:spcPct val="115000"/>
              </a:lnSpc>
              <a:spcBef>
                <a:spcPts val="0"/>
              </a:spcBef>
              <a:spcAft>
                <a:spcPts val="0"/>
              </a:spcAft>
              <a:buClr>
                <a:schemeClr val="dk1"/>
              </a:buClr>
              <a:buSzPts val="2200"/>
              <a:buChar char="●"/>
            </a:pPr>
            <a:r>
              <a:rPr b="1" lang="en-US" sz="2200">
                <a:solidFill>
                  <a:schemeClr val="dk1"/>
                </a:solidFill>
              </a:rPr>
              <a:t>December 30, 2026 (3/4 through biennium):</a:t>
            </a:r>
            <a:endParaRPr b="1"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US" sz="2200"/>
              <a:t>Claim </a:t>
            </a:r>
            <a:r>
              <a:rPr lang="en-US" sz="2200">
                <a:solidFill>
                  <a:schemeClr val="dk1"/>
                </a:solidFill>
              </a:rPr>
              <a:t>75% of initial award.</a:t>
            </a:r>
            <a:endParaRPr sz="2200">
              <a:solidFill>
                <a:schemeClr val="dk1"/>
              </a:solidFill>
            </a:endParaRPr>
          </a:p>
          <a:p>
            <a:pPr indent="0" lvl="0" marL="0" rtl="0" algn="l">
              <a:lnSpc>
                <a:spcPct val="90000"/>
              </a:lnSpc>
              <a:spcBef>
                <a:spcPts val="0"/>
              </a:spcBef>
              <a:spcAft>
                <a:spcPts val="0"/>
              </a:spcAft>
              <a:buSzPts val="2400"/>
              <a:buNone/>
            </a:pPr>
            <a:r>
              <a:t/>
            </a:r>
            <a:endParaRPr sz="2200">
              <a:solidFill>
                <a:schemeClr val="dk1"/>
              </a:solidFill>
            </a:endParaRPr>
          </a:p>
        </p:txBody>
      </p:sp>
      <p:sp>
        <p:nvSpPr>
          <p:cNvPr id="513" name="Google Shape;513;g37317995831_0_32"/>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514" name="Google Shape;514;g37317995831_0_32"/>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515" name="Google Shape;515;g37317995831_0_32"/>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19" name="Shape 519"/>
        <p:cNvGrpSpPr/>
        <p:nvPr/>
      </p:nvGrpSpPr>
      <p:grpSpPr>
        <a:xfrm>
          <a:off x="0" y="0"/>
          <a:ext cx="0" cy="0"/>
          <a:chOff x="0" y="0"/>
          <a:chExt cx="0" cy="0"/>
        </a:xfrm>
      </p:grpSpPr>
      <p:sp>
        <p:nvSpPr>
          <p:cNvPr id="520" name="Google Shape;520;g3723852278d_0_43"/>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21" name="Google Shape;521;g3723852278d_0_43"/>
          <p:cNvSpPr txBox="1"/>
          <p:nvPr>
            <p:ph type="title"/>
          </p:nvPr>
        </p:nvSpPr>
        <p:spPr>
          <a:xfrm>
            <a:off x="717176" y="1090582"/>
            <a:ext cx="10784400" cy="1026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3800">
                <a:solidFill>
                  <a:schemeClr val="dk2"/>
                </a:solidFill>
              </a:rPr>
              <a:t>Getting Started</a:t>
            </a:r>
            <a:endParaRPr sz="3800">
              <a:solidFill>
                <a:schemeClr val="dk2"/>
              </a:solidFill>
            </a:endParaRPr>
          </a:p>
        </p:txBody>
      </p:sp>
      <p:sp>
        <p:nvSpPr>
          <p:cNvPr id="522" name="Google Shape;522;g3723852278d_0_43"/>
          <p:cNvSpPr txBox="1"/>
          <p:nvPr>
            <p:ph idx="1" type="body"/>
          </p:nvPr>
        </p:nvSpPr>
        <p:spPr>
          <a:xfrm>
            <a:off x="717175" y="2145970"/>
            <a:ext cx="5280300" cy="9330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None/>
            </a:pPr>
            <a:r>
              <a:rPr b="1" lang="en-US">
                <a:solidFill>
                  <a:schemeClr val="dk2"/>
                </a:solidFill>
              </a:rPr>
              <a:t>New Grantees </a:t>
            </a:r>
            <a:r>
              <a:rPr lang="en-US">
                <a:solidFill>
                  <a:schemeClr val="dk2"/>
                </a:solidFill>
              </a:rPr>
              <a:t>(did not participate last grant period)</a:t>
            </a:r>
            <a:endParaRPr>
              <a:solidFill>
                <a:schemeClr val="dk2"/>
              </a:solidFill>
            </a:endParaRPr>
          </a:p>
        </p:txBody>
      </p:sp>
      <p:sp>
        <p:nvSpPr>
          <p:cNvPr id="523" name="Google Shape;523;g3723852278d_0_43"/>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524" name="Google Shape;524;g3723852278d_0_43"/>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descr="Oregon Department of Education Logo&#10;Oregon achieves together" id="525" name="Google Shape;525;g3723852278d_0_43"/>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
        <p:nvSpPr>
          <p:cNvPr id="526" name="Google Shape;526;g3723852278d_0_43"/>
          <p:cNvSpPr txBox="1"/>
          <p:nvPr>
            <p:ph idx="2" type="body"/>
          </p:nvPr>
        </p:nvSpPr>
        <p:spPr>
          <a:xfrm>
            <a:off x="717175" y="3130026"/>
            <a:ext cx="5280300" cy="3009900"/>
          </a:xfrm>
          <a:prstGeom prst="rect">
            <a:avLst/>
          </a:prstGeom>
          <a:ln cap="flat" cmpd="sng" w="19050">
            <a:solidFill>
              <a:schemeClr val="dk2"/>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None/>
            </a:pPr>
            <a:r>
              <a:rPr b="1" lang="en-US"/>
              <a:t>Grant payment set up:</a:t>
            </a:r>
            <a:endParaRPr b="1"/>
          </a:p>
          <a:p>
            <a:pPr indent="-310832" lvl="0" marL="457200" rtl="0" algn="l">
              <a:lnSpc>
                <a:spcPct val="100000"/>
              </a:lnSpc>
              <a:spcBef>
                <a:spcPts val="0"/>
              </a:spcBef>
              <a:spcAft>
                <a:spcPts val="0"/>
              </a:spcAft>
              <a:buSzPct val="58333"/>
              <a:buChar char="●"/>
            </a:pPr>
            <a:r>
              <a:rPr lang="en-US"/>
              <a:t>ODE Institution ID</a:t>
            </a:r>
            <a:endParaRPr/>
          </a:p>
          <a:p>
            <a:pPr indent="-310832" lvl="0" marL="457200" rtl="0" algn="l">
              <a:lnSpc>
                <a:spcPct val="100000"/>
              </a:lnSpc>
              <a:spcBef>
                <a:spcPts val="0"/>
              </a:spcBef>
              <a:spcAft>
                <a:spcPts val="0"/>
              </a:spcAft>
              <a:buSzPct val="58333"/>
              <a:buChar char="●"/>
            </a:pPr>
            <a:r>
              <a:rPr lang="en-US"/>
              <a:t>EGrant Management System (EGMS) access</a:t>
            </a:r>
            <a:endParaRPr/>
          </a:p>
          <a:p>
            <a:pPr indent="-310832" lvl="0" marL="457200" rtl="0" algn="l">
              <a:lnSpc>
                <a:spcPct val="100000"/>
              </a:lnSpc>
              <a:spcBef>
                <a:spcPts val="0"/>
              </a:spcBef>
              <a:spcAft>
                <a:spcPts val="0"/>
              </a:spcAft>
              <a:buSzPct val="58333"/>
              <a:buChar char="●"/>
            </a:pPr>
            <a:r>
              <a:rPr lang="en-US"/>
              <a:t>Direct deposit</a:t>
            </a:r>
            <a:endParaRPr/>
          </a:p>
          <a:p>
            <a:pPr indent="-310832" lvl="1" marL="914400" rtl="0" algn="l">
              <a:lnSpc>
                <a:spcPct val="100000"/>
              </a:lnSpc>
              <a:spcBef>
                <a:spcPts val="0"/>
              </a:spcBef>
              <a:spcAft>
                <a:spcPts val="0"/>
              </a:spcAft>
              <a:buSzPct val="58333"/>
              <a:buChar char="○"/>
            </a:pPr>
            <a:r>
              <a:rPr lang="en-US"/>
              <a:t>Contact us to find out if you need to get set up.</a:t>
            </a:r>
            <a:endParaRPr/>
          </a:p>
          <a:p>
            <a:pPr indent="0" lvl="0" marL="457200" rtl="0" algn="l">
              <a:lnSpc>
                <a:spcPct val="100000"/>
              </a:lnSpc>
              <a:spcBef>
                <a:spcPts val="0"/>
              </a:spcBef>
              <a:spcAft>
                <a:spcPts val="0"/>
              </a:spcAft>
              <a:buNone/>
            </a:pPr>
            <a:r>
              <a:t/>
            </a:r>
            <a:endParaRPr/>
          </a:p>
          <a:p>
            <a:pPr indent="-310832" lvl="0" marL="457200" rtl="0" algn="l">
              <a:lnSpc>
                <a:spcPct val="100000"/>
              </a:lnSpc>
              <a:spcBef>
                <a:spcPts val="0"/>
              </a:spcBef>
              <a:spcAft>
                <a:spcPts val="0"/>
              </a:spcAft>
              <a:buSzPct val="58333"/>
              <a:buChar char="●"/>
            </a:pPr>
            <a:r>
              <a:rPr lang="en-US"/>
              <a:t>Grant training </a:t>
            </a:r>
            <a:endParaRPr/>
          </a:p>
          <a:p>
            <a:pPr indent="-310832" lvl="0" marL="457200" rtl="0" algn="l">
              <a:lnSpc>
                <a:spcPct val="100000"/>
              </a:lnSpc>
              <a:spcBef>
                <a:spcPts val="0"/>
              </a:spcBef>
              <a:spcAft>
                <a:spcPts val="0"/>
              </a:spcAft>
              <a:buSzPct val="58333"/>
              <a:buChar char="●"/>
            </a:pPr>
            <a:r>
              <a:rPr lang="en-US"/>
              <a:t>Join the Farm to CNP mailing list</a:t>
            </a:r>
            <a:endParaRPr/>
          </a:p>
        </p:txBody>
      </p:sp>
      <p:sp>
        <p:nvSpPr>
          <p:cNvPr id="527" name="Google Shape;527;g3723852278d_0_43"/>
          <p:cNvSpPr txBox="1"/>
          <p:nvPr>
            <p:ph idx="3" type="body"/>
          </p:nvPr>
        </p:nvSpPr>
        <p:spPr>
          <a:xfrm>
            <a:off x="6172200" y="2208875"/>
            <a:ext cx="5329500" cy="9138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b="1" lang="en-US">
                <a:solidFill>
                  <a:schemeClr val="dk2"/>
                </a:solidFill>
              </a:rPr>
              <a:t>Returning </a:t>
            </a:r>
            <a:r>
              <a:rPr lang="en-US">
                <a:solidFill>
                  <a:schemeClr val="dk2"/>
                </a:solidFill>
              </a:rPr>
              <a:t>Grantees (participated last grant period)</a:t>
            </a:r>
            <a:endParaRPr>
              <a:solidFill>
                <a:schemeClr val="dk2"/>
              </a:solidFill>
            </a:endParaRPr>
          </a:p>
        </p:txBody>
      </p:sp>
      <p:sp>
        <p:nvSpPr>
          <p:cNvPr id="528" name="Google Shape;528;g3723852278d_0_43"/>
          <p:cNvSpPr txBox="1"/>
          <p:nvPr>
            <p:ph idx="4" type="body"/>
          </p:nvPr>
        </p:nvSpPr>
        <p:spPr>
          <a:xfrm>
            <a:off x="6172200" y="3129950"/>
            <a:ext cx="5329500" cy="3009900"/>
          </a:xfrm>
          <a:prstGeom prst="rect">
            <a:avLst/>
          </a:prstGeom>
          <a:ln cap="flat" cmpd="sng" w="19050">
            <a:solidFill>
              <a:schemeClr val="dk2"/>
            </a:solidFill>
            <a:prstDash val="solid"/>
            <a:round/>
            <a:headEnd len="sm" w="sm" type="none"/>
            <a:tailEnd len="sm" w="sm" type="none"/>
          </a:ln>
        </p:spPr>
        <p:txBody>
          <a:bodyPr anchorCtr="0" anchor="t" bIns="45700" lIns="91425" spcFirstLastPara="1" rIns="91425" wrap="square" tIns="45700">
            <a:normAutofit/>
          </a:bodyPr>
          <a:lstStyle/>
          <a:p>
            <a:pPr indent="-342900" lvl="0" marL="457200" rtl="0" algn="l">
              <a:spcBef>
                <a:spcPts val="0"/>
              </a:spcBef>
              <a:spcAft>
                <a:spcPts val="0"/>
              </a:spcAft>
              <a:buSzPts val="1800"/>
              <a:buChar char="•"/>
            </a:pPr>
            <a:r>
              <a:rPr lang="en-US"/>
              <a:t>Final report</a:t>
            </a:r>
            <a:endParaRPr/>
          </a:p>
          <a:p>
            <a:pPr indent="-342900" lvl="0" marL="457200" rtl="0" algn="l">
              <a:spcBef>
                <a:spcPts val="0"/>
              </a:spcBef>
              <a:spcAft>
                <a:spcPts val="0"/>
              </a:spcAft>
              <a:buSzPts val="1800"/>
              <a:buChar char="•"/>
            </a:pPr>
            <a:r>
              <a:rPr lang="en-US"/>
              <a:t>Grant training </a:t>
            </a:r>
            <a:endParaRPr/>
          </a:p>
          <a:p>
            <a:pPr indent="-342900" lvl="1" marL="914400" rtl="0" algn="l">
              <a:spcBef>
                <a:spcPts val="0"/>
              </a:spcBef>
              <a:spcAft>
                <a:spcPts val="0"/>
              </a:spcAft>
              <a:buSzPts val="1800"/>
              <a:buChar char="•"/>
            </a:pPr>
            <a:r>
              <a:rPr lang="en-US"/>
              <a:t>Inform relevant staff of changes and updates</a:t>
            </a:r>
            <a:endParaRPr/>
          </a:p>
          <a:p>
            <a:pPr indent="-342900" lvl="0" marL="457200" rtl="0" algn="l">
              <a:spcBef>
                <a:spcPts val="0"/>
              </a:spcBef>
              <a:spcAft>
                <a:spcPts val="0"/>
              </a:spcAft>
              <a:buSzPts val="1800"/>
              <a:buChar char="•"/>
            </a:pPr>
            <a:r>
              <a:rPr lang="en-US"/>
              <a:t>Add new staff to Farm to CNP mailing list</a:t>
            </a:r>
            <a:endParaRPr/>
          </a:p>
        </p:txBody>
      </p:sp>
      <p:pic>
        <p:nvPicPr>
          <p:cNvPr descr="Green Check Mark Logo Template Illustration Design. Vector EPS 10. (Provided by Getty Images)" id="529" name="Google Shape;529;g3723852278d_0_43"/>
          <p:cNvPicPr preferRelativeResize="0"/>
          <p:nvPr/>
        </p:nvPicPr>
        <p:blipFill rotWithShape="1">
          <a:blip r:embed="rId4">
            <a:alphaModFix/>
          </a:blip>
          <a:srcRect b="29665" l="26841" r="22265" t="22762"/>
          <a:stretch/>
        </p:blipFill>
        <p:spPr>
          <a:xfrm>
            <a:off x="3051900" y="5192547"/>
            <a:ext cx="390625" cy="365102"/>
          </a:xfrm>
          <a:prstGeom prst="rect">
            <a:avLst/>
          </a:prstGeom>
          <a:noFill/>
          <a:ln>
            <a:noFill/>
          </a:ln>
        </p:spPr>
      </p:pic>
      <p:pic>
        <p:nvPicPr>
          <p:cNvPr descr="Green Check Mark Logo Template Illustration Design. Vector EPS 10. (Provided by Getty Images)" id="530" name="Google Shape;530;g3723852278d_0_43"/>
          <p:cNvPicPr preferRelativeResize="0"/>
          <p:nvPr/>
        </p:nvPicPr>
        <p:blipFill rotWithShape="1">
          <a:blip r:embed="rId4">
            <a:alphaModFix/>
          </a:blip>
          <a:srcRect b="29665" l="26841" r="22265" t="22762"/>
          <a:stretch/>
        </p:blipFill>
        <p:spPr>
          <a:xfrm>
            <a:off x="8501275" y="3540800"/>
            <a:ext cx="390625" cy="3651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34" name="Shape 534"/>
        <p:cNvGrpSpPr/>
        <p:nvPr/>
      </p:nvGrpSpPr>
      <p:grpSpPr>
        <a:xfrm>
          <a:off x="0" y="0"/>
          <a:ext cx="0" cy="0"/>
          <a:chOff x="0" y="0"/>
          <a:chExt cx="0" cy="0"/>
        </a:xfrm>
      </p:grpSpPr>
      <p:sp>
        <p:nvSpPr>
          <p:cNvPr id="535" name="Google Shape;535;g37317995831_0_63"/>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36" name="Google Shape;536;g37317995831_0_63"/>
          <p:cNvSpPr txBox="1"/>
          <p:nvPr>
            <p:ph type="ctrTitle"/>
          </p:nvPr>
        </p:nvSpPr>
        <p:spPr>
          <a:xfrm>
            <a:off x="1524000" y="991900"/>
            <a:ext cx="9144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3800">
                <a:solidFill>
                  <a:schemeClr val="dk2"/>
                </a:solidFill>
              </a:rPr>
              <a:t>Keep Your Contacts Up To Date</a:t>
            </a:r>
            <a:endParaRPr sz="3800">
              <a:solidFill>
                <a:schemeClr val="dk2"/>
              </a:solidFill>
            </a:endParaRPr>
          </a:p>
        </p:txBody>
      </p:sp>
      <p:sp>
        <p:nvSpPr>
          <p:cNvPr id="537" name="Google Shape;537;g37317995831_0_63"/>
          <p:cNvSpPr txBox="1"/>
          <p:nvPr>
            <p:ph idx="1" type="subTitle"/>
          </p:nvPr>
        </p:nvSpPr>
        <p:spPr>
          <a:xfrm>
            <a:off x="1445425" y="2046020"/>
            <a:ext cx="8700600" cy="38283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68300" lvl="0" marL="457200" rtl="0" algn="l">
              <a:lnSpc>
                <a:spcPct val="90000"/>
              </a:lnSpc>
              <a:spcBef>
                <a:spcPts val="0"/>
              </a:spcBef>
              <a:spcAft>
                <a:spcPts val="0"/>
              </a:spcAft>
              <a:buClr>
                <a:schemeClr val="dk1"/>
              </a:buClr>
              <a:buSzPts val="2200"/>
              <a:buChar char="●"/>
            </a:pPr>
            <a:r>
              <a:rPr b="1" lang="en-US" sz="2200">
                <a:solidFill>
                  <a:schemeClr val="dk1"/>
                </a:solidFill>
              </a:rPr>
              <a:t>CNPweb (system of record)</a:t>
            </a:r>
            <a:endParaRPr b="1" sz="2200">
              <a:solidFill>
                <a:schemeClr val="dk1"/>
              </a:solidFill>
            </a:endParaRPr>
          </a:p>
          <a:p>
            <a:pPr indent="-520700" lvl="1" marL="914400" rtl="0" algn="l">
              <a:lnSpc>
                <a:spcPct val="90000"/>
              </a:lnSpc>
              <a:spcBef>
                <a:spcPts val="0"/>
              </a:spcBef>
              <a:spcAft>
                <a:spcPts val="0"/>
              </a:spcAft>
              <a:buClr>
                <a:schemeClr val="dk1"/>
              </a:buClr>
              <a:buSzPts val="2200"/>
              <a:buChar char="○"/>
            </a:pPr>
            <a:r>
              <a:rPr lang="en-US" sz="2200">
                <a:solidFill>
                  <a:schemeClr val="dk1"/>
                </a:solidFill>
              </a:rPr>
              <a:t>Contact your</a:t>
            </a:r>
            <a:r>
              <a:rPr lang="en-US" sz="2200"/>
              <a:t> assigned </a:t>
            </a:r>
            <a:r>
              <a:rPr lang="en-US" sz="2200">
                <a:solidFill>
                  <a:schemeClr val="dk1"/>
                </a:solidFill>
              </a:rPr>
              <a:t>ODE CNP Specialist to update contacts.</a:t>
            </a:r>
            <a:endParaRPr sz="2200">
              <a:solidFill>
                <a:schemeClr val="dk1"/>
              </a:solidFill>
            </a:endParaRPr>
          </a:p>
          <a:p>
            <a:pPr indent="-520700" lvl="2" marL="1371600" rtl="0" algn="l">
              <a:lnSpc>
                <a:spcPct val="90000"/>
              </a:lnSpc>
              <a:spcBef>
                <a:spcPts val="0"/>
              </a:spcBef>
              <a:spcAft>
                <a:spcPts val="0"/>
              </a:spcAft>
              <a:buClr>
                <a:schemeClr val="dk1"/>
              </a:buClr>
              <a:buSzPts val="2200"/>
              <a:buChar char="■"/>
            </a:pPr>
            <a:r>
              <a:rPr lang="en-US" sz="2200"/>
              <a:t>If there are individuals </a:t>
            </a:r>
            <a:r>
              <a:rPr b="1" lang="en-US" sz="2200"/>
              <a:t>not</a:t>
            </a:r>
            <a:r>
              <a:rPr lang="en-US" sz="2200"/>
              <a:t> listed in CNPweb that should also receive Farm to CNP grant communications, email the Farm to CNP team inbox and they will be added to our team’s </a:t>
            </a:r>
            <a:r>
              <a:rPr b="1" lang="en-US" sz="2200"/>
              <a:t>internal </a:t>
            </a:r>
            <a:r>
              <a:rPr lang="en-US" sz="2200"/>
              <a:t>contact list.</a:t>
            </a:r>
            <a:endParaRPr b="1" sz="2200">
              <a:solidFill>
                <a:schemeClr val="dk1"/>
              </a:solidFill>
            </a:endParaRPr>
          </a:p>
          <a:p>
            <a:pPr indent="-368300" lvl="0" marL="457200" rtl="0" algn="l">
              <a:lnSpc>
                <a:spcPct val="90000"/>
              </a:lnSpc>
              <a:spcBef>
                <a:spcPts val="0"/>
              </a:spcBef>
              <a:spcAft>
                <a:spcPts val="0"/>
              </a:spcAft>
              <a:buClr>
                <a:schemeClr val="dk1"/>
              </a:buClr>
              <a:buSzPts val="2200"/>
              <a:buChar char="●"/>
            </a:pPr>
            <a:r>
              <a:rPr b="1" lang="en-US" sz="2200">
                <a:solidFill>
                  <a:schemeClr val="dk1"/>
                </a:solidFill>
              </a:rPr>
              <a:t>EGMS (grant payment system)</a:t>
            </a:r>
            <a:endParaRPr b="1" sz="2200">
              <a:solidFill>
                <a:schemeClr val="dk1"/>
              </a:solidFill>
            </a:endParaRPr>
          </a:p>
          <a:p>
            <a:pPr indent="-520700" lvl="1" marL="914400" rtl="0" algn="l">
              <a:spcBef>
                <a:spcPts val="0"/>
              </a:spcBef>
              <a:spcAft>
                <a:spcPts val="0"/>
              </a:spcAft>
              <a:buSzPts val="2200"/>
              <a:buChar char="○"/>
            </a:pPr>
            <a:r>
              <a:rPr lang="en-US" sz="2200"/>
              <a:t>This system is not associated with CNPweb.</a:t>
            </a:r>
            <a:endParaRPr sz="2200"/>
          </a:p>
          <a:p>
            <a:pPr indent="-520700" lvl="1" marL="914400" rtl="0" algn="l">
              <a:lnSpc>
                <a:spcPct val="90000"/>
              </a:lnSpc>
              <a:spcBef>
                <a:spcPts val="0"/>
              </a:spcBef>
              <a:spcAft>
                <a:spcPts val="0"/>
              </a:spcAft>
              <a:buClr>
                <a:schemeClr val="dk1"/>
              </a:buClr>
              <a:buSzPts val="2200"/>
              <a:buChar char="○"/>
            </a:pPr>
            <a:r>
              <a:rPr lang="en-US" sz="2200"/>
              <a:t>Download and submit an EGMS Access Request Form to update contacts and/or individual login access. Search “ODE EGMS” for EGMS webpage.</a:t>
            </a:r>
            <a:endParaRPr sz="2200"/>
          </a:p>
          <a:p>
            <a:pPr indent="-520700" lvl="2" marL="1371600" rtl="0" algn="l">
              <a:lnSpc>
                <a:spcPct val="90000"/>
              </a:lnSpc>
              <a:spcBef>
                <a:spcPts val="0"/>
              </a:spcBef>
              <a:spcAft>
                <a:spcPts val="0"/>
              </a:spcAft>
              <a:buSzPts val="2200"/>
              <a:buChar char="■"/>
            </a:pPr>
            <a:r>
              <a:rPr lang="en-US" sz="2200"/>
              <a:t>Email </a:t>
            </a:r>
            <a:r>
              <a:rPr lang="en-US" sz="2200" u="sng">
                <a:solidFill>
                  <a:schemeClr val="hlink"/>
                </a:solidFill>
                <a:hlinkClick r:id="rId3"/>
              </a:rPr>
              <a:t>ODE.EGMS@ode.oregon.gov</a:t>
            </a:r>
            <a:r>
              <a:rPr lang="en-US" sz="2200"/>
              <a:t> or our team for a current list of contacts and individuals with </a:t>
            </a:r>
            <a:r>
              <a:rPr lang="en-US" sz="2200"/>
              <a:t>login</a:t>
            </a:r>
            <a:r>
              <a:rPr lang="en-US" sz="2200"/>
              <a:t> access.</a:t>
            </a:r>
            <a:endParaRPr sz="2200"/>
          </a:p>
          <a:p>
            <a:pPr indent="0" lvl="0" marL="0" rtl="0" algn="l">
              <a:lnSpc>
                <a:spcPct val="90000"/>
              </a:lnSpc>
              <a:spcBef>
                <a:spcPts val="0"/>
              </a:spcBef>
              <a:spcAft>
                <a:spcPts val="0"/>
              </a:spcAft>
              <a:buClr>
                <a:schemeClr val="accent3"/>
              </a:buClr>
              <a:buSzPts val="2400"/>
              <a:buNone/>
            </a:pPr>
            <a:r>
              <a:t/>
            </a:r>
            <a:endParaRPr sz="2200">
              <a:solidFill>
                <a:schemeClr val="dk1"/>
              </a:solidFill>
            </a:endParaRPr>
          </a:p>
        </p:txBody>
      </p:sp>
      <p:sp>
        <p:nvSpPr>
          <p:cNvPr id="538" name="Google Shape;538;g37317995831_0_63"/>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539" name="Google Shape;539;g37317995831_0_63"/>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540" name="Google Shape;540;g37317995831_0_63"/>
          <p:cNvPicPr preferRelativeResize="0"/>
          <p:nvPr/>
        </p:nvPicPr>
        <p:blipFill rotWithShape="1">
          <a:blip r:embed="rId4">
            <a:alphaModFix/>
          </a:blip>
          <a:srcRect b="0" l="0" r="0" t="0"/>
          <a:stretch/>
        </p:blipFill>
        <p:spPr>
          <a:xfrm>
            <a:off x="269754" y="269122"/>
            <a:ext cx="2239201" cy="111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44" name="Shape 544"/>
        <p:cNvGrpSpPr/>
        <p:nvPr/>
      </p:nvGrpSpPr>
      <p:grpSpPr>
        <a:xfrm>
          <a:off x="0" y="0"/>
          <a:ext cx="0" cy="0"/>
          <a:chOff x="0" y="0"/>
          <a:chExt cx="0" cy="0"/>
        </a:xfrm>
      </p:grpSpPr>
      <p:sp>
        <p:nvSpPr>
          <p:cNvPr id="545" name="Google Shape;545;g37317995831_0_73"/>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46" name="Google Shape;546;g37317995831_0_73"/>
          <p:cNvSpPr txBox="1"/>
          <p:nvPr>
            <p:ph idx="1" type="body"/>
          </p:nvPr>
        </p:nvSpPr>
        <p:spPr>
          <a:xfrm>
            <a:off x="717175" y="2117175"/>
            <a:ext cx="10784400" cy="38175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Clr>
                <a:schemeClr val="dk1"/>
              </a:buClr>
              <a:buSzPts val="2800"/>
              <a:buChar char="●"/>
            </a:pPr>
            <a:r>
              <a:rPr b="1" lang="en-US" sz="2800">
                <a:solidFill>
                  <a:schemeClr val="dk1"/>
                </a:solidFill>
              </a:rPr>
              <a:t>75% - Food purchases</a:t>
            </a:r>
            <a:endParaRPr b="1" sz="2800">
              <a:solidFill>
                <a:schemeClr val="dk1"/>
              </a:solidFill>
            </a:endParaRPr>
          </a:p>
          <a:p>
            <a:pPr indent="-558800" lvl="1" marL="914400" rtl="0" algn="l">
              <a:lnSpc>
                <a:spcPct val="90000"/>
              </a:lnSpc>
              <a:spcBef>
                <a:spcPts val="0"/>
              </a:spcBef>
              <a:spcAft>
                <a:spcPts val="0"/>
              </a:spcAft>
              <a:buClr>
                <a:schemeClr val="dk1"/>
              </a:buClr>
              <a:buSzPts val="2800"/>
              <a:buChar char="○"/>
            </a:pPr>
            <a:r>
              <a:rPr lang="en-US" sz="2800"/>
              <a:t>(</a:t>
            </a:r>
            <a:r>
              <a:rPr i="1" lang="en-US" sz="2800"/>
              <a:t>At least..  can be 100%</a:t>
            </a:r>
            <a:r>
              <a:rPr lang="en-US" sz="2800"/>
              <a:t>)</a:t>
            </a:r>
            <a:endParaRPr sz="2800">
              <a:solidFill>
                <a:schemeClr val="dk1"/>
              </a:solidFill>
            </a:endParaRPr>
          </a:p>
          <a:p>
            <a:pPr indent="0" lvl="0" marL="0" rtl="0" algn="l">
              <a:lnSpc>
                <a:spcPct val="90000"/>
              </a:lnSpc>
              <a:spcBef>
                <a:spcPts val="0"/>
              </a:spcBef>
              <a:spcAft>
                <a:spcPts val="0"/>
              </a:spcAft>
              <a:buNone/>
            </a:pPr>
            <a:r>
              <a:t/>
            </a:r>
            <a:endParaRPr b="1" sz="2800">
              <a:solidFill>
                <a:schemeClr val="dk1"/>
              </a:solidFill>
            </a:endParaRPr>
          </a:p>
          <a:p>
            <a:pPr indent="-406400" lvl="0" marL="457200" rtl="0" algn="l">
              <a:lnSpc>
                <a:spcPct val="90000"/>
              </a:lnSpc>
              <a:spcBef>
                <a:spcPts val="0"/>
              </a:spcBef>
              <a:spcAft>
                <a:spcPts val="0"/>
              </a:spcAft>
              <a:buClr>
                <a:schemeClr val="dk1"/>
              </a:buClr>
              <a:buSzPts val="2800"/>
              <a:buChar char="●"/>
            </a:pPr>
            <a:r>
              <a:rPr b="1" lang="en-US" sz="2800">
                <a:solidFill>
                  <a:schemeClr val="dk1"/>
                </a:solidFill>
              </a:rPr>
              <a:t>25% can be used for reasonable costs incurred for:</a:t>
            </a:r>
            <a:endParaRPr b="1" sz="2800">
              <a:solidFill>
                <a:schemeClr val="dk1"/>
              </a:solidFill>
            </a:endParaRPr>
          </a:p>
          <a:p>
            <a:pPr indent="-558800" lvl="1" marL="914400" rtl="0" algn="l">
              <a:lnSpc>
                <a:spcPct val="90000"/>
              </a:lnSpc>
              <a:spcBef>
                <a:spcPts val="0"/>
              </a:spcBef>
              <a:spcAft>
                <a:spcPts val="0"/>
              </a:spcAft>
              <a:buClr>
                <a:schemeClr val="dk1"/>
              </a:buClr>
              <a:buSzPts val="2800"/>
              <a:buChar char="○"/>
            </a:pPr>
            <a:r>
              <a:rPr lang="en-US" sz="2800"/>
              <a:t>Growing, harvesting, transporting, procuring, or processing foods served in your food service programs</a:t>
            </a:r>
            <a:endParaRPr sz="2800"/>
          </a:p>
          <a:p>
            <a:pPr indent="-558800" lvl="1" marL="914400" rtl="0" algn="l">
              <a:lnSpc>
                <a:spcPct val="90000"/>
              </a:lnSpc>
              <a:spcBef>
                <a:spcPts val="0"/>
              </a:spcBef>
              <a:spcAft>
                <a:spcPts val="0"/>
              </a:spcAft>
              <a:buClr>
                <a:schemeClr val="dk1"/>
              </a:buClr>
              <a:buSzPts val="2800"/>
              <a:buChar char="○"/>
            </a:pPr>
            <a:r>
              <a:rPr lang="en-US" sz="2800"/>
              <a:t>Agriculture-based or food and nutrition-based education</a:t>
            </a:r>
            <a:endParaRPr sz="2800"/>
          </a:p>
          <a:p>
            <a:pPr indent="-558800" lvl="1" marL="914400" rtl="0" algn="l">
              <a:lnSpc>
                <a:spcPct val="90000"/>
              </a:lnSpc>
              <a:spcBef>
                <a:spcPts val="0"/>
              </a:spcBef>
              <a:spcAft>
                <a:spcPts val="0"/>
              </a:spcAft>
              <a:buSzPts val="2800"/>
              <a:buChar char="○"/>
            </a:pPr>
            <a:r>
              <a:rPr lang="en-US" sz="2800"/>
              <a:t>Examples: kitchen smallwares, packaging, delivery fees</a:t>
            </a:r>
            <a:endParaRPr sz="2200"/>
          </a:p>
          <a:p>
            <a:pPr indent="0" lvl="0" marL="0" rtl="0" algn="l">
              <a:lnSpc>
                <a:spcPct val="90000"/>
              </a:lnSpc>
              <a:spcBef>
                <a:spcPts val="0"/>
              </a:spcBef>
              <a:spcAft>
                <a:spcPts val="0"/>
              </a:spcAft>
              <a:buClr>
                <a:schemeClr val="accent3"/>
              </a:buClr>
              <a:buSzPts val="2400"/>
              <a:buNone/>
            </a:pPr>
            <a:r>
              <a:t/>
            </a:r>
            <a:endParaRPr b="1" sz="2200">
              <a:solidFill>
                <a:schemeClr val="accent5"/>
              </a:solidFill>
            </a:endParaRPr>
          </a:p>
          <a:p>
            <a:pPr indent="0" lvl="0" marL="0" rtl="0" algn="ctr">
              <a:lnSpc>
                <a:spcPct val="90000"/>
              </a:lnSpc>
              <a:spcBef>
                <a:spcPts val="0"/>
              </a:spcBef>
              <a:spcAft>
                <a:spcPts val="0"/>
              </a:spcAft>
              <a:buSzPts val="2400"/>
              <a:buNone/>
            </a:pPr>
            <a:r>
              <a:t/>
            </a:r>
            <a:endParaRPr i="1" sz="1800">
              <a:solidFill>
                <a:schemeClr val="dk1"/>
              </a:solidFill>
              <a:highlight>
                <a:srgbClr val="EAD1DC"/>
              </a:highlight>
            </a:endParaRPr>
          </a:p>
        </p:txBody>
      </p:sp>
      <p:sp>
        <p:nvSpPr>
          <p:cNvPr id="547" name="Google Shape;547;g37317995831_0_73"/>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548" name="Google Shape;548;g37317995831_0_73"/>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descr="Oregon Department of Education Logo&#10;Oregon achieves together" id="549" name="Google Shape;549;g37317995831_0_73"/>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
        <p:nvSpPr>
          <p:cNvPr id="550" name="Google Shape;550;g37317995831_0_73"/>
          <p:cNvSpPr txBox="1"/>
          <p:nvPr>
            <p:ph type="title"/>
          </p:nvPr>
        </p:nvSpPr>
        <p:spPr>
          <a:xfrm>
            <a:off x="717176" y="1090582"/>
            <a:ext cx="10784400" cy="1026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Grant Expenses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54" name="Shape 554"/>
        <p:cNvGrpSpPr/>
        <p:nvPr/>
      </p:nvGrpSpPr>
      <p:grpSpPr>
        <a:xfrm>
          <a:off x="0" y="0"/>
          <a:ext cx="0" cy="0"/>
          <a:chOff x="0" y="0"/>
          <a:chExt cx="0" cy="0"/>
        </a:xfrm>
      </p:grpSpPr>
      <p:sp>
        <p:nvSpPr>
          <p:cNvPr id="555" name="Google Shape;555;g36ddf57f9f5_0_8"/>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56" name="Google Shape;556;g36ddf57f9f5_0_8"/>
          <p:cNvSpPr txBox="1"/>
          <p:nvPr>
            <p:ph type="ctrTitle"/>
          </p:nvPr>
        </p:nvSpPr>
        <p:spPr>
          <a:xfrm>
            <a:off x="1321500" y="891750"/>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5000"/>
              <a:t>Allowable Items</a:t>
            </a:r>
            <a:endParaRPr sz="5000"/>
          </a:p>
        </p:txBody>
      </p:sp>
      <p:sp>
        <p:nvSpPr>
          <p:cNvPr id="557" name="Google Shape;557;g36ddf57f9f5_0_8"/>
          <p:cNvSpPr txBox="1"/>
          <p:nvPr>
            <p:ph idx="1" type="subTitle"/>
          </p:nvPr>
        </p:nvSpPr>
        <p:spPr>
          <a:xfrm>
            <a:off x="717175" y="2636400"/>
            <a:ext cx="10953300" cy="3503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68300" lvl="0" marL="457200" rtl="0" algn="l">
              <a:lnSpc>
                <a:spcPct val="200000"/>
              </a:lnSpc>
              <a:spcBef>
                <a:spcPts val="0"/>
              </a:spcBef>
              <a:spcAft>
                <a:spcPts val="0"/>
              </a:spcAft>
              <a:buClr>
                <a:schemeClr val="dk1"/>
              </a:buClr>
              <a:buSzPts val="2200"/>
              <a:buChar char="●"/>
            </a:pPr>
            <a:r>
              <a:rPr b="1" lang="en-US" sz="2200">
                <a:solidFill>
                  <a:schemeClr val="dk1"/>
                </a:solidFill>
              </a:rPr>
              <a:t>Produced</a:t>
            </a:r>
            <a:r>
              <a:rPr b="1" lang="en-US" sz="2200">
                <a:solidFill>
                  <a:schemeClr val="dk1"/>
                </a:solidFill>
              </a:rPr>
              <a:t> in Oregon</a:t>
            </a:r>
            <a:r>
              <a:rPr lang="en-US" sz="2200">
                <a:solidFill>
                  <a:schemeClr val="dk1"/>
                </a:solidFill>
              </a:rPr>
              <a:t> (grown/raised/caught)</a:t>
            </a:r>
            <a:endParaRPr sz="2200">
              <a:solidFill>
                <a:schemeClr val="dk1"/>
              </a:solidFill>
            </a:endParaRPr>
          </a:p>
          <a:p>
            <a:pPr indent="-368300" lvl="0" marL="457200" rtl="0" algn="l">
              <a:lnSpc>
                <a:spcPct val="200000"/>
              </a:lnSpc>
              <a:spcBef>
                <a:spcPts val="0"/>
              </a:spcBef>
              <a:spcAft>
                <a:spcPts val="0"/>
              </a:spcAft>
              <a:buClr>
                <a:schemeClr val="dk1"/>
              </a:buClr>
              <a:buSzPts val="2200"/>
              <a:buChar char="●"/>
            </a:pPr>
            <a:r>
              <a:rPr b="1" lang="en-US" sz="2200">
                <a:solidFill>
                  <a:schemeClr val="dk1"/>
                </a:solidFill>
              </a:rPr>
              <a:t>Processed in Oregon</a:t>
            </a:r>
            <a:endParaRPr b="1" sz="2200">
              <a:solidFill>
                <a:schemeClr val="dk1"/>
              </a:solidFill>
            </a:endParaRPr>
          </a:p>
          <a:p>
            <a:pPr indent="-368300" lvl="0" marL="457200" rtl="0" algn="l">
              <a:lnSpc>
                <a:spcPct val="200000"/>
              </a:lnSpc>
              <a:spcBef>
                <a:spcPts val="0"/>
              </a:spcBef>
              <a:spcAft>
                <a:spcPts val="0"/>
              </a:spcAft>
              <a:buClr>
                <a:schemeClr val="dk1"/>
              </a:buClr>
              <a:buSzPts val="2200"/>
              <a:buChar char="●"/>
            </a:pPr>
            <a:r>
              <a:rPr b="1" lang="en-US" sz="2200">
                <a:solidFill>
                  <a:schemeClr val="dk1"/>
                </a:solidFill>
              </a:rPr>
              <a:t>Produced AND Processed in Oregon</a:t>
            </a:r>
            <a:endParaRPr b="1" sz="2200">
              <a:solidFill>
                <a:schemeClr val="dk1"/>
              </a:solidFill>
            </a:endParaRPr>
          </a:p>
          <a:p>
            <a:pPr indent="0" lvl="0" marL="0" rtl="0" algn="l">
              <a:lnSpc>
                <a:spcPct val="90000"/>
              </a:lnSpc>
              <a:spcBef>
                <a:spcPts val="0"/>
              </a:spcBef>
              <a:spcAft>
                <a:spcPts val="0"/>
              </a:spcAft>
              <a:buSzPts val="2400"/>
              <a:buNone/>
            </a:pPr>
            <a:r>
              <a:t/>
            </a:r>
            <a:endParaRPr b="1" sz="2000">
              <a:solidFill>
                <a:schemeClr val="dk1"/>
              </a:solidFill>
            </a:endParaRPr>
          </a:p>
          <a:p>
            <a:pPr indent="0" lvl="0" marL="0" rtl="0" algn="l">
              <a:lnSpc>
                <a:spcPct val="90000"/>
              </a:lnSpc>
              <a:spcBef>
                <a:spcPts val="0"/>
              </a:spcBef>
              <a:spcAft>
                <a:spcPts val="0"/>
              </a:spcAft>
              <a:buSzPts val="2400"/>
              <a:buNone/>
            </a:pPr>
            <a:r>
              <a:t/>
            </a:r>
            <a:endParaRPr sz="2000">
              <a:solidFill>
                <a:schemeClr val="dk1"/>
              </a:solidFill>
            </a:endParaRPr>
          </a:p>
          <a:p>
            <a:pPr indent="0" lvl="0" marL="0" rtl="0" algn="l">
              <a:lnSpc>
                <a:spcPct val="90000"/>
              </a:lnSpc>
              <a:spcBef>
                <a:spcPts val="0"/>
              </a:spcBef>
              <a:spcAft>
                <a:spcPts val="0"/>
              </a:spcAft>
              <a:buSzPts val="2400"/>
              <a:buNone/>
            </a:pPr>
            <a:r>
              <a:t/>
            </a:r>
            <a:endParaRPr sz="2000">
              <a:solidFill>
                <a:schemeClr val="dk1"/>
              </a:solidFill>
            </a:endParaRPr>
          </a:p>
          <a:p>
            <a:pPr indent="0" lvl="0" marL="0" rtl="0" algn="l">
              <a:lnSpc>
                <a:spcPct val="90000"/>
              </a:lnSpc>
              <a:spcBef>
                <a:spcPts val="0"/>
              </a:spcBef>
              <a:spcAft>
                <a:spcPts val="0"/>
              </a:spcAft>
              <a:buSzPts val="2400"/>
              <a:buNone/>
            </a:pPr>
            <a:r>
              <a:t/>
            </a:r>
            <a:endParaRPr sz="2200">
              <a:solidFill>
                <a:schemeClr val="dk1"/>
              </a:solidFill>
            </a:endParaRPr>
          </a:p>
          <a:p>
            <a:pPr indent="0" lvl="0" marL="0" rtl="0" algn="l">
              <a:lnSpc>
                <a:spcPct val="90000"/>
              </a:lnSpc>
              <a:spcBef>
                <a:spcPts val="0"/>
              </a:spcBef>
              <a:spcAft>
                <a:spcPts val="0"/>
              </a:spcAft>
              <a:buSzPts val="2400"/>
              <a:buNone/>
            </a:pPr>
            <a:r>
              <a:t/>
            </a:r>
            <a:endParaRPr sz="2200">
              <a:solidFill>
                <a:schemeClr val="dk1"/>
              </a:solidFill>
            </a:endParaRPr>
          </a:p>
          <a:p>
            <a:pPr indent="0" lvl="0" marL="0" rtl="0" algn="ctr">
              <a:lnSpc>
                <a:spcPct val="90000"/>
              </a:lnSpc>
              <a:spcBef>
                <a:spcPts val="0"/>
              </a:spcBef>
              <a:spcAft>
                <a:spcPts val="0"/>
              </a:spcAft>
              <a:buSzPts val="2400"/>
              <a:buNone/>
            </a:pPr>
            <a:r>
              <a:t/>
            </a:r>
            <a:endParaRPr i="1" sz="1800">
              <a:solidFill>
                <a:schemeClr val="dk1"/>
              </a:solidFill>
              <a:highlight>
                <a:srgbClr val="EAD1DC"/>
              </a:highlight>
            </a:endParaRPr>
          </a:p>
        </p:txBody>
      </p:sp>
      <p:sp>
        <p:nvSpPr>
          <p:cNvPr id="558" name="Google Shape;558;g36ddf57f9f5_0_8"/>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559" name="Google Shape;559;g36ddf57f9f5_0_8"/>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560" name="Google Shape;560;g36ddf57f9f5_0_8"/>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64" name="Shape 564"/>
        <p:cNvGrpSpPr/>
        <p:nvPr/>
      </p:nvGrpSpPr>
      <p:grpSpPr>
        <a:xfrm>
          <a:off x="0" y="0"/>
          <a:ext cx="0" cy="0"/>
          <a:chOff x="0" y="0"/>
          <a:chExt cx="0" cy="0"/>
        </a:xfrm>
      </p:grpSpPr>
      <p:sp>
        <p:nvSpPr>
          <p:cNvPr id="565" name="Google Shape;565;g37317995831_0_83"/>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6" name="Google Shape;566;g37317995831_0_83"/>
          <p:cNvSpPr txBox="1"/>
          <p:nvPr>
            <p:ph type="ctrTitle"/>
          </p:nvPr>
        </p:nvSpPr>
        <p:spPr>
          <a:xfrm>
            <a:off x="1321500" y="891750"/>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5000"/>
              <a:t>Una</a:t>
            </a:r>
            <a:r>
              <a:rPr lang="en-US" sz="5000"/>
              <a:t>llowable Items</a:t>
            </a:r>
            <a:endParaRPr sz="5000"/>
          </a:p>
        </p:txBody>
      </p:sp>
      <p:sp>
        <p:nvSpPr>
          <p:cNvPr id="567" name="Google Shape;567;g37317995831_0_83"/>
          <p:cNvSpPr txBox="1"/>
          <p:nvPr>
            <p:ph idx="1" type="subTitle"/>
          </p:nvPr>
        </p:nvSpPr>
        <p:spPr>
          <a:xfrm>
            <a:off x="717175" y="1842613"/>
            <a:ext cx="5148600" cy="3503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chemeClr val="dk1"/>
              </a:buClr>
              <a:buSzPts val="2200"/>
              <a:buChar char="●"/>
            </a:pPr>
            <a:r>
              <a:rPr lang="en-US" sz="2200">
                <a:solidFill>
                  <a:schemeClr val="dk1"/>
                </a:solidFill>
              </a:rPr>
              <a:t>Milk </a:t>
            </a:r>
            <a:r>
              <a:rPr lang="en-US" sz="2200">
                <a:solidFill>
                  <a:schemeClr val="dk1"/>
                </a:solidFill>
              </a:rPr>
              <a:t>for drinking</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Bread, buns and rolls</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Oils</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Pan spray</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Butter and margarine</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Salad dressings</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Fruits and veggies </a:t>
            </a:r>
            <a:r>
              <a:rPr lang="en-US" sz="2200">
                <a:solidFill>
                  <a:schemeClr val="dk1"/>
                </a:solidFill>
              </a:rPr>
              <a:t>grown outside of Oregon, only minimally processed in Oregon</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Tropical fruits and citrus don’t grow in Oregon</a:t>
            </a:r>
            <a:endParaRPr sz="2200">
              <a:solidFill>
                <a:schemeClr val="dk1"/>
              </a:solidFill>
            </a:endParaRPr>
          </a:p>
          <a:p>
            <a:pPr indent="0" lvl="0" marL="0" rtl="0" algn="l">
              <a:lnSpc>
                <a:spcPct val="115000"/>
              </a:lnSpc>
              <a:spcBef>
                <a:spcPts val="0"/>
              </a:spcBef>
              <a:spcAft>
                <a:spcPts val="0"/>
              </a:spcAft>
              <a:buSzPts val="2400"/>
              <a:buNone/>
            </a:pPr>
            <a:r>
              <a:t/>
            </a:r>
            <a:endParaRPr b="1" sz="2000">
              <a:solidFill>
                <a:schemeClr val="dk1"/>
              </a:solidFill>
            </a:endParaRPr>
          </a:p>
          <a:p>
            <a:pPr indent="0" lvl="0" marL="0" rtl="0" algn="l">
              <a:lnSpc>
                <a:spcPct val="115000"/>
              </a:lnSpc>
              <a:spcBef>
                <a:spcPts val="0"/>
              </a:spcBef>
              <a:spcAft>
                <a:spcPts val="0"/>
              </a:spcAft>
              <a:buSzPts val="2400"/>
              <a:buNone/>
            </a:pPr>
            <a:r>
              <a:t/>
            </a:r>
            <a:endParaRPr sz="2000">
              <a:solidFill>
                <a:schemeClr val="dk1"/>
              </a:solidFill>
            </a:endParaRPr>
          </a:p>
          <a:p>
            <a:pPr indent="0" lvl="0" marL="0" rtl="0" algn="l">
              <a:lnSpc>
                <a:spcPct val="115000"/>
              </a:lnSpc>
              <a:spcBef>
                <a:spcPts val="0"/>
              </a:spcBef>
              <a:spcAft>
                <a:spcPts val="0"/>
              </a:spcAft>
              <a:buSzPts val="2400"/>
              <a:buNone/>
            </a:pPr>
            <a:r>
              <a:t/>
            </a:r>
            <a:endParaRPr sz="2000">
              <a:solidFill>
                <a:schemeClr val="dk1"/>
              </a:solidFill>
            </a:endParaRPr>
          </a:p>
          <a:p>
            <a:pPr indent="0" lvl="0" marL="0" rtl="0" algn="l">
              <a:lnSpc>
                <a:spcPct val="115000"/>
              </a:lnSpc>
              <a:spcBef>
                <a:spcPts val="0"/>
              </a:spcBef>
              <a:spcAft>
                <a:spcPts val="0"/>
              </a:spcAft>
              <a:buSzPts val="2400"/>
              <a:buNone/>
            </a:pPr>
            <a:r>
              <a:t/>
            </a:r>
            <a:endParaRPr sz="2200">
              <a:solidFill>
                <a:schemeClr val="dk1"/>
              </a:solidFill>
            </a:endParaRPr>
          </a:p>
          <a:p>
            <a:pPr indent="0" lvl="0" marL="0" rtl="0" algn="l">
              <a:lnSpc>
                <a:spcPct val="115000"/>
              </a:lnSpc>
              <a:spcBef>
                <a:spcPts val="0"/>
              </a:spcBef>
              <a:spcAft>
                <a:spcPts val="0"/>
              </a:spcAft>
              <a:buSzPts val="2400"/>
              <a:buNone/>
            </a:pPr>
            <a:r>
              <a:t/>
            </a:r>
            <a:endParaRPr sz="2200">
              <a:solidFill>
                <a:schemeClr val="dk1"/>
              </a:solidFill>
            </a:endParaRPr>
          </a:p>
          <a:p>
            <a:pPr indent="0" lvl="0" marL="0" rtl="0" algn="ctr">
              <a:lnSpc>
                <a:spcPct val="115000"/>
              </a:lnSpc>
              <a:spcBef>
                <a:spcPts val="0"/>
              </a:spcBef>
              <a:spcAft>
                <a:spcPts val="0"/>
              </a:spcAft>
              <a:buSzPts val="2400"/>
              <a:buNone/>
            </a:pPr>
            <a:r>
              <a:t/>
            </a:r>
            <a:endParaRPr i="1" sz="1800">
              <a:solidFill>
                <a:schemeClr val="dk1"/>
              </a:solidFill>
              <a:highlight>
                <a:srgbClr val="EAD1DC"/>
              </a:highlight>
            </a:endParaRPr>
          </a:p>
        </p:txBody>
      </p:sp>
      <p:sp>
        <p:nvSpPr>
          <p:cNvPr id="568" name="Google Shape;568;g37317995831_0_83"/>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569" name="Google Shape;569;g37317995831_0_83"/>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570" name="Google Shape;570;g37317995831_0_83"/>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
        <p:nvSpPr>
          <p:cNvPr id="571" name="Google Shape;571;g37317995831_0_83"/>
          <p:cNvSpPr txBox="1"/>
          <p:nvPr>
            <p:ph idx="1" type="subTitle"/>
          </p:nvPr>
        </p:nvSpPr>
        <p:spPr>
          <a:xfrm>
            <a:off x="6353100" y="2204313"/>
            <a:ext cx="5148600" cy="3503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chemeClr val="dk1"/>
              </a:buClr>
              <a:buSzPts val="2200"/>
              <a:buChar char="●"/>
            </a:pPr>
            <a:r>
              <a:rPr b="1" lang="en-US" sz="2200">
                <a:solidFill>
                  <a:schemeClr val="dk1"/>
                </a:solidFill>
              </a:rPr>
              <a:t>NEW starting July 1, 2025</a:t>
            </a:r>
            <a:endParaRPr b="1" sz="2200">
              <a:solidFill>
                <a:schemeClr val="dk1"/>
              </a:solidFill>
            </a:endParaRPr>
          </a:p>
          <a:p>
            <a:pPr indent="-520700" lvl="1" marL="914400" rtl="0" algn="l">
              <a:lnSpc>
                <a:spcPct val="115000"/>
              </a:lnSpc>
              <a:spcBef>
                <a:spcPts val="0"/>
              </a:spcBef>
              <a:spcAft>
                <a:spcPts val="0"/>
              </a:spcAft>
              <a:buClr>
                <a:schemeClr val="dk1"/>
              </a:buClr>
              <a:buSzPts val="2200"/>
              <a:buChar char="○"/>
            </a:pPr>
            <a:r>
              <a:rPr lang="en-US" sz="2200"/>
              <a:t>Pizza products (whole or slices, pockets, sticks, bites, crust, dough)</a:t>
            </a:r>
            <a:endParaRPr sz="2200">
              <a:solidFill>
                <a:schemeClr val="dk1"/>
              </a:solidFill>
            </a:endParaRPr>
          </a:p>
          <a:p>
            <a:pPr indent="-520700" lvl="1" marL="914400" rtl="0" algn="l">
              <a:lnSpc>
                <a:spcPct val="115000"/>
              </a:lnSpc>
              <a:spcBef>
                <a:spcPts val="0"/>
              </a:spcBef>
              <a:spcAft>
                <a:spcPts val="0"/>
              </a:spcAft>
              <a:buClr>
                <a:schemeClr val="dk1"/>
              </a:buClr>
              <a:buSzPts val="2200"/>
              <a:buChar char="○"/>
            </a:pPr>
            <a:r>
              <a:rPr lang="en-US" sz="2200"/>
              <a:t>Tortilla</a:t>
            </a:r>
            <a:r>
              <a:rPr lang="en-US" sz="2200"/>
              <a:t> products (hard and soft shells, wraps, </a:t>
            </a:r>
            <a:r>
              <a:rPr lang="en-US" sz="2200">
                <a:extLst>
                  <a:ext uri="http://customooxmlschemas.google.com/">
                    <go:slidesCustomData xmlns:go="http://customooxmlschemas.google.com/" textRoundtripDataId="1"/>
                  </a:ext>
                </a:extLst>
              </a:rPr>
              <a:t>chips</a:t>
            </a:r>
            <a:r>
              <a:rPr lang="en-US" sz="2200"/>
              <a:t>)</a:t>
            </a:r>
            <a:endParaRPr sz="2200">
              <a:solidFill>
                <a:schemeClr val="dk1"/>
              </a:solidFill>
            </a:endParaRPr>
          </a:p>
          <a:p>
            <a:pPr indent="0" lvl="0" marL="0" rtl="0" algn="l">
              <a:lnSpc>
                <a:spcPct val="115000"/>
              </a:lnSpc>
              <a:spcBef>
                <a:spcPts val="0"/>
              </a:spcBef>
              <a:spcAft>
                <a:spcPts val="0"/>
              </a:spcAft>
              <a:buSzPts val="2400"/>
              <a:buNone/>
            </a:pPr>
            <a:r>
              <a:t/>
            </a:r>
            <a:endParaRPr b="1" sz="2000">
              <a:solidFill>
                <a:schemeClr val="dk1"/>
              </a:solidFill>
            </a:endParaRPr>
          </a:p>
          <a:p>
            <a:pPr indent="0" lvl="0" marL="0" rtl="0" algn="l">
              <a:lnSpc>
                <a:spcPct val="115000"/>
              </a:lnSpc>
              <a:spcBef>
                <a:spcPts val="0"/>
              </a:spcBef>
              <a:spcAft>
                <a:spcPts val="0"/>
              </a:spcAft>
              <a:buSzPts val="2400"/>
              <a:buNone/>
            </a:pPr>
            <a:r>
              <a:t/>
            </a:r>
            <a:endParaRPr sz="2000">
              <a:solidFill>
                <a:schemeClr val="dk1"/>
              </a:solidFill>
            </a:endParaRPr>
          </a:p>
          <a:p>
            <a:pPr indent="0" lvl="0" marL="0" rtl="0" algn="l">
              <a:lnSpc>
                <a:spcPct val="115000"/>
              </a:lnSpc>
              <a:spcBef>
                <a:spcPts val="0"/>
              </a:spcBef>
              <a:spcAft>
                <a:spcPts val="0"/>
              </a:spcAft>
              <a:buSzPts val="2400"/>
              <a:buNone/>
            </a:pPr>
            <a:r>
              <a:t/>
            </a:r>
            <a:endParaRPr sz="2000">
              <a:solidFill>
                <a:schemeClr val="dk1"/>
              </a:solidFill>
            </a:endParaRPr>
          </a:p>
          <a:p>
            <a:pPr indent="0" lvl="0" marL="0" rtl="0" algn="l">
              <a:lnSpc>
                <a:spcPct val="115000"/>
              </a:lnSpc>
              <a:spcBef>
                <a:spcPts val="0"/>
              </a:spcBef>
              <a:spcAft>
                <a:spcPts val="0"/>
              </a:spcAft>
              <a:buSzPts val="2400"/>
              <a:buNone/>
            </a:pPr>
            <a:r>
              <a:t/>
            </a:r>
            <a:endParaRPr sz="2200">
              <a:solidFill>
                <a:schemeClr val="dk1"/>
              </a:solidFill>
            </a:endParaRPr>
          </a:p>
          <a:p>
            <a:pPr indent="0" lvl="0" marL="0" rtl="0" algn="l">
              <a:lnSpc>
                <a:spcPct val="115000"/>
              </a:lnSpc>
              <a:spcBef>
                <a:spcPts val="0"/>
              </a:spcBef>
              <a:spcAft>
                <a:spcPts val="0"/>
              </a:spcAft>
              <a:buSzPts val="2400"/>
              <a:buNone/>
            </a:pPr>
            <a:r>
              <a:t/>
            </a:r>
            <a:endParaRPr sz="2200">
              <a:solidFill>
                <a:schemeClr val="dk1"/>
              </a:solidFill>
            </a:endParaRPr>
          </a:p>
          <a:p>
            <a:pPr indent="0" lvl="0" marL="0" rtl="0" algn="ctr">
              <a:lnSpc>
                <a:spcPct val="115000"/>
              </a:lnSpc>
              <a:spcBef>
                <a:spcPts val="0"/>
              </a:spcBef>
              <a:spcAft>
                <a:spcPts val="0"/>
              </a:spcAft>
              <a:buSzPts val="2400"/>
              <a:buNone/>
            </a:pPr>
            <a:r>
              <a:t/>
            </a:r>
            <a:endParaRPr i="1" sz="1800">
              <a:solidFill>
                <a:schemeClr val="dk1"/>
              </a:solidFill>
              <a:highlight>
                <a:srgbClr val="EAD1DC"/>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75" name="Shape 575"/>
        <p:cNvGrpSpPr/>
        <p:nvPr/>
      </p:nvGrpSpPr>
      <p:grpSpPr>
        <a:xfrm>
          <a:off x="0" y="0"/>
          <a:ext cx="0" cy="0"/>
          <a:chOff x="0" y="0"/>
          <a:chExt cx="0" cy="0"/>
        </a:xfrm>
      </p:grpSpPr>
      <p:sp>
        <p:nvSpPr>
          <p:cNvPr id="576" name="Google Shape;576;g36ddf57f9f5_0_39"/>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77" name="Google Shape;577;g36ddf57f9f5_0_39"/>
          <p:cNvSpPr txBox="1"/>
          <p:nvPr>
            <p:ph type="ctrTitle"/>
          </p:nvPr>
        </p:nvSpPr>
        <p:spPr>
          <a:xfrm>
            <a:off x="1321500" y="618650"/>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3900">
                <a:solidFill>
                  <a:schemeClr val="accent5"/>
                </a:solidFill>
              </a:rPr>
              <a:t>Instructions Tab</a:t>
            </a:r>
            <a:endParaRPr sz="3900">
              <a:solidFill>
                <a:schemeClr val="accent5"/>
              </a:solidFill>
            </a:endParaRPr>
          </a:p>
        </p:txBody>
      </p:sp>
      <p:sp>
        <p:nvSpPr>
          <p:cNvPr id="578" name="Google Shape;578;g36ddf57f9f5_0_39"/>
          <p:cNvSpPr txBox="1"/>
          <p:nvPr>
            <p:ph idx="1" type="subTitle"/>
          </p:nvPr>
        </p:nvSpPr>
        <p:spPr>
          <a:xfrm>
            <a:off x="717175" y="2067763"/>
            <a:ext cx="10953300" cy="3503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400"/>
              <a:buNone/>
            </a:pPr>
            <a:r>
              <a:t/>
            </a:r>
            <a:endParaRPr sz="2200">
              <a:solidFill>
                <a:schemeClr val="dk1"/>
              </a:solidFill>
            </a:endParaRPr>
          </a:p>
          <a:p>
            <a:pPr indent="0" lvl="0" marL="0" rtl="0" algn="l">
              <a:lnSpc>
                <a:spcPct val="90000"/>
              </a:lnSpc>
              <a:spcBef>
                <a:spcPts val="0"/>
              </a:spcBef>
              <a:spcAft>
                <a:spcPts val="0"/>
              </a:spcAft>
              <a:buSzPts val="2400"/>
              <a:buNone/>
            </a:pPr>
            <a:r>
              <a:t/>
            </a:r>
            <a:endParaRPr sz="2200">
              <a:solidFill>
                <a:schemeClr val="dk1"/>
              </a:solidFill>
            </a:endParaRPr>
          </a:p>
          <a:p>
            <a:pPr indent="0" lvl="0" marL="0" rtl="0" algn="ctr">
              <a:lnSpc>
                <a:spcPct val="90000"/>
              </a:lnSpc>
              <a:spcBef>
                <a:spcPts val="0"/>
              </a:spcBef>
              <a:spcAft>
                <a:spcPts val="0"/>
              </a:spcAft>
              <a:buSzPts val="2400"/>
              <a:buNone/>
            </a:pPr>
            <a:r>
              <a:t/>
            </a:r>
            <a:endParaRPr i="1" sz="2200">
              <a:solidFill>
                <a:schemeClr val="dk1"/>
              </a:solidFill>
              <a:highlight>
                <a:srgbClr val="EAD1DC"/>
              </a:highlight>
            </a:endParaRPr>
          </a:p>
        </p:txBody>
      </p:sp>
      <p:sp>
        <p:nvSpPr>
          <p:cNvPr id="579" name="Google Shape;579;g36ddf57f9f5_0_39"/>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580" name="Google Shape;580;g36ddf57f9f5_0_39"/>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581" name="Google Shape;581;g36ddf57f9f5_0_39"/>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pic>
        <p:nvPicPr>
          <p:cNvPr id="582" name="Google Shape;582;g36ddf57f9f5_0_39" title="WIOI35gCnNk3Rjva.jpg"/>
          <p:cNvPicPr preferRelativeResize="0"/>
          <p:nvPr/>
        </p:nvPicPr>
        <p:blipFill>
          <a:blip r:embed="rId4">
            <a:alphaModFix/>
          </a:blip>
          <a:stretch>
            <a:fillRect/>
          </a:stretch>
        </p:blipFill>
        <p:spPr>
          <a:xfrm>
            <a:off x="1415713" y="1609875"/>
            <a:ext cx="9360571" cy="4565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86" name="Shape 586"/>
        <p:cNvGrpSpPr/>
        <p:nvPr/>
      </p:nvGrpSpPr>
      <p:grpSpPr>
        <a:xfrm>
          <a:off x="0" y="0"/>
          <a:ext cx="0" cy="0"/>
          <a:chOff x="0" y="0"/>
          <a:chExt cx="0" cy="0"/>
        </a:xfrm>
      </p:grpSpPr>
      <p:sp>
        <p:nvSpPr>
          <p:cNvPr id="587" name="Google Shape;587;g36ddf57f9f5_0_29"/>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8" name="Google Shape;588;g36ddf57f9f5_0_29"/>
          <p:cNvSpPr txBox="1"/>
          <p:nvPr>
            <p:ph type="ctrTitle"/>
          </p:nvPr>
        </p:nvSpPr>
        <p:spPr>
          <a:xfrm>
            <a:off x="1321500" y="1134625"/>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3900">
                <a:solidFill>
                  <a:schemeClr val="accent5"/>
                </a:solidFill>
              </a:rPr>
              <a:t>Food Tab</a:t>
            </a:r>
            <a:endParaRPr sz="3900">
              <a:solidFill>
                <a:schemeClr val="accent5"/>
              </a:solidFill>
            </a:endParaRPr>
          </a:p>
        </p:txBody>
      </p:sp>
      <p:sp>
        <p:nvSpPr>
          <p:cNvPr id="589" name="Google Shape;589;g36ddf57f9f5_0_29"/>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590" name="Google Shape;590;g36ddf57f9f5_0_29"/>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591" name="Google Shape;591;g36ddf57f9f5_0_29"/>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pic>
        <p:nvPicPr>
          <p:cNvPr id="592" name="Google Shape;592;g36ddf57f9f5_0_29" title="b4F-F8-FMk1CTVWG.jpg"/>
          <p:cNvPicPr preferRelativeResize="0"/>
          <p:nvPr/>
        </p:nvPicPr>
        <p:blipFill>
          <a:blip r:embed="rId4">
            <a:alphaModFix/>
          </a:blip>
          <a:stretch>
            <a:fillRect/>
          </a:stretch>
        </p:blipFill>
        <p:spPr>
          <a:xfrm>
            <a:off x="875725" y="2163351"/>
            <a:ext cx="10440549" cy="38282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96" name="Shape 596"/>
        <p:cNvGrpSpPr/>
        <p:nvPr/>
      </p:nvGrpSpPr>
      <p:grpSpPr>
        <a:xfrm>
          <a:off x="0" y="0"/>
          <a:ext cx="0" cy="0"/>
          <a:chOff x="0" y="0"/>
          <a:chExt cx="0" cy="0"/>
        </a:xfrm>
      </p:grpSpPr>
      <p:sp>
        <p:nvSpPr>
          <p:cNvPr id="597" name="Google Shape;597;g3723852278d_0_10"/>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8" name="Google Shape;598;g3723852278d_0_10"/>
          <p:cNvSpPr txBox="1"/>
          <p:nvPr>
            <p:ph type="ctrTitle"/>
          </p:nvPr>
        </p:nvSpPr>
        <p:spPr>
          <a:xfrm>
            <a:off x="1321500" y="706450"/>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3900">
                <a:solidFill>
                  <a:schemeClr val="accent5"/>
                </a:solidFill>
              </a:rPr>
              <a:t>Other Tab</a:t>
            </a:r>
            <a:endParaRPr sz="3900">
              <a:solidFill>
                <a:schemeClr val="accent5"/>
              </a:solidFill>
            </a:endParaRPr>
          </a:p>
        </p:txBody>
      </p:sp>
      <p:sp>
        <p:nvSpPr>
          <p:cNvPr id="599" name="Google Shape;599;g3723852278d_0_10"/>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600" name="Google Shape;600;g3723852278d_0_10"/>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601" name="Google Shape;601;g3723852278d_0_10"/>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pic>
        <p:nvPicPr>
          <p:cNvPr id="602" name="Google Shape;602;g3723852278d_0_10" title="DVJJK0_jv2t_r8Yw.jpg"/>
          <p:cNvPicPr preferRelativeResize="0"/>
          <p:nvPr/>
        </p:nvPicPr>
        <p:blipFill>
          <a:blip r:embed="rId4">
            <a:alphaModFix/>
          </a:blip>
          <a:stretch>
            <a:fillRect/>
          </a:stretch>
        </p:blipFill>
        <p:spPr>
          <a:xfrm>
            <a:off x="1804700" y="1779900"/>
            <a:ext cx="8362450" cy="4358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03" name="Shape 403"/>
        <p:cNvGrpSpPr/>
        <p:nvPr/>
      </p:nvGrpSpPr>
      <p:grpSpPr>
        <a:xfrm>
          <a:off x="0" y="0"/>
          <a:ext cx="0" cy="0"/>
          <a:chOff x="0" y="0"/>
          <a:chExt cx="0" cy="0"/>
        </a:xfrm>
      </p:grpSpPr>
      <p:sp>
        <p:nvSpPr>
          <p:cNvPr id="404" name="Google Shape;404;g374ab378002_1_0"/>
          <p:cNvSpPr txBox="1"/>
          <p:nvPr>
            <p:ph type="title"/>
          </p:nvPr>
        </p:nvSpPr>
        <p:spPr>
          <a:xfrm>
            <a:off x="703801" y="433475"/>
            <a:ext cx="10784400" cy="1026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solidFill>
                  <a:schemeClr val="accent1"/>
                </a:solidFill>
              </a:rPr>
              <a:t>The ODE Farm to CNP Team</a:t>
            </a:r>
            <a:endParaRPr>
              <a:solidFill>
                <a:schemeClr val="accent1"/>
              </a:solidFill>
            </a:endParaRPr>
          </a:p>
        </p:txBody>
      </p:sp>
      <p:sp>
        <p:nvSpPr>
          <p:cNvPr id="405" name="Google Shape;405;g374ab378002_1_0"/>
          <p:cNvSpPr txBox="1"/>
          <p:nvPr>
            <p:ph idx="12" type="sldNum"/>
          </p:nvPr>
        </p:nvSpPr>
        <p:spPr>
          <a:xfrm>
            <a:off x="8610600" y="6139793"/>
            <a:ext cx="2891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406" name="Google Shape;406;g374ab378002_1_0"/>
          <p:cNvSpPr txBox="1"/>
          <p:nvPr/>
        </p:nvSpPr>
        <p:spPr>
          <a:xfrm>
            <a:off x="5966639" y="4225234"/>
            <a:ext cx="4710300" cy="9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Nadia Kelem</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Office Specialist</a:t>
            </a:r>
            <a:endParaRPr sz="2400">
              <a:solidFill>
                <a:schemeClr val="dk1"/>
              </a:solidFill>
              <a:latin typeface="Calibri"/>
              <a:ea typeface="Calibri"/>
              <a:cs typeface="Calibri"/>
              <a:sym typeface="Calibri"/>
            </a:endParaRPr>
          </a:p>
        </p:txBody>
      </p:sp>
      <p:pic>
        <p:nvPicPr>
          <p:cNvPr id="407" name="Google Shape;407;g374ab378002_1_0"/>
          <p:cNvPicPr preferRelativeResize="0"/>
          <p:nvPr/>
        </p:nvPicPr>
        <p:blipFill>
          <a:blip r:embed="rId3">
            <a:alphaModFix/>
          </a:blip>
          <a:stretch>
            <a:fillRect/>
          </a:stretch>
        </p:blipFill>
        <p:spPr>
          <a:xfrm>
            <a:off x="1449788" y="1633400"/>
            <a:ext cx="1745143" cy="1790550"/>
          </a:xfrm>
          <a:prstGeom prst="rect">
            <a:avLst/>
          </a:prstGeom>
          <a:noFill/>
          <a:ln>
            <a:noFill/>
          </a:ln>
        </p:spPr>
      </p:pic>
      <p:pic>
        <p:nvPicPr>
          <p:cNvPr id="408" name="Google Shape;408;g374ab378002_1_0"/>
          <p:cNvPicPr preferRelativeResize="0"/>
          <p:nvPr/>
        </p:nvPicPr>
        <p:blipFill>
          <a:blip r:embed="rId4">
            <a:alphaModFix/>
          </a:blip>
          <a:stretch>
            <a:fillRect/>
          </a:stretch>
        </p:blipFill>
        <p:spPr>
          <a:xfrm>
            <a:off x="2778809" y="2935050"/>
            <a:ext cx="1745150" cy="1763831"/>
          </a:xfrm>
          <a:prstGeom prst="rect">
            <a:avLst/>
          </a:prstGeom>
          <a:noFill/>
          <a:ln>
            <a:noFill/>
          </a:ln>
        </p:spPr>
      </p:pic>
      <p:pic>
        <p:nvPicPr>
          <p:cNvPr id="409" name="Google Shape;409;g374ab378002_1_0" title="nadia3.jpg"/>
          <p:cNvPicPr preferRelativeResize="0"/>
          <p:nvPr/>
        </p:nvPicPr>
        <p:blipFill rotWithShape="1">
          <a:blip r:embed="rId5">
            <a:alphaModFix/>
          </a:blip>
          <a:srcRect b="24368" l="19527" r="19527" t="0"/>
          <a:stretch/>
        </p:blipFill>
        <p:spPr>
          <a:xfrm>
            <a:off x="4303590" y="4210845"/>
            <a:ext cx="1651070" cy="1713976"/>
          </a:xfrm>
          <a:prstGeom prst="rect">
            <a:avLst/>
          </a:prstGeom>
          <a:noFill/>
          <a:ln>
            <a:noFill/>
          </a:ln>
        </p:spPr>
      </p:pic>
      <p:pic>
        <p:nvPicPr>
          <p:cNvPr id="410" name="Google Shape;410;g374ab378002_1_0"/>
          <p:cNvPicPr preferRelativeResize="0"/>
          <p:nvPr/>
        </p:nvPicPr>
        <p:blipFill>
          <a:blip r:embed="rId6">
            <a:alphaModFix/>
          </a:blip>
          <a:stretch>
            <a:fillRect/>
          </a:stretch>
        </p:blipFill>
        <p:spPr>
          <a:xfrm>
            <a:off x="6669101" y="1647423"/>
            <a:ext cx="4832603" cy="1248225"/>
          </a:xfrm>
          <a:prstGeom prst="rect">
            <a:avLst/>
          </a:prstGeom>
          <a:noFill/>
          <a:ln>
            <a:noFill/>
          </a:ln>
        </p:spPr>
      </p:pic>
      <p:pic>
        <p:nvPicPr>
          <p:cNvPr id="411" name="Google Shape;411;g374ab378002_1_0"/>
          <p:cNvPicPr preferRelativeResize="0"/>
          <p:nvPr/>
        </p:nvPicPr>
        <p:blipFill>
          <a:blip r:embed="rId7">
            <a:alphaModFix/>
          </a:blip>
          <a:stretch>
            <a:fillRect/>
          </a:stretch>
        </p:blipFill>
        <p:spPr>
          <a:xfrm>
            <a:off x="6716975" y="2329350"/>
            <a:ext cx="4731487" cy="1248225"/>
          </a:xfrm>
          <a:prstGeom prst="rect">
            <a:avLst/>
          </a:prstGeom>
          <a:noFill/>
          <a:ln>
            <a:noFill/>
          </a:ln>
        </p:spPr>
      </p:pic>
      <p:sp>
        <p:nvSpPr>
          <p:cNvPr id="412" name="Google Shape;412;g374ab378002_1_0"/>
          <p:cNvSpPr txBox="1"/>
          <p:nvPr/>
        </p:nvSpPr>
        <p:spPr>
          <a:xfrm>
            <a:off x="4537983" y="2950794"/>
            <a:ext cx="4409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Amy Lahrman</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Program Analyst</a:t>
            </a:r>
            <a:endParaRPr/>
          </a:p>
        </p:txBody>
      </p:sp>
      <p:sp>
        <p:nvSpPr>
          <p:cNvPr id="413" name="Google Shape;413;g374ab378002_1_0"/>
          <p:cNvSpPr txBox="1"/>
          <p:nvPr/>
        </p:nvSpPr>
        <p:spPr>
          <a:xfrm>
            <a:off x="3194938" y="1647425"/>
            <a:ext cx="4883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Rick Sherman</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Program Analyst</a:t>
            </a:r>
            <a:endParaRPr sz="2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06" name="Shape 606"/>
        <p:cNvGrpSpPr/>
        <p:nvPr/>
      </p:nvGrpSpPr>
      <p:grpSpPr>
        <a:xfrm>
          <a:off x="0" y="0"/>
          <a:ext cx="0" cy="0"/>
          <a:chOff x="0" y="0"/>
          <a:chExt cx="0" cy="0"/>
        </a:xfrm>
      </p:grpSpPr>
      <p:sp>
        <p:nvSpPr>
          <p:cNvPr id="607" name="Google Shape;607;g36ddf57f9f5_0_18"/>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08" name="Google Shape;608;g36ddf57f9f5_0_18"/>
          <p:cNvSpPr txBox="1"/>
          <p:nvPr>
            <p:ph type="ctrTitle"/>
          </p:nvPr>
        </p:nvSpPr>
        <p:spPr>
          <a:xfrm>
            <a:off x="1321500" y="748425"/>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3900">
                <a:solidFill>
                  <a:schemeClr val="accent5"/>
                </a:solidFill>
              </a:rPr>
              <a:t>Total Tab</a:t>
            </a:r>
            <a:endParaRPr sz="3900">
              <a:solidFill>
                <a:schemeClr val="accent5"/>
              </a:solidFill>
            </a:endParaRPr>
          </a:p>
        </p:txBody>
      </p:sp>
      <p:sp>
        <p:nvSpPr>
          <p:cNvPr id="609" name="Google Shape;609;g36ddf57f9f5_0_18"/>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610" name="Google Shape;610;g36ddf57f9f5_0_18"/>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611" name="Google Shape;611;g36ddf57f9f5_0_18"/>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pic>
        <p:nvPicPr>
          <p:cNvPr id="612" name="Google Shape;612;g36ddf57f9f5_0_18" title="u3ihYcJEElvZKlvV.png"/>
          <p:cNvPicPr preferRelativeResize="0"/>
          <p:nvPr/>
        </p:nvPicPr>
        <p:blipFill>
          <a:blip r:embed="rId4">
            <a:alphaModFix/>
          </a:blip>
          <a:stretch>
            <a:fillRect/>
          </a:stretch>
        </p:blipFill>
        <p:spPr>
          <a:xfrm>
            <a:off x="1822225" y="1779900"/>
            <a:ext cx="8362450" cy="42089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16" name="Shape 616"/>
        <p:cNvGrpSpPr/>
        <p:nvPr/>
      </p:nvGrpSpPr>
      <p:grpSpPr>
        <a:xfrm>
          <a:off x="0" y="0"/>
          <a:ext cx="0" cy="0"/>
          <a:chOff x="0" y="0"/>
          <a:chExt cx="0" cy="0"/>
        </a:xfrm>
      </p:grpSpPr>
      <p:sp>
        <p:nvSpPr>
          <p:cNvPr id="617" name="Google Shape;617;g3723852278d_0_0"/>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8" name="Google Shape;618;g3723852278d_0_0"/>
          <p:cNvSpPr txBox="1"/>
          <p:nvPr>
            <p:ph type="ctrTitle"/>
          </p:nvPr>
        </p:nvSpPr>
        <p:spPr>
          <a:xfrm>
            <a:off x="1321500" y="712650"/>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3900">
                <a:solidFill>
                  <a:schemeClr val="accent5"/>
                </a:solidFill>
              </a:rPr>
              <a:t>Timeline Tab</a:t>
            </a:r>
            <a:endParaRPr sz="3900">
              <a:solidFill>
                <a:schemeClr val="accent5"/>
              </a:solidFill>
            </a:endParaRPr>
          </a:p>
        </p:txBody>
      </p:sp>
      <p:sp>
        <p:nvSpPr>
          <p:cNvPr id="619" name="Google Shape;619;g3723852278d_0_0"/>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620" name="Google Shape;620;g3723852278d_0_0"/>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621" name="Google Shape;621;g3723852278d_0_0"/>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pic>
        <p:nvPicPr>
          <p:cNvPr id="622" name="Google Shape;622;g3723852278d_0_0" title="DxtoTkbBZ7V_IzOI.png"/>
          <p:cNvPicPr preferRelativeResize="0"/>
          <p:nvPr/>
        </p:nvPicPr>
        <p:blipFill>
          <a:blip r:embed="rId4">
            <a:alphaModFix/>
          </a:blip>
          <a:stretch>
            <a:fillRect/>
          </a:stretch>
        </p:blipFill>
        <p:spPr>
          <a:xfrm>
            <a:off x="1958975" y="1593175"/>
            <a:ext cx="7742252" cy="45466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26" name="Shape 626"/>
        <p:cNvGrpSpPr/>
        <p:nvPr/>
      </p:nvGrpSpPr>
      <p:grpSpPr>
        <a:xfrm>
          <a:off x="0" y="0"/>
          <a:ext cx="0" cy="0"/>
          <a:chOff x="0" y="0"/>
          <a:chExt cx="0" cy="0"/>
        </a:xfrm>
      </p:grpSpPr>
      <p:sp>
        <p:nvSpPr>
          <p:cNvPr id="627" name="Google Shape;627;g37317995831_0_95"/>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28" name="Google Shape;628;g37317995831_0_95"/>
          <p:cNvSpPr txBox="1"/>
          <p:nvPr>
            <p:ph type="ctrTitle"/>
          </p:nvPr>
        </p:nvSpPr>
        <p:spPr>
          <a:xfrm>
            <a:off x="1321500" y="891750"/>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5000">
                <a:solidFill>
                  <a:schemeClr val="accent2"/>
                </a:solidFill>
              </a:rPr>
              <a:t>Steps to Submit a Claim</a:t>
            </a:r>
            <a:endParaRPr sz="5000">
              <a:solidFill>
                <a:schemeClr val="accent2"/>
              </a:solidFill>
            </a:endParaRPr>
          </a:p>
        </p:txBody>
      </p:sp>
      <p:sp>
        <p:nvSpPr>
          <p:cNvPr id="629" name="Google Shape;629;g37317995831_0_95"/>
          <p:cNvSpPr txBox="1"/>
          <p:nvPr>
            <p:ph idx="1" type="subTitle"/>
          </p:nvPr>
        </p:nvSpPr>
        <p:spPr>
          <a:xfrm>
            <a:off x="619350" y="1878300"/>
            <a:ext cx="10953300" cy="42615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chemeClr val="dk1"/>
              </a:buClr>
              <a:buSzPts val="2200"/>
              <a:buChar char="●"/>
            </a:pPr>
            <a:r>
              <a:rPr lang="en-US" sz="2200">
                <a:solidFill>
                  <a:schemeClr val="dk1"/>
                </a:solidFill>
              </a:rPr>
              <a:t>Download </a:t>
            </a:r>
            <a:r>
              <a:rPr b="1" lang="en-US" sz="2200">
                <a:solidFill>
                  <a:schemeClr val="dk1"/>
                </a:solidFill>
              </a:rPr>
              <a:t>most recent version</a:t>
            </a:r>
            <a:r>
              <a:rPr lang="en-US" sz="2200">
                <a:solidFill>
                  <a:schemeClr val="dk1"/>
                </a:solidFill>
              </a:rPr>
              <a:t> of the claim template workbook from the grant webpage under </a:t>
            </a:r>
            <a:r>
              <a:rPr i="1" lang="en-US" sz="2200">
                <a:solidFill>
                  <a:schemeClr val="dk1"/>
                </a:solidFill>
              </a:rPr>
              <a:t>Claim Resources and Documents</a:t>
            </a:r>
            <a:r>
              <a:rPr lang="en-US" sz="2200">
                <a:solidFill>
                  <a:schemeClr val="dk1"/>
                </a:solidFill>
              </a:rPr>
              <a:t>.</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b="1" lang="en-US" sz="2200"/>
              <a:t>The 2025-2027 template is required.</a:t>
            </a:r>
            <a:r>
              <a:rPr b="1" lang="en-US" sz="2200">
                <a:solidFill>
                  <a:schemeClr val="dk1"/>
                </a:solidFill>
              </a:rPr>
              <a:t> </a:t>
            </a:r>
            <a:endParaRPr sz="2200"/>
          </a:p>
          <a:p>
            <a:pPr indent="-368300" lvl="1" marL="914400" rtl="0" algn="l">
              <a:lnSpc>
                <a:spcPct val="115000"/>
              </a:lnSpc>
              <a:spcBef>
                <a:spcPts val="0"/>
              </a:spcBef>
              <a:spcAft>
                <a:spcPts val="0"/>
              </a:spcAft>
              <a:buSzPts val="2200"/>
              <a:buChar char="○"/>
            </a:pPr>
            <a:r>
              <a:rPr b="1" lang="en-US" sz="2200"/>
              <a:t>Do not reuse previously submitted claim sheets.</a:t>
            </a:r>
            <a:endParaRPr b="1" sz="2200"/>
          </a:p>
          <a:p>
            <a:pPr indent="-368300" lvl="2" marL="1371600" rtl="0" algn="l">
              <a:lnSpc>
                <a:spcPct val="115000"/>
              </a:lnSpc>
              <a:spcBef>
                <a:spcPts val="0"/>
              </a:spcBef>
              <a:spcAft>
                <a:spcPts val="0"/>
              </a:spcAft>
              <a:buSzPts val="2200"/>
              <a:buChar char="■"/>
            </a:pPr>
            <a:r>
              <a:rPr b="1" lang="en-US" sz="2200"/>
              <a:t>O</a:t>
            </a:r>
            <a:r>
              <a:rPr b="1" lang="en-US" sz="2200"/>
              <a:t>utdated or reused templates will be sent back for resubmission.</a:t>
            </a:r>
            <a:endParaRPr b="1" sz="2200"/>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Complete each relevant tab and save the workbook </a:t>
            </a:r>
            <a:r>
              <a:rPr b="1" lang="en-US" sz="2200">
                <a:solidFill>
                  <a:schemeClr val="dk1"/>
                </a:solidFill>
              </a:rPr>
              <a:t>according to the guidance on the </a:t>
            </a:r>
            <a:r>
              <a:rPr b="1" i="1" lang="en-US" sz="2200">
                <a:solidFill>
                  <a:schemeClr val="dk1"/>
                </a:solidFill>
              </a:rPr>
              <a:t>Instructions</a:t>
            </a:r>
            <a:r>
              <a:rPr b="1" lang="en-US" sz="2200">
                <a:solidFill>
                  <a:schemeClr val="dk1"/>
                </a:solidFill>
              </a:rPr>
              <a:t> tab.</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Email the completed claim workbook as an </a:t>
            </a:r>
            <a:r>
              <a:rPr b="1" lang="en-US" sz="2200">
                <a:solidFill>
                  <a:schemeClr val="dk1"/>
                </a:solidFill>
              </a:rPr>
              <a:t>Excel file attachment</a:t>
            </a:r>
            <a:r>
              <a:rPr lang="en-US" sz="2200">
                <a:solidFill>
                  <a:schemeClr val="dk1"/>
                </a:solidFill>
              </a:rPr>
              <a:t> to </a:t>
            </a:r>
            <a:r>
              <a:rPr lang="en-US" sz="2200" u="sng">
                <a:solidFill>
                  <a:schemeClr val="dk1"/>
                </a:solidFill>
                <a:hlinkClick r:id="rId3">
                  <a:extLst>
                    <a:ext uri="{A12FA001-AC4F-418D-AE19-62706E023703}">
                      <ahyp:hlinkClr val="tx"/>
                    </a:ext>
                  </a:extLst>
                </a:hlinkClick>
              </a:rPr>
              <a:t>FarmtoCNP@ODE.Oregon.gov</a:t>
            </a:r>
            <a:r>
              <a:rPr lang="en-US" sz="2200">
                <a:solidFill>
                  <a:schemeClr val="dk1"/>
                </a:solidFill>
              </a:rPr>
              <a:t>.  </a:t>
            </a:r>
            <a:r>
              <a:rPr b="1" lang="en-US" sz="2200">
                <a:solidFill>
                  <a:schemeClr val="dk1"/>
                </a:solidFill>
              </a:rPr>
              <a:t>PDFs or cloud-based files will not be accepted</a:t>
            </a:r>
            <a:r>
              <a:rPr lang="en-US" sz="2200">
                <a:solidFill>
                  <a:schemeClr val="dk1"/>
                </a:solidFill>
              </a:rPr>
              <a:t>.</a:t>
            </a:r>
            <a:endParaRPr sz="2200">
              <a:solidFill>
                <a:schemeClr val="dk1"/>
              </a:solidFill>
            </a:endParaRPr>
          </a:p>
          <a:p>
            <a:pPr indent="-368300" lvl="1" marL="914400" rtl="0" algn="l">
              <a:lnSpc>
                <a:spcPct val="115000"/>
              </a:lnSpc>
              <a:spcBef>
                <a:spcPts val="0"/>
              </a:spcBef>
              <a:spcAft>
                <a:spcPts val="0"/>
              </a:spcAft>
              <a:buSzPts val="2200"/>
              <a:buChar char="○"/>
            </a:pPr>
            <a:r>
              <a:rPr lang="en-US" sz="2200"/>
              <a:t>It is recommended that all contacts involved with Farm to CNP Reimbursement Grant claims be cc'd on claim submissions.</a:t>
            </a:r>
            <a:endParaRPr sz="2000">
              <a:solidFill>
                <a:schemeClr val="dk1"/>
              </a:solidFill>
            </a:endParaRPr>
          </a:p>
          <a:p>
            <a:pPr indent="0" lvl="0" marL="0" rtl="0" algn="l">
              <a:lnSpc>
                <a:spcPct val="90000"/>
              </a:lnSpc>
              <a:spcBef>
                <a:spcPts val="0"/>
              </a:spcBef>
              <a:spcAft>
                <a:spcPts val="0"/>
              </a:spcAft>
              <a:buSzPts val="2400"/>
              <a:buNone/>
            </a:pPr>
            <a:r>
              <a:t/>
            </a:r>
            <a:endParaRPr sz="2000">
              <a:solidFill>
                <a:schemeClr val="dk1"/>
              </a:solidFill>
            </a:endParaRPr>
          </a:p>
          <a:p>
            <a:pPr indent="0" lvl="0" marL="0" rtl="0" algn="l">
              <a:lnSpc>
                <a:spcPct val="90000"/>
              </a:lnSpc>
              <a:spcBef>
                <a:spcPts val="0"/>
              </a:spcBef>
              <a:spcAft>
                <a:spcPts val="0"/>
              </a:spcAft>
              <a:buSzPts val="2400"/>
              <a:buNone/>
            </a:pPr>
            <a:r>
              <a:t/>
            </a:r>
            <a:endParaRPr sz="2000">
              <a:solidFill>
                <a:schemeClr val="dk1"/>
              </a:solidFill>
            </a:endParaRPr>
          </a:p>
          <a:p>
            <a:pPr indent="0" lvl="0" marL="0" rtl="0" algn="l">
              <a:lnSpc>
                <a:spcPct val="90000"/>
              </a:lnSpc>
              <a:spcBef>
                <a:spcPts val="0"/>
              </a:spcBef>
              <a:spcAft>
                <a:spcPts val="0"/>
              </a:spcAft>
              <a:buSzPts val="2400"/>
              <a:buNone/>
            </a:pPr>
            <a:r>
              <a:t/>
            </a:r>
            <a:endParaRPr sz="2200">
              <a:solidFill>
                <a:schemeClr val="dk1"/>
              </a:solidFill>
            </a:endParaRPr>
          </a:p>
          <a:p>
            <a:pPr indent="0" lvl="0" marL="0" rtl="0" algn="l">
              <a:lnSpc>
                <a:spcPct val="90000"/>
              </a:lnSpc>
              <a:spcBef>
                <a:spcPts val="0"/>
              </a:spcBef>
              <a:spcAft>
                <a:spcPts val="0"/>
              </a:spcAft>
              <a:buSzPts val="2400"/>
              <a:buNone/>
            </a:pPr>
            <a:r>
              <a:t/>
            </a:r>
            <a:endParaRPr sz="2200">
              <a:solidFill>
                <a:schemeClr val="dk1"/>
              </a:solidFill>
            </a:endParaRPr>
          </a:p>
          <a:p>
            <a:pPr indent="0" lvl="0" marL="0" rtl="0" algn="ctr">
              <a:lnSpc>
                <a:spcPct val="90000"/>
              </a:lnSpc>
              <a:spcBef>
                <a:spcPts val="0"/>
              </a:spcBef>
              <a:spcAft>
                <a:spcPts val="0"/>
              </a:spcAft>
              <a:buSzPts val="2400"/>
              <a:buNone/>
            </a:pPr>
            <a:r>
              <a:t/>
            </a:r>
            <a:endParaRPr i="1" sz="1800">
              <a:solidFill>
                <a:schemeClr val="dk1"/>
              </a:solidFill>
              <a:highlight>
                <a:srgbClr val="EAD1DC"/>
              </a:highlight>
            </a:endParaRPr>
          </a:p>
        </p:txBody>
      </p:sp>
      <p:sp>
        <p:nvSpPr>
          <p:cNvPr id="630" name="Google Shape;630;g37317995831_0_95"/>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631" name="Google Shape;631;g37317995831_0_95"/>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632" name="Google Shape;632;g37317995831_0_95"/>
          <p:cNvPicPr preferRelativeResize="0"/>
          <p:nvPr/>
        </p:nvPicPr>
        <p:blipFill rotWithShape="1">
          <a:blip r:embed="rId4">
            <a:alphaModFix/>
          </a:blip>
          <a:srcRect b="0" l="0" r="0" t="0"/>
          <a:stretch/>
        </p:blipFill>
        <p:spPr>
          <a:xfrm>
            <a:off x="269754" y="269122"/>
            <a:ext cx="2239201" cy="1113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36" name="Shape 636"/>
        <p:cNvGrpSpPr/>
        <p:nvPr/>
      </p:nvGrpSpPr>
      <p:grpSpPr>
        <a:xfrm>
          <a:off x="0" y="0"/>
          <a:ext cx="0" cy="0"/>
          <a:chOff x="0" y="0"/>
          <a:chExt cx="0" cy="0"/>
        </a:xfrm>
      </p:grpSpPr>
      <p:sp>
        <p:nvSpPr>
          <p:cNvPr id="637" name="Google Shape;637;g38583bfd901_0_29"/>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38" name="Google Shape;638;g38583bfd901_0_29"/>
          <p:cNvSpPr txBox="1"/>
          <p:nvPr>
            <p:ph type="ctrTitle"/>
          </p:nvPr>
        </p:nvSpPr>
        <p:spPr>
          <a:xfrm>
            <a:off x="1321500" y="891750"/>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5000">
                <a:solidFill>
                  <a:schemeClr val="accent2"/>
                </a:solidFill>
              </a:rPr>
              <a:t>Steps to Submit a Claim</a:t>
            </a:r>
            <a:endParaRPr sz="5000">
              <a:solidFill>
                <a:schemeClr val="accent2"/>
              </a:solidFill>
            </a:endParaRPr>
          </a:p>
        </p:txBody>
      </p:sp>
      <p:sp>
        <p:nvSpPr>
          <p:cNvPr id="639" name="Google Shape;639;g38583bfd901_0_29"/>
          <p:cNvSpPr txBox="1"/>
          <p:nvPr>
            <p:ph idx="1" type="subTitle"/>
          </p:nvPr>
        </p:nvSpPr>
        <p:spPr>
          <a:xfrm>
            <a:off x="619350" y="1825300"/>
            <a:ext cx="10953300" cy="43146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chemeClr val="dk1"/>
              </a:buClr>
              <a:buSzPts val="2200"/>
              <a:buChar char="●"/>
            </a:pPr>
            <a:r>
              <a:rPr lang="en-US" sz="2200">
                <a:solidFill>
                  <a:schemeClr val="dk1"/>
                </a:solidFill>
              </a:rPr>
              <a:t>The Farm to CNP team will review the claim, making sure only allowable costs have been charged and that the claim is accurate, and </a:t>
            </a:r>
            <a:r>
              <a:rPr b="1" lang="en-US" sz="2200">
                <a:solidFill>
                  <a:schemeClr val="dk1"/>
                </a:solidFill>
              </a:rPr>
              <a:t>the </a:t>
            </a:r>
            <a:r>
              <a:rPr b="1" i="1" lang="en-US" sz="2200">
                <a:solidFill>
                  <a:schemeClr val="dk1"/>
                </a:solidFill>
              </a:rPr>
              <a:t>Total </a:t>
            </a:r>
            <a:r>
              <a:rPr b="1" lang="en-US" sz="2200">
                <a:solidFill>
                  <a:schemeClr val="dk1"/>
                </a:solidFill>
              </a:rPr>
              <a:t>tab will be updated to reflect your new ending balance.</a:t>
            </a:r>
            <a:endParaRPr b="1"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The Farm to CNP team will </a:t>
            </a:r>
            <a:r>
              <a:rPr b="1" lang="en-US" sz="2200">
                <a:solidFill>
                  <a:schemeClr val="dk1"/>
                </a:solidFill>
              </a:rPr>
              <a:t>reply all</a:t>
            </a:r>
            <a:r>
              <a:rPr lang="en-US" sz="2200">
                <a:solidFill>
                  <a:schemeClr val="dk1"/>
                </a:solidFill>
              </a:rPr>
              <a:t> with approval to enter the claim amount into EGMS. The reviewed and approved claim workbook file will be attached to the approval email.</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b="1" lang="en-US" sz="2200">
                <a:solidFill>
                  <a:schemeClr val="dk1"/>
                </a:solidFill>
              </a:rPr>
              <a:t>Only reviewed and approved claims may be entered into EGMS.</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US" sz="2200">
                <a:solidFill>
                  <a:schemeClr val="dk1"/>
                </a:solidFill>
              </a:rPr>
              <a:t>Claims may take up to two weeks to process after submission. </a:t>
            </a:r>
            <a:r>
              <a:rPr b="1" lang="en-US" sz="2200">
                <a:solidFill>
                  <a:schemeClr val="dk1"/>
                </a:solidFill>
              </a:rPr>
              <a:t>Once approval is received </a:t>
            </a:r>
            <a:r>
              <a:rPr lang="en-US" sz="2200">
                <a:solidFill>
                  <a:schemeClr val="dk1"/>
                </a:solidFill>
              </a:rPr>
              <a:t>you may enter your claim amount into EGMS.</a:t>
            </a:r>
            <a:r>
              <a:rPr b="1" lang="en-US" sz="2200">
                <a:solidFill>
                  <a:schemeClr val="dk1"/>
                </a:solidFill>
              </a:rPr>
              <a:t> </a:t>
            </a:r>
            <a:r>
              <a:rPr b="1" lang="en-US" sz="2200"/>
              <a:t>Unapproved claims</a:t>
            </a:r>
            <a:r>
              <a:rPr b="1" lang="en-US" sz="2200">
                <a:solidFill>
                  <a:schemeClr val="dk1"/>
                </a:solidFill>
              </a:rPr>
              <a:t> entered into EGMS will be automatically rejected.</a:t>
            </a:r>
            <a:endParaRPr b="1"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Approved claims in EGMS are batched and processed weekly. Once fully processed, Farm to CNP Reimbursement Grant subgrant recipients are reimbursed through EGMS.</a:t>
            </a:r>
            <a:endParaRPr sz="2200">
              <a:solidFill>
                <a:schemeClr val="dk1"/>
              </a:solidFill>
            </a:endParaRPr>
          </a:p>
          <a:p>
            <a:pPr indent="0" lvl="0" marL="0" rtl="0" algn="l">
              <a:lnSpc>
                <a:spcPct val="90000"/>
              </a:lnSpc>
              <a:spcBef>
                <a:spcPts val="0"/>
              </a:spcBef>
              <a:spcAft>
                <a:spcPts val="0"/>
              </a:spcAft>
              <a:buSzPts val="2400"/>
              <a:buNone/>
            </a:pPr>
            <a:r>
              <a:t/>
            </a:r>
            <a:endParaRPr sz="2000">
              <a:solidFill>
                <a:schemeClr val="dk1"/>
              </a:solidFill>
            </a:endParaRPr>
          </a:p>
          <a:p>
            <a:pPr indent="0" lvl="0" marL="0" rtl="0" algn="l">
              <a:lnSpc>
                <a:spcPct val="90000"/>
              </a:lnSpc>
              <a:spcBef>
                <a:spcPts val="0"/>
              </a:spcBef>
              <a:spcAft>
                <a:spcPts val="0"/>
              </a:spcAft>
              <a:buSzPts val="2400"/>
              <a:buNone/>
            </a:pPr>
            <a:r>
              <a:t/>
            </a:r>
            <a:endParaRPr sz="2000">
              <a:solidFill>
                <a:schemeClr val="dk1"/>
              </a:solidFill>
            </a:endParaRPr>
          </a:p>
          <a:p>
            <a:pPr indent="0" lvl="0" marL="0" rtl="0" algn="l">
              <a:lnSpc>
                <a:spcPct val="90000"/>
              </a:lnSpc>
              <a:spcBef>
                <a:spcPts val="0"/>
              </a:spcBef>
              <a:spcAft>
                <a:spcPts val="0"/>
              </a:spcAft>
              <a:buSzPts val="2400"/>
              <a:buNone/>
            </a:pPr>
            <a:r>
              <a:t/>
            </a:r>
            <a:endParaRPr sz="2000">
              <a:solidFill>
                <a:schemeClr val="dk1"/>
              </a:solidFill>
            </a:endParaRPr>
          </a:p>
          <a:p>
            <a:pPr indent="0" lvl="0" marL="0" rtl="0" algn="l">
              <a:lnSpc>
                <a:spcPct val="90000"/>
              </a:lnSpc>
              <a:spcBef>
                <a:spcPts val="0"/>
              </a:spcBef>
              <a:spcAft>
                <a:spcPts val="0"/>
              </a:spcAft>
              <a:buSzPts val="2400"/>
              <a:buNone/>
            </a:pPr>
            <a:r>
              <a:t/>
            </a:r>
            <a:endParaRPr sz="2200">
              <a:solidFill>
                <a:schemeClr val="dk1"/>
              </a:solidFill>
            </a:endParaRPr>
          </a:p>
          <a:p>
            <a:pPr indent="0" lvl="0" marL="0" rtl="0" algn="l">
              <a:lnSpc>
                <a:spcPct val="90000"/>
              </a:lnSpc>
              <a:spcBef>
                <a:spcPts val="0"/>
              </a:spcBef>
              <a:spcAft>
                <a:spcPts val="0"/>
              </a:spcAft>
              <a:buSzPts val="2400"/>
              <a:buNone/>
            </a:pPr>
            <a:r>
              <a:t/>
            </a:r>
            <a:endParaRPr sz="2200">
              <a:solidFill>
                <a:schemeClr val="dk1"/>
              </a:solidFill>
            </a:endParaRPr>
          </a:p>
          <a:p>
            <a:pPr indent="0" lvl="0" marL="0" rtl="0" algn="ctr">
              <a:lnSpc>
                <a:spcPct val="90000"/>
              </a:lnSpc>
              <a:spcBef>
                <a:spcPts val="0"/>
              </a:spcBef>
              <a:spcAft>
                <a:spcPts val="0"/>
              </a:spcAft>
              <a:buSzPts val="2400"/>
              <a:buNone/>
            </a:pPr>
            <a:r>
              <a:t/>
            </a:r>
            <a:endParaRPr i="1" sz="1800">
              <a:solidFill>
                <a:schemeClr val="dk1"/>
              </a:solidFill>
              <a:highlight>
                <a:srgbClr val="EAD1DC"/>
              </a:highlight>
            </a:endParaRPr>
          </a:p>
        </p:txBody>
      </p:sp>
      <p:sp>
        <p:nvSpPr>
          <p:cNvPr id="640" name="Google Shape;640;g38583bfd901_0_29"/>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641" name="Google Shape;641;g38583bfd901_0_29"/>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642" name="Google Shape;642;g38583bfd901_0_29"/>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46" name="Shape 646"/>
        <p:cNvGrpSpPr/>
        <p:nvPr/>
      </p:nvGrpSpPr>
      <p:grpSpPr>
        <a:xfrm>
          <a:off x="0" y="0"/>
          <a:ext cx="0" cy="0"/>
          <a:chOff x="0" y="0"/>
          <a:chExt cx="0" cy="0"/>
        </a:xfrm>
      </p:grpSpPr>
      <p:sp>
        <p:nvSpPr>
          <p:cNvPr id="647" name="Google Shape;647;g36ddf57f9f5_0_53"/>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48" name="Google Shape;648;g36ddf57f9f5_0_53"/>
          <p:cNvSpPr txBox="1"/>
          <p:nvPr>
            <p:ph type="ctrTitle"/>
          </p:nvPr>
        </p:nvSpPr>
        <p:spPr>
          <a:xfrm>
            <a:off x="1321500" y="809675"/>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3900">
                <a:solidFill>
                  <a:schemeClr val="accent2"/>
                </a:solidFill>
              </a:rPr>
              <a:t>Approval for EGMS Entry</a:t>
            </a:r>
            <a:endParaRPr sz="3900">
              <a:solidFill>
                <a:schemeClr val="accent2"/>
              </a:solidFill>
            </a:endParaRPr>
          </a:p>
        </p:txBody>
      </p:sp>
      <p:sp>
        <p:nvSpPr>
          <p:cNvPr id="649" name="Google Shape;649;g36ddf57f9f5_0_53"/>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650" name="Google Shape;650;g36ddf57f9f5_0_53"/>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651" name="Google Shape;651;g36ddf57f9f5_0_53"/>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pic>
        <p:nvPicPr>
          <p:cNvPr id="652" name="Google Shape;652;g36ddf57f9f5_0_53" title="-a2IID-4IZUJtJqL.jpg"/>
          <p:cNvPicPr preferRelativeResize="0"/>
          <p:nvPr/>
        </p:nvPicPr>
        <p:blipFill>
          <a:blip r:embed="rId4">
            <a:alphaModFix/>
          </a:blip>
          <a:stretch>
            <a:fillRect/>
          </a:stretch>
        </p:blipFill>
        <p:spPr>
          <a:xfrm>
            <a:off x="2910775" y="1900676"/>
            <a:ext cx="6425674" cy="40286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56" name="Shape 656"/>
        <p:cNvGrpSpPr/>
        <p:nvPr/>
      </p:nvGrpSpPr>
      <p:grpSpPr>
        <a:xfrm>
          <a:off x="0" y="0"/>
          <a:ext cx="0" cy="0"/>
          <a:chOff x="0" y="0"/>
          <a:chExt cx="0" cy="0"/>
        </a:xfrm>
      </p:grpSpPr>
      <p:sp>
        <p:nvSpPr>
          <p:cNvPr id="657" name="Google Shape;657;g36ddf57f9f5_0_73"/>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58" name="Google Shape;658;g36ddf57f9f5_0_73"/>
          <p:cNvSpPr txBox="1"/>
          <p:nvPr>
            <p:ph type="ctrTitle"/>
          </p:nvPr>
        </p:nvSpPr>
        <p:spPr>
          <a:xfrm>
            <a:off x="717175" y="1108920"/>
            <a:ext cx="107844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3900">
                <a:solidFill>
                  <a:schemeClr val="accent2"/>
                </a:solidFill>
              </a:rPr>
              <a:t>Processing claims with Contracted Meal Providers</a:t>
            </a:r>
            <a:endParaRPr b="1" i="1" sz="2300">
              <a:solidFill>
                <a:schemeClr val="accent2"/>
              </a:solidFill>
            </a:endParaRPr>
          </a:p>
        </p:txBody>
      </p:sp>
      <p:sp>
        <p:nvSpPr>
          <p:cNvPr id="659" name="Google Shape;659;g36ddf57f9f5_0_73"/>
          <p:cNvSpPr txBox="1"/>
          <p:nvPr>
            <p:ph idx="1" type="subTitle"/>
          </p:nvPr>
        </p:nvSpPr>
        <p:spPr>
          <a:xfrm>
            <a:off x="655075" y="2068704"/>
            <a:ext cx="10953300" cy="38640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2200">
                <a:solidFill>
                  <a:schemeClr val="dk1"/>
                </a:solidFill>
              </a:rPr>
              <a:t>Food Service Management Company: </a:t>
            </a:r>
            <a:r>
              <a:rPr lang="en-US" sz="2200">
                <a:solidFill>
                  <a:schemeClr val="dk1"/>
                </a:solidFill>
              </a:rPr>
              <a:t>The grantee has a contract with an FSMC and pays a fixed price per meal.</a:t>
            </a:r>
            <a:endParaRPr sz="2200">
              <a:solidFill>
                <a:schemeClr val="dk1"/>
              </a:solidFill>
            </a:endParaRPr>
          </a:p>
          <a:p>
            <a:pPr indent="0" lvl="0" marL="0" rtl="0" algn="l">
              <a:lnSpc>
                <a:spcPct val="115000"/>
              </a:lnSpc>
              <a:spcBef>
                <a:spcPts val="1200"/>
              </a:spcBef>
              <a:spcAft>
                <a:spcPts val="0"/>
              </a:spcAft>
              <a:buNone/>
            </a:pPr>
            <a:r>
              <a:rPr b="1" lang="en-US" sz="2200">
                <a:solidFill>
                  <a:schemeClr val="dk1"/>
                </a:solidFill>
              </a:rPr>
              <a:t>Vended Meals from another CNP Sponsor</a:t>
            </a:r>
            <a:r>
              <a:rPr lang="en-US" sz="2200">
                <a:solidFill>
                  <a:schemeClr val="dk1"/>
                </a:solidFill>
              </a:rPr>
              <a:t>: Another CNP Sponsor provides the RG grantee with meals.</a:t>
            </a:r>
            <a:endParaRPr sz="2200">
              <a:solidFill>
                <a:schemeClr val="dk1"/>
              </a:solidFill>
            </a:endParaRPr>
          </a:p>
          <a:p>
            <a:pPr indent="0" lvl="0" marL="0" rtl="0" algn="l">
              <a:lnSpc>
                <a:spcPct val="115000"/>
              </a:lnSpc>
              <a:spcBef>
                <a:spcPts val="1200"/>
              </a:spcBef>
              <a:spcAft>
                <a:spcPts val="0"/>
              </a:spcAft>
              <a:buNone/>
            </a:pPr>
            <a:r>
              <a:rPr b="1" lang="en-US" sz="2200">
                <a:solidFill>
                  <a:schemeClr val="dk1"/>
                </a:solidFill>
              </a:rPr>
              <a:t>Vended Meals from Food Manufacturers: </a:t>
            </a:r>
            <a:r>
              <a:rPr lang="en-US" sz="2200">
                <a:solidFill>
                  <a:schemeClr val="dk1"/>
                </a:solidFill>
              </a:rPr>
              <a:t>The grantee has contracted with a food manufacturer to provide their meals.</a:t>
            </a:r>
            <a:endParaRPr sz="2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2200">
                <a:solidFill>
                  <a:schemeClr val="dk1"/>
                </a:solidFill>
              </a:rPr>
              <a:t>The claims process for all three scenarios may vary slightly, but certain requirements remain the same. In all cases, </a:t>
            </a:r>
            <a:r>
              <a:rPr b="1" lang="en-US" sz="2200">
                <a:solidFill>
                  <a:schemeClr val="dk1"/>
                </a:solidFill>
              </a:rPr>
              <a:t>the records provided by the CMP to the grantee must accurately reflect the allowable costs claimed under the RG</a:t>
            </a:r>
            <a:r>
              <a:rPr lang="en-US" sz="2200">
                <a:solidFill>
                  <a:schemeClr val="dk1"/>
                </a:solidFill>
              </a:rPr>
              <a:t>.</a:t>
            </a:r>
            <a:endParaRPr b="1" sz="2200">
              <a:solidFill>
                <a:schemeClr val="dk1"/>
              </a:solidFill>
            </a:endParaRPr>
          </a:p>
          <a:p>
            <a:pPr indent="0" lvl="0" marL="0" rtl="0" algn="l">
              <a:lnSpc>
                <a:spcPct val="115000"/>
              </a:lnSpc>
              <a:spcBef>
                <a:spcPts val="1200"/>
              </a:spcBef>
              <a:spcAft>
                <a:spcPts val="0"/>
              </a:spcAft>
              <a:buNone/>
            </a:pPr>
            <a:r>
              <a:t/>
            </a:r>
            <a:endParaRPr sz="2200">
              <a:solidFill>
                <a:schemeClr val="dk1"/>
              </a:solidFill>
            </a:endParaRPr>
          </a:p>
          <a:p>
            <a:pPr indent="0" lvl="0" marL="0" rtl="0" algn="ctr">
              <a:lnSpc>
                <a:spcPct val="90000"/>
              </a:lnSpc>
              <a:spcBef>
                <a:spcPts val="1200"/>
              </a:spcBef>
              <a:spcAft>
                <a:spcPts val="0"/>
              </a:spcAft>
              <a:buSzPts val="2400"/>
              <a:buNone/>
            </a:pPr>
            <a:r>
              <a:t/>
            </a:r>
            <a:endParaRPr i="1" sz="2200">
              <a:solidFill>
                <a:schemeClr val="dk1"/>
              </a:solidFill>
              <a:highlight>
                <a:srgbClr val="EAD1DC"/>
              </a:highlight>
            </a:endParaRPr>
          </a:p>
        </p:txBody>
      </p:sp>
      <p:sp>
        <p:nvSpPr>
          <p:cNvPr id="660" name="Google Shape;660;g36ddf57f9f5_0_73"/>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661" name="Google Shape;661;g36ddf57f9f5_0_73"/>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662" name="Google Shape;662;g36ddf57f9f5_0_73"/>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66" name="Shape 666"/>
        <p:cNvGrpSpPr/>
        <p:nvPr/>
      </p:nvGrpSpPr>
      <p:grpSpPr>
        <a:xfrm>
          <a:off x="0" y="0"/>
          <a:ext cx="0" cy="0"/>
          <a:chOff x="0" y="0"/>
          <a:chExt cx="0" cy="0"/>
        </a:xfrm>
      </p:grpSpPr>
      <p:sp>
        <p:nvSpPr>
          <p:cNvPr id="667" name="Google Shape;667;g37317995831_0_112"/>
          <p:cNvSpPr txBox="1"/>
          <p:nvPr>
            <p:ph type="ctrTitle"/>
          </p:nvPr>
        </p:nvSpPr>
        <p:spPr>
          <a:xfrm>
            <a:off x="1524000" y="3348100"/>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12000"/>
              <a:buFont typeface="Calibri"/>
              <a:buNone/>
            </a:pPr>
            <a:r>
              <a:rPr b="1" lang="en-US" sz="6700">
                <a:solidFill>
                  <a:schemeClr val="accent1"/>
                </a:solidFill>
              </a:rPr>
              <a:t>Competitive</a:t>
            </a:r>
            <a:r>
              <a:rPr lang="en-US" sz="6700">
                <a:solidFill>
                  <a:schemeClr val="accent1"/>
                </a:solidFill>
              </a:rPr>
              <a:t> Reimbursement Grant (CRG)</a:t>
            </a:r>
            <a:endParaRPr sz="6700">
              <a:solidFill>
                <a:schemeClr val="accent1"/>
              </a:solidFill>
            </a:endParaRPr>
          </a:p>
          <a:p>
            <a:pPr indent="0" lvl="0" marL="0" rtl="0" algn="ctr">
              <a:lnSpc>
                <a:spcPct val="90000"/>
              </a:lnSpc>
              <a:spcBef>
                <a:spcPts val="0"/>
              </a:spcBef>
              <a:spcAft>
                <a:spcPts val="0"/>
              </a:spcAft>
              <a:buClr>
                <a:schemeClr val="dk2"/>
              </a:buClr>
              <a:buSzPts val="12000"/>
              <a:buFont typeface="Calibri"/>
              <a:buNone/>
            </a:pPr>
            <a:r>
              <a:t/>
            </a:r>
            <a:endParaRPr sz="6700"/>
          </a:p>
        </p:txBody>
      </p:sp>
      <p:sp>
        <p:nvSpPr>
          <p:cNvPr id="668" name="Google Shape;668;g37317995831_0_112"/>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669" name="Google Shape;669;g37317995831_0_112"/>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670" name="Google Shape;670;g37317995831_0_112"/>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75" name="Shape 675"/>
        <p:cNvGrpSpPr/>
        <p:nvPr/>
      </p:nvGrpSpPr>
      <p:grpSpPr>
        <a:xfrm>
          <a:off x="0" y="0"/>
          <a:ext cx="0" cy="0"/>
          <a:chOff x="0" y="0"/>
          <a:chExt cx="0" cy="0"/>
        </a:xfrm>
      </p:grpSpPr>
      <p:sp>
        <p:nvSpPr>
          <p:cNvPr id="676" name="Google Shape;676;g38583bfd901_0_4"/>
          <p:cNvSpPr txBox="1"/>
          <p:nvPr>
            <p:ph type="title"/>
          </p:nvPr>
        </p:nvSpPr>
        <p:spPr>
          <a:xfrm>
            <a:off x="717176" y="457200"/>
            <a:ext cx="10784400" cy="1026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solidFill>
                  <a:schemeClr val="accent1"/>
                </a:solidFill>
              </a:rPr>
              <a:t>Competitive Reimbursement Grant</a:t>
            </a:r>
            <a:endParaRPr>
              <a:solidFill>
                <a:schemeClr val="accent1"/>
              </a:solidFill>
            </a:endParaRPr>
          </a:p>
        </p:txBody>
      </p:sp>
      <p:sp>
        <p:nvSpPr>
          <p:cNvPr id="677" name="Google Shape;677;g38583bfd901_0_4"/>
          <p:cNvSpPr txBox="1"/>
          <p:nvPr>
            <p:ph idx="1" type="body"/>
          </p:nvPr>
        </p:nvSpPr>
        <p:spPr>
          <a:xfrm>
            <a:off x="717176" y="1825625"/>
            <a:ext cx="10784400" cy="4109100"/>
          </a:xfrm>
          <a:prstGeom prst="rect">
            <a:avLst/>
          </a:prstGeom>
        </p:spPr>
        <p:txBody>
          <a:bodyPr anchorCtr="0" anchor="t" bIns="45700" lIns="91425" spcFirstLastPara="1" rIns="91425" wrap="square" tIns="45700">
            <a:normAutofit lnSpcReduction="20000"/>
          </a:bodyPr>
          <a:lstStyle/>
          <a:p>
            <a:pPr indent="-393700" lvl="0" marL="457200" rtl="0" algn="l">
              <a:spcBef>
                <a:spcPts val="1000"/>
              </a:spcBef>
              <a:spcAft>
                <a:spcPts val="0"/>
              </a:spcAft>
              <a:buSzPts val="2600"/>
              <a:buChar char="•"/>
            </a:pPr>
            <a:r>
              <a:rPr lang="en-US" sz="2600"/>
              <a:t>CRG for short</a:t>
            </a:r>
            <a:endParaRPr sz="2600"/>
          </a:p>
          <a:p>
            <a:pPr indent="-393700" lvl="0" marL="457200" rtl="0" algn="l">
              <a:spcBef>
                <a:spcPts val="0"/>
              </a:spcBef>
              <a:spcAft>
                <a:spcPts val="0"/>
              </a:spcAft>
              <a:buSzPts val="2600"/>
              <a:buChar char="•"/>
            </a:pPr>
            <a:r>
              <a:rPr lang="en-US" sz="2600"/>
              <a:t>Unused NCRG funds gets redistributed to this funding stream.</a:t>
            </a:r>
            <a:endParaRPr sz="2600"/>
          </a:p>
          <a:p>
            <a:pPr indent="-393700" lvl="0" marL="457200" rtl="0" algn="l">
              <a:spcBef>
                <a:spcPts val="0"/>
              </a:spcBef>
              <a:spcAft>
                <a:spcPts val="0"/>
              </a:spcAft>
              <a:buSzPts val="2600"/>
              <a:buChar char="•"/>
            </a:pPr>
            <a:r>
              <a:rPr b="1" lang="en-US" sz="2600"/>
              <a:t>Eligibility</a:t>
            </a:r>
            <a:r>
              <a:rPr lang="en-US" sz="2600"/>
              <a:t>:</a:t>
            </a:r>
            <a:endParaRPr sz="2600"/>
          </a:p>
          <a:p>
            <a:pPr indent="-393700" lvl="1" marL="914400" rtl="0" algn="l">
              <a:spcBef>
                <a:spcPts val="0"/>
              </a:spcBef>
              <a:spcAft>
                <a:spcPts val="0"/>
              </a:spcAft>
              <a:buSzPts val="2600"/>
              <a:buChar char="•"/>
            </a:pPr>
            <a:r>
              <a:rPr lang="en-US" sz="2600"/>
              <a:t>Sponsor must have received an NCRG award.</a:t>
            </a:r>
            <a:endParaRPr sz="2600"/>
          </a:p>
          <a:p>
            <a:pPr indent="-393700" lvl="1" marL="914400" rtl="0" algn="l">
              <a:spcBef>
                <a:spcPts val="0"/>
              </a:spcBef>
              <a:spcAft>
                <a:spcPts val="0"/>
              </a:spcAft>
              <a:buSzPts val="2600"/>
              <a:buChar char="•"/>
            </a:pPr>
            <a:r>
              <a:rPr lang="en-US" sz="2600"/>
              <a:t>Must be at a $0 balance</a:t>
            </a:r>
            <a:endParaRPr sz="2600"/>
          </a:p>
          <a:p>
            <a:pPr indent="-393700" lvl="0" marL="457200" rtl="0" algn="l">
              <a:spcBef>
                <a:spcPts val="0"/>
              </a:spcBef>
              <a:spcAft>
                <a:spcPts val="0"/>
              </a:spcAft>
              <a:buSzPts val="2600"/>
              <a:buChar char="•"/>
            </a:pPr>
            <a:r>
              <a:rPr lang="en-US" sz="2600"/>
              <a:t>Rules, claim process, allowables/unallowables are the same as the NCRG.</a:t>
            </a:r>
            <a:endParaRPr sz="2600"/>
          </a:p>
          <a:p>
            <a:pPr indent="-393700" lvl="0" marL="457200" rtl="0" algn="l">
              <a:spcBef>
                <a:spcPts val="0"/>
              </a:spcBef>
              <a:spcAft>
                <a:spcPts val="0"/>
              </a:spcAft>
              <a:buSzPts val="2600"/>
              <a:buChar char="•"/>
            </a:pPr>
            <a:r>
              <a:rPr lang="en-US" sz="2600"/>
              <a:t>Separate grant agreement and EGMS subgrant.</a:t>
            </a:r>
            <a:endParaRPr sz="2600"/>
          </a:p>
          <a:p>
            <a:pPr indent="-393700" lvl="0" marL="457200" marR="0" rtl="0" algn="l">
              <a:lnSpc>
                <a:spcPct val="90000"/>
              </a:lnSpc>
              <a:spcBef>
                <a:spcPts val="0"/>
              </a:spcBef>
              <a:spcAft>
                <a:spcPts val="0"/>
              </a:spcAft>
              <a:buSzPts val="2600"/>
              <a:buChar char="•"/>
            </a:pPr>
            <a:r>
              <a:rPr b="1" lang="en-US" sz="2600"/>
              <a:t>RFA projected to open early 2026</a:t>
            </a:r>
            <a:endParaRPr b="1" sz="2600"/>
          </a:p>
          <a:p>
            <a:pPr indent="-393700" lvl="0" marL="457200" rtl="0" algn="l">
              <a:spcBef>
                <a:spcPts val="0"/>
              </a:spcBef>
              <a:spcAft>
                <a:spcPts val="0"/>
              </a:spcAft>
              <a:buSzPts val="2600"/>
              <a:buChar char="•"/>
            </a:pPr>
            <a:r>
              <a:rPr lang="en-US" sz="2600"/>
              <a:t>Multiple application rounds until funds are exhausted</a:t>
            </a:r>
            <a:endParaRPr sz="2600"/>
          </a:p>
          <a:p>
            <a:pPr indent="-393700" lvl="0" marL="457200" marR="0" rtl="0" algn="l">
              <a:lnSpc>
                <a:spcPct val="90000"/>
              </a:lnSpc>
              <a:spcBef>
                <a:spcPts val="0"/>
              </a:spcBef>
              <a:spcAft>
                <a:spcPts val="0"/>
              </a:spcAft>
              <a:buSzPts val="2600"/>
              <a:buChar char="•"/>
            </a:pPr>
            <a:r>
              <a:rPr lang="en-US" sz="2600"/>
              <a:t>OR F2CNP Leadership (ODE, Network, Evaluation team) is reviewing the application process.</a:t>
            </a:r>
            <a:endParaRPr sz="2600"/>
          </a:p>
          <a:p>
            <a:pPr indent="-393700" lvl="1" marL="914400" marR="0" rtl="0" algn="l">
              <a:lnSpc>
                <a:spcPct val="90000"/>
              </a:lnSpc>
              <a:spcBef>
                <a:spcPts val="0"/>
              </a:spcBef>
              <a:spcAft>
                <a:spcPts val="0"/>
              </a:spcAft>
              <a:buSzPts val="2600"/>
              <a:buChar char="•"/>
            </a:pPr>
            <a:r>
              <a:rPr lang="en-US" sz="2600"/>
              <a:t>Expect some changes to application and award </a:t>
            </a:r>
            <a:r>
              <a:rPr lang="en-US" sz="2600"/>
              <a:t>prioritization</a:t>
            </a:r>
            <a:r>
              <a:rPr lang="en-US" sz="2600"/>
              <a:t>.</a:t>
            </a:r>
            <a:endParaRPr sz="2600"/>
          </a:p>
          <a:p>
            <a:pPr indent="-393700" lvl="0" marL="457200" rtl="0" algn="l">
              <a:spcBef>
                <a:spcPts val="0"/>
              </a:spcBef>
              <a:spcAft>
                <a:spcPts val="0"/>
              </a:spcAft>
              <a:buSzPts val="2600"/>
              <a:buChar char="•"/>
            </a:pPr>
            <a:r>
              <a:rPr lang="en-US" sz="2600"/>
              <a:t>Watch the newsletter, listserv, and</a:t>
            </a:r>
            <a:r>
              <a:rPr lang="en-US" sz="2600"/>
              <a:t> refer to the Farm to CNP Grant webpage for CRG updates.</a:t>
            </a:r>
            <a:endParaRPr sz="2600"/>
          </a:p>
        </p:txBody>
      </p:sp>
      <p:sp>
        <p:nvSpPr>
          <p:cNvPr id="678" name="Google Shape;678;g38583bfd901_0_4"/>
          <p:cNvSpPr txBox="1"/>
          <p:nvPr>
            <p:ph idx="12" type="sldNum"/>
          </p:nvPr>
        </p:nvSpPr>
        <p:spPr>
          <a:xfrm>
            <a:off x="8610600" y="6139793"/>
            <a:ext cx="2891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682" name="Shape 682"/>
        <p:cNvGrpSpPr/>
        <p:nvPr/>
      </p:nvGrpSpPr>
      <p:grpSpPr>
        <a:xfrm>
          <a:off x="0" y="0"/>
          <a:ext cx="0" cy="0"/>
          <a:chOff x="0" y="0"/>
          <a:chExt cx="0" cy="0"/>
        </a:xfrm>
      </p:grpSpPr>
      <p:sp>
        <p:nvSpPr>
          <p:cNvPr id="683" name="Google Shape;683;g36ddf57f9f5_0_227"/>
          <p:cNvSpPr/>
          <p:nvPr/>
        </p:nvSpPr>
        <p:spPr>
          <a:xfrm>
            <a:off x="5155050" y="38143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84" name="Google Shape;684;g36ddf57f9f5_0_227"/>
          <p:cNvSpPr txBox="1"/>
          <p:nvPr>
            <p:ph type="ctrTitle"/>
          </p:nvPr>
        </p:nvSpPr>
        <p:spPr>
          <a:xfrm>
            <a:off x="1321500" y="385650"/>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3900">
                <a:solidFill>
                  <a:schemeClr val="accent4"/>
                </a:solidFill>
              </a:rPr>
              <a:t>Resources</a:t>
            </a:r>
            <a:endParaRPr b="1" i="1" sz="2300">
              <a:solidFill>
                <a:schemeClr val="accent4"/>
              </a:solidFill>
            </a:endParaRPr>
          </a:p>
        </p:txBody>
      </p:sp>
      <p:sp>
        <p:nvSpPr>
          <p:cNvPr id="685" name="Google Shape;685;g36ddf57f9f5_0_227"/>
          <p:cNvSpPr txBox="1"/>
          <p:nvPr>
            <p:ph idx="1" type="subTitle"/>
          </p:nvPr>
        </p:nvSpPr>
        <p:spPr>
          <a:xfrm>
            <a:off x="8238402" y="1708300"/>
            <a:ext cx="2800800" cy="6327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400"/>
              <a:buNone/>
            </a:pPr>
            <a:r>
              <a:rPr b="1" lang="en-US" sz="2000">
                <a:solidFill>
                  <a:schemeClr val="dk1"/>
                </a:solidFill>
              </a:rPr>
              <a:t>Oregon Farm to School Network</a:t>
            </a:r>
            <a:endParaRPr b="1" sz="2000">
              <a:solidFill>
                <a:schemeClr val="dk1"/>
              </a:solidFill>
            </a:endParaRPr>
          </a:p>
          <a:p>
            <a:pPr indent="0" lvl="0" marL="0" rtl="0" algn="l">
              <a:lnSpc>
                <a:spcPct val="90000"/>
              </a:lnSpc>
              <a:spcBef>
                <a:spcPts val="0"/>
              </a:spcBef>
              <a:spcAft>
                <a:spcPts val="0"/>
              </a:spcAft>
              <a:buClr>
                <a:schemeClr val="accent3"/>
              </a:buClr>
              <a:buSzPts val="2400"/>
              <a:buNone/>
            </a:pPr>
            <a:r>
              <a:rPr lang="en-US" sz="2000">
                <a:solidFill>
                  <a:schemeClr val="dk1"/>
                </a:solidFill>
              </a:rPr>
              <a:t>Regional Technical Assistance Coordinators</a:t>
            </a:r>
            <a:endParaRPr i="1" sz="2000">
              <a:solidFill>
                <a:schemeClr val="dk1"/>
              </a:solidFill>
              <a:highlight>
                <a:srgbClr val="EAD1DC"/>
              </a:highlight>
            </a:endParaRPr>
          </a:p>
        </p:txBody>
      </p:sp>
      <p:sp>
        <p:nvSpPr>
          <p:cNvPr id="686" name="Google Shape;686;g36ddf57f9f5_0_227"/>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687" name="Google Shape;687;g36ddf57f9f5_0_227"/>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688" name="Google Shape;688;g36ddf57f9f5_0_227"/>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
        <p:nvSpPr>
          <p:cNvPr id="689" name="Google Shape;689;g36ddf57f9f5_0_227"/>
          <p:cNvSpPr txBox="1"/>
          <p:nvPr>
            <p:ph idx="1" type="subTitle"/>
          </p:nvPr>
        </p:nvSpPr>
        <p:spPr>
          <a:xfrm>
            <a:off x="8238410" y="4081579"/>
            <a:ext cx="2625900" cy="4800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400"/>
              <a:buNone/>
            </a:pPr>
            <a:r>
              <a:rPr b="1" lang="en-US" sz="2000">
                <a:solidFill>
                  <a:schemeClr val="dk1"/>
                </a:solidFill>
              </a:rPr>
              <a:t>The Oregon Harvest for Schools</a:t>
            </a:r>
            <a:r>
              <a:rPr b="1" lang="en-US" sz="2000">
                <a:solidFill>
                  <a:schemeClr val="dk1"/>
                </a:solidFill>
              </a:rPr>
              <a:t> Directory</a:t>
            </a:r>
            <a:endParaRPr b="1" sz="2000">
              <a:solidFill>
                <a:schemeClr val="dk1"/>
              </a:solidFill>
            </a:endParaRPr>
          </a:p>
          <a:p>
            <a:pPr indent="0" lvl="0" marL="0" rtl="0" algn="l">
              <a:lnSpc>
                <a:spcPct val="90000"/>
              </a:lnSpc>
              <a:spcBef>
                <a:spcPts val="0"/>
              </a:spcBef>
              <a:spcAft>
                <a:spcPts val="0"/>
              </a:spcAft>
              <a:buClr>
                <a:schemeClr val="accent3"/>
              </a:buClr>
              <a:buSzPts val="2400"/>
              <a:buNone/>
            </a:pPr>
            <a:r>
              <a:rPr lang="en-US" sz="2000">
                <a:solidFill>
                  <a:schemeClr val="dk1"/>
                </a:solidFill>
              </a:rPr>
              <a:t>Searchable directory of Oregon foods</a:t>
            </a:r>
            <a:endParaRPr sz="2000">
              <a:solidFill>
                <a:schemeClr val="dk1"/>
              </a:solidFill>
            </a:endParaRPr>
          </a:p>
          <a:p>
            <a:pPr indent="0" lvl="0" marL="0" rtl="0" algn="l">
              <a:lnSpc>
                <a:spcPct val="90000"/>
              </a:lnSpc>
              <a:spcBef>
                <a:spcPts val="0"/>
              </a:spcBef>
              <a:spcAft>
                <a:spcPts val="0"/>
              </a:spcAft>
              <a:buSzPts val="2400"/>
              <a:buNone/>
            </a:pPr>
            <a:r>
              <a:t/>
            </a:r>
            <a:endParaRPr i="1" sz="2200">
              <a:solidFill>
                <a:schemeClr val="dk1"/>
              </a:solidFill>
              <a:highlight>
                <a:srgbClr val="EAD1DC"/>
              </a:highlight>
            </a:endParaRPr>
          </a:p>
        </p:txBody>
      </p:sp>
      <p:sp>
        <p:nvSpPr>
          <p:cNvPr id="690" name="Google Shape;690;g36ddf57f9f5_0_227"/>
          <p:cNvSpPr txBox="1"/>
          <p:nvPr>
            <p:ph idx="1" type="subTitle"/>
          </p:nvPr>
        </p:nvSpPr>
        <p:spPr>
          <a:xfrm>
            <a:off x="1475242" y="2503600"/>
            <a:ext cx="3599100" cy="437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3"/>
              </a:buClr>
              <a:buSzPts val="2400"/>
              <a:buNone/>
            </a:pPr>
            <a:r>
              <a:rPr b="1" lang="en-US" sz="2000">
                <a:solidFill>
                  <a:schemeClr val="dk1"/>
                </a:solidFill>
              </a:rPr>
              <a:t>ODE's Farm to CNP webpage</a:t>
            </a:r>
            <a:endParaRPr b="1" i="1" sz="2000">
              <a:solidFill>
                <a:schemeClr val="dk1"/>
              </a:solidFill>
              <a:highlight>
                <a:srgbClr val="EAD1DC"/>
              </a:highlight>
            </a:endParaRPr>
          </a:p>
        </p:txBody>
      </p:sp>
      <p:pic>
        <p:nvPicPr>
          <p:cNvPr id="691" name="Google Shape;691;g36ddf57f9f5_0_227" title="y-1HNBqnpzN3sAkl.png"/>
          <p:cNvPicPr preferRelativeResize="0"/>
          <p:nvPr/>
        </p:nvPicPr>
        <p:blipFill rotWithShape="1">
          <a:blip r:embed="rId4">
            <a:alphaModFix/>
          </a:blip>
          <a:srcRect b="0" l="0" r="0" t="0"/>
          <a:stretch/>
        </p:blipFill>
        <p:spPr>
          <a:xfrm>
            <a:off x="1727636" y="1545695"/>
            <a:ext cx="3152972" cy="957900"/>
          </a:xfrm>
          <a:prstGeom prst="rect">
            <a:avLst/>
          </a:prstGeom>
          <a:noFill/>
          <a:ln>
            <a:noFill/>
          </a:ln>
        </p:spPr>
      </p:pic>
      <p:sp>
        <p:nvSpPr>
          <p:cNvPr id="692" name="Google Shape;692;g36ddf57f9f5_0_227"/>
          <p:cNvSpPr txBox="1"/>
          <p:nvPr>
            <p:ph idx="1" type="subTitle"/>
          </p:nvPr>
        </p:nvSpPr>
        <p:spPr>
          <a:xfrm>
            <a:off x="3104571" y="3842750"/>
            <a:ext cx="3343200" cy="957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400"/>
              <a:buNone/>
            </a:pPr>
            <a:r>
              <a:rPr b="1" lang="en-US" sz="2000">
                <a:solidFill>
                  <a:schemeClr val="dk1"/>
                </a:solidFill>
              </a:rPr>
              <a:t>Combined Claims Files</a:t>
            </a:r>
            <a:endParaRPr b="1" sz="2000">
              <a:solidFill>
                <a:schemeClr val="dk1"/>
              </a:solidFill>
            </a:endParaRPr>
          </a:p>
          <a:p>
            <a:pPr indent="0" lvl="0" marL="0" rtl="0" algn="l">
              <a:spcBef>
                <a:spcPts val="0"/>
              </a:spcBef>
              <a:spcAft>
                <a:spcPts val="0"/>
              </a:spcAft>
              <a:buClr>
                <a:schemeClr val="accent3"/>
              </a:buClr>
              <a:buSzPts val="2400"/>
              <a:buNone/>
            </a:pPr>
            <a:r>
              <a:rPr lang="en-US" sz="2000">
                <a:solidFill>
                  <a:schemeClr val="dk1"/>
                </a:solidFill>
              </a:rPr>
              <a:t>On the grant webpage under</a:t>
            </a:r>
            <a:endParaRPr sz="2000">
              <a:solidFill>
                <a:schemeClr val="dk1"/>
              </a:solidFill>
            </a:endParaRPr>
          </a:p>
          <a:p>
            <a:pPr indent="0" lvl="0" marL="0" rtl="0" algn="l">
              <a:spcBef>
                <a:spcPts val="0"/>
              </a:spcBef>
              <a:spcAft>
                <a:spcPts val="0"/>
              </a:spcAft>
              <a:buClr>
                <a:schemeClr val="accent3"/>
              </a:buClr>
              <a:buSzPts val="2400"/>
              <a:buNone/>
            </a:pPr>
            <a:r>
              <a:rPr i="1" lang="en-US" sz="2000">
                <a:solidFill>
                  <a:schemeClr val="dk1"/>
                </a:solidFill>
              </a:rPr>
              <a:t>Claim Resources &amp; Documents</a:t>
            </a:r>
            <a:endParaRPr sz="2000">
              <a:solidFill>
                <a:schemeClr val="dk1"/>
              </a:solidFill>
            </a:endParaRPr>
          </a:p>
          <a:p>
            <a:pPr indent="0" lvl="0" marL="0" rtl="0" algn="l">
              <a:lnSpc>
                <a:spcPct val="90000"/>
              </a:lnSpc>
              <a:spcBef>
                <a:spcPts val="0"/>
              </a:spcBef>
              <a:spcAft>
                <a:spcPts val="0"/>
              </a:spcAft>
              <a:buClr>
                <a:schemeClr val="accent3"/>
              </a:buClr>
              <a:buSzPts val="2400"/>
              <a:buNone/>
            </a:pPr>
            <a:r>
              <a:rPr lang="en-US" sz="2000">
                <a:solidFill>
                  <a:schemeClr val="dk1"/>
                </a:solidFill>
              </a:rPr>
              <a:t>Filterable Excel file of grantees’ past purchases.</a:t>
            </a:r>
            <a:endParaRPr i="1" sz="1600">
              <a:solidFill>
                <a:schemeClr val="dk1"/>
              </a:solidFill>
              <a:highlight>
                <a:srgbClr val="EAD1DC"/>
              </a:highlight>
            </a:endParaRPr>
          </a:p>
        </p:txBody>
      </p:sp>
      <p:pic>
        <p:nvPicPr>
          <p:cNvPr id="693" name="Google Shape;693;g36ddf57f9f5_0_227" title="fk39wd7I27ur5bc5.png"/>
          <p:cNvPicPr preferRelativeResize="0"/>
          <p:nvPr/>
        </p:nvPicPr>
        <p:blipFill>
          <a:blip r:embed="rId5">
            <a:alphaModFix/>
          </a:blip>
          <a:stretch>
            <a:fillRect/>
          </a:stretch>
        </p:blipFill>
        <p:spPr>
          <a:xfrm>
            <a:off x="6265682" y="1545700"/>
            <a:ext cx="1943419" cy="1321525"/>
          </a:xfrm>
          <a:prstGeom prst="rect">
            <a:avLst/>
          </a:prstGeom>
          <a:noFill/>
          <a:ln>
            <a:noFill/>
          </a:ln>
        </p:spPr>
      </p:pic>
      <p:pic>
        <p:nvPicPr>
          <p:cNvPr id="694" name="Google Shape;694;g36ddf57f9f5_0_227" title="a3GAwNrxU7cuKKjA.jpg"/>
          <p:cNvPicPr preferRelativeResize="0"/>
          <p:nvPr/>
        </p:nvPicPr>
        <p:blipFill>
          <a:blip r:embed="rId6">
            <a:alphaModFix/>
          </a:blip>
          <a:stretch>
            <a:fillRect/>
          </a:stretch>
        </p:blipFill>
        <p:spPr>
          <a:xfrm>
            <a:off x="965614" y="3345524"/>
            <a:ext cx="2129065" cy="1952350"/>
          </a:xfrm>
          <a:prstGeom prst="rect">
            <a:avLst/>
          </a:prstGeom>
          <a:noFill/>
          <a:ln>
            <a:noFill/>
          </a:ln>
        </p:spPr>
      </p:pic>
      <p:pic>
        <p:nvPicPr>
          <p:cNvPr id="695" name="Google Shape;695;g36ddf57f9f5_0_227" title="H4S logo.jpg"/>
          <p:cNvPicPr preferRelativeResize="0"/>
          <p:nvPr/>
        </p:nvPicPr>
        <p:blipFill>
          <a:blip r:embed="rId7">
            <a:alphaModFix/>
          </a:blip>
          <a:stretch>
            <a:fillRect/>
          </a:stretch>
        </p:blipFill>
        <p:spPr>
          <a:xfrm>
            <a:off x="6579234" y="3332385"/>
            <a:ext cx="1628900" cy="19523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699" name="Shape 699"/>
        <p:cNvGrpSpPr/>
        <p:nvPr/>
      </p:nvGrpSpPr>
      <p:grpSpPr>
        <a:xfrm>
          <a:off x="0" y="0"/>
          <a:ext cx="0" cy="0"/>
          <a:chOff x="0" y="0"/>
          <a:chExt cx="0" cy="0"/>
        </a:xfrm>
      </p:grpSpPr>
      <p:sp>
        <p:nvSpPr>
          <p:cNvPr id="700" name="Google Shape;700;p8"/>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701" name="Google Shape;701;p8"/>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702" name="Google Shape;702;p8" title="cJVFLB1sd05qIpDZ-stock_image.jpg"/>
          <p:cNvPicPr preferRelativeResize="0"/>
          <p:nvPr/>
        </p:nvPicPr>
        <p:blipFill rotWithShape="1">
          <a:blip r:embed="rId3">
            <a:alphaModFix/>
          </a:blip>
          <a:srcRect b="0" l="0" r="0" t="0"/>
          <a:stretch/>
        </p:blipFill>
        <p:spPr>
          <a:xfrm>
            <a:off x="2611398" y="269725"/>
            <a:ext cx="6969200" cy="4355750"/>
          </a:xfrm>
          <a:prstGeom prst="rect">
            <a:avLst/>
          </a:prstGeom>
          <a:noFill/>
          <a:ln>
            <a:noFill/>
          </a:ln>
        </p:spPr>
      </p:pic>
      <p:sp>
        <p:nvSpPr>
          <p:cNvPr id="703" name="Google Shape;703;p8"/>
          <p:cNvSpPr txBox="1"/>
          <p:nvPr/>
        </p:nvSpPr>
        <p:spPr>
          <a:xfrm>
            <a:off x="1823100" y="4684275"/>
            <a:ext cx="8431500" cy="109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2200">
                <a:solidFill>
                  <a:schemeClr val="dk1"/>
                </a:solidFill>
                <a:latin typeface="Calibri"/>
                <a:ea typeface="Calibri"/>
                <a:cs typeface="Calibri"/>
                <a:sym typeface="Calibri"/>
              </a:rPr>
              <a:t>An attestation is required for official participation in the grant training. This slide deck is only a reference resource. Grantees must complete the </a:t>
            </a:r>
            <a:r>
              <a:rPr lang="en-US" sz="2200" u="sng">
                <a:solidFill>
                  <a:schemeClr val="hlink"/>
                </a:solidFill>
                <a:latin typeface="Calibri"/>
                <a:ea typeface="Calibri"/>
                <a:cs typeface="Calibri"/>
                <a:sym typeface="Calibri"/>
                <a:hlinkClick r:id="rId4"/>
              </a:rPr>
              <a:t>self-guided online training</a:t>
            </a:r>
            <a:r>
              <a:rPr lang="en-US" sz="2200">
                <a:solidFill>
                  <a:schemeClr val="dk1"/>
                </a:solidFill>
                <a:latin typeface="Calibri"/>
                <a:ea typeface="Calibri"/>
                <a:cs typeface="Calibri"/>
                <a:sym typeface="Calibri"/>
              </a:rPr>
              <a:t>, with the attestation linked at the end.</a:t>
            </a:r>
            <a:endParaRPr sz="2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
          <p:cNvSpPr txBox="1"/>
          <p:nvPr>
            <p:ph type="title"/>
          </p:nvPr>
        </p:nvSpPr>
        <p:spPr>
          <a:xfrm>
            <a:off x="717176" y="457200"/>
            <a:ext cx="10784542" cy="10264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US"/>
              <a:t>Who We Serve</a:t>
            </a:r>
            <a:endParaRPr/>
          </a:p>
        </p:txBody>
      </p:sp>
      <p:sp>
        <p:nvSpPr>
          <p:cNvPr id="420" name="Google Shape;420;p3"/>
          <p:cNvSpPr txBox="1"/>
          <p:nvPr/>
        </p:nvSpPr>
        <p:spPr>
          <a:xfrm>
            <a:off x="530231" y="1716092"/>
            <a:ext cx="4070583" cy="438578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“My vision is to make sure every child in Oregon is successful and has a safe place to receive a high-quality public education. I’ve seen firsthand how a positive student-teacher relationship can set a child on a successful path for the rest of their life. When we collaborate and build partnerships with students, educators and families we can advance equity and lead all students toward success.”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                       </a:t>
            </a:r>
            <a:r>
              <a:rPr b="0" i="1" lang="en-US" sz="2100" u="none" cap="none" strike="noStrike">
                <a:solidFill>
                  <a:srgbClr val="000000"/>
                </a:solidFill>
                <a:latin typeface="Calibri"/>
                <a:ea typeface="Calibri"/>
                <a:cs typeface="Calibri"/>
                <a:sym typeface="Calibri"/>
              </a:rPr>
              <a:t>- Dr. Charlene Williams</a:t>
            </a:r>
            <a:endParaRPr b="0" i="1" sz="1400" u="none" cap="none" strike="noStrike">
              <a:solidFill>
                <a:srgbClr val="000000"/>
              </a:solidFill>
              <a:latin typeface="Arial"/>
              <a:ea typeface="Arial"/>
              <a:cs typeface="Arial"/>
              <a:sym typeface="Arial"/>
            </a:endParaRPr>
          </a:p>
        </p:txBody>
      </p:sp>
      <p:pic>
        <p:nvPicPr>
          <p:cNvPr descr="Oregon state outline" id="421" name="Google Shape;421;p3"/>
          <p:cNvPicPr preferRelativeResize="0"/>
          <p:nvPr/>
        </p:nvPicPr>
        <p:blipFill rotWithShape="1">
          <a:blip r:embed="rId3">
            <a:alphaModFix/>
          </a:blip>
          <a:srcRect b="0" l="0" r="0" t="0"/>
          <a:stretch/>
        </p:blipFill>
        <p:spPr>
          <a:xfrm>
            <a:off x="4594325" y="582350"/>
            <a:ext cx="7129399" cy="5501650"/>
          </a:xfrm>
          <a:prstGeom prst="rect">
            <a:avLst/>
          </a:prstGeom>
          <a:noFill/>
          <a:ln>
            <a:noFill/>
          </a:ln>
        </p:spPr>
      </p:pic>
      <p:sp>
        <p:nvSpPr>
          <p:cNvPr id="422" name="Google Shape;422;p3"/>
          <p:cNvSpPr txBox="1"/>
          <p:nvPr/>
        </p:nvSpPr>
        <p:spPr>
          <a:xfrm>
            <a:off x="6542326" y="1371100"/>
            <a:ext cx="3416100" cy="77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DC5626"/>
                </a:solidFill>
                <a:latin typeface="Calibri"/>
                <a:ea typeface="Calibri"/>
                <a:cs typeface="Calibri"/>
                <a:sym typeface="Calibri"/>
              </a:rPr>
              <a:t>547,424 Students</a:t>
            </a:r>
            <a:r>
              <a:rPr b="1" i="0" lang="en-US" sz="2200" u="none" cap="none" strike="noStrike">
                <a:solidFill>
                  <a:schemeClr val="dk1"/>
                </a:solidFill>
                <a:latin typeface="Calibri"/>
                <a:ea typeface="Calibri"/>
                <a:cs typeface="Calibri"/>
                <a:sym typeface="Calibri"/>
              </a:rPr>
              <a:t>*</a:t>
            </a:r>
            <a:r>
              <a:rPr b="0" i="1" lang="en-US" sz="4600" u="none" cap="none" strike="noStrike">
                <a:solidFill>
                  <a:srgbClr val="0F75BC"/>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23" name="Google Shape;423;p3"/>
          <p:cNvSpPr txBox="1"/>
          <p:nvPr/>
        </p:nvSpPr>
        <p:spPr>
          <a:xfrm>
            <a:off x="7170375" y="6009450"/>
            <a:ext cx="216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*Numbers represent 2023-24</a:t>
            </a:r>
            <a:endParaRPr b="0" i="0" sz="1200" u="none" cap="none" strike="noStrike">
              <a:solidFill>
                <a:schemeClr val="dk1"/>
              </a:solidFill>
              <a:latin typeface="Calibri"/>
              <a:ea typeface="Calibri"/>
              <a:cs typeface="Calibri"/>
              <a:sym typeface="Calibri"/>
            </a:endParaRPr>
          </a:p>
        </p:txBody>
      </p:sp>
      <p:sp>
        <p:nvSpPr>
          <p:cNvPr id="424" name="Google Shape;424;p3"/>
          <p:cNvSpPr txBox="1"/>
          <p:nvPr/>
        </p:nvSpPr>
        <p:spPr>
          <a:xfrm>
            <a:off x="6276963" y="2013439"/>
            <a:ext cx="376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F75BC"/>
              </a:buClr>
              <a:buSzPts val="5400"/>
              <a:buFont typeface="Arial"/>
              <a:buNone/>
            </a:pPr>
            <a:r>
              <a:rPr b="0" i="0" lang="en-US" sz="1800" u="none" cap="none" strike="noStrike">
                <a:solidFill>
                  <a:srgbClr val="000000"/>
                </a:solidFill>
                <a:latin typeface="Calibri"/>
                <a:ea typeface="Calibri"/>
                <a:cs typeface="Calibri"/>
                <a:sym typeface="Calibri"/>
              </a:rPr>
              <a:t>More than 360 languages spoken</a:t>
            </a:r>
            <a:endParaRPr b="0" i="0" sz="1800" u="none" cap="none" strike="noStrike">
              <a:solidFill>
                <a:srgbClr val="000000"/>
              </a:solidFill>
              <a:latin typeface="Calibri"/>
              <a:ea typeface="Calibri"/>
              <a:cs typeface="Calibri"/>
              <a:sym typeface="Calibri"/>
            </a:endParaRPr>
          </a:p>
        </p:txBody>
      </p:sp>
      <p:sp>
        <p:nvSpPr>
          <p:cNvPr id="425" name="Google Shape;425;p3"/>
          <p:cNvSpPr txBox="1"/>
          <p:nvPr/>
        </p:nvSpPr>
        <p:spPr>
          <a:xfrm>
            <a:off x="5801625" y="2466575"/>
            <a:ext cx="4714800" cy="229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9F2065"/>
                </a:solidFill>
                <a:latin typeface="Calibri"/>
                <a:ea typeface="Calibri"/>
                <a:cs typeface="Calibri"/>
                <a:sym typeface="Calibri"/>
              </a:rPr>
              <a:t>89,249 Educators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9F2065"/>
                </a:solidFill>
                <a:latin typeface="Calibri"/>
                <a:ea typeface="Calibri"/>
                <a:cs typeface="Calibri"/>
                <a:sym typeface="Calibri"/>
              </a:rPr>
              <a:t>Staff of Color</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14% of Teachers</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14% of Administrators</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20% of Counselors</a:t>
            </a:r>
            <a:endParaRPr b="0" i="0" sz="1400" u="none" cap="none" strike="noStrike">
              <a:solidFill>
                <a:srgbClr val="000000"/>
              </a:solidFill>
              <a:latin typeface="Arial"/>
              <a:ea typeface="Arial"/>
              <a:cs typeface="Arial"/>
              <a:sym typeface="Arial"/>
            </a:endParaRPr>
          </a:p>
          <a:p>
            <a:pPr indent="-285750" lvl="0" marL="285750" marR="0" rtl="0" algn="ctr">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25% of Educational Assistants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rgbClr val="9F2065"/>
              </a:solidFill>
              <a:latin typeface="Calibri"/>
              <a:ea typeface="Calibri"/>
              <a:cs typeface="Calibri"/>
              <a:sym typeface="Calibri"/>
            </a:endParaRPr>
          </a:p>
        </p:txBody>
      </p:sp>
      <p:sp>
        <p:nvSpPr>
          <p:cNvPr id="426" name="Google Shape;426;p3"/>
          <p:cNvSpPr txBox="1"/>
          <p:nvPr/>
        </p:nvSpPr>
        <p:spPr>
          <a:xfrm>
            <a:off x="5756636" y="4461889"/>
            <a:ext cx="4804800" cy="20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F75BC"/>
              </a:buClr>
              <a:buSzPts val="3600"/>
              <a:buFont typeface="Arial"/>
              <a:buNone/>
            </a:pPr>
            <a:r>
              <a:rPr b="1" i="0" lang="en-US" sz="3000" u="none" cap="none" strike="noStrike">
                <a:solidFill>
                  <a:srgbClr val="006CAD"/>
                </a:solidFill>
                <a:latin typeface="Calibri"/>
                <a:ea typeface="Calibri"/>
                <a:cs typeface="Calibri"/>
                <a:sym typeface="Calibri"/>
              </a:rPr>
              <a:t>197 Districts</a:t>
            </a:r>
            <a:endParaRPr b="0" i="0" sz="3000" u="none" cap="none" strike="noStrike">
              <a:solidFill>
                <a:srgbClr val="006CAD"/>
              </a:solidFill>
              <a:latin typeface="Arial"/>
              <a:ea typeface="Arial"/>
              <a:cs typeface="Arial"/>
              <a:sym typeface="Arial"/>
            </a:endParaRPr>
          </a:p>
          <a:p>
            <a:pPr indent="0" lvl="0" marL="0" marR="0" rtl="0" algn="ctr">
              <a:lnSpc>
                <a:spcPct val="100000"/>
              </a:lnSpc>
              <a:spcBef>
                <a:spcPts val="0"/>
              </a:spcBef>
              <a:spcAft>
                <a:spcPts val="0"/>
              </a:spcAft>
              <a:buClr>
                <a:srgbClr val="0F75BC"/>
              </a:buClr>
              <a:buSzPts val="3200"/>
              <a:buFont typeface="Arial"/>
              <a:buNone/>
            </a:pPr>
            <a:r>
              <a:rPr b="0" i="0" lang="en-US" sz="1800" u="none" cap="none" strike="noStrike">
                <a:solidFill>
                  <a:srgbClr val="0F75BC"/>
                </a:solidFill>
                <a:latin typeface="Calibri"/>
                <a:ea typeface="Calibri"/>
                <a:cs typeface="Calibri"/>
                <a:sym typeface="Calibri"/>
              </a:rPr>
              <a:t>1,270 Schools</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Arial"/>
              <a:buNone/>
            </a:pPr>
            <a:r>
              <a:rPr b="0" i="0" lang="en-US" sz="1800" u="none" cap="none" strike="noStrike">
                <a:solidFill>
                  <a:srgbClr val="006CAD"/>
                </a:solidFill>
                <a:latin typeface="Calibri"/>
                <a:ea typeface="Calibri"/>
                <a:cs typeface="Calibri"/>
                <a:sym typeface="Calibri"/>
              </a:rPr>
              <a:t>131 Charter Schools</a:t>
            </a:r>
            <a:endParaRPr b="0" i="0" sz="1800" u="none" cap="none" strike="noStrike">
              <a:solidFill>
                <a:srgbClr val="006CAD"/>
              </a:solidFill>
              <a:latin typeface="Calibri"/>
              <a:ea typeface="Calibri"/>
              <a:cs typeface="Calibri"/>
              <a:sym typeface="Calibri"/>
            </a:endParaRPr>
          </a:p>
          <a:p>
            <a:pPr indent="0" lvl="0" marL="0" marR="0" rtl="0" algn="ctr">
              <a:lnSpc>
                <a:spcPct val="100000"/>
              </a:lnSpc>
              <a:spcBef>
                <a:spcPts val="0"/>
              </a:spcBef>
              <a:spcAft>
                <a:spcPts val="0"/>
              </a:spcAft>
              <a:buClr>
                <a:srgbClr val="0F75BC"/>
              </a:buClr>
              <a:buSzPts val="1400"/>
              <a:buFont typeface="Arial"/>
              <a:buNone/>
            </a:pPr>
            <a:r>
              <a:rPr b="0" i="0" lang="en-US" sz="1800" u="none" cap="none" strike="noStrike">
                <a:solidFill>
                  <a:srgbClr val="006CAD"/>
                </a:solidFill>
                <a:latin typeface="Calibri"/>
                <a:ea typeface="Calibri"/>
                <a:cs typeface="Calibri"/>
                <a:sym typeface="Calibri"/>
              </a:rPr>
              <a:t>19 Education Service Districts</a:t>
            </a:r>
            <a:endParaRPr b="0" i="0" sz="1800" u="none" cap="none" strike="noStrike">
              <a:solidFill>
                <a:srgbClr val="000000"/>
              </a:solidFill>
              <a:latin typeface="Calibri"/>
              <a:ea typeface="Calibri"/>
              <a:cs typeface="Calibri"/>
              <a:sym typeface="Calibri"/>
            </a:endParaRPr>
          </a:p>
        </p:txBody>
      </p:sp>
      <p:sp>
        <p:nvSpPr>
          <p:cNvPr id="427" name="Google Shape;427;p3"/>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428" name="Google Shape;428;p3"/>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4" name="Google Shape;434;p7"/>
          <p:cNvSpPr txBox="1"/>
          <p:nvPr>
            <p:ph type="ctrTitle"/>
          </p:nvPr>
        </p:nvSpPr>
        <p:spPr>
          <a:xfrm>
            <a:off x="1569225" y="1323825"/>
            <a:ext cx="9144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4200"/>
              <a:t>What is the Farm to CNP Grant Program?</a:t>
            </a:r>
            <a:endParaRPr sz="4200"/>
          </a:p>
        </p:txBody>
      </p:sp>
      <p:sp>
        <p:nvSpPr>
          <p:cNvPr id="435" name="Google Shape;435;p7"/>
          <p:cNvSpPr txBox="1"/>
          <p:nvPr>
            <p:ph idx="1" type="subTitle"/>
          </p:nvPr>
        </p:nvSpPr>
        <p:spPr>
          <a:xfrm>
            <a:off x="1195275" y="2799850"/>
            <a:ext cx="9635700" cy="2024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400"/>
              <a:buNone/>
            </a:pPr>
            <a:r>
              <a:rPr b="1" lang="en-US" sz="2200">
                <a:solidFill>
                  <a:schemeClr val="dk1"/>
                </a:solidFill>
              </a:rPr>
              <a:t>ODE awards these funds to </a:t>
            </a:r>
            <a:r>
              <a:rPr b="1" lang="en-US" sz="2200">
                <a:solidFill>
                  <a:schemeClr val="dk1"/>
                </a:solidFill>
              </a:rPr>
              <a:t>reimburse</a:t>
            </a:r>
            <a:r>
              <a:rPr b="1" lang="en-US" sz="2200">
                <a:solidFill>
                  <a:schemeClr val="dk1"/>
                </a:solidFill>
              </a:rPr>
              <a:t> for</a:t>
            </a:r>
            <a:r>
              <a:rPr lang="en-US" sz="2200">
                <a:solidFill>
                  <a:schemeClr val="dk1"/>
                </a:solidFill>
              </a:rPr>
              <a:t>: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Costs incurred </a:t>
            </a:r>
            <a:r>
              <a:rPr lang="en-US" sz="2200">
                <a:solidFill>
                  <a:schemeClr val="dk1"/>
                </a:solidFill>
              </a:rPr>
              <a:t>purchasing</a:t>
            </a:r>
            <a:r>
              <a:rPr lang="en-US" sz="2200">
                <a:solidFill>
                  <a:schemeClr val="dk1"/>
                </a:solidFill>
              </a:rPr>
              <a:t> Oregon foods meeting a certain criteria</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Costs associated with food, agriculture and garden-based educational activities</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Costs of providing technical </a:t>
            </a:r>
            <a:r>
              <a:rPr lang="en-US" sz="2200">
                <a:solidFill>
                  <a:schemeClr val="dk1"/>
                </a:solidFill>
              </a:rPr>
              <a:t>assistance</a:t>
            </a:r>
            <a:r>
              <a:rPr lang="en-US" sz="2200">
                <a:solidFill>
                  <a:schemeClr val="dk1"/>
                </a:solidFill>
              </a:rPr>
              <a:t> to Farm to CNP Sponsors</a:t>
            </a:r>
            <a:endParaRPr sz="2200">
              <a:solidFill>
                <a:schemeClr val="dk1"/>
              </a:solidFill>
            </a:endParaRPr>
          </a:p>
          <a:p>
            <a:pPr indent="0" lvl="0" marL="0" rtl="0" algn="l">
              <a:lnSpc>
                <a:spcPct val="90000"/>
              </a:lnSpc>
              <a:spcBef>
                <a:spcPts val="0"/>
              </a:spcBef>
              <a:spcAft>
                <a:spcPts val="0"/>
              </a:spcAft>
              <a:buClr>
                <a:schemeClr val="accent3"/>
              </a:buClr>
              <a:buSzPts val="2400"/>
              <a:buNone/>
            </a:pPr>
            <a:r>
              <a:t/>
            </a:r>
            <a:endParaRPr sz="2200">
              <a:solidFill>
                <a:schemeClr val="dk1"/>
              </a:solidFill>
            </a:endParaRPr>
          </a:p>
          <a:p>
            <a:pPr indent="0" lvl="0" marL="0" rtl="0" algn="l">
              <a:lnSpc>
                <a:spcPct val="90000"/>
              </a:lnSpc>
              <a:spcBef>
                <a:spcPts val="0"/>
              </a:spcBef>
              <a:spcAft>
                <a:spcPts val="0"/>
              </a:spcAft>
              <a:buClr>
                <a:schemeClr val="accent3"/>
              </a:buClr>
              <a:buSzPts val="2400"/>
              <a:buNone/>
            </a:pPr>
            <a:r>
              <a:t/>
            </a:r>
            <a:endParaRPr sz="2200">
              <a:solidFill>
                <a:schemeClr val="dk1"/>
              </a:solidFill>
            </a:endParaRPr>
          </a:p>
          <a:p>
            <a:pPr indent="0" lvl="0" marL="0" rtl="0" algn="l">
              <a:lnSpc>
                <a:spcPct val="90000"/>
              </a:lnSpc>
              <a:spcBef>
                <a:spcPts val="0"/>
              </a:spcBef>
              <a:spcAft>
                <a:spcPts val="0"/>
              </a:spcAft>
              <a:buClr>
                <a:schemeClr val="accent3"/>
              </a:buClr>
              <a:buSzPts val="2400"/>
              <a:buNone/>
            </a:pPr>
            <a:r>
              <a:rPr b="1" lang="en-US" sz="2200">
                <a:solidFill>
                  <a:schemeClr val="dk1"/>
                </a:solidFill>
              </a:rPr>
              <a:t>Farm to CNP Grants</a:t>
            </a:r>
            <a:r>
              <a:rPr lang="en-US" sz="2200">
                <a:solidFill>
                  <a:schemeClr val="dk1"/>
                </a:solidFill>
              </a:rPr>
              <a:t>: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Farm to CNP </a:t>
            </a:r>
            <a:r>
              <a:rPr b="1" lang="en-US" sz="2200">
                <a:solidFill>
                  <a:schemeClr val="dk1"/>
                </a:solidFill>
              </a:rPr>
              <a:t>Noncompetitive </a:t>
            </a:r>
            <a:r>
              <a:rPr lang="en-US" sz="2200">
                <a:solidFill>
                  <a:schemeClr val="dk1"/>
                </a:solidFill>
              </a:rPr>
              <a:t>Reimbursement Grant (</a:t>
            </a:r>
            <a:r>
              <a:rPr b="1" lang="en-US" sz="2200">
                <a:solidFill>
                  <a:schemeClr val="dk1"/>
                </a:solidFill>
              </a:rPr>
              <a:t>NCRG</a:t>
            </a:r>
            <a:r>
              <a:rPr lang="en-US" sz="2200">
                <a:solidFill>
                  <a:schemeClr val="dk1"/>
                </a:solidFill>
              </a:rPr>
              <a:t>)</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Farm ot CNP </a:t>
            </a:r>
            <a:r>
              <a:rPr b="1" lang="en-US" sz="2200">
                <a:solidFill>
                  <a:schemeClr val="dk1"/>
                </a:solidFill>
              </a:rPr>
              <a:t>Competitive </a:t>
            </a:r>
            <a:r>
              <a:rPr lang="en-US" sz="2200">
                <a:solidFill>
                  <a:schemeClr val="dk1"/>
                </a:solidFill>
              </a:rPr>
              <a:t>Reimbursement Grant (</a:t>
            </a:r>
            <a:r>
              <a:rPr b="1" lang="en-US" sz="2200">
                <a:solidFill>
                  <a:schemeClr val="dk1"/>
                </a:solidFill>
              </a:rPr>
              <a:t>CRG</a:t>
            </a:r>
            <a:r>
              <a:rPr lang="en-US" sz="2200">
                <a:solidFill>
                  <a:schemeClr val="dk1"/>
                </a:solidFill>
              </a:rPr>
              <a:t>)</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Farm to CNP </a:t>
            </a:r>
            <a:r>
              <a:rPr lang="en-US" sz="2200">
                <a:solidFill>
                  <a:schemeClr val="dk1"/>
                </a:solidFill>
              </a:rPr>
              <a:t>Education </a:t>
            </a:r>
            <a:r>
              <a:rPr lang="en-US" sz="2200">
                <a:solidFill>
                  <a:schemeClr val="dk1"/>
                </a:solidFill>
              </a:rPr>
              <a:t>Grant</a:t>
            </a:r>
            <a:endParaRPr sz="2200">
              <a:solidFill>
                <a:schemeClr val="dk1"/>
              </a:solidFill>
            </a:endParaRPr>
          </a:p>
        </p:txBody>
      </p:sp>
      <p:sp>
        <p:nvSpPr>
          <p:cNvPr id="436" name="Google Shape;436;p7"/>
          <p:cNvSpPr txBox="1"/>
          <p:nvPr>
            <p:ph idx="11" type="ftr"/>
          </p:nvPr>
        </p:nvSpPr>
        <p:spPr>
          <a:xfrm>
            <a:off x="717176" y="6139793"/>
            <a:ext cx="2864224"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437" name="Google Shape;437;p7"/>
          <p:cNvSpPr txBox="1"/>
          <p:nvPr>
            <p:ph idx="12" type="sldNum"/>
          </p:nvPr>
        </p:nvSpPr>
        <p:spPr>
          <a:xfrm>
            <a:off x="8610600" y="6139793"/>
            <a:ext cx="289111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438" name="Google Shape;438;p7"/>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
        <p:nvSpPr>
          <p:cNvPr id="439" name="Google Shape;439;p7"/>
          <p:cNvSpPr/>
          <p:nvPr/>
        </p:nvSpPr>
        <p:spPr>
          <a:xfrm>
            <a:off x="7995877" y="5309775"/>
            <a:ext cx="717900" cy="2313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40" name="Google Shape;440;p7"/>
          <p:cNvSpPr/>
          <p:nvPr/>
        </p:nvSpPr>
        <p:spPr>
          <a:xfrm>
            <a:off x="8610600" y="5029325"/>
            <a:ext cx="717900" cy="231300"/>
          </a:xfrm>
          <a:prstGeom prst="lef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g36da6e51d9c_0_5" title="YSCnqBF_kdYtKzob.jpg"/>
          <p:cNvPicPr preferRelativeResize="0"/>
          <p:nvPr/>
        </p:nvPicPr>
        <p:blipFill rotWithShape="1">
          <a:blip r:embed="rId3">
            <a:alphaModFix/>
          </a:blip>
          <a:srcRect b="6666" l="0" r="0" t="20875"/>
          <a:stretch/>
        </p:blipFill>
        <p:spPr>
          <a:xfrm>
            <a:off x="6705750" y="1226900"/>
            <a:ext cx="5248949" cy="4801176"/>
          </a:xfrm>
          <a:prstGeom prst="rect">
            <a:avLst/>
          </a:prstGeom>
          <a:noFill/>
          <a:ln>
            <a:noFill/>
          </a:ln>
        </p:spPr>
      </p:pic>
      <p:sp>
        <p:nvSpPr>
          <p:cNvPr id="446" name="Google Shape;446;g36da6e51d9c_0_5"/>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7" name="Google Shape;447;g36da6e51d9c_0_5"/>
          <p:cNvSpPr txBox="1"/>
          <p:nvPr>
            <p:ph type="ctrTitle"/>
          </p:nvPr>
        </p:nvSpPr>
        <p:spPr>
          <a:xfrm>
            <a:off x="745450" y="1574225"/>
            <a:ext cx="6606300" cy="880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3"/>
              </a:buClr>
              <a:buSzPts val="12000"/>
              <a:buFont typeface="Calibri"/>
              <a:buNone/>
            </a:pPr>
            <a:r>
              <a:rPr lang="en-US" sz="3800"/>
              <a:t>ODE Farm to CNP Grant Program and</a:t>
            </a:r>
            <a:r>
              <a:rPr lang="en-US" sz="3800"/>
              <a:t> Whole Child Health</a:t>
            </a:r>
            <a:endParaRPr sz="3800"/>
          </a:p>
        </p:txBody>
      </p:sp>
      <p:sp>
        <p:nvSpPr>
          <p:cNvPr id="448" name="Google Shape;448;g36da6e51d9c_0_5"/>
          <p:cNvSpPr txBox="1"/>
          <p:nvPr>
            <p:ph idx="1" type="subTitle"/>
          </p:nvPr>
        </p:nvSpPr>
        <p:spPr>
          <a:xfrm>
            <a:off x="755175" y="2647450"/>
            <a:ext cx="6606300" cy="340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400"/>
              <a:buNone/>
            </a:pPr>
            <a:r>
              <a:rPr b="1" lang="en-US" sz="2200">
                <a:solidFill>
                  <a:schemeClr val="dk1"/>
                </a:solidFill>
              </a:rPr>
              <a:t>The </a:t>
            </a:r>
            <a:r>
              <a:rPr b="1" lang="en-US" sz="2200">
                <a:solidFill>
                  <a:schemeClr val="dk1"/>
                </a:solidFill>
              </a:rPr>
              <a:t>Oregon Farm to CNP Grant Program </a:t>
            </a:r>
            <a:r>
              <a:rPr b="1" lang="en-US" sz="2200">
                <a:solidFill>
                  <a:schemeClr val="dk1"/>
                </a:solidFill>
              </a:rPr>
              <a:t>supports the </a:t>
            </a:r>
            <a:r>
              <a:rPr b="1" lang="en-US" sz="2200" u="sng">
                <a:solidFill>
                  <a:schemeClr val="dk1"/>
                </a:solidFill>
                <a:hlinkClick r:id="rId4">
                  <a:extLst>
                    <a:ext uri="{A12FA001-AC4F-418D-AE19-62706E023703}">
                      <ahyp:hlinkClr val="tx"/>
                    </a:ext>
                  </a:extLst>
                </a:hlinkClick>
              </a:rPr>
              <a:t>CDC's Whole School, Whole Community, Whole Child (WSCC)</a:t>
            </a:r>
            <a:r>
              <a:rPr b="1" lang="en-US" sz="2200">
                <a:solidFill>
                  <a:schemeClr val="dk1"/>
                </a:solidFill>
              </a:rPr>
              <a:t> framework by aligning with several components:</a:t>
            </a:r>
            <a:endParaRPr b="1" sz="2200">
              <a:solidFill>
                <a:schemeClr val="dk1"/>
              </a:solidFill>
            </a:endParaRPr>
          </a:p>
          <a:p>
            <a:pPr indent="0" lvl="0" marL="0" rtl="0" algn="l">
              <a:lnSpc>
                <a:spcPct val="90000"/>
              </a:lnSpc>
              <a:spcBef>
                <a:spcPts val="0"/>
              </a:spcBef>
              <a:spcAft>
                <a:spcPts val="0"/>
              </a:spcAft>
              <a:buClr>
                <a:schemeClr val="accent3"/>
              </a:buClr>
              <a:buSzPts val="2400"/>
              <a:buNone/>
            </a:pPr>
            <a:r>
              <a:t/>
            </a:r>
            <a:endParaRPr b="1" sz="2200"/>
          </a:p>
          <a:p>
            <a:pPr indent="-368300" lvl="0" marL="457200" rtl="0" algn="l">
              <a:lnSpc>
                <a:spcPct val="90000"/>
              </a:lnSpc>
              <a:spcBef>
                <a:spcPts val="0"/>
              </a:spcBef>
              <a:spcAft>
                <a:spcPts val="0"/>
              </a:spcAft>
              <a:buClr>
                <a:schemeClr val="dk1"/>
              </a:buClr>
              <a:buSzPts val="2200"/>
              <a:buChar char="●"/>
            </a:pPr>
            <a:r>
              <a:rPr lang="en-US" sz="2200">
                <a:solidFill>
                  <a:schemeClr val="dk1"/>
                </a:solidFill>
              </a:rPr>
              <a:t>Nutrition Environment and Services</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Health Education</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Physical Education and Activity</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Family Engagement</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Community Involvement</a:t>
            </a:r>
            <a:endParaRPr sz="2200">
              <a:solidFill>
                <a:schemeClr val="dk1"/>
              </a:solidFill>
            </a:endParaRPr>
          </a:p>
        </p:txBody>
      </p:sp>
      <p:sp>
        <p:nvSpPr>
          <p:cNvPr id="449" name="Google Shape;449;g36da6e51d9c_0_5"/>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450" name="Google Shape;450;g36da6e51d9c_0_5"/>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451" name="Google Shape;451;g36da6e51d9c_0_5"/>
          <p:cNvPicPr preferRelativeResize="0"/>
          <p:nvPr/>
        </p:nvPicPr>
        <p:blipFill rotWithShape="1">
          <a:blip r:embed="rId5">
            <a:alphaModFix/>
          </a:blip>
          <a:srcRect b="0" l="0" r="0" t="0"/>
          <a:stretch/>
        </p:blipFill>
        <p:spPr>
          <a:xfrm>
            <a:off x="269754" y="269122"/>
            <a:ext cx="2239201" cy="1113550"/>
          </a:xfrm>
          <a:prstGeom prst="rect">
            <a:avLst/>
          </a:prstGeom>
          <a:noFill/>
          <a:ln>
            <a:noFill/>
          </a:ln>
        </p:spPr>
      </p:pic>
      <p:sp>
        <p:nvSpPr>
          <p:cNvPr id="452" name="Google Shape;452;g36da6e51d9c_0_5"/>
          <p:cNvSpPr/>
          <p:nvPr/>
        </p:nvSpPr>
        <p:spPr>
          <a:xfrm>
            <a:off x="10790350" y="2647450"/>
            <a:ext cx="94500" cy="2622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3" name="Google Shape;453;g36da6e51d9c_0_5"/>
          <p:cNvSpPr/>
          <p:nvPr/>
        </p:nvSpPr>
        <p:spPr>
          <a:xfrm>
            <a:off x="9282975" y="1667325"/>
            <a:ext cx="94500" cy="2622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4" name="Google Shape;454;g36da6e51d9c_0_5"/>
          <p:cNvSpPr/>
          <p:nvPr/>
        </p:nvSpPr>
        <p:spPr>
          <a:xfrm>
            <a:off x="10245775" y="1798750"/>
            <a:ext cx="94500" cy="2622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5" name="Google Shape;455;g36da6e51d9c_0_5"/>
          <p:cNvSpPr/>
          <p:nvPr/>
        </p:nvSpPr>
        <p:spPr>
          <a:xfrm>
            <a:off x="7829025" y="2716650"/>
            <a:ext cx="94500" cy="2622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6" name="Google Shape;456;g36da6e51d9c_0_5"/>
          <p:cNvSpPr/>
          <p:nvPr/>
        </p:nvSpPr>
        <p:spPr>
          <a:xfrm>
            <a:off x="8369425" y="1929525"/>
            <a:ext cx="94500" cy="2622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37317995831_0_2"/>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62" name="Google Shape;462;g37317995831_0_2"/>
          <p:cNvSpPr txBox="1"/>
          <p:nvPr>
            <p:ph type="ctrTitle"/>
          </p:nvPr>
        </p:nvSpPr>
        <p:spPr>
          <a:xfrm>
            <a:off x="1569225" y="1085286"/>
            <a:ext cx="9144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4200"/>
              <a:t>Eligibility</a:t>
            </a:r>
            <a:endParaRPr sz="4200"/>
          </a:p>
        </p:txBody>
      </p:sp>
      <p:sp>
        <p:nvSpPr>
          <p:cNvPr id="463" name="Google Shape;463;g37317995831_0_2"/>
          <p:cNvSpPr txBox="1"/>
          <p:nvPr>
            <p:ph idx="1" type="subTitle"/>
          </p:nvPr>
        </p:nvSpPr>
        <p:spPr>
          <a:xfrm>
            <a:off x="1195275" y="2067333"/>
            <a:ext cx="9635700" cy="3950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400"/>
              <a:buNone/>
            </a:pPr>
            <a:r>
              <a:rPr lang="en-US" sz="2200">
                <a:solidFill>
                  <a:schemeClr val="dk1"/>
                </a:solidFill>
              </a:rPr>
              <a:t>Eligible Child Nutrition Program Sponsors are </a:t>
            </a:r>
            <a:r>
              <a:rPr b="1" lang="en-US" sz="2200">
                <a:solidFill>
                  <a:schemeClr val="dk1"/>
                </a:solidFill>
              </a:rPr>
              <a:t>automatically opted in</a:t>
            </a:r>
            <a:r>
              <a:rPr lang="en-US" sz="2200">
                <a:solidFill>
                  <a:schemeClr val="dk1"/>
                </a:solidFill>
              </a:rPr>
              <a:t> to receive a Farm to CNP Noncompetitive Reimbursement Grant award.</a:t>
            </a:r>
            <a:endParaRPr sz="2200">
              <a:solidFill>
                <a:schemeClr val="dk1"/>
              </a:solidFill>
            </a:endParaRPr>
          </a:p>
          <a:p>
            <a:pPr indent="0" lvl="0" marL="0" rtl="0" algn="l">
              <a:lnSpc>
                <a:spcPct val="90000"/>
              </a:lnSpc>
              <a:spcBef>
                <a:spcPts val="0"/>
              </a:spcBef>
              <a:spcAft>
                <a:spcPts val="0"/>
              </a:spcAft>
              <a:buClr>
                <a:schemeClr val="accent3"/>
              </a:buClr>
              <a:buSzPts val="2400"/>
              <a:buNone/>
            </a:pPr>
            <a:r>
              <a:t/>
            </a:r>
            <a:endParaRPr b="1" sz="2200">
              <a:solidFill>
                <a:schemeClr val="dk1"/>
              </a:solidFill>
            </a:endParaRPr>
          </a:p>
          <a:p>
            <a:pPr indent="0" lvl="0" marL="0" rtl="0" algn="l">
              <a:lnSpc>
                <a:spcPct val="90000"/>
              </a:lnSpc>
              <a:spcBef>
                <a:spcPts val="0"/>
              </a:spcBef>
              <a:spcAft>
                <a:spcPts val="0"/>
              </a:spcAft>
              <a:buClr>
                <a:schemeClr val="accent3"/>
              </a:buClr>
              <a:buSzPts val="2400"/>
              <a:buNone/>
            </a:pPr>
            <a:r>
              <a:rPr b="1" lang="en-US" sz="2200">
                <a:solidFill>
                  <a:schemeClr val="dk1"/>
                </a:solidFill>
              </a:rPr>
              <a:t>Eligible </a:t>
            </a:r>
            <a:r>
              <a:rPr b="1" lang="en-US" sz="2200">
                <a:solidFill>
                  <a:schemeClr val="dk1"/>
                </a:solidFill>
              </a:rPr>
              <a:t>entities are:</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Public School Food Authorities (SFAs) participating in the National School Lunch Program (</a:t>
            </a:r>
            <a:r>
              <a:rPr b="1" lang="en-US" sz="2200">
                <a:solidFill>
                  <a:schemeClr val="dk1"/>
                </a:solidFill>
              </a:rPr>
              <a:t>NSLP</a:t>
            </a:r>
            <a:r>
              <a:rPr lang="en-US" sz="2200">
                <a:solidFill>
                  <a:schemeClr val="dk1"/>
                </a:solidFill>
              </a:rPr>
              <a:t>)</a:t>
            </a:r>
            <a:endParaRPr sz="2200">
              <a:solidFill>
                <a:schemeClr val="dk1"/>
              </a:solidFill>
            </a:endParaRPr>
          </a:p>
          <a:p>
            <a:pPr indent="-368300" lvl="0" marL="457200" rtl="0" algn="l">
              <a:lnSpc>
                <a:spcPct val="90000"/>
              </a:lnSpc>
              <a:spcBef>
                <a:spcPts val="1000"/>
              </a:spcBef>
              <a:spcAft>
                <a:spcPts val="0"/>
              </a:spcAft>
              <a:buClr>
                <a:schemeClr val="dk1"/>
              </a:buClr>
              <a:buSzPts val="2200"/>
              <a:buChar char="●"/>
            </a:pPr>
            <a:r>
              <a:rPr lang="en-US" sz="2200">
                <a:solidFill>
                  <a:schemeClr val="dk1"/>
                </a:solidFill>
              </a:rPr>
              <a:t>Center-based Sponsors of a Child and Adult Care Food Program (</a:t>
            </a:r>
            <a:r>
              <a:rPr b="1" lang="en-US" sz="2200">
                <a:solidFill>
                  <a:schemeClr val="dk1"/>
                </a:solidFill>
              </a:rPr>
              <a:t>CACFP</a:t>
            </a:r>
            <a:r>
              <a:rPr lang="en-US" sz="2200">
                <a:solidFill>
                  <a:schemeClr val="dk1"/>
                </a:solidFill>
              </a:rPr>
              <a:t>)</a:t>
            </a:r>
            <a:endParaRPr sz="2200">
              <a:solidFill>
                <a:schemeClr val="dk1"/>
              </a:solidFill>
            </a:endParaRPr>
          </a:p>
          <a:p>
            <a:pPr indent="-368300" lvl="0" marL="457200" rtl="0" algn="l">
              <a:lnSpc>
                <a:spcPct val="90000"/>
              </a:lnSpc>
              <a:spcBef>
                <a:spcPts val="1000"/>
              </a:spcBef>
              <a:spcAft>
                <a:spcPts val="0"/>
              </a:spcAft>
              <a:buClr>
                <a:schemeClr val="dk1"/>
              </a:buClr>
              <a:buSzPts val="2200"/>
              <a:buChar char="●"/>
            </a:pPr>
            <a:r>
              <a:rPr lang="en-US" sz="2200">
                <a:solidFill>
                  <a:schemeClr val="dk1"/>
                </a:solidFill>
              </a:rPr>
              <a:t>Sponsors participating in the Summer Food Service Program (</a:t>
            </a:r>
            <a:r>
              <a:rPr b="1" lang="en-US" sz="2200">
                <a:solidFill>
                  <a:schemeClr val="dk1"/>
                </a:solidFill>
              </a:rPr>
              <a:t>SFSP</a:t>
            </a:r>
            <a:r>
              <a:rPr lang="en-US" sz="2200">
                <a:solidFill>
                  <a:schemeClr val="dk1"/>
                </a:solidFill>
              </a:rPr>
              <a:t>)</a:t>
            </a:r>
            <a:endParaRPr sz="2200">
              <a:solidFill>
                <a:schemeClr val="dk1"/>
              </a:solidFill>
            </a:endParaRPr>
          </a:p>
          <a:p>
            <a:pPr indent="-368300" lvl="0" marL="457200" rtl="0" algn="l">
              <a:lnSpc>
                <a:spcPct val="90000"/>
              </a:lnSpc>
              <a:spcBef>
                <a:spcPts val="1000"/>
              </a:spcBef>
              <a:spcAft>
                <a:spcPts val="0"/>
              </a:spcAft>
              <a:buClr>
                <a:schemeClr val="dk1"/>
              </a:buClr>
              <a:buSzPts val="2200"/>
              <a:buChar char="●"/>
            </a:pPr>
            <a:r>
              <a:rPr lang="en-US" sz="2200">
                <a:solidFill>
                  <a:schemeClr val="dk1"/>
                </a:solidFill>
              </a:rPr>
              <a:t>“</a:t>
            </a:r>
            <a:r>
              <a:rPr b="1" lang="en-US" sz="2200">
                <a:solidFill>
                  <a:schemeClr val="dk1"/>
                </a:solidFill>
              </a:rPr>
              <a:t>In good standing</a:t>
            </a:r>
            <a:r>
              <a:rPr lang="en-US" sz="2200">
                <a:solidFill>
                  <a:schemeClr val="dk1"/>
                </a:solidFill>
              </a:rPr>
              <a:t>” in all ODE child nutrition programs</a:t>
            </a:r>
            <a:endParaRPr sz="2200">
              <a:solidFill>
                <a:schemeClr val="dk1"/>
              </a:solidFill>
            </a:endParaRPr>
          </a:p>
          <a:p>
            <a:pPr indent="0" lvl="0" marL="0" rtl="0" algn="l">
              <a:lnSpc>
                <a:spcPct val="90000"/>
              </a:lnSpc>
              <a:spcBef>
                <a:spcPts val="1000"/>
              </a:spcBef>
              <a:spcAft>
                <a:spcPts val="0"/>
              </a:spcAft>
              <a:buClr>
                <a:schemeClr val="accent3"/>
              </a:buClr>
              <a:buSzPts val="2400"/>
              <a:buNone/>
            </a:pPr>
            <a:r>
              <a:t/>
            </a:r>
            <a:endParaRPr sz="2500">
              <a:solidFill>
                <a:schemeClr val="dk1"/>
              </a:solidFill>
            </a:endParaRPr>
          </a:p>
          <a:p>
            <a:pPr indent="0" lvl="0" marL="0" rtl="0" algn="l">
              <a:lnSpc>
                <a:spcPct val="90000"/>
              </a:lnSpc>
              <a:spcBef>
                <a:spcPts val="0"/>
              </a:spcBef>
              <a:spcAft>
                <a:spcPts val="0"/>
              </a:spcAft>
              <a:buNone/>
            </a:pPr>
            <a:r>
              <a:t/>
            </a:r>
            <a:endParaRPr sz="2100">
              <a:solidFill>
                <a:schemeClr val="dk1"/>
              </a:solidFill>
            </a:endParaRPr>
          </a:p>
        </p:txBody>
      </p:sp>
      <p:sp>
        <p:nvSpPr>
          <p:cNvPr id="464" name="Google Shape;464;g37317995831_0_2"/>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465" name="Google Shape;465;g37317995831_0_2"/>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466" name="Google Shape;466;g37317995831_0_2"/>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37317995831_0_12"/>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72" name="Google Shape;472;g37317995831_0_12"/>
          <p:cNvSpPr txBox="1"/>
          <p:nvPr>
            <p:ph type="ctrTitle"/>
          </p:nvPr>
        </p:nvSpPr>
        <p:spPr>
          <a:xfrm>
            <a:off x="1569225" y="1119870"/>
            <a:ext cx="9144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4200"/>
              <a:t>Awards</a:t>
            </a:r>
            <a:endParaRPr sz="4200"/>
          </a:p>
        </p:txBody>
      </p:sp>
      <p:sp>
        <p:nvSpPr>
          <p:cNvPr id="473" name="Google Shape;473;g37317995831_0_12"/>
          <p:cNvSpPr txBox="1"/>
          <p:nvPr>
            <p:ph idx="1" type="subTitle"/>
          </p:nvPr>
        </p:nvSpPr>
        <p:spPr>
          <a:xfrm>
            <a:off x="1278150" y="2064618"/>
            <a:ext cx="9635700" cy="37050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2400"/>
              <a:buNone/>
            </a:pPr>
            <a:r>
              <a:rPr b="1" lang="en-US" sz="2200">
                <a:solidFill>
                  <a:schemeClr val="dk1"/>
                </a:solidFill>
              </a:rPr>
              <a:t>2025-2027 Grant Awards are:</a:t>
            </a:r>
            <a:endParaRPr b="1"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Valid for the full </a:t>
            </a:r>
            <a:r>
              <a:rPr b="1" lang="en-US" sz="2200">
                <a:solidFill>
                  <a:schemeClr val="dk1"/>
                </a:solidFill>
              </a:rPr>
              <a:t>two-year grant period</a:t>
            </a:r>
            <a:r>
              <a:rPr lang="en-US" sz="2200">
                <a:solidFill>
                  <a:schemeClr val="dk1"/>
                </a:solidFill>
              </a:rPr>
              <a:t>, from </a:t>
            </a:r>
            <a:r>
              <a:rPr b="1" lang="en-US" sz="2200">
                <a:solidFill>
                  <a:schemeClr val="dk1"/>
                </a:solidFill>
              </a:rPr>
              <a:t>July 1, 2025, through June 30, 2027.</a:t>
            </a:r>
            <a:endParaRPr b="1" sz="2200">
              <a:solidFill>
                <a:schemeClr val="dk1"/>
              </a:solidFill>
            </a:endParaRPr>
          </a:p>
          <a:p>
            <a:pPr indent="-368300" lvl="0" marL="457200" rtl="0" algn="l">
              <a:lnSpc>
                <a:spcPct val="90000"/>
              </a:lnSpc>
              <a:spcBef>
                <a:spcPts val="1000"/>
              </a:spcBef>
              <a:spcAft>
                <a:spcPts val="0"/>
              </a:spcAft>
              <a:buClr>
                <a:schemeClr val="dk1"/>
              </a:buClr>
              <a:buSzPts val="2200"/>
              <a:buChar char="●"/>
            </a:pPr>
            <a:r>
              <a:rPr lang="en-US" sz="2200">
                <a:solidFill>
                  <a:schemeClr val="dk1"/>
                </a:solidFill>
              </a:rPr>
              <a:t>Calculated </a:t>
            </a:r>
            <a:r>
              <a:rPr lang="en-US" sz="2200">
                <a:solidFill>
                  <a:schemeClr val="dk1"/>
                </a:solidFill>
              </a:rPr>
              <a:t>based on Sponsor’s meal counts from </a:t>
            </a:r>
            <a:r>
              <a:rPr b="1" lang="en-US" sz="2200">
                <a:solidFill>
                  <a:schemeClr val="dk1"/>
                </a:solidFill>
              </a:rPr>
              <a:t>July 1, 2024 - March 31, 2025.</a:t>
            </a:r>
            <a:endParaRPr b="1" sz="2200">
              <a:solidFill>
                <a:schemeClr val="dk1"/>
              </a:solidFill>
            </a:endParaRPr>
          </a:p>
          <a:p>
            <a:pPr indent="0" lvl="0" marL="0" rtl="0" algn="l">
              <a:lnSpc>
                <a:spcPct val="90000"/>
              </a:lnSpc>
              <a:spcBef>
                <a:spcPts val="0"/>
              </a:spcBef>
              <a:spcAft>
                <a:spcPts val="0"/>
              </a:spcAft>
              <a:buClr>
                <a:schemeClr val="accent3"/>
              </a:buClr>
              <a:buSzPts val="2400"/>
              <a:buNone/>
            </a:pPr>
            <a:r>
              <a:t/>
            </a:r>
            <a:endParaRPr b="1" sz="2200">
              <a:solidFill>
                <a:schemeClr val="dk1"/>
              </a:solidFill>
            </a:endParaRPr>
          </a:p>
          <a:p>
            <a:pPr indent="0" lvl="0" marL="0" rtl="0" algn="l">
              <a:lnSpc>
                <a:spcPct val="90000"/>
              </a:lnSpc>
              <a:spcBef>
                <a:spcPts val="0"/>
              </a:spcBef>
              <a:spcAft>
                <a:spcPts val="0"/>
              </a:spcAft>
              <a:buClr>
                <a:schemeClr val="accent3"/>
              </a:buClr>
              <a:buSzPts val="2400"/>
              <a:buNone/>
            </a:pPr>
            <a:r>
              <a:t/>
            </a:r>
            <a:endParaRPr b="1"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Breakfast: 3=1 meal</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Snack: 4=1 meal</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Lunch: 1=1 meal</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Supper: 1=1 meal</a:t>
            </a:r>
            <a:endParaRPr b="1" sz="2200">
              <a:solidFill>
                <a:schemeClr val="dk1"/>
              </a:solidFill>
            </a:endParaRPr>
          </a:p>
          <a:p>
            <a:pPr indent="0" lvl="0" marL="0" rtl="0" algn="l">
              <a:lnSpc>
                <a:spcPct val="90000"/>
              </a:lnSpc>
              <a:spcBef>
                <a:spcPts val="0"/>
              </a:spcBef>
              <a:spcAft>
                <a:spcPts val="0"/>
              </a:spcAft>
              <a:buClr>
                <a:schemeClr val="accent3"/>
              </a:buClr>
              <a:buSzPts val="2400"/>
              <a:buNone/>
            </a:pPr>
            <a:r>
              <a:t/>
            </a:r>
            <a:endParaRPr sz="2200">
              <a:solidFill>
                <a:schemeClr val="dk1"/>
              </a:solidFill>
            </a:endParaRPr>
          </a:p>
          <a:p>
            <a:pPr indent="0" lvl="0" marL="0" rtl="0" algn="l">
              <a:lnSpc>
                <a:spcPct val="90000"/>
              </a:lnSpc>
              <a:spcBef>
                <a:spcPts val="0"/>
              </a:spcBef>
              <a:spcAft>
                <a:spcPts val="0"/>
              </a:spcAft>
              <a:buNone/>
            </a:pPr>
            <a:r>
              <a:t/>
            </a:r>
            <a:endParaRPr sz="2200">
              <a:solidFill>
                <a:schemeClr val="dk1"/>
              </a:solidFill>
            </a:endParaRPr>
          </a:p>
        </p:txBody>
      </p:sp>
      <p:sp>
        <p:nvSpPr>
          <p:cNvPr id="474" name="Google Shape;474;g37317995831_0_12"/>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sp>
        <p:nvSpPr>
          <p:cNvPr id="475" name="Google Shape;475;g37317995831_0_12"/>
          <p:cNvSpPr txBox="1"/>
          <p:nvPr>
            <p:ph idx="12" type="sldNum"/>
          </p:nvPr>
        </p:nvSpPr>
        <p:spPr>
          <a:xfrm>
            <a:off x="8610600" y="6139793"/>
            <a:ext cx="2891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Oregon Department of Education Logo&#10;Oregon achieves together" id="476" name="Google Shape;476;g37317995831_0_12"/>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
        <p:nvSpPr>
          <p:cNvPr id="477" name="Google Shape;477;g37317995831_0_12"/>
          <p:cNvSpPr txBox="1"/>
          <p:nvPr/>
        </p:nvSpPr>
        <p:spPr>
          <a:xfrm>
            <a:off x="6603075" y="4412297"/>
            <a:ext cx="3000000" cy="877200"/>
          </a:xfrm>
          <a:prstGeom prst="rect">
            <a:avLst/>
          </a:prstGeom>
          <a:noFill/>
          <a:ln cap="flat" cmpd="sng" w="2857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2500">
                <a:solidFill>
                  <a:schemeClr val="dk1"/>
                </a:solidFill>
                <a:latin typeface="Calibri"/>
                <a:ea typeface="Calibri"/>
                <a:cs typeface="Calibri"/>
                <a:sym typeface="Calibri"/>
              </a:rPr>
              <a:t>Minimum award $3,500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81" name="Shape 481"/>
        <p:cNvGrpSpPr/>
        <p:nvPr/>
      </p:nvGrpSpPr>
      <p:grpSpPr>
        <a:xfrm>
          <a:off x="0" y="0"/>
          <a:ext cx="0" cy="0"/>
          <a:chOff x="0" y="0"/>
          <a:chExt cx="0" cy="0"/>
        </a:xfrm>
      </p:grpSpPr>
      <p:sp>
        <p:nvSpPr>
          <p:cNvPr id="482" name="Google Shape;482;g36da6e51d9c_0_57"/>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83" name="Google Shape;483;g36da6e51d9c_0_57"/>
          <p:cNvSpPr txBox="1"/>
          <p:nvPr>
            <p:ph type="ctrTitle"/>
          </p:nvPr>
        </p:nvSpPr>
        <p:spPr>
          <a:xfrm>
            <a:off x="1321500" y="1119870"/>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5000">
                <a:solidFill>
                  <a:schemeClr val="accent2"/>
                </a:solidFill>
              </a:rPr>
              <a:t>Timeline</a:t>
            </a:r>
            <a:endParaRPr sz="5000">
              <a:solidFill>
                <a:schemeClr val="accent2"/>
              </a:solidFill>
            </a:endParaRPr>
          </a:p>
        </p:txBody>
      </p:sp>
      <p:sp>
        <p:nvSpPr>
          <p:cNvPr id="484" name="Google Shape;484;g36da6e51d9c_0_57"/>
          <p:cNvSpPr txBox="1"/>
          <p:nvPr>
            <p:ph idx="1" type="subTitle"/>
          </p:nvPr>
        </p:nvSpPr>
        <p:spPr>
          <a:xfrm>
            <a:off x="619350" y="2090113"/>
            <a:ext cx="10953300" cy="37050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chemeClr val="dk1"/>
              </a:buClr>
              <a:buSzPts val="2200"/>
              <a:buChar char="●"/>
            </a:pPr>
            <a:r>
              <a:rPr b="1" lang="en-US" sz="2200">
                <a:solidFill>
                  <a:schemeClr val="dk1"/>
                </a:solidFill>
              </a:rPr>
              <a:t>July 2025: </a:t>
            </a:r>
            <a:r>
              <a:rPr lang="en-US" sz="2200">
                <a:solidFill>
                  <a:schemeClr val="dk1"/>
                </a:solidFill>
              </a:rPr>
              <a:t>Informal </a:t>
            </a:r>
            <a:r>
              <a:rPr lang="en-US" sz="2200">
                <a:solidFill>
                  <a:schemeClr val="dk1"/>
                </a:solidFill>
              </a:rPr>
              <a:t>notification</a:t>
            </a:r>
            <a:r>
              <a:rPr lang="en-US" sz="2200">
                <a:solidFill>
                  <a:schemeClr val="dk1"/>
                </a:solidFill>
              </a:rPr>
              <a:t> of awards.</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sz="2200">
                <a:solidFill>
                  <a:schemeClr val="dk1"/>
                </a:solidFill>
              </a:rPr>
              <a:t>Fall 2025: </a:t>
            </a:r>
            <a:r>
              <a:rPr lang="en-US" sz="2200">
                <a:solidFill>
                  <a:schemeClr val="dk1"/>
                </a:solidFill>
              </a:rPr>
              <a:t>Formal award notification and grant agreements.</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sz="2200">
                <a:solidFill>
                  <a:schemeClr val="dk1"/>
                </a:solidFill>
              </a:rPr>
              <a:t>Dec. 30, 2025: </a:t>
            </a:r>
            <a:r>
              <a:rPr lang="en-US" sz="2200">
                <a:solidFill>
                  <a:schemeClr val="dk1"/>
                </a:solidFill>
              </a:rPr>
              <a:t>Adequate spending checkpoint. 25% of total award should be claimed.</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sz="2200">
                <a:solidFill>
                  <a:schemeClr val="dk1"/>
                </a:solidFill>
              </a:rPr>
              <a:t>Early 2026: </a:t>
            </a:r>
            <a:r>
              <a:rPr lang="en-US" sz="2200">
                <a:solidFill>
                  <a:schemeClr val="dk1"/>
                </a:solidFill>
              </a:rPr>
              <a:t>Competitive </a:t>
            </a:r>
            <a:r>
              <a:rPr lang="en-US" sz="2200">
                <a:solidFill>
                  <a:schemeClr val="dk1"/>
                </a:solidFill>
              </a:rPr>
              <a:t>Reimbursement</a:t>
            </a:r>
            <a:r>
              <a:rPr lang="en-US" sz="2200">
                <a:solidFill>
                  <a:schemeClr val="dk1"/>
                </a:solidFill>
              </a:rPr>
              <a:t> Grant (CRG) app opens.</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sz="2200">
                <a:solidFill>
                  <a:schemeClr val="dk1"/>
                </a:solidFill>
              </a:rPr>
              <a:t>June 30, 2026: </a:t>
            </a:r>
            <a:r>
              <a:rPr lang="en-US" sz="2200">
                <a:solidFill>
                  <a:schemeClr val="dk1"/>
                </a:solidFill>
              </a:rPr>
              <a:t>Adequate</a:t>
            </a:r>
            <a:r>
              <a:rPr lang="en-US" sz="2200">
                <a:solidFill>
                  <a:schemeClr val="dk1"/>
                </a:solidFill>
              </a:rPr>
              <a:t> </a:t>
            </a:r>
            <a:r>
              <a:rPr lang="en-US" sz="2200">
                <a:solidFill>
                  <a:schemeClr val="dk1"/>
                </a:solidFill>
              </a:rPr>
              <a:t>spending</a:t>
            </a:r>
            <a:r>
              <a:rPr lang="en-US" sz="2200">
                <a:solidFill>
                  <a:schemeClr val="dk1"/>
                </a:solidFill>
              </a:rPr>
              <a:t> checkpoint. 50% of total award should be claimed.</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sz="2200">
                <a:solidFill>
                  <a:schemeClr val="dk1"/>
                </a:solidFill>
              </a:rPr>
              <a:t>Sept 30, 2026: </a:t>
            </a:r>
            <a:r>
              <a:rPr lang="en-US" sz="2200">
                <a:solidFill>
                  <a:schemeClr val="dk1"/>
                </a:solidFill>
              </a:rPr>
              <a:t>Progress Report Due</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sz="2200">
                <a:solidFill>
                  <a:schemeClr val="dk1"/>
                </a:solidFill>
              </a:rPr>
              <a:t>Dec. 30, 2026: </a:t>
            </a:r>
            <a:r>
              <a:rPr lang="en-US" sz="2200">
                <a:solidFill>
                  <a:schemeClr val="dk1"/>
                </a:solidFill>
              </a:rPr>
              <a:t>Adequate spending checkpoint. 75% of total award should be claimed.</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sz="2200">
                <a:solidFill>
                  <a:schemeClr val="dk1"/>
                </a:solidFill>
              </a:rPr>
              <a:t>June 30, 2027: </a:t>
            </a:r>
            <a:r>
              <a:rPr lang="en-US" sz="2200">
                <a:solidFill>
                  <a:schemeClr val="dk1"/>
                </a:solidFill>
              </a:rPr>
              <a:t>All grant purchases must be made and </a:t>
            </a:r>
            <a:r>
              <a:rPr lang="en-US" sz="2200">
                <a:solidFill>
                  <a:schemeClr val="dk1"/>
                </a:solidFill>
              </a:rPr>
              <a:t>received</a:t>
            </a:r>
            <a:r>
              <a:rPr lang="en-US" sz="2200">
                <a:solidFill>
                  <a:schemeClr val="dk1"/>
                </a:solidFill>
              </a:rPr>
              <a:t>.</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sz="2200" u="sng">
                <a:solidFill>
                  <a:schemeClr val="dk1"/>
                </a:solidFill>
              </a:rPr>
              <a:t>SATURDAY</a:t>
            </a:r>
            <a:r>
              <a:rPr b="1" lang="en-US" sz="2200">
                <a:solidFill>
                  <a:schemeClr val="dk1"/>
                </a:solidFill>
              </a:rPr>
              <a:t>, Aug. 14, 2027: </a:t>
            </a:r>
            <a:r>
              <a:rPr lang="en-US" sz="2200">
                <a:solidFill>
                  <a:schemeClr val="dk1"/>
                </a:solidFill>
              </a:rPr>
              <a:t>Grant period ends. All </a:t>
            </a:r>
            <a:r>
              <a:rPr lang="en-US" sz="2200" u="sng">
                <a:solidFill>
                  <a:schemeClr val="dk1"/>
                </a:solidFill>
              </a:rPr>
              <a:t>approved</a:t>
            </a:r>
            <a:r>
              <a:rPr lang="en-US" sz="2200">
                <a:solidFill>
                  <a:schemeClr val="dk1"/>
                </a:solidFill>
              </a:rPr>
              <a:t> claims must be entered into EGMS.</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b="1" lang="en-US" sz="2200">
                <a:solidFill>
                  <a:schemeClr val="dk1"/>
                </a:solidFill>
              </a:rPr>
              <a:t>Sept. 30, 2027: </a:t>
            </a:r>
            <a:r>
              <a:rPr lang="en-US" sz="2200">
                <a:solidFill>
                  <a:schemeClr val="dk1"/>
                </a:solidFill>
              </a:rPr>
              <a:t>Final Report due.</a:t>
            </a:r>
            <a:endParaRPr sz="2200">
              <a:solidFill>
                <a:schemeClr val="dk1"/>
              </a:solidFill>
            </a:endParaRPr>
          </a:p>
          <a:p>
            <a:pPr indent="0" lvl="0" marL="0" rtl="0" algn="l">
              <a:lnSpc>
                <a:spcPct val="100000"/>
              </a:lnSpc>
              <a:spcBef>
                <a:spcPts val="0"/>
              </a:spcBef>
              <a:spcAft>
                <a:spcPts val="0"/>
              </a:spcAft>
              <a:buClr>
                <a:schemeClr val="accent3"/>
              </a:buClr>
              <a:buSzPts val="2400"/>
              <a:buNone/>
            </a:pPr>
            <a:r>
              <a:t/>
            </a:r>
            <a:endParaRPr sz="2200">
              <a:solidFill>
                <a:schemeClr val="dk1"/>
              </a:solidFill>
            </a:endParaRPr>
          </a:p>
          <a:p>
            <a:pPr indent="0" lvl="0" marL="0" rtl="0" algn="l">
              <a:lnSpc>
                <a:spcPct val="100000"/>
              </a:lnSpc>
              <a:spcBef>
                <a:spcPts val="0"/>
              </a:spcBef>
              <a:spcAft>
                <a:spcPts val="0"/>
              </a:spcAft>
              <a:buSzPts val="2400"/>
              <a:buNone/>
            </a:pPr>
            <a:r>
              <a:t/>
            </a:r>
            <a:endParaRPr i="1" sz="2200">
              <a:solidFill>
                <a:schemeClr val="dk1"/>
              </a:solidFill>
              <a:highlight>
                <a:srgbClr val="EAD1DC"/>
              </a:highlight>
            </a:endParaRPr>
          </a:p>
        </p:txBody>
      </p:sp>
      <p:sp>
        <p:nvSpPr>
          <p:cNvPr id="485" name="Google Shape;485;g36da6e51d9c_0_57"/>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pic>
        <p:nvPicPr>
          <p:cNvPr descr="Oregon Department of Education Logo&#10;Oregon achieves together" id="486" name="Google Shape;486;g36da6e51d9c_0_57"/>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90" name="Shape 490"/>
        <p:cNvGrpSpPr/>
        <p:nvPr/>
      </p:nvGrpSpPr>
      <p:grpSpPr>
        <a:xfrm>
          <a:off x="0" y="0"/>
          <a:ext cx="0" cy="0"/>
          <a:chOff x="0" y="0"/>
          <a:chExt cx="0" cy="0"/>
        </a:xfrm>
      </p:grpSpPr>
      <p:sp>
        <p:nvSpPr>
          <p:cNvPr id="491" name="Google Shape;491;g37317995831_0_22"/>
          <p:cNvSpPr/>
          <p:nvPr/>
        </p:nvSpPr>
        <p:spPr>
          <a:xfrm>
            <a:off x="5155050" y="3729575"/>
            <a:ext cx="1881900" cy="325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92" name="Google Shape;492;g37317995831_0_22"/>
          <p:cNvSpPr txBox="1"/>
          <p:nvPr>
            <p:ph type="ctrTitle"/>
          </p:nvPr>
        </p:nvSpPr>
        <p:spPr>
          <a:xfrm>
            <a:off x="1321500" y="1094375"/>
            <a:ext cx="9549000" cy="880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12000"/>
              <a:buFont typeface="Calibri"/>
              <a:buNone/>
            </a:pPr>
            <a:r>
              <a:rPr lang="en-US" sz="5000">
                <a:solidFill>
                  <a:schemeClr val="accent2"/>
                </a:solidFill>
              </a:rPr>
              <a:t>Other Notable Timing</a:t>
            </a:r>
            <a:endParaRPr sz="5000">
              <a:solidFill>
                <a:schemeClr val="accent2"/>
              </a:solidFill>
            </a:endParaRPr>
          </a:p>
        </p:txBody>
      </p:sp>
      <p:sp>
        <p:nvSpPr>
          <p:cNvPr id="493" name="Google Shape;493;g37317995831_0_22"/>
          <p:cNvSpPr txBox="1"/>
          <p:nvPr>
            <p:ph idx="1" type="subTitle"/>
          </p:nvPr>
        </p:nvSpPr>
        <p:spPr>
          <a:xfrm>
            <a:off x="619350" y="2108732"/>
            <a:ext cx="10953300" cy="37050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chemeClr val="dk1"/>
              </a:buClr>
              <a:buSzPts val="2200"/>
              <a:buChar char="●"/>
            </a:pPr>
            <a:r>
              <a:rPr b="1" lang="en-US" sz="2200">
                <a:solidFill>
                  <a:schemeClr val="dk1"/>
                </a:solidFill>
              </a:rPr>
              <a:t>September 30, 2025: </a:t>
            </a:r>
            <a:r>
              <a:rPr b="1" lang="en-US" sz="2200">
                <a:solidFill>
                  <a:schemeClr val="dk1"/>
                </a:solidFill>
              </a:rPr>
              <a:t>For returning Grantees (participated during the 2023-2025 biennium), the 23-25 Final report is due.</a:t>
            </a:r>
            <a:endParaRPr b="1" sz="2200">
              <a:solidFill>
                <a:schemeClr val="dk1"/>
              </a:solidFill>
            </a:endParaRPr>
          </a:p>
          <a:p>
            <a:pPr indent="-368300" lvl="1" marL="914400" rtl="0" algn="l">
              <a:lnSpc>
                <a:spcPct val="100000"/>
              </a:lnSpc>
              <a:spcBef>
                <a:spcPts val="0"/>
              </a:spcBef>
              <a:spcAft>
                <a:spcPts val="0"/>
              </a:spcAft>
              <a:buClr>
                <a:schemeClr val="dk1"/>
              </a:buClr>
              <a:buSzPts val="2200"/>
              <a:buChar char="○"/>
            </a:pPr>
            <a:r>
              <a:rPr lang="en-US" sz="2200"/>
              <a:t>2025-2027 grant period claims will not be reviewed until the 2023-2025 Final Report is submitted.</a:t>
            </a:r>
            <a:endParaRPr sz="2200"/>
          </a:p>
          <a:p>
            <a:pPr indent="-368300" lvl="1" marL="914400" rtl="0" algn="l">
              <a:lnSpc>
                <a:spcPct val="100000"/>
              </a:lnSpc>
              <a:spcBef>
                <a:spcPts val="0"/>
              </a:spcBef>
              <a:spcAft>
                <a:spcPts val="0"/>
              </a:spcAft>
              <a:buSzPts val="2200"/>
              <a:buChar char="○"/>
            </a:pPr>
            <a:r>
              <a:rPr lang="en-US" sz="2200"/>
              <a:t>Report is available on our grant website. </a:t>
            </a:r>
            <a:r>
              <a:rPr lang="en-US" sz="2200">
                <a:extLst>
                  <a:ext uri="http://customooxmlschemas.google.com/">
                    <go:slidesCustomData xmlns:go="http://customooxmlschemas.google.com/" textRoundtripDataId="0"/>
                  </a:ext>
                </a:extLst>
              </a:rPr>
              <a:t> Google “ODE Farm to CNP Grant” then go to the first link (OR F2CNP Grant), click on the green box “Noncompetitive Reimbursement grant”  then expand the “reporting” box.</a:t>
            </a:r>
            <a:endParaRPr sz="2200"/>
          </a:p>
          <a:p>
            <a:pPr indent="0" lvl="0" marL="0" rtl="0" algn="l">
              <a:lnSpc>
                <a:spcPct val="100000"/>
              </a:lnSpc>
              <a:spcBef>
                <a:spcPts val="0"/>
              </a:spcBef>
              <a:spcAft>
                <a:spcPts val="0"/>
              </a:spcAft>
              <a:buNone/>
            </a:pPr>
            <a:r>
              <a:t/>
            </a:r>
            <a:endParaRPr sz="2200"/>
          </a:p>
          <a:p>
            <a:pPr indent="-368300" lvl="0" marL="457200" rtl="0" algn="l">
              <a:lnSpc>
                <a:spcPct val="100000"/>
              </a:lnSpc>
              <a:spcBef>
                <a:spcPts val="0"/>
              </a:spcBef>
              <a:spcAft>
                <a:spcPts val="0"/>
              </a:spcAft>
              <a:buClr>
                <a:schemeClr val="dk1"/>
              </a:buClr>
              <a:buSzPts val="2200"/>
              <a:buChar char="●"/>
            </a:pPr>
            <a:r>
              <a:rPr b="1" lang="en-US" sz="2200">
                <a:solidFill>
                  <a:schemeClr val="dk1"/>
                </a:solidFill>
              </a:rPr>
              <a:t>Claims for the 2025–2027 grant period may be submitted retroactively for purchases made on or after July 1, 2025, the start of the grant period.</a:t>
            </a:r>
            <a:endParaRPr b="1" sz="2200">
              <a:solidFill>
                <a:schemeClr val="dk1"/>
              </a:solidFill>
            </a:endParaRPr>
          </a:p>
          <a:p>
            <a:pPr indent="0" lvl="0" marL="0" rtl="0" algn="l">
              <a:lnSpc>
                <a:spcPct val="100000"/>
              </a:lnSpc>
              <a:spcBef>
                <a:spcPts val="0"/>
              </a:spcBef>
              <a:spcAft>
                <a:spcPts val="0"/>
              </a:spcAft>
              <a:buNone/>
            </a:pPr>
            <a:r>
              <a:t/>
            </a:r>
            <a:endParaRPr i="1" sz="2200">
              <a:solidFill>
                <a:schemeClr val="dk1"/>
              </a:solidFill>
              <a:highlight>
                <a:srgbClr val="EAD1DC"/>
              </a:highlight>
            </a:endParaRPr>
          </a:p>
        </p:txBody>
      </p:sp>
      <p:sp>
        <p:nvSpPr>
          <p:cNvPr id="494" name="Google Shape;494;g37317995831_0_22"/>
          <p:cNvSpPr txBox="1"/>
          <p:nvPr>
            <p:ph idx="11" type="ftr"/>
          </p:nvPr>
        </p:nvSpPr>
        <p:spPr>
          <a:xfrm>
            <a:off x="717176" y="6139793"/>
            <a:ext cx="2864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Oregon Department of Education</a:t>
            </a:r>
            <a:endParaRPr/>
          </a:p>
        </p:txBody>
      </p:sp>
      <p:pic>
        <p:nvPicPr>
          <p:cNvPr descr="Oregon Department of Education Logo&#10;Oregon achieves together" id="495" name="Google Shape;495;g37317995831_0_22"/>
          <p:cNvPicPr preferRelativeResize="0"/>
          <p:nvPr/>
        </p:nvPicPr>
        <p:blipFill rotWithShape="1">
          <a:blip r:embed="rId3">
            <a:alphaModFix/>
          </a:blip>
          <a:srcRect b="0" l="0" r="0" t="0"/>
          <a:stretch/>
        </p:blipFill>
        <p:spPr>
          <a:xfrm>
            <a:off x="269754" y="269122"/>
            <a:ext cx="2239201" cy="1113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al_2021ODE">
  <a:themeElements>
    <a:clrScheme name="ODE_2024">
      <a:dk1>
        <a:srgbClr val="000000"/>
      </a:dk1>
      <a:lt1>
        <a:srgbClr val="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2021ODE">
  <a:themeElements>
    <a:clrScheme name="ODE 2025">
      <a:dk1>
        <a:srgbClr val="000000"/>
      </a:dk1>
      <a:lt1>
        <a:srgbClr val="FFFFFF"/>
      </a:lt1>
      <a:dk2>
        <a:srgbClr val="007A78"/>
      </a:dk2>
      <a:lt2>
        <a:srgbClr val="F2FAFE"/>
      </a:lt2>
      <a:accent1>
        <a:srgbClr val="1B75BC"/>
      </a:accent1>
      <a:accent2>
        <a:srgbClr val="9F2065"/>
      </a:accent2>
      <a:accent3>
        <a:srgbClr val="C14B1F"/>
      </a:accent3>
      <a:accent4>
        <a:srgbClr val="916600"/>
      </a:accent4>
      <a:accent5>
        <a:srgbClr val="007F43"/>
      </a:accent5>
      <a:accent6>
        <a:srgbClr val="D34F9A"/>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d_2021ODE">
  <a:themeElements>
    <a:clrScheme name="ODE_2024">
      <a:dk1>
        <a:srgbClr val="000000"/>
      </a:dk1>
      <a:lt1>
        <a:srgbClr val="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range_2021ODE">
  <a:themeElements>
    <a:clrScheme name="ODE_2024">
      <a:dk1>
        <a:srgbClr val="000000"/>
      </a:dk1>
      <a:lt1>
        <a:srgbClr val="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24A4CCA35B445A0E25D4EF5997303" ma:contentTypeVersion="7" ma:contentTypeDescription="Create a new document." ma:contentTypeScope="" ma:versionID="0bc2492826627fbdcda1044b9af76116">
  <xsd:schema xmlns:xsd="http://www.w3.org/2001/XMLSchema" xmlns:xs="http://www.w3.org/2001/XMLSchema" xmlns:p="http://schemas.microsoft.com/office/2006/metadata/properties" xmlns:ns1="http://schemas.microsoft.com/sharepoint/v3" xmlns:ns2="ce0cad35-8474-4653-8db1-733794c99845" xmlns:ns3="54031767-dd6d-417c-ab73-583408f47564" targetNamespace="http://schemas.microsoft.com/office/2006/metadata/properties" ma:root="true" ma:fieldsID="036fac85d9b7aa9742373446e0b914f3" ns1:_="" ns2:_="" ns3:_="">
    <xsd:import namespace="http://schemas.microsoft.com/sharepoint/v3"/>
    <xsd:import namespace="ce0cad35-8474-4653-8db1-733794c99845"/>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0cad35-8474-4653-8db1-733794c99845"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ce0cad35-8474-4653-8db1-733794c99845">New</Priority>
    <Remediation_x0020_Date xmlns="ce0cad35-8474-4653-8db1-733794c99845">2025-09-25T19:07:10+00:00</Remediation_x0020_Date>
    <PublishingExpirationDate xmlns="http://schemas.microsoft.com/sharepoint/v3" xsi:nil="true"/>
    <PublishingStartDate xmlns="http://schemas.microsoft.com/sharepoint/v3" xsi:nil="true"/>
    <Estimated_x0020_Creation_x0020_Date xmlns="ce0cad35-8474-4653-8db1-733794c99845" xsi:nil="true"/>
  </documentManagement>
</p:properties>
</file>

<file path=customXml/itemProps1.xml><?xml version="1.0" encoding="utf-8"?>
<ds:datastoreItem xmlns:ds="http://schemas.openxmlformats.org/officeDocument/2006/customXml" ds:itemID="{7160EA91-6570-4A91-86F6-0AED198C60B5}"/>
</file>

<file path=customXml/itemProps2.xml><?xml version="1.0" encoding="utf-8"?>
<ds:datastoreItem xmlns:ds="http://schemas.openxmlformats.org/officeDocument/2006/customXml" ds:itemID="{20690839-A6C3-45CB-9E28-AB5110930185}"/>
</file>

<file path=customXml/itemProps3.xml><?xml version="1.0" encoding="utf-8"?>
<ds:datastoreItem xmlns:ds="http://schemas.openxmlformats.org/officeDocument/2006/customXml" ds:itemID="{8B022F9E-54E3-4D28-A69A-29D574F31467}"/>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BAKER Traci * ODE</dc:creator>
  <dcterms:created xsi:type="dcterms:W3CDTF">2025-04-16T17:42:20Z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0x0101006F624A4CCA35B445A0E25D4EF5997303</vt:lpwstr>
  </property>
  <property fmtid="{D5CDD505-2E9C-101B-9397-08002B2CF9AE}" pid="3" name="TaxKeyword">
    <vt:lpwstr/>
  </property>
  <property fmtid="{D5CDD505-2E9C-101B-9397-08002B2CF9AE}" pid="4" name="MSIP_Label_61f40bdc-19d8-4b8e-be88-e9eb9bcca8b8_Enabled">
    <vt:lpwstr>true</vt:lpwstr>
  </property>
  <property fmtid="{D5CDD505-2E9C-101B-9397-08002B2CF9AE}" pid="5" name="MSIP_Label_61f40bdc-19d8-4b8e-be88-e9eb9bcca8b8_SetDate">
    <vt:lpwstr>2023-10-19T17:38:46Z</vt:lpwstr>
  </property>
  <property fmtid="{D5CDD505-2E9C-101B-9397-08002B2CF9AE}" pid="6" name="MSIP_Label_61f40bdc-19d8-4b8e-be88-e9eb9bcca8b8_Method">
    <vt:lpwstr>Privileged</vt:lpwstr>
  </property>
  <property fmtid="{D5CDD505-2E9C-101B-9397-08002B2CF9AE}" pid="7" name="MSIP_Label_61f40bdc-19d8-4b8e-be88-e9eb9bcca8b8_Name">
    <vt:lpwstr>Level 1 - Published (Items)</vt:lpwstr>
  </property>
  <property fmtid="{D5CDD505-2E9C-101B-9397-08002B2CF9AE}" pid="8" name="MSIP_Label_61f40bdc-19d8-4b8e-be88-e9eb9bcca8b8_SiteId">
    <vt:lpwstr>b4f51418-b269-49a2-935a-fa54bf584fc8</vt:lpwstr>
  </property>
  <property fmtid="{D5CDD505-2E9C-101B-9397-08002B2CF9AE}" pid="9" name="MSIP_Label_61f40bdc-19d8-4b8e-be88-e9eb9bcca8b8_ActionId">
    <vt:lpwstr>c4b5f7af-171c-4074-8f39-9fc74c531cc2</vt:lpwstr>
  </property>
  <property fmtid="{D5CDD505-2E9C-101B-9397-08002B2CF9AE}" pid="10" name="MSIP_Label_61f40bdc-19d8-4b8e-be88-e9eb9bcca8b8_ContentBits">
    <vt:lpwstr>0</vt:lpwstr>
  </property>
  <property fmtid="{D5CDD505-2E9C-101B-9397-08002B2CF9AE}" pid="11" name="MSIP_Label_09b73270-2993-4076-be47-9c78f42a1e84_Enabled">
    <vt:lpwstr>true</vt:lpwstr>
  </property>
  <property fmtid="{D5CDD505-2E9C-101B-9397-08002B2CF9AE}" pid="12" name="MSIP_Label_09b73270-2993-4076-be47-9c78f42a1e84_SetDate">
    <vt:lpwstr>2024-06-21T16:55:30Z</vt:lpwstr>
  </property>
  <property fmtid="{D5CDD505-2E9C-101B-9397-08002B2CF9AE}" pid="13" name="MSIP_Label_09b73270-2993-4076-be47-9c78f42a1e84_Method">
    <vt:lpwstr>Privileged</vt:lpwstr>
  </property>
  <property fmtid="{D5CDD505-2E9C-101B-9397-08002B2CF9AE}" pid="14" name="MSIP_Label_09b73270-2993-4076-be47-9c78f42a1e84_Name">
    <vt:lpwstr>Level 1 - Published (Items)</vt:lpwstr>
  </property>
  <property fmtid="{D5CDD505-2E9C-101B-9397-08002B2CF9AE}" pid="15" name="MSIP_Label_09b73270-2993-4076-be47-9c78f42a1e84_SiteId">
    <vt:lpwstr>aa3f6932-fa7c-47b4-a0ce-a598cad161cf</vt:lpwstr>
  </property>
  <property fmtid="{D5CDD505-2E9C-101B-9397-08002B2CF9AE}" pid="16" name="MSIP_Label_09b73270-2993-4076-be47-9c78f42a1e84_ActionId">
    <vt:lpwstr>9a956e48-93ec-48f0-b269-11b89d529c66</vt:lpwstr>
  </property>
  <property fmtid="{D5CDD505-2E9C-101B-9397-08002B2CF9AE}" pid="17" name="MSIP_Label_09b73270-2993-4076-be47-9c78f42a1e84_ContentBits">
    <vt:lpwstr>0</vt:lpwstr>
  </property>
</Properties>
</file>