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slides/slide17.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3.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56" r:id="rId2"/>
    <p:sldId id="257" r:id="rId3"/>
    <p:sldId id="258" r:id="rId4"/>
    <p:sldId id="259" r:id="rId5"/>
    <p:sldId id="275" r:id="rId6"/>
    <p:sldId id="260" r:id="rId7"/>
    <p:sldId id="274" r:id="rId8"/>
    <p:sldId id="261" r:id="rId9"/>
    <p:sldId id="262" r:id="rId10"/>
    <p:sldId id="265" r:id="rId11"/>
    <p:sldId id="268" r:id="rId12"/>
    <p:sldId id="270" r:id="rId13"/>
    <p:sldId id="276" r:id="rId14"/>
    <p:sldId id="277" r:id="rId15"/>
    <p:sldId id="278" r:id="rId16"/>
    <p:sldId id="273" r:id="rId17"/>
    <p:sldId id="279"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409" autoAdjust="0"/>
  </p:normalViewPr>
  <p:slideViewPr>
    <p:cSldViewPr snapToGrid="0">
      <p:cViewPr varScale="1">
        <p:scale>
          <a:sx n="79" d="100"/>
          <a:sy n="79" d="100"/>
        </p:scale>
        <p:origin x="1716" y="78"/>
      </p:cViewPr>
      <p:guideLst/>
    </p:cSldViewPr>
  </p:slideViewPr>
  <p:notesTextViewPr>
    <p:cViewPr>
      <p:scale>
        <a:sx n="66" d="100"/>
        <a:sy n="66"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ecfr.gov/current/title-2/part-200/subpart-E"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8" Type="http://schemas.openxmlformats.org/officeDocument/2006/relationships/hyperlink" Target="https://www.federalregister.gov/citation/30-FR-12935" TargetMode="External"/><Relationship Id="rId13" Type="http://schemas.openxmlformats.org/officeDocument/2006/relationships/hyperlink" Target="https://www.ecfr.gov/current/title-29/part-5" TargetMode="External"/><Relationship Id="rId18" Type="http://schemas.openxmlformats.org/officeDocument/2006/relationships/hyperlink" Target="https://www.govinfo.gov/link/uscode/40/3704" TargetMode="External"/><Relationship Id="rId26" Type="http://schemas.openxmlformats.org/officeDocument/2006/relationships/hyperlink" Target="https://www.ecfr.gov/current/title-2/section-200.323" TargetMode="External"/><Relationship Id="rId3" Type="http://schemas.openxmlformats.org/officeDocument/2006/relationships/hyperlink" Target="https://www.govinfo.gov/link/uscode/41/1908" TargetMode="External"/><Relationship Id="rId21" Type="http://schemas.openxmlformats.org/officeDocument/2006/relationships/hyperlink" Target="https://www.govinfo.gov/link/uscode/42/7401" TargetMode="External"/><Relationship Id="rId7" Type="http://schemas.openxmlformats.org/officeDocument/2006/relationships/hyperlink" Target="https://www.federalregister.gov/citation/30-FR-12319" TargetMode="External"/><Relationship Id="rId12" Type="http://schemas.openxmlformats.org/officeDocument/2006/relationships/hyperlink" Target="https://www.govinfo.gov/link/uscode/40/3146" TargetMode="External"/><Relationship Id="rId17" Type="http://schemas.openxmlformats.org/officeDocument/2006/relationships/hyperlink" Target="https://www.govinfo.gov/link/uscode/40/3702" TargetMode="External"/><Relationship Id="rId25" Type="http://schemas.openxmlformats.org/officeDocument/2006/relationships/hyperlink" Target="https://www.govinfo.gov/link/uscode/31/1352" TargetMode="External"/><Relationship Id="rId2" Type="http://schemas.openxmlformats.org/officeDocument/2006/relationships/slide" Target="../slides/slide15.xml"/><Relationship Id="rId16" Type="http://schemas.openxmlformats.org/officeDocument/2006/relationships/hyperlink" Target="https://www.govinfo.gov/link/uscode/40/3701" TargetMode="External"/><Relationship Id="rId20" Type="http://schemas.openxmlformats.org/officeDocument/2006/relationships/hyperlink" Target="https://www.ecfr.gov/current/title-37/part-401" TargetMode="External"/><Relationship Id="rId1" Type="http://schemas.openxmlformats.org/officeDocument/2006/relationships/notesMaster" Target="../notesMasters/notesMaster1.xml"/><Relationship Id="rId6" Type="http://schemas.openxmlformats.org/officeDocument/2006/relationships/hyperlink" Target="https://www.ecfr.gov/current/title-41/section-60-1.4#p-60-1.4(b)" TargetMode="External"/><Relationship Id="rId11" Type="http://schemas.openxmlformats.org/officeDocument/2006/relationships/hyperlink" Target="https://www.govinfo.gov/link/uscode/40/3141" TargetMode="External"/><Relationship Id="rId24" Type="http://schemas.openxmlformats.org/officeDocument/2006/relationships/hyperlink" Target="https://www.ecfr.gov/current/title-2/part-180" TargetMode="External"/><Relationship Id="rId5" Type="http://schemas.openxmlformats.org/officeDocument/2006/relationships/hyperlink" Target="https://www.ecfr.gov/current/title-41/section-60-1.3" TargetMode="External"/><Relationship Id="rId15" Type="http://schemas.openxmlformats.org/officeDocument/2006/relationships/hyperlink" Target="https://www.ecfr.gov/current/title-29/part-3" TargetMode="External"/><Relationship Id="rId23" Type="http://schemas.openxmlformats.org/officeDocument/2006/relationships/hyperlink" Target="https://www.ecfr.gov/current/title-2/section-180.220" TargetMode="External"/><Relationship Id="rId28" Type="http://schemas.openxmlformats.org/officeDocument/2006/relationships/hyperlink" Target="https://www.ecfr.gov/current/title-2/section-200.322" TargetMode="External"/><Relationship Id="rId10" Type="http://schemas.openxmlformats.org/officeDocument/2006/relationships/hyperlink" Target="https://www.ecfr.gov/current/title-3/part-1964" TargetMode="External"/><Relationship Id="rId19" Type="http://schemas.openxmlformats.org/officeDocument/2006/relationships/hyperlink" Target="https://www.ecfr.gov/current/title-37/section-401.2#p-401.2(a)" TargetMode="External"/><Relationship Id="rId4" Type="http://schemas.openxmlformats.org/officeDocument/2006/relationships/hyperlink" Target="https://www.ecfr.gov/current/title-41/part-60" TargetMode="External"/><Relationship Id="rId9" Type="http://schemas.openxmlformats.org/officeDocument/2006/relationships/hyperlink" Target="https://www.ecfr.gov/current/title-3" TargetMode="External"/><Relationship Id="rId14" Type="http://schemas.openxmlformats.org/officeDocument/2006/relationships/hyperlink" Target="https://www.govinfo.gov/link/uscode/40/3145" TargetMode="External"/><Relationship Id="rId22" Type="http://schemas.openxmlformats.org/officeDocument/2006/relationships/hyperlink" Target="https://www.govinfo.gov/link/uscode/33/1251" TargetMode="External"/><Relationship Id="rId27" Type="http://schemas.openxmlformats.org/officeDocument/2006/relationships/hyperlink" Target="https://www.ecfr.gov/current/title-2/section-200.216" TargetMode="Externa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Welcome to Introduction to Procurement in Child Nutrition Programs presented by the Oregon Department of Education Child Nutrition Programs.</a:t>
            </a:r>
            <a:endParaRPr dirty="0"/>
          </a:p>
        </p:txBody>
      </p:sp>
      <p:sp>
        <p:nvSpPr>
          <p:cNvPr id="106" name="Google Shape;10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3" name="Google Shape;193;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000"/>
              <a:buFont typeface="Calibri"/>
              <a:buNone/>
            </a:pPr>
            <a:r>
              <a:rPr lang="en-US" sz="1000" b="0" i="0" u="none" strike="noStrike" cap="none" dirty="0">
                <a:solidFill>
                  <a:srgbClr val="000000"/>
                </a:solidFill>
                <a:latin typeface="Calibri"/>
                <a:ea typeface="Calibri"/>
                <a:cs typeface="Calibri"/>
                <a:sym typeface="Calibri"/>
              </a:rPr>
              <a:t>The Federal simplified acquisition method (2 CFR 200.320(b) is very similar to the State of Oregon Intermediate Procurement method (ORS 279B.070).  </a:t>
            </a:r>
          </a:p>
          <a:p>
            <a:pPr marL="0" marR="0" lvl="0" indent="0" algn="l" rtl="0">
              <a:lnSpc>
                <a:spcPct val="100000"/>
              </a:lnSpc>
              <a:spcBef>
                <a:spcPts val="0"/>
              </a:spcBef>
              <a:spcAft>
                <a:spcPts val="0"/>
              </a:spcAft>
              <a:buClr>
                <a:srgbClr val="000000"/>
              </a:buClr>
              <a:buSzPts val="1000"/>
              <a:buFont typeface="Calibri"/>
              <a:buNone/>
            </a:pPr>
            <a:endParaRPr lang="en-US"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Calibri"/>
              <a:buNone/>
            </a:pPr>
            <a:r>
              <a:rPr lang="en-US" sz="1000" b="0" i="0" u="none" strike="noStrike" cap="none" dirty="0">
                <a:solidFill>
                  <a:srgbClr val="000000"/>
                </a:solidFill>
                <a:latin typeface="Calibri"/>
                <a:ea typeface="Calibri"/>
                <a:cs typeface="Calibri"/>
                <a:sym typeface="Calibri"/>
              </a:rPr>
              <a:t>When conducting a simplified acquisition, the</a:t>
            </a:r>
            <a:r>
              <a:rPr lang="en-US" sz="1000" b="0" i="0" u="none" strike="noStrike" cap="none" baseline="0" dirty="0">
                <a:solidFill>
                  <a:srgbClr val="000000"/>
                </a:solidFill>
                <a:latin typeface="Calibri"/>
                <a:ea typeface="Calibri"/>
                <a:cs typeface="Calibri"/>
                <a:sym typeface="Calibri"/>
              </a:rPr>
              <a:t> Program Sponsor</a:t>
            </a:r>
            <a:r>
              <a:rPr lang="en-US" sz="1000" b="0" i="0" u="none" strike="noStrike" cap="none" dirty="0">
                <a:solidFill>
                  <a:srgbClr val="000000"/>
                </a:solidFill>
                <a:latin typeface="Calibri"/>
                <a:ea typeface="Calibri"/>
                <a:cs typeface="Calibri"/>
                <a:sym typeface="Calibri"/>
              </a:rPr>
              <a:t> shall seek at least three informally solicited competitive price quotes or competitive proposals from prospective contractors. </a:t>
            </a:r>
          </a:p>
          <a:p>
            <a:pPr marL="0" marR="0" lvl="0" indent="0" algn="l" rtl="0">
              <a:lnSpc>
                <a:spcPct val="100000"/>
              </a:lnSpc>
              <a:spcBef>
                <a:spcPts val="0"/>
              </a:spcBef>
              <a:spcAft>
                <a:spcPts val="0"/>
              </a:spcAft>
              <a:buClr>
                <a:srgbClr val="000000"/>
              </a:buClr>
              <a:buSzPts val="1000"/>
              <a:buFont typeface="Calibri"/>
              <a:buNone/>
            </a:pPr>
            <a:endParaRPr lang="en-US"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Calibri"/>
              <a:buNone/>
            </a:pPr>
            <a:r>
              <a:rPr lang="en-US" sz="1000" b="0" i="0" u="none" strike="noStrike" cap="none" dirty="0">
                <a:solidFill>
                  <a:srgbClr val="000000"/>
                </a:solidFill>
                <a:latin typeface="Calibri"/>
                <a:ea typeface="Calibri"/>
                <a:cs typeface="Calibri"/>
                <a:sym typeface="Calibri"/>
              </a:rPr>
              <a:t>The Program</a:t>
            </a:r>
            <a:r>
              <a:rPr lang="en-US" sz="1000" b="0" i="0" u="none" strike="noStrike" cap="none" baseline="0" dirty="0">
                <a:solidFill>
                  <a:srgbClr val="000000"/>
                </a:solidFill>
                <a:latin typeface="Calibri"/>
                <a:ea typeface="Calibri"/>
                <a:cs typeface="Calibri"/>
                <a:sym typeface="Calibri"/>
              </a:rPr>
              <a:t> Sponsor</a:t>
            </a:r>
            <a:r>
              <a:rPr lang="en-US" sz="1000" b="0" i="0" u="none" strike="noStrike" cap="none" dirty="0">
                <a:solidFill>
                  <a:srgbClr val="000000"/>
                </a:solidFill>
                <a:latin typeface="Calibri"/>
                <a:ea typeface="Calibri"/>
                <a:cs typeface="Calibri"/>
                <a:sym typeface="Calibri"/>
              </a:rPr>
              <a:t> must keep a written record of the sources of the quotes or proposals received. </a:t>
            </a:r>
          </a:p>
          <a:p>
            <a:pPr marL="0" marR="0" lvl="0" indent="0" algn="l" rtl="0">
              <a:lnSpc>
                <a:spcPct val="100000"/>
              </a:lnSpc>
              <a:spcBef>
                <a:spcPts val="0"/>
              </a:spcBef>
              <a:spcAft>
                <a:spcPts val="0"/>
              </a:spcAft>
              <a:buClr>
                <a:srgbClr val="000000"/>
              </a:buClr>
              <a:buSzPts val="1000"/>
              <a:buFont typeface="Calibri"/>
              <a:buNone/>
            </a:pPr>
            <a:endParaRPr lang="en-US"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Calibri"/>
              <a:buNone/>
            </a:pPr>
            <a:r>
              <a:rPr lang="en-US" sz="1000" b="0" i="0" u="none" strike="noStrike" cap="none" dirty="0">
                <a:solidFill>
                  <a:srgbClr val="000000"/>
                </a:solidFill>
                <a:latin typeface="Calibri"/>
                <a:ea typeface="Calibri"/>
                <a:cs typeface="Calibri"/>
                <a:sym typeface="Calibri"/>
              </a:rPr>
              <a:t>If three quotes or proposals are not reasonably available, fewer will suffice, but the Program</a:t>
            </a:r>
            <a:r>
              <a:rPr lang="en-US" sz="1000" b="0" i="0" u="none" strike="noStrike" cap="none" baseline="0" dirty="0">
                <a:solidFill>
                  <a:srgbClr val="000000"/>
                </a:solidFill>
                <a:latin typeface="Calibri"/>
                <a:ea typeface="Calibri"/>
                <a:cs typeface="Calibri"/>
                <a:sym typeface="Calibri"/>
              </a:rPr>
              <a:t> Sponsor</a:t>
            </a:r>
            <a:r>
              <a:rPr lang="en-US" sz="1000" b="0" i="0" u="none" strike="noStrike" cap="none" dirty="0">
                <a:solidFill>
                  <a:srgbClr val="000000"/>
                </a:solidFill>
                <a:latin typeface="Calibri"/>
                <a:ea typeface="Calibri"/>
                <a:cs typeface="Calibri"/>
                <a:sym typeface="Calibri"/>
              </a:rPr>
              <a:t> shall make a written record of the effort the Sponsor makes to obtain the quotes or proposals. </a:t>
            </a:r>
            <a:endParaRPr dirty="0"/>
          </a:p>
          <a:p>
            <a:pPr marL="0" marR="0" lvl="0" indent="0" algn="l" rtl="0">
              <a:lnSpc>
                <a:spcPct val="100000"/>
              </a:lnSpc>
              <a:spcBef>
                <a:spcPts val="300"/>
              </a:spcBef>
              <a:spcAft>
                <a:spcPts val="0"/>
              </a:spcAft>
              <a:buClr>
                <a:schemeClr val="dk1"/>
              </a:buClr>
              <a:buSzPts val="1000"/>
              <a:buFont typeface="Calibri"/>
              <a:buNone/>
            </a:pP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300"/>
              </a:spcBef>
              <a:spcAft>
                <a:spcPts val="0"/>
              </a:spcAft>
              <a:buClr>
                <a:schemeClr val="dk1"/>
              </a:buClr>
              <a:buSzPts val="1000"/>
              <a:buFont typeface="Calibri"/>
              <a:buNone/>
            </a:pP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300"/>
              </a:spcBef>
              <a:spcAft>
                <a:spcPts val="0"/>
              </a:spcAft>
              <a:buClr>
                <a:srgbClr val="000000"/>
              </a:buClr>
              <a:buSzPts val="1000"/>
              <a:buFont typeface="Calibri"/>
              <a:buNone/>
            </a:pPr>
            <a:r>
              <a:rPr lang="en-US" sz="1000" b="0" i="0" u="none" strike="noStrike" cap="none" dirty="0">
                <a:solidFill>
                  <a:srgbClr val="000000"/>
                </a:solidFill>
                <a:latin typeface="Calibri"/>
                <a:ea typeface="Calibri"/>
                <a:cs typeface="Calibri"/>
                <a:sym typeface="Calibri"/>
              </a:rPr>
              <a:t>Requirements</a:t>
            </a:r>
            <a:r>
              <a:rPr lang="en-US" sz="1000" b="0" i="0" u="none" strike="noStrike" cap="none" baseline="0" dirty="0">
                <a:solidFill>
                  <a:srgbClr val="000000"/>
                </a:solidFill>
                <a:latin typeface="Calibri"/>
                <a:ea typeface="Calibri"/>
                <a:cs typeface="Calibri"/>
                <a:sym typeface="Calibri"/>
              </a:rPr>
              <a:t> when using the small purchase:</a:t>
            </a:r>
            <a:endParaRPr dirty="0"/>
          </a:p>
          <a:p>
            <a:pPr marL="173336" marR="0" lvl="0" indent="-173336" algn="l" rtl="0">
              <a:lnSpc>
                <a:spcPct val="100000"/>
              </a:lnSpc>
              <a:spcBef>
                <a:spcPts val="300"/>
              </a:spcBef>
              <a:spcAft>
                <a:spcPts val="0"/>
              </a:spcAft>
              <a:buClr>
                <a:srgbClr val="000000"/>
              </a:buClr>
              <a:buSzPts val="1000"/>
              <a:buFont typeface="Arial"/>
              <a:buChar char="•"/>
            </a:pPr>
            <a:r>
              <a:rPr lang="en-US" sz="1000" b="0" i="0" u="none" strike="noStrike" cap="none" dirty="0">
                <a:solidFill>
                  <a:srgbClr val="000000"/>
                </a:solidFill>
                <a:latin typeface="Calibri"/>
                <a:ea typeface="Calibri"/>
                <a:cs typeface="Calibri"/>
                <a:sym typeface="Calibri"/>
              </a:rPr>
              <a:t>Draft specification in writing</a:t>
            </a:r>
            <a:endParaRPr dirty="0"/>
          </a:p>
          <a:p>
            <a:pPr marL="173336" marR="0" lvl="0" indent="-173336" algn="l" rtl="0">
              <a:lnSpc>
                <a:spcPct val="100000"/>
              </a:lnSpc>
              <a:spcBef>
                <a:spcPts val="300"/>
              </a:spcBef>
              <a:spcAft>
                <a:spcPts val="0"/>
              </a:spcAft>
              <a:buClr>
                <a:srgbClr val="000000"/>
              </a:buClr>
              <a:buSzPts val="1000"/>
              <a:buFont typeface="Arial"/>
              <a:buChar char="•"/>
            </a:pPr>
            <a:r>
              <a:rPr lang="en-US" sz="1000" b="0" i="0" u="none" strike="noStrike" cap="none" dirty="0">
                <a:solidFill>
                  <a:srgbClr val="000000"/>
                </a:solidFill>
                <a:latin typeface="Calibri"/>
                <a:ea typeface="Calibri"/>
                <a:cs typeface="Calibri"/>
                <a:sym typeface="Calibri"/>
              </a:rPr>
              <a:t>Obtain price and rate quotes from an adequate number of qualified sources</a:t>
            </a:r>
            <a:endParaRPr dirty="0"/>
          </a:p>
          <a:p>
            <a:pPr marL="173336" marR="0" lvl="0" indent="-173336" algn="l" rtl="0">
              <a:lnSpc>
                <a:spcPct val="100000"/>
              </a:lnSpc>
              <a:spcBef>
                <a:spcPts val="300"/>
              </a:spcBef>
              <a:spcAft>
                <a:spcPts val="0"/>
              </a:spcAft>
              <a:buClr>
                <a:srgbClr val="000000"/>
              </a:buClr>
              <a:buSzPts val="1000"/>
              <a:buFont typeface="Arial"/>
              <a:buChar char="•"/>
            </a:pPr>
            <a:r>
              <a:rPr lang="en-US" sz="1000" b="0" i="0" u="none" strike="noStrike" cap="none" dirty="0">
                <a:solidFill>
                  <a:srgbClr val="000000"/>
                </a:solidFill>
                <a:latin typeface="Calibri"/>
                <a:ea typeface="Calibri"/>
                <a:cs typeface="Calibri"/>
                <a:sym typeface="Calibri"/>
              </a:rPr>
              <a:t>Evaluate bidders’ responses to your specifications</a:t>
            </a:r>
            <a:endParaRPr dirty="0"/>
          </a:p>
          <a:p>
            <a:pPr marL="173336" marR="0" lvl="0" indent="-173336" algn="l" rtl="0">
              <a:lnSpc>
                <a:spcPct val="100000"/>
              </a:lnSpc>
              <a:spcBef>
                <a:spcPts val="300"/>
              </a:spcBef>
              <a:spcAft>
                <a:spcPts val="0"/>
              </a:spcAft>
              <a:buClr>
                <a:srgbClr val="000000"/>
              </a:buClr>
              <a:buSzPts val="1000"/>
              <a:buFont typeface="Arial"/>
              <a:buChar char="•"/>
            </a:pPr>
            <a:r>
              <a:rPr lang="en-US" sz="1000" b="0" i="0" u="none" strike="noStrike" cap="none" dirty="0">
                <a:solidFill>
                  <a:srgbClr val="000000"/>
                </a:solidFill>
                <a:latin typeface="Calibri"/>
                <a:ea typeface="Calibri"/>
                <a:cs typeface="Calibri"/>
                <a:sym typeface="Calibri"/>
              </a:rPr>
              <a:t>Determine most responsive and responsible bidder at the lowest price</a:t>
            </a:r>
            <a:endParaRPr dirty="0"/>
          </a:p>
          <a:p>
            <a:pPr marL="173336" marR="0" lvl="0" indent="-173336" algn="l" rtl="0">
              <a:lnSpc>
                <a:spcPct val="100000"/>
              </a:lnSpc>
              <a:spcBef>
                <a:spcPts val="300"/>
              </a:spcBef>
              <a:spcAft>
                <a:spcPts val="0"/>
              </a:spcAft>
              <a:buClr>
                <a:srgbClr val="000000"/>
              </a:buClr>
              <a:buSzPts val="1000"/>
              <a:buFont typeface="Arial"/>
              <a:buChar char="•"/>
            </a:pPr>
            <a:r>
              <a:rPr lang="en-US" sz="1000" b="0" i="0" u="none" strike="noStrike" cap="none" dirty="0">
                <a:solidFill>
                  <a:srgbClr val="000000"/>
                </a:solidFill>
                <a:latin typeface="Calibri"/>
                <a:ea typeface="Calibri"/>
                <a:cs typeface="Calibri"/>
                <a:sym typeface="Calibri"/>
              </a:rPr>
              <a:t>Award the contract</a:t>
            </a:r>
            <a:endParaRPr dirty="0"/>
          </a:p>
          <a:p>
            <a:pPr marL="173336" marR="0" lvl="0" indent="-173336" algn="l" rtl="0">
              <a:lnSpc>
                <a:spcPct val="100000"/>
              </a:lnSpc>
              <a:spcBef>
                <a:spcPts val="300"/>
              </a:spcBef>
              <a:spcAft>
                <a:spcPts val="0"/>
              </a:spcAft>
              <a:buClr>
                <a:srgbClr val="000000"/>
              </a:buClr>
              <a:buSzPts val="1000"/>
              <a:buFont typeface="Arial"/>
              <a:buChar char="•"/>
            </a:pPr>
            <a:r>
              <a:rPr lang="en-US" sz="1000" b="0" i="0" u="none" strike="noStrike" cap="none" dirty="0">
                <a:solidFill>
                  <a:srgbClr val="000000"/>
                </a:solidFill>
                <a:latin typeface="Calibri"/>
                <a:ea typeface="Calibri"/>
                <a:cs typeface="Calibri"/>
                <a:sym typeface="Calibri"/>
              </a:rPr>
              <a:t>Manage the contract</a:t>
            </a:r>
            <a:endParaRPr dirty="0"/>
          </a:p>
          <a:p>
            <a:pPr marL="0" marR="0" lvl="0" indent="0" algn="l" rtl="0">
              <a:lnSpc>
                <a:spcPct val="100000"/>
              </a:lnSpc>
              <a:spcBef>
                <a:spcPts val="360"/>
              </a:spcBef>
              <a:spcAft>
                <a:spcPts val="0"/>
              </a:spcAft>
              <a:buClr>
                <a:schemeClr val="dk1"/>
              </a:buClr>
              <a:buSzPts val="1200"/>
              <a:buFont typeface="Calibri"/>
              <a:buNone/>
            </a:pPr>
            <a:endParaRPr sz="1200" b="0" i="0" u="none" strike="noStrike" cap="none" dirty="0">
              <a:solidFill>
                <a:srgbClr val="000000"/>
              </a:solidFill>
              <a:latin typeface="Calibri"/>
              <a:ea typeface="Calibri"/>
              <a:cs typeface="Calibri"/>
              <a:sym typeface="Calibri"/>
            </a:endParaRPr>
          </a:p>
        </p:txBody>
      </p:sp>
      <p:sp>
        <p:nvSpPr>
          <p:cNvPr id="194" name="Google Shape;194;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Google Shape;220;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Formal Procurement Methods are required for all contract values above the simplified acquisition threshold which is $350,000 for both the State of Oregon and Federal Acquisition Regulations. </a:t>
            </a:r>
          </a:p>
          <a:p>
            <a:pPr marL="0" marR="0" lvl="0" indent="0" algn="l" rtl="0">
              <a:lnSpc>
                <a:spcPct val="100000"/>
              </a:lnSpc>
              <a:spcBef>
                <a:spcPts val="0"/>
              </a:spcBef>
              <a:spcAft>
                <a:spcPts val="0"/>
              </a:spcAft>
              <a:buClr>
                <a:srgbClr val="000000"/>
              </a:buClr>
              <a:buSzPts val="1200"/>
              <a:buFont typeface="Calibri"/>
              <a:buNone/>
            </a:pPr>
            <a:endParaRPr sz="12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(1) In order for </a:t>
            </a:r>
            <a:r>
              <a:rPr lang="en-US" sz="1200" b="1" i="0" u="sng" strike="noStrike" cap="none" dirty="0">
                <a:solidFill>
                  <a:srgbClr val="000000"/>
                </a:solidFill>
                <a:latin typeface="Calibri"/>
                <a:ea typeface="Calibri"/>
                <a:cs typeface="Calibri"/>
                <a:sym typeface="Calibri"/>
              </a:rPr>
              <a:t>Sealed Bidding (IFB) </a:t>
            </a:r>
            <a:r>
              <a:rPr lang="en-US" sz="1200" b="0" i="0" u="none" strike="noStrike" cap="none" dirty="0">
                <a:solidFill>
                  <a:srgbClr val="000000"/>
                </a:solidFill>
                <a:latin typeface="Calibri"/>
                <a:ea typeface="Calibri"/>
                <a:cs typeface="Calibri"/>
                <a:sym typeface="Calibri"/>
              </a:rPr>
              <a:t>to be feasible, the following conditions should be present:</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a:t>
            </a:r>
            <a:r>
              <a:rPr lang="en-US" sz="1200" b="0" i="0" u="none" strike="noStrike" cap="none" dirty="0" err="1">
                <a:solidFill>
                  <a:srgbClr val="000000"/>
                </a:solidFill>
                <a:latin typeface="Calibri"/>
                <a:ea typeface="Calibri"/>
                <a:cs typeface="Calibri"/>
                <a:sym typeface="Calibri"/>
              </a:rPr>
              <a:t>i</a:t>
            </a:r>
            <a:r>
              <a:rPr lang="en-US" sz="1200" b="0" i="0" u="none" strike="noStrike" cap="none" dirty="0">
                <a:solidFill>
                  <a:srgbClr val="000000"/>
                </a:solidFill>
                <a:latin typeface="Calibri"/>
                <a:ea typeface="Calibri"/>
                <a:cs typeface="Calibri"/>
                <a:sym typeface="Calibri"/>
              </a:rPr>
              <a:t>) A complete, adequate, and realistic specification or purchase description is available;</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(ii) Two or more responsible bidders are willing and able to compete effectively for the business; and</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(iii) The procurement lends itself to a firm fixed price contract and the selection of the successful bidder can be made principally on the basis of price.</a:t>
            </a:r>
            <a:endParaRPr dirty="0"/>
          </a:p>
          <a:p>
            <a:pPr marL="0" marR="0" lvl="0"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(2) If sealed bids are used, the following requirements apply:</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a:t>
            </a:r>
            <a:r>
              <a:rPr lang="en-US" sz="1200" b="0" i="0" u="none" strike="noStrike" cap="none" dirty="0" err="1">
                <a:solidFill>
                  <a:srgbClr val="000000"/>
                </a:solidFill>
                <a:latin typeface="Calibri"/>
                <a:ea typeface="Calibri"/>
                <a:cs typeface="Calibri"/>
                <a:sym typeface="Calibri"/>
              </a:rPr>
              <a:t>i</a:t>
            </a:r>
            <a:r>
              <a:rPr lang="en-US" sz="1200" b="0" i="0" u="none" strike="noStrike" cap="none" dirty="0">
                <a:solidFill>
                  <a:srgbClr val="000000"/>
                </a:solidFill>
                <a:latin typeface="Calibri"/>
                <a:ea typeface="Calibri"/>
                <a:cs typeface="Calibri"/>
                <a:sym typeface="Calibri"/>
              </a:rPr>
              <a:t>) Bids must be solicited from an adequate number of known suppliers, providing them sufficient response time prior to the date set for opening the bids, the invitation for bids must be publicly advertised;</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(ii) The invitation for bids, which will include any specifications and pertinent attachments, must define the items or services in order for the bidder to properly respond;</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(iii) All bids will be opened at the time and place prescribed in the invitation for bids, the bids must be opened publicly;</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(iv) A firm fixed price contract award will be made in writing to the lowest responsive and responsible bidder. Where specified in bidding documents, factors such as discounts, transportation cost, and life cycle costs must be considered in determining which bid is lowest. </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(v) Any or all bids may be rejected if there is a sound documented reason.</a:t>
            </a:r>
            <a:endParaRPr dirty="0"/>
          </a:p>
          <a:p>
            <a:pPr marL="457200" marR="0" lvl="1" indent="0" algn="l" rtl="0">
              <a:lnSpc>
                <a:spcPct val="100000"/>
              </a:lnSpc>
              <a:spcBef>
                <a:spcPts val="360"/>
              </a:spcBef>
              <a:spcAft>
                <a:spcPts val="0"/>
              </a:spcAft>
              <a:buClr>
                <a:schemeClr val="dk1"/>
              </a:buClr>
              <a:buSzPts val="1200"/>
              <a:buFont typeface="Calibri"/>
              <a:buNone/>
            </a:pPr>
            <a:endParaRPr sz="1200" b="0" i="0" u="none" strike="noStrike" cap="none" dirty="0">
              <a:solidFill>
                <a:srgbClr val="000000"/>
              </a:solidFill>
              <a:latin typeface="Calibri"/>
              <a:ea typeface="Calibri"/>
              <a:cs typeface="Calibri"/>
              <a:sym typeface="Calibri"/>
            </a:endParaRPr>
          </a:p>
          <a:p>
            <a:pPr marL="457200" marR="0" lvl="1" indent="0" algn="l" rtl="0">
              <a:lnSpc>
                <a:spcPct val="100000"/>
              </a:lnSpc>
              <a:spcBef>
                <a:spcPts val="360"/>
              </a:spcBef>
              <a:spcAft>
                <a:spcPts val="0"/>
              </a:spcAft>
              <a:buClr>
                <a:schemeClr val="dk1"/>
              </a:buClr>
              <a:buSzPts val="1200"/>
              <a:buFont typeface="Calibri"/>
              <a:buNone/>
            </a:pPr>
            <a:endParaRPr sz="12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The technique of </a:t>
            </a:r>
            <a:r>
              <a:rPr lang="en-US" sz="1200" b="1" i="0" u="sng" strike="noStrike" cap="none" dirty="0">
                <a:solidFill>
                  <a:srgbClr val="000000"/>
                </a:solidFill>
                <a:latin typeface="Calibri"/>
                <a:ea typeface="Calibri"/>
                <a:cs typeface="Calibri"/>
                <a:sym typeface="Calibri"/>
              </a:rPr>
              <a:t>Competitive Proposals (RFP) </a:t>
            </a:r>
            <a:r>
              <a:rPr lang="en-US" sz="1200" b="0" i="0" u="none" strike="noStrike" cap="none" dirty="0">
                <a:solidFill>
                  <a:srgbClr val="000000"/>
                </a:solidFill>
                <a:latin typeface="Calibri"/>
                <a:ea typeface="Calibri"/>
                <a:cs typeface="Calibri"/>
                <a:sym typeface="Calibri"/>
              </a:rPr>
              <a:t>is normally conducted with more than one source submitting an proposal, and either a fixed price or cost-reimbursement type contract is awarded. It is generally used when conditions are not appropriate for the use of sealed bids. If this method is used, the following requirements apply:</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(1) Requests for proposals must be publicized and identify all evaluation factors and their relative importance. Any response to publicized requests for proposals must be considered to the maximum extent practical;</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(2) Proposals must be solicited from an adequate number of qualified sources;</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(3) The non-Federal entity must have a written method for conducting technical evaluations of the proposals received and for selecting recipients;</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(4) Contracts must be awarded to the responsible firm whose proposal is most advantageous to the program, with price and other factors considered; and</a:t>
            </a:r>
            <a:endParaRPr dirty="0"/>
          </a:p>
          <a:p>
            <a:pPr marL="457200" marR="0" lvl="1" indent="0" algn="l" rtl="0">
              <a:lnSpc>
                <a:spcPct val="100000"/>
              </a:lnSpc>
              <a:spcBef>
                <a:spcPts val="36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(5) The non-Federal entity may use competitive proposal procedures for qualifications-based procurement of architectural/engineering (A/E) professional services whereby competitors' qualifications are evaluated and the most qualified competitor is selected, subject to negotiation of fair and reasonable compensation. The method, where price is not used as a selection factor, can only be used in procurement of A/E professional services. It cannot be used to purchase other types of services though A/E firms are a potential source to perform the proposed effort.</a:t>
            </a:r>
            <a:endParaRPr dirty="0"/>
          </a:p>
          <a:p>
            <a:pPr marL="457200" marR="0" lvl="1" indent="0" algn="l" rtl="0">
              <a:lnSpc>
                <a:spcPct val="100000"/>
              </a:lnSpc>
              <a:spcBef>
                <a:spcPts val="360"/>
              </a:spcBef>
              <a:spcAft>
                <a:spcPts val="0"/>
              </a:spcAft>
              <a:buClr>
                <a:schemeClr val="dk1"/>
              </a:buClr>
              <a:buSzPts val="1200"/>
              <a:buFont typeface="Calibri"/>
              <a:buNone/>
            </a:pPr>
            <a:endParaRPr sz="12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360"/>
              </a:spcBef>
              <a:spcAft>
                <a:spcPts val="0"/>
              </a:spcAft>
              <a:buClr>
                <a:schemeClr val="dk1"/>
              </a:buClr>
              <a:buSzPts val="1200"/>
              <a:buFont typeface="Calibri"/>
              <a:buNone/>
            </a:pPr>
            <a:endParaRPr sz="1200" b="0" i="0" u="none" strike="noStrike" cap="none" dirty="0">
              <a:solidFill>
                <a:srgbClr val="000000"/>
              </a:solidFill>
              <a:latin typeface="Calibri"/>
              <a:ea typeface="Calibri"/>
              <a:cs typeface="Calibri"/>
              <a:sym typeface="Calibri"/>
            </a:endParaRPr>
          </a:p>
          <a:p>
            <a:pPr marL="0" lvl="0" indent="0" algn="l" rtl="0">
              <a:spcBef>
                <a:spcPts val="0"/>
              </a:spcBef>
              <a:spcAft>
                <a:spcPts val="0"/>
              </a:spcAft>
              <a:buNone/>
            </a:pPr>
            <a:endParaRPr dirty="0"/>
          </a:p>
        </p:txBody>
      </p:sp>
      <p:sp>
        <p:nvSpPr>
          <p:cNvPr id="221" name="Google Shape;221;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1" name="Google Shape;241;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Calibri"/>
              <a:buNone/>
            </a:pPr>
            <a:r>
              <a:rPr lang="en-US" sz="1200" b="0" i="0" u="none" strike="noStrike" cap="none" dirty="0">
                <a:solidFill>
                  <a:srgbClr val="000000"/>
                </a:solidFill>
                <a:latin typeface="Calibri"/>
                <a:ea typeface="Calibri"/>
                <a:cs typeface="Calibri"/>
                <a:sym typeface="Calibri"/>
              </a:rPr>
              <a:t>Noncompetitive procurement when using the nonprofit food service account is only allowed to be used when one or more of the four circumstances apply in accordance with 2 CFR 200.320(c). </a:t>
            </a:r>
            <a:endParaRPr dirty="0"/>
          </a:p>
          <a:p>
            <a:pPr marL="0" marR="0" lvl="0" indent="0" algn="l" rtl="0">
              <a:lnSpc>
                <a:spcPct val="100000"/>
              </a:lnSpc>
              <a:spcBef>
                <a:spcPts val="240"/>
              </a:spcBef>
              <a:spcAft>
                <a:spcPts val="0"/>
              </a:spcAft>
              <a:buClr>
                <a:schemeClr val="dk1"/>
              </a:buClr>
              <a:buSzPts val="1200"/>
              <a:buFont typeface="Arial"/>
              <a:buNone/>
            </a:pPr>
            <a:endParaRPr sz="1200" b="0" i="0" u="none" strike="noStrike" cap="none" dirty="0">
              <a:solidFill>
                <a:srgbClr val="000000"/>
              </a:solidFill>
              <a:latin typeface="Arial"/>
              <a:ea typeface="Arial"/>
              <a:cs typeface="Arial"/>
              <a:sym typeface="Arial"/>
            </a:endParaRPr>
          </a:p>
          <a:p>
            <a:pPr marL="457200" marR="0" lvl="1" indent="0" algn="l" rtl="0">
              <a:lnSpc>
                <a:spcPct val="100000"/>
              </a:lnSpc>
              <a:spcBef>
                <a:spcPts val="320"/>
              </a:spcBef>
              <a:spcAft>
                <a:spcPts val="0"/>
              </a:spcAft>
              <a:buClr>
                <a:srgbClr val="000000"/>
              </a:buClr>
              <a:buSzPts val="1600"/>
              <a:buFont typeface="Calibri"/>
              <a:buNone/>
            </a:pPr>
            <a:r>
              <a:rPr lang="en-US" sz="1600" b="0" i="0" u="none" strike="noStrike" cap="none" dirty="0">
                <a:solidFill>
                  <a:srgbClr val="000000"/>
                </a:solidFill>
                <a:latin typeface="Arial"/>
                <a:ea typeface="Arial"/>
                <a:cs typeface="Arial"/>
                <a:sym typeface="Arial"/>
              </a:rPr>
              <a:t>1.  The acquisition of property or services, the aggregate dollar amount of which does not exceed the micro-purchase threshold</a:t>
            </a:r>
            <a:endParaRPr dirty="0"/>
          </a:p>
          <a:p>
            <a:pPr marL="457200" marR="0" lvl="1" indent="0" algn="l" rtl="0">
              <a:lnSpc>
                <a:spcPct val="100000"/>
              </a:lnSpc>
              <a:spcBef>
                <a:spcPts val="320"/>
              </a:spcBef>
              <a:spcAft>
                <a:spcPts val="0"/>
              </a:spcAft>
              <a:buClr>
                <a:srgbClr val="000000"/>
              </a:buClr>
              <a:buSzPts val="1600"/>
              <a:buFont typeface="Arial"/>
              <a:buNone/>
            </a:pPr>
            <a:r>
              <a:rPr lang="en-US" sz="1600" b="0" i="0" u="none" strike="noStrike" cap="none" dirty="0">
                <a:solidFill>
                  <a:srgbClr val="000000"/>
                </a:solidFill>
                <a:latin typeface="Arial"/>
                <a:ea typeface="Arial"/>
                <a:cs typeface="Arial"/>
                <a:sym typeface="Arial"/>
              </a:rPr>
              <a:t> </a:t>
            </a:r>
            <a:endParaRPr dirty="0"/>
          </a:p>
          <a:p>
            <a:pPr marL="457200" marR="0" lvl="1" indent="0" algn="l" rtl="0">
              <a:lnSpc>
                <a:spcPct val="100000"/>
              </a:lnSpc>
              <a:spcBef>
                <a:spcPts val="320"/>
              </a:spcBef>
              <a:spcAft>
                <a:spcPts val="0"/>
              </a:spcAft>
              <a:buClr>
                <a:srgbClr val="000000"/>
              </a:buClr>
              <a:buSzPts val="1600"/>
              <a:buFont typeface="Arial"/>
              <a:buNone/>
            </a:pPr>
            <a:r>
              <a:rPr lang="en-US" sz="1600" b="0" i="0" u="none" strike="noStrike" cap="none" dirty="0">
                <a:solidFill>
                  <a:srgbClr val="000000"/>
                </a:solidFill>
                <a:latin typeface="Arial"/>
                <a:ea typeface="Arial"/>
                <a:cs typeface="Arial"/>
                <a:sym typeface="Arial"/>
              </a:rPr>
              <a:t>2.  The item is available only from a single source</a:t>
            </a:r>
            <a:endParaRPr dirty="0"/>
          </a:p>
          <a:p>
            <a:pPr marL="742950" marR="0" lvl="1" indent="-184150" algn="l" rtl="0">
              <a:lnSpc>
                <a:spcPct val="100000"/>
              </a:lnSpc>
              <a:spcBef>
                <a:spcPts val="320"/>
              </a:spcBef>
              <a:spcAft>
                <a:spcPts val="0"/>
              </a:spcAft>
              <a:buClr>
                <a:schemeClr val="dk1"/>
              </a:buClr>
              <a:buSzPts val="1600"/>
              <a:buFont typeface="Calibri"/>
              <a:buNone/>
            </a:pPr>
            <a:endParaRPr sz="1600" b="0" i="0" u="none" strike="noStrike" cap="none" dirty="0">
              <a:solidFill>
                <a:srgbClr val="000000"/>
              </a:solidFill>
              <a:latin typeface="Arial"/>
              <a:ea typeface="Arial"/>
              <a:cs typeface="Arial"/>
              <a:sym typeface="Arial"/>
            </a:endParaRPr>
          </a:p>
          <a:p>
            <a:pPr marL="457200" marR="0" lvl="1" indent="0" algn="l" rtl="0">
              <a:lnSpc>
                <a:spcPct val="100000"/>
              </a:lnSpc>
              <a:spcBef>
                <a:spcPts val="320"/>
              </a:spcBef>
              <a:spcAft>
                <a:spcPts val="0"/>
              </a:spcAft>
              <a:buClr>
                <a:srgbClr val="000000"/>
              </a:buClr>
              <a:buSzPts val="1600"/>
              <a:buFont typeface="Arial"/>
              <a:buNone/>
            </a:pPr>
            <a:r>
              <a:rPr lang="en-US" sz="1600" b="0" i="0" u="none" strike="noStrike" cap="none" dirty="0">
                <a:solidFill>
                  <a:srgbClr val="000000"/>
                </a:solidFill>
                <a:latin typeface="Arial"/>
                <a:ea typeface="Arial"/>
                <a:cs typeface="Arial"/>
                <a:sym typeface="Arial"/>
              </a:rPr>
              <a:t>3.  The public exigency or emergency for the requirement will not permit a delay resulting from competitive solicitation;</a:t>
            </a:r>
            <a:endParaRPr dirty="0"/>
          </a:p>
          <a:p>
            <a:pPr marL="742950" marR="0" lvl="1" indent="-184150" algn="l" rtl="0">
              <a:lnSpc>
                <a:spcPct val="100000"/>
              </a:lnSpc>
              <a:spcBef>
                <a:spcPts val="320"/>
              </a:spcBef>
              <a:spcAft>
                <a:spcPts val="0"/>
              </a:spcAft>
              <a:buClr>
                <a:schemeClr val="dk1"/>
              </a:buClr>
              <a:buSzPts val="1600"/>
              <a:buFont typeface="Calibri"/>
              <a:buNone/>
            </a:pPr>
            <a:endParaRPr sz="1600" b="0" i="0" u="none" strike="noStrike" cap="none" dirty="0">
              <a:solidFill>
                <a:srgbClr val="000000"/>
              </a:solidFill>
              <a:latin typeface="Arial"/>
              <a:ea typeface="Arial"/>
              <a:cs typeface="Arial"/>
              <a:sym typeface="Arial"/>
            </a:endParaRPr>
          </a:p>
          <a:p>
            <a:pPr marL="457200" marR="0" lvl="1" indent="0" algn="l" rtl="0">
              <a:lnSpc>
                <a:spcPct val="100000"/>
              </a:lnSpc>
              <a:spcBef>
                <a:spcPts val="320"/>
              </a:spcBef>
              <a:spcAft>
                <a:spcPts val="0"/>
              </a:spcAft>
              <a:buClr>
                <a:srgbClr val="000000"/>
              </a:buClr>
              <a:buSzPts val="1600"/>
              <a:buFont typeface="Arial"/>
              <a:buNone/>
            </a:pPr>
            <a:r>
              <a:rPr lang="en-US" sz="1600" b="0" i="0" u="none" strike="noStrike" cap="none" dirty="0">
                <a:solidFill>
                  <a:srgbClr val="000000"/>
                </a:solidFill>
                <a:latin typeface="Arial"/>
                <a:ea typeface="Arial"/>
                <a:cs typeface="Arial"/>
                <a:sym typeface="Arial"/>
              </a:rPr>
              <a:t>4.  The Federal awarding agency or pass-through entity expressly authorizes noncompetitive proposals in response to a written request from the non-Federal entity; or</a:t>
            </a:r>
            <a:endParaRPr dirty="0"/>
          </a:p>
          <a:p>
            <a:pPr marL="742950" marR="0" lvl="1" indent="-184150" algn="l" rtl="0">
              <a:lnSpc>
                <a:spcPct val="100000"/>
              </a:lnSpc>
              <a:spcBef>
                <a:spcPts val="320"/>
              </a:spcBef>
              <a:spcAft>
                <a:spcPts val="0"/>
              </a:spcAft>
              <a:buClr>
                <a:schemeClr val="dk1"/>
              </a:buClr>
              <a:buSzPts val="1600"/>
              <a:buFont typeface="Calibri"/>
              <a:buNone/>
            </a:pPr>
            <a:endParaRPr sz="1600" b="0" i="0" u="none" strike="noStrike" cap="none" dirty="0">
              <a:solidFill>
                <a:srgbClr val="000000"/>
              </a:solidFill>
              <a:latin typeface="Arial"/>
              <a:ea typeface="Arial"/>
              <a:cs typeface="Arial"/>
              <a:sym typeface="Arial"/>
            </a:endParaRPr>
          </a:p>
          <a:p>
            <a:pPr marL="457200" marR="0" lvl="1" indent="0" algn="l" rtl="0">
              <a:lnSpc>
                <a:spcPct val="100000"/>
              </a:lnSpc>
              <a:spcBef>
                <a:spcPts val="320"/>
              </a:spcBef>
              <a:spcAft>
                <a:spcPts val="0"/>
              </a:spcAft>
              <a:buClr>
                <a:srgbClr val="000000"/>
              </a:buClr>
              <a:buSzPts val="1600"/>
              <a:buFont typeface="Arial"/>
              <a:buNone/>
            </a:pPr>
            <a:r>
              <a:rPr lang="en-US" sz="1600" b="0" i="0" u="none" strike="noStrike" cap="none" dirty="0">
                <a:solidFill>
                  <a:srgbClr val="000000"/>
                </a:solidFill>
                <a:latin typeface="Arial"/>
                <a:ea typeface="Arial"/>
                <a:cs typeface="Arial"/>
                <a:sym typeface="Arial"/>
              </a:rPr>
              <a:t>5.  After solicitation of a number of sources, competition is determined inadequate.</a:t>
            </a:r>
            <a:endParaRPr sz="1600" b="0" i="0" u="none" strike="noStrike" cap="none" dirty="0">
              <a:solidFill>
                <a:srgbClr val="000000"/>
              </a:solidFill>
              <a:latin typeface="Arial"/>
              <a:ea typeface="Arial"/>
              <a:cs typeface="Arial"/>
              <a:sym typeface="Arial"/>
            </a:endParaRPr>
          </a:p>
        </p:txBody>
      </p:sp>
      <p:sp>
        <p:nvSpPr>
          <p:cNvPr id="242" name="Google Shape;242;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The Program</a:t>
            </a:r>
            <a:r>
              <a:rPr lang="en-US" baseline="0" dirty="0">
                <a:effectLst/>
              </a:rPr>
              <a:t> Sponsor</a:t>
            </a:r>
            <a:r>
              <a:rPr lang="en-US" dirty="0">
                <a:effectLst/>
              </a:rPr>
              <a:t> </a:t>
            </a:r>
            <a:r>
              <a:rPr lang="en-US" dirty="0"/>
              <a:t>must take all necessary affirmative steps to assure that </a:t>
            </a:r>
            <a:r>
              <a:rPr lang="en-US" sz="1300" dirty="0"/>
              <a:t>small and minority businesses, women's business enterprises and veteran-owned businesses</a:t>
            </a:r>
            <a:r>
              <a:rPr lang="en-US" dirty="0"/>
              <a:t> and labor surplus area firms are used when possible.</a:t>
            </a:r>
          </a:p>
          <a:p>
            <a:r>
              <a:rPr lang="en-US" dirty="0">
                <a:effectLst/>
              </a:rPr>
              <a:t>Affirmative steps must include: </a:t>
            </a:r>
          </a:p>
          <a:p>
            <a:r>
              <a:rPr lang="en-US" dirty="0">
                <a:effectLst/>
              </a:rPr>
              <a:t>Placing qualified firms on solicitation lists; </a:t>
            </a:r>
          </a:p>
          <a:p>
            <a:r>
              <a:rPr lang="en-US" dirty="0">
                <a:effectLst/>
              </a:rPr>
              <a:t>Assuring that eligible firms are solicited whenever they are potential sources; </a:t>
            </a:r>
          </a:p>
          <a:p>
            <a:r>
              <a:rPr lang="en-US" dirty="0">
                <a:effectLst/>
              </a:rPr>
              <a:t>Dividing total requirements, when economically feasible, into smaller tasks or quantities to permit maximum participation by eligible firms;</a:t>
            </a:r>
          </a:p>
          <a:p>
            <a:r>
              <a:rPr lang="en-US" dirty="0">
                <a:effectLst/>
              </a:rPr>
              <a:t>Establishing delivery schedules, where the requirement permits, which encourage participation by eligible firms; </a:t>
            </a:r>
          </a:p>
          <a:p>
            <a:r>
              <a:rPr lang="en-US" dirty="0">
                <a:effectLst/>
              </a:rPr>
              <a:t>Using the services and assistance, as appropriate, of such organizations as the Small Business Administration and the Minority Business Development Agency of the Department of Commerce; and </a:t>
            </a:r>
          </a:p>
          <a:p>
            <a:r>
              <a:rPr lang="en-US" dirty="0">
                <a:effectLst/>
              </a:rPr>
              <a:t>Requiring the prime contractor, if subcontracts are to be let, to take the affirmative steps listed here.</a:t>
            </a:r>
          </a:p>
          <a:p>
            <a:endParaRPr lang="en-US" dirty="0"/>
          </a:p>
          <a:p>
            <a:r>
              <a:rPr lang="en-US" dirty="0"/>
              <a:t>When determining which vendors to solicit to, when using a competitive procurement method, Biz Oregon maintains a directory of certified firms called the Certification Office for Business Inclusion and Diversity (COBID) that School Food Authorities can use to search for applicable firms. </a:t>
            </a:r>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322976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AutoNum type="alphaLcParenBoth"/>
            </a:pPr>
            <a:r>
              <a:rPr lang="en-US" dirty="0">
                <a:effectLst/>
              </a:rPr>
              <a:t>The Program Sponsor must complete a price/cost analysis for all procurement actions above the SAT to include contract modifications. The method and degree of analysis is dependent on the facts surrounding the particular procurement situation, but as a starting point, the non-Federal entity must make independent estimates before receiving bids or proposals. </a:t>
            </a:r>
          </a:p>
          <a:p>
            <a:pPr>
              <a:buAutoNum type="alphaLcParenBoth"/>
            </a:pPr>
            <a:endParaRPr lang="en-US" dirty="0">
              <a:effectLst/>
            </a:endParaRPr>
          </a:p>
          <a:p>
            <a:r>
              <a:rPr lang="en-US" dirty="0">
                <a:effectLst/>
              </a:rPr>
              <a:t>(b) The non-Federal entity must negotiate profit as a separate element of the price for each contract in which there is no price competition and in all cases where cost analysis is performed. To establish a fair and reasonable profit, consideration must be given to the complexity of the work to be performed, the risk borne by the contractor, the contractor's investment, the amount of subcontracting, the quality of its record of past performance, and industry profit rates in the surrounding geographical area for similar work. </a:t>
            </a:r>
          </a:p>
          <a:p>
            <a:endParaRPr lang="en-US" dirty="0">
              <a:effectLst/>
            </a:endParaRPr>
          </a:p>
          <a:p>
            <a:r>
              <a:rPr lang="en-US" dirty="0">
                <a:effectLst/>
              </a:rPr>
              <a:t>(c) Costs or prices based on estimated costs for contracts under the Federal award are allowable only to the extent that costs incurred or cost estimates included in negotiated prices would be allowable for the non-Federal entity under </a:t>
            </a:r>
            <a:r>
              <a:rPr lang="en-US" dirty="0">
                <a:effectLst/>
                <a:hlinkClick r:id="rId3"/>
              </a:rPr>
              <a:t>subpart E of this part</a:t>
            </a:r>
            <a:r>
              <a:rPr lang="en-US" dirty="0">
                <a:effectLst/>
              </a:rPr>
              <a:t>. The non-Federal entity may reference its own cost principles that comply with the Federal cost principles. </a:t>
            </a:r>
          </a:p>
          <a:p>
            <a:endParaRPr lang="en-US" dirty="0">
              <a:effectLst/>
            </a:endParaRPr>
          </a:p>
          <a:p>
            <a:r>
              <a:rPr lang="en-US" dirty="0">
                <a:effectLst/>
              </a:rPr>
              <a:t>(d) The cost plus a percentage of cost and percentage of construction cost methods of contracting must not be used.</a:t>
            </a:r>
          </a:p>
          <a:p>
            <a:endParaRPr lang="en-US" dirty="0">
              <a:effectLst/>
            </a:endParaRPr>
          </a:p>
          <a:p>
            <a:r>
              <a:rPr lang="en-US" dirty="0">
                <a:effectLst/>
              </a:rPr>
              <a:t>(e) Cost Reimbursable contacts can only be awarded under the Competitive Proposal procurement method in accordance with 2 CFR 200.320(b)(2).</a:t>
            </a:r>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299496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other provisions required program</a:t>
            </a:r>
            <a:r>
              <a:rPr lang="en-US" baseline="0" dirty="0"/>
              <a:t> regulation and State statues</a:t>
            </a:r>
            <a:r>
              <a:rPr lang="en-US" dirty="0"/>
              <a:t>, all contracts made by the</a:t>
            </a:r>
            <a:r>
              <a:rPr lang="en-US" baseline="0" dirty="0"/>
              <a:t> Program Sponsor</a:t>
            </a:r>
            <a:r>
              <a:rPr lang="en-US" dirty="0"/>
              <a:t> under the Federal award must contain provisions covering the following, as applicable. </a:t>
            </a:r>
          </a:p>
          <a:p>
            <a:endParaRPr lang="en-US" dirty="0"/>
          </a:p>
          <a:p>
            <a:r>
              <a:rPr lang="en-US" u="none" dirty="0">
                <a:solidFill>
                  <a:schemeClr val="tx1"/>
                </a:solidFill>
                <a:effectLst/>
              </a:rPr>
              <a:t>(A) Contracts for more than the simplified acquisition threshold, which is the inflation adjusted amount determined by the Civilian Agency Acquisition Council and the Defense Acquisition Regulations Council (Councils) as authorized by </a:t>
            </a:r>
            <a:r>
              <a:rPr lang="en-US" u="none" dirty="0">
                <a:solidFill>
                  <a:schemeClr val="tx1"/>
                </a:solidFill>
                <a:effectLst/>
                <a:hlinkClick r:id="rId3"/>
              </a:rPr>
              <a:t>41 U.S.C. 1908</a:t>
            </a:r>
            <a:r>
              <a:rPr lang="en-US" u="none" dirty="0">
                <a:solidFill>
                  <a:schemeClr val="tx1"/>
                </a:solidFill>
                <a:effectLst/>
              </a:rPr>
              <a:t>, must address administrative, contractual, or legal remedies in instances where contractors violate or breach contract terms, and provide for such sanctions and penalties as appropriate. </a:t>
            </a:r>
          </a:p>
          <a:p>
            <a:endParaRPr lang="en-US" u="none" dirty="0">
              <a:solidFill>
                <a:schemeClr val="tx1"/>
              </a:solidFill>
              <a:effectLst/>
            </a:endParaRPr>
          </a:p>
          <a:p>
            <a:r>
              <a:rPr lang="en-US" u="none" dirty="0">
                <a:solidFill>
                  <a:schemeClr val="tx1"/>
                </a:solidFill>
                <a:effectLst/>
              </a:rPr>
              <a:t>(B) All contracts in excess of $10,000 must address termination for cause and for convenience by the non-Federal entity including the manner by which it will be effected and the basis for settlement. </a:t>
            </a:r>
          </a:p>
          <a:p>
            <a:endParaRPr lang="en-US" u="none" dirty="0">
              <a:solidFill>
                <a:schemeClr val="tx1"/>
              </a:solidFill>
              <a:effectLst/>
            </a:endParaRPr>
          </a:p>
          <a:p>
            <a:r>
              <a:rPr lang="en-US" u="none" dirty="0">
                <a:solidFill>
                  <a:schemeClr val="tx1"/>
                </a:solidFill>
                <a:effectLst/>
              </a:rPr>
              <a:t>(C) Equal Employment Opportunity. Except as otherwise provided under </a:t>
            </a:r>
            <a:r>
              <a:rPr lang="en-US" u="none" dirty="0">
                <a:solidFill>
                  <a:schemeClr val="tx1"/>
                </a:solidFill>
                <a:effectLst/>
                <a:hlinkClick r:id="rId4"/>
              </a:rPr>
              <a:t>41 CFR Part 60</a:t>
            </a:r>
            <a:r>
              <a:rPr lang="en-US" u="none" dirty="0">
                <a:solidFill>
                  <a:schemeClr val="tx1"/>
                </a:solidFill>
                <a:effectLst/>
              </a:rPr>
              <a:t>, all contracts that meet the definition of “federally assisted construction contract” in </a:t>
            </a:r>
            <a:r>
              <a:rPr lang="en-US" u="none" dirty="0">
                <a:solidFill>
                  <a:schemeClr val="tx1"/>
                </a:solidFill>
                <a:effectLst/>
                <a:hlinkClick r:id="rId5"/>
              </a:rPr>
              <a:t>41 CFR Part 60-1.3</a:t>
            </a:r>
            <a:r>
              <a:rPr lang="en-US" u="none" dirty="0">
                <a:solidFill>
                  <a:schemeClr val="tx1"/>
                </a:solidFill>
                <a:effectLst/>
              </a:rPr>
              <a:t> must include the equal opportunity clause provided under </a:t>
            </a:r>
            <a:r>
              <a:rPr lang="en-US" u="none" dirty="0">
                <a:solidFill>
                  <a:schemeClr val="tx1"/>
                </a:solidFill>
                <a:effectLst/>
                <a:hlinkClick r:id="rId6"/>
              </a:rPr>
              <a:t>41 CFR 60-1.4(b)</a:t>
            </a:r>
            <a:r>
              <a:rPr lang="en-US" u="none" dirty="0">
                <a:solidFill>
                  <a:schemeClr val="tx1"/>
                </a:solidFill>
                <a:effectLst/>
              </a:rPr>
              <a:t>, in accordance with Executive Order 11246, “Equal Employment Opportunity” (</a:t>
            </a:r>
            <a:r>
              <a:rPr lang="en-US" u="none" dirty="0">
                <a:solidFill>
                  <a:schemeClr val="tx1"/>
                </a:solidFill>
                <a:effectLst/>
                <a:hlinkClick r:id="rId7"/>
              </a:rPr>
              <a:t>30 FR 12319</a:t>
            </a:r>
            <a:r>
              <a:rPr lang="en-US" u="none" dirty="0">
                <a:solidFill>
                  <a:schemeClr val="tx1"/>
                </a:solidFill>
                <a:effectLst/>
              </a:rPr>
              <a:t>, </a:t>
            </a:r>
            <a:r>
              <a:rPr lang="en-US" u="none" dirty="0">
                <a:solidFill>
                  <a:schemeClr val="tx1"/>
                </a:solidFill>
                <a:effectLst/>
                <a:hlinkClick r:id="rId8"/>
              </a:rPr>
              <a:t>12935</a:t>
            </a:r>
            <a:r>
              <a:rPr lang="en-US" u="none" dirty="0">
                <a:solidFill>
                  <a:schemeClr val="tx1"/>
                </a:solidFill>
                <a:effectLst/>
              </a:rPr>
              <a:t>, </a:t>
            </a:r>
            <a:r>
              <a:rPr lang="en-US" u="none" dirty="0">
                <a:solidFill>
                  <a:schemeClr val="tx1"/>
                </a:solidFill>
                <a:effectLst/>
                <a:hlinkClick r:id="rId9"/>
              </a:rPr>
              <a:t>3 CFR Part</a:t>
            </a:r>
            <a:r>
              <a:rPr lang="en-US" u="none" dirty="0">
                <a:solidFill>
                  <a:schemeClr val="tx1"/>
                </a:solidFill>
                <a:effectLst/>
              </a:rPr>
              <a:t>, </a:t>
            </a:r>
            <a:r>
              <a:rPr lang="en-US" u="none" dirty="0">
                <a:solidFill>
                  <a:schemeClr val="tx1"/>
                </a:solidFill>
                <a:effectLst/>
                <a:hlinkClick r:id="rId10"/>
              </a:rPr>
              <a:t>1964-1965</a:t>
            </a:r>
            <a:r>
              <a:rPr lang="en-US" u="none" dirty="0">
                <a:solidFill>
                  <a:schemeClr val="tx1"/>
                </a:solidFill>
                <a:effectLst/>
              </a:rPr>
              <a:t> Comp., p. 339), as amended by Executive Order 11375, “Amending Executive Order 11246 Relating to Equal Employment Opportunity,” and implementing regulations at </a:t>
            </a:r>
            <a:r>
              <a:rPr lang="en-US" u="none" dirty="0">
                <a:solidFill>
                  <a:schemeClr val="tx1"/>
                </a:solidFill>
                <a:effectLst/>
                <a:hlinkClick r:id="rId4"/>
              </a:rPr>
              <a:t>41 CFR part 60</a:t>
            </a:r>
            <a:r>
              <a:rPr lang="en-US" u="none" dirty="0">
                <a:solidFill>
                  <a:schemeClr val="tx1"/>
                </a:solidFill>
                <a:effectLst/>
              </a:rPr>
              <a:t>, “Office of Federal Contract Compliance Programs, Equal Employment Opportunity, Department of Labor.” </a:t>
            </a:r>
          </a:p>
          <a:p>
            <a:endParaRPr lang="en-US" u="none" dirty="0">
              <a:solidFill>
                <a:schemeClr val="tx1"/>
              </a:solidFill>
              <a:effectLst/>
            </a:endParaRPr>
          </a:p>
          <a:p>
            <a:r>
              <a:rPr lang="en-US" u="none" dirty="0">
                <a:solidFill>
                  <a:schemeClr val="tx1"/>
                </a:solidFill>
                <a:effectLst/>
              </a:rPr>
              <a:t>(D) Davis-Bacon Act, as amended (</a:t>
            </a:r>
            <a:r>
              <a:rPr lang="en-US" u="none" dirty="0">
                <a:solidFill>
                  <a:schemeClr val="tx1"/>
                </a:solidFill>
                <a:effectLst/>
                <a:hlinkClick r:id="rId11"/>
              </a:rPr>
              <a:t>40 U.S.C. 3141-3148</a:t>
            </a:r>
            <a:r>
              <a:rPr lang="en-US" u="none" dirty="0">
                <a:solidFill>
                  <a:schemeClr val="tx1"/>
                </a:solidFill>
                <a:effectLst/>
              </a:rPr>
              <a:t>). When required by Federal program legislation, all prime construction contracts in excess of $2,000 awarded by non-Federal entities must include a provision for compliance with the Davis-Bacon Act (</a:t>
            </a:r>
            <a:r>
              <a:rPr lang="en-US" u="none" dirty="0">
                <a:solidFill>
                  <a:schemeClr val="tx1"/>
                </a:solidFill>
                <a:effectLst/>
                <a:hlinkClick r:id="rId11"/>
              </a:rPr>
              <a:t>40 U.S.C. 3141-3144</a:t>
            </a:r>
            <a:r>
              <a:rPr lang="en-US" u="none" dirty="0">
                <a:solidFill>
                  <a:schemeClr val="tx1"/>
                </a:solidFill>
                <a:effectLst/>
              </a:rPr>
              <a:t>, and </a:t>
            </a:r>
            <a:r>
              <a:rPr lang="en-US" u="none" dirty="0">
                <a:solidFill>
                  <a:schemeClr val="tx1"/>
                </a:solidFill>
                <a:effectLst/>
                <a:hlinkClick r:id="rId12"/>
              </a:rPr>
              <a:t>3146-3148</a:t>
            </a:r>
            <a:r>
              <a:rPr lang="en-US" u="none" dirty="0">
                <a:solidFill>
                  <a:schemeClr val="tx1"/>
                </a:solidFill>
                <a:effectLst/>
              </a:rPr>
              <a:t>) as supplemented by Department of Labor regulations (</a:t>
            </a:r>
            <a:r>
              <a:rPr lang="en-US" u="none" dirty="0">
                <a:solidFill>
                  <a:schemeClr val="tx1"/>
                </a:solidFill>
                <a:effectLst/>
                <a:hlinkClick r:id="rId13"/>
              </a:rPr>
              <a:t>29 CFR Part 5</a:t>
            </a:r>
            <a:r>
              <a:rPr lang="en-US" u="none" dirty="0">
                <a:solidFill>
                  <a:schemeClr val="tx1"/>
                </a:solidFill>
                <a:effectLst/>
              </a:rPr>
              <a:t>, “Labor Standards Provisions Applicable to Contracts Covering Federally Financed and Assisted Construction”). In accordance with the statute, contractors must be required to pay wages to laborers and mechanics at a rate not less than the prevailing wages specified in a wage determination made by the Secretary of Labor. In addition, contractors must be required to pay wages not less than once a week. The non-Federal entity must place a copy of the current prevailing wage determination issued by the Department of Labor in each solicitation. The decision to award a contract or subcontract must be conditioned upon the acceptance of the wage determination. The non-Federal entity must report all suspected or reported violations to the Federal awarding agency. The contracts must also include a provision for compliance with the Copeland “Anti-Kickback” Act (</a:t>
            </a:r>
            <a:r>
              <a:rPr lang="en-US" u="none" dirty="0">
                <a:solidFill>
                  <a:schemeClr val="tx1"/>
                </a:solidFill>
                <a:effectLst/>
                <a:hlinkClick r:id="rId14"/>
              </a:rPr>
              <a:t>40 U.S.C. 3145</a:t>
            </a:r>
            <a:r>
              <a:rPr lang="en-US" u="none" dirty="0">
                <a:solidFill>
                  <a:schemeClr val="tx1"/>
                </a:solidFill>
                <a:effectLst/>
              </a:rPr>
              <a:t>), as supplemented by Department of Labor regulations (</a:t>
            </a:r>
            <a:r>
              <a:rPr lang="en-US" u="none" dirty="0">
                <a:solidFill>
                  <a:schemeClr val="tx1"/>
                </a:solidFill>
                <a:effectLst/>
                <a:hlinkClick r:id="rId15"/>
              </a:rPr>
              <a:t>29 CFR Part 3</a:t>
            </a:r>
            <a:r>
              <a:rPr lang="en-US" u="none" dirty="0">
                <a:solidFill>
                  <a:schemeClr val="tx1"/>
                </a:solidFill>
                <a:effectLst/>
              </a:rPr>
              <a:t>, “Contractors and Subcontractors on Public Building or Public Work Financed in Whole or in Part by Loans or Grants from the United States”). The Act provides that each contractor or </a:t>
            </a:r>
            <a:r>
              <a:rPr lang="en-US" u="none" dirty="0" err="1">
                <a:solidFill>
                  <a:schemeClr val="tx1"/>
                </a:solidFill>
                <a:effectLst/>
              </a:rPr>
              <a:t>subrecipient</a:t>
            </a:r>
            <a:r>
              <a:rPr lang="en-US" u="none" dirty="0">
                <a:solidFill>
                  <a:schemeClr val="tx1"/>
                </a:solidFill>
                <a:effectLst/>
              </a:rPr>
              <a:t> must be prohibited from inducing, by any means, any person employed in the construction, completion, or repair of public work, to give up any part of the compensation to which he or she is otherwise entitled. The non-Federal entity must report all suspected or reported violations to the Federal awarding agency. </a:t>
            </a:r>
          </a:p>
          <a:p>
            <a:endParaRPr lang="en-US" u="none" dirty="0">
              <a:solidFill>
                <a:schemeClr val="tx1"/>
              </a:solidFill>
              <a:effectLst/>
            </a:endParaRPr>
          </a:p>
          <a:p>
            <a:r>
              <a:rPr lang="en-US" u="none" dirty="0">
                <a:solidFill>
                  <a:schemeClr val="tx1"/>
                </a:solidFill>
                <a:effectLst/>
              </a:rPr>
              <a:t>(E) Contract Work Hours and Safety Standards Act (</a:t>
            </a:r>
            <a:r>
              <a:rPr lang="en-US" u="none" dirty="0">
                <a:solidFill>
                  <a:schemeClr val="tx1"/>
                </a:solidFill>
                <a:effectLst/>
                <a:hlinkClick r:id="rId16"/>
              </a:rPr>
              <a:t>40 U.S.C. 3701-3708</a:t>
            </a:r>
            <a:r>
              <a:rPr lang="en-US" u="none" dirty="0">
                <a:solidFill>
                  <a:schemeClr val="tx1"/>
                </a:solidFill>
                <a:effectLst/>
              </a:rPr>
              <a:t>). Where applicable, all contracts awarded by the non-Federal entity in excess of $100,000 that involve the employment of mechanics or laborers must include a provision for compliance with </a:t>
            </a:r>
            <a:r>
              <a:rPr lang="en-US" u="none" dirty="0">
                <a:solidFill>
                  <a:schemeClr val="tx1"/>
                </a:solidFill>
                <a:effectLst/>
                <a:hlinkClick r:id="rId17"/>
              </a:rPr>
              <a:t>40 U.S.C. 3702</a:t>
            </a:r>
            <a:r>
              <a:rPr lang="en-US" u="none" dirty="0">
                <a:solidFill>
                  <a:schemeClr val="tx1"/>
                </a:solidFill>
                <a:effectLst/>
              </a:rPr>
              <a:t> and </a:t>
            </a:r>
            <a:r>
              <a:rPr lang="en-US" u="none" dirty="0">
                <a:solidFill>
                  <a:schemeClr val="tx1"/>
                </a:solidFill>
                <a:effectLst/>
                <a:hlinkClick r:id="rId18"/>
              </a:rPr>
              <a:t>3704</a:t>
            </a:r>
            <a:r>
              <a:rPr lang="en-US" u="none" dirty="0">
                <a:solidFill>
                  <a:schemeClr val="tx1"/>
                </a:solidFill>
                <a:effectLst/>
              </a:rPr>
              <a:t>, as supplemented by Department of Labor regulations (</a:t>
            </a:r>
            <a:r>
              <a:rPr lang="en-US" u="none" dirty="0">
                <a:solidFill>
                  <a:schemeClr val="tx1"/>
                </a:solidFill>
                <a:effectLst/>
                <a:hlinkClick r:id="rId13"/>
              </a:rPr>
              <a:t>29 CFR Part 5</a:t>
            </a:r>
            <a:r>
              <a:rPr lang="en-US" u="none" dirty="0">
                <a:solidFill>
                  <a:schemeClr val="tx1"/>
                </a:solidFill>
                <a:effectLst/>
              </a:rPr>
              <a:t>). Under </a:t>
            </a:r>
            <a:r>
              <a:rPr lang="en-US" u="none" dirty="0">
                <a:solidFill>
                  <a:schemeClr val="tx1"/>
                </a:solidFill>
                <a:effectLst/>
                <a:hlinkClick r:id="rId17"/>
              </a:rPr>
              <a:t>40 U.S.C. 3702</a:t>
            </a:r>
            <a:r>
              <a:rPr lang="en-US" u="none" dirty="0">
                <a:solidFill>
                  <a:schemeClr val="tx1"/>
                </a:solidFill>
                <a:effectLst/>
              </a:rPr>
              <a:t> of the Act, each contractor must be required to compute the wages of every mechanic and laborer on the basis of a standard work week of 40 hours. Work in excess of the standard work week is permissible provided that the worker is compensated at a rate of not less than one and a half times the basic rate of pay for all hours worked in excess of 40 hours in the work week. The requirements of </a:t>
            </a:r>
            <a:r>
              <a:rPr lang="en-US" u="none" dirty="0">
                <a:solidFill>
                  <a:schemeClr val="tx1"/>
                </a:solidFill>
                <a:effectLst/>
                <a:hlinkClick r:id="rId18"/>
              </a:rPr>
              <a:t>40 U.S.C. 3704</a:t>
            </a:r>
            <a:r>
              <a:rPr lang="en-US" u="none" dirty="0">
                <a:solidFill>
                  <a:schemeClr val="tx1"/>
                </a:solidFill>
                <a:effectLst/>
              </a:rPr>
              <a:t> are applicable to construction work and provide that no laborer or mechanic must be required to work in surroundings or under working conditions which are unsanitary, hazardous or dangerous. These requirements do not apply to the purchases of supplies or materials or articles ordinarily available on the open market, or contracts for transportation or transmission of intelligence. </a:t>
            </a:r>
          </a:p>
          <a:p>
            <a:endParaRPr lang="en-US" u="none" dirty="0">
              <a:solidFill>
                <a:schemeClr val="tx1"/>
              </a:solidFill>
              <a:effectLst/>
            </a:endParaRPr>
          </a:p>
          <a:p>
            <a:r>
              <a:rPr lang="en-US" u="none" dirty="0">
                <a:solidFill>
                  <a:schemeClr val="tx1"/>
                </a:solidFill>
                <a:effectLst/>
              </a:rPr>
              <a:t>(F) Rights to Inventions Made Under a Contract or Agreement. If the Federal award meets the definition of “funding agreement” under </a:t>
            </a:r>
            <a:r>
              <a:rPr lang="en-US" u="none" dirty="0">
                <a:solidFill>
                  <a:schemeClr val="tx1"/>
                </a:solidFill>
                <a:effectLst/>
                <a:hlinkClick r:id="rId19"/>
              </a:rPr>
              <a:t>37 CFR § 401.2 (a)</a:t>
            </a:r>
            <a:r>
              <a:rPr lang="en-US" u="none" dirty="0">
                <a:solidFill>
                  <a:schemeClr val="tx1"/>
                </a:solidFill>
                <a:effectLst/>
              </a:rPr>
              <a:t> and the recipient or </a:t>
            </a:r>
            <a:r>
              <a:rPr lang="en-US" u="none" dirty="0" err="1">
                <a:solidFill>
                  <a:schemeClr val="tx1"/>
                </a:solidFill>
                <a:effectLst/>
              </a:rPr>
              <a:t>subrecipient</a:t>
            </a:r>
            <a:r>
              <a:rPr lang="en-US" u="none" dirty="0">
                <a:solidFill>
                  <a:schemeClr val="tx1"/>
                </a:solidFill>
                <a:effectLst/>
              </a:rPr>
              <a:t> wishes to enter into a contract with a small business firm or nonprofit organization regarding the substitution of parties, assignment or performance of experimental, developmental, or research work under that “funding agreement,” the recipient or </a:t>
            </a:r>
            <a:r>
              <a:rPr lang="en-US" u="none" dirty="0" err="1">
                <a:solidFill>
                  <a:schemeClr val="tx1"/>
                </a:solidFill>
                <a:effectLst/>
              </a:rPr>
              <a:t>subrecipient</a:t>
            </a:r>
            <a:r>
              <a:rPr lang="en-US" u="none" dirty="0">
                <a:solidFill>
                  <a:schemeClr val="tx1"/>
                </a:solidFill>
                <a:effectLst/>
              </a:rPr>
              <a:t> must comply with the requirements of </a:t>
            </a:r>
            <a:r>
              <a:rPr lang="en-US" u="none" dirty="0">
                <a:solidFill>
                  <a:schemeClr val="tx1"/>
                </a:solidFill>
                <a:effectLst/>
                <a:hlinkClick r:id="rId20"/>
              </a:rPr>
              <a:t>37 CFR Part 401</a:t>
            </a:r>
            <a:r>
              <a:rPr lang="en-US" u="none" dirty="0">
                <a:solidFill>
                  <a:schemeClr val="tx1"/>
                </a:solidFill>
                <a:effectLst/>
              </a:rPr>
              <a:t>, “Rights to Inventions Made by Nonprofit Organizations and Small Business Firms Under Government Grants, Contracts and Cooperative Agreements,” and any implementing regulations issued by the awarding agency. </a:t>
            </a:r>
          </a:p>
          <a:p>
            <a:endParaRPr lang="en-US" u="none" dirty="0">
              <a:solidFill>
                <a:schemeClr val="tx1"/>
              </a:solidFill>
              <a:effectLst/>
            </a:endParaRPr>
          </a:p>
          <a:p>
            <a:r>
              <a:rPr lang="en-US" u="none" dirty="0">
                <a:solidFill>
                  <a:schemeClr val="tx1"/>
                </a:solidFill>
                <a:effectLst/>
              </a:rPr>
              <a:t>(G) Clean Air Act (</a:t>
            </a:r>
            <a:r>
              <a:rPr lang="en-US" u="none" dirty="0">
                <a:solidFill>
                  <a:schemeClr val="tx1"/>
                </a:solidFill>
                <a:effectLst/>
                <a:hlinkClick r:id="rId21"/>
              </a:rPr>
              <a:t>42 U.S.C. 7401-7671q</a:t>
            </a:r>
            <a:r>
              <a:rPr lang="en-US" u="none" dirty="0">
                <a:solidFill>
                  <a:schemeClr val="tx1"/>
                </a:solidFill>
                <a:effectLst/>
              </a:rPr>
              <a:t>.) and the Federal Water Pollution Control Act (</a:t>
            </a:r>
            <a:r>
              <a:rPr lang="en-US" u="none" dirty="0">
                <a:solidFill>
                  <a:schemeClr val="tx1"/>
                </a:solidFill>
                <a:effectLst/>
                <a:hlinkClick r:id="rId22"/>
              </a:rPr>
              <a:t>33 U.S.C. 1251-1387</a:t>
            </a:r>
            <a:r>
              <a:rPr lang="en-US" u="none" dirty="0">
                <a:solidFill>
                  <a:schemeClr val="tx1"/>
                </a:solidFill>
                <a:effectLst/>
              </a:rPr>
              <a:t>), as amended - Contracts and </a:t>
            </a:r>
            <a:r>
              <a:rPr lang="en-US" u="none" dirty="0" err="1">
                <a:solidFill>
                  <a:schemeClr val="tx1"/>
                </a:solidFill>
                <a:effectLst/>
              </a:rPr>
              <a:t>subgrants</a:t>
            </a:r>
            <a:r>
              <a:rPr lang="en-US" u="none" dirty="0">
                <a:solidFill>
                  <a:schemeClr val="tx1"/>
                </a:solidFill>
                <a:effectLst/>
              </a:rPr>
              <a:t> of amounts in excess of $150,000 must contain a provision that requires the non-Federal award to agree to comply with all applicable standards, orders or regulations issued pursuant to the Clean Air Act (</a:t>
            </a:r>
            <a:r>
              <a:rPr lang="en-US" u="none" dirty="0">
                <a:solidFill>
                  <a:schemeClr val="tx1"/>
                </a:solidFill>
                <a:effectLst/>
                <a:hlinkClick r:id="rId21"/>
              </a:rPr>
              <a:t>42 U.S.C. 7401-7671q</a:t>
            </a:r>
            <a:r>
              <a:rPr lang="en-US" u="none" dirty="0">
                <a:solidFill>
                  <a:schemeClr val="tx1"/>
                </a:solidFill>
                <a:effectLst/>
              </a:rPr>
              <a:t>) and the Federal Water Pollution Control Act as amended (</a:t>
            </a:r>
            <a:r>
              <a:rPr lang="en-US" u="none" dirty="0">
                <a:solidFill>
                  <a:schemeClr val="tx1"/>
                </a:solidFill>
                <a:effectLst/>
                <a:hlinkClick r:id="rId22"/>
              </a:rPr>
              <a:t>33 U.S.C. 1251-1387</a:t>
            </a:r>
            <a:r>
              <a:rPr lang="en-US" u="none" dirty="0">
                <a:solidFill>
                  <a:schemeClr val="tx1"/>
                </a:solidFill>
                <a:effectLst/>
              </a:rPr>
              <a:t>). Violations must be reported to the Federal awarding agency and the Regional Office of the Environmental Protection Agency (EPA). </a:t>
            </a:r>
          </a:p>
          <a:p>
            <a:endParaRPr lang="en-US" u="none" dirty="0">
              <a:solidFill>
                <a:schemeClr val="tx1"/>
              </a:solidFill>
              <a:effectLst/>
            </a:endParaRPr>
          </a:p>
          <a:p>
            <a:r>
              <a:rPr lang="en-US" u="none" dirty="0">
                <a:solidFill>
                  <a:schemeClr val="tx1"/>
                </a:solidFill>
                <a:effectLst/>
              </a:rPr>
              <a:t>(H) Debarment and Suspension (Executive Orders 12549 and 12689) - A contract award (see </a:t>
            </a:r>
            <a:r>
              <a:rPr lang="en-US" u="none" dirty="0">
                <a:solidFill>
                  <a:schemeClr val="tx1"/>
                </a:solidFill>
                <a:effectLst/>
                <a:hlinkClick r:id="rId23"/>
              </a:rPr>
              <a:t>2 CFR 180.220</a:t>
            </a:r>
            <a:r>
              <a:rPr lang="en-US" u="none" dirty="0">
                <a:solidFill>
                  <a:schemeClr val="tx1"/>
                </a:solidFill>
                <a:effectLst/>
              </a:rPr>
              <a:t>) must not be made to parties listed on the </a:t>
            </a:r>
            <a:r>
              <a:rPr lang="en-US" u="none" dirty="0" err="1">
                <a:solidFill>
                  <a:schemeClr val="tx1"/>
                </a:solidFill>
                <a:effectLst/>
              </a:rPr>
              <a:t>governmentwide</a:t>
            </a:r>
            <a:r>
              <a:rPr lang="en-US" u="none" dirty="0">
                <a:solidFill>
                  <a:schemeClr val="tx1"/>
                </a:solidFill>
                <a:effectLst/>
              </a:rPr>
              <a:t> exclusions in the System for Award Management (SAM), in accordance with the OMB guidelines at </a:t>
            </a:r>
            <a:r>
              <a:rPr lang="en-US" u="none" dirty="0">
                <a:solidFill>
                  <a:schemeClr val="tx1"/>
                </a:solidFill>
                <a:effectLst/>
                <a:hlinkClick r:id="rId24"/>
              </a:rPr>
              <a:t>2 CFR 180</a:t>
            </a:r>
            <a:r>
              <a:rPr lang="en-US" u="none" dirty="0">
                <a:solidFill>
                  <a:schemeClr val="tx1"/>
                </a:solidFill>
                <a:effectLst/>
              </a:rPr>
              <a:t> that implement Executive Orders 12549 (3 CFR part 1986 Comp., p. 189) and 12689 (3 CFR part 1989 Comp., p. 235), “Debarment and Suspension.” SAM Exclusions contains the names of parties debarred, suspended, or otherwise excluded by agencies, as well as parties declared ineligible under statutory or regulatory authority other than Executive Order 12549. </a:t>
            </a:r>
          </a:p>
          <a:p>
            <a:endParaRPr lang="en-US" u="none" dirty="0">
              <a:solidFill>
                <a:schemeClr val="tx1"/>
              </a:solidFill>
              <a:effectLst/>
            </a:endParaRPr>
          </a:p>
          <a:p>
            <a:r>
              <a:rPr lang="en-US" u="none" dirty="0">
                <a:solidFill>
                  <a:schemeClr val="tx1"/>
                </a:solidFill>
                <a:effectLst/>
              </a:rPr>
              <a:t>(I) Byrd Anti-Lobbying Amendment (</a:t>
            </a:r>
            <a:r>
              <a:rPr lang="en-US" u="none" dirty="0">
                <a:solidFill>
                  <a:schemeClr val="tx1"/>
                </a:solidFill>
                <a:effectLst/>
                <a:hlinkClick r:id="rId25"/>
              </a:rPr>
              <a:t>31 U.S.C. 1352</a:t>
            </a:r>
            <a:r>
              <a:rPr lang="en-US" u="none" dirty="0">
                <a:solidFill>
                  <a:schemeClr val="tx1"/>
                </a:solidFill>
                <a:effectLst/>
              </a:rPr>
              <a:t>) - Contractors that apply or bid for an award exceeding $100,000 must file the required certification. Each tier certifies to the tier above that it will not and has not used Federal appropriated funds to pay any person or organization for influencing or attempting to influence an officer or employee of any agency, a member of Congress, officer or employee of Congress, or an employee of a member of Congress in connection with obtaining any Federal contract, grant or any other award covered by </a:t>
            </a:r>
            <a:r>
              <a:rPr lang="en-US" u="none" dirty="0">
                <a:solidFill>
                  <a:schemeClr val="tx1"/>
                </a:solidFill>
                <a:effectLst/>
                <a:hlinkClick r:id="rId25"/>
              </a:rPr>
              <a:t>31 U.S.C. 1352</a:t>
            </a:r>
            <a:r>
              <a:rPr lang="en-US" u="none" dirty="0">
                <a:solidFill>
                  <a:schemeClr val="tx1"/>
                </a:solidFill>
                <a:effectLst/>
              </a:rPr>
              <a:t>. Each tier must also disclose any lobbying with non-Federal funds that takes place in connection with obtaining any Federal award. Such disclosures are forwarded from tier to tier up to the non-Federal award. </a:t>
            </a:r>
          </a:p>
          <a:p>
            <a:endParaRPr lang="en-US" u="none" dirty="0">
              <a:solidFill>
                <a:schemeClr val="tx1"/>
              </a:solidFill>
              <a:effectLst/>
            </a:endParaRPr>
          </a:p>
          <a:p>
            <a:r>
              <a:rPr lang="en-US" u="none" dirty="0">
                <a:solidFill>
                  <a:schemeClr val="tx1"/>
                </a:solidFill>
                <a:effectLst/>
              </a:rPr>
              <a:t>(J) See </a:t>
            </a:r>
            <a:r>
              <a:rPr lang="en-US" u="none" dirty="0">
                <a:solidFill>
                  <a:schemeClr val="tx1"/>
                </a:solidFill>
                <a:effectLst/>
                <a:hlinkClick r:id="rId26"/>
              </a:rPr>
              <a:t>§ 200.323</a:t>
            </a:r>
            <a:r>
              <a:rPr lang="en-US" u="none" baseline="0" dirty="0">
                <a:solidFill>
                  <a:schemeClr val="tx1"/>
                </a:solidFill>
                <a:effectLst/>
              </a:rPr>
              <a:t> – Procurement of Recovered Materials</a:t>
            </a:r>
            <a:endParaRPr lang="en-US" u="none" dirty="0">
              <a:solidFill>
                <a:schemeClr val="tx1"/>
              </a:solidFill>
              <a:effectLst/>
            </a:endParaRPr>
          </a:p>
          <a:p>
            <a:endParaRPr lang="en-US" u="none" dirty="0">
              <a:solidFill>
                <a:schemeClr val="tx1"/>
              </a:solidFill>
              <a:effectLst/>
            </a:endParaRPr>
          </a:p>
          <a:p>
            <a:r>
              <a:rPr lang="en-US" u="none" dirty="0">
                <a:solidFill>
                  <a:schemeClr val="tx1"/>
                </a:solidFill>
                <a:effectLst/>
              </a:rPr>
              <a:t>(K) See </a:t>
            </a:r>
            <a:r>
              <a:rPr lang="en-US" u="none" dirty="0">
                <a:solidFill>
                  <a:schemeClr val="tx1"/>
                </a:solidFill>
                <a:effectLst/>
                <a:hlinkClick r:id="rId27"/>
              </a:rPr>
              <a:t>§ 200.216</a:t>
            </a:r>
            <a:r>
              <a:rPr lang="en-US" u="none" baseline="0" dirty="0">
                <a:solidFill>
                  <a:schemeClr val="tx1"/>
                </a:solidFill>
                <a:effectLst/>
              </a:rPr>
              <a:t> - Prohibition on certain telecommunications and video surveillance services or equipment.</a:t>
            </a:r>
            <a:endParaRPr lang="en-US" u="none" dirty="0">
              <a:solidFill>
                <a:schemeClr val="tx1"/>
              </a:solidFill>
              <a:effectLst/>
            </a:endParaRPr>
          </a:p>
          <a:p>
            <a:endParaRPr lang="en-US" u="none" dirty="0">
              <a:solidFill>
                <a:schemeClr val="tx1"/>
              </a:solidFill>
              <a:effectLst/>
            </a:endParaRPr>
          </a:p>
          <a:p>
            <a:r>
              <a:rPr lang="en-US" u="none" dirty="0">
                <a:solidFill>
                  <a:schemeClr val="tx1"/>
                </a:solidFill>
                <a:effectLst/>
              </a:rPr>
              <a:t>(L) See </a:t>
            </a:r>
            <a:r>
              <a:rPr lang="en-US" u="none" dirty="0">
                <a:solidFill>
                  <a:schemeClr val="tx1"/>
                </a:solidFill>
                <a:effectLst/>
                <a:hlinkClick r:id="rId28"/>
              </a:rPr>
              <a:t>§ 200.322</a:t>
            </a:r>
            <a:r>
              <a:rPr lang="en-US" u="none" baseline="0" dirty="0">
                <a:solidFill>
                  <a:schemeClr val="tx1"/>
                </a:solidFill>
                <a:effectLst/>
              </a:rPr>
              <a:t> – Domestic Preference for Procurement </a:t>
            </a:r>
            <a:endParaRPr lang="en-US" u="none" dirty="0">
              <a:solidFill>
                <a:schemeClr val="tx1"/>
              </a:solidFill>
              <a:effectLst/>
            </a:endParaRPr>
          </a:p>
          <a:p>
            <a:endParaRPr lang="en-US" u="none" dirty="0">
              <a:solidFill>
                <a:schemeClr val="tx1"/>
              </a:solidFill>
            </a:endParaRPr>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23912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66" name="Google Shape;266;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E7B07-64E7-3DF0-5F23-B3AC32EDFB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F202C6-FC2F-497F-8065-C2D3E03864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5C7FD6-9FFD-2067-7DF3-1AB5D2F3B3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CD9A66-341E-B413-81B0-1FAE2666E284}"/>
              </a:ext>
            </a:extLst>
          </p:cNvPr>
          <p:cNvSpPr>
            <a:spLocks noGrp="1"/>
          </p:cNvSpPr>
          <p:nvPr>
            <p:ph type="sldNum" sz="quarter" idx="10"/>
          </p:nvPr>
        </p:nvSpPr>
        <p:spPr/>
        <p:txBody>
          <a:bodyPr/>
          <a:lstStyle/>
          <a:p>
            <a:fld id="{42042C83-F474-4689-992F-134064305DAD}" type="slidenum">
              <a:rPr lang="en-US" smtClean="0"/>
              <a:t>17</a:t>
            </a:fld>
            <a:endParaRPr lang="en-US"/>
          </a:p>
        </p:txBody>
      </p:sp>
    </p:spTree>
    <p:extLst>
      <p:ext uri="{BB962C8B-B14F-4D97-AF65-F5344CB8AC3E}">
        <p14:creationId xmlns:p14="http://schemas.microsoft.com/office/powerpoint/2010/main" val="1740542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5" name="Google Shape;11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Menu planning and forecasting based off the average daily participation rate drives the procurement process. Program</a:t>
            </a:r>
            <a:r>
              <a:rPr lang="en-US" baseline="0" dirty="0"/>
              <a:t> Sponsors</a:t>
            </a:r>
            <a:r>
              <a:rPr lang="en-US" dirty="0"/>
              <a:t> must develop their own documented procurement procedures of how they are meeting the minimum requirements for their non-profit food service account in accordance with 2 CFR 200.318(a), 7 CFR 210.21(c), 7 CFR 226.22(c)(1),</a:t>
            </a:r>
            <a:r>
              <a:rPr lang="en-US" baseline="0" dirty="0"/>
              <a:t> and 7 CFR 225.17(d)</a:t>
            </a:r>
            <a:r>
              <a:rPr lang="en-US" dirty="0"/>
              <a:t>. The</a:t>
            </a:r>
            <a:r>
              <a:rPr lang="en-US" baseline="0" dirty="0"/>
              <a:t> Program Sponsor</a:t>
            </a:r>
            <a:r>
              <a:rPr lang="en-US" dirty="0"/>
              <a:t> achieves this by cross referencing State, Local, and tribal statues and regulations against the Federal regulatory requirements and incorporates the most restrictive requirements into their procurement procedures.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16" name="Google Shape;11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Keep in mind when writing your procurement procedures for the nonprofit food service account that Oregon Revised Statutes 326.051(2)(c), 279A.030 and Oregon Administrative Rule 581-051-0100 outlines when Federal funds are involved and there is a conflict between any provision, Federal statutes and regulations govern.   </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Many Program</a:t>
            </a:r>
            <a:r>
              <a:rPr lang="en-US" baseline="0" dirty="0"/>
              <a:t> Sponsors</a:t>
            </a:r>
            <a:r>
              <a:rPr lang="en-US" dirty="0"/>
              <a:t> procurement policies and procedures received during the procurement review for the nonprofit food service account are written based on the Oregon Revised Statues. Some of the State procurement methods are less restrictive or conflict with Federal Regulation. (examples: Oregon Small Procurement or Direct Appointment for A&amp;E). </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25" name="Google Shape;125;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The Program</a:t>
            </a:r>
            <a:r>
              <a:rPr lang="en-US" baseline="0" dirty="0"/>
              <a:t> Sponsor</a:t>
            </a:r>
            <a:r>
              <a:rPr lang="en-US" dirty="0"/>
              <a:t> procurement procedures set the standard of what employees must follow to meet the regulatory requirement when using the nonprofit food service account.  It must include requirements outlined in 2 CFR 200.318 through 2 CFR 200.327</a:t>
            </a:r>
            <a:r>
              <a:rPr lang="en-US" baseline="0" dirty="0"/>
              <a:t>, applicable program procurement requirements</a:t>
            </a:r>
            <a:r>
              <a:rPr lang="en-US" dirty="0"/>
              <a:t>, along with other State and local provisions. </a:t>
            </a:r>
            <a:endParaRPr dirty="0"/>
          </a:p>
          <a:p>
            <a:pPr marL="0" lvl="0" indent="0" algn="l" rtl="0">
              <a:spcBef>
                <a:spcPts val="0"/>
              </a:spcBef>
              <a:spcAft>
                <a:spcPts val="0"/>
              </a:spcAft>
              <a:buNone/>
            </a:pPr>
            <a:endParaRPr dirty="0"/>
          </a:p>
        </p:txBody>
      </p:sp>
      <p:sp>
        <p:nvSpPr>
          <p:cNvPr id="134" name="Google Shape;13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a:t>
            </a:r>
            <a:r>
              <a:rPr lang="en-US" dirty="0"/>
              <a:t> must maintain written standards of conduct covering conflicts of interest and governing the actions of its employees engaged in the selection, award and administration of contracts.</a:t>
            </a:r>
          </a:p>
          <a:p>
            <a:endParaRPr lang="en-US" dirty="0"/>
          </a:p>
          <a:p>
            <a:r>
              <a:rPr lang="en-US" dirty="0"/>
              <a:t>No employee, officer, or agent may participate in the selection, award, or administration of a contract supported by a Federal award if he or she has a real or apparent conflict of interest.</a:t>
            </a:r>
          </a:p>
          <a:p>
            <a:endParaRPr lang="en-US" dirty="0"/>
          </a:p>
          <a:p>
            <a:r>
              <a:rPr lang="en-US" dirty="0"/>
              <a:t>The officers, employees, and agents of the Program</a:t>
            </a:r>
            <a:r>
              <a:rPr lang="en-US" baseline="0" dirty="0"/>
              <a:t> Sponsor</a:t>
            </a:r>
            <a:r>
              <a:rPr lang="en-US" dirty="0"/>
              <a:t> may neither solicit nor accept gratuities, favors, or anything of monetary value from contractors or parties to subcontracts. However, non-Federal entities may set standards for</a:t>
            </a:r>
            <a:r>
              <a:rPr lang="en-US" baseline="0" dirty="0"/>
              <a:t> </a:t>
            </a:r>
            <a:r>
              <a:rPr lang="en-US" dirty="0"/>
              <a:t>situations in which the financial interest is not substantial or the gift is an unsolicited item of nominal value.</a:t>
            </a:r>
          </a:p>
          <a:p>
            <a:endParaRPr lang="en-US" dirty="0"/>
          </a:p>
          <a:p>
            <a:r>
              <a:rPr lang="en-US" dirty="0"/>
              <a:t>The standards of conduct must provide for disciplinary actions to be applied for violations of such standards by officers, employees, or agents of the Program</a:t>
            </a:r>
            <a:r>
              <a:rPr lang="en-US" baseline="0" dirty="0"/>
              <a:t> Sponsor</a:t>
            </a:r>
            <a:r>
              <a:rPr lang="en-US" dirty="0"/>
              <a:t>.</a:t>
            </a:r>
          </a:p>
          <a:p>
            <a:endParaRPr lang="en-US" dirty="0"/>
          </a:p>
          <a:p>
            <a:r>
              <a:rPr lang="en-US" dirty="0"/>
              <a:t>Program Specialist and</a:t>
            </a:r>
            <a:r>
              <a:rPr lang="en-US" baseline="0" dirty="0"/>
              <a:t> Sponsors can reference USDA Memo SP 09-2015, CACFP 03-2015, SFSP 02-2015 for more detailed information on written code of conduct and performance of employees engaged in award and administration of contracts. </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97351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The most important principle of a sound procurement is competition. The Program</a:t>
            </a:r>
            <a:r>
              <a:rPr lang="en-US" baseline="0" dirty="0"/>
              <a:t> Sponsors</a:t>
            </a:r>
            <a:r>
              <a:rPr lang="en-US" dirty="0"/>
              <a:t> must require all procurement transactions be conducted in a manner providing full and open competition consistent with the standards identified in 2 CFR 200.319</a:t>
            </a:r>
            <a:r>
              <a:rPr lang="en-US" baseline="0" dirty="0"/>
              <a:t> and 2 CFR 200.320</a:t>
            </a: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200"/>
              <a:buFont typeface="Arial"/>
              <a:buNone/>
            </a:pPr>
            <a:r>
              <a:rPr lang="en-US" dirty="0"/>
              <a:t>Some of the situations considered to be restrictive of competition include but are not limited to:</a:t>
            </a:r>
            <a:endParaRPr dirty="0"/>
          </a:p>
          <a:p>
            <a:pPr marL="171450" lvl="0" indent="-171450" algn="l" rtl="0">
              <a:spcBef>
                <a:spcPts val="0"/>
              </a:spcBef>
              <a:spcAft>
                <a:spcPts val="0"/>
              </a:spcAft>
              <a:buClr>
                <a:schemeClr val="dk1"/>
              </a:buClr>
              <a:buSzPts val="1200"/>
              <a:buFont typeface="Arial"/>
              <a:buChar char="•"/>
            </a:pPr>
            <a:r>
              <a:rPr lang="en-US" dirty="0"/>
              <a:t>Placing unreasonable requirements on firms in order for them to qualify to do business;</a:t>
            </a:r>
            <a:endParaRPr dirty="0"/>
          </a:p>
          <a:p>
            <a:pPr marL="171450" lvl="0" indent="-171450" algn="l" rtl="0">
              <a:spcBef>
                <a:spcPts val="0"/>
              </a:spcBef>
              <a:spcAft>
                <a:spcPts val="0"/>
              </a:spcAft>
              <a:buClr>
                <a:schemeClr val="dk1"/>
              </a:buClr>
              <a:buSzPts val="1200"/>
              <a:buFont typeface="Arial"/>
              <a:buChar char="•"/>
            </a:pPr>
            <a:r>
              <a:rPr lang="en-US" dirty="0"/>
              <a:t>Requiring unnecessary experience and excessive bonding;</a:t>
            </a:r>
            <a:endParaRPr dirty="0"/>
          </a:p>
          <a:p>
            <a:pPr marL="171450" lvl="0" indent="-171450" algn="l" rtl="0">
              <a:spcBef>
                <a:spcPts val="0"/>
              </a:spcBef>
              <a:spcAft>
                <a:spcPts val="0"/>
              </a:spcAft>
              <a:buClr>
                <a:schemeClr val="dk1"/>
              </a:buClr>
              <a:buSzPts val="1200"/>
              <a:buFont typeface="Arial"/>
              <a:buChar char="•"/>
            </a:pPr>
            <a:r>
              <a:rPr lang="en-US" dirty="0"/>
              <a:t>Noncompetitive pricing practices between firms or between affiliated companies;</a:t>
            </a:r>
            <a:endParaRPr dirty="0"/>
          </a:p>
          <a:p>
            <a:pPr marL="171450" lvl="0" indent="-171450" algn="l" rtl="0">
              <a:spcBef>
                <a:spcPts val="0"/>
              </a:spcBef>
              <a:spcAft>
                <a:spcPts val="0"/>
              </a:spcAft>
              <a:buClr>
                <a:schemeClr val="dk1"/>
              </a:buClr>
              <a:buSzPts val="1200"/>
              <a:buFont typeface="Arial"/>
              <a:buChar char="•"/>
            </a:pPr>
            <a:r>
              <a:rPr lang="en-US" dirty="0"/>
              <a:t> Noncompetitive contracts to consultants that are on retainer contracts;</a:t>
            </a:r>
            <a:endParaRPr dirty="0"/>
          </a:p>
          <a:p>
            <a:pPr marL="171450" lvl="0" indent="-171450" algn="l" rtl="0">
              <a:spcBef>
                <a:spcPts val="0"/>
              </a:spcBef>
              <a:spcAft>
                <a:spcPts val="0"/>
              </a:spcAft>
              <a:buClr>
                <a:schemeClr val="dk1"/>
              </a:buClr>
              <a:buSzPts val="1200"/>
              <a:buFont typeface="Arial"/>
              <a:buChar char="•"/>
            </a:pPr>
            <a:r>
              <a:rPr lang="en-US" dirty="0"/>
              <a:t>Organizational conflicts of interest;</a:t>
            </a:r>
            <a:endParaRPr dirty="0"/>
          </a:p>
          <a:p>
            <a:pPr marL="171450" lvl="0" indent="-171450" algn="l" rtl="0">
              <a:spcBef>
                <a:spcPts val="0"/>
              </a:spcBef>
              <a:spcAft>
                <a:spcPts val="0"/>
              </a:spcAft>
              <a:buClr>
                <a:schemeClr val="dk1"/>
              </a:buClr>
              <a:buSzPts val="1200"/>
              <a:buFont typeface="Arial"/>
              <a:buChar char="•"/>
            </a:pPr>
            <a:r>
              <a:rPr lang="en-US" dirty="0"/>
              <a:t>Specifying only a “brand name” product instead of allowing “an equal” product to be offered and describing the performance or other relevant requirements of the procurement; and</a:t>
            </a:r>
            <a:endParaRPr dirty="0"/>
          </a:p>
          <a:p>
            <a:pPr marL="171450" lvl="0" indent="-171450" algn="l" rtl="0">
              <a:spcBef>
                <a:spcPts val="0"/>
              </a:spcBef>
              <a:spcAft>
                <a:spcPts val="0"/>
              </a:spcAft>
              <a:buClr>
                <a:schemeClr val="dk1"/>
              </a:buClr>
              <a:buSzPts val="1200"/>
              <a:buFont typeface="Arial"/>
              <a:buChar char="•"/>
            </a:pPr>
            <a:r>
              <a:rPr lang="en-US" dirty="0"/>
              <a:t>Any arbitrary action in the procurement process.</a:t>
            </a:r>
            <a:endParaRPr dirty="0"/>
          </a:p>
          <a:p>
            <a:pPr marL="171450" lvl="0" indent="-171450" algn="l" rtl="0">
              <a:spcBef>
                <a:spcPts val="0"/>
              </a:spcBef>
              <a:spcAft>
                <a:spcPts val="0"/>
              </a:spcAft>
              <a:buClr>
                <a:schemeClr val="dk1"/>
              </a:buClr>
              <a:buSzPts val="1200"/>
              <a:buFont typeface="Arial"/>
              <a:buChar char="•"/>
            </a:pPr>
            <a:r>
              <a:rPr lang="en-US" dirty="0"/>
              <a:t>The Program</a:t>
            </a:r>
            <a:r>
              <a:rPr lang="en-US" baseline="0" dirty="0"/>
              <a:t> Sponsor</a:t>
            </a:r>
            <a:r>
              <a:rPr lang="en-US" dirty="0"/>
              <a:t> must conduct procurements in a manner that prohibits the use of statutorily or administratively imposed state, local, or tribal geographical preferences in the evaluation of bids or proposals, except in those cases where applicable Federal statutes expressly mandate or encourage geographic preference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Noncompetitive procurements can only be awarded in accordance with § 200.320(c)</a:t>
            </a:r>
            <a:endParaRPr dirty="0"/>
          </a:p>
        </p:txBody>
      </p:sp>
      <p:sp>
        <p:nvSpPr>
          <p:cNvPr id="143" name="Google Shape;14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Program</a:t>
            </a:r>
            <a:r>
              <a:rPr lang="en-US" baseline="0" dirty="0"/>
              <a:t> Sponsor</a:t>
            </a:r>
            <a:r>
              <a:rPr lang="en-US" dirty="0"/>
              <a:t> must have written procedures for procurement transactions. These procedures must ensure that all solicitations:</a:t>
            </a:r>
          </a:p>
          <a:p>
            <a:endParaRPr lang="en-US" dirty="0"/>
          </a:p>
          <a:p>
            <a:pPr>
              <a:buFont typeface="Arial" panose="020B0604020202020204" pitchFamily="34" charset="0"/>
              <a:buChar char="•"/>
            </a:pPr>
            <a:r>
              <a:rPr lang="en-US" dirty="0"/>
              <a:t>Incorporate a clear and accurate description of the technical requirements for the material, product, or service to be procured. Such description must not, in competitive procurements, contain features which unduly restrict competition. The description may include a statement of the qualitative nature of the material, product or service to be procured and, when necessary, must set forth those minimum essential characteristics and standards to which it must conform if it is to satisfy its intended use. Detailed product specifications should be avoided if at all possible. When it is impractical or uneconomical to make a clear and accurate description of the technical requirements, a “brand name or equivalent” description may be used as a means to define the performance or other salient requirements of procurement. The specific features of the named brand which must be met by offers must be clearly stated; and</a:t>
            </a:r>
          </a:p>
          <a:p>
            <a:pPr>
              <a:buFont typeface="Arial" panose="020B0604020202020204" pitchFamily="34" charset="0"/>
              <a:buChar char="•"/>
            </a:pPr>
            <a:endParaRPr lang="en-US" dirty="0"/>
          </a:p>
          <a:p>
            <a:pPr>
              <a:buFont typeface="Arial" panose="020B0604020202020204" pitchFamily="34" charset="0"/>
              <a:buChar char="•"/>
            </a:pPr>
            <a:r>
              <a:rPr lang="en-US" dirty="0"/>
              <a:t>Identify all requirements which the </a:t>
            </a:r>
            <a:r>
              <a:rPr lang="en-US" dirty="0" err="1"/>
              <a:t>offerors</a:t>
            </a:r>
            <a:r>
              <a:rPr lang="en-US" dirty="0"/>
              <a:t> must fulfill and all other factors to be used in evaluating quotes, bids or proposals.</a:t>
            </a:r>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60936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Program</a:t>
            </a:r>
            <a:r>
              <a:rPr lang="en-US" baseline="0" dirty="0"/>
              <a:t> Sponsors</a:t>
            </a:r>
            <a:r>
              <a:rPr lang="en-US" dirty="0"/>
              <a:t> must do a terminology crosswalk between Federal Procurement Methods and State of Oregon Procurement Methods to determine what’s the most restrictive requirements are and follow them unless their local policies are more restrictive.   </a:t>
            </a:r>
            <a:endParaRPr dirty="0"/>
          </a:p>
        </p:txBody>
      </p:sp>
      <p:sp>
        <p:nvSpPr>
          <p:cNvPr id="155" name="Google Shape;15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6" name="Google Shape;16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Program</a:t>
            </a:r>
            <a:r>
              <a:rPr lang="en-US" baseline="0" dirty="0"/>
              <a:t> Sponsors</a:t>
            </a:r>
            <a:r>
              <a:rPr lang="en-US" dirty="0"/>
              <a:t> may use the micro purchase method if the price is considered to be reasonable.</a:t>
            </a:r>
            <a:r>
              <a:rPr lang="en-US" baseline="0" dirty="0"/>
              <a:t> They should</a:t>
            </a:r>
            <a:r>
              <a:rPr lang="en-US" dirty="0"/>
              <a:t> distribute among all qualified suppliers to the extent practical</a:t>
            </a:r>
            <a:r>
              <a:rPr lang="en-US" baseline="0" dirty="0"/>
              <a:t> and not arbitrarily split the aggregate dollar amount to avoid a more restrictive procurement method.</a:t>
            </a:r>
            <a:endParaRPr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For example, a sponsor should not make all purchases from one source rather; the sponsor should make purchases from all qualified sources</a:t>
            </a:r>
            <a:r>
              <a:rPr lang="en-US" baseline="0" dirty="0"/>
              <a:t> so that one source does not benefit more than another from the Federal award</a:t>
            </a:r>
            <a:r>
              <a:rPr lang="en-US" dirty="0"/>
              <a:t>.</a:t>
            </a:r>
            <a:endParaRPr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67" name="Google Shape;167;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1"/>
        </a:solidFill>
        <a:effectLst/>
      </p:bgPr>
    </p:bg>
    <p:spTree>
      <p:nvGrpSpPr>
        <p:cNvPr id="1" name="Shape 17"/>
        <p:cNvGrpSpPr/>
        <p:nvPr/>
      </p:nvGrpSpPr>
      <p:grpSpPr>
        <a:xfrm>
          <a:off x="0" y="0"/>
          <a:ext cx="0" cy="0"/>
          <a:chOff x="0" y="0"/>
          <a:chExt cx="0" cy="0"/>
        </a:xfrm>
      </p:grpSpPr>
      <p:sp>
        <p:nvSpPr>
          <p:cNvPr id="18" name="Google Shape;18;p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2"/>
          <p:cNvSpPr/>
          <p:nvPr/>
        </p:nvSpPr>
        <p:spPr>
          <a:xfrm>
            <a:off x="206188" y="5948082"/>
            <a:ext cx="11775141" cy="699247"/>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0" name="Google Shape;20;p2"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21" name="Google Shape;21;p2"/>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1"/>
              </a:buClr>
              <a:buSzPts val="5400"/>
              <a:buFont typeface="Calibri"/>
              <a:buNone/>
              <a:defRPr sz="54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3" name="Google Shape;23;p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6" name="Google Shape;26;p2"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1"/>
        </a:solidFill>
        <a:effectLst/>
      </p:bgPr>
    </p:bg>
    <p:spTree>
      <p:nvGrpSpPr>
        <p:cNvPr id="1" name="Shape 94"/>
        <p:cNvGrpSpPr/>
        <p:nvPr/>
      </p:nvGrpSpPr>
      <p:grpSpPr>
        <a:xfrm>
          <a:off x="0" y="0"/>
          <a:ext cx="0" cy="0"/>
          <a:chOff x="0" y="0"/>
          <a:chExt cx="0" cy="0"/>
        </a:xfrm>
      </p:grpSpPr>
      <p:sp>
        <p:nvSpPr>
          <p:cNvPr id="95" name="Google Shape;95;p1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96" name="Google Shape;96;p1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97" name="Google Shape;97;p1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1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01" name="Google Shape;101;p12"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02" name="Google Shape;102;p12"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03" name="Google Shape;103;p12"/>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a:solidFill>
                  <a:schemeClr val="accent1"/>
                </a:solidFill>
                <a:latin typeface="Calibri"/>
                <a:ea typeface="Calibri"/>
                <a:cs typeface="Calibri"/>
                <a:sym typeface="Calibri"/>
              </a:rPr>
              <a:t>twitter.com/ORDeptEd | fb.com/ORDeptEd</a:t>
            </a:r>
            <a:endParaRPr sz="2400">
              <a:solidFill>
                <a:schemeClr val="accent1"/>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9"/>
        <p:cNvGrpSpPr/>
        <p:nvPr/>
      </p:nvGrpSpPr>
      <p:grpSpPr>
        <a:xfrm>
          <a:off x="0" y="0"/>
          <a:ext cx="0" cy="0"/>
          <a:chOff x="0" y="0"/>
          <a:chExt cx="0" cy="0"/>
        </a:xfrm>
      </p:grpSpPr>
      <p:sp>
        <p:nvSpPr>
          <p:cNvPr id="40" name="Google Shape;40;p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5"/>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5"/>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1"/>
        </a:solidFill>
        <a:effectLst/>
      </p:bgPr>
    </p:bg>
    <p:spTree>
      <p:nvGrpSpPr>
        <p:cNvPr id="1" name="Shape 46"/>
        <p:cNvGrpSpPr/>
        <p:nvPr/>
      </p:nvGrpSpPr>
      <p:grpSpPr>
        <a:xfrm>
          <a:off x="0" y="0"/>
          <a:ext cx="0" cy="0"/>
          <a:chOff x="0" y="0"/>
          <a:chExt cx="0" cy="0"/>
        </a:xfrm>
      </p:grpSpPr>
      <p:sp>
        <p:nvSpPr>
          <p:cNvPr id="47" name="Google Shape;47;p6"/>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8" name="Google Shape;48;p6"/>
          <p:cNvSpPr/>
          <p:nvPr/>
        </p:nvSpPr>
        <p:spPr>
          <a:xfrm>
            <a:off x="206187" y="2488757"/>
            <a:ext cx="11775141" cy="1900363"/>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a:ea typeface="Calibri"/>
              <a:cs typeface="Calibri"/>
              <a:sym typeface="Calibri"/>
            </a:endParaRPr>
          </a:p>
        </p:txBody>
      </p:sp>
      <p:sp>
        <p:nvSpPr>
          <p:cNvPr id="49" name="Google Shape;49;p6"/>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1"/>
              </a:buClr>
              <a:buSzPts val="6800"/>
              <a:buFont typeface="Calibri"/>
              <a:buNone/>
              <a:defRPr sz="68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6"/>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6"/>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3" name="Google Shape;53;p6"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Bar and Content">
  <p:cSld name="Title Bar and Content">
    <p:bg>
      <p:bgPr>
        <a:solidFill>
          <a:schemeClr val="accent1"/>
        </a:solidFill>
        <a:effectLst/>
      </p:bgPr>
    </p:bg>
    <p:spTree>
      <p:nvGrpSpPr>
        <p:cNvPr id="1" name="Shape 54"/>
        <p:cNvGrpSpPr/>
        <p:nvPr/>
      </p:nvGrpSpPr>
      <p:grpSpPr>
        <a:xfrm>
          <a:off x="0" y="0"/>
          <a:ext cx="0" cy="0"/>
          <a:chOff x="0" y="0"/>
          <a:chExt cx="0" cy="0"/>
        </a:xfrm>
      </p:grpSpPr>
      <p:sp>
        <p:nvSpPr>
          <p:cNvPr id="55" name="Google Shape;55;p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6" name="Google Shape;56;p7"/>
          <p:cNvSpPr/>
          <p:nvPr/>
        </p:nvSpPr>
        <p:spPr>
          <a:xfrm>
            <a:off x="206188" y="215153"/>
            <a:ext cx="11775141" cy="1397364"/>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57" name="Google Shape;57;p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1" name="Google Shape;61;p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1"/>
        </a:solidFill>
        <a:effectLst/>
      </p:bgPr>
    </p:bg>
    <p:spTree>
      <p:nvGrpSpPr>
        <p:cNvPr id="1" name="Shape 62"/>
        <p:cNvGrpSpPr/>
        <p:nvPr/>
      </p:nvGrpSpPr>
      <p:grpSpPr>
        <a:xfrm>
          <a:off x="0" y="0"/>
          <a:ext cx="0" cy="0"/>
          <a:chOff x="0" y="0"/>
          <a:chExt cx="0" cy="0"/>
        </a:xfrm>
      </p:grpSpPr>
      <p:sp>
        <p:nvSpPr>
          <p:cNvPr id="63" name="Google Shape;63;p8"/>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4" name="Google Shape;64;p8"/>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5" name="Google Shape;65;p8"/>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8"/>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7" name="Google Shape;67;p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0" name="Google Shape;70;p8"/>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1"/>
        <p:cNvGrpSpPr/>
        <p:nvPr/>
      </p:nvGrpSpPr>
      <p:grpSpPr>
        <a:xfrm>
          <a:off x="0" y="0"/>
          <a:ext cx="0" cy="0"/>
          <a:chOff x="0" y="0"/>
          <a:chExt cx="0" cy="0"/>
        </a:xfrm>
      </p:grpSpPr>
      <p:sp>
        <p:nvSpPr>
          <p:cNvPr id="72" name="Google Shape;72;p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5" name="Google Shape;75;p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9" name="Google Shape;79;p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Blank">
  <p:cSld name="Blank">
    <p:spTree>
      <p:nvGrpSpPr>
        <p:cNvPr id="1" name="Shape 80"/>
        <p:cNvGrpSpPr/>
        <p:nvPr/>
      </p:nvGrpSpPr>
      <p:grpSpPr>
        <a:xfrm>
          <a:off x="0" y="0"/>
          <a:ext cx="0" cy="0"/>
          <a:chOff x="0" y="0"/>
          <a:chExt cx="0" cy="0"/>
        </a:xfrm>
      </p:grpSpPr>
      <p:sp>
        <p:nvSpPr>
          <p:cNvPr id="81" name="Google Shape;81;p10"/>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Calibri"/>
                <a:ea typeface="Calibri"/>
                <a:cs typeface="Calibri"/>
                <a:sym typeface="Calibri"/>
              </a:rPr>
              <a:t>v</a:t>
            </a:r>
            <a:endParaRPr sz="1800">
              <a:solidFill>
                <a:schemeClr val="lt1"/>
              </a:solidFill>
              <a:latin typeface="Calibri"/>
              <a:ea typeface="Calibri"/>
              <a:cs typeface="Calibri"/>
              <a:sym typeface="Calibri"/>
            </a:endParaRPr>
          </a:p>
        </p:txBody>
      </p:sp>
      <p:sp>
        <p:nvSpPr>
          <p:cNvPr id="82" name="Google Shape;82;p10"/>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0"/>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85" name="Google Shape;85;p10"/>
          <p:cNvSpPr txBox="1">
            <a:spLocks noGrp="1"/>
          </p:cNvSpPr>
          <p:nvPr>
            <p:ph type="body" idx="1"/>
          </p:nvPr>
        </p:nvSpPr>
        <p:spPr>
          <a:xfrm>
            <a:off x="717176" y="659958"/>
            <a:ext cx="10784542" cy="539893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1"/>
        </a:solidFill>
        <a:effectLst/>
      </p:bgPr>
    </p:bg>
    <p:spTree>
      <p:nvGrpSpPr>
        <p:cNvPr id="1" name="Shape 86"/>
        <p:cNvGrpSpPr/>
        <p:nvPr/>
      </p:nvGrpSpPr>
      <p:grpSpPr>
        <a:xfrm>
          <a:off x="0" y="0"/>
          <a:ext cx="0" cy="0"/>
          <a:chOff x="0" y="0"/>
          <a:chExt cx="0" cy="0"/>
        </a:xfrm>
      </p:grpSpPr>
      <p:sp>
        <p:nvSpPr>
          <p:cNvPr id="87" name="Google Shape;87;p1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88" name="Google Shape;88;p11"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89" name="Google Shape;89;p11"/>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1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3" name="Google Shape;93;p11"/>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9"/>
        <p:cNvGrpSpPr/>
        <p:nvPr/>
      </p:nvGrpSpPr>
      <p:grpSpPr>
        <a:xfrm>
          <a:off x="0" y="0"/>
          <a:ext cx="0" cy="0"/>
          <a:chOff x="0" y="0"/>
          <a:chExt cx="0" cy="0"/>
        </a:xfrm>
      </p:grpSpPr>
      <p:sp>
        <p:nvSpPr>
          <p:cNvPr id="10" name="Google Shape;10;p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595959"/>
              </a:solidFill>
              <a:latin typeface="Calibri"/>
              <a:ea typeface="Calibri"/>
              <a:cs typeface="Calibri"/>
              <a:sym typeface="Calibri"/>
            </a:endParaRPr>
          </a:p>
        </p:txBody>
      </p:sp>
      <p:sp>
        <p:nvSpPr>
          <p:cNvPr id="11" name="Google Shape;11;p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1"/>
              </a:buClr>
              <a:buSzPts val="4400"/>
              <a:buFont typeface="Calibri"/>
              <a:buNone/>
              <a:defRPr sz="4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6" name="Google Shape;16;p1" descr="Decorative line break"/>
          <p:cNvPicPr preferRelativeResize="0"/>
          <p:nvPr/>
        </p:nvPicPr>
        <p:blipFill rotWithShape="1">
          <a:blip r:embed="rId12">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oregon.gov/ode/students-and-family/childnutrition/Pages/Procurement.aspx"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3"/>
          <p:cNvSpPr txBox="1">
            <a:spLocks noGrp="1"/>
          </p:cNvSpPr>
          <p:nvPr>
            <p:ph type="ctrTitle"/>
          </p:nvPr>
        </p:nvSpPr>
        <p:spPr>
          <a:xfrm>
            <a:off x="1606193" y="3403429"/>
            <a:ext cx="9144000" cy="804425"/>
          </a:xfrm>
          <a:prstGeom prst="rect">
            <a:avLst/>
          </a:prstGeom>
          <a:noFill/>
          <a:ln>
            <a:noFill/>
          </a:ln>
        </p:spPr>
        <p:txBody>
          <a:bodyPr spcFirstLastPara="1" wrap="square" lIns="91425" tIns="45700" rIns="91425" bIns="45700" anchor="b" anchorCtr="0">
            <a:normAutofit fontScale="90000"/>
          </a:bodyPr>
          <a:lstStyle/>
          <a:p>
            <a:pPr lvl="0">
              <a:buSzPct val="100000"/>
            </a:pPr>
            <a:br>
              <a:rPr lang="en-US" dirty="0"/>
            </a:br>
            <a:br>
              <a:rPr lang="en-US" dirty="0"/>
            </a:br>
            <a:br>
              <a:rPr lang="en-US" dirty="0"/>
            </a:br>
            <a:br>
              <a:rPr lang="en-US" dirty="0"/>
            </a:br>
            <a:br>
              <a:rPr lang="en-US" dirty="0"/>
            </a:br>
            <a:br>
              <a:rPr lang="en-US" dirty="0"/>
            </a:br>
            <a:r>
              <a:rPr lang="en-US" dirty="0"/>
              <a:t>Introduction to Procurement in Child Nutrition Programs</a:t>
            </a:r>
            <a:br>
              <a:rPr lang="en-US" dirty="0"/>
            </a:br>
            <a:r>
              <a:rPr lang="en-US" dirty="0"/>
              <a:t> </a:t>
            </a:r>
            <a:endParaRPr dirty="0"/>
          </a:p>
        </p:txBody>
      </p:sp>
      <p:sp>
        <p:nvSpPr>
          <p:cNvPr id="109" name="Google Shape;109;p13"/>
          <p:cNvSpPr txBox="1">
            <a:spLocks noGrp="1"/>
          </p:cNvSpPr>
          <p:nvPr>
            <p:ph type="subTitle" idx="1"/>
          </p:nvPr>
        </p:nvSpPr>
        <p:spPr>
          <a:xfrm>
            <a:off x="1523999" y="3678148"/>
            <a:ext cx="9616751" cy="2228130"/>
          </a:xfrm>
          <a:prstGeom prst="rect">
            <a:avLst/>
          </a:prstGeom>
          <a:noFill/>
          <a:ln>
            <a:noFill/>
          </a:ln>
        </p:spPr>
        <p:txBody>
          <a:bodyPr spcFirstLastPara="1" wrap="square" lIns="91425" tIns="45700" rIns="91425" bIns="45700" anchor="t" anchorCtr="0">
            <a:normAutofit fontScale="92500" lnSpcReduction="20000"/>
          </a:bodyPr>
          <a:lstStyle/>
          <a:p>
            <a:pPr marL="0" lvl="0" indent="0" algn="ctr" rtl="0">
              <a:lnSpc>
                <a:spcPct val="90000"/>
              </a:lnSpc>
              <a:spcBef>
                <a:spcPts val="0"/>
              </a:spcBef>
              <a:spcAft>
                <a:spcPts val="0"/>
              </a:spcAft>
              <a:buClr>
                <a:schemeClr val="accent1"/>
              </a:buClr>
              <a:buSzPts val="2400"/>
              <a:buNone/>
            </a:pPr>
            <a:r>
              <a:rPr lang="en-US" dirty="0"/>
              <a:t>2 CFR 200.318 through 200.327 (All Federal Programs)</a:t>
            </a:r>
          </a:p>
          <a:p>
            <a:pPr marL="0" lvl="0" indent="0" algn="ctr" rtl="0">
              <a:lnSpc>
                <a:spcPct val="90000"/>
              </a:lnSpc>
              <a:spcBef>
                <a:spcPts val="0"/>
              </a:spcBef>
              <a:spcAft>
                <a:spcPts val="0"/>
              </a:spcAft>
              <a:buClr>
                <a:schemeClr val="accent1"/>
              </a:buClr>
              <a:buSzPts val="2400"/>
              <a:buNone/>
            </a:pPr>
            <a:r>
              <a:rPr lang="en-US" dirty="0"/>
              <a:t>2 CFR 210.21 (NSLP)</a:t>
            </a:r>
          </a:p>
          <a:p>
            <a:pPr marL="0" lvl="0" indent="0" algn="ctr" rtl="0">
              <a:lnSpc>
                <a:spcPct val="90000"/>
              </a:lnSpc>
              <a:spcBef>
                <a:spcPts val="0"/>
              </a:spcBef>
              <a:spcAft>
                <a:spcPts val="0"/>
              </a:spcAft>
              <a:buClr>
                <a:schemeClr val="accent1"/>
              </a:buClr>
              <a:buSzPts val="2400"/>
              <a:buNone/>
            </a:pPr>
            <a:r>
              <a:rPr lang="en-US" dirty="0"/>
              <a:t>7 CFR 226.22 (CACFP)</a:t>
            </a:r>
          </a:p>
          <a:p>
            <a:pPr marL="0" lvl="0" indent="0" algn="ctr" rtl="0">
              <a:lnSpc>
                <a:spcPct val="90000"/>
              </a:lnSpc>
              <a:spcBef>
                <a:spcPts val="0"/>
              </a:spcBef>
              <a:spcAft>
                <a:spcPts val="0"/>
              </a:spcAft>
              <a:buClr>
                <a:schemeClr val="accent1"/>
              </a:buClr>
              <a:buSzPts val="2400"/>
              <a:buNone/>
            </a:pPr>
            <a:r>
              <a:rPr lang="en-US" dirty="0"/>
              <a:t>7 CFR 225.17 (SFSP)</a:t>
            </a:r>
          </a:p>
          <a:p>
            <a:pPr marL="0" lvl="0" indent="0" algn="ctr" rtl="0">
              <a:lnSpc>
                <a:spcPct val="90000"/>
              </a:lnSpc>
              <a:spcBef>
                <a:spcPts val="0"/>
              </a:spcBef>
              <a:spcAft>
                <a:spcPts val="0"/>
              </a:spcAft>
              <a:buClr>
                <a:schemeClr val="accent1"/>
              </a:buClr>
              <a:buSzPts val="2400"/>
              <a:buNone/>
            </a:pPr>
            <a:r>
              <a:rPr lang="en-US" dirty="0"/>
              <a:t>7 CFR 250.31 (USDA Commodities)</a:t>
            </a:r>
          </a:p>
          <a:p>
            <a:pPr marL="0" lvl="0" indent="0" algn="ctr" rtl="0">
              <a:lnSpc>
                <a:spcPct val="90000"/>
              </a:lnSpc>
              <a:spcBef>
                <a:spcPts val="0"/>
              </a:spcBef>
              <a:spcAft>
                <a:spcPts val="0"/>
              </a:spcAft>
              <a:buClr>
                <a:schemeClr val="accent1"/>
              </a:buClr>
              <a:buSzPts val="2400"/>
              <a:buNone/>
            </a:pPr>
            <a:r>
              <a:rPr lang="en-US" dirty="0"/>
              <a:t>7 CFR 215.14(a) (SMP)</a:t>
            </a:r>
          </a:p>
          <a:p>
            <a:pPr marL="0" lvl="0" indent="0" algn="ctr" rtl="0">
              <a:lnSpc>
                <a:spcPct val="90000"/>
              </a:lnSpc>
              <a:spcBef>
                <a:spcPts val="0"/>
              </a:spcBef>
              <a:spcAft>
                <a:spcPts val="0"/>
              </a:spcAft>
              <a:buClr>
                <a:schemeClr val="accent1"/>
              </a:buClr>
              <a:buSzPts val="2400"/>
              <a:buNone/>
            </a:pPr>
            <a:r>
              <a:rPr lang="en-US" dirty="0"/>
              <a:t>ORS 279A and ORS 279B (Oregon Public Procurement Statues)</a:t>
            </a:r>
          </a:p>
          <a:p>
            <a:pPr marL="0" lvl="0" indent="0" algn="ctr" rtl="0">
              <a:lnSpc>
                <a:spcPct val="90000"/>
              </a:lnSpc>
              <a:spcBef>
                <a:spcPts val="0"/>
              </a:spcBef>
              <a:spcAft>
                <a:spcPts val="0"/>
              </a:spcAft>
              <a:buClr>
                <a:schemeClr val="accent1"/>
              </a:buClr>
              <a:buSzPts val="2400"/>
              <a:buNone/>
            </a:pPr>
            <a:r>
              <a:rPr lang="en-US" dirty="0"/>
              <a:t>OAR 137-047-0000 (Oregon Model Rules for Procurement of Goods and Services)</a:t>
            </a:r>
            <a:endParaRPr dirty="0"/>
          </a:p>
        </p:txBody>
      </p:sp>
      <p:sp>
        <p:nvSpPr>
          <p:cNvPr id="110" name="Google Shape;110;p13"/>
          <p:cNvSpPr txBox="1">
            <a:spLocks noGrp="1"/>
          </p:cNvSpPr>
          <p:nvPr>
            <p:ph type="ftr" idx="11"/>
          </p:nvPr>
        </p:nvSpPr>
        <p:spPr>
          <a:xfrm>
            <a:off x="717175" y="6139793"/>
            <a:ext cx="3940065"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11" name="Google Shape;111;p1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2"/>
          <p:cNvSpPr txBox="1">
            <a:spLocks noGrp="1"/>
          </p:cNvSpPr>
          <p:nvPr>
            <p:ph type="title"/>
          </p:nvPr>
        </p:nvSpPr>
        <p:spPr>
          <a:xfrm>
            <a:off x="703729" y="410135"/>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dirty="0"/>
              <a:t>Simplified Acquisitions</a:t>
            </a:r>
            <a:endParaRPr dirty="0"/>
          </a:p>
        </p:txBody>
      </p:sp>
      <p:sp>
        <p:nvSpPr>
          <p:cNvPr id="197" name="Google Shape;197;p22"/>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fontScale="92500" lnSpcReduction="10000"/>
          </a:bodyPr>
          <a:lstStyle/>
          <a:p>
            <a:pPr marL="400050" lvl="1" indent="0" algn="l" rtl="0">
              <a:lnSpc>
                <a:spcPct val="100000"/>
              </a:lnSpc>
              <a:spcBef>
                <a:spcPts val="0"/>
              </a:spcBef>
              <a:spcAft>
                <a:spcPts val="0"/>
              </a:spcAft>
              <a:buClr>
                <a:schemeClr val="dk1"/>
              </a:buClr>
              <a:buSzPts val="1200"/>
              <a:buNone/>
            </a:pPr>
            <a:endParaRPr sz="1200" dirty="0">
              <a:solidFill>
                <a:srgbClr val="000000"/>
              </a:solidFill>
              <a:latin typeface="Arial"/>
              <a:ea typeface="Arial"/>
              <a:cs typeface="Arial"/>
              <a:sym typeface="Arial"/>
            </a:endParaRPr>
          </a:p>
          <a:p>
            <a:pPr marL="0" lvl="0" indent="0" algn="l" rtl="0">
              <a:lnSpc>
                <a:spcPct val="90000"/>
              </a:lnSpc>
              <a:spcBef>
                <a:spcPts val="1000"/>
              </a:spcBef>
              <a:spcAft>
                <a:spcPts val="0"/>
              </a:spcAft>
              <a:buClr>
                <a:srgbClr val="000000"/>
              </a:buClr>
              <a:buSzPts val="2400"/>
              <a:buNone/>
            </a:pPr>
            <a:r>
              <a:rPr lang="en-US" b="1" dirty="0">
                <a:solidFill>
                  <a:srgbClr val="000000"/>
                </a:solidFill>
              </a:rPr>
              <a:t>Sponsor may use the informal process when estimated amount of purchase fall below the applicable simplified acquisition threshold</a:t>
            </a:r>
            <a:r>
              <a:rPr lang="en-US" dirty="0">
                <a:solidFill>
                  <a:srgbClr val="000000"/>
                </a:solidFill>
              </a:rPr>
              <a:t>. {the lowest of the federal, state, or local threshold}</a:t>
            </a:r>
            <a:endParaRPr dirty="0"/>
          </a:p>
          <a:p>
            <a:pPr marL="228600" lvl="0" indent="-228600" algn="l" rtl="0">
              <a:lnSpc>
                <a:spcPct val="90000"/>
              </a:lnSpc>
              <a:spcBef>
                <a:spcPts val="1000"/>
              </a:spcBef>
              <a:spcAft>
                <a:spcPts val="0"/>
              </a:spcAft>
              <a:buClr>
                <a:srgbClr val="000000"/>
              </a:buClr>
              <a:buSzPts val="2400"/>
              <a:buChar char="•"/>
            </a:pPr>
            <a:r>
              <a:rPr lang="en-US" dirty="0">
                <a:solidFill>
                  <a:srgbClr val="000000"/>
                </a:solidFill>
              </a:rPr>
              <a:t>Federal Simplified Acquisition Threshold $350,000.00 </a:t>
            </a:r>
            <a:r>
              <a:rPr lang="en-US" sz="1200" dirty="0">
                <a:solidFill>
                  <a:srgbClr val="000000"/>
                </a:solidFill>
              </a:rPr>
              <a:t>(2 CFR 200.320(b))</a:t>
            </a:r>
          </a:p>
          <a:p>
            <a:pPr marL="228600" lvl="0" indent="-228600" algn="l" rtl="0">
              <a:lnSpc>
                <a:spcPct val="90000"/>
              </a:lnSpc>
              <a:spcBef>
                <a:spcPts val="1000"/>
              </a:spcBef>
              <a:spcAft>
                <a:spcPts val="0"/>
              </a:spcAft>
              <a:buClr>
                <a:srgbClr val="000000"/>
              </a:buClr>
              <a:buSzPts val="2400"/>
              <a:buChar char="•"/>
            </a:pPr>
            <a:endParaRPr dirty="0">
              <a:solidFill>
                <a:srgbClr val="000000"/>
              </a:solidFill>
            </a:endParaRPr>
          </a:p>
          <a:p>
            <a:pPr marL="228600" lvl="0" indent="-228600" algn="l" rtl="0">
              <a:lnSpc>
                <a:spcPct val="90000"/>
              </a:lnSpc>
              <a:spcBef>
                <a:spcPts val="1000"/>
              </a:spcBef>
              <a:spcAft>
                <a:spcPts val="0"/>
              </a:spcAft>
              <a:buClr>
                <a:srgbClr val="000000"/>
              </a:buClr>
              <a:buSzPts val="2400"/>
              <a:buChar char="•"/>
            </a:pPr>
            <a:r>
              <a:rPr lang="en-US" dirty="0">
                <a:solidFill>
                  <a:srgbClr val="000000"/>
                </a:solidFill>
              </a:rPr>
              <a:t>State of Oregon Simplified Acquisition Threshold $250.000.00 </a:t>
            </a:r>
            <a:r>
              <a:rPr lang="en-US" sz="1200" dirty="0">
                <a:solidFill>
                  <a:srgbClr val="000000"/>
                </a:solidFill>
              </a:rPr>
              <a:t>(ORS 279B.070) </a:t>
            </a:r>
          </a:p>
          <a:p>
            <a:pPr marL="228600" lvl="0" indent="-228600" algn="l" rtl="0">
              <a:lnSpc>
                <a:spcPct val="90000"/>
              </a:lnSpc>
              <a:spcBef>
                <a:spcPts val="1000"/>
              </a:spcBef>
              <a:spcAft>
                <a:spcPts val="0"/>
              </a:spcAft>
              <a:buClr>
                <a:srgbClr val="000000"/>
              </a:buClr>
              <a:buSzPts val="2400"/>
              <a:buChar char="•"/>
            </a:pPr>
            <a:endParaRPr dirty="0">
              <a:solidFill>
                <a:srgbClr val="000000"/>
              </a:solidFill>
            </a:endParaRPr>
          </a:p>
          <a:p>
            <a:pPr marL="228600" lvl="0" indent="-228600" algn="l" rtl="0">
              <a:lnSpc>
                <a:spcPct val="90000"/>
              </a:lnSpc>
              <a:spcBef>
                <a:spcPts val="1000"/>
              </a:spcBef>
              <a:spcAft>
                <a:spcPts val="0"/>
              </a:spcAft>
              <a:buClr>
                <a:srgbClr val="000000"/>
              </a:buClr>
              <a:buSzPts val="2400"/>
              <a:buChar char="•"/>
            </a:pPr>
            <a:r>
              <a:rPr lang="en-US" dirty="0">
                <a:solidFill>
                  <a:srgbClr val="000000"/>
                </a:solidFill>
              </a:rPr>
              <a:t>Must obtain price or rate quotes from an adequate number (3) qualified sources.</a:t>
            </a:r>
          </a:p>
          <a:p>
            <a:pPr marL="0" lvl="0" indent="0" algn="l" rtl="0">
              <a:lnSpc>
                <a:spcPct val="90000"/>
              </a:lnSpc>
              <a:spcBef>
                <a:spcPts val="1000"/>
              </a:spcBef>
              <a:spcAft>
                <a:spcPts val="0"/>
              </a:spcAft>
              <a:buClr>
                <a:srgbClr val="000000"/>
              </a:buClr>
              <a:buSzPts val="2400"/>
              <a:buNone/>
            </a:pPr>
            <a:endParaRPr lang="en-US" dirty="0">
              <a:solidFill>
                <a:srgbClr val="000000"/>
              </a:solidFill>
            </a:endParaRPr>
          </a:p>
          <a:p>
            <a:pPr marL="228600" lvl="0" indent="-228600">
              <a:buClr>
                <a:srgbClr val="000000"/>
              </a:buClr>
              <a:buSzPts val="2400"/>
            </a:pPr>
            <a:r>
              <a:rPr lang="en-US" dirty="0"/>
              <a:t>Shall keep a written record of the sources of the quotes or proposals received. </a:t>
            </a:r>
            <a:endParaRPr dirty="0"/>
          </a:p>
          <a:p>
            <a:pPr marL="0" lvl="0" indent="0" algn="l" rtl="0">
              <a:lnSpc>
                <a:spcPct val="90000"/>
              </a:lnSpc>
              <a:spcBef>
                <a:spcPts val="1000"/>
              </a:spcBef>
              <a:spcAft>
                <a:spcPts val="0"/>
              </a:spcAft>
              <a:buClr>
                <a:schemeClr val="dk1"/>
              </a:buClr>
              <a:buSzPts val="2400"/>
              <a:buNone/>
            </a:pPr>
            <a:endParaRPr dirty="0"/>
          </a:p>
        </p:txBody>
      </p:sp>
      <p:sp>
        <p:nvSpPr>
          <p:cNvPr id="198" name="Google Shape;198;p22"/>
          <p:cNvSpPr txBox="1">
            <a:spLocks noGrp="1"/>
          </p:cNvSpPr>
          <p:nvPr>
            <p:ph type="ftr" idx="11"/>
          </p:nvPr>
        </p:nvSpPr>
        <p:spPr>
          <a:xfrm>
            <a:off x="717176" y="6139793"/>
            <a:ext cx="4027102"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99" name="Google Shape;199;p2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1"/>
              </a:buClr>
              <a:buSzPct val="100000"/>
              <a:buFont typeface="Calibri"/>
              <a:buNone/>
            </a:pPr>
            <a:r>
              <a:rPr lang="en-US"/>
              <a:t>Formal Procurement Methods</a:t>
            </a:r>
            <a:br>
              <a:rPr lang="en-US"/>
            </a:br>
            <a:r>
              <a:rPr lang="en-US"/>
              <a:t>Sealed Bidding &amp; Competitive Proposal </a:t>
            </a:r>
            <a:endParaRPr/>
          </a:p>
        </p:txBody>
      </p:sp>
      <p:sp>
        <p:nvSpPr>
          <p:cNvPr id="228" name="Google Shape;228;p25"/>
          <p:cNvSpPr txBox="1"/>
          <p:nvPr/>
        </p:nvSpPr>
        <p:spPr>
          <a:xfrm>
            <a:off x="1007706" y="1709981"/>
            <a:ext cx="4012163"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u="sng">
                <a:solidFill>
                  <a:srgbClr val="000000"/>
                </a:solidFill>
                <a:latin typeface="Arial"/>
                <a:ea typeface="Arial"/>
                <a:cs typeface="Arial"/>
                <a:sym typeface="Arial"/>
              </a:rPr>
              <a:t>Sealed Bids (IFB)</a:t>
            </a:r>
            <a:endParaRPr sz="2400" u="sng">
              <a:solidFill>
                <a:srgbClr val="000000"/>
              </a:solidFill>
              <a:latin typeface="Arial"/>
              <a:ea typeface="Arial"/>
              <a:cs typeface="Arial"/>
              <a:sym typeface="Arial"/>
            </a:endParaRPr>
          </a:p>
        </p:txBody>
      </p:sp>
      <p:sp>
        <p:nvSpPr>
          <p:cNvPr id="224" name="Google Shape;224;p25"/>
          <p:cNvSpPr txBox="1">
            <a:spLocks noGrp="1"/>
          </p:cNvSpPr>
          <p:nvPr>
            <p:ph type="body" idx="1"/>
          </p:nvPr>
        </p:nvSpPr>
        <p:spPr>
          <a:xfrm>
            <a:off x="717176" y="2397967"/>
            <a:ext cx="5302624" cy="3533706"/>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rgbClr val="000000"/>
              </a:buClr>
              <a:buSzPts val="1800"/>
              <a:buFont typeface="Arial"/>
              <a:buChar char="•"/>
            </a:pPr>
            <a:r>
              <a:rPr lang="en-US" sz="1800">
                <a:solidFill>
                  <a:srgbClr val="000000"/>
                </a:solidFill>
                <a:latin typeface="Arial"/>
                <a:ea typeface="Arial"/>
                <a:cs typeface="Arial"/>
                <a:sym typeface="Arial"/>
              </a:rPr>
              <a:t>Procurement by sealed bids (formal advertising). Bids are publicly solicited and a firm fixed price contract (lump sum or unit price) is awarded to the responsible bidder whose bid, conforming with all the material terms and conditions of the invitation for bids, is the lowest in price.</a:t>
            </a:r>
            <a:endParaRPr/>
          </a:p>
          <a:p>
            <a:pPr marL="742950" lvl="1" indent="-285750" algn="l" rtl="0">
              <a:lnSpc>
                <a:spcPct val="100000"/>
              </a:lnSpc>
              <a:spcBef>
                <a:spcPts val="240"/>
              </a:spcBef>
              <a:spcAft>
                <a:spcPts val="0"/>
              </a:spcAft>
              <a:buClr>
                <a:srgbClr val="000000"/>
              </a:buClr>
              <a:buSzPts val="1200"/>
              <a:buFont typeface="Noto Sans Symbols"/>
              <a:buChar char="⮚"/>
            </a:pPr>
            <a:r>
              <a:rPr lang="en-US" sz="1200">
                <a:solidFill>
                  <a:srgbClr val="000000"/>
                </a:solidFill>
                <a:latin typeface="Arial"/>
                <a:ea typeface="Arial"/>
                <a:cs typeface="Arial"/>
                <a:sym typeface="Arial"/>
              </a:rPr>
              <a:t>2 CFR 200.320(b)(1)</a:t>
            </a:r>
            <a:endParaRPr sz="1200">
              <a:solidFill>
                <a:srgbClr val="000000"/>
              </a:solidFill>
              <a:latin typeface="Arial"/>
              <a:ea typeface="Arial"/>
              <a:cs typeface="Arial"/>
              <a:sym typeface="Arial"/>
            </a:endParaRPr>
          </a:p>
          <a:p>
            <a:pPr marL="742950" lvl="1" indent="-285750" algn="l" rtl="0">
              <a:lnSpc>
                <a:spcPct val="100000"/>
              </a:lnSpc>
              <a:spcBef>
                <a:spcPts val="240"/>
              </a:spcBef>
              <a:spcAft>
                <a:spcPts val="0"/>
              </a:spcAft>
              <a:buClr>
                <a:srgbClr val="000000"/>
              </a:buClr>
              <a:buSzPts val="1200"/>
              <a:buFont typeface="Noto Sans Symbols"/>
              <a:buChar char="⮚"/>
            </a:pPr>
            <a:r>
              <a:rPr lang="en-US" sz="1200">
                <a:solidFill>
                  <a:srgbClr val="000000"/>
                </a:solidFill>
                <a:latin typeface="Arial"/>
                <a:ea typeface="Arial"/>
                <a:cs typeface="Arial"/>
                <a:sym typeface="Arial"/>
              </a:rPr>
              <a:t>ORS 279B.055</a:t>
            </a:r>
            <a:endParaRPr/>
          </a:p>
          <a:p>
            <a:pPr marL="228600" lvl="0" indent="-76200" algn="l" rtl="0">
              <a:lnSpc>
                <a:spcPct val="90000"/>
              </a:lnSpc>
              <a:spcBef>
                <a:spcPts val="1000"/>
              </a:spcBef>
              <a:spcAft>
                <a:spcPts val="0"/>
              </a:spcAft>
              <a:buClr>
                <a:schemeClr val="dk1"/>
              </a:buClr>
              <a:buSzPts val="2400"/>
              <a:buNone/>
            </a:pPr>
            <a:endParaRPr/>
          </a:p>
        </p:txBody>
      </p:sp>
      <p:sp>
        <p:nvSpPr>
          <p:cNvPr id="229" name="Google Shape;229;p25"/>
          <p:cNvSpPr txBox="1"/>
          <p:nvPr/>
        </p:nvSpPr>
        <p:spPr>
          <a:xfrm>
            <a:off x="6286500" y="1709981"/>
            <a:ext cx="5100918"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u="sng">
                <a:solidFill>
                  <a:srgbClr val="000000"/>
                </a:solidFill>
                <a:latin typeface="Arial"/>
                <a:ea typeface="Arial"/>
                <a:cs typeface="Arial"/>
                <a:sym typeface="Arial"/>
              </a:rPr>
              <a:t>Competitive Proposal (RFP)</a:t>
            </a:r>
            <a:endParaRPr sz="1800">
              <a:solidFill>
                <a:schemeClr val="dk1"/>
              </a:solidFill>
              <a:latin typeface="Calibri"/>
              <a:ea typeface="Calibri"/>
              <a:cs typeface="Calibri"/>
              <a:sym typeface="Calibri"/>
            </a:endParaRPr>
          </a:p>
        </p:txBody>
      </p:sp>
      <p:sp>
        <p:nvSpPr>
          <p:cNvPr id="225" name="Google Shape;225;p25"/>
          <p:cNvSpPr txBox="1">
            <a:spLocks noGrp="1"/>
          </p:cNvSpPr>
          <p:nvPr>
            <p:ph type="body" idx="2"/>
          </p:nvPr>
        </p:nvSpPr>
        <p:spPr>
          <a:xfrm>
            <a:off x="6057900" y="2397966"/>
            <a:ext cx="5329518" cy="3396343"/>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rgbClr val="000000"/>
              </a:buClr>
              <a:buSzPts val="1800"/>
              <a:buFont typeface="Arial"/>
              <a:buChar char="•"/>
            </a:pPr>
            <a:r>
              <a:rPr lang="en-US" sz="1800">
                <a:solidFill>
                  <a:srgbClr val="000000"/>
                </a:solidFill>
                <a:latin typeface="Arial"/>
                <a:ea typeface="Arial"/>
                <a:cs typeface="Arial"/>
                <a:sym typeface="Arial"/>
              </a:rPr>
              <a:t>Procurement by competitive proposals (formal advertising). The technique of competitive proposals is normally conducted with more than one source submitting an offer, and either a fixed price or cost-reimbursement type contract is awarded.</a:t>
            </a:r>
            <a:endParaRPr/>
          </a:p>
          <a:p>
            <a:pPr marL="742950" lvl="1" indent="-285750" algn="l" rtl="0">
              <a:lnSpc>
                <a:spcPct val="100000"/>
              </a:lnSpc>
              <a:spcBef>
                <a:spcPts val="240"/>
              </a:spcBef>
              <a:spcAft>
                <a:spcPts val="0"/>
              </a:spcAft>
              <a:buClr>
                <a:srgbClr val="000000"/>
              </a:buClr>
              <a:buSzPts val="1200"/>
              <a:buFont typeface="Noto Sans Symbols"/>
              <a:buChar char="⮚"/>
            </a:pPr>
            <a:r>
              <a:rPr lang="en-US" sz="1200">
                <a:solidFill>
                  <a:srgbClr val="000000"/>
                </a:solidFill>
                <a:latin typeface="Arial"/>
                <a:ea typeface="Arial"/>
                <a:cs typeface="Arial"/>
                <a:sym typeface="Arial"/>
              </a:rPr>
              <a:t>2 CFR 200.320(b)(2)</a:t>
            </a:r>
            <a:endParaRPr sz="1200">
              <a:solidFill>
                <a:srgbClr val="000000"/>
              </a:solidFill>
              <a:latin typeface="Arial"/>
              <a:ea typeface="Arial"/>
              <a:cs typeface="Arial"/>
              <a:sym typeface="Arial"/>
            </a:endParaRPr>
          </a:p>
          <a:p>
            <a:pPr marL="742950" lvl="1" indent="-285750" algn="l" rtl="0">
              <a:lnSpc>
                <a:spcPct val="100000"/>
              </a:lnSpc>
              <a:spcBef>
                <a:spcPts val="240"/>
              </a:spcBef>
              <a:spcAft>
                <a:spcPts val="0"/>
              </a:spcAft>
              <a:buClr>
                <a:srgbClr val="000000"/>
              </a:buClr>
              <a:buSzPts val="1200"/>
              <a:buFont typeface="Noto Sans Symbols"/>
              <a:buChar char="⮚"/>
            </a:pPr>
            <a:r>
              <a:rPr lang="en-US" sz="1200">
                <a:solidFill>
                  <a:srgbClr val="000000"/>
                </a:solidFill>
                <a:latin typeface="Arial"/>
                <a:ea typeface="Arial"/>
                <a:cs typeface="Arial"/>
                <a:sym typeface="Arial"/>
              </a:rPr>
              <a:t>ORS 279B.060</a:t>
            </a:r>
            <a:endParaRPr/>
          </a:p>
          <a:p>
            <a:pPr marL="228600" lvl="0" indent="-76200" algn="l" rtl="0">
              <a:lnSpc>
                <a:spcPct val="90000"/>
              </a:lnSpc>
              <a:spcBef>
                <a:spcPts val="1000"/>
              </a:spcBef>
              <a:spcAft>
                <a:spcPts val="0"/>
              </a:spcAft>
              <a:buClr>
                <a:schemeClr val="dk1"/>
              </a:buClr>
              <a:buSzPts val="2400"/>
              <a:buNone/>
            </a:pPr>
            <a:endParaRPr/>
          </a:p>
        </p:txBody>
      </p:sp>
      <p:sp>
        <p:nvSpPr>
          <p:cNvPr id="226" name="Google Shape;226;p25"/>
          <p:cNvSpPr txBox="1">
            <a:spLocks noGrp="1"/>
          </p:cNvSpPr>
          <p:nvPr>
            <p:ph type="ftr" idx="11"/>
          </p:nvPr>
        </p:nvSpPr>
        <p:spPr>
          <a:xfrm>
            <a:off x="717176" y="6139793"/>
            <a:ext cx="4769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227" name="Google Shape;227;p2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2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Noncompetitive Procurement</a:t>
            </a:r>
            <a:endParaRPr/>
          </a:p>
        </p:txBody>
      </p:sp>
      <p:sp>
        <p:nvSpPr>
          <p:cNvPr id="245" name="Google Shape;245;p2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0"/>
              </a:spcBef>
              <a:spcAft>
                <a:spcPts val="0"/>
              </a:spcAft>
              <a:buClr>
                <a:srgbClr val="000000"/>
              </a:buClr>
              <a:buSzPts val="2000"/>
              <a:buNone/>
            </a:pPr>
            <a:r>
              <a:rPr lang="en-US" sz="2000">
                <a:solidFill>
                  <a:srgbClr val="000000"/>
                </a:solidFill>
                <a:latin typeface="Arial"/>
                <a:ea typeface="Arial"/>
                <a:cs typeface="Arial"/>
                <a:sym typeface="Arial"/>
              </a:rPr>
              <a:t>Procurement by noncompetitive proposals may be used only when one or more of the following circumstances apply:</a:t>
            </a:r>
            <a:endParaRPr/>
          </a:p>
          <a:p>
            <a:pPr marL="0" lvl="0" indent="0" algn="l" rtl="0">
              <a:lnSpc>
                <a:spcPct val="100000"/>
              </a:lnSpc>
              <a:spcBef>
                <a:spcPts val="240"/>
              </a:spcBef>
              <a:spcAft>
                <a:spcPts val="0"/>
              </a:spcAft>
              <a:buClr>
                <a:schemeClr val="dk1"/>
              </a:buClr>
              <a:buSzPts val="1200"/>
              <a:buNone/>
            </a:pPr>
            <a:endParaRPr sz="1200">
              <a:solidFill>
                <a:srgbClr val="000000"/>
              </a:solidFill>
              <a:latin typeface="Arial"/>
              <a:ea typeface="Arial"/>
              <a:cs typeface="Arial"/>
              <a:sym typeface="Arial"/>
            </a:endParaRPr>
          </a:p>
          <a:p>
            <a:pPr marL="742950" lvl="1" indent="-285750" algn="l" rtl="0">
              <a:lnSpc>
                <a:spcPct val="100000"/>
              </a:lnSpc>
              <a:spcBef>
                <a:spcPts val="320"/>
              </a:spcBef>
              <a:spcAft>
                <a:spcPts val="0"/>
              </a:spcAft>
              <a:buClr>
                <a:srgbClr val="000000"/>
              </a:buClr>
              <a:buSzPts val="1600"/>
              <a:buFont typeface="Calibri"/>
              <a:buAutoNum type="arabicPeriod"/>
            </a:pPr>
            <a:r>
              <a:rPr lang="en-US" sz="1600">
                <a:solidFill>
                  <a:srgbClr val="000000"/>
                </a:solidFill>
                <a:latin typeface="Arial"/>
                <a:ea typeface="Arial"/>
                <a:cs typeface="Arial"/>
                <a:sym typeface="Arial"/>
              </a:rPr>
              <a:t>The acquisition of property or services, the aggregate dollar amount of which does not exceed the micro-purchase threshold</a:t>
            </a:r>
            <a:endParaRPr/>
          </a:p>
          <a:p>
            <a:pPr marL="457200" lvl="1" indent="0" algn="l" rtl="0">
              <a:lnSpc>
                <a:spcPct val="100000"/>
              </a:lnSpc>
              <a:spcBef>
                <a:spcPts val="320"/>
              </a:spcBef>
              <a:spcAft>
                <a:spcPts val="0"/>
              </a:spcAft>
              <a:buClr>
                <a:srgbClr val="000000"/>
              </a:buClr>
              <a:buSzPts val="1600"/>
              <a:buNone/>
            </a:pPr>
            <a:r>
              <a:rPr lang="en-US" sz="1600">
                <a:solidFill>
                  <a:srgbClr val="000000"/>
                </a:solidFill>
                <a:latin typeface="Arial"/>
                <a:ea typeface="Arial"/>
                <a:cs typeface="Arial"/>
                <a:sym typeface="Arial"/>
              </a:rPr>
              <a:t> </a:t>
            </a:r>
            <a:endParaRPr sz="1600">
              <a:solidFill>
                <a:srgbClr val="000000"/>
              </a:solidFill>
              <a:latin typeface="Arial"/>
              <a:ea typeface="Arial"/>
              <a:cs typeface="Arial"/>
              <a:sym typeface="Arial"/>
            </a:endParaRPr>
          </a:p>
          <a:p>
            <a:pPr marL="457200" lvl="1" indent="0" algn="l" rtl="0">
              <a:lnSpc>
                <a:spcPct val="100000"/>
              </a:lnSpc>
              <a:spcBef>
                <a:spcPts val="320"/>
              </a:spcBef>
              <a:spcAft>
                <a:spcPts val="0"/>
              </a:spcAft>
              <a:buClr>
                <a:srgbClr val="000000"/>
              </a:buClr>
              <a:buSzPts val="1600"/>
              <a:buNone/>
            </a:pPr>
            <a:r>
              <a:rPr lang="en-US" sz="1600">
                <a:solidFill>
                  <a:srgbClr val="000000"/>
                </a:solidFill>
                <a:latin typeface="Arial"/>
                <a:ea typeface="Arial"/>
                <a:cs typeface="Arial"/>
                <a:sym typeface="Arial"/>
              </a:rPr>
              <a:t>2.  The item is available only from a single source</a:t>
            </a:r>
            <a:endParaRPr/>
          </a:p>
          <a:p>
            <a:pPr marL="742950" lvl="1" indent="-184150" algn="l" rtl="0">
              <a:lnSpc>
                <a:spcPct val="100000"/>
              </a:lnSpc>
              <a:spcBef>
                <a:spcPts val="320"/>
              </a:spcBef>
              <a:spcAft>
                <a:spcPts val="0"/>
              </a:spcAft>
              <a:buClr>
                <a:schemeClr val="dk1"/>
              </a:buClr>
              <a:buSzPts val="1600"/>
              <a:buFont typeface="Calibri"/>
              <a:buNone/>
            </a:pPr>
            <a:endParaRPr sz="1600">
              <a:solidFill>
                <a:srgbClr val="000000"/>
              </a:solidFill>
              <a:latin typeface="Arial"/>
              <a:ea typeface="Arial"/>
              <a:cs typeface="Arial"/>
              <a:sym typeface="Arial"/>
            </a:endParaRPr>
          </a:p>
          <a:p>
            <a:pPr marL="457200" lvl="1" indent="0" algn="l" rtl="0">
              <a:lnSpc>
                <a:spcPct val="100000"/>
              </a:lnSpc>
              <a:spcBef>
                <a:spcPts val="320"/>
              </a:spcBef>
              <a:spcAft>
                <a:spcPts val="0"/>
              </a:spcAft>
              <a:buClr>
                <a:srgbClr val="000000"/>
              </a:buClr>
              <a:buSzPts val="1600"/>
              <a:buNone/>
            </a:pPr>
            <a:r>
              <a:rPr lang="en-US" sz="1600">
                <a:solidFill>
                  <a:srgbClr val="000000"/>
                </a:solidFill>
                <a:latin typeface="Arial"/>
                <a:ea typeface="Arial"/>
                <a:cs typeface="Arial"/>
                <a:sym typeface="Arial"/>
              </a:rPr>
              <a:t>3.  The public exigency or emergency for the requirement will not permit a delay resulting from competitive solicitation;</a:t>
            </a:r>
            <a:endParaRPr/>
          </a:p>
          <a:p>
            <a:pPr marL="742950" lvl="1" indent="-184150" algn="l" rtl="0">
              <a:lnSpc>
                <a:spcPct val="100000"/>
              </a:lnSpc>
              <a:spcBef>
                <a:spcPts val="320"/>
              </a:spcBef>
              <a:spcAft>
                <a:spcPts val="0"/>
              </a:spcAft>
              <a:buClr>
                <a:schemeClr val="dk1"/>
              </a:buClr>
              <a:buSzPts val="1600"/>
              <a:buFont typeface="Calibri"/>
              <a:buNone/>
            </a:pPr>
            <a:endParaRPr sz="1600">
              <a:solidFill>
                <a:srgbClr val="000000"/>
              </a:solidFill>
              <a:latin typeface="Arial"/>
              <a:ea typeface="Arial"/>
              <a:cs typeface="Arial"/>
              <a:sym typeface="Arial"/>
            </a:endParaRPr>
          </a:p>
          <a:p>
            <a:pPr marL="457200" lvl="1" indent="0" algn="l" rtl="0">
              <a:lnSpc>
                <a:spcPct val="100000"/>
              </a:lnSpc>
              <a:spcBef>
                <a:spcPts val="320"/>
              </a:spcBef>
              <a:spcAft>
                <a:spcPts val="0"/>
              </a:spcAft>
              <a:buClr>
                <a:srgbClr val="000000"/>
              </a:buClr>
              <a:buSzPts val="1600"/>
              <a:buNone/>
            </a:pPr>
            <a:r>
              <a:rPr lang="en-US" sz="1600">
                <a:solidFill>
                  <a:srgbClr val="000000"/>
                </a:solidFill>
                <a:latin typeface="Arial"/>
                <a:ea typeface="Arial"/>
                <a:cs typeface="Arial"/>
                <a:sym typeface="Arial"/>
              </a:rPr>
              <a:t>4.  The Federal awarding agency or pass-through entity expressly authorizes noncompetitive proposals in response to a written request from the non-Federal entity; or</a:t>
            </a:r>
            <a:endParaRPr/>
          </a:p>
          <a:p>
            <a:pPr marL="742950" lvl="1" indent="-184150" algn="l" rtl="0">
              <a:lnSpc>
                <a:spcPct val="100000"/>
              </a:lnSpc>
              <a:spcBef>
                <a:spcPts val="320"/>
              </a:spcBef>
              <a:spcAft>
                <a:spcPts val="0"/>
              </a:spcAft>
              <a:buClr>
                <a:schemeClr val="dk1"/>
              </a:buClr>
              <a:buSzPts val="1600"/>
              <a:buFont typeface="Calibri"/>
              <a:buNone/>
            </a:pPr>
            <a:endParaRPr sz="1600">
              <a:solidFill>
                <a:srgbClr val="000000"/>
              </a:solidFill>
              <a:latin typeface="Arial"/>
              <a:ea typeface="Arial"/>
              <a:cs typeface="Arial"/>
              <a:sym typeface="Arial"/>
            </a:endParaRPr>
          </a:p>
          <a:p>
            <a:pPr marL="457200" lvl="1" indent="0" algn="l" rtl="0">
              <a:lnSpc>
                <a:spcPct val="100000"/>
              </a:lnSpc>
              <a:spcBef>
                <a:spcPts val="320"/>
              </a:spcBef>
              <a:spcAft>
                <a:spcPts val="0"/>
              </a:spcAft>
              <a:buClr>
                <a:srgbClr val="000000"/>
              </a:buClr>
              <a:buSzPts val="1600"/>
              <a:buNone/>
            </a:pPr>
            <a:r>
              <a:rPr lang="en-US" sz="1600">
                <a:solidFill>
                  <a:srgbClr val="000000"/>
                </a:solidFill>
                <a:latin typeface="Arial"/>
                <a:ea typeface="Arial"/>
                <a:cs typeface="Arial"/>
                <a:sym typeface="Arial"/>
              </a:rPr>
              <a:t>5.  After solicitation of a number of sources, competition is determined inadequate.</a:t>
            </a:r>
            <a:endParaRPr/>
          </a:p>
          <a:p>
            <a:pPr marL="742950" lvl="1" indent="-196850" algn="l" rtl="0">
              <a:lnSpc>
                <a:spcPct val="100000"/>
              </a:lnSpc>
              <a:spcBef>
                <a:spcPts val="280"/>
              </a:spcBef>
              <a:spcAft>
                <a:spcPts val="0"/>
              </a:spcAft>
              <a:buClr>
                <a:schemeClr val="dk1"/>
              </a:buClr>
              <a:buSzPts val="1400"/>
              <a:buFont typeface="Calibri"/>
              <a:buNone/>
            </a:pPr>
            <a:endParaRPr sz="1400">
              <a:solidFill>
                <a:srgbClr val="000000"/>
              </a:solidFill>
              <a:latin typeface="Arial"/>
              <a:ea typeface="Arial"/>
              <a:cs typeface="Arial"/>
              <a:sym typeface="Arial"/>
            </a:endParaRPr>
          </a:p>
          <a:p>
            <a:pPr marL="0" lvl="0" indent="0" algn="l" rtl="0">
              <a:lnSpc>
                <a:spcPct val="90000"/>
              </a:lnSpc>
              <a:spcBef>
                <a:spcPts val="1000"/>
              </a:spcBef>
              <a:spcAft>
                <a:spcPts val="0"/>
              </a:spcAft>
              <a:buClr>
                <a:schemeClr val="dk1"/>
              </a:buClr>
              <a:buSzPts val="2400"/>
              <a:buNone/>
            </a:pPr>
            <a:endParaRPr/>
          </a:p>
        </p:txBody>
      </p:sp>
      <p:sp>
        <p:nvSpPr>
          <p:cNvPr id="246" name="Google Shape;246;p27"/>
          <p:cNvSpPr txBox="1">
            <a:spLocks noGrp="1"/>
          </p:cNvSpPr>
          <p:nvPr>
            <p:ph type="ftr" idx="11"/>
          </p:nvPr>
        </p:nvSpPr>
        <p:spPr>
          <a:xfrm>
            <a:off x="717176" y="6139793"/>
            <a:ext cx="38548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247" name="Google Shape;247;p2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Small, Minority, Women, Veteran and Labor Surplus Firms</a:t>
            </a:r>
          </a:p>
        </p:txBody>
      </p:sp>
      <p:sp>
        <p:nvSpPr>
          <p:cNvPr id="3" name="Text Placeholder 2"/>
          <p:cNvSpPr>
            <a:spLocks noGrp="1"/>
          </p:cNvSpPr>
          <p:nvPr>
            <p:ph type="body" idx="1"/>
          </p:nvPr>
        </p:nvSpPr>
        <p:spPr>
          <a:xfrm>
            <a:off x="717176" y="1825625"/>
            <a:ext cx="10784542" cy="4314168"/>
          </a:xfrm>
        </p:spPr>
        <p:txBody>
          <a:bodyPr>
            <a:normAutofit fontScale="77500" lnSpcReduction="20000"/>
          </a:bodyPr>
          <a:lstStyle/>
          <a:p>
            <a:pPr marL="114300" indent="0">
              <a:buNone/>
            </a:pPr>
            <a:r>
              <a:rPr lang="en-US" sz="2600" b="1" dirty="0"/>
              <a:t>Must take all necessary affirmative steps to assure that minority businesses, women's business enterprises, veteran-owned businesses and labor surplus area firms are used when possible</a:t>
            </a:r>
          </a:p>
          <a:p>
            <a:r>
              <a:rPr lang="en-US" sz="2600" b="1" dirty="0">
                <a:effectLst/>
              </a:rPr>
              <a:t>Affirmative steps must include: </a:t>
            </a:r>
          </a:p>
          <a:p>
            <a:pPr marL="571500" lvl="1" indent="0">
              <a:buNone/>
            </a:pPr>
            <a:r>
              <a:rPr lang="en-US" sz="2300" dirty="0">
                <a:effectLst/>
              </a:rPr>
              <a:t>(1) Placing qualified small and minority businesses, women's business enterprises and veteran-owned businesses on solicitation lists; </a:t>
            </a:r>
          </a:p>
          <a:p>
            <a:pPr marL="571500" lvl="1" indent="0">
              <a:buNone/>
            </a:pPr>
            <a:r>
              <a:rPr lang="en-US" sz="2300" dirty="0">
                <a:effectLst/>
              </a:rPr>
              <a:t>(2) Assuring that small and minority businesses, women's business enterprises and veteran-owned businesses are solicited whenever they are potential sources; </a:t>
            </a:r>
          </a:p>
          <a:p>
            <a:pPr marL="571500" lvl="1" indent="0">
              <a:buNone/>
            </a:pPr>
            <a:r>
              <a:rPr lang="en-US" sz="2300" dirty="0">
                <a:effectLst/>
              </a:rPr>
              <a:t>(3) Dividing total requirements, when economically feasible, into smaller tasks or quantities to permit maximum participation by small and minority businesses, women's business enterprises and veteran-owned businesses; </a:t>
            </a:r>
          </a:p>
          <a:p>
            <a:pPr marL="571500" lvl="1" indent="0">
              <a:buNone/>
            </a:pPr>
            <a:r>
              <a:rPr lang="en-US" sz="2300" dirty="0">
                <a:effectLst/>
              </a:rPr>
              <a:t>(4) Establishing delivery schedules, where the requirement permits, which encourage participation by small and minority businesses, women's business enterprises and veteran-owned businesses; </a:t>
            </a:r>
          </a:p>
          <a:p>
            <a:pPr marL="571500" lvl="1" indent="0">
              <a:buNone/>
            </a:pPr>
            <a:r>
              <a:rPr lang="en-US" sz="2300" dirty="0">
                <a:effectLst/>
              </a:rPr>
              <a:t>(5) Using the services and assistance, as appropriate, of such organizations as the Small Business Administration and the Minority Business Development Agency of the Department of Commerce; and </a:t>
            </a:r>
          </a:p>
          <a:p>
            <a:pPr marL="571500" lvl="1" indent="0">
              <a:buNone/>
            </a:pPr>
            <a:r>
              <a:rPr lang="en-US" sz="2300" dirty="0">
                <a:effectLst/>
              </a:rPr>
              <a:t>(6) Requiring the prime contractor, if subcontracts are to be let, to take the affirmative steps listed.</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3638056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 Cost and Price</a:t>
            </a:r>
          </a:p>
        </p:txBody>
      </p:sp>
      <p:sp>
        <p:nvSpPr>
          <p:cNvPr id="3" name="Text Placeholder 2"/>
          <p:cNvSpPr>
            <a:spLocks noGrp="1"/>
          </p:cNvSpPr>
          <p:nvPr>
            <p:ph type="body" idx="1"/>
          </p:nvPr>
        </p:nvSpPr>
        <p:spPr/>
        <p:txBody>
          <a:bodyPr/>
          <a:lstStyle/>
          <a:p>
            <a:r>
              <a:rPr lang="en-US" dirty="0"/>
              <a:t>Must perform a cost or price analysis in connection with every procurement action in excess of the Simplified Acquisition Threshold including contract modifications. </a:t>
            </a:r>
          </a:p>
          <a:p>
            <a:r>
              <a:rPr lang="en-US" dirty="0"/>
              <a:t>Must negotiate profit as a separate element of the price for each contract in which there is no price competition and in all cases where cost analysis is performed. </a:t>
            </a:r>
          </a:p>
          <a:p>
            <a:r>
              <a:rPr lang="en-US" dirty="0"/>
              <a:t>Cost plus a percentage of cost and percentage of construction cost methods of contracting must not be used.</a:t>
            </a:r>
          </a:p>
          <a:p>
            <a:r>
              <a:rPr lang="en-US" dirty="0"/>
              <a:t>Cost Reimbursable contacts can only be awarded under the Competitive Proposal procurement method.</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596532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 Provisions</a:t>
            </a:r>
          </a:p>
        </p:txBody>
      </p:sp>
      <p:sp>
        <p:nvSpPr>
          <p:cNvPr id="3" name="Text Placeholder 2"/>
          <p:cNvSpPr>
            <a:spLocks noGrp="1"/>
          </p:cNvSpPr>
          <p:nvPr>
            <p:ph type="body" idx="1"/>
          </p:nvPr>
        </p:nvSpPr>
        <p:spPr/>
        <p:txBody>
          <a:bodyPr/>
          <a:lstStyle/>
          <a:p>
            <a:pPr marL="114300" indent="0">
              <a:buNone/>
            </a:pPr>
            <a:r>
              <a:rPr lang="en-US" dirty="0"/>
              <a:t>Contracts must contain the applicable provisions described in: </a:t>
            </a:r>
          </a:p>
          <a:p>
            <a:pPr marL="114300" indent="0">
              <a:buNone/>
            </a:pPr>
            <a:endParaRPr lang="en-US" dirty="0"/>
          </a:p>
          <a:p>
            <a:r>
              <a:rPr lang="en-US" dirty="0"/>
              <a:t>2 CFR 200 Appendix II</a:t>
            </a:r>
          </a:p>
          <a:p>
            <a:endParaRPr lang="en-US" dirty="0"/>
          </a:p>
          <a:p>
            <a:r>
              <a:rPr lang="en-US" dirty="0"/>
              <a:t>Program Regulations</a:t>
            </a:r>
          </a:p>
          <a:p>
            <a:endParaRPr lang="en-US" dirty="0"/>
          </a:p>
          <a:p>
            <a:r>
              <a:rPr lang="en-US" dirty="0"/>
              <a:t>ORS 279B</a:t>
            </a:r>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1696661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0"/>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References</a:t>
            </a:r>
            <a:endParaRPr/>
          </a:p>
        </p:txBody>
      </p:sp>
      <p:sp>
        <p:nvSpPr>
          <p:cNvPr id="269" name="Google Shape;269;p30"/>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dirty="0"/>
              <a:t>2 CFR 200.318 through 200.327</a:t>
            </a:r>
            <a:endParaRPr dirty="0"/>
          </a:p>
          <a:p>
            <a:pPr marL="228600" lvl="0" indent="-228600" algn="l" rtl="0">
              <a:lnSpc>
                <a:spcPct val="90000"/>
              </a:lnSpc>
              <a:spcBef>
                <a:spcPts val="1000"/>
              </a:spcBef>
              <a:spcAft>
                <a:spcPts val="0"/>
              </a:spcAft>
              <a:buClr>
                <a:schemeClr val="dk1"/>
              </a:buClr>
              <a:buSzPts val="2400"/>
              <a:buChar char="•"/>
            </a:pPr>
            <a:r>
              <a:rPr lang="en-US" dirty="0"/>
              <a:t>ORS 279B</a:t>
            </a:r>
          </a:p>
          <a:p>
            <a:pPr marL="228600" lvl="0" indent="-228600" algn="l" rtl="0">
              <a:lnSpc>
                <a:spcPct val="90000"/>
              </a:lnSpc>
              <a:spcBef>
                <a:spcPts val="1000"/>
              </a:spcBef>
              <a:spcAft>
                <a:spcPts val="0"/>
              </a:spcAft>
              <a:buClr>
                <a:schemeClr val="dk1"/>
              </a:buClr>
              <a:buSzPts val="2400"/>
              <a:buChar char="•"/>
            </a:pPr>
            <a:r>
              <a:rPr lang="en-US" dirty="0"/>
              <a:t>2 CFR 210.21 (NSLP)</a:t>
            </a:r>
          </a:p>
          <a:p>
            <a:pPr marL="228600" lvl="0" indent="-228600" algn="l" rtl="0">
              <a:lnSpc>
                <a:spcPct val="90000"/>
              </a:lnSpc>
              <a:spcBef>
                <a:spcPts val="1000"/>
              </a:spcBef>
              <a:spcAft>
                <a:spcPts val="0"/>
              </a:spcAft>
              <a:buClr>
                <a:schemeClr val="dk1"/>
              </a:buClr>
              <a:buSzPts val="2400"/>
              <a:buChar char="•"/>
            </a:pPr>
            <a:r>
              <a:rPr lang="en-US" dirty="0"/>
              <a:t>7 CFR 226.22 (CACFP)</a:t>
            </a:r>
          </a:p>
          <a:p>
            <a:pPr marL="228600" lvl="0" indent="-228600" algn="l" rtl="0">
              <a:lnSpc>
                <a:spcPct val="90000"/>
              </a:lnSpc>
              <a:spcBef>
                <a:spcPts val="1000"/>
              </a:spcBef>
              <a:spcAft>
                <a:spcPts val="0"/>
              </a:spcAft>
              <a:buClr>
                <a:schemeClr val="dk1"/>
              </a:buClr>
              <a:buSzPts val="2400"/>
              <a:buChar char="•"/>
            </a:pPr>
            <a:r>
              <a:rPr lang="en-US" dirty="0"/>
              <a:t>7 CFR 225.17 (SFSP)</a:t>
            </a:r>
          </a:p>
          <a:p>
            <a:pPr marL="228600" lvl="0" indent="-228600" algn="l" rtl="0">
              <a:lnSpc>
                <a:spcPct val="90000"/>
              </a:lnSpc>
              <a:spcBef>
                <a:spcPts val="1000"/>
              </a:spcBef>
              <a:spcAft>
                <a:spcPts val="0"/>
              </a:spcAft>
              <a:buClr>
                <a:schemeClr val="dk1"/>
              </a:buClr>
              <a:buSzPts val="2400"/>
              <a:buChar char="•"/>
            </a:pPr>
            <a:r>
              <a:rPr lang="en-US" dirty="0"/>
              <a:t>7 CFR 250.31 (USDA Commodities)</a:t>
            </a:r>
          </a:p>
          <a:p>
            <a:pPr marL="228600" lvl="0" indent="-228600" algn="l" rtl="0">
              <a:lnSpc>
                <a:spcPct val="90000"/>
              </a:lnSpc>
              <a:spcBef>
                <a:spcPts val="1000"/>
              </a:spcBef>
              <a:spcAft>
                <a:spcPts val="0"/>
              </a:spcAft>
              <a:buClr>
                <a:schemeClr val="dk1"/>
              </a:buClr>
              <a:buSzPts val="2400"/>
              <a:buChar char="•"/>
            </a:pPr>
            <a:r>
              <a:rPr lang="en-US" dirty="0"/>
              <a:t>7 CFR 215.14(a) (SMP)</a:t>
            </a:r>
          </a:p>
          <a:p>
            <a:pPr marL="228600" lvl="0" indent="-228600" algn="l" rtl="0">
              <a:lnSpc>
                <a:spcPct val="90000"/>
              </a:lnSpc>
              <a:spcBef>
                <a:spcPts val="1000"/>
              </a:spcBef>
              <a:spcAft>
                <a:spcPts val="0"/>
              </a:spcAft>
              <a:buClr>
                <a:schemeClr val="dk1"/>
              </a:buClr>
              <a:buSzPts val="2400"/>
              <a:buChar char="•"/>
            </a:pPr>
            <a:r>
              <a:rPr lang="en-US" u="sng" dirty="0">
                <a:solidFill>
                  <a:schemeClr val="hlink"/>
                </a:solidFill>
                <a:hlinkClick r:id="rId3"/>
              </a:rPr>
              <a:t>Oregon Department of Education Child Nutrition Program Procurement Resources </a:t>
            </a:r>
            <a:endParaRPr dirty="0"/>
          </a:p>
        </p:txBody>
      </p:sp>
      <p:sp>
        <p:nvSpPr>
          <p:cNvPr id="270" name="Google Shape;270;p30"/>
          <p:cNvSpPr txBox="1">
            <a:spLocks noGrp="1"/>
          </p:cNvSpPr>
          <p:nvPr>
            <p:ph type="ftr" idx="11"/>
          </p:nvPr>
        </p:nvSpPr>
        <p:spPr>
          <a:xfrm>
            <a:off x="717176" y="6139793"/>
            <a:ext cx="4190726"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271" name="Google Shape;271;p30"/>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0A588-0A45-3A0D-6203-EF7F0FC810E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2076097-76AA-8CBE-2548-30A994899A66}"/>
              </a:ext>
            </a:extLst>
          </p:cNvPr>
          <p:cNvSpPr>
            <a:spLocks noGrp="1"/>
          </p:cNvSpPr>
          <p:nvPr>
            <p:ph type="title"/>
          </p:nvPr>
        </p:nvSpPr>
        <p:spPr>
          <a:xfrm>
            <a:off x="717176" y="457200"/>
            <a:ext cx="10784542" cy="1026460"/>
          </a:xfrm>
        </p:spPr>
        <p:txBody>
          <a:bodyPr wrap="square" anchor="b">
            <a:normAutofit/>
          </a:bodyPr>
          <a:lstStyle/>
          <a:p>
            <a:r>
              <a:rPr lang="en-US" dirty="0"/>
              <a:t>USDA Nondiscrimination Statement</a:t>
            </a:r>
          </a:p>
        </p:txBody>
      </p:sp>
      <p:sp>
        <p:nvSpPr>
          <p:cNvPr id="2" name="Content Placeholder 1">
            <a:extLst>
              <a:ext uri="{FF2B5EF4-FFF2-40B4-BE49-F238E27FC236}">
                <a16:creationId xmlns:a16="http://schemas.microsoft.com/office/drawing/2014/main" id="{5DE7BDD9-DE1B-0EBE-F5B8-3CB868E53A89}"/>
              </a:ext>
            </a:extLst>
          </p:cNvPr>
          <p:cNvSpPr>
            <a:spLocks noGrp="1"/>
          </p:cNvSpPr>
          <p:nvPr>
            <p:ph type="body" idx="1"/>
          </p:nvPr>
        </p:nvSpPr>
        <p:spPr>
          <a:xfrm>
            <a:off x="717176" y="1825625"/>
            <a:ext cx="10784542" cy="4109010"/>
          </a:xfrm>
        </p:spPr>
        <p:txBody>
          <a:bodyPr wrap="square" anchor="t">
            <a:normAutofit lnSpcReduction="10000"/>
          </a:bodyPr>
          <a:lstStyle/>
          <a:p>
            <a:pPr marL="114300" indent="0">
              <a:buNone/>
            </a:pPr>
            <a:r>
              <a:rPr lang="en-US" sz="1200" b="0" i="0" dirty="0">
                <a:effectLst/>
              </a:rPr>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p>
          <a:p>
            <a:pPr marL="114300" indent="0">
              <a:buNone/>
            </a:pPr>
            <a:r>
              <a:rPr lang="en-US" sz="1200" b="0" i="0" dirty="0">
                <a:effectLst/>
              </a:rPr>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114300" indent="0">
              <a:buNone/>
            </a:pPr>
            <a:r>
              <a:rPr lang="en-US" sz="1200" b="0" i="0" dirty="0">
                <a:effectLst/>
              </a:rPr>
              <a:t>To file a program discrimination complaint, a Complainant should complete a Form AD-3027, USDA Program Discrimination Complaint Form which can be obtained online at: </a:t>
            </a:r>
            <a:r>
              <a:rPr lang="en-US" sz="1200" b="0" i="0" u="sng" dirty="0">
                <a:effectLst/>
                <a:hlinkClick r:id="rId3"/>
              </a:rPr>
              <a:t>https://www.usda.gov/sites/default/files/documents/ad-3027.pdf</a:t>
            </a:r>
            <a:r>
              <a:rPr lang="en-US" sz="1200" b="0" i="0" dirty="0">
                <a:effectLst/>
              </a:rPr>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114300" indent="0">
              <a:buNone/>
            </a:pPr>
            <a:r>
              <a:rPr lang="en-US" sz="1200" b="1" i="0" dirty="0">
                <a:effectLst/>
              </a:rPr>
              <a:t>mail:</a:t>
            </a:r>
            <a:br>
              <a:rPr lang="en-US" sz="1200" b="0" i="0" dirty="0">
                <a:effectLst/>
              </a:rPr>
            </a:br>
            <a:r>
              <a:rPr lang="en-US" sz="1200" b="0" i="0" dirty="0">
                <a:effectLst/>
              </a:rPr>
              <a:t>U.S. Department of Agriculture</a:t>
            </a:r>
            <a:br>
              <a:rPr lang="en-US" sz="1200" b="0" i="0" dirty="0">
                <a:effectLst/>
              </a:rPr>
            </a:br>
            <a:r>
              <a:rPr lang="en-US" sz="1200" b="0" i="0" dirty="0">
                <a:effectLst/>
              </a:rPr>
              <a:t>Office of the Assistant Secretary for Civil Rights</a:t>
            </a:r>
            <a:br>
              <a:rPr lang="en-US" sz="1200" b="0" i="0" dirty="0">
                <a:effectLst/>
              </a:rPr>
            </a:br>
            <a:r>
              <a:rPr lang="en-US" sz="1200" b="0" i="0" dirty="0">
                <a:effectLst/>
              </a:rPr>
              <a:t>1400 Independence Avenue, SW</a:t>
            </a:r>
            <a:br>
              <a:rPr lang="en-US" sz="1200" b="0" i="0" dirty="0">
                <a:effectLst/>
              </a:rPr>
            </a:br>
            <a:r>
              <a:rPr lang="en-US" sz="1200" b="0" i="0" dirty="0">
                <a:effectLst/>
              </a:rPr>
              <a:t>Washington, D.C. 20250-9410; or</a:t>
            </a:r>
          </a:p>
          <a:p>
            <a:pPr marL="114300" indent="0">
              <a:buNone/>
            </a:pPr>
            <a:r>
              <a:rPr lang="en-US" sz="1200" b="1" i="0" dirty="0">
                <a:effectLst/>
              </a:rPr>
              <a:t>fax:</a:t>
            </a:r>
            <a:br>
              <a:rPr lang="en-US" sz="1200" b="0" i="0" dirty="0">
                <a:effectLst/>
              </a:rPr>
            </a:br>
            <a:r>
              <a:rPr lang="en-US" sz="1200" b="0" i="0" dirty="0">
                <a:effectLst/>
              </a:rPr>
              <a:t>(833) 256-1665 or (202) 690-7442; or</a:t>
            </a:r>
          </a:p>
          <a:p>
            <a:pPr marL="114300" indent="0">
              <a:buNone/>
            </a:pPr>
            <a:r>
              <a:rPr lang="en-US" sz="1200" b="1" i="0" dirty="0">
                <a:effectLst/>
              </a:rPr>
              <a:t>email:</a:t>
            </a:r>
            <a:br>
              <a:rPr lang="en-US" sz="1200" b="0" i="0" dirty="0">
                <a:effectLst/>
              </a:rPr>
            </a:br>
            <a:r>
              <a:rPr lang="en-US" sz="1200" b="0" i="0" u="sng" dirty="0">
                <a:effectLst/>
                <a:hlinkClick r:id="rId4"/>
              </a:rPr>
              <a:t>Program.Intake@usda.gov</a:t>
            </a:r>
            <a:br>
              <a:rPr lang="en-US" sz="1200" b="0" i="0" dirty="0">
                <a:effectLst/>
              </a:rPr>
            </a:br>
            <a:endParaRPr lang="en-US" sz="1200" b="0" i="0" dirty="0">
              <a:effectLst/>
            </a:endParaRPr>
          </a:p>
          <a:p>
            <a:pPr marL="0" indent="0">
              <a:buNone/>
            </a:pPr>
            <a:r>
              <a:rPr lang="en-US" sz="1200" b="0" i="0" dirty="0">
                <a:effectLst/>
              </a:rPr>
              <a:t>This institution is an equal opportunity provider.</a:t>
            </a:r>
          </a:p>
        </p:txBody>
      </p:sp>
      <p:sp>
        <p:nvSpPr>
          <p:cNvPr id="4" name="Slide Number Placeholder 3">
            <a:extLst>
              <a:ext uri="{FF2B5EF4-FFF2-40B4-BE49-F238E27FC236}">
                <a16:creationId xmlns:a16="http://schemas.microsoft.com/office/drawing/2014/main" id="{B8C33DE2-0AC1-F1AF-D383-90E27A025559}"/>
              </a:ext>
            </a:extLst>
          </p:cNvPr>
          <p:cNvSpPr>
            <a:spLocks noGrp="1"/>
          </p:cNvSpPr>
          <p:nvPr>
            <p:ph type="sldNum" idx="12"/>
          </p:nvPr>
        </p:nvSpPr>
        <p:spPr>
          <a:xfrm>
            <a:off x="8610600" y="6139793"/>
            <a:ext cx="2891118" cy="365125"/>
          </a:xfrm>
        </p:spPr>
        <p:txBody>
          <a:bodyPr wrap="square" anchor="ctr">
            <a:normAutofit/>
          </a:bodyPr>
          <a:lstStyle/>
          <a:p>
            <a:pPr>
              <a:spcAft>
                <a:spcPts val="600"/>
              </a:spcAft>
            </a:pPr>
            <a:fld id="{357F5B69-6281-4C1F-8C38-6DA0F56DA430}" type="slidenum">
              <a:rPr lang="en-US" smtClean="0"/>
              <a:pPr>
                <a:spcAft>
                  <a:spcPts val="600"/>
                </a:spcAft>
              </a:pPr>
              <a:t>17</a:t>
            </a:fld>
            <a:endParaRPr lang="en-US"/>
          </a:p>
        </p:txBody>
      </p:sp>
      <p:sp>
        <p:nvSpPr>
          <p:cNvPr id="3" name="Footer Placeholder 2">
            <a:extLst>
              <a:ext uri="{FF2B5EF4-FFF2-40B4-BE49-F238E27FC236}">
                <a16:creationId xmlns:a16="http://schemas.microsoft.com/office/drawing/2014/main" id="{D17724C2-96ED-6FFB-B92A-6DFB2079BD1A}"/>
              </a:ext>
              <a:ext uri="{C183D7F6-B498-43B3-948B-1728B52AA6E4}">
                <adec:decorative xmlns:adec="http://schemas.microsoft.com/office/drawing/2017/decorative" val="1"/>
              </a:ext>
            </a:extLst>
          </p:cNvPr>
          <p:cNvSpPr>
            <a:spLocks noGrp="1"/>
          </p:cNvSpPr>
          <p:nvPr>
            <p:ph type="ftr" sz="quarter" idx="11"/>
          </p:nvPr>
        </p:nvSpPr>
        <p:spPr/>
        <p:txBody>
          <a:bodyPr/>
          <a:lstStyle/>
          <a:p>
            <a:pPr>
              <a:spcAft>
                <a:spcPts val="600"/>
              </a:spcAft>
            </a:pPr>
            <a:r>
              <a:rPr lang="en-US"/>
              <a:t>Oregon Department of Education</a:t>
            </a:r>
          </a:p>
        </p:txBody>
      </p:sp>
    </p:spTree>
    <p:extLst>
      <p:ext uri="{BB962C8B-B14F-4D97-AF65-F5344CB8AC3E}">
        <p14:creationId xmlns:p14="http://schemas.microsoft.com/office/powerpoint/2010/main" val="1790956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4"/>
          <p:cNvSpPr txBox="1">
            <a:spLocks noGrp="1"/>
          </p:cNvSpPr>
          <p:nvPr>
            <p:ph type="title"/>
          </p:nvPr>
        </p:nvSpPr>
        <p:spPr>
          <a:xfrm>
            <a:off x="717176" y="371061"/>
            <a:ext cx="10784542" cy="1249406"/>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1"/>
              </a:buClr>
              <a:buSzPct val="100000"/>
              <a:buFont typeface="Calibri"/>
              <a:buNone/>
            </a:pPr>
            <a:r>
              <a:rPr lang="en-US"/>
              <a:t> </a:t>
            </a:r>
            <a:br>
              <a:rPr lang="en-US"/>
            </a:br>
            <a:br>
              <a:rPr lang="en-US"/>
            </a:br>
            <a:r>
              <a:rPr lang="en-US"/>
              <a:t> </a:t>
            </a:r>
            <a:br>
              <a:rPr lang="en-US"/>
            </a:br>
            <a:r>
              <a:rPr lang="en-US"/>
              <a:t>Procurement Introduction  </a:t>
            </a:r>
            <a:br>
              <a:rPr lang="en-US"/>
            </a:br>
            <a:endParaRPr/>
          </a:p>
        </p:txBody>
      </p:sp>
      <p:sp>
        <p:nvSpPr>
          <p:cNvPr id="119" name="Google Shape;119;p1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dirty="0"/>
              <a:t>Procurement is another word for purchasing. All sponsors using Federal non-profit food service funds must follow applicable procurement regulations. Conducting proper procurement helps to ensure that sponsors receive the best product possible for the best price. It also helps to ensure there is free and open competition and that taxpayer funds are being spent wisely.</a:t>
            </a:r>
          </a:p>
          <a:p>
            <a:pPr marL="0" lvl="0" indent="0" algn="l" rtl="0">
              <a:lnSpc>
                <a:spcPct val="90000"/>
              </a:lnSpc>
              <a:spcBef>
                <a:spcPts val="0"/>
              </a:spcBef>
              <a:spcAft>
                <a:spcPts val="0"/>
              </a:spcAft>
              <a:buClr>
                <a:schemeClr val="dk1"/>
              </a:buClr>
              <a:buSzPts val="2400"/>
              <a:buNone/>
            </a:pPr>
            <a:endParaRPr lang="en-US" dirty="0"/>
          </a:p>
          <a:p>
            <a:pPr marL="0" lvl="0" indent="0" algn="l" rtl="0">
              <a:lnSpc>
                <a:spcPct val="90000"/>
              </a:lnSpc>
              <a:spcBef>
                <a:spcPts val="0"/>
              </a:spcBef>
              <a:spcAft>
                <a:spcPts val="0"/>
              </a:spcAft>
              <a:buClr>
                <a:schemeClr val="dk1"/>
              </a:buClr>
              <a:buSzPts val="2400"/>
              <a:buNone/>
            </a:pPr>
            <a:r>
              <a:rPr lang="en-US" dirty="0"/>
              <a:t>Each level of government, from the Program Sponsor to USDA, can make regulations and policies about the use of nonprofit food service account, as long as the procurement process and contracting requirements are not less restrictive than the procurement standards identified in Code of Federal regulations.</a:t>
            </a:r>
            <a:endParaRPr dirty="0"/>
          </a:p>
          <a:p>
            <a:pPr marL="0" lvl="0" indent="0" algn="l" rtl="0">
              <a:lnSpc>
                <a:spcPct val="90000"/>
              </a:lnSpc>
              <a:spcBef>
                <a:spcPts val="1000"/>
              </a:spcBef>
              <a:spcAft>
                <a:spcPts val="0"/>
              </a:spcAft>
              <a:buClr>
                <a:schemeClr val="dk1"/>
              </a:buClr>
              <a:buSzPts val="2400"/>
              <a:buNone/>
            </a:pPr>
            <a:endParaRPr dirty="0"/>
          </a:p>
        </p:txBody>
      </p:sp>
      <p:sp>
        <p:nvSpPr>
          <p:cNvPr id="120" name="Google Shape;120;p14"/>
          <p:cNvSpPr txBox="1">
            <a:spLocks noGrp="1"/>
          </p:cNvSpPr>
          <p:nvPr>
            <p:ph type="ftr" idx="11"/>
          </p:nvPr>
        </p:nvSpPr>
        <p:spPr>
          <a:xfrm>
            <a:off x="717176" y="6139793"/>
            <a:ext cx="3841572"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21" name="Google Shape;121;p1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Oregon Revised Statute &amp; Administrative Rule </a:t>
            </a:r>
            <a:endParaRPr/>
          </a:p>
        </p:txBody>
      </p:sp>
      <p:sp>
        <p:nvSpPr>
          <p:cNvPr id="128" name="Google Shape;128;p1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chemeClr val="dk1"/>
              </a:buClr>
              <a:buSzPct val="100000"/>
              <a:buNone/>
            </a:pPr>
            <a:r>
              <a:rPr lang="en-US" dirty="0"/>
              <a:t>Oregon Revised Statute 326.051(2)(c) states, “The State Board of Education may adopt rules to administer the United States Department of Agriculture’s National School Lunch Program and School Breakfast Program for public and private prekindergarten through grade 12 schools and residential child care facilities”</a:t>
            </a: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r>
              <a:rPr lang="en-US" dirty="0"/>
              <a:t>Oregon Revised Statute 279A.030 states, “applicable federal statutes and regulations govern when federal funds are involved and the federal statutes or regulations conflict with any provision”</a:t>
            </a: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r>
              <a:rPr lang="en-US" dirty="0"/>
              <a:t>Oregon Administrative Rule 581-051-0100 states “Authority and direction for the operation of school nutrition programs in Oregon shall be derived from the United States Department of Agriculture, the Oregon Revised Statutes, Oregon Administrative Rules and rules of District School Boards”</a:t>
            </a:r>
            <a:endParaRPr dirty="0"/>
          </a:p>
          <a:p>
            <a:pPr marL="0" lvl="0" indent="0" algn="l" rtl="0">
              <a:lnSpc>
                <a:spcPct val="90000"/>
              </a:lnSpc>
              <a:spcBef>
                <a:spcPts val="1000"/>
              </a:spcBef>
              <a:spcAft>
                <a:spcPts val="0"/>
              </a:spcAft>
              <a:buClr>
                <a:schemeClr val="dk1"/>
              </a:buClr>
              <a:buSzPct val="100000"/>
              <a:buNone/>
            </a:pPr>
            <a:endParaRPr dirty="0"/>
          </a:p>
        </p:txBody>
      </p:sp>
      <p:sp>
        <p:nvSpPr>
          <p:cNvPr id="129" name="Google Shape;129;p15"/>
          <p:cNvSpPr txBox="1">
            <a:spLocks noGrp="1"/>
          </p:cNvSpPr>
          <p:nvPr>
            <p:ph type="ftr" idx="11"/>
          </p:nvPr>
        </p:nvSpPr>
        <p:spPr>
          <a:xfrm>
            <a:off x="717176" y="6139793"/>
            <a:ext cx="3987346"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30" name="Google Shape;130;p1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6"/>
          <p:cNvSpPr txBox="1">
            <a:spLocks noGrp="1"/>
          </p:cNvSpPr>
          <p:nvPr>
            <p:ph type="title"/>
          </p:nvPr>
        </p:nvSpPr>
        <p:spPr>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Documented Procurement Procedures</a:t>
            </a:r>
            <a:endParaRPr/>
          </a:p>
        </p:txBody>
      </p:sp>
      <p:sp>
        <p:nvSpPr>
          <p:cNvPr id="3" name="TextBox 2"/>
          <p:cNvSpPr txBox="1"/>
          <p:nvPr/>
        </p:nvSpPr>
        <p:spPr>
          <a:xfrm>
            <a:off x="946768" y="1825625"/>
            <a:ext cx="10554950" cy="2308324"/>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Calibri" panose="020F0502020204030204" pitchFamily="34" charset="0"/>
                <a:cs typeface="Calibri" panose="020F0502020204030204" pitchFamily="34" charset="0"/>
              </a:rPr>
              <a:t>Program Sponsors must have Procurement Procedures</a:t>
            </a:r>
          </a:p>
          <a:p>
            <a:endParaRPr lang="en-US" sz="2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400" dirty="0">
                <a:latin typeface="Calibri" panose="020F0502020204030204" pitchFamily="34" charset="0"/>
                <a:cs typeface="Calibri" panose="020F0502020204030204" pitchFamily="34" charset="0"/>
              </a:rPr>
              <a:t>Procurement Procedures must conform to 2 CFR 200.318 through 200.327 and their applicable Program Regulations</a:t>
            </a:r>
          </a:p>
          <a:p>
            <a:endParaRPr lang="en-US" sz="2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400" dirty="0">
                <a:latin typeface="Calibri" panose="020F0502020204030204" pitchFamily="34" charset="0"/>
                <a:cs typeface="Calibri" panose="020F0502020204030204" pitchFamily="34" charset="0"/>
              </a:rPr>
              <a:t>Must include State and Local requirements if more restrictive</a:t>
            </a:r>
          </a:p>
        </p:txBody>
      </p:sp>
      <p:sp>
        <p:nvSpPr>
          <p:cNvPr id="137" name="Google Shape;137;p16" descr="The Program Sponsor procurement procedures set the standard of what employees must follow to meet the regulatory requirement when using the nonprofit food service account.  It must include requirements outlined in 2 CFR 200.318 through 2 CFR 200.327, applicable program procurement requirements, along with other State and local provisions. &#10;"/>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Clr>
                <a:schemeClr val="dk1"/>
              </a:buClr>
              <a:buSzPts val="2400"/>
              <a:buNone/>
            </a:pPr>
            <a:endParaRPr dirty="0"/>
          </a:p>
          <a:p>
            <a:pPr marL="228600" lvl="0" indent="-76200" algn="l" rtl="0">
              <a:lnSpc>
                <a:spcPct val="90000"/>
              </a:lnSpc>
              <a:spcBef>
                <a:spcPts val="1000"/>
              </a:spcBef>
              <a:spcAft>
                <a:spcPts val="0"/>
              </a:spcAft>
              <a:buClr>
                <a:schemeClr val="dk1"/>
              </a:buClr>
              <a:buSzPts val="24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38" name="Google Shape;138;p16"/>
          <p:cNvSpPr txBox="1">
            <a:spLocks noGrp="1"/>
          </p:cNvSpPr>
          <p:nvPr>
            <p:ph type="ftr" idx="11"/>
          </p:nvPr>
        </p:nvSpPr>
        <p:spPr>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39" name="Google Shape;139;p16"/>
          <p:cNvSpPr txBox="1">
            <a:spLocks noGrp="1"/>
          </p:cNvSpPr>
          <p:nvPr>
            <p:ph type="sldNum"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Written Standard of Conduct </a:t>
            </a:r>
          </a:p>
        </p:txBody>
      </p:sp>
      <p:sp>
        <p:nvSpPr>
          <p:cNvPr id="3" name="Text Placeholder 2"/>
          <p:cNvSpPr>
            <a:spLocks noGrp="1"/>
          </p:cNvSpPr>
          <p:nvPr>
            <p:ph type="body" idx="1"/>
          </p:nvPr>
        </p:nvSpPr>
        <p:spPr/>
        <p:txBody>
          <a:bodyPr/>
          <a:lstStyle/>
          <a:p>
            <a:r>
              <a:rPr lang="en-US" dirty="0"/>
              <a:t>Must maintain written standards of conduct covering conflicts of interest and governing the actions of its employees engaged in the administration of contracts in accordance with 2 CFR 200.318(c).</a:t>
            </a:r>
          </a:p>
          <a:p>
            <a:endParaRPr lang="en-US" dirty="0"/>
          </a:p>
          <a:p>
            <a:r>
              <a:rPr lang="en-US" dirty="0"/>
              <a:t>The employees of the Program Sponsor may neither solicit nor accept gratuities, favors, or anything of monetary value from contractors.</a:t>
            </a:r>
          </a:p>
          <a:p>
            <a:endParaRPr lang="en-US" dirty="0"/>
          </a:p>
          <a:p>
            <a:r>
              <a:rPr lang="en-US" dirty="0"/>
              <a:t>The standards of conduct must provide for disciplinary actions to be applied for violations of such standards by employees of the Program Sponsor.</a:t>
            </a:r>
          </a:p>
          <a:p>
            <a:endParaRPr lang="en-US" dirty="0"/>
          </a:p>
          <a:p>
            <a:endParaRPr lang="en-US"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721403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Competition </a:t>
            </a:r>
            <a:endParaRPr/>
          </a:p>
        </p:txBody>
      </p:sp>
      <p:sp>
        <p:nvSpPr>
          <p:cNvPr id="146" name="Google Shape;146;p17"/>
          <p:cNvSpPr txBox="1">
            <a:spLocks noGrp="1"/>
          </p:cNvSpPr>
          <p:nvPr>
            <p:ph type="body" idx="1"/>
          </p:nvPr>
        </p:nvSpPr>
        <p:spPr>
          <a:xfrm>
            <a:off x="717176" y="1825625"/>
            <a:ext cx="10784542" cy="4152574"/>
          </a:xfrm>
          <a:prstGeom prst="rect">
            <a:avLst/>
          </a:prstGeom>
          <a:noFill/>
          <a:ln>
            <a:noFill/>
          </a:ln>
        </p:spPr>
        <p:txBody>
          <a:bodyPr spcFirstLastPara="1" wrap="square" lIns="91425" tIns="45700" rIns="91425" bIns="45700" anchor="t" anchorCtr="0">
            <a:normAutofit/>
          </a:bodyPr>
          <a:lstStyle/>
          <a:p>
            <a:pPr marL="228600" lvl="0" indent="-228600">
              <a:spcBef>
                <a:spcPts val="0"/>
              </a:spcBef>
              <a:buClr>
                <a:srgbClr val="000000"/>
              </a:buClr>
              <a:buSzPts val="2400"/>
            </a:pPr>
            <a:r>
              <a:rPr lang="en-US" dirty="0"/>
              <a:t>All procurement transactions must be conducted in a manner providing full and open competition consistent with the standards of 2 CFR 200.319 and 2 CFR 200.320.</a:t>
            </a:r>
          </a:p>
          <a:p>
            <a:pPr marL="228600" lvl="0" indent="-228600">
              <a:spcBef>
                <a:spcPts val="0"/>
              </a:spcBef>
              <a:buClr>
                <a:srgbClr val="000000"/>
              </a:buClr>
              <a:buSzPts val="2400"/>
            </a:pPr>
            <a:endParaRPr lang="en-US" dirty="0"/>
          </a:p>
          <a:p>
            <a:pPr marL="228600" lvl="0" indent="-228600">
              <a:spcBef>
                <a:spcPts val="0"/>
              </a:spcBef>
              <a:buClr>
                <a:srgbClr val="000000"/>
              </a:buClr>
              <a:buSzPts val="2400"/>
            </a:pPr>
            <a:r>
              <a:rPr lang="en-US" dirty="0"/>
              <a:t>Must not restrict competition</a:t>
            </a:r>
          </a:p>
          <a:p>
            <a:pPr marL="228600" lvl="0" indent="-228600">
              <a:spcBef>
                <a:spcPts val="0"/>
              </a:spcBef>
              <a:buClr>
                <a:srgbClr val="000000"/>
              </a:buClr>
              <a:buSzPts val="2400"/>
            </a:pPr>
            <a:endParaRPr lang="en-US" dirty="0"/>
          </a:p>
          <a:p>
            <a:pPr marL="228600" lvl="0" indent="-228600">
              <a:spcBef>
                <a:spcPts val="0"/>
              </a:spcBef>
              <a:buClr>
                <a:srgbClr val="000000"/>
              </a:buClr>
              <a:buSzPts val="2400"/>
            </a:pPr>
            <a:r>
              <a:rPr lang="en-US" dirty="0"/>
              <a:t>Noncompetitive procurements can only be awarded in accordance with 2 CFR 200.320(c)</a:t>
            </a:r>
          </a:p>
          <a:p>
            <a:pPr marL="228600" lvl="0" indent="-228600">
              <a:spcBef>
                <a:spcPts val="0"/>
              </a:spcBef>
              <a:buClr>
                <a:srgbClr val="000000"/>
              </a:buClr>
              <a:buSzPts val="2400"/>
            </a:pPr>
            <a:endParaRPr lang="en-US" dirty="0"/>
          </a:p>
          <a:p>
            <a:pPr marL="228600" lvl="0" indent="-228600">
              <a:spcBef>
                <a:spcPts val="0"/>
              </a:spcBef>
              <a:buClr>
                <a:srgbClr val="000000"/>
              </a:buClr>
              <a:buSzPts val="2400"/>
            </a:pPr>
            <a:endParaRPr lang="en-US" dirty="0"/>
          </a:p>
          <a:p>
            <a:pPr marL="228600" lvl="0" indent="-228600">
              <a:spcBef>
                <a:spcPts val="0"/>
              </a:spcBef>
              <a:buClr>
                <a:srgbClr val="000000"/>
              </a:buClr>
              <a:buSzPts val="2400"/>
            </a:pPr>
            <a:endParaRPr lang="en-US" dirty="0"/>
          </a:p>
          <a:p>
            <a:pPr marL="228600" lvl="0" indent="-228600">
              <a:spcBef>
                <a:spcPts val="0"/>
              </a:spcBef>
              <a:buClr>
                <a:srgbClr val="000000"/>
              </a:buClr>
              <a:buSzPts val="2400"/>
            </a:pPr>
            <a:endParaRPr dirty="0"/>
          </a:p>
          <a:p>
            <a:pPr marL="0" lvl="0" indent="0" algn="l" rtl="0">
              <a:lnSpc>
                <a:spcPct val="90000"/>
              </a:lnSpc>
              <a:spcBef>
                <a:spcPts val="540"/>
              </a:spcBef>
              <a:spcAft>
                <a:spcPts val="0"/>
              </a:spcAft>
              <a:buClr>
                <a:srgbClr val="000000"/>
              </a:buClr>
              <a:buSzPts val="1800"/>
              <a:buNone/>
            </a:pPr>
            <a:endParaRPr dirty="0"/>
          </a:p>
          <a:p>
            <a:pPr marL="0" lvl="0" indent="0" algn="l" rtl="0">
              <a:lnSpc>
                <a:spcPct val="90000"/>
              </a:lnSpc>
              <a:spcBef>
                <a:spcPts val="1000"/>
              </a:spcBef>
              <a:spcAft>
                <a:spcPts val="0"/>
              </a:spcAft>
              <a:buClr>
                <a:schemeClr val="dk1"/>
              </a:buClr>
              <a:buSzPts val="2400"/>
              <a:buNone/>
            </a:pPr>
            <a:endParaRPr dirty="0"/>
          </a:p>
        </p:txBody>
      </p:sp>
      <p:sp>
        <p:nvSpPr>
          <p:cNvPr id="147" name="Google Shape;147;p17"/>
          <p:cNvSpPr txBox="1">
            <a:spLocks noGrp="1"/>
          </p:cNvSpPr>
          <p:nvPr>
            <p:ph type="ftr" idx="11"/>
          </p:nvPr>
        </p:nvSpPr>
        <p:spPr>
          <a:xfrm>
            <a:off x="717175" y="6139793"/>
            <a:ext cx="3987347"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48" name="Google Shape;148;p1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Written Specification</a:t>
            </a:r>
          </a:p>
        </p:txBody>
      </p:sp>
      <p:sp>
        <p:nvSpPr>
          <p:cNvPr id="3" name="Text Placeholder 2"/>
          <p:cNvSpPr>
            <a:spLocks noGrp="1"/>
          </p:cNvSpPr>
          <p:nvPr>
            <p:ph type="body" idx="1"/>
          </p:nvPr>
        </p:nvSpPr>
        <p:spPr/>
        <p:txBody>
          <a:bodyPr/>
          <a:lstStyle/>
          <a:p>
            <a:r>
              <a:rPr lang="en-US" dirty="0"/>
              <a:t>Program Sponsors must incorporate a clear and accurate description of the technical requirements for the material, product, or service to be purchased</a:t>
            </a:r>
          </a:p>
          <a:p>
            <a:endParaRPr lang="en-US" dirty="0"/>
          </a:p>
          <a:p>
            <a:r>
              <a:rPr lang="en-US" dirty="0"/>
              <a:t>Such description must not, in competitive procurements, contain features which unduly restrict competition</a:t>
            </a:r>
          </a:p>
          <a:p>
            <a:endParaRPr lang="en-US" dirty="0"/>
          </a:p>
          <a:p>
            <a:r>
              <a:rPr lang="en-US" dirty="0"/>
              <a:t>Identify all requirements which the </a:t>
            </a:r>
            <a:r>
              <a:rPr lang="en-US" dirty="0" err="1"/>
              <a:t>offerors</a:t>
            </a:r>
            <a:r>
              <a:rPr lang="en-US" dirty="0"/>
              <a:t> must fulfill and all other factors to be used in evaluating quotes, bids or proposals</a:t>
            </a:r>
          </a:p>
          <a:p>
            <a:endParaRPr lang="en-US" dirty="0"/>
          </a:p>
          <a:p>
            <a:pPr marL="114300" indent="0">
              <a:buNone/>
            </a:pPr>
            <a:endParaRPr lang="en-US" dirty="0"/>
          </a:p>
        </p:txBody>
      </p:sp>
      <p:sp>
        <p:nvSpPr>
          <p:cNvPr id="4" name="Slide Number Placehold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4000006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1"/>
              </a:buClr>
              <a:buSzPct val="100000"/>
              <a:buFont typeface="Calibri"/>
              <a:buNone/>
            </a:pPr>
            <a:r>
              <a:rPr lang="en-US"/>
              <a:t>Methods of Procurement Terminology Crosswalk</a:t>
            </a:r>
            <a:endParaRPr/>
          </a:p>
        </p:txBody>
      </p:sp>
      <p:sp>
        <p:nvSpPr>
          <p:cNvPr id="158" name="Google Shape;158;p18"/>
          <p:cNvSpPr txBox="1">
            <a:spLocks noGrp="1"/>
          </p:cNvSpPr>
          <p:nvPr>
            <p:ph type="body" idx="1"/>
          </p:nvPr>
        </p:nvSpPr>
        <p:spPr>
          <a:xfrm>
            <a:off x="511900" y="1807953"/>
            <a:ext cx="3789510" cy="628326"/>
          </a:xfrm>
          <a:prstGeom prst="rect">
            <a:avLst/>
          </a:prstGeom>
          <a:noFill/>
          <a:ln>
            <a:noFill/>
          </a:ln>
        </p:spPr>
        <p:txBody>
          <a:bodyPr spcFirstLastPara="1" wrap="square" lIns="91425" tIns="45700" rIns="91425" bIns="45700" anchor="t" anchorCtr="0">
            <a:normAutofit fontScale="92500"/>
          </a:bodyPr>
          <a:lstStyle/>
          <a:p>
            <a:pPr marL="0" lvl="0" indent="0" algn="l" rtl="0">
              <a:lnSpc>
                <a:spcPct val="90000"/>
              </a:lnSpc>
              <a:spcBef>
                <a:spcPts val="0"/>
              </a:spcBef>
              <a:spcAft>
                <a:spcPts val="0"/>
              </a:spcAft>
              <a:buClr>
                <a:schemeClr val="dk1"/>
              </a:buClr>
              <a:buSzPct val="100000"/>
              <a:buNone/>
            </a:pPr>
            <a:r>
              <a:rPr lang="en-US" u="sng"/>
              <a:t>Federal Procurement Methods</a:t>
            </a:r>
            <a:endParaRPr u="sng"/>
          </a:p>
          <a:p>
            <a:pPr marL="0" lvl="0" indent="0" algn="l" rtl="0">
              <a:lnSpc>
                <a:spcPct val="90000"/>
              </a:lnSpc>
              <a:spcBef>
                <a:spcPts val="1000"/>
              </a:spcBef>
              <a:spcAft>
                <a:spcPts val="0"/>
              </a:spcAft>
              <a:buClr>
                <a:schemeClr val="dk1"/>
              </a:buClr>
              <a:buSzPct val="100000"/>
              <a:buNone/>
            </a:pPr>
            <a:endParaRPr/>
          </a:p>
        </p:txBody>
      </p:sp>
      <p:sp>
        <p:nvSpPr>
          <p:cNvPr id="162" name="Google Shape;162;p18"/>
          <p:cNvSpPr txBox="1"/>
          <p:nvPr/>
        </p:nvSpPr>
        <p:spPr>
          <a:xfrm>
            <a:off x="429209" y="2453951"/>
            <a:ext cx="5962200" cy="2995651"/>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Up to $15,000.00 is a Micro-Purchase </a:t>
            </a:r>
            <a:r>
              <a:rPr lang="en-US" sz="1200" dirty="0">
                <a:solidFill>
                  <a:srgbClr val="000000"/>
                </a:solidFill>
                <a:latin typeface="Arial"/>
                <a:ea typeface="Arial"/>
                <a:cs typeface="Arial"/>
                <a:sym typeface="Arial"/>
              </a:rPr>
              <a:t>(2 CFR 200.320(a)(1))</a:t>
            </a:r>
            <a:endParaRPr sz="1200" dirty="0">
              <a:solidFill>
                <a:srgbClr val="000000"/>
              </a:solidFill>
              <a:latin typeface="Arial"/>
              <a:ea typeface="Arial"/>
              <a:cs typeface="Arial"/>
              <a:sym typeface="Arial"/>
            </a:endParaRPr>
          </a:p>
          <a:p>
            <a:pPr marL="0" marR="0" lvl="0" indent="0" algn="l" rtl="0">
              <a:spcBef>
                <a:spcPts val="360"/>
              </a:spcBef>
              <a:spcAft>
                <a:spcPts val="0"/>
              </a:spcAft>
              <a:buNone/>
            </a:pPr>
            <a:endParaRPr sz="1800" dirty="0">
              <a:solidFill>
                <a:srgbClr val="000000"/>
              </a:solidFill>
              <a:latin typeface="Arial"/>
              <a:ea typeface="Arial"/>
              <a:cs typeface="Arial"/>
              <a:sym typeface="Arial"/>
            </a:endParaRPr>
          </a:p>
          <a:p>
            <a:pPr marL="342900" marR="0" lvl="0" indent="-342900" algn="l" rtl="0">
              <a:spcBef>
                <a:spcPts val="36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Up to $350,000.00 is a Simplified Acquisition</a:t>
            </a:r>
            <a:r>
              <a:rPr lang="en-US" sz="1200" dirty="0">
                <a:solidFill>
                  <a:srgbClr val="000000"/>
                </a:solidFill>
                <a:latin typeface="Arial"/>
                <a:ea typeface="Arial"/>
                <a:cs typeface="Arial"/>
                <a:sym typeface="Arial"/>
              </a:rPr>
              <a:t>(2 CFR 200.320(a)(2))</a:t>
            </a:r>
            <a:endParaRPr dirty="0"/>
          </a:p>
          <a:p>
            <a:pPr marL="0" marR="0" lvl="0" indent="0" algn="l" rtl="0">
              <a:spcBef>
                <a:spcPts val="360"/>
              </a:spcBef>
              <a:spcAft>
                <a:spcPts val="0"/>
              </a:spcAft>
              <a:buNone/>
            </a:pPr>
            <a:endParaRPr sz="1800" dirty="0">
              <a:solidFill>
                <a:srgbClr val="000000"/>
              </a:solidFill>
              <a:latin typeface="Arial"/>
              <a:ea typeface="Arial"/>
              <a:cs typeface="Arial"/>
              <a:sym typeface="Arial"/>
            </a:endParaRPr>
          </a:p>
          <a:p>
            <a:pPr marL="342900" marR="0" lvl="0" indent="-342900" algn="l" rtl="0">
              <a:spcBef>
                <a:spcPts val="36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$350,000.00 and over requires Competitive Sealed Bidding/Proposals </a:t>
            </a:r>
            <a:r>
              <a:rPr lang="en-US" sz="1200" dirty="0">
                <a:solidFill>
                  <a:srgbClr val="000000"/>
                </a:solidFill>
                <a:latin typeface="Arial"/>
                <a:ea typeface="Arial"/>
                <a:cs typeface="Arial"/>
                <a:sym typeface="Arial"/>
              </a:rPr>
              <a:t>(2 CFR 200.320(b)(1) / 2 CFR 200.320(b)(2))</a:t>
            </a:r>
            <a:endParaRPr dirty="0"/>
          </a:p>
          <a:p>
            <a:pPr marL="0" marR="0" lvl="0" indent="0" algn="l" rtl="0">
              <a:spcBef>
                <a:spcPts val="360"/>
              </a:spcBef>
              <a:spcAft>
                <a:spcPts val="0"/>
              </a:spcAft>
              <a:buNone/>
            </a:pPr>
            <a:endParaRPr sz="1800" dirty="0">
              <a:solidFill>
                <a:srgbClr val="000000"/>
              </a:solidFill>
              <a:latin typeface="Arial"/>
              <a:ea typeface="Arial"/>
              <a:cs typeface="Arial"/>
              <a:sym typeface="Arial"/>
            </a:endParaRPr>
          </a:p>
          <a:p>
            <a:pPr marL="342900" marR="0" lvl="0" indent="-342900" algn="l" rtl="0">
              <a:spcBef>
                <a:spcPts val="36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Noncompetitive Procurement </a:t>
            </a:r>
            <a:r>
              <a:rPr lang="en-US" sz="1200" dirty="0">
                <a:solidFill>
                  <a:srgbClr val="000000"/>
                </a:solidFill>
                <a:latin typeface="Arial"/>
                <a:ea typeface="Arial"/>
                <a:cs typeface="Arial"/>
                <a:sym typeface="Arial"/>
              </a:rPr>
              <a:t>(2 CFR 200.320(c))</a:t>
            </a:r>
            <a:endParaRPr sz="1200" dirty="0">
              <a:solidFill>
                <a:srgbClr val="000000"/>
              </a:solidFill>
              <a:latin typeface="Arial"/>
              <a:ea typeface="Arial"/>
              <a:cs typeface="Arial"/>
              <a:sym typeface="Arial"/>
            </a:endParaRPr>
          </a:p>
          <a:p>
            <a:pPr marL="0" marR="0" lvl="0" indent="0" algn="l" rtl="0">
              <a:spcBef>
                <a:spcPts val="220"/>
              </a:spcBef>
              <a:spcAft>
                <a:spcPts val="0"/>
              </a:spcAft>
              <a:buNone/>
            </a:pPr>
            <a:endParaRPr sz="1100" dirty="0">
              <a:solidFill>
                <a:srgbClr val="000000"/>
              </a:solidFill>
              <a:latin typeface="Arial"/>
              <a:ea typeface="Arial"/>
              <a:cs typeface="Arial"/>
              <a:sym typeface="Arial"/>
            </a:endParaRPr>
          </a:p>
        </p:txBody>
      </p:sp>
      <p:sp>
        <p:nvSpPr>
          <p:cNvPr id="161" name="Google Shape;161;p18"/>
          <p:cNvSpPr txBox="1"/>
          <p:nvPr/>
        </p:nvSpPr>
        <p:spPr>
          <a:xfrm>
            <a:off x="6582062" y="1725288"/>
            <a:ext cx="3474097"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b="0" i="0" u="sng" strike="noStrike" cap="none" dirty="0">
                <a:solidFill>
                  <a:schemeClr val="dk1"/>
                </a:solidFill>
                <a:latin typeface="Calibri"/>
                <a:ea typeface="Calibri"/>
                <a:cs typeface="Calibri"/>
                <a:sym typeface="Calibri"/>
              </a:rPr>
              <a:t>State Procurement Method</a:t>
            </a:r>
            <a:r>
              <a:rPr lang="en-US" sz="2200" b="0" i="0" u="none" strike="noStrike" cap="none" dirty="0">
                <a:solidFill>
                  <a:schemeClr val="dk1"/>
                </a:solidFill>
                <a:latin typeface="Calibri"/>
                <a:ea typeface="Calibri"/>
                <a:cs typeface="Calibri"/>
                <a:sym typeface="Calibri"/>
              </a:rPr>
              <a:t>s</a:t>
            </a:r>
            <a:endParaRPr sz="2200" dirty="0">
              <a:solidFill>
                <a:schemeClr val="dk1"/>
              </a:solidFill>
              <a:latin typeface="Calibri"/>
              <a:ea typeface="Calibri"/>
              <a:cs typeface="Calibri"/>
              <a:sym typeface="Calibri"/>
            </a:endParaRPr>
          </a:p>
          <a:p>
            <a:pPr marL="0" marR="0" lvl="0" indent="0" algn="l" rtl="0">
              <a:spcBef>
                <a:spcPts val="0"/>
              </a:spcBef>
              <a:spcAft>
                <a:spcPts val="0"/>
              </a:spcAft>
              <a:buNone/>
            </a:pPr>
            <a:r>
              <a:rPr lang="en-US" sz="2200" dirty="0">
                <a:solidFill>
                  <a:schemeClr val="dk1"/>
                </a:solidFill>
                <a:latin typeface="Calibri"/>
                <a:ea typeface="Calibri"/>
                <a:cs typeface="Calibri"/>
                <a:sym typeface="Calibri"/>
              </a:rPr>
              <a:t> </a:t>
            </a:r>
            <a:endParaRPr sz="2200" dirty="0">
              <a:solidFill>
                <a:schemeClr val="dk1"/>
              </a:solidFill>
              <a:latin typeface="Calibri"/>
              <a:ea typeface="Calibri"/>
              <a:cs typeface="Calibri"/>
              <a:sym typeface="Calibri"/>
            </a:endParaRPr>
          </a:p>
        </p:txBody>
      </p:sp>
      <p:sp>
        <p:nvSpPr>
          <p:cNvPr id="163" name="Google Shape;163;p18"/>
          <p:cNvSpPr txBox="1"/>
          <p:nvPr/>
        </p:nvSpPr>
        <p:spPr>
          <a:xfrm>
            <a:off x="6391469" y="2453951"/>
            <a:ext cx="5564156" cy="3341900"/>
          </a:xfrm>
          <a:prstGeom prst="rect">
            <a:avLst/>
          </a:prstGeom>
          <a:noFill/>
          <a:ln>
            <a:noFill/>
          </a:ln>
        </p:spPr>
        <p:txBody>
          <a:bodyPr spcFirstLastPara="1" wrap="square" lIns="91425" tIns="45700" rIns="91425" bIns="45700" anchor="t" anchorCtr="0">
            <a:spAutoFit/>
          </a:bodyPr>
          <a:lstStyle/>
          <a:p>
            <a:pPr marL="342900" marR="0" lvl="0" indent="-342900" algn="l" rtl="0">
              <a:spcBef>
                <a:spcPts val="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Up to $25,000.00 is a Small Procurement </a:t>
            </a:r>
            <a:r>
              <a:rPr lang="en-US" sz="1200" dirty="0">
                <a:solidFill>
                  <a:srgbClr val="000000"/>
                </a:solidFill>
                <a:latin typeface="Arial"/>
                <a:ea typeface="Arial"/>
                <a:cs typeface="Arial"/>
                <a:sym typeface="Arial"/>
              </a:rPr>
              <a:t>(ORS 279B.065)</a:t>
            </a:r>
            <a:endParaRPr lang="en-US" sz="1200" dirty="0"/>
          </a:p>
          <a:p>
            <a:pPr marL="342900" marR="0" lvl="0" indent="-342900" algn="l" rtl="0">
              <a:spcBef>
                <a:spcPts val="0"/>
              </a:spcBef>
              <a:spcAft>
                <a:spcPts val="0"/>
              </a:spcAft>
              <a:buClr>
                <a:srgbClr val="000000"/>
              </a:buClr>
              <a:buSzPts val="1800"/>
              <a:buFont typeface="Arial"/>
              <a:buChar char="•"/>
            </a:pPr>
            <a:endParaRPr sz="1800" dirty="0">
              <a:solidFill>
                <a:srgbClr val="000000"/>
              </a:solidFill>
              <a:latin typeface="Arial"/>
              <a:ea typeface="Arial"/>
              <a:cs typeface="Arial"/>
              <a:sym typeface="Arial"/>
            </a:endParaRPr>
          </a:p>
          <a:p>
            <a:pPr marL="342900" marR="0" lvl="0" indent="-342900" algn="l" rtl="0">
              <a:spcBef>
                <a:spcPts val="36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Up to $250,000.00 is an Intermediate Procurement </a:t>
            </a:r>
            <a:r>
              <a:rPr lang="en-US" sz="1200" dirty="0">
                <a:solidFill>
                  <a:srgbClr val="000000"/>
                </a:solidFill>
                <a:latin typeface="Arial"/>
                <a:ea typeface="Arial"/>
                <a:cs typeface="Arial"/>
                <a:sym typeface="Arial"/>
              </a:rPr>
              <a:t>(ORS 279B.070) </a:t>
            </a:r>
            <a:endParaRPr sz="1200" dirty="0">
              <a:solidFill>
                <a:srgbClr val="000000"/>
              </a:solidFill>
              <a:latin typeface="Arial"/>
              <a:ea typeface="Arial"/>
              <a:cs typeface="Arial"/>
              <a:sym typeface="Arial"/>
            </a:endParaRPr>
          </a:p>
          <a:p>
            <a:pPr marL="342900" marR="0" lvl="0" indent="-228600" algn="l" rtl="0">
              <a:spcBef>
                <a:spcPts val="360"/>
              </a:spcBef>
              <a:spcAft>
                <a:spcPts val="0"/>
              </a:spcAft>
              <a:buClr>
                <a:schemeClr val="dk1"/>
              </a:buClr>
              <a:buSzPts val="1800"/>
              <a:buFont typeface="Calibri"/>
              <a:buNone/>
            </a:pPr>
            <a:endParaRPr sz="1800" dirty="0">
              <a:solidFill>
                <a:srgbClr val="000000"/>
              </a:solidFill>
              <a:latin typeface="Arial"/>
              <a:ea typeface="Arial"/>
              <a:cs typeface="Arial"/>
              <a:sym typeface="Arial"/>
            </a:endParaRPr>
          </a:p>
          <a:p>
            <a:pPr marL="342900" marR="0" lvl="0" indent="-342900" algn="l" rtl="0">
              <a:spcBef>
                <a:spcPts val="36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$250,000.00 and over requires Competitive Sealed Bidding/Proposals </a:t>
            </a:r>
            <a:r>
              <a:rPr lang="en-US" sz="1200" dirty="0">
                <a:solidFill>
                  <a:srgbClr val="000000"/>
                </a:solidFill>
                <a:latin typeface="Arial"/>
                <a:ea typeface="Arial"/>
                <a:cs typeface="Arial"/>
                <a:sym typeface="Arial"/>
              </a:rPr>
              <a:t>(ORS 279B.055/ORS 279B.060)</a:t>
            </a:r>
            <a:endParaRPr dirty="0"/>
          </a:p>
          <a:p>
            <a:pPr marL="0" marR="0" lvl="0" indent="0" algn="l" rtl="0">
              <a:spcBef>
                <a:spcPts val="240"/>
              </a:spcBef>
              <a:spcAft>
                <a:spcPts val="0"/>
              </a:spcAft>
              <a:buNone/>
            </a:pPr>
            <a:endParaRPr sz="1200" dirty="0">
              <a:solidFill>
                <a:srgbClr val="000000"/>
              </a:solidFill>
              <a:latin typeface="Arial"/>
              <a:ea typeface="Arial"/>
              <a:cs typeface="Arial"/>
              <a:sym typeface="Arial"/>
            </a:endParaRPr>
          </a:p>
          <a:p>
            <a:pPr marL="342900" marR="0" lvl="0" indent="-342900" algn="l" rtl="0">
              <a:spcBef>
                <a:spcPts val="360"/>
              </a:spcBef>
              <a:spcAft>
                <a:spcPts val="0"/>
              </a:spcAft>
              <a:buClr>
                <a:srgbClr val="000000"/>
              </a:buClr>
              <a:buSzPts val="1800"/>
              <a:buFont typeface="Arial"/>
              <a:buChar char="•"/>
            </a:pPr>
            <a:r>
              <a:rPr lang="en-US" sz="1800" dirty="0">
                <a:solidFill>
                  <a:srgbClr val="000000"/>
                </a:solidFill>
                <a:latin typeface="Arial"/>
                <a:ea typeface="Arial"/>
                <a:cs typeface="Arial"/>
                <a:sym typeface="Arial"/>
              </a:rPr>
              <a:t>Emergency Procurements </a:t>
            </a:r>
            <a:r>
              <a:rPr lang="en-US" sz="1200" dirty="0">
                <a:solidFill>
                  <a:srgbClr val="000000"/>
                </a:solidFill>
                <a:latin typeface="Arial"/>
                <a:ea typeface="Arial"/>
                <a:cs typeface="Arial"/>
                <a:sym typeface="Arial"/>
              </a:rPr>
              <a:t>(ORS 279B.080)</a:t>
            </a:r>
            <a:endParaRPr sz="1200" dirty="0">
              <a:solidFill>
                <a:srgbClr val="000000"/>
              </a:solidFill>
              <a:latin typeface="Arial"/>
              <a:ea typeface="Arial"/>
              <a:cs typeface="Arial"/>
              <a:sym typeface="Arial"/>
            </a:endParaRPr>
          </a:p>
          <a:p>
            <a:pPr marL="342900" marR="0" lvl="0" indent="-190500" algn="l" rtl="0">
              <a:spcBef>
                <a:spcPts val="480"/>
              </a:spcBef>
              <a:spcAft>
                <a:spcPts val="0"/>
              </a:spcAft>
              <a:buClr>
                <a:schemeClr val="dk1"/>
              </a:buClr>
              <a:buSzPts val="2400"/>
              <a:buFont typeface="Calibri"/>
              <a:buNone/>
            </a:pPr>
            <a:endParaRPr sz="2400" dirty="0">
              <a:solidFill>
                <a:srgbClr val="000000"/>
              </a:solidFill>
              <a:latin typeface="Arial"/>
              <a:ea typeface="Arial"/>
              <a:cs typeface="Arial"/>
              <a:sym typeface="Arial"/>
            </a:endParaRPr>
          </a:p>
        </p:txBody>
      </p:sp>
      <p:sp>
        <p:nvSpPr>
          <p:cNvPr id="159" name="Google Shape;159;p18"/>
          <p:cNvSpPr txBox="1">
            <a:spLocks noGrp="1"/>
          </p:cNvSpPr>
          <p:nvPr>
            <p:ph type="ftr" idx="11"/>
          </p:nvPr>
        </p:nvSpPr>
        <p:spPr>
          <a:xfrm>
            <a:off x="717175" y="6139793"/>
            <a:ext cx="3836163"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a:t>
            </a:r>
            <a:endParaRPr/>
          </a:p>
        </p:txBody>
      </p:sp>
      <p:sp>
        <p:nvSpPr>
          <p:cNvPr id="160" name="Google Shape;160;p1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Micro-Purchases</a:t>
            </a:r>
            <a:endParaRPr/>
          </a:p>
        </p:txBody>
      </p:sp>
      <p:sp>
        <p:nvSpPr>
          <p:cNvPr id="170" name="Google Shape;170;p1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0000"/>
              </a:buClr>
              <a:buSzPts val="2800"/>
              <a:buNone/>
            </a:pPr>
            <a:r>
              <a:rPr lang="en-US" sz="2800" b="1" dirty="0">
                <a:solidFill>
                  <a:srgbClr val="000000"/>
                </a:solidFill>
              </a:rPr>
              <a:t>Purchase supplies or services without soliciting competitive quotes.</a:t>
            </a:r>
            <a:endParaRPr dirty="0"/>
          </a:p>
          <a:p>
            <a:pPr marL="628650" lvl="1" indent="-228600" algn="l" rtl="0">
              <a:lnSpc>
                <a:spcPct val="90000"/>
              </a:lnSpc>
              <a:spcBef>
                <a:spcPts val="1000"/>
              </a:spcBef>
              <a:spcAft>
                <a:spcPts val="0"/>
              </a:spcAft>
              <a:buClr>
                <a:srgbClr val="000000"/>
              </a:buClr>
              <a:buSzPts val="2400"/>
              <a:buChar char="•"/>
            </a:pPr>
            <a:r>
              <a:rPr lang="en-US" dirty="0">
                <a:solidFill>
                  <a:srgbClr val="000000"/>
                </a:solidFill>
              </a:rPr>
              <a:t>Aggregate amount does not exceed $15,000 per transaction </a:t>
            </a:r>
            <a:endParaRPr dirty="0"/>
          </a:p>
          <a:p>
            <a:pPr marL="628650" lvl="1" indent="-228600" algn="l" rtl="0">
              <a:lnSpc>
                <a:spcPct val="90000"/>
              </a:lnSpc>
              <a:spcBef>
                <a:spcPts val="1000"/>
              </a:spcBef>
              <a:spcAft>
                <a:spcPts val="0"/>
              </a:spcAft>
              <a:buClr>
                <a:srgbClr val="000000"/>
              </a:buClr>
              <a:buSzPts val="2400"/>
              <a:buChar char="•"/>
            </a:pPr>
            <a:r>
              <a:rPr lang="en-US" dirty="0">
                <a:solidFill>
                  <a:srgbClr val="000000"/>
                </a:solidFill>
              </a:rPr>
              <a:t>Threshold must not be spilt arbitrarily</a:t>
            </a:r>
            <a:endParaRPr dirty="0"/>
          </a:p>
          <a:p>
            <a:pPr marL="628650" lvl="1" indent="-228600" algn="l" rtl="0">
              <a:lnSpc>
                <a:spcPct val="90000"/>
              </a:lnSpc>
              <a:spcBef>
                <a:spcPts val="1000"/>
              </a:spcBef>
              <a:spcAft>
                <a:spcPts val="0"/>
              </a:spcAft>
              <a:buClr>
                <a:srgbClr val="000000"/>
              </a:buClr>
              <a:buSzPts val="2400"/>
              <a:buChar char="•"/>
            </a:pPr>
            <a:r>
              <a:rPr lang="en-US" dirty="0">
                <a:solidFill>
                  <a:srgbClr val="000000"/>
                </a:solidFill>
              </a:rPr>
              <a:t>Should distribute equitably among qualified suppliers</a:t>
            </a:r>
            <a:endParaRPr dirty="0"/>
          </a:p>
          <a:p>
            <a:pPr marL="1208951" lvl="2" indent="-346672" algn="l" rtl="0">
              <a:lnSpc>
                <a:spcPct val="100000"/>
              </a:lnSpc>
              <a:spcBef>
                <a:spcPts val="280"/>
              </a:spcBef>
              <a:spcAft>
                <a:spcPts val="0"/>
              </a:spcAft>
              <a:buClr>
                <a:srgbClr val="000000"/>
              </a:buClr>
              <a:buSzPts val="1400"/>
              <a:buFont typeface="Noto Sans Symbols"/>
              <a:buChar char="⮚"/>
            </a:pPr>
            <a:r>
              <a:rPr lang="en-US" sz="1400" dirty="0">
                <a:solidFill>
                  <a:srgbClr val="000000"/>
                </a:solidFill>
                <a:latin typeface="Arial"/>
                <a:ea typeface="Arial"/>
                <a:cs typeface="Arial"/>
                <a:sym typeface="Arial"/>
              </a:rPr>
              <a:t>For example, a sponsor should not make all purchases from one source rather; the sponsor should make purchases from all qualified sources to the extent practicable over the program period.</a:t>
            </a:r>
            <a:endParaRPr dirty="0"/>
          </a:p>
          <a:p>
            <a:pPr marL="1208951" lvl="2" indent="-346672" algn="l" rtl="0">
              <a:lnSpc>
                <a:spcPct val="100000"/>
              </a:lnSpc>
              <a:spcBef>
                <a:spcPts val="280"/>
              </a:spcBef>
              <a:spcAft>
                <a:spcPts val="0"/>
              </a:spcAft>
              <a:buClr>
                <a:srgbClr val="000000"/>
              </a:buClr>
              <a:buSzPts val="1400"/>
              <a:buFont typeface="Noto Sans Symbols"/>
              <a:buChar char="⮚"/>
            </a:pPr>
            <a:r>
              <a:rPr lang="en-US" sz="1400" dirty="0">
                <a:solidFill>
                  <a:srgbClr val="000000"/>
                </a:solidFill>
                <a:latin typeface="Arial"/>
                <a:ea typeface="Arial"/>
                <a:cs typeface="Arial"/>
                <a:sym typeface="Arial"/>
              </a:rPr>
              <a:t>The cost is the only standard that can be quantified when using Federal Funds to ensure one vendor is not benefiting more than another vendor</a:t>
            </a:r>
            <a:endParaRPr sz="1400" dirty="0">
              <a:solidFill>
                <a:srgbClr val="000000"/>
              </a:solidFill>
            </a:endParaRPr>
          </a:p>
          <a:p>
            <a:pPr marL="628650" lvl="1" indent="-228600" algn="l" rtl="0">
              <a:lnSpc>
                <a:spcPct val="90000"/>
              </a:lnSpc>
              <a:spcBef>
                <a:spcPts val="1000"/>
              </a:spcBef>
              <a:spcAft>
                <a:spcPts val="0"/>
              </a:spcAft>
              <a:buClr>
                <a:srgbClr val="000000"/>
              </a:buClr>
              <a:buSzPts val="2400"/>
              <a:buChar char="•"/>
            </a:pPr>
            <a:r>
              <a:rPr lang="en-US" dirty="0">
                <a:solidFill>
                  <a:srgbClr val="000000"/>
                </a:solidFill>
              </a:rPr>
              <a:t>Prices must be reasonable</a:t>
            </a:r>
            <a:endParaRPr dirty="0"/>
          </a:p>
          <a:p>
            <a:pPr marL="1028700" lvl="2" indent="-228600" algn="l" rtl="0">
              <a:lnSpc>
                <a:spcPct val="90000"/>
              </a:lnSpc>
              <a:spcBef>
                <a:spcPts val="1000"/>
              </a:spcBef>
              <a:spcAft>
                <a:spcPts val="0"/>
              </a:spcAft>
              <a:buClr>
                <a:srgbClr val="000000"/>
              </a:buClr>
              <a:buSzPts val="1400"/>
              <a:buFont typeface="Noto Sans Symbols"/>
              <a:buChar char="⮚"/>
            </a:pPr>
            <a:r>
              <a:rPr lang="en-US" sz="1400" dirty="0">
                <a:solidFill>
                  <a:srgbClr val="000000"/>
                </a:solidFill>
              </a:rPr>
              <a:t>2 CFR 200.320(a)(1)</a:t>
            </a:r>
            <a:endParaRPr sz="1400" dirty="0">
              <a:solidFill>
                <a:srgbClr val="000000"/>
              </a:solidFill>
            </a:endParaRPr>
          </a:p>
          <a:p>
            <a:pPr marL="0" lvl="0" indent="0" algn="l" rtl="0">
              <a:lnSpc>
                <a:spcPct val="90000"/>
              </a:lnSpc>
              <a:spcBef>
                <a:spcPts val="1000"/>
              </a:spcBef>
              <a:spcAft>
                <a:spcPts val="0"/>
              </a:spcAft>
              <a:buClr>
                <a:schemeClr val="dk1"/>
              </a:buClr>
              <a:buSzPts val="2400"/>
              <a:buNone/>
            </a:pPr>
            <a:endParaRPr dirty="0"/>
          </a:p>
        </p:txBody>
      </p:sp>
      <p:sp>
        <p:nvSpPr>
          <p:cNvPr id="171" name="Google Shape;171;p19"/>
          <p:cNvSpPr txBox="1">
            <a:spLocks noGrp="1"/>
          </p:cNvSpPr>
          <p:nvPr>
            <p:ph type="ftr" idx="11"/>
          </p:nvPr>
        </p:nvSpPr>
        <p:spPr>
          <a:xfrm>
            <a:off x="717175" y="6139793"/>
            <a:ext cx="4022775"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72" name="Google Shape;172;p1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sld>
</file>

<file path=ppt/theme/theme1.xml><?xml version="1.0" encoding="utf-8"?>
<a:theme xmlns:a="http://schemas.openxmlformats.org/drawingml/2006/main" name="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2025-10-15T07:00:00+00:00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1F631022-6DA8-4D64-85B0-4F86B062A6DE}"/>
</file>

<file path=customXml/itemProps2.xml><?xml version="1.0" encoding="utf-8"?>
<ds:datastoreItem xmlns:ds="http://schemas.openxmlformats.org/officeDocument/2006/customXml" ds:itemID="{4BBFFFB9-6453-4F61-9335-8F0AE894CDA7}"/>
</file>

<file path=customXml/itemProps3.xml><?xml version="1.0" encoding="utf-8"?>
<ds:datastoreItem xmlns:ds="http://schemas.openxmlformats.org/officeDocument/2006/customXml" ds:itemID="{D75435F0-E4B1-47EA-A16D-21B5925AF9B1}"/>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otalTime>4552</TotalTime>
  <Words>5645</Words>
  <Application>Microsoft Office PowerPoint</Application>
  <PresentationFormat>Widescreen</PresentationFormat>
  <Paragraphs>324</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Noto Sans Symbols</vt:lpstr>
      <vt:lpstr>2021ODE</vt:lpstr>
      <vt:lpstr>      Introduction to Procurement in Child Nutrition Programs  </vt:lpstr>
      <vt:lpstr>     Procurement Introduction   </vt:lpstr>
      <vt:lpstr>Oregon Revised Statute &amp; Administrative Rule </vt:lpstr>
      <vt:lpstr>Documented Procurement Procedures</vt:lpstr>
      <vt:lpstr>Written Standard of Conduct </vt:lpstr>
      <vt:lpstr>Competition </vt:lpstr>
      <vt:lpstr>Written Specification</vt:lpstr>
      <vt:lpstr>Methods of Procurement Terminology Crosswalk</vt:lpstr>
      <vt:lpstr>Micro-Purchases</vt:lpstr>
      <vt:lpstr>Simplified Acquisitions</vt:lpstr>
      <vt:lpstr>Formal Procurement Methods Sealed Bidding &amp; Competitive Proposal </vt:lpstr>
      <vt:lpstr>Noncompetitive Procurement</vt:lpstr>
      <vt:lpstr>Small, Minority, Women, Veteran and Labor Surplus Firms</vt:lpstr>
      <vt:lpstr>Contract Cost and Price</vt:lpstr>
      <vt:lpstr>Contract Provisions</vt:lpstr>
      <vt:lpstr>References</vt:lpstr>
      <vt:lpstr>USDA Nondiscrimination Statement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WILLIAMS Richard * ODE</dc:creator>
  <cp:lastModifiedBy>PUCKETT Jared * ODE</cp:lastModifiedBy>
  <cp:revision>37</cp:revision>
  <dcterms:modified xsi:type="dcterms:W3CDTF">2025-10-15T17:33:51Z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2025-05-05T18:10:20Z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1eba54a5-db3e-4832-b728-07458b6939bf</vt:lpwstr>
  </property>
  <property fmtid="{D5CDD505-2E9C-101B-9397-08002B2CF9AE}" pid="8" name="MSIP_Label_7730ea53-6f5e-4160-81a5-992a9105450a_ContentBits">
    <vt:lpwstr>0</vt:lpwstr>
  </property>
  <property fmtid="{D5CDD505-2E9C-101B-9397-08002B2CF9AE}" pid="9" name="ContentTypeId">
    <vt:lpwstr>0x010100FC7457C9221D0340B8D5CA9726A131CC</vt:lpwstr>
  </property>
</Properties>
</file>