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9" r:id="rId4"/>
    <p:sldMasterId id="2147483731" r:id="rId5"/>
    <p:sldMasterId id="2147483743" r:id="rId6"/>
    <p:sldMasterId id="2147483755" r:id="rId7"/>
    <p:sldMasterId id="2147483767" r:id="rId8"/>
    <p:sldMasterId id="2147483779" r:id="rId9"/>
  </p:sldMasterIdLst>
  <p:notesMasterIdLst>
    <p:notesMasterId r:id="rId33"/>
  </p:notesMasterIdLst>
  <p:sldIdLst>
    <p:sldId id="270" r:id="rId10"/>
    <p:sldId id="256" r:id="rId11"/>
    <p:sldId id="295" r:id="rId12"/>
    <p:sldId id="296" r:id="rId13"/>
    <p:sldId id="271" r:id="rId14"/>
    <p:sldId id="297" r:id="rId15"/>
    <p:sldId id="298" r:id="rId16"/>
    <p:sldId id="300" r:id="rId17"/>
    <p:sldId id="301" r:id="rId18"/>
    <p:sldId id="302" r:id="rId19"/>
    <p:sldId id="303" r:id="rId20"/>
    <p:sldId id="299" r:id="rId21"/>
    <p:sldId id="304" r:id="rId22"/>
    <p:sldId id="305" r:id="rId23"/>
    <p:sldId id="306" r:id="rId24"/>
    <p:sldId id="307" r:id="rId25"/>
    <p:sldId id="308" r:id="rId26"/>
    <p:sldId id="309" r:id="rId27"/>
    <p:sldId id="310" r:id="rId28"/>
    <p:sldId id="311" r:id="rId29"/>
    <p:sldId id="312" r:id="rId30"/>
    <p:sldId id="313" r:id="rId31"/>
    <p:sldId id="279" r:id="rId3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4EC"/>
    <a:srgbClr val="FAF5E3"/>
    <a:srgbClr val="FCEDE1"/>
    <a:srgbClr val="E7F5F3"/>
    <a:srgbClr val="F0F4E6"/>
    <a:srgbClr val="FCF4F8"/>
    <a:srgbClr val="F2FAFE"/>
    <a:srgbClr val="BB89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4136" autoAdjust="0"/>
  </p:normalViewPr>
  <p:slideViewPr>
    <p:cSldViewPr snapToGrid="0">
      <p:cViewPr varScale="1">
        <p:scale>
          <a:sx n="92" d="100"/>
          <a:sy n="92" d="100"/>
        </p:scale>
        <p:origin x="11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 Type="http://schemas.openxmlformats.org/officeDocument/2006/relationships/customXml" Target="../customXml/item3.xml"/><Relationship Id="rId21" Type="http://schemas.openxmlformats.org/officeDocument/2006/relationships/slide" Target="slides/slide12.xml"/><Relationship Id="rId34"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theme" Target="theme/theme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p:cNvGrpSpPr/>
        <p:nvPr/>
      </p:nvGrpSpPr>
      <p:grpSpPr>
        <a:xfrm>
          <a:off x="0" y="0"/>
          <a:ext cx="0" cy="0"/>
          <a:chOff x="0" y="0"/>
          <a:chExt cx="0" cy="0"/>
        </a:xfrm>
      </p:grpSpPr>
      <p:sp>
        <p:nvSpPr>
          <p:cNvPr id="579" name="Google Shape;57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sz="1200" kern="1200" dirty="0">
                <a:solidFill>
                  <a:schemeClr val="tx1"/>
                </a:solidFill>
                <a:effectLst/>
                <a:latin typeface="+mn-lt"/>
                <a:ea typeface="+mn-ea"/>
                <a:cs typeface="+mn-cs"/>
              </a:rPr>
              <a:t>There are always great reasons to bring sponsors and food service management company contractors together. First, many of the sponsors that currently contract with a Food Service Management Company are School Food Authorities and often sponsor multiple child nutrition programs. Each of the Child Nutrition Programs administered through ODE CNP have varying regulations and requirements pertaining to contracted services. That is often the reason we receive requests for clarification of the roles and responsibilities of sponsors versus those of contractors. In addition, in recent years, findings have increased in areas for which regulation clearly defines the responsible party. With mounting questions and requests, ODE CNP has decided to provide an opportunity to define the roles and responsibilities that USDA has detailed in regulation and also offer space for conversation surrounding those responsibilities. </a:t>
            </a:r>
          </a:p>
          <a:p>
            <a:pPr marL="0" lvl="0" indent="0" algn="l" rtl="0">
              <a:spcBef>
                <a:spcPts val="0"/>
              </a:spcBef>
              <a:spcAft>
                <a:spcPts val="0"/>
              </a:spcAft>
              <a:buNone/>
            </a:pPr>
            <a:endParaRPr dirty="0"/>
          </a:p>
        </p:txBody>
      </p:sp>
      <p:sp>
        <p:nvSpPr>
          <p:cNvPr id="580" name="Google Shape;58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BA30B2DF-9B6A-581E-D0D4-FC39594CF046}"/>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B0C18456-CAAA-4485-940D-F087E41F246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General management and oversight of USDA Foods can never be delegated</a:t>
            </a:r>
            <a:r>
              <a:rPr lang="en-US" baseline="0" dirty="0"/>
              <a:t> to an FSMC. The sponsor is responsible for ensuring that the entire entitlement allotment for the year has been spent on any or all of the four USDA Foods programs. The sponsor should coordinate the ordering in consultation with the menu planner for the FSMC. The four programs are Direct Delivery, Diversion/Processing, USDA DoD Fresh, and the unprocessed F&amp;V pilot.</a:t>
            </a:r>
          </a:p>
          <a:p>
            <a:endParaRPr lang="en-US" baseline="0" dirty="0"/>
          </a:p>
          <a:p>
            <a:r>
              <a:rPr lang="en-US" baseline="0" dirty="0"/>
              <a:t>The sponsor is also responsible for ensuring that USDA Foods are used only to benefit children and that the FSMC has basic measures in place to safeguard USDA Foods. Examples could include inventory, theft control measures, etc. </a:t>
            </a:r>
          </a:p>
          <a:p>
            <a:endParaRPr lang="en-US" baseline="0" dirty="0"/>
          </a:p>
          <a:p>
            <a:r>
              <a:rPr lang="en-US" baseline="0" dirty="0"/>
              <a:t>The sponsor must reconcile at least annually the FSMC USDA Foods value credited on the client invoice against ODE USDA Foods records. The required crediting frequency is based on agreement between the sponsor and FSMC, but is typically monthly.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Sponsors must ensure that they are financially benefiting from USDA Foods. Because Oregon doesn’t allow anything other than fixed price per meal contracts, USDA Foods must be tracked for proper crediting. Let’s look at an example. A case of USDA Foods direct delivery peaches are $24. This is what the FSMC would have to credit the sponsor. However, the FSMC can purchase a similar case of peaches from their broad line distributor for $20. The FSMC could gain four dollars for not using the USDA Foods peaches, and the sponsor could lose if USDA Foods funds were not spent on other products. Between the four USDA Foods programs, there are literally thousands of fresh, frozen, and dry products available and even some locally produced items, so there really is no reason for funds to not be fully utilized.</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It is imperative that sponsor contacts are maintained in the USDA Foods ordering system along with any FSMC staff that have been delegated ordering privileges. ODE currently uses the Federal WBSCM system rather than its own.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ODE provides general oversight of the USDA Foods program and is tasked by USDA to enforce program regulations. If ODE discovers that a FSMC is deficient in USDA Foods program regulations, it will reach out to the sponsor for technical assistance or corrective action.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endParaRPr lang="en-US" baseline="0" dirty="0"/>
          </a:p>
          <a:p>
            <a:pPr marL="0" lvl="0" indent="0" algn="l" rtl="0">
              <a:spcBef>
                <a:spcPts val="0"/>
              </a:spcBef>
              <a:spcAft>
                <a:spcPts val="0"/>
              </a:spcAft>
              <a:buNone/>
            </a:pPr>
            <a:endParaRPr dirty="0"/>
          </a:p>
        </p:txBody>
      </p:sp>
      <p:sp>
        <p:nvSpPr>
          <p:cNvPr id="580" name="Google Shape;580;p1:notes">
            <a:extLst>
              <a:ext uri="{FF2B5EF4-FFF2-40B4-BE49-F238E27FC236}">
                <a16:creationId xmlns:a16="http://schemas.microsoft.com/office/drawing/2014/main" id="{4F4AC407-CD06-BADD-F7DF-AEA397612D8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177942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Since</a:t>
            </a:r>
            <a:r>
              <a:rPr lang="en-US" baseline="0" dirty="0"/>
              <a:t> this is a partnership, the</a:t>
            </a:r>
            <a:r>
              <a:rPr lang="en-US" dirty="0"/>
              <a:t> Food Service Management</a:t>
            </a:r>
            <a:r>
              <a:rPr lang="en-US" baseline="0" dirty="0"/>
              <a:t> Company also has responsibilities as dictated by the contract and federal regulations.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9068872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047AFA34-0724-44B2-B7F9-BB26D016D438}"/>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5D5B07F3-13B3-4460-3564-04322A90804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sz="1200" kern="1200" dirty="0">
                <a:solidFill>
                  <a:schemeClr val="tx1"/>
                </a:solidFill>
                <a:effectLst/>
                <a:latin typeface="+mn-lt"/>
                <a:ea typeface="+mn-ea"/>
                <a:cs typeface="+mn-cs"/>
              </a:rPr>
              <a:t>First, the FSMC will provide qualified management professionals with experience and understanding to manage the food service operations and supervise employees of those operations.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But what does that overall management piece look like?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It means preparing and serving high quality wholesome meals that meet USDA meal pattern requirements in order to ensure that those meals may be claimed for reimbursement.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And they must ensure that all products meet Buy American requirements.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FSMCS must also maintain health certifications for any facilities not covered by the sponsor</a:t>
            </a:r>
          </a:p>
          <a:p>
            <a:r>
              <a:rPr lang="en-US" sz="1200" kern="1200" dirty="0">
                <a:solidFill>
                  <a:schemeClr val="tx1"/>
                </a:solidFill>
                <a:effectLst/>
                <a:latin typeface="+mn-lt"/>
                <a:ea typeface="+mn-ea"/>
                <a:cs typeface="+mn-cs"/>
              </a:rPr>
              <a:t> </a:t>
            </a:r>
          </a:p>
        </p:txBody>
      </p:sp>
      <p:sp>
        <p:nvSpPr>
          <p:cNvPr id="580" name="Google Shape;580;p1:notes">
            <a:extLst>
              <a:ext uri="{FF2B5EF4-FFF2-40B4-BE49-F238E27FC236}">
                <a16:creationId xmlns:a16="http://schemas.microsoft.com/office/drawing/2014/main" id="{671C8457-CADF-DBC9-F45F-BE32F6619E6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26862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4A13C326-BD07-EF70-BE9A-077434554EED}"/>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01580B3E-1193-1A2A-7A01-DBDCA2EEE41D}"/>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sz="1200" kern="1200" dirty="0">
                <a:solidFill>
                  <a:schemeClr val="tx1"/>
                </a:solidFill>
                <a:effectLst/>
                <a:latin typeface="+mn-lt"/>
                <a:ea typeface="+mn-ea"/>
                <a:cs typeface="+mn-cs"/>
              </a:rPr>
              <a:t>On a day-to-day, week-to-week basis the Food Service Management Company is responsible to adhering to the 21-day cycle menu agreed upon during contracting and running any changes of that menu by the Sponsor for approval.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Of course, through service of meals to participants, the FSMC is required to maintain confidentiality of participant eligibility status, submit meal counts with supporting documentation to the Sponsor on a monthly basis, as well as gross cash receipts for paid meals, a la carte and other sales.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FSMC should work closely with families and the sponsor to accommodate special diet requests to ensure that participant needs are met and representatives from the FSMC are encouraged to participate in the menu advisory committee created by the sponsor</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p:txBody>
      </p:sp>
      <p:sp>
        <p:nvSpPr>
          <p:cNvPr id="580" name="Google Shape;580;p1:notes">
            <a:extLst>
              <a:ext uri="{FF2B5EF4-FFF2-40B4-BE49-F238E27FC236}">
                <a16:creationId xmlns:a16="http://schemas.microsoft.com/office/drawing/2014/main" id="{0DADACEE-061E-E292-F5CA-8AB23B65E9B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53733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F334D1DA-54EC-C10F-A1C3-83E847DFCE3E}"/>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4DFAD9B7-69C7-B933-3536-41354C8136C9}"/>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sz="1200" kern="1200" dirty="0">
                <a:solidFill>
                  <a:schemeClr val="tx1"/>
                </a:solidFill>
                <a:effectLst/>
                <a:latin typeface="+mn-lt"/>
                <a:ea typeface="+mn-ea"/>
                <a:cs typeface="+mn-cs"/>
              </a:rPr>
              <a:t>Of course to create and maintain a well run foodservice operation, the FSMC has a responsibility to direct and supervise food service employees, ensuring that staff are trained and meet the requirements of the child nutrition programs in which they participate. This includes working with the sponsor on policies and procedures to meet program requirements.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addition in cooperation with the sponsor, the FSMC provides on-going nutrition awareness and education to program participants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Finally, just as the sponsor is required to maintain documentation, so is the FSMC. The documentation must be maintain for at least three years plus the current year and made available upon request during and administrative review or audit.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a:t>
            </a:r>
          </a:p>
        </p:txBody>
      </p:sp>
      <p:sp>
        <p:nvSpPr>
          <p:cNvPr id="580" name="Google Shape;580;p1:notes">
            <a:extLst>
              <a:ext uri="{FF2B5EF4-FFF2-40B4-BE49-F238E27FC236}">
                <a16:creationId xmlns:a16="http://schemas.microsoft.com/office/drawing/2014/main" id="{47D81AE1-2BC4-B3B8-0412-C36112D64BA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608073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ED1DB479-164C-7562-C904-BB7C04814C5A}"/>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BAA04E42-D631-E1D1-FB14-82911EDAC44B}"/>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Earlier</a:t>
            </a:r>
            <a:r>
              <a:rPr lang="en-US" baseline="0" dirty="0"/>
              <a:t> we talked about sponsor responsibilities with regards to USDA Foods. The requirements for the FSMC are very similar.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 FSMC should work in coordination with the sponsor to ensure all USDA Foods entitlement funds are spent on any or all of the four USDA Foods programs. The FSMC should coordinate the ordering in consultation with the sponsor. The four programs are Direct Delivery, Diversion/Processing, USDA DoD Fresh, and the Unprocessed F&amp;V pilot.</a:t>
            </a:r>
          </a:p>
          <a:p>
            <a:endParaRPr lang="en-US" baseline="0" dirty="0"/>
          </a:p>
          <a:p>
            <a:r>
              <a:rPr lang="en-US" baseline="0" dirty="0"/>
              <a:t>The FSMC must use all of the sponsors USDA Foods that have been ordered in their child nutrition programs. Ensure proper crediting value based on ODE and USDA published values.</a:t>
            </a:r>
          </a:p>
          <a:p>
            <a:endParaRPr lang="en-US" baseline="0" dirty="0"/>
          </a:p>
          <a:p>
            <a:r>
              <a:rPr lang="en-US" baseline="0" dirty="0"/>
              <a:t>The FSMC must also comply with all regulatory requirements as outlined in regulations and USDA policy directive memos FD-080 and FD-110. These directives cover crediting, inventory, and safe guarding requirements. </a:t>
            </a:r>
          </a:p>
          <a:p>
            <a:endParaRPr lang="en-US" baseline="0" dirty="0"/>
          </a:p>
          <a:p>
            <a:r>
              <a:rPr lang="en-US" baseline="0" dirty="0"/>
              <a:t>The FSMC is required to credit the value of USDA Foods received at frequency required by sponsor, generally monthly. It should be outlined in contract between sponsor and FSMC.</a:t>
            </a:r>
          </a:p>
          <a:p>
            <a:endParaRPr lang="en-US" baseline="0" dirty="0"/>
          </a:p>
          <a:p>
            <a:r>
              <a:rPr lang="en-US" baseline="0" dirty="0"/>
              <a:t>Finally, in fixed price per meal contracts, all costs are included in the fixed price. Because ODE takes USDA Foods service and delivery fees away from monthly sponsor claims for reimbursement, these fees should be reimbursed back the sponsor. </a:t>
            </a:r>
          </a:p>
          <a:p>
            <a:endParaRPr lang="en-US" baseline="0" dirty="0"/>
          </a:p>
          <a:p>
            <a:r>
              <a:rPr lang="en-US" baseline="0" dirty="0"/>
              <a:t>It should be noted that all revenue received, whether it be through food sales or reimbursement grants such as the child nutrition programs, farm to school programs, or fresh fruit and vegetable program, must go to the sponsor and the non-profit food service account. </a:t>
            </a:r>
          </a:p>
        </p:txBody>
      </p:sp>
      <p:sp>
        <p:nvSpPr>
          <p:cNvPr id="580" name="Google Shape;580;p1:notes">
            <a:extLst>
              <a:ext uri="{FF2B5EF4-FFF2-40B4-BE49-F238E27FC236}">
                <a16:creationId xmlns:a16="http://schemas.microsoft.com/office/drawing/2014/main" id="{BA387C5E-EA5C-03AC-2A0D-A82C211B27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40771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58108E-9B0B-C871-F211-8827A22351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5323C1-A70D-5E55-0087-EA924B2DB7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C631D8-8276-8B81-C33C-C7629B3E94A3}"/>
              </a:ext>
            </a:extLst>
          </p:cNvPr>
          <p:cNvSpPr>
            <a:spLocks noGrp="1"/>
          </p:cNvSpPr>
          <p:nvPr>
            <p:ph type="body" idx="1"/>
          </p:nvPr>
        </p:nvSpPr>
        <p:spPr/>
        <p:txBody>
          <a:bodyPr/>
          <a:lstStyle/>
          <a:p>
            <a:r>
              <a:rPr lang="en-US" dirty="0"/>
              <a:t>Clear</a:t>
            </a:r>
            <a:r>
              <a:rPr lang="en-US" baseline="0" dirty="0"/>
              <a:t> and consistent flow of communication is important for ensuring success in the Child Nutrition Programs. </a:t>
            </a:r>
            <a:endParaRPr lang="en-US" dirty="0"/>
          </a:p>
          <a:p>
            <a:endParaRPr lang="en-US" dirty="0"/>
          </a:p>
        </p:txBody>
      </p:sp>
      <p:sp>
        <p:nvSpPr>
          <p:cNvPr id="4" name="Slide Number Placeholder 3">
            <a:extLst>
              <a:ext uri="{FF2B5EF4-FFF2-40B4-BE49-F238E27FC236}">
                <a16:creationId xmlns:a16="http://schemas.microsoft.com/office/drawing/2014/main" id="{333EAB89-1109-F7B5-605B-A4AB0F6AD9D2}"/>
              </a:ext>
            </a:extLst>
          </p:cNvPr>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111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6DB89FBD-82D7-E9E0-63C1-1797C8B0FF84}"/>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9AA24913-D355-1532-7744-304AC1279DF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To understand how communication flows from ODE CNP and to whom, let’s first look at </a:t>
            </a:r>
            <a:r>
              <a:rPr lang="en-US" sz="1200" kern="1200" dirty="0" err="1">
                <a:solidFill>
                  <a:schemeClr val="tx1"/>
                </a:solidFill>
                <a:effectLst/>
                <a:latin typeface="+mn-lt"/>
                <a:ea typeface="+mn-ea"/>
                <a:cs typeface="+mn-cs"/>
              </a:rPr>
              <a:t>CNPweb</a:t>
            </a:r>
            <a:r>
              <a:rPr lang="en-US" sz="1200" kern="1200" dirty="0">
                <a:solidFill>
                  <a:schemeClr val="tx1"/>
                </a:solidFill>
                <a:effectLst/>
                <a:latin typeface="+mn-lt"/>
                <a:ea typeface="+mn-ea"/>
                <a:cs typeface="+mn-cs"/>
              </a:rPr>
              <a:t> and the roles for each program.</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For SFSP and CACFP, the four main contacts – the Authorized Representative, Food Program Coordinator, Business Manager or Financial Contact and the Claim Contact are all required to be employees of the sponsor and will manage the sponsor responsibilities of the programs that we discussed earlier. The main contact for the programs will be the Food Program Coordinator. This is the individual that should have experience and knowledge of child nutrition programs and it will definitely be the individual that should provide communications to and receive communications from the FSMC contact. The Food Service Management contact, is listed separately and is often the foodservice director.</a:t>
            </a:r>
          </a:p>
          <a:p>
            <a:r>
              <a:rPr lang="en-US" sz="1200" kern="1200" dirty="0">
                <a:solidFill>
                  <a:schemeClr val="tx1"/>
                </a:solidFill>
                <a:effectLst/>
                <a:latin typeface="+mn-lt"/>
                <a:ea typeface="+mn-ea"/>
                <a:cs typeface="+mn-cs"/>
              </a:rPr>
              <a:t>  </a:t>
            </a:r>
            <a:endParaRPr lang="en-US" dirty="0"/>
          </a:p>
        </p:txBody>
      </p:sp>
      <p:sp>
        <p:nvSpPr>
          <p:cNvPr id="580" name="Google Shape;580;p1:notes">
            <a:extLst>
              <a:ext uri="{FF2B5EF4-FFF2-40B4-BE49-F238E27FC236}">
                <a16:creationId xmlns:a16="http://schemas.microsoft.com/office/drawing/2014/main" id="{8060CA78-1296-D406-D4F9-B3FF82D9A02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02814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FE7BFCE3-F942-AFAD-2C89-8E2C5C16A5B2}"/>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46EDFBEA-F1A2-4707-5D53-164FA42BB8B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For NSLP and other School Nutrition programs, </a:t>
            </a:r>
            <a:r>
              <a:rPr lang="en-US" baseline="0" dirty="0" err="1"/>
              <a:t>CNPweb</a:t>
            </a:r>
            <a:r>
              <a:rPr lang="en-US" baseline="0" dirty="0"/>
              <a:t> is laid out differently. The Executive Contact, CNP Program Manager and Business Manager or Claim Contact are all required to be employees of the sponsor and again will manage the sponsor responsibilities. The key contact for school programs is the </a:t>
            </a:r>
            <a:r>
              <a:rPr lang="en-US" b="0" baseline="0" dirty="0"/>
              <a:t>Program</a:t>
            </a:r>
            <a:r>
              <a:rPr lang="en-US" baseline="0" dirty="0"/>
              <a:t> Manager and just as was mentioned for the Food Program Coordinator, this should be a person with understanding and experience in the child nutrition programs. The FSMC contact is listed in the Nutrition Services Contact, again often the foodservice director. </a:t>
            </a:r>
          </a:p>
          <a:p>
            <a:endParaRPr lang="en-US" baseline="0" dirty="0"/>
          </a:p>
          <a:p>
            <a:r>
              <a:rPr lang="en-US" baseline="0" dirty="0"/>
              <a:t>For all programs, it is critical that </a:t>
            </a:r>
            <a:r>
              <a:rPr lang="en-US" baseline="0" dirty="0" err="1"/>
              <a:t>CNPWeb</a:t>
            </a:r>
            <a:r>
              <a:rPr lang="en-US" baseline="0" dirty="0"/>
              <a:t> is up-to-date at all times. If a sponsor has a staffing change in any of the key contacts listed in </a:t>
            </a:r>
            <a:r>
              <a:rPr lang="en-US" baseline="0" dirty="0" err="1"/>
              <a:t>CNPWeb</a:t>
            </a:r>
            <a:r>
              <a:rPr lang="en-US" baseline="0" dirty="0"/>
              <a:t>, sponsors must contact their child nutrition specialist as soon as the change occurs to update information in the system and gain user authorization for the new sponsor staff taking over child nutrition program responsibilities. These new staff will be required to complete training to get up to speed on child nutrition program requirements and to ensure that there is no interruptions in program service or meal reimbursements. </a:t>
            </a:r>
          </a:p>
          <a:p>
            <a:endParaRPr lang="en-US" baseline="0" dirty="0"/>
          </a:p>
          <a:p>
            <a:r>
              <a:rPr lang="en-US" baseline="0" dirty="0"/>
              <a:t>In addition, sponsor staff needing User Access in </a:t>
            </a:r>
            <a:r>
              <a:rPr lang="en-US" baseline="0" dirty="0" err="1"/>
              <a:t>CNPWeb</a:t>
            </a:r>
            <a:r>
              <a:rPr lang="en-US" baseline="0" dirty="0"/>
              <a:t>, must submit a user authorization form. User Access to the system is specific to each individual and user names and passwords may not be shared with other sponsor or FSMC staff. </a:t>
            </a:r>
            <a:endParaRPr lang="en-US" dirty="0"/>
          </a:p>
        </p:txBody>
      </p:sp>
      <p:sp>
        <p:nvSpPr>
          <p:cNvPr id="580" name="Google Shape;580;p1:notes">
            <a:extLst>
              <a:ext uri="{FF2B5EF4-FFF2-40B4-BE49-F238E27FC236}">
                <a16:creationId xmlns:a16="http://schemas.microsoft.com/office/drawing/2014/main" id="{2173E8BE-399E-2BA4-FA32-50F75F91E86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272408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F30F0997-ACFC-F3EE-5364-5E95964E04D0}"/>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2105A3FD-5608-51DD-3E09-B63B5C59E9A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Now when discussing</a:t>
            </a:r>
            <a:r>
              <a:rPr lang="en-US" baseline="0" dirty="0"/>
              <a:t> </a:t>
            </a:r>
            <a:r>
              <a:rPr lang="en-US" dirty="0"/>
              <a:t>communication sent from ODE CNP, we can</a:t>
            </a:r>
            <a:r>
              <a:rPr lang="en-US" baseline="0" dirty="0"/>
              <a:t> look at topic areas. Though there are some variances between programs, the general rule when it come to communication from ODE to a sponsoring program is as follows: </a:t>
            </a:r>
          </a:p>
          <a:p>
            <a:endParaRPr lang="en-US" baseline="0" dirty="0"/>
          </a:p>
          <a:p>
            <a:r>
              <a:rPr lang="en-US" baseline="0" dirty="0"/>
              <a:t>When dealing with any of the areas that concern administrative or financial management of programs , ODE CNP will always communicate directly with the Food Program Coordinator or Program Manager.</a:t>
            </a:r>
          </a:p>
          <a:p>
            <a:endParaRPr lang="en-US" baseline="0" dirty="0"/>
          </a:p>
          <a:p>
            <a:r>
              <a:rPr lang="en-US" baseline="0" dirty="0"/>
              <a:t>In some instances, particularly around agreements and administrative reviews, the Authorized Representative or Executive Contact may be included.  When claims or financial questions are involved, the claim contact may be included. </a:t>
            </a:r>
          </a:p>
          <a:p>
            <a:endParaRPr lang="en-US" baseline="0" dirty="0"/>
          </a:p>
          <a:p>
            <a:r>
              <a:rPr lang="en-US" baseline="0" dirty="0"/>
              <a:t>ODE CNP includes the Food Service Management contact in communications that include foodservice operations. This will often include Administrative Review, Memos, Newsletters, Training information and Q &amp; As. </a:t>
            </a:r>
          </a:p>
          <a:p>
            <a:endParaRPr lang="en-US" dirty="0"/>
          </a:p>
        </p:txBody>
      </p:sp>
      <p:sp>
        <p:nvSpPr>
          <p:cNvPr id="580" name="Google Shape;580;p1:notes">
            <a:extLst>
              <a:ext uri="{FF2B5EF4-FFF2-40B4-BE49-F238E27FC236}">
                <a16:creationId xmlns:a16="http://schemas.microsoft.com/office/drawing/2014/main" id="{4AF3E5A7-CE79-B930-AFA8-E1E8E5A0BE0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7630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1B68400D-F9D5-BB6A-C212-66724745DD0A}"/>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4568E0BC-9A7F-B773-6D19-6EBF5CBD026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Keeping that in mind, the objectives for this training</a:t>
            </a:r>
            <a:r>
              <a:rPr lang="en-US" baseline="0" dirty="0"/>
              <a:t> is</a:t>
            </a:r>
            <a:r>
              <a:rPr lang="en-US" dirty="0"/>
              <a:t> to present the definition of Food service management company from each of the federal Child Nutrition Programs;</a:t>
            </a:r>
            <a:r>
              <a:rPr lang="en-US" baseline="0" dirty="0"/>
              <a:t> p</a:t>
            </a:r>
            <a:r>
              <a:rPr lang="en-US" dirty="0"/>
              <a:t>rovide some clarity around the responsibilities</a:t>
            </a:r>
            <a:r>
              <a:rPr lang="en-US" baseline="0" dirty="0"/>
              <a:t> of the Sponsor vs. those of the FSMC; to offer best practices for building a successful program partnership, and allow space for questions and discussion. </a:t>
            </a:r>
            <a:endParaRPr lang="en-US" dirty="0"/>
          </a:p>
          <a:p>
            <a:pPr marL="0" lvl="0" indent="0" algn="l" rtl="0">
              <a:spcBef>
                <a:spcPts val="0"/>
              </a:spcBef>
              <a:spcAft>
                <a:spcPts val="0"/>
              </a:spcAft>
              <a:buNone/>
            </a:pPr>
            <a:endParaRPr dirty="0"/>
          </a:p>
        </p:txBody>
      </p:sp>
      <p:sp>
        <p:nvSpPr>
          <p:cNvPr id="580" name="Google Shape;580;p1:notes">
            <a:extLst>
              <a:ext uri="{FF2B5EF4-FFF2-40B4-BE49-F238E27FC236}">
                <a16:creationId xmlns:a16="http://schemas.microsoft.com/office/drawing/2014/main" id="{3F3E7776-1772-BA4E-143D-7A5E5C63FCC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612819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52493991-3FE9-4C94-04C7-37C3CD40A9AC}"/>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9FBA8D24-4024-8EBD-8D7D-5CDAA9683A8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While it is simple to define the contractual</a:t>
            </a:r>
            <a:r>
              <a:rPr lang="en-US" baseline="0" dirty="0"/>
              <a:t> and federal responsibilities of the sponsor and the FSMC in a presentation, ODE CNP recognizes that in practice, during day-to-day operations, those duties, activities and responsibilities can become intertwined, overlapping, and indistinct. </a:t>
            </a:r>
          </a:p>
          <a:p>
            <a:endParaRPr lang="en-US" baseline="0" dirty="0"/>
          </a:p>
          <a:p>
            <a:r>
              <a:rPr lang="en-US" baseline="0" dirty="0"/>
              <a:t>Because the federal regulations do require specific and distinct roles, ensuring that certain actions or duties are performed by the sponsor versus the food service management company, it is extremely important that the agreement between the sponsor and the FSMC be seen as a Partnership.</a:t>
            </a:r>
          </a:p>
          <a:p>
            <a:endParaRPr lang="en-US" baseline="0" dirty="0"/>
          </a:p>
          <a:p>
            <a:r>
              <a:rPr lang="en-US" baseline="0" dirty="0"/>
              <a:t>The state agency, takes the role of communicator and compliance officer – communicating the regulations of each child nutrition program, detailing the policies that must be met and requirements for meeting those policies and ultimately reviewing programs to ensure that there is compliance of those policies. When policies are not met, the State Agency issues corrective action and technical assistance to aid programs in coming back into compliance </a:t>
            </a:r>
          </a:p>
          <a:p>
            <a:endParaRPr lang="en-US" baseline="0" dirty="0"/>
          </a:p>
          <a:p>
            <a:r>
              <a:rPr lang="en-US" baseline="0" dirty="0"/>
              <a:t>As two pieces to one program, the sponsor and the FSMC must work together in partnership to ensure that policies are met and that there is compliance with federal regulations. </a:t>
            </a:r>
          </a:p>
          <a:p>
            <a:endParaRPr lang="en-US" baseline="0" dirty="0"/>
          </a:p>
          <a:p>
            <a:r>
              <a:rPr lang="en-US" baseline="0" dirty="0"/>
              <a:t>ODE CNP has seen the greatest success with this when there is consistent communication between the sponsor and the FSMC. While ODE provides specific pieces of information to both sponsor and FSMC contacts, there are instances based on regulation of certain programs, when information must go directly to the sponsor and the sponsor must then ensure that the information is shared with the FSMC. </a:t>
            </a:r>
          </a:p>
          <a:p>
            <a:endParaRPr lang="en-US" baseline="0" dirty="0"/>
          </a:p>
          <a:p>
            <a:r>
              <a:rPr lang="en-US" baseline="0" dirty="0"/>
              <a:t>When the flow of communication between the sponsor and the FSMC stops or breaks down, there is a greater instance of findings on administrative review.</a:t>
            </a:r>
          </a:p>
        </p:txBody>
      </p:sp>
      <p:sp>
        <p:nvSpPr>
          <p:cNvPr id="580" name="Google Shape;580;p1:notes">
            <a:extLst>
              <a:ext uri="{FF2B5EF4-FFF2-40B4-BE49-F238E27FC236}">
                <a16:creationId xmlns:a16="http://schemas.microsoft.com/office/drawing/2014/main" id="{C90B9053-4977-83F8-8502-3B2A9AF3CD7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25471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0B103EE6-CFDA-5065-3476-B395BC013B3C}"/>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BFAA3445-3A04-1AE5-869A-8FA73D49A95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Let’s take a look at what we have learned today. First, we reviewed</a:t>
            </a:r>
            <a:r>
              <a:rPr lang="en-US" baseline="0" dirty="0"/>
              <a:t> the different definitions of an FSMC in a variety of Child Nutrition Programs. Next, we looked at the types of entities that could be a Sponsor in the Child Nutrition Program and who can enter into an agreement with ODE CNP. Then, we discussed the requirements that a Sponsor has to complete when they wish to contract out pieces of the foodservice to an FSMC. We also outlined the responsibilities of the Sponsor and the FSMC for the CNP and USDA Foods programs. Then, we provided some clarification on how information flows from ODE CNP to the Sponsor and when the FSMC would be included in that communication. Lastly, we discussed the importance of developing strong partnerships that include a solid line of communication between the Sponsor and the FSMC.  </a:t>
            </a:r>
          </a:p>
          <a:p>
            <a:endParaRPr lang="en-US" baseline="0" dirty="0"/>
          </a:p>
          <a:p>
            <a:endParaRPr lang="en-US" dirty="0"/>
          </a:p>
        </p:txBody>
      </p:sp>
      <p:sp>
        <p:nvSpPr>
          <p:cNvPr id="580" name="Google Shape;580;p1:notes">
            <a:extLst>
              <a:ext uri="{FF2B5EF4-FFF2-40B4-BE49-F238E27FC236}">
                <a16:creationId xmlns:a16="http://schemas.microsoft.com/office/drawing/2014/main" id="{DEB2EF08-AB21-FF07-6F4D-CA302459838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188379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E7B07-64E7-3DF0-5F23-B3AC32EDFB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F202C6-FC2F-497F-8065-C2D3E03864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5C7FD6-9FFD-2067-7DF3-1AB5D2F3B3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CD9A66-341E-B413-81B0-1FAE2666E284}"/>
              </a:ext>
            </a:extLst>
          </p:cNvPr>
          <p:cNvSpPr>
            <a:spLocks noGrp="1"/>
          </p:cNvSpPr>
          <p:nvPr>
            <p:ph type="sldNum" sz="quarter" idx="10"/>
          </p:nvPr>
        </p:nvSpPr>
        <p:spPr/>
        <p:txBody>
          <a:bodyPr/>
          <a:lstStyle/>
          <a:p>
            <a:fld id="{42042C83-F474-4689-992F-134064305DAD}" type="slidenum">
              <a:rPr lang="en-US" smtClean="0"/>
              <a:t>23</a:t>
            </a:fld>
            <a:endParaRPr lang="en-US"/>
          </a:p>
        </p:txBody>
      </p:sp>
    </p:spTree>
    <p:extLst>
      <p:ext uri="{BB962C8B-B14F-4D97-AF65-F5344CB8AC3E}">
        <p14:creationId xmlns:p14="http://schemas.microsoft.com/office/powerpoint/2010/main" val="17405422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9B24E4FC-3A52-53A2-0053-F4AD3E09FEB9}"/>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2C01060B-E948-1AFC-F065-0DD5D622F8B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For each Child Nutrition Program, the definition of</a:t>
            </a:r>
            <a:r>
              <a:rPr lang="en-US" baseline="0" dirty="0"/>
              <a:t> Food Service Management Company varies slightly:</a:t>
            </a:r>
          </a:p>
          <a:p>
            <a:endParaRPr lang="en-US" baseline="0" dirty="0"/>
          </a:p>
          <a:p>
            <a:r>
              <a:rPr lang="en-US" baseline="0" dirty="0"/>
              <a:t>The most important thing to remember is that the sponsor and the FSMC must follow the regulation, specific to the program they are working within. To offer a quick example of the differences in regulations we can look at the definition of a Food Service Management Company.</a:t>
            </a:r>
          </a:p>
          <a:p>
            <a:endParaRPr lang="en-US" baseline="0" dirty="0"/>
          </a:p>
          <a:p>
            <a:pPr marL="0" indent="0" algn="l">
              <a:buFont typeface="Arial" panose="020B0604020202020204" pitchFamily="34" charset="0"/>
              <a:buNone/>
            </a:pPr>
            <a:r>
              <a:rPr lang="en-US" sz="1200" dirty="0"/>
              <a:t>For National</a:t>
            </a:r>
            <a:r>
              <a:rPr lang="en-US" sz="1200" baseline="0" dirty="0"/>
              <a:t> School Lunch and School Breakfast Programs</a:t>
            </a:r>
            <a:r>
              <a:rPr lang="en-US" sz="1200" dirty="0"/>
              <a:t> – An FSMC is a </a:t>
            </a:r>
            <a:r>
              <a:rPr lang="en-US" sz="1200" b="1" dirty="0"/>
              <a:t>commercial enterprise or a nonprofit organization </a:t>
            </a:r>
            <a:r>
              <a:rPr lang="en-US" sz="1200" dirty="0"/>
              <a:t>that is or may be contracted by the Sponsor </a:t>
            </a:r>
            <a:r>
              <a:rPr lang="en-US" sz="1200" b="1" dirty="0"/>
              <a:t>to manage any aspect of the school food service</a:t>
            </a:r>
            <a:r>
              <a:rPr lang="en-US" sz="1200" dirty="0"/>
              <a:t>. </a:t>
            </a:r>
            <a:r>
              <a:rPr lang="en-US" sz="1200" kern="1200" dirty="0">
                <a:solidFill>
                  <a:schemeClr val="tx1"/>
                </a:solidFill>
                <a:effectLst/>
                <a:latin typeface="+mn-lt"/>
                <a:ea typeface="+mn-ea"/>
                <a:cs typeface="+mn-cs"/>
              </a:rPr>
              <a:t>This is per 7 CFR 210.2 </a:t>
            </a:r>
            <a:r>
              <a:rPr lang="en-US" sz="1200" dirty="0"/>
              <a:t>For</a:t>
            </a:r>
            <a:r>
              <a:rPr lang="en-US" sz="1200" baseline="0" dirty="0"/>
              <a:t> the Summer Food Service Program – an FSMC is any </a:t>
            </a:r>
            <a:r>
              <a:rPr lang="en-US" sz="1200" b="1" dirty="0"/>
              <a:t>commercial enterprise or nonprofit organization</a:t>
            </a:r>
            <a:r>
              <a:rPr lang="en-US" sz="1200" dirty="0"/>
              <a:t> with which a sponsor may contract for </a:t>
            </a:r>
            <a:r>
              <a:rPr lang="en-US" sz="1200" b="1" dirty="0"/>
              <a:t>preparing unitized meals</a:t>
            </a:r>
            <a:r>
              <a:rPr lang="en-US" sz="1200" dirty="0"/>
              <a:t>, with or without milk, for use in the Program, </a:t>
            </a:r>
            <a:r>
              <a:rPr lang="en-US" sz="1200" b="1" dirty="0"/>
              <a:t>or for managing a sponsor's food service operations</a:t>
            </a:r>
            <a:r>
              <a:rPr lang="en-US" sz="1200" dirty="0"/>
              <a:t> in accordance with the limitations set forth in 7 CFR 225.15.</a:t>
            </a:r>
          </a:p>
          <a:p>
            <a:pPr marL="0" indent="0" algn="l">
              <a:buFont typeface="Arial" panose="020B0604020202020204" pitchFamily="34" charset="0"/>
              <a:buNone/>
            </a:pPr>
            <a:r>
              <a:rPr lang="en-US" sz="1200" dirty="0"/>
              <a:t>And</a:t>
            </a:r>
            <a:r>
              <a:rPr lang="en-US" sz="1200" baseline="0" dirty="0"/>
              <a:t> for the Child and Adult Care Food Program – an FSMC is an </a:t>
            </a:r>
            <a:r>
              <a:rPr lang="en-US" sz="1200" dirty="0"/>
              <a:t>organization </a:t>
            </a:r>
            <a:r>
              <a:rPr lang="en-US" sz="1200" b="1" dirty="0"/>
              <a:t>other than </a:t>
            </a:r>
            <a:r>
              <a:rPr lang="en-US" sz="1200" dirty="0"/>
              <a:t>a public or private nonprofit school, with which an institution may contract for </a:t>
            </a:r>
            <a:r>
              <a:rPr lang="en-US" sz="1200" b="1" dirty="0"/>
              <a:t>preparing and</a:t>
            </a:r>
            <a:r>
              <a:rPr lang="en-US" sz="1200" dirty="0"/>
              <a:t>, unless otherwise provided for, </a:t>
            </a:r>
            <a:r>
              <a:rPr lang="en-US" sz="1200" b="1" dirty="0"/>
              <a:t>delivering meals</a:t>
            </a:r>
            <a:r>
              <a:rPr lang="en-US" sz="1200" dirty="0"/>
              <a:t>, with or without milk, for use in the Program7. </a:t>
            </a:r>
            <a:r>
              <a:rPr lang="en-US" sz="1200" kern="1200" dirty="0">
                <a:solidFill>
                  <a:schemeClr val="tx1"/>
                </a:solidFill>
                <a:effectLst/>
                <a:latin typeface="+mn-lt"/>
                <a:ea typeface="+mn-ea"/>
                <a:cs typeface="+mn-cs"/>
              </a:rPr>
              <a:t>as it says in 7 CFR 226.2</a:t>
            </a:r>
          </a:p>
          <a:p>
            <a:pPr marL="0" indent="0" algn="l">
              <a:buFont typeface="Arial" panose="020B0604020202020204" pitchFamily="34" charset="0"/>
              <a:buNone/>
            </a:pPr>
            <a:endParaRPr lang="en-US" sz="1200" b="0" i="1" u="none" kern="1200" dirty="0">
              <a:solidFill>
                <a:schemeClr val="tx1"/>
              </a:solidFill>
              <a:effectLst/>
              <a:latin typeface="+mn-lt"/>
              <a:ea typeface="+mn-ea"/>
              <a:cs typeface="+mn-cs"/>
            </a:endParaRPr>
          </a:p>
          <a:p>
            <a:pPr marL="0" indent="0" algn="l">
              <a:buFont typeface="Arial" panose="020B0604020202020204" pitchFamily="34" charset="0"/>
              <a:buNone/>
            </a:pPr>
            <a:r>
              <a:rPr lang="en-US" sz="1200" b="0" i="1" u="none" kern="1200" dirty="0">
                <a:solidFill>
                  <a:schemeClr val="tx1"/>
                </a:solidFill>
                <a:effectLst/>
                <a:latin typeface="+mn-lt"/>
                <a:ea typeface="+mn-ea"/>
                <a:cs typeface="+mn-cs"/>
              </a:rPr>
              <a:t>In USDA Foods.</a:t>
            </a:r>
            <a:r>
              <a:rPr lang="en-US" sz="1200" b="0" i="1" u="none" kern="1200" baseline="0" dirty="0">
                <a:solidFill>
                  <a:schemeClr val="tx1"/>
                </a:solidFill>
                <a:effectLst/>
                <a:latin typeface="+mn-lt"/>
                <a:ea typeface="+mn-ea"/>
                <a:cs typeface="+mn-cs"/>
              </a:rPr>
              <a:t> </a:t>
            </a:r>
            <a:r>
              <a:rPr lang="en-US" sz="1200" b="0" i="1" u="none" kern="1200" dirty="0">
                <a:solidFill>
                  <a:schemeClr val="tx1"/>
                </a:solidFill>
                <a:effectLst/>
                <a:latin typeface="+mn-lt"/>
                <a:ea typeface="+mn-ea"/>
                <a:cs typeface="+mn-cs"/>
              </a:rPr>
              <a:t>Food service management company</a:t>
            </a:r>
            <a:r>
              <a:rPr lang="en-US" sz="1200" b="0" i="0" u="none" kern="1200" dirty="0">
                <a:solidFill>
                  <a:schemeClr val="tx1"/>
                </a:solidFill>
                <a:effectLst/>
                <a:latin typeface="+mn-lt"/>
                <a:ea typeface="+mn-ea"/>
                <a:cs typeface="+mn-cs"/>
              </a:rPr>
              <a:t> means a </a:t>
            </a:r>
            <a:r>
              <a:rPr lang="en-US" sz="1200" b="1" i="0" u="none" kern="1200" dirty="0">
                <a:solidFill>
                  <a:schemeClr val="tx1"/>
                </a:solidFill>
                <a:effectLst/>
                <a:latin typeface="+mn-lt"/>
                <a:ea typeface="+mn-ea"/>
                <a:cs typeface="+mn-cs"/>
              </a:rPr>
              <a:t>commercial enterprise, nonprofit organization, or public institution </a:t>
            </a:r>
            <a:r>
              <a:rPr lang="en-US" sz="1200" b="0" i="0" u="none" kern="1200" dirty="0">
                <a:solidFill>
                  <a:schemeClr val="tx1"/>
                </a:solidFill>
                <a:effectLst/>
                <a:latin typeface="+mn-lt"/>
                <a:ea typeface="+mn-ea"/>
                <a:cs typeface="+mn-cs"/>
              </a:rPr>
              <a:t>that is, or may be, contracted with by a recipient agency to </a:t>
            </a:r>
            <a:r>
              <a:rPr lang="en-US" sz="1200" b="1" i="0" u="none" kern="1200" dirty="0">
                <a:solidFill>
                  <a:schemeClr val="tx1"/>
                </a:solidFill>
                <a:effectLst/>
                <a:latin typeface="+mn-lt"/>
                <a:ea typeface="+mn-ea"/>
                <a:cs typeface="+mn-cs"/>
              </a:rPr>
              <a:t>manage any aspect of a recipient agency's food service</a:t>
            </a:r>
            <a:r>
              <a:rPr lang="en-US" sz="1200" b="0" i="0" u="none" kern="1200" dirty="0">
                <a:solidFill>
                  <a:schemeClr val="tx1"/>
                </a:solidFill>
                <a:effectLst/>
                <a:latin typeface="+mn-lt"/>
                <a:ea typeface="+mn-ea"/>
                <a:cs typeface="+mn-cs"/>
              </a:rPr>
              <a:t>, in accordance with 7 CFR part 210, 225, or 226, or, with respect to charitable institutions, in accordance with this part. To the extent that such management includes the use of donated foods, the food service management company is subject to the applicable requirements in this part. However, a school food authority participating in NSLP that performs such functions is not considered a food service management company. Also, a commercial enterprise that uses donated foods to prepare meals at a commercial facility, or to perform other activities that meet the definition of processing in this section, is considered a processor.</a:t>
            </a:r>
            <a:r>
              <a:rPr lang="en-US" sz="1200" b="0" i="0" u="none" kern="1200" baseline="0" dirty="0">
                <a:solidFill>
                  <a:schemeClr val="tx1"/>
                </a:solidFill>
                <a:effectLst/>
                <a:latin typeface="+mn-lt"/>
                <a:ea typeface="+mn-ea"/>
                <a:cs typeface="+mn-cs"/>
              </a:rPr>
              <a:t> </a:t>
            </a:r>
            <a:r>
              <a:rPr lang="en-US" sz="1200" b="0" i="0" u="none" kern="1200" dirty="0">
                <a:solidFill>
                  <a:schemeClr val="tx1"/>
                </a:solidFill>
                <a:effectLst/>
                <a:latin typeface="+mn-lt"/>
                <a:ea typeface="+mn-ea"/>
                <a:cs typeface="+mn-cs"/>
              </a:rPr>
              <a:t>(7 CFR 250.2)</a:t>
            </a:r>
            <a:endParaRPr lang="en-US" sz="1200" u="none" dirty="0"/>
          </a:p>
          <a:p>
            <a:pPr marL="0" lvl="0" indent="0" algn="l" rtl="0">
              <a:spcBef>
                <a:spcPts val="0"/>
              </a:spcBef>
              <a:spcAft>
                <a:spcPts val="0"/>
              </a:spcAft>
              <a:buNone/>
            </a:pPr>
            <a:endParaRPr dirty="0"/>
          </a:p>
        </p:txBody>
      </p:sp>
      <p:sp>
        <p:nvSpPr>
          <p:cNvPr id="580" name="Google Shape;580;p1:notes">
            <a:extLst>
              <a:ext uri="{FF2B5EF4-FFF2-40B4-BE49-F238E27FC236}">
                <a16:creationId xmlns:a16="http://schemas.microsoft.com/office/drawing/2014/main" id="{D3134B8C-5846-6467-02F5-D11D64E7687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793718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DAA88849-E69F-29CA-AEFC-24AA6FBF785C}"/>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D48CFE14-AABF-2624-AD44-557A2A3DB6CF}"/>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One final piece that we would like to define is the term Program Sponsor or “Sponsor”. This is a term that Oregon uses specifically</a:t>
            </a:r>
            <a:r>
              <a:rPr lang="en-US" baseline="0" dirty="0"/>
              <a:t> when speaking of a School Food Authority, a Local Education Agency, or a Non or For Profit organization that signs and holds agreements with ODE CNP to operate Child Nutrition Programs. You will hear us refer to sponsors throughout the presentation. When we do, we are referring to the organization that holds that agreement with ODE to operate the Nutrition program. </a:t>
            </a:r>
            <a:endParaRPr lang="en-US" dirty="0"/>
          </a:p>
          <a:p>
            <a:pPr marL="0" lvl="0" indent="0" algn="l" rtl="0">
              <a:spcBef>
                <a:spcPts val="0"/>
              </a:spcBef>
              <a:spcAft>
                <a:spcPts val="0"/>
              </a:spcAft>
              <a:buNone/>
            </a:pPr>
            <a:endParaRPr dirty="0"/>
          </a:p>
        </p:txBody>
      </p:sp>
      <p:sp>
        <p:nvSpPr>
          <p:cNvPr id="580" name="Google Shape;580;p1:notes">
            <a:extLst>
              <a:ext uri="{FF2B5EF4-FFF2-40B4-BE49-F238E27FC236}">
                <a16:creationId xmlns:a16="http://schemas.microsoft.com/office/drawing/2014/main" id="{81D2C662-5A14-012C-04CE-68C57EF55D6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60878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FDA69FF3-71C0-30D8-574D-FF61BB0456D8}"/>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739A3F78-6A36-1A34-9E58-5BDB22436A7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When an organization decides</a:t>
            </a:r>
            <a:r>
              <a:rPr lang="en-US" baseline="0" dirty="0"/>
              <a:t> that they would like to operate any of the child nutrition programs, they must enter into an agreement with ODE CNP. This agreements lays out the overall federal and state requirements of the sponsor. The agreement is made directly between the State and the Sponsor, making the Sponsor the ultimate responsible party for ensuring that all requirements of the agreement are met. Sponsors that have signed an agreement with the state may then decide that they would like to contract out pieces of the foodservice requirements to another organization; a food service management company. Because the USDA has regulations pertaining to contracting foodservices, the sponsor must follow the appropriate federal procurement requirements and use the State Agency Contract Template. In addition, the procurement documentation, contract and resulting award of the contract must be reviewed and approved by the state agency. It is not; however, the state agency’s responsibility to manage either the overall procurement process or the FSMC contract. </a:t>
            </a:r>
          </a:p>
          <a:p>
            <a:endParaRPr lang="en-US" baseline="0" dirty="0"/>
          </a:p>
          <a:p>
            <a:r>
              <a:rPr lang="en-US" baseline="0" dirty="0"/>
              <a:t>In addition, if a sponsor is currently contracting with an FSMC for food service management of a child nutrition program, such as National School Lunch Program, and wishes to add another child nutrition program, such as the At-Risk Afterschool Meals Program – this will constitute as a material change and the sponsor must contact their child nutrition specialist to discuss the procurement implications. </a:t>
            </a:r>
          </a:p>
          <a:p>
            <a:endParaRPr lang="en-US" baseline="0" dirty="0"/>
          </a:p>
          <a:p>
            <a:r>
              <a:rPr lang="en-US" baseline="0" dirty="0"/>
              <a:t>The state agency is responsible for administering and monitoring the adherence to the agreement signed by Sponsor and the sponsor is responsible for monitoring and ensuring adherence to the agreement signed by the Food Service Management company. </a:t>
            </a:r>
          </a:p>
          <a:p>
            <a:endParaRPr lang="en-US" baseline="0" dirty="0"/>
          </a:p>
          <a:p>
            <a:r>
              <a:rPr lang="en-US" baseline="0" dirty="0"/>
              <a:t>But what is the overall breakdown of responsibilities when it comes to the everyday operation of child nutrition programs? Federal regulations provide an answer.</a:t>
            </a:r>
            <a:endParaRPr lang="en-US" dirty="0"/>
          </a:p>
          <a:p>
            <a:pPr marL="0" lvl="0" indent="0" algn="l" rtl="0">
              <a:spcBef>
                <a:spcPts val="0"/>
              </a:spcBef>
              <a:spcAft>
                <a:spcPts val="0"/>
              </a:spcAft>
              <a:buNone/>
            </a:pPr>
            <a:endParaRPr dirty="0"/>
          </a:p>
        </p:txBody>
      </p:sp>
      <p:sp>
        <p:nvSpPr>
          <p:cNvPr id="580" name="Google Shape;580;p1:notes">
            <a:extLst>
              <a:ext uri="{FF2B5EF4-FFF2-40B4-BE49-F238E27FC236}">
                <a16:creationId xmlns:a16="http://schemas.microsoft.com/office/drawing/2014/main" id="{9B2FD1E0-3CF2-5965-E6E8-4FC95F9F90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4313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Let’s review the Sponsor’s responsibilities</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51278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EEB40B63-3093-A383-8596-5B4C4A01B7B6}"/>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1F2AE865-D860-5A01-6E0E-D1E2DF750C2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As a reminder, this</a:t>
            </a:r>
            <a:r>
              <a:rPr lang="en-US" baseline="0" dirty="0"/>
              <a:t>  is a broad overview of the responsibilities found in regulations. If a sponsor or FSMC has a question as to their responsibilities within a child nutrition program, they should reference the specific programs regulations to ensure they have the most accurate and detailed information. </a:t>
            </a:r>
            <a:endParaRPr lang="en-US" dirty="0"/>
          </a:p>
          <a:p>
            <a:endParaRPr lang="en-US" dirty="0"/>
          </a:p>
          <a:p>
            <a:r>
              <a:rPr lang="en-US" dirty="0"/>
              <a:t>First, the sponsor (Sponsor) needs to employ a qualified</a:t>
            </a:r>
            <a:r>
              <a:rPr lang="en-US" baseline="0" dirty="0"/>
              <a:t> staff person with experience in managing child nutrition programs to monitor the FSMC contract. This person is often the main contact for the State and is the person that is placed in the Food Program Coordinator or Program Manager position in </a:t>
            </a:r>
            <a:r>
              <a:rPr lang="en-US" baseline="0" dirty="0" err="1"/>
              <a:t>CNPweb</a:t>
            </a:r>
            <a:r>
              <a:rPr lang="en-US" baseline="0" dirty="0"/>
              <a:t>. Some of you may ask why this person needs experience in Child Nutrition Programs if the sponsor is contracting out the foodservice management. </a:t>
            </a:r>
          </a:p>
          <a:p>
            <a:endParaRPr lang="en-US" baseline="0" dirty="0"/>
          </a:p>
          <a:p>
            <a:r>
              <a:rPr lang="en-US" baseline="0" dirty="0"/>
              <a:t>The clear answer is that Child Nutrition Programs are much more than just foodservice and the overall management of the program may not be contracted out; therefore knowledge and experience of the programs is essential to ensure that regulations are being met. </a:t>
            </a:r>
          </a:p>
          <a:p>
            <a:endParaRPr lang="en-US" baseline="0" dirty="0"/>
          </a:p>
          <a:p>
            <a:r>
              <a:rPr lang="en-US" baseline="0" dirty="0"/>
              <a:t>Ultimately, the administrative and financial responsibilities remain with the sponsor as does the signature authority. The sponsor is required to submit the claim for reimbursement to the State, collect and maintain all backup documentation for those claims, ensure health and safety certifications are completed at sponsor sites, set meal prices and charging policies.</a:t>
            </a:r>
          </a:p>
          <a:p>
            <a:pPr marL="0" lvl="0" indent="0" algn="l" rtl="0">
              <a:spcBef>
                <a:spcPts val="0"/>
              </a:spcBef>
              <a:spcAft>
                <a:spcPts val="0"/>
              </a:spcAft>
              <a:buNone/>
            </a:pPr>
            <a:endParaRPr dirty="0"/>
          </a:p>
        </p:txBody>
      </p:sp>
      <p:sp>
        <p:nvSpPr>
          <p:cNvPr id="580" name="Google Shape;580;p1:notes">
            <a:extLst>
              <a:ext uri="{FF2B5EF4-FFF2-40B4-BE49-F238E27FC236}">
                <a16:creationId xmlns:a16="http://schemas.microsoft.com/office/drawing/2014/main" id="{D4CE712E-BDD9-EB35-6DBE-B0425BA2293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8442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0646329B-D37B-89C5-05AF-28D0630FCD4D}"/>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7A4FF1EE-EA9E-1E97-4A68-A3AB1922F065}"/>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The sponsor must understand the program in order to manage the distribution and</a:t>
            </a:r>
            <a:r>
              <a:rPr lang="en-US" baseline="0" dirty="0"/>
              <a:t> certification of free and reduced price applications, process yearly verification of applications, handle appeal hearings and ensure confidentiality of all eligibility determinations.</a:t>
            </a:r>
          </a:p>
          <a:p>
            <a:endParaRPr lang="en-US" baseline="0" dirty="0"/>
          </a:p>
          <a:p>
            <a:r>
              <a:rPr lang="en-US" baseline="0" dirty="0"/>
              <a:t>The sponsor must also set up and monitor a menu advisory committee to assist with menu planning, making sure that there are diverse voices on that committee: parents, staff and students.</a:t>
            </a:r>
          </a:p>
          <a:p>
            <a:endParaRPr lang="en-US" baseline="0" dirty="0"/>
          </a:p>
          <a:p>
            <a:r>
              <a:rPr lang="en-US" dirty="0"/>
              <a:t>The</a:t>
            </a:r>
            <a:r>
              <a:rPr lang="en-US" baseline="0" dirty="0"/>
              <a:t> sponsor must manage and ensure that all staff with program related duties meet training requirements for each child nutrition program;  and every program has different requirements</a:t>
            </a:r>
          </a:p>
          <a:p>
            <a:endParaRPr lang="en-US" baseline="0" dirty="0"/>
          </a:p>
          <a:p>
            <a:r>
              <a:rPr lang="en-US" dirty="0"/>
              <a:t>Sponsors are responsible for approving special diets for students when medically necessary</a:t>
            </a:r>
            <a:r>
              <a:rPr lang="en-US" baseline="0" dirty="0"/>
              <a:t>. This could be through the use of the medical accommodation forms or through 504 plans or IEPs </a:t>
            </a:r>
          </a:p>
          <a:p>
            <a:endParaRPr lang="en-US" baseline="0" dirty="0"/>
          </a:p>
          <a:p>
            <a:r>
              <a:rPr lang="en-US" baseline="0" dirty="0"/>
              <a:t>And when programs are reviewed and findings with corrective action given, the sponsor must implement internal controls to ensure that the findings are resolved and corrective action completed. </a:t>
            </a:r>
          </a:p>
          <a:p>
            <a:endParaRPr lang="en-US" baseline="0" dirty="0"/>
          </a:p>
          <a:p>
            <a:pPr marL="0" lvl="0" indent="0" algn="l" rtl="0">
              <a:spcBef>
                <a:spcPts val="0"/>
              </a:spcBef>
              <a:spcAft>
                <a:spcPts val="0"/>
              </a:spcAft>
              <a:buNone/>
            </a:pPr>
            <a:endParaRPr dirty="0"/>
          </a:p>
        </p:txBody>
      </p:sp>
      <p:sp>
        <p:nvSpPr>
          <p:cNvPr id="580" name="Google Shape;580;p1:notes">
            <a:extLst>
              <a:ext uri="{FF2B5EF4-FFF2-40B4-BE49-F238E27FC236}">
                <a16:creationId xmlns:a16="http://schemas.microsoft.com/office/drawing/2014/main" id="{C871C609-015D-1EE8-13CB-AD66CA7548A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856565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8">
          <a:extLst>
            <a:ext uri="{FF2B5EF4-FFF2-40B4-BE49-F238E27FC236}">
              <a16:creationId xmlns:a16="http://schemas.microsoft.com/office/drawing/2014/main" id="{6DF1037E-3814-1413-04E9-73D75B24F051}"/>
            </a:ext>
          </a:extLst>
        </p:cNvPr>
        <p:cNvGrpSpPr/>
        <p:nvPr/>
      </p:nvGrpSpPr>
      <p:grpSpPr>
        <a:xfrm>
          <a:off x="0" y="0"/>
          <a:ext cx="0" cy="0"/>
          <a:chOff x="0" y="0"/>
          <a:chExt cx="0" cy="0"/>
        </a:xfrm>
      </p:grpSpPr>
      <p:sp>
        <p:nvSpPr>
          <p:cNvPr id="579" name="Google Shape;579;p1:notes">
            <a:extLst>
              <a:ext uri="{FF2B5EF4-FFF2-40B4-BE49-F238E27FC236}">
                <a16:creationId xmlns:a16="http://schemas.microsoft.com/office/drawing/2014/main" id="{0EE4A702-9E64-9410-E086-EF396646A8F0}"/>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r>
              <a:rPr lang="en-US" dirty="0"/>
              <a:t>In addition to overall management of the program, the sponsor is responsible</a:t>
            </a:r>
            <a:r>
              <a:rPr lang="en-US" baseline="0" dirty="0"/>
              <a:t> for oversight of the Food Service Management Company’s adherence to the contract and program requirements. This is done through the following:</a:t>
            </a:r>
          </a:p>
          <a:p>
            <a:endParaRPr lang="en-US" baseline="0" dirty="0"/>
          </a:p>
          <a:p>
            <a:r>
              <a:rPr lang="en-US" baseline="0" dirty="0"/>
              <a:t>Monitoring visits of program sites. Each program has different regulations surrounding the number and kind of site monitoring that must occur, but it is the sponsor’s responsibility to conduct these visits and complete the necessary forms. </a:t>
            </a:r>
          </a:p>
          <a:p>
            <a:endParaRPr lang="en-US" baseline="0" dirty="0"/>
          </a:p>
          <a:p>
            <a:r>
              <a:rPr lang="en-US" baseline="0" dirty="0"/>
              <a:t>Reviewing menus and ensuring that they meet program meal pattern requirements as well as examining meals for acceptability and wholesomeness</a:t>
            </a:r>
          </a:p>
          <a:p>
            <a:endParaRPr lang="en-US" baseline="0" dirty="0"/>
          </a:p>
          <a:p>
            <a:r>
              <a:rPr lang="en-US" baseline="0" dirty="0"/>
              <a:t>Reviewing the monthly FSMC invoice, comparing that invoice to the contracted terms as well as primary source documentation such as meal counts and menus.</a:t>
            </a:r>
          </a:p>
          <a:p>
            <a:endParaRPr lang="en-US" baseline="0" dirty="0"/>
          </a:p>
          <a:p>
            <a:r>
              <a:rPr lang="en-US" baseline="0" dirty="0"/>
              <a:t>Making sure that all FSMC staff have also met program training requirements</a:t>
            </a:r>
          </a:p>
          <a:p>
            <a:endParaRPr lang="en-US" baseline="0" dirty="0"/>
          </a:p>
          <a:p>
            <a:r>
              <a:rPr lang="en-US" baseline="0" dirty="0"/>
              <a:t>And maintaining all documentation of the program for three years plus the current year. </a:t>
            </a:r>
          </a:p>
          <a:p>
            <a:endParaRPr lang="en-US" baseline="0" dirty="0"/>
          </a:p>
          <a:p>
            <a:pPr marL="0" lvl="0" indent="0" algn="l" rtl="0">
              <a:spcBef>
                <a:spcPts val="0"/>
              </a:spcBef>
              <a:spcAft>
                <a:spcPts val="0"/>
              </a:spcAft>
              <a:buNone/>
            </a:pPr>
            <a:endParaRPr dirty="0"/>
          </a:p>
        </p:txBody>
      </p:sp>
      <p:sp>
        <p:nvSpPr>
          <p:cNvPr id="580" name="Google Shape;580;p1:notes">
            <a:extLst>
              <a:ext uri="{FF2B5EF4-FFF2-40B4-BE49-F238E27FC236}">
                <a16:creationId xmlns:a16="http://schemas.microsoft.com/office/drawing/2014/main" id="{D7739747-F55E-0664-CE0B-943B2642B94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31566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AE25D7A7-DBF1-4731-876B-EF0349DEF57D}"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18018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79C08E3A-1967-44F7-9CA0-320D3ED909C6}"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48675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150A4BA-4BC0-44D2-9B7A-1BA67BCFD26E}"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727585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BE140E1E-9F50-4DA7-8532-904D1258043E}"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4225741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0E083E88-43CE-4949-BD10-EF58ACAC9E00}" type="datetime1">
              <a:rPr lang="en-US" smtClean="0"/>
              <a:t>6/10/2025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405197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A4262DA6-2890-4F76-9B5D-A52D8E5BCA20}"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4288797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4C1815FD-6724-4955-AFD3-561894D7734F}"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30831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799AFBB-9424-4797-A9A3-15E0C521173F}"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309872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255738ED-FF95-41E6-873D-176A2FFBF827}"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62391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4A318A3D-EDBA-4019-A5D5-6822BAFE5D04}" type="datetime1">
              <a:rPr lang="en-US" smtClean="0"/>
              <a:t>6/10/2025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625180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D576694-5E3B-49E2-ADE2-1D5F075EA847}" type="datetime1">
              <a:rPr lang="en-US" smtClean="0"/>
              <a:t>6/10/2025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354524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D3EF3E82-E342-448C-86A1-AD037F02CB12}" type="datetime1">
              <a:rPr lang="en-US" smtClean="0"/>
              <a:t>6/10/2025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3945069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A755CB8E-C00C-4D55-865A-46E18BE7D0E5}" type="datetime1">
              <a:rPr lang="en-US" smtClean="0"/>
              <a:t>6/10/2025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2883603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F626B24-82E0-47A8-9892-00031563D56B}"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479781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49126F9-427B-4C4E-ACBA-53EE8F200CAE}"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112458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4D19AF88-7CB1-4F03-ADC2-18D459D6C618}"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2064369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8B227D26-86C6-456C-9E25-4F6B7B50F9B7}" type="datetime1">
              <a:rPr lang="en-US" smtClean="0"/>
              <a:t>6/10/2025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49949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E2475BFB-07FD-45AF-A1F5-17A74D57B308}"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7821267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EE580E6D-38C0-4806-A470-ECB46D5363C2}"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864896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32556FE-66BD-481D-85E3-5F58F517F705}"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1189888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DF6584CC-A997-44CB-A1EE-F4E0DFBAD779}"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30630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F2FC4EFE-8E4C-4BC7-B5B3-D4F54D3E472D}" type="datetime1">
              <a:rPr lang="en-US" smtClean="0"/>
              <a:t>6/10/2025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0874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58160567-124C-4095-81DC-815DD21CE8C9}"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28326035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B041FEB8-1AD5-4C22-A87E-7FD2DE9EAF9B}" type="datetime1">
              <a:rPr lang="en-US" smtClean="0"/>
              <a:t>6/10/2025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74966012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6559BCA1-3F28-4504-87BF-D3D670F39A74}" type="datetime1">
              <a:rPr lang="en-US" smtClean="0"/>
              <a:t>6/10/2025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835378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B05E307-4653-458C-80B0-E9544025F040}"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9036913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FD07D6D1-EA64-40DD-A897-6F8EE962E11D}"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904774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6169A84-B199-41D1-BD2A-A7BA89EA64F1}"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54246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E2E8D83D-2C09-4512-B2BC-C98EB3B89FA5}" type="datetime1">
              <a:rPr lang="en-US" smtClean="0"/>
              <a:t>6/10/2025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7751275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4E4EE782-1113-4AA2-BA87-879A4B32EA8E}"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51175129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257D380B-F62D-408C-AFFF-CEED7ACA0612}"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4604620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8CBDB7B-9FFC-471F-A400-9D12E2D91974}"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7488475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B7DDA5DD-5F82-41DC-9B60-8CE0A63777BB}"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20291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ED6FA7BA-D396-4E27-AF61-C3F310AFC230}"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1592472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EAE18924-5BE2-42D0-A50B-16FDB5FA5603}" type="datetime1">
              <a:rPr lang="en-US" smtClean="0"/>
              <a:t>6/10/2025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05854806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1EA3C2C-6DC8-493C-9140-B6557A76B277}" type="datetime1">
              <a:rPr lang="en-US" smtClean="0"/>
              <a:t>6/10/2025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86321395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162D4F79-6EF2-4877-A207-34BDF4411E8E}" type="datetime1">
              <a:rPr lang="en-US" smtClean="0"/>
              <a:t>6/10/2025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502880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557BAF7-C49F-4083-AA22-8AAD4E559F9D}"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1378458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D6FAB8B-2A43-45A5-BE4E-D049423CDA12}"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8446435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descr="Oregon Department of Education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95B40D8A-386E-4419-99E0-F75A18200034}"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0088618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5AB22452-A495-4EB6-B989-1CD42994562C}" type="datetime1">
              <a:rPr lang="en-US" smtClean="0"/>
              <a:t>6/10/2025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116336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EE53AEB8-8C62-44A4-A523-64545B680581}"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26106168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98D6CB44-7BF3-4D76-BD2C-F2F0D9B5D002}"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5998051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A846F28-578B-4E71-BAA6-81ACC119A47F}"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87005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C7E3AC9E-0280-4D27-9EA2-698F7A67BA53}"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8470757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A4BB7F27-F70D-4410-9755-6BA0D9569C37}"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17317924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01112FDA-1205-4203-87F9-2F8062CE77E8}" type="datetime1">
              <a:rPr lang="en-US" smtClean="0"/>
              <a:t>6/10/2025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188796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D3DC8F91-16E8-49CB-A5AC-BD0C434B1E38}" type="datetime1">
              <a:rPr lang="en-US" smtClean="0"/>
              <a:t>6/10/2025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16711108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4B238419-75C3-4BDE-A9CE-D6AA33EDCA53}" type="datetime1">
              <a:rPr lang="en-US" smtClean="0"/>
              <a:t>6/10/2025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191095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7F49013A-5C23-46F7-8965-85C36A658194}"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42299132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59EF4804-D7DE-4751-904B-2522E503B784}" type="datetime1">
              <a:rPr lang="en-US" smtClean="0"/>
              <a:t>6/10/2025</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83063013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a:extLst>
              <a:ext uri="{C183D7F6-B498-43B3-948B-1728B52AA6E4}">
                <adec:decorative xmlns:adec="http://schemas.microsoft.com/office/drawing/2017/decorative" val="1"/>
              </a:ext>
            </a:extLst>
          </p:cNvPr>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8821C304-C051-4347-8D60-059057964186}"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442782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a:extLst>
              <a:ext uri="{C183D7F6-B498-43B3-948B-1728B52AA6E4}">
                <adec:decorative xmlns:adec="http://schemas.microsoft.com/office/drawing/2017/decorative" val="1"/>
              </a:ext>
            </a:extLst>
          </p:cNvPr>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C2CA3334-8517-4529-A3D0-D66DDAC572B3}" type="datetime1">
              <a:rPr lang="en-US" smtClean="0"/>
              <a:t>6/10/2025</a:t>
            </a:fld>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22142870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B829D55D-F812-4208-8F36-EAAFEE466D96}"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1362010345"/>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C183D7F6-B498-43B3-948B-1728B52AA6E4}">
                <adec:decorative xmlns:adec="http://schemas.microsoft.com/office/drawing/2017/decorative" val="1"/>
              </a:ext>
            </a:extLst>
          </p:cNvPr>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80F9ABDE-3C86-450D-905B-D27FFD604B0D}"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68467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AABC6FB3-D811-417F-8686-F9E75A22B6CE}"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3323256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FC6FA52B-A8EB-4287-97C4-5A97AA381A09}"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53092882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5" name="Date Placeholder 4"/>
          <p:cNvSpPr>
            <a:spLocks noGrp="1"/>
          </p:cNvSpPr>
          <p:nvPr>
            <p:ph type="dt" sz="half" idx="10"/>
          </p:nvPr>
        </p:nvSpPr>
        <p:spPr/>
        <p:txBody>
          <a:bodyPr/>
          <a:lstStyle/>
          <a:p>
            <a:fld id="{BB633BC0-C5A6-4F36-8238-B59AB83F8926}" type="datetime1">
              <a:rPr lang="en-US" smtClean="0"/>
              <a:t>6/10/2025</a:t>
            </a:fld>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04983482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3BCFF0F0-A6AF-4448-99D1-61034411FCE8}" type="datetime1">
              <a:rPr lang="en-US" smtClean="0"/>
              <a:t>6/10/2025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89807938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51D50DD0-09AA-496C-AE77-4516DC32AF66}" type="datetime1">
              <a:rPr lang="en-US" smtClean="0"/>
              <a:t>6/10/2025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389058147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35572A0C-8CD5-4EF7-AB5F-12446F111152}" type="datetime1">
              <a:rPr lang="en-US" smtClean="0"/>
              <a:t>6/10/2025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20616299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3AD76BA4-B859-4175-9511-632FB1E0B399}"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541190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a:extLs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4" name="Date Placeholder 3"/>
          <p:cNvSpPr>
            <a:spLocks noGrp="1"/>
          </p:cNvSpPr>
          <p:nvPr>
            <p:ph type="dt" sz="half" idx="10"/>
          </p:nvPr>
        </p:nvSpPr>
        <p:spPr/>
        <p:txBody>
          <a:bodyPr/>
          <a:lstStyle/>
          <a:p>
            <a:fld id="{66A02050-97E0-4A29-A0CA-A323F6EE2CC7}" type="datetime1">
              <a:rPr lang="en-US" smtClean="0"/>
              <a:t>6/10/2025</a:t>
            </a:fld>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3673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7" name="Date Placeholder 6"/>
          <p:cNvSpPr>
            <a:spLocks noGrp="1"/>
          </p:cNvSpPr>
          <p:nvPr>
            <p:ph type="dt" sz="half" idx="10"/>
          </p:nvPr>
        </p:nvSpPr>
        <p:spPr/>
        <p:txBody>
          <a:bodyPr/>
          <a:lstStyle/>
          <a:p>
            <a:fld id="{52E33458-4B95-47BE-956D-AAB447907D75}" type="datetime1">
              <a:rPr lang="en-US" smtClean="0"/>
              <a:t>6/10/2025</a:t>
            </a:fld>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62036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3" name="Date Placeholder 2"/>
          <p:cNvSpPr>
            <a:spLocks noGrp="1"/>
          </p:cNvSpPr>
          <p:nvPr>
            <p:ph type="dt" sz="half" idx="10"/>
          </p:nvPr>
        </p:nvSpPr>
        <p:spPr/>
        <p:txBody>
          <a:bodyPr/>
          <a:lstStyle/>
          <a:p>
            <a:fld id="{0EF567FB-5140-4075-A427-FA8B498DAFA1}" type="datetime1">
              <a:rPr lang="en-US" smtClean="0"/>
              <a:t>6/10/2025</a:t>
            </a:fld>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Tree>
    <p:extLst>
      <p:ext uri="{BB962C8B-B14F-4D97-AF65-F5344CB8AC3E}">
        <p14:creationId xmlns:p14="http://schemas.microsoft.com/office/powerpoint/2010/main" val="404377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Content Placeholder 6"/>
          <p:cNvSpPr>
            <a:spLocks noGrp="1"/>
          </p:cNvSpPr>
          <p:nvPr>
            <p:ph sz="quarter" idx="13"/>
          </p:nvPr>
        </p:nvSpPr>
        <p:spPr>
          <a:xfrm>
            <a:off x="717176" y="659958"/>
            <a:ext cx="10784542" cy="5398936"/>
          </a:xfrm>
          <a:noFill/>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2" name="Date Placeholder 1"/>
          <p:cNvSpPr>
            <a:spLocks noGrp="1"/>
          </p:cNvSpPr>
          <p:nvPr>
            <p:ph type="dt" sz="half" idx="10"/>
          </p:nvPr>
        </p:nvSpPr>
        <p:spPr/>
        <p:txBody>
          <a:bodyPr/>
          <a:lstStyle/>
          <a:p>
            <a:fld id="{A48A807B-0068-4E1F-806E-C8C4952A24DC}" type="datetime1">
              <a:rPr lang="en-US" smtClean="0"/>
              <a:t>6/10/2025</a:t>
            </a:fld>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07385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1"/>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C2D0A6FE-1ABE-4141-9C0E-FE4FA78F9128}" type="datetime1">
              <a:rPr lang="en-US" smtClean="0"/>
              <a:t>6/10/2025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159294968"/>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16662658-B221-44AB-A835-01037B6343E2}" type="datetime1">
              <a:rPr lang="en-US" smtClean="0"/>
              <a:t>6/10/2025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844256309"/>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9C56F38C-15A1-432F-A4C7-0F16EE281733}" type="datetime1">
              <a:rPr lang="en-US" smtClean="0"/>
              <a:t>6/10/2025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09143805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45A5E84A-9C84-4582-BFA2-7B3C65413110}" type="datetime1">
              <a:rPr lang="en-US" smtClean="0"/>
              <a:t>6/10/2025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286878037"/>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a:extLst>
              <a:ext uri="{C183D7F6-B498-43B3-948B-1728B52AA6E4}">
                <adec:decorative xmlns:adec="http://schemas.microsoft.com/office/drawing/2017/decorative" val="1"/>
              </a:ext>
            </a:extLst>
          </p:cNvPr>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B329EC1B-63BD-48EE-BDF0-3233A897D35F}" type="datetime1">
              <a:rPr lang="en-US" smtClean="0"/>
              <a:t>6/10/2025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a:extLs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840701238"/>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63E3153A-6905-40E9-9CAB-FBC3BBF10590}" type="datetime1">
              <a:rPr lang="en-US" smtClean="0"/>
              <a:t>6/10/2025</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472509277"/>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6.xml"/><Relationship Id="rId5" Type="http://schemas.openxmlformats.org/officeDocument/2006/relationships/image" Target="../media/image6.jpeg"/><Relationship Id="rId4" Type="http://schemas.openxmlformats.org/officeDocument/2006/relationships/image" Target="../media/image7.jpe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hyperlink" Target="https://www.usda.gov/sites/default/files/documents/ad-3027.pdf" TargetMode="External"/><Relationship Id="rId2" Type="http://schemas.openxmlformats.org/officeDocument/2006/relationships/notesSlide" Target="../notesSlides/notesSlide22.xml"/><Relationship Id="rId1" Type="http://schemas.openxmlformats.org/officeDocument/2006/relationships/slideLayout" Target="../slideLayouts/slideLayout5.xml"/><Relationship Id="rId4" Type="http://schemas.openxmlformats.org/officeDocument/2006/relationships/hyperlink" Target="mailto:program.intake@usda.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Contracting with Food Service Management Companies</a:t>
            </a:r>
          </a:p>
        </p:txBody>
      </p:sp>
      <p:sp>
        <p:nvSpPr>
          <p:cNvPr id="3" name="Subtitle 2"/>
          <p:cNvSpPr>
            <a:spLocks noGrp="1"/>
          </p:cNvSpPr>
          <p:nvPr>
            <p:ph type="subTitle" idx="1"/>
          </p:nvPr>
        </p:nvSpPr>
        <p:spPr/>
        <p:txBody>
          <a:bodyPr vert="horz" lIns="91440" tIns="45720" rIns="91440" bIns="45720" rtlCol="0" anchor="t">
            <a:normAutofit fontScale="92500" lnSpcReduction="20000"/>
          </a:bodyPr>
          <a:lstStyle/>
          <a:p>
            <a:pPr>
              <a:spcBef>
                <a:spcPts val="0"/>
              </a:spcBef>
            </a:pPr>
            <a:r>
              <a:rPr lang="en-US" dirty="0"/>
              <a:t>All Child Nutrition Programs</a:t>
            </a:r>
          </a:p>
          <a:p>
            <a:pPr>
              <a:spcBef>
                <a:spcPts val="0"/>
              </a:spcBef>
            </a:pPr>
            <a:endParaRPr lang="en-US" dirty="0"/>
          </a:p>
          <a:p>
            <a:pPr>
              <a:spcBef>
                <a:spcPts val="0"/>
              </a:spcBef>
            </a:pPr>
            <a:r>
              <a:rPr lang="en-US" dirty="0"/>
              <a:t>7 CFR 210.16</a:t>
            </a:r>
          </a:p>
          <a:p>
            <a:pPr>
              <a:spcBef>
                <a:spcPts val="0"/>
              </a:spcBef>
            </a:pPr>
            <a:r>
              <a:rPr lang="en-US" dirty="0"/>
              <a:t>7 CFR 225.15(m)</a:t>
            </a:r>
          </a:p>
          <a:p>
            <a:pPr>
              <a:spcBef>
                <a:spcPts val="0"/>
              </a:spcBef>
            </a:pPr>
            <a:r>
              <a:rPr lang="en-US" dirty="0"/>
              <a:t>7 CFR 226.21</a:t>
            </a:r>
          </a:p>
          <a:p>
            <a:pPr>
              <a:spcBef>
                <a:spcPts val="0"/>
              </a:spcBef>
            </a:pPr>
            <a:r>
              <a:rPr lang="en-US" dirty="0"/>
              <a:t>7 CFR </a:t>
            </a:r>
            <a:r>
              <a:rPr lang="en-US"/>
              <a:t>250 Subpart D</a:t>
            </a:r>
            <a:endParaRPr lang="en-US" sz="1800" dirty="0"/>
          </a:p>
        </p:txBody>
      </p:sp>
      <p:sp>
        <p:nvSpPr>
          <p:cNvPr id="6" name="Footer Placeholder 5">
            <a:extLst>
              <a:ext uri="{FF2B5EF4-FFF2-40B4-BE49-F238E27FC236}">
                <a16:creationId xmlns:a16="http://schemas.microsoft.com/office/drawing/2014/main" id="{46AB73ED-0784-EF67-E968-EB66A6F2A51F}"/>
              </a:ext>
            </a:extLst>
          </p:cNvPr>
          <p:cNvSpPr>
            <a:spLocks noGrp="1"/>
          </p:cNvSpPr>
          <p:nvPr>
            <p:ph type="ftr" sz="quarter" idx="11"/>
          </p:nvPr>
        </p:nvSpPr>
        <p:spPr/>
        <p:txBody>
          <a:bodyPr/>
          <a:lstStyle/>
          <a:p>
            <a:r>
              <a:rPr lang="en-US"/>
              <a:t>Oregon Department of Education</a:t>
            </a:r>
            <a:endParaRPr lang="en-US" dirty="0"/>
          </a:p>
        </p:txBody>
      </p:sp>
      <p:sp>
        <p:nvSpPr>
          <p:cNvPr id="7" name="Slide Number Placeholder 6">
            <a:extLst>
              <a:ext uri="{FF2B5EF4-FFF2-40B4-BE49-F238E27FC236}">
                <a16:creationId xmlns:a16="http://schemas.microsoft.com/office/drawing/2014/main" id="{4CDAD287-F53E-1B83-94FB-79B7C4CF2B0C}"/>
              </a:ext>
            </a:extLst>
          </p:cNvPr>
          <p:cNvSpPr>
            <a:spLocks noGrp="1"/>
          </p:cNvSpPr>
          <p:nvPr>
            <p:ph type="sldNum" sz="quarter" idx="12"/>
          </p:nvPr>
        </p:nvSpPr>
        <p:spPr/>
        <p:txBody>
          <a:bodyPr/>
          <a:lstStyle/>
          <a:p>
            <a:fld id="{357F5B69-6281-4C1F-8C38-6DA0F56DA430}" type="slidenum">
              <a:rPr lang="en-US" smtClean="0"/>
              <a:pPr/>
              <a:t>1</a:t>
            </a:fld>
            <a:endParaRPr lang="en-US" dirty="0"/>
          </a:p>
        </p:txBody>
      </p:sp>
    </p:spTree>
    <p:extLst>
      <p:ext uri="{BB962C8B-B14F-4D97-AF65-F5344CB8AC3E}">
        <p14:creationId xmlns:p14="http://schemas.microsoft.com/office/powerpoint/2010/main" val="3503007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778393D4-6AAD-34AC-CD98-93BD280120BF}"/>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D3C1E8E5-4836-FD0B-7C3E-D1E71CBFE499}"/>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a:t>Sponsor Responsibilities – Part 3</a:t>
            </a:r>
          </a:p>
        </p:txBody>
      </p:sp>
      <p:sp>
        <p:nvSpPr>
          <p:cNvPr id="583" name="Google Shape;583;p73">
            <a:extLst>
              <a:ext uri="{FF2B5EF4-FFF2-40B4-BE49-F238E27FC236}">
                <a16:creationId xmlns:a16="http://schemas.microsoft.com/office/drawing/2014/main" id="{80E7DA5D-B4A3-8B13-1A1E-A43A0B4B077B}"/>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a:bodyPr>
          <a:lstStyle/>
          <a:p>
            <a:r>
              <a:rPr lang="en-US" sz="2800" dirty="0"/>
              <a:t>Oversight of Program(s)</a:t>
            </a:r>
          </a:p>
          <a:p>
            <a:pPr marL="742950" lvl="1" indent="-285750">
              <a:buFont typeface="Arial" panose="020B0604020202020204" pitchFamily="34" charset="0"/>
              <a:buChar char="•"/>
            </a:pPr>
            <a:r>
              <a:rPr lang="en-US" sz="2400" b="1" dirty="0"/>
              <a:t>Monitor</a:t>
            </a:r>
            <a:r>
              <a:rPr lang="en-US" sz="2400" dirty="0"/>
              <a:t> program operations as required by each program*</a:t>
            </a:r>
          </a:p>
          <a:p>
            <a:pPr marL="742950" lvl="1" indent="-285750">
              <a:buFont typeface="Arial" panose="020B0604020202020204" pitchFamily="34" charset="0"/>
              <a:buChar char="•"/>
            </a:pPr>
            <a:r>
              <a:rPr lang="en-US" sz="2400" dirty="0"/>
              <a:t>Review menus to </a:t>
            </a:r>
            <a:r>
              <a:rPr lang="en-US" sz="2400" b="1" dirty="0"/>
              <a:t>ensure compliance </a:t>
            </a:r>
            <a:r>
              <a:rPr lang="en-US" sz="2400" dirty="0"/>
              <a:t>with program requirements</a:t>
            </a:r>
          </a:p>
          <a:p>
            <a:pPr marL="742950" lvl="1" indent="-285750">
              <a:buFont typeface="Arial" panose="020B0604020202020204" pitchFamily="34" charset="0"/>
              <a:buChar char="•"/>
            </a:pPr>
            <a:r>
              <a:rPr lang="en-US" sz="2400" dirty="0"/>
              <a:t>Examine meal acceptability, wholesomeness</a:t>
            </a:r>
          </a:p>
          <a:p>
            <a:pPr marL="742950" lvl="1" indent="-285750">
              <a:buFont typeface="Arial" panose="020B0604020202020204" pitchFamily="34" charset="0"/>
              <a:buChar char="•"/>
            </a:pPr>
            <a:r>
              <a:rPr lang="en-US" sz="2400" b="1" dirty="0"/>
              <a:t>Review</a:t>
            </a:r>
            <a:r>
              <a:rPr lang="en-US" sz="2400" dirty="0"/>
              <a:t> monthly FSMC invoice and compare to primary source documentation </a:t>
            </a:r>
          </a:p>
          <a:p>
            <a:pPr marL="742950" lvl="1" indent="-285750">
              <a:buFont typeface="Arial" panose="020B0604020202020204" pitchFamily="34" charset="0"/>
              <a:buChar char="•"/>
            </a:pPr>
            <a:r>
              <a:rPr lang="en-US" sz="2400" dirty="0"/>
              <a:t>Ensure all FSMC staff with child nutrition program duties have met </a:t>
            </a:r>
            <a:r>
              <a:rPr lang="en-US" sz="2400" b="1" dirty="0"/>
              <a:t>annual training requirements</a:t>
            </a:r>
          </a:p>
          <a:p>
            <a:pPr marL="742950" lvl="1" indent="-285750">
              <a:buFont typeface="Arial" panose="020B0604020202020204" pitchFamily="34" charset="0"/>
              <a:buChar char="•"/>
            </a:pPr>
            <a:r>
              <a:rPr lang="en-US" sz="2400" b="1" dirty="0"/>
              <a:t>Maintain all documentation </a:t>
            </a:r>
            <a:r>
              <a:rPr lang="en-US" sz="2400" dirty="0"/>
              <a:t>as required for 3 years plus current year</a:t>
            </a:r>
          </a:p>
        </p:txBody>
      </p:sp>
      <p:sp>
        <p:nvSpPr>
          <p:cNvPr id="2" name="Footer Placeholder 1">
            <a:extLst>
              <a:ext uri="{FF2B5EF4-FFF2-40B4-BE49-F238E27FC236}">
                <a16:creationId xmlns:a16="http://schemas.microsoft.com/office/drawing/2014/main" id="{FB993847-2776-FFBF-FF03-AD2E7C8D7D23}"/>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B4648082-8DF7-B557-070C-BBAA32F6C2E0}"/>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10</a:t>
            </a:fld>
            <a:endParaRPr lang="en-US" dirty="0"/>
          </a:p>
        </p:txBody>
      </p:sp>
    </p:spTree>
    <p:extLst>
      <p:ext uri="{BB962C8B-B14F-4D97-AF65-F5344CB8AC3E}">
        <p14:creationId xmlns:p14="http://schemas.microsoft.com/office/powerpoint/2010/main" val="393022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A740702C-98D7-C7D9-A3EE-8AE11EC4A383}"/>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B0625977-E970-2453-3E52-7DA8522B7C0B}"/>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a:t>Sponsor Responsibilities – Part 4</a:t>
            </a:r>
          </a:p>
        </p:txBody>
      </p:sp>
      <p:sp>
        <p:nvSpPr>
          <p:cNvPr id="583" name="Google Shape;583;p73">
            <a:extLst>
              <a:ext uri="{FF2B5EF4-FFF2-40B4-BE49-F238E27FC236}">
                <a16:creationId xmlns:a16="http://schemas.microsoft.com/office/drawing/2014/main" id="{1ED89500-F70C-7482-93E5-6D4A8A401EBE}"/>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fontScale="92500"/>
          </a:bodyPr>
          <a:lstStyle/>
          <a:p>
            <a:r>
              <a:rPr lang="en-US" sz="2800" dirty="0"/>
              <a:t>Oversight of Program(s)</a:t>
            </a:r>
          </a:p>
          <a:p>
            <a:pPr marL="742950" lvl="1" indent="-285750">
              <a:buFont typeface="Arial" panose="020B0604020202020204" pitchFamily="34" charset="0"/>
              <a:buChar char="•"/>
            </a:pPr>
            <a:r>
              <a:rPr lang="en-US" sz="2400" b="1" dirty="0"/>
              <a:t>Ensure entire allotment </a:t>
            </a:r>
            <a:r>
              <a:rPr lang="en-US" sz="2400" dirty="0"/>
              <a:t>of USDA Foods entitlement funds has been </a:t>
            </a:r>
            <a:r>
              <a:rPr lang="en-US" sz="2400" b="1" dirty="0"/>
              <a:t>allocated/ordered </a:t>
            </a:r>
            <a:r>
              <a:rPr lang="en-US" sz="2400" dirty="0"/>
              <a:t>for the year. Coordinate with FSMC to USDA Foods programs-</a:t>
            </a:r>
          </a:p>
          <a:p>
            <a:pPr marL="1200150" lvl="2" indent="-285750">
              <a:buFont typeface="Arial" panose="020B0604020202020204" pitchFamily="34" charset="0"/>
              <a:buChar char="•"/>
            </a:pPr>
            <a:r>
              <a:rPr lang="en-US" sz="2000" dirty="0"/>
              <a:t>Direct Delivery</a:t>
            </a:r>
          </a:p>
          <a:p>
            <a:pPr marL="1200150" lvl="2" indent="-285750">
              <a:buFont typeface="Arial" panose="020B0604020202020204" pitchFamily="34" charset="0"/>
              <a:buChar char="•"/>
            </a:pPr>
            <a:r>
              <a:rPr lang="en-US" sz="2000" dirty="0"/>
              <a:t>Diversion/Processing</a:t>
            </a:r>
          </a:p>
          <a:p>
            <a:pPr marL="1200150" lvl="2" indent="-285750">
              <a:buFont typeface="Arial" panose="020B0604020202020204" pitchFamily="34" charset="0"/>
              <a:buChar char="•"/>
            </a:pPr>
            <a:r>
              <a:rPr lang="en-US" sz="2000" dirty="0"/>
              <a:t>USDA DoD Fresh</a:t>
            </a:r>
          </a:p>
          <a:p>
            <a:pPr marL="1200150" lvl="2" indent="-285750">
              <a:buFont typeface="Arial" panose="020B0604020202020204" pitchFamily="34" charset="0"/>
              <a:buChar char="•"/>
            </a:pPr>
            <a:r>
              <a:rPr lang="en-US" sz="2000" dirty="0"/>
              <a:t>Unprocessed Fruit &amp; Vegetable Pilot</a:t>
            </a:r>
          </a:p>
          <a:p>
            <a:pPr marL="742950" lvl="1" indent="-285750">
              <a:buFont typeface="Arial" panose="020B0604020202020204" pitchFamily="34" charset="0"/>
              <a:buChar char="•"/>
            </a:pPr>
            <a:r>
              <a:rPr lang="en-US" sz="2400" b="1" dirty="0"/>
              <a:t>Ensure USDA Foods </a:t>
            </a:r>
            <a:r>
              <a:rPr lang="en-US" sz="2400" dirty="0"/>
              <a:t>are used only for program and are </a:t>
            </a:r>
            <a:r>
              <a:rPr lang="en-US" sz="2400" b="1" dirty="0"/>
              <a:t>safeguarded</a:t>
            </a:r>
            <a:r>
              <a:rPr lang="en-US" sz="2400" dirty="0"/>
              <a:t> by FSMC</a:t>
            </a:r>
          </a:p>
          <a:p>
            <a:pPr marL="742950" lvl="1" indent="-285750">
              <a:buFont typeface="Arial" panose="020B0604020202020204" pitchFamily="34" charset="0"/>
              <a:buChar char="•"/>
            </a:pPr>
            <a:r>
              <a:rPr lang="en-US" sz="2400" b="1" dirty="0"/>
              <a:t>Reconcile</a:t>
            </a:r>
            <a:r>
              <a:rPr lang="en-US" sz="2400" dirty="0"/>
              <a:t> (at least annually) to ensure value of USDA Foods received has been credited </a:t>
            </a:r>
          </a:p>
          <a:p>
            <a:pPr marL="742950" lvl="1" indent="-285750">
              <a:buFont typeface="Arial" panose="020B0604020202020204" pitchFamily="34" charset="0"/>
              <a:buChar char="•"/>
            </a:pPr>
            <a:r>
              <a:rPr lang="en-US" sz="2400" dirty="0"/>
              <a:t>Ensure Sponsor is </a:t>
            </a:r>
            <a:r>
              <a:rPr lang="en-US" sz="2400" b="1" dirty="0"/>
              <a:t>benefiting from USDA Foods</a:t>
            </a:r>
          </a:p>
          <a:p>
            <a:pPr marL="742950" lvl="1" indent="-285750">
              <a:buFont typeface="Arial" panose="020B0604020202020204" pitchFamily="34" charset="0"/>
              <a:buChar char="•"/>
            </a:pPr>
            <a:r>
              <a:rPr lang="en-US" sz="2400" b="1" dirty="0"/>
              <a:t>Maintain Sponsor contact </a:t>
            </a:r>
            <a:r>
              <a:rPr lang="en-US" sz="2400" dirty="0"/>
              <a:t>information (WBSCM)</a:t>
            </a:r>
          </a:p>
        </p:txBody>
      </p:sp>
      <p:sp>
        <p:nvSpPr>
          <p:cNvPr id="2" name="Footer Placeholder 1">
            <a:extLst>
              <a:ext uri="{FF2B5EF4-FFF2-40B4-BE49-F238E27FC236}">
                <a16:creationId xmlns:a16="http://schemas.microsoft.com/office/drawing/2014/main" id="{9BD180A6-02DD-9AE3-1FD2-22A3084A19B0}"/>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D5898963-F28C-DC4F-7153-831E2FD04171}"/>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11</a:t>
            </a:fld>
            <a:endParaRPr lang="en-US" dirty="0"/>
          </a:p>
        </p:txBody>
      </p:sp>
    </p:spTree>
    <p:extLst>
      <p:ext uri="{BB962C8B-B14F-4D97-AF65-F5344CB8AC3E}">
        <p14:creationId xmlns:p14="http://schemas.microsoft.com/office/powerpoint/2010/main" val="3283459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67839-FA74-2917-912C-8CAC0E07CA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EE9718-884C-838D-24B2-D4434218D25E}"/>
              </a:ext>
            </a:extLst>
          </p:cNvPr>
          <p:cNvSpPr>
            <a:spLocks noGrp="1"/>
          </p:cNvSpPr>
          <p:nvPr>
            <p:ph type="ctrTitle"/>
          </p:nvPr>
        </p:nvSpPr>
        <p:spPr/>
        <p:txBody>
          <a:bodyPr>
            <a:normAutofit/>
          </a:bodyPr>
          <a:lstStyle/>
          <a:p>
            <a:r>
              <a:rPr lang="en-US" dirty="0"/>
              <a:t>FSMC Responsibilities</a:t>
            </a:r>
          </a:p>
        </p:txBody>
      </p:sp>
      <p:sp>
        <p:nvSpPr>
          <p:cNvPr id="6" name="Footer Placeholder 5">
            <a:extLst>
              <a:ext uri="{FF2B5EF4-FFF2-40B4-BE49-F238E27FC236}">
                <a16:creationId xmlns:a16="http://schemas.microsoft.com/office/drawing/2014/main" id="{988213C9-927D-228D-AA12-10403110851D}"/>
              </a:ext>
            </a:extLst>
          </p:cNvPr>
          <p:cNvSpPr>
            <a:spLocks noGrp="1"/>
          </p:cNvSpPr>
          <p:nvPr>
            <p:ph type="ftr" sz="quarter" idx="11"/>
          </p:nvPr>
        </p:nvSpPr>
        <p:spPr/>
        <p:txBody>
          <a:bodyPr/>
          <a:lstStyle/>
          <a:p>
            <a:r>
              <a:rPr lang="en-US"/>
              <a:t>Oregon Department of Education</a:t>
            </a:r>
            <a:endParaRPr lang="en-US" dirty="0"/>
          </a:p>
        </p:txBody>
      </p:sp>
      <p:sp>
        <p:nvSpPr>
          <p:cNvPr id="7" name="Slide Number Placeholder 6">
            <a:extLst>
              <a:ext uri="{FF2B5EF4-FFF2-40B4-BE49-F238E27FC236}">
                <a16:creationId xmlns:a16="http://schemas.microsoft.com/office/drawing/2014/main" id="{36EFAC02-8651-66BB-B5B6-F2AA9E77B185}"/>
              </a:ext>
            </a:extLst>
          </p:cNvPr>
          <p:cNvSpPr>
            <a:spLocks noGrp="1"/>
          </p:cNvSpPr>
          <p:nvPr>
            <p:ph type="sldNum" sz="quarter" idx="12"/>
          </p:nvPr>
        </p:nvSpPr>
        <p:spPr/>
        <p:txBody>
          <a:bodyPr/>
          <a:lstStyle/>
          <a:p>
            <a:fld id="{357F5B69-6281-4C1F-8C38-6DA0F56DA430}" type="slidenum">
              <a:rPr lang="en-US" smtClean="0"/>
              <a:pPr/>
              <a:t>12</a:t>
            </a:fld>
            <a:endParaRPr lang="en-US" dirty="0"/>
          </a:p>
        </p:txBody>
      </p:sp>
    </p:spTree>
    <p:extLst>
      <p:ext uri="{BB962C8B-B14F-4D97-AF65-F5344CB8AC3E}">
        <p14:creationId xmlns:p14="http://schemas.microsoft.com/office/powerpoint/2010/main" val="2325355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542184CE-ADA6-4BE2-823D-D21C3938A178}"/>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2BE36E3F-F1B9-3250-6DF9-3FBF6AD4E4E8}"/>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a:t>FSMC Responsibilities – Part 1</a:t>
            </a:r>
          </a:p>
        </p:txBody>
      </p:sp>
      <p:sp>
        <p:nvSpPr>
          <p:cNvPr id="583" name="Google Shape;583;p73">
            <a:extLst>
              <a:ext uri="{FF2B5EF4-FFF2-40B4-BE49-F238E27FC236}">
                <a16:creationId xmlns:a16="http://schemas.microsoft.com/office/drawing/2014/main" id="{B3CA9748-5389-346F-CA99-1D1C8FEB6A55}"/>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fontScale="92500" lnSpcReduction="20000"/>
          </a:bodyPr>
          <a:lstStyle/>
          <a:p>
            <a:r>
              <a:rPr lang="en-US" sz="2800" dirty="0"/>
              <a:t>The FSMC shall provide </a:t>
            </a:r>
            <a:r>
              <a:rPr lang="en-US" sz="2800" b="1" dirty="0"/>
              <a:t>sufficient</a:t>
            </a:r>
            <a:r>
              <a:rPr lang="en-US" sz="2800" dirty="0"/>
              <a:t> and </a:t>
            </a:r>
            <a:r>
              <a:rPr lang="en-US" sz="2800" b="1" dirty="0"/>
              <a:t>qualified</a:t>
            </a:r>
            <a:r>
              <a:rPr lang="en-US" sz="2800" dirty="0"/>
              <a:t> management and professional employees to manage the food service operations and supervise all employees therein.</a:t>
            </a:r>
          </a:p>
          <a:p>
            <a:r>
              <a:rPr lang="en-US" sz="3200" dirty="0"/>
              <a:t>Food Service Management</a:t>
            </a:r>
          </a:p>
          <a:p>
            <a:pPr lvl="1"/>
            <a:r>
              <a:rPr lang="en-US" sz="2800" b="1" dirty="0"/>
              <a:t>Prepare</a:t>
            </a:r>
            <a:r>
              <a:rPr lang="en-US" sz="2800" dirty="0"/>
              <a:t> and </a:t>
            </a:r>
            <a:r>
              <a:rPr lang="en-US" sz="2800" b="1" dirty="0"/>
              <a:t>serve </a:t>
            </a:r>
            <a:r>
              <a:rPr lang="en-US" sz="2800" dirty="0"/>
              <a:t>wholesome, high quality meals for contracted sites</a:t>
            </a:r>
          </a:p>
          <a:p>
            <a:pPr lvl="1"/>
            <a:r>
              <a:rPr lang="en-US" sz="2800" dirty="0"/>
              <a:t>Provide meals that </a:t>
            </a:r>
            <a:r>
              <a:rPr lang="en-US" sz="2800" b="1" dirty="0"/>
              <a:t>meet all USDA meal pattern requirements</a:t>
            </a:r>
            <a:r>
              <a:rPr lang="en-US" sz="2800" dirty="0"/>
              <a:t> for reimbursement</a:t>
            </a:r>
          </a:p>
          <a:p>
            <a:pPr lvl="1"/>
            <a:r>
              <a:rPr lang="en-US" sz="2800" dirty="0"/>
              <a:t>Ensure that any food products purchased for use in child nutrition programs </a:t>
            </a:r>
            <a:r>
              <a:rPr lang="en-US" sz="2800" b="1" dirty="0"/>
              <a:t>meet “Buy American” requirements </a:t>
            </a:r>
            <a:r>
              <a:rPr lang="en-US" sz="2800" dirty="0"/>
              <a:t>(NSLP/SBP, SMP and USDA Foods)</a:t>
            </a:r>
          </a:p>
          <a:p>
            <a:pPr lvl="1"/>
            <a:r>
              <a:rPr lang="en-US" sz="2800" b="1" dirty="0"/>
              <a:t>Maintain health certifications </a:t>
            </a:r>
            <a:r>
              <a:rPr lang="en-US" sz="2800" dirty="0"/>
              <a:t>for any sites used for food preparation, not covered by Sponsor</a:t>
            </a:r>
          </a:p>
          <a:p>
            <a:pPr marL="342900" indent="-342900">
              <a:buFont typeface="Wingdings" panose="05000000000000000000" pitchFamily="2" charset="2"/>
              <a:buChar char="v"/>
            </a:pPr>
            <a:endParaRPr lang="en-US" sz="2800" dirty="0"/>
          </a:p>
        </p:txBody>
      </p:sp>
      <p:sp>
        <p:nvSpPr>
          <p:cNvPr id="2" name="Footer Placeholder 1">
            <a:extLst>
              <a:ext uri="{FF2B5EF4-FFF2-40B4-BE49-F238E27FC236}">
                <a16:creationId xmlns:a16="http://schemas.microsoft.com/office/drawing/2014/main" id="{461F3589-4CCD-99E5-E5FB-789701F17148}"/>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C5EB88E6-9EFC-DB68-9188-E49B740783EE}"/>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13</a:t>
            </a:fld>
            <a:endParaRPr lang="en-US" dirty="0"/>
          </a:p>
        </p:txBody>
      </p:sp>
    </p:spTree>
    <p:extLst>
      <p:ext uri="{BB962C8B-B14F-4D97-AF65-F5344CB8AC3E}">
        <p14:creationId xmlns:p14="http://schemas.microsoft.com/office/powerpoint/2010/main" val="7325295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C8CF2987-8963-5227-5C75-71A3662778D1}"/>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024B68C9-8C13-22B7-1FF0-308BBC9997DB}"/>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a:t>FSMC Responsibilities – Part 2</a:t>
            </a:r>
          </a:p>
        </p:txBody>
      </p:sp>
      <p:sp>
        <p:nvSpPr>
          <p:cNvPr id="583" name="Google Shape;583;p73">
            <a:extLst>
              <a:ext uri="{FF2B5EF4-FFF2-40B4-BE49-F238E27FC236}">
                <a16:creationId xmlns:a16="http://schemas.microsoft.com/office/drawing/2014/main" id="{F30880C6-8263-EB9F-48C4-02E9D182F66B}"/>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fontScale="92500" lnSpcReduction="20000"/>
          </a:bodyPr>
          <a:lstStyle/>
          <a:p>
            <a:r>
              <a:rPr lang="en-US" sz="3200" dirty="0"/>
              <a:t>Food Service Management</a:t>
            </a:r>
          </a:p>
          <a:p>
            <a:pPr lvl="1"/>
            <a:r>
              <a:rPr lang="en-US" sz="2800" b="1" dirty="0"/>
              <a:t>Adhere to 21-day cycle menu </a:t>
            </a:r>
            <a:r>
              <a:rPr lang="en-US" sz="2800" dirty="0"/>
              <a:t>agreed upon – changes may be made with Sponsor approval</a:t>
            </a:r>
          </a:p>
          <a:p>
            <a:pPr lvl="1"/>
            <a:r>
              <a:rPr lang="en-US" sz="2800" b="1" dirty="0"/>
              <a:t>Maintain confidentiality </a:t>
            </a:r>
            <a:r>
              <a:rPr lang="en-US" sz="2800" dirty="0"/>
              <a:t>of participants receiving free/reduced-price meals</a:t>
            </a:r>
          </a:p>
          <a:p>
            <a:pPr lvl="1"/>
            <a:r>
              <a:rPr lang="en-US" sz="2800" b="1" dirty="0"/>
              <a:t>Submit </a:t>
            </a:r>
            <a:r>
              <a:rPr lang="en-US" sz="2800" dirty="0"/>
              <a:t>meal counts and supporting documentation </a:t>
            </a:r>
            <a:r>
              <a:rPr lang="en-US" sz="2800" b="1" dirty="0"/>
              <a:t>monthly to Sponsor</a:t>
            </a:r>
          </a:p>
          <a:p>
            <a:pPr lvl="1"/>
            <a:r>
              <a:rPr lang="en-US" sz="2800" b="1" dirty="0"/>
              <a:t>Collect</a:t>
            </a:r>
            <a:r>
              <a:rPr lang="en-US" sz="2800" dirty="0"/>
              <a:t> gross cash receipts for cash paid meals, a la carte, etc. and </a:t>
            </a:r>
            <a:r>
              <a:rPr lang="en-US" sz="2800" b="1" dirty="0"/>
              <a:t>submit</a:t>
            </a:r>
            <a:r>
              <a:rPr lang="en-US" sz="2800" dirty="0"/>
              <a:t> to Sponsor</a:t>
            </a:r>
          </a:p>
          <a:p>
            <a:pPr lvl="1"/>
            <a:r>
              <a:rPr lang="en-US" sz="2800" b="1" dirty="0"/>
              <a:t>Supply special diets </a:t>
            </a:r>
            <a:r>
              <a:rPr lang="en-US" sz="2800" dirty="0"/>
              <a:t>for students where medically necessary</a:t>
            </a:r>
          </a:p>
          <a:p>
            <a:pPr lvl="1"/>
            <a:r>
              <a:rPr lang="en-US" sz="2800" dirty="0"/>
              <a:t>Cooperate with and/or </a:t>
            </a:r>
            <a:r>
              <a:rPr lang="en-US" sz="2800" b="1" dirty="0"/>
              <a:t>participate</a:t>
            </a:r>
            <a:r>
              <a:rPr lang="en-US" sz="2800" dirty="0"/>
              <a:t> in advisory committee set up by Sponsor </a:t>
            </a:r>
          </a:p>
        </p:txBody>
      </p:sp>
      <p:sp>
        <p:nvSpPr>
          <p:cNvPr id="2" name="Footer Placeholder 1">
            <a:extLst>
              <a:ext uri="{FF2B5EF4-FFF2-40B4-BE49-F238E27FC236}">
                <a16:creationId xmlns:a16="http://schemas.microsoft.com/office/drawing/2014/main" id="{78AE8864-6F5C-FCEE-AA80-A685DC0A0D68}"/>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71935281-44D0-2DE5-D8B7-72D844C7C75E}"/>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14</a:t>
            </a:fld>
            <a:endParaRPr lang="en-US" dirty="0"/>
          </a:p>
        </p:txBody>
      </p:sp>
    </p:spTree>
    <p:extLst>
      <p:ext uri="{BB962C8B-B14F-4D97-AF65-F5344CB8AC3E}">
        <p14:creationId xmlns:p14="http://schemas.microsoft.com/office/powerpoint/2010/main" val="3970961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B7FADE60-3F96-C081-62DA-EDC3C9E115B4}"/>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B536361C-A4E4-835D-84CC-EB9B06B08E43}"/>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a:t>FSMC Responsibilities – Part 3</a:t>
            </a:r>
            <a:endParaRPr lang="en-US" dirty="0"/>
          </a:p>
        </p:txBody>
      </p:sp>
      <p:sp>
        <p:nvSpPr>
          <p:cNvPr id="583" name="Google Shape;583;p73">
            <a:extLst>
              <a:ext uri="{FF2B5EF4-FFF2-40B4-BE49-F238E27FC236}">
                <a16:creationId xmlns:a16="http://schemas.microsoft.com/office/drawing/2014/main" id="{CDDB52CA-A398-7BB1-3BED-66E0DBFDEDC8}"/>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lnSpcReduction="10000"/>
          </a:bodyPr>
          <a:lstStyle/>
          <a:p>
            <a:r>
              <a:rPr lang="en-US" sz="3600" dirty="0"/>
              <a:t>Food Service Management</a:t>
            </a:r>
          </a:p>
          <a:p>
            <a:r>
              <a:rPr lang="en-US" sz="3200" b="1" dirty="0"/>
              <a:t>Direct </a:t>
            </a:r>
            <a:r>
              <a:rPr lang="en-US" sz="3200" dirty="0"/>
              <a:t>and </a:t>
            </a:r>
            <a:r>
              <a:rPr lang="en-US" sz="3200" b="1" dirty="0"/>
              <a:t>supervise</a:t>
            </a:r>
            <a:r>
              <a:rPr lang="en-US" sz="3200" dirty="0"/>
              <a:t> foodservice employees</a:t>
            </a:r>
          </a:p>
          <a:p>
            <a:r>
              <a:rPr lang="en-US" sz="3200" dirty="0"/>
              <a:t>Ensure that all staff with child nutrition program duties </a:t>
            </a:r>
            <a:r>
              <a:rPr lang="en-US" sz="3200" b="1" dirty="0"/>
              <a:t>meet Professional Standards </a:t>
            </a:r>
            <a:r>
              <a:rPr lang="en-US" sz="3200" dirty="0"/>
              <a:t>annual training requirements</a:t>
            </a:r>
          </a:p>
          <a:p>
            <a:r>
              <a:rPr lang="en-US" sz="3200" b="1" dirty="0"/>
              <a:t>Conduct </a:t>
            </a:r>
            <a:r>
              <a:rPr lang="en-US" sz="3200" dirty="0"/>
              <a:t>on-going </a:t>
            </a:r>
            <a:r>
              <a:rPr lang="en-US" sz="3200" b="1" dirty="0"/>
              <a:t>nutrition awareness </a:t>
            </a:r>
            <a:r>
              <a:rPr lang="en-US" sz="3200" dirty="0"/>
              <a:t>in cooperation with Sponsor</a:t>
            </a:r>
          </a:p>
          <a:p>
            <a:r>
              <a:rPr lang="en-US" sz="3200" b="1" dirty="0"/>
              <a:t>Maintain all documentation </a:t>
            </a:r>
            <a:r>
              <a:rPr lang="en-US" sz="3200" dirty="0"/>
              <a:t>as required for 3 years plus current year</a:t>
            </a:r>
          </a:p>
        </p:txBody>
      </p:sp>
      <p:sp>
        <p:nvSpPr>
          <p:cNvPr id="2" name="Footer Placeholder 1">
            <a:extLst>
              <a:ext uri="{FF2B5EF4-FFF2-40B4-BE49-F238E27FC236}">
                <a16:creationId xmlns:a16="http://schemas.microsoft.com/office/drawing/2014/main" id="{1A367E1B-8995-9689-DFCE-E532358527F9}"/>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97C3CCF6-A58E-48CA-D66D-509FEB01B07F}"/>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15</a:t>
            </a:fld>
            <a:endParaRPr lang="en-US" dirty="0"/>
          </a:p>
        </p:txBody>
      </p:sp>
    </p:spTree>
    <p:extLst>
      <p:ext uri="{BB962C8B-B14F-4D97-AF65-F5344CB8AC3E}">
        <p14:creationId xmlns:p14="http://schemas.microsoft.com/office/powerpoint/2010/main" val="436415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E8D89ECE-8271-C372-97B2-2473A8BB8765}"/>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9D947447-B18A-610E-D97C-B9986BAA0BBE}"/>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a:t>FSMC Responsibilities – USDA Foods</a:t>
            </a:r>
          </a:p>
        </p:txBody>
      </p:sp>
      <p:sp>
        <p:nvSpPr>
          <p:cNvPr id="583" name="Google Shape;583;p73">
            <a:extLst>
              <a:ext uri="{FF2B5EF4-FFF2-40B4-BE49-F238E27FC236}">
                <a16:creationId xmlns:a16="http://schemas.microsoft.com/office/drawing/2014/main" id="{46B0F05F-A43B-3137-4762-33BE7C325F71}"/>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lnSpcReduction="10000"/>
          </a:bodyPr>
          <a:lstStyle/>
          <a:p>
            <a:r>
              <a:rPr lang="en-US" sz="3600" dirty="0"/>
              <a:t>Food Service Management</a:t>
            </a:r>
          </a:p>
          <a:p>
            <a:pPr lvl="1"/>
            <a:r>
              <a:rPr lang="en-US" sz="3600" dirty="0"/>
              <a:t>Allocate/order </a:t>
            </a:r>
            <a:r>
              <a:rPr lang="en-US" sz="3600" b="1" dirty="0"/>
              <a:t>entire allocation </a:t>
            </a:r>
            <a:r>
              <a:rPr lang="en-US" sz="3600" dirty="0"/>
              <a:t>of USDA Foods entitlement funds in </a:t>
            </a:r>
            <a:r>
              <a:rPr lang="en-US" sz="3600" b="1" u="sng" dirty="0"/>
              <a:t>coordination</a:t>
            </a:r>
            <a:r>
              <a:rPr lang="en-US" sz="3600" b="1" dirty="0"/>
              <a:t> </a:t>
            </a:r>
            <a:r>
              <a:rPr lang="en-US" sz="3600" dirty="0"/>
              <a:t>with sponsor</a:t>
            </a:r>
          </a:p>
          <a:p>
            <a:pPr lvl="1"/>
            <a:r>
              <a:rPr lang="en-US" sz="3600" b="1" dirty="0"/>
              <a:t>Use USDA Foods items </a:t>
            </a:r>
            <a:r>
              <a:rPr lang="en-US" sz="3600" dirty="0"/>
              <a:t>in child nutrition program meals</a:t>
            </a:r>
          </a:p>
          <a:p>
            <a:pPr lvl="1"/>
            <a:r>
              <a:rPr lang="en-US" sz="3600" b="1" dirty="0"/>
              <a:t>Comply</a:t>
            </a:r>
            <a:r>
              <a:rPr lang="en-US" sz="3600" dirty="0"/>
              <a:t> with regulatory requirements for USDA foods</a:t>
            </a:r>
          </a:p>
          <a:p>
            <a:pPr lvl="1"/>
            <a:r>
              <a:rPr lang="en-US" sz="3600" b="1" dirty="0"/>
              <a:t>Credit value </a:t>
            </a:r>
            <a:r>
              <a:rPr lang="en-US" sz="3600" dirty="0"/>
              <a:t>of USDA Foods received</a:t>
            </a:r>
          </a:p>
          <a:p>
            <a:pPr lvl="1"/>
            <a:r>
              <a:rPr lang="en-US" sz="3600" dirty="0"/>
              <a:t>Reimburse </a:t>
            </a:r>
            <a:r>
              <a:rPr lang="en-US" sz="3600" b="1" dirty="0"/>
              <a:t>service/delivery fees</a:t>
            </a:r>
          </a:p>
        </p:txBody>
      </p:sp>
      <p:sp>
        <p:nvSpPr>
          <p:cNvPr id="2" name="Footer Placeholder 1">
            <a:extLst>
              <a:ext uri="{FF2B5EF4-FFF2-40B4-BE49-F238E27FC236}">
                <a16:creationId xmlns:a16="http://schemas.microsoft.com/office/drawing/2014/main" id="{CEF3D328-2055-D60A-7627-DDB71D0C8063}"/>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4D0B8479-8CB3-C67C-D5B6-F07B53E1E1E7}"/>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16</a:t>
            </a:fld>
            <a:endParaRPr lang="en-US" dirty="0"/>
          </a:p>
        </p:txBody>
      </p:sp>
    </p:spTree>
    <p:extLst>
      <p:ext uri="{BB962C8B-B14F-4D97-AF65-F5344CB8AC3E}">
        <p14:creationId xmlns:p14="http://schemas.microsoft.com/office/powerpoint/2010/main" val="1682602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A8EAB-B751-578E-B332-9F78BFAF41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34ED8A-2395-C0B8-3930-4083687147D3}"/>
              </a:ext>
            </a:extLst>
          </p:cNvPr>
          <p:cNvSpPr>
            <a:spLocks noGrp="1"/>
          </p:cNvSpPr>
          <p:nvPr>
            <p:ph type="ctrTitle"/>
          </p:nvPr>
        </p:nvSpPr>
        <p:spPr/>
        <p:txBody>
          <a:bodyPr>
            <a:normAutofit/>
          </a:bodyPr>
          <a:lstStyle/>
          <a:p>
            <a:r>
              <a:rPr lang="en-US" dirty="0"/>
              <a:t>Flow of Communication</a:t>
            </a:r>
          </a:p>
        </p:txBody>
      </p:sp>
      <p:sp>
        <p:nvSpPr>
          <p:cNvPr id="6" name="Footer Placeholder 5">
            <a:extLst>
              <a:ext uri="{FF2B5EF4-FFF2-40B4-BE49-F238E27FC236}">
                <a16:creationId xmlns:a16="http://schemas.microsoft.com/office/drawing/2014/main" id="{55F2F83D-E818-E416-7DCA-FD00CB609D8C}"/>
              </a:ext>
            </a:extLst>
          </p:cNvPr>
          <p:cNvSpPr>
            <a:spLocks noGrp="1"/>
          </p:cNvSpPr>
          <p:nvPr>
            <p:ph type="ftr" sz="quarter" idx="11"/>
          </p:nvPr>
        </p:nvSpPr>
        <p:spPr/>
        <p:txBody>
          <a:bodyPr/>
          <a:lstStyle/>
          <a:p>
            <a:r>
              <a:rPr lang="en-US"/>
              <a:t>Oregon Department of Education</a:t>
            </a:r>
            <a:endParaRPr lang="en-US" dirty="0"/>
          </a:p>
        </p:txBody>
      </p:sp>
      <p:sp>
        <p:nvSpPr>
          <p:cNvPr id="7" name="Slide Number Placeholder 6">
            <a:extLst>
              <a:ext uri="{FF2B5EF4-FFF2-40B4-BE49-F238E27FC236}">
                <a16:creationId xmlns:a16="http://schemas.microsoft.com/office/drawing/2014/main" id="{966A7E23-E4CA-9BB7-0628-E0C0B0484B7D}"/>
              </a:ext>
            </a:extLst>
          </p:cNvPr>
          <p:cNvSpPr>
            <a:spLocks noGrp="1"/>
          </p:cNvSpPr>
          <p:nvPr>
            <p:ph type="sldNum" sz="quarter" idx="12"/>
          </p:nvPr>
        </p:nvSpPr>
        <p:spPr/>
        <p:txBody>
          <a:bodyPr/>
          <a:lstStyle/>
          <a:p>
            <a:fld id="{357F5B69-6281-4C1F-8C38-6DA0F56DA430}" type="slidenum">
              <a:rPr lang="en-US" smtClean="0"/>
              <a:pPr/>
              <a:t>17</a:t>
            </a:fld>
            <a:endParaRPr lang="en-US" dirty="0"/>
          </a:p>
        </p:txBody>
      </p:sp>
    </p:spTree>
    <p:extLst>
      <p:ext uri="{BB962C8B-B14F-4D97-AF65-F5344CB8AC3E}">
        <p14:creationId xmlns:p14="http://schemas.microsoft.com/office/powerpoint/2010/main" val="24031494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25C48C6C-F6B5-01A6-85A9-50909A3B45F4}"/>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70AAEFEA-7C4E-1118-9C61-C0CBEB7E967D}"/>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err="1"/>
              <a:t>CNPweb</a:t>
            </a:r>
            <a:r>
              <a:rPr lang="en-US" dirty="0"/>
              <a:t> Contacts – CACFP and SFSP</a:t>
            </a:r>
          </a:p>
        </p:txBody>
      </p:sp>
      <p:grpSp>
        <p:nvGrpSpPr>
          <p:cNvPr id="5" name="Group 4">
            <a:extLst>
              <a:ext uri="{FF2B5EF4-FFF2-40B4-BE49-F238E27FC236}">
                <a16:creationId xmlns:a16="http://schemas.microsoft.com/office/drawing/2014/main" id="{D6429A4C-B3F5-4497-FF55-1765EEE05DFB}"/>
              </a:ext>
              <a:ext uri="{C183D7F6-B498-43B3-948B-1728B52AA6E4}">
                <adec:decorative xmlns:adec="http://schemas.microsoft.com/office/drawing/2017/decorative" val="1"/>
              </a:ext>
            </a:extLst>
          </p:cNvPr>
          <p:cNvGrpSpPr/>
          <p:nvPr/>
        </p:nvGrpSpPr>
        <p:grpSpPr>
          <a:xfrm>
            <a:off x="2820709" y="1306004"/>
            <a:ext cx="6550581" cy="5198914"/>
            <a:chOff x="2278199" y="694589"/>
            <a:chExt cx="8066085" cy="6163412"/>
          </a:xfrm>
        </p:grpSpPr>
        <p:pic>
          <p:nvPicPr>
            <p:cNvPr id="6" name="Picture 5" title="&quot;&quot;">
              <a:extLst>
                <a:ext uri="{FF2B5EF4-FFF2-40B4-BE49-F238E27FC236}">
                  <a16:creationId xmlns:a16="http://schemas.microsoft.com/office/drawing/2014/main" id="{FA0E49FE-4DA8-E2F7-D1FC-3E443FA199E3}"/>
                </a:ext>
              </a:extLst>
            </p:cNvPr>
            <p:cNvPicPr>
              <a:picLocks noChangeAspect="1"/>
            </p:cNvPicPr>
            <p:nvPr/>
          </p:nvPicPr>
          <p:blipFill>
            <a:blip r:embed="rId3"/>
            <a:stretch>
              <a:fillRect/>
            </a:stretch>
          </p:blipFill>
          <p:spPr>
            <a:xfrm>
              <a:off x="2438401" y="862114"/>
              <a:ext cx="7905883" cy="5622345"/>
            </a:xfrm>
            <a:prstGeom prst="rect">
              <a:avLst/>
            </a:prstGeom>
          </p:spPr>
        </p:pic>
        <p:sp>
          <p:nvSpPr>
            <p:cNvPr id="7" name="Oval 6" title="&quot;&quot;">
              <a:extLst>
                <a:ext uri="{FF2B5EF4-FFF2-40B4-BE49-F238E27FC236}">
                  <a16:creationId xmlns:a16="http://schemas.microsoft.com/office/drawing/2014/main" id="{7220D69A-E53D-2F95-508C-11D34BEBBE92}"/>
                </a:ext>
              </a:extLst>
            </p:cNvPr>
            <p:cNvSpPr/>
            <p:nvPr/>
          </p:nvSpPr>
          <p:spPr>
            <a:xfrm>
              <a:off x="5645760" y="694589"/>
              <a:ext cx="3982580" cy="246197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noFill/>
              </a:endParaRPr>
            </a:p>
          </p:txBody>
        </p:sp>
        <p:sp>
          <p:nvSpPr>
            <p:cNvPr id="8" name="Oval 7" title="&quot;&quot;">
              <a:extLst>
                <a:ext uri="{FF2B5EF4-FFF2-40B4-BE49-F238E27FC236}">
                  <a16:creationId xmlns:a16="http://schemas.microsoft.com/office/drawing/2014/main" id="{E429AF2F-0F9E-D7DE-6F9C-4A13A2152351}"/>
                </a:ext>
              </a:extLst>
            </p:cNvPr>
            <p:cNvSpPr/>
            <p:nvPr/>
          </p:nvSpPr>
          <p:spPr>
            <a:xfrm>
              <a:off x="2278199" y="4556574"/>
              <a:ext cx="5984804" cy="2301427"/>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noFill/>
              </a:endParaRPr>
            </a:p>
          </p:txBody>
        </p:sp>
      </p:grpSp>
      <p:sp>
        <p:nvSpPr>
          <p:cNvPr id="2" name="Footer Placeholder 1">
            <a:extLst>
              <a:ext uri="{FF2B5EF4-FFF2-40B4-BE49-F238E27FC236}">
                <a16:creationId xmlns:a16="http://schemas.microsoft.com/office/drawing/2014/main" id="{56478B66-CA20-562A-45CE-EC4AF41A6744}"/>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C930E775-8949-859D-5ECC-07DE648855B8}"/>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18</a:t>
            </a:fld>
            <a:endParaRPr lang="en-US" dirty="0"/>
          </a:p>
        </p:txBody>
      </p:sp>
    </p:spTree>
    <p:extLst>
      <p:ext uri="{BB962C8B-B14F-4D97-AF65-F5344CB8AC3E}">
        <p14:creationId xmlns:p14="http://schemas.microsoft.com/office/powerpoint/2010/main" val="40350599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F76D2787-8224-8FF1-DA20-D9A03391E812}"/>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DC499578-A8EF-2150-0F0C-0D1C3D02EACC}"/>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err="1"/>
              <a:t>CNPweb</a:t>
            </a:r>
            <a:r>
              <a:rPr lang="en-US" dirty="0"/>
              <a:t> Contacts – NSLP, SBP, and SSO</a:t>
            </a:r>
          </a:p>
        </p:txBody>
      </p:sp>
      <p:sp>
        <p:nvSpPr>
          <p:cNvPr id="2" name="Footer Placeholder 1">
            <a:extLst>
              <a:ext uri="{FF2B5EF4-FFF2-40B4-BE49-F238E27FC236}">
                <a16:creationId xmlns:a16="http://schemas.microsoft.com/office/drawing/2014/main" id="{3BB11B7F-D4FF-20D0-5F1D-21D84DE5CBDA}"/>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4A3AD447-8721-6334-EF94-FCA5A0C8F937}"/>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19</a:t>
            </a:fld>
            <a:endParaRPr lang="en-US" dirty="0"/>
          </a:p>
        </p:txBody>
      </p:sp>
      <p:grpSp>
        <p:nvGrpSpPr>
          <p:cNvPr id="10" name="Group 9" descr="image of contacts section on CNPweb application">
            <a:extLst>
              <a:ext uri="{FF2B5EF4-FFF2-40B4-BE49-F238E27FC236}">
                <a16:creationId xmlns:a16="http://schemas.microsoft.com/office/drawing/2014/main" id="{B14DA79D-21D7-E2C5-554D-E6AACA6A5079}"/>
              </a:ext>
            </a:extLst>
          </p:cNvPr>
          <p:cNvGrpSpPr/>
          <p:nvPr/>
        </p:nvGrpSpPr>
        <p:grpSpPr>
          <a:xfrm>
            <a:off x="1795447" y="1546005"/>
            <a:ext cx="8601105" cy="4244789"/>
            <a:chOff x="1711295" y="953513"/>
            <a:chExt cx="8601105" cy="4244789"/>
          </a:xfrm>
        </p:grpSpPr>
        <p:pic>
          <p:nvPicPr>
            <p:cNvPr id="11" name="Picture 10" title="&quot;&quot;">
              <a:extLst>
                <a:ext uri="{FF2B5EF4-FFF2-40B4-BE49-F238E27FC236}">
                  <a16:creationId xmlns:a16="http://schemas.microsoft.com/office/drawing/2014/main" id="{22342B8A-43BB-AB47-E97B-7E1DA990406A}"/>
                </a:ext>
              </a:extLst>
            </p:cNvPr>
            <p:cNvPicPr>
              <a:picLocks noChangeAspect="1"/>
            </p:cNvPicPr>
            <p:nvPr/>
          </p:nvPicPr>
          <p:blipFill>
            <a:blip r:embed="rId3"/>
            <a:stretch>
              <a:fillRect/>
            </a:stretch>
          </p:blipFill>
          <p:spPr>
            <a:xfrm>
              <a:off x="2210478" y="1337458"/>
              <a:ext cx="8101922" cy="3860844"/>
            </a:xfrm>
            <a:prstGeom prst="rect">
              <a:avLst/>
            </a:prstGeom>
          </p:spPr>
        </p:pic>
        <p:sp>
          <p:nvSpPr>
            <p:cNvPr id="12" name="Oval 11" title="&quot;&quot;">
              <a:extLst>
                <a:ext uri="{FF2B5EF4-FFF2-40B4-BE49-F238E27FC236}">
                  <a16:creationId xmlns:a16="http://schemas.microsoft.com/office/drawing/2014/main" id="{887F775E-BDA6-7D72-464A-7ADE0E6299BD}"/>
                </a:ext>
              </a:extLst>
            </p:cNvPr>
            <p:cNvSpPr/>
            <p:nvPr/>
          </p:nvSpPr>
          <p:spPr>
            <a:xfrm>
              <a:off x="5810076" y="953513"/>
              <a:ext cx="4299124" cy="2457466"/>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noFill/>
              </a:endParaRPr>
            </a:p>
          </p:txBody>
        </p:sp>
        <p:sp>
          <p:nvSpPr>
            <p:cNvPr id="13" name="Oval 12" title="&quot;&quot;">
              <a:extLst>
                <a:ext uri="{FF2B5EF4-FFF2-40B4-BE49-F238E27FC236}">
                  <a16:creationId xmlns:a16="http://schemas.microsoft.com/office/drawing/2014/main" id="{22263F35-8F2D-9555-FFCF-3D969E46BB95}"/>
                </a:ext>
              </a:extLst>
            </p:cNvPr>
            <p:cNvSpPr/>
            <p:nvPr/>
          </p:nvSpPr>
          <p:spPr>
            <a:xfrm>
              <a:off x="1711295" y="3109175"/>
              <a:ext cx="4672805" cy="2089127"/>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noFill/>
              </a:endParaRPr>
            </a:p>
          </p:txBody>
        </p:sp>
      </p:grpSp>
    </p:spTree>
    <p:extLst>
      <p:ext uri="{BB962C8B-B14F-4D97-AF65-F5344CB8AC3E}">
        <p14:creationId xmlns:p14="http://schemas.microsoft.com/office/powerpoint/2010/main" val="1969484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1"/>
        <p:cNvGrpSpPr/>
        <p:nvPr/>
      </p:nvGrpSpPr>
      <p:grpSpPr>
        <a:xfrm>
          <a:off x="0" y="0"/>
          <a:ext cx="0" cy="0"/>
          <a:chOff x="0" y="0"/>
          <a:chExt cx="0" cy="0"/>
        </a:xfrm>
      </p:grpSpPr>
      <p:sp>
        <p:nvSpPr>
          <p:cNvPr id="582" name="Google Shape;582;p73"/>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a:t>Benefits of this Training</a:t>
            </a:r>
          </a:p>
        </p:txBody>
      </p:sp>
      <p:sp>
        <p:nvSpPr>
          <p:cNvPr id="583" name="Google Shape;583;p73"/>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a:bodyPr>
          <a:lstStyle/>
          <a:p>
            <a:pPr lvl="0"/>
            <a:r>
              <a:rPr lang="en-US" dirty="0"/>
              <a:t>Varying program regulations</a:t>
            </a:r>
          </a:p>
          <a:p>
            <a:pPr lvl="0"/>
            <a:r>
              <a:rPr lang="en-US" dirty="0"/>
              <a:t>Requests for clarification</a:t>
            </a:r>
          </a:p>
          <a:p>
            <a:pPr lvl="0"/>
            <a:r>
              <a:rPr lang="en-US" dirty="0"/>
              <a:t>Increased AR findings</a:t>
            </a:r>
          </a:p>
          <a:p>
            <a:pPr lvl="0"/>
            <a:r>
              <a:rPr lang="en-US" dirty="0"/>
              <a:t>Opportunity for conversation</a:t>
            </a:r>
          </a:p>
        </p:txBody>
      </p:sp>
      <p:sp>
        <p:nvSpPr>
          <p:cNvPr id="2" name="Footer Placeholder 1">
            <a:extLst>
              <a:ext uri="{FF2B5EF4-FFF2-40B4-BE49-F238E27FC236}">
                <a16:creationId xmlns:a16="http://schemas.microsoft.com/office/drawing/2014/main" id="{A66D23C2-3679-01A1-8407-D2A263597B10}"/>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780AFE16-8EE2-007C-1EBB-E1818BA2192D}"/>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E97355BA-0AB5-93D5-F958-9A5EA406C969}"/>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B1F0FF57-DA2C-3AF4-50F3-5209E4A84393}"/>
              </a:ext>
            </a:extLst>
          </p:cNvPr>
          <p:cNvSpPr txBox="1">
            <a:spLocks noGrp="1"/>
          </p:cNvSpPr>
          <p:nvPr>
            <p:ph type="title"/>
          </p:nvPr>
        </p:nvSpPr>
        <p:spPr>
          <a:xfrm>
            <a:off x="717176" y="457200"/>
            <a:ext cx="10784542" cy="1026460"/>
          </a:xfrm>
        </p:spPr>
        <p:txBody>
          <a:bodyPr spcFirstLastPara="1" lIns="91425" tIns="45700" rIns="91425" bIns="45700" anchor="b" anchorCtr="0">
            <a:normAutofit/>
          </a:bodyPr>
          <a:lstStyle/>
          <a:p>
            <a:pPr lvl="0"/>
            <a:r>
              <a:rPr lang="en-US" dirty="0"/>
              <a:t>Working with ODE CNP</a:t>
            </a:r>
          </a:p>
        </p:txBody>
      </p:sp>
      <p:sp>
        <p:nvSpPr>
          <p:cNvPr id="588" name="Content Placeholder 2">
            <a:extLst>
              <a:ext uri="{FF2B5EF4-FFF2-40B4-BE49-F238E27FC236}">
                <a16:creationId xmlns:a16="http://schemas.microsoft.com/office/drawing/2014/main" id="{24BD4DC6-20E8-0D45-665E-4E6915401916}"/>
              </a:ext>
            </a:extLst>
          </p:cNvPr>
          <p:cNvSpPr>
            <a:spLocks noGrp="1"/>
          </p:cNvSpPr>
          <p:nvPr>
            <p:ph sz="half" idx="1"/>
          </p:nvPr>
        </p:nvSpPr>
        <p:spPr>
          <a:xfrm>
            <a:off x="717176" y="1825625"/>
            <a:ext cx="5302624" cy="4106048"/>
          </a:xfrm>
        </p:spPr>
        <p:txBody>
          <a:bodyPr>
            <a:normAutofit fontScale="92500" lnSpcReduction="10000"/>
          </a:bodyPr>
          <a:lstStyle/>
          <a:p>
            <a:r>
              <a:rPr lang="en-US" sz="2800" dirty="0"/>
              <a:t>Communication from ODE to Sponsor Contact(s)</a:t>
            </a:r>
          </a:p>
          <a:p>
            <a:pPr marL="457200" indent="-457200">
              <a:buFont typeface="Arial" panose="020B0604020202020204" pitchFamily="34" charset="0"/>
              <a:buChar char="•"/>
            </a:pPr>
            <a:r>
              <a:rPr lang="en-US" sz="2400" dirty="0"/>
              <a:t>Agreements</a:t>
            </a:r>
          </a:p>
          <a:p>
            <a:pPr marL="457200" indent="-457200">
              <a:buFont typeface="Arial" panose="020B0604020202020204" pitchFamily="34" charset="0"/>
              <a:buChar char="•"/>
            </a:pPr>
            <a:r>
              <a:rPr lang="en-US" sz="2400" dirty="0"/>
              <a:t>Renewals</a:t>
            </a:r>
          </a:p>
          <a:p>
            <a:pPr marL="457200" indent="-457200">
              <a:buFont typeface="Arial" panose="020B0604020202020204" pitchFamily="34" charset="0"/>
              <a:buChar char="•"/>
            </a:pPr>
            <a:r>
              <a:rPr lang="en-US" sz="2400" dirty="0"/>
              <a:t>Claims</a:t>
            </a:r>
          </a:p>
          <a:p>
            <a:pPr marL="457200" indent="-457200">
              <a:buFont typeface="Arial" panose="020B0604020202020204" pitchFamily="34" charset="0"/>
              <a:buChar char="•"/>
            </a:pPr>
            <a:r>
              <a:rPr lang="en-US" sz="2400" dirty="0"/>
              <a:t>Administrative Reviews</a:t>
            </a:r>
          </a:p>
          <a:p>
            <a:pPr marL="457200" indent="-457200">
              <a:buFont typeface="Arial" panose="020B0604020202020204" pitchFamily="34" charset="0"/>
              <a:buChar char="•"/>
            </a:pPr>
            <a:r>
              <a:rPr lang="en-US" sz="2400" dirty="0"/>
              <a:t>Memos</a:t>
            </a:r>
          </a:p>
          <a:p>
            <a:pPr marL="457200" indent="-457200">
              <a:buFont typeface="Arial" panose="020B0604020202020204" pitchFamily="34" charset="0"/>
              <a:buChar char="•"/>
            </a:pPr>
            <a:r>
              <a:rPr lang="en-US" sz="2400" dirty="0"/>
              <a:t>Newsletters</a:t>
            </a:r>
          </a:p>
          <a:p>
            <a:pPr marL="457200" indent="-457200">
              <a:buFont typeface="Arial" panose="020B0604020202020204" pitchFamily="34" charset="0"/>
              <a:buChar char="•"/>
            </a:pPr>
            <a:r>
              <a:rPr lang="en-US" sz="2400" dirty="0"/>
              <a:t>Training Announcements</a:t>
            </a:r>
          </a:p>
          <a:p>
            <a:pPr marL="457200" indent="-457200">
              <a:buFont typeface="Arial" panose="020B0604020202020204" pitchFamily="34" charset="0"/>
              <a:buChar char="•"/>
            </a:pPr>
            <a:r>
              <a:rPr lang="en-US" sz="2400" dirty="0"/>
              <a:t>Q &amp; A</a:t>
            </a:r>
          </a:p>
          <a:p>
            <a:endParaRPr lang="en-US" dirty="0"/>
          </a:p>
        </p:txBody>
      </p:sp>
      <p:sp>
        <p:nvSpPr>
          <p:cNvPr id="590" name="Content Placeholder 3">
            <a:extLst>
              <a:ext uri="{FF2B5EF4-FFF2-40B4-BE49-F238E27FC236}">
                <a16:creationId xmlns:a16="http://schemas.microsoft.com/office/drawing/2014/main" id="{F7FD23C1-9F25-17AA-2A6E-28062C83C51A}"/>
              </a:ext>
            </a:extLst>
          </p:cNvPr>
          <p:cNvSpPr>
            <a:spLocks noGrp="1"/>
          </p:cNvSpPr>
          <p:nvPr>
            <p:ph sz="half" idx="2"/>
          </p:nvPr>
        </p:nvSpPr>
        <p:spPr>
          <a:xfrm>
            <a:off x="6172200" y="1825625"/>
            <a:ext cx="5329518" cy="4106048"/>
          </a:xfrm>
        </p:spPr>
        <p:txBody>
          <a:bodyPr>
            <a:normAutofit fontScale="92500" lnSpcReduction="10000"/>
          </a:bodyPr>
          <a:lstStyle/>
          <a:p>
            <a:r>
              <a:rPr lang="en-US" sz="2800" dirty="0"/>
              <a:t>Communication from ODE to FSMC Contact</a:t>
            </a:r>
          </a:p>
          <a:p>
            <a:pPr marL="457200" indent="-457200">
              <a:buFont typeface="Arial" panose="020B0604020202020204" pitchFamily="34" charset="0"/>
              <a:buChar char="•"/>
            </a:pPr>
            <a:r>
              <a:rPr lang="en-US" sz="2400" dirty="0"/>
              <a:t>Administrative Reviews</a:t>
            </a:r>
          </a:p>
          <a:p>
            <a:pPr marL="457200" indent="-457200">
              <a:buFont typeface="Arial" panose="020B0604020202020204" pitchFamily="34" charset="0"/>
              <a:buChar char="•"/>
            </a:pPr>
            <a:r>
              <a:rPr lang="en-US" sz="2400" dirty="0"/>
              <a:t>Memos</a:t>
            </a:r>
          </a:p>
          <a:p>
            <a:pPr marL="457200" indent="-457200">
              <a:buFont typeface="Arial" panose="020B0604020202020204" pitchFamily="34" charset="0"/>
              <a:buChar char="•"/>
            </a:pPr>
            <a:r>
              <a:rPr lang="en-US" sz="2400" dirty="0"/>
              <a:t>Newsletters</a:t>
            </a:r>
          </a:p>
          <a:p>
            <a:pPr marL="457200" indent="-457200">
              <a:buFont typeface="Arial" panose="020B0604020202020204" pitchFamily="34" charset="0"/>
              <a:buChar char="•"/>
            </a:pPr>
            <a:r>
              <a:rPr lang="en-US" sz="2400" dirty="0"/>
              <a:t>Training Announcements</a:t>
            </a:r>
          </a:p>
          <a:p>
            <a:pPr marL="457200" indent="-457200">
              <a:buFont typeface="Arial" panose="020B0604020202020204" pitchFamily="34" charset="0"/>
              <a:buChar char="•"/>
            </a:pPr>
            <a:r>
              <a:rPr lang="en-US" sz="2400" dirty="0"/>
              <a:t>Q &amp; A</a:t>
            </a:r>
          </a:p>
          <a:p>
            <a:endParaRPr lang="en-US" dirty="0"/>
          </a:p>
        </p:txBody>
      </p:sp>
      <p:sp>
        <p:nvSpPr>
          <p:cNvPr id="5" name="Right Brace 4">
            <a:extLst>
              <a:ext uri="{FF2B5EF4-FFF2-40B4-BE49-F238E27FC236}">
                <a16:creationId xmlns:a16="http://schemas.microsoft.com/office/drawing/2014/main" id="{A6FE3283-83D4-F6BA-7F87-84A2C28B2835}"/>
              </a:ext>
              <a:ext uri="{C183D7F6-B498-43B3-948B-1728B52AA6E4}">
                <adec:decorative xmlns:adec="http://schemas.microsoft.com/office/drawing/2017/decorative" val="1"/>
              </a:ext>
            </a:extLst>
          </p:cNvPr>
          <p:cNvSpPr/>
          <p:nvPr/>
        </p:nvSpPr>
        <p:spPr>
          <a:xfrm>
            <a:off x="2570424" y="2597727"/>
            <a:ext cx="276685" cy="1111828"/>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 name="TextBox 3">
            <a:extLst>
              <a:ext uri="{FF2B5EF4-FFF2-40B4-BE49-F238E27FC236}">
                <a16:creationId xmlns:a16="http://schemas.microsoft.com/office/drawing/2014/main" id="{156D8FC1-1AEB-5BAE-6D07-B544095DEEF5}"/>
              </a:ext>
              <a:ext uri="{C183D7F6-B498-43B3-948B-1728B52AA6E4}">
                <adec:decorative xmlns:adec="http://schemas.microsoft.com/office/drawing/2017/decorative" val="1"/>
              </a:ext>
            </a:extLst>
          </p:cNvPr>
          <p:cNvSpPr txBox="1"/>
          <p:nvPr/>
        </p:nvSpPr>
        <p:spPr>
          <a:xfrm>
            <a:off x="2857296" y="2645809"/>
            <a:ext cx="2875632" cy="1015663"/>
          </a:xfrm>
          <a:prstGeom prst="rect">
            <a:avLst/>
          </a:prstGeom>
          <a:noFill/>
          <a:ln w="19050">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000" dirty="0"/>
              <a:t>Administrative and Financial Management of Programs</a:t>
            </a:r>
          </a:p>
        </p:txBody>
      </p:sp>
      <p:sp>
        <p:nvSpPr>
          <p:cNvPr id="2" name="Footer Placeholder 1">
            <a:extLst>
              <a:ext uri="{FF2B5EF4-FFF2-40B4-BE49-F238E27FC236}">
                <a16:creationId xmlns:a16="http://schemas.microsoft.com/office/drawing/2014/main" id="{61F5CF7C-4B3C-0EF0-48C6-13D2CF9E55A0}"/>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3" name="Slide Number Placeholder 2">
            <a:extLst>
              <a:ext uri="{FF2B5EF4-FFF2-40B4-BE49-F238E27FC236}">
                <a16:creationId xmlns:a16="http://schemas.microsoft.com/office/drawing/2014/main" id="{7918C10E-9202-1291-D6EA-200B99E99B47}"/>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20</a:t>
            </a:fld>
            <a:endParaRPr lang="en-US"/>
          </a:p>
        </p:txBody>
      </p:sp>
    </p:spTree>
    <p:extLst>
      <p:ext uri="{BB962C8B-B14F-4D97-AF65-F5344CB8AC3E}">
        <p14:creationId xmlns:p14="http://schemas.microsoft.com/office/powerpoint/2010/main" val="3095359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012ACEA9-9874-6DE0-1D7F-C7B37143A0D6}"/>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47EC0549-5790-4C41-4ADB-DEEC5ED67D8E}"/>
              </a:ext>
            </a:extLst>
          </p:cNvPr>
          <p:cNvSpPr txBox="1">
            <a:spLocks noGrp="1"/>
          </p:cNvSpPr>
          <p:nvPr>
            <p:ph type="title"/>
          </p:nvPr>
        </p:nvSpPr>
        <p:spPr>
          <a:xfrm>
            <a:off x="717176" y="457200"/>
            <a:ext cx="10784542" cy="1026460"/>
          </a:xfrm>
        </p:spPr>
        <p:txBody>
          <a:bodyPr spcFirstLastPara="1" lIns="91425" tIns="45700" rIns="91425" bIns="45700" anchor="b" anchorCtr="0">
            <a:normAutofit/>
          </a:bodyPr>
          <a:lstStyle/>
          <a:p>
            <a:pPr lvl="0"/>
            <a:r>
              <a:rPr lang="en-US" dirty="0"/>
              <a:t>Partnership</a:t>
            </a:r>
          </a:p>
        </p:txBody>
      </p:sp>
      <p:sp>
        <p:nvSpPr>
          <p:cNvPr id="2" name="Footer Placeholder 1">
            <a:extLst>
              <a:ext uri="{FF2B5EF4-FFF2-40B4-BE49-F238E27FC236}">
                <a16:creationId xmlns:a16="http://schemas.microsoft.com/office/drawing/2014/main" id="{A1CA6F57-CCEC-25F2-0F0E-1989A8809A2D}"/>
              </a:ext>
            </a:extLst>
          </p:cNvPr>
          <p:cNvSpPr>
            <a:spLocks noGrp="1"/>
          </p:cNvSpPr>
          <p:nvPr>
            <p:ph type="ftr" sz="quarter" idx="11"/>
          </p:nvPr>
        </p:nvSpPr>
        <p:spPr>
          <a:xfrm>
            <a:off x="717176" y="6139793"/>
            <a:ext cx="2864224" cy="365125"/>
          </a:xfrm>
        </p:spPr>
        <p:txBody>
          <a:bodyPr anchor="ctr">
            <a:normAutofit/>
          </a:bodyPr>
          <a:lstStyle/>
          <a:p>
            <a:pPr>
              <a:spcAft>
                <a:spcPts val="600"/>
              </a:spcAft>
            </a:pPr>
            <a:r>
              <a:rPr lang="en-US"/>
              <a:t>Oregon Department of Education</a:t>
            </a:r>
          </a:p>
        </p:txBody>
      </p:sp>
      <p:sp>
        <p:nvSpPr>
          <p:cNvPr id="3" name="Slide Number Placeholder 2">
            <a:extLst>
              <a:ext uri="{FF2B5EF4-FFF2-40B4-BE49-F238E27FC236}">
                <a16:creationId xmlns:a16="http://schemas.microsoft.com/office/drawing/2014/main" id="{9E2B43D0-C942-627C-0409-6B540C08CE9E}"/>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21</a:t>
            </a:fld>
            <a:endParaRPr lang="en-US"/>
          </a:p>
        </p:txBody>
      </p:sp>
      <p:grpSp>
        <p:nvGrpSpPr>
          <p:cNvPr id="11" name="Group 10" descr="Partnership between FSCM and Sponsor">
            <a:extLst>
              <a:ext uri="{FF2B5EF4-FFF2-40B4-BE49-F238E27FC236}">
                <a16:creationId xmlns:a16="http://schemas.microsoft.com/office/drawing/2014/main" id="{6B987D64-929C-141D-AE2F-63BF34E7EE53}"/>
              </a:ext>
            </a:extLst>
          </p:cNvPr>
          <p:cNvGrpSpPr/>
          <p:nvPr/>
        </p:nvGrpSpPr>
        <p:grpSpPr>
          <a:xfrm>
            <a:off x="3767517" y="677957"/>
            <a:ext cx="6832534" cy="5722843"/>
            <a:chOff x="3114663" y="495955"/>
            <a:chExt cx="6832534" cy="5722843"/>
          </a:xfrm>
        </p:grpSpPr>
        <p:pic>
          <p:nvPicPr>
            <p:cNvPr id="12" name="Picture 11" descr="File:Round Landmark School Icon - Transparent.svg - Wikipedia">
              <a:extLst>
                <a:ext uri="{FF2B5EF4-FFF2-40B4-BE49-F238E27FC236}">
                  <a16:creationId xmlns:a16="http://schemas.microsoft.com/office/drawing/2014/main" id="{0FA22E17-2B42-AA26-FBCC-90EAF4289DA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9261" y="4040862"/>
              <a:ext cx="2177936" cy="2177936"/>
            </a:xfrm>
            <a:prstGeom prst="rect">
              <a:avLst/>
            </a:prstGeom>
          </p:spPr>
        </p:pic>
        <p:pic>
          <p:nvPicPr>
            <p:cNvPr id="13" name="Picture 12" descr="Nutrition Icon | Nutrition Icon | Army Medicine | Flickr">
              <a:extLst>
                <a:ext uri="{FF2B5EF4-FFF2-40B4-BE49-F238E27FC236}">
                  <a16:creationId xmlns:a16="http://schemas.microsoft.com/office/drawing/2014/main" id="{D23773EC-FD41-925A-41A6-09E3280AA4A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14663" y="4169201"/>
              <a:ext cx="1921258" cy="1921258"/>
            </a:xfrm>
            <a:prstGeom prst="rect">
              <a:avLst/>
            </a:prstGeom>
          </p:spPr>
        </p:pic>
        <p:grpSp>
          <p:nvGrpSpPr>
            <p:cNvPr id="14" name="Group 13" title="&quot;&quot;">
              <a:extLst>
                <a:ext uri="{FF2B5EF4-FFF2-40B4-BE49-F238E27FC236}">
                  <a16:creationId xmlns:a16="http://schemas.microsoft.com/office/drawing/2014/main" id="{F4C65E45-DC09-4896-A477-CFF099E2897B}"/>
                </a:ext>
              </a:extLst>
            </p:cNvPr>
            <p:cNvGrpSpPr/>
            <p:nvPr/>
          </p:nvGrpSpPr>
          <p:grpSpPr>
            <a:xfrm>
              <a:off x="4940932" y="4424651"/>
              <a:ext cx="2954694" cy="1394505"/>
              <a:chOff x="3416932" y="4424650"/>
              <a:chExt cx="2954694" cy="1394505"/>
            </a:xfrm>
          </p:grpSpPr>
          <p:grpSp>
            <p:nvGrpSpPr>
              <p:cNvPr id="20" name="Group 19">
                <a:extLst>
                  <a:ext uri="{FF2B5EF4-FFF2-40B4-BE49-F238E27FC236}">
                    <a16:creationId xmlns:a16="http://schemas.microsoft.com/office/drawing/2014/main" id="{00BADA8E-951A-E218-206D-B9A1CF9F885F}"/>
                  </a:ext>
                </a:extLst>
              </p:cNvPr>
              <p:cNvGrpSpPr/>
              <p:nvPr/>
            </p:nvGrpSpPr>
            <p:grpSpPr>
              <a:xfrm rot="10800000">
                <a:off x="3640754" y="5172979"/>
                <a:ext cx="2730872" cy="646176"/>
                <a:chOff x="3408076" y="1367992"/>
                <a:chExt cx="2730872" cy="646176"/>
              </a:xfrm>
            </p:grpSpPr>
            <p:sp>
              <p:nvSpPr>
                <p:cNvPr id="27" name="Half Frame 26">
                  <a:extLst>
                    <a:ext uri="{FF2B5EF4-FFF2-40B4-BE49-F238E27FC236}">
                      <a16:creationId xmlns:a16="http://schemas.microsoft.com/office/drawing/2014/main" id="{F75FF2B4-7218-A58D-37D2-020A4A7208C2}"/>
                    </a:ext>
                  </a:extLst>
                </p:cNvPr>
                <p:cNvSpPr/>
                <p:nvPr/>
              </p:nvSpPr>
              <p:spPr>
                <a:xfrm rot="8075047">
                  <a:off x="5527964" y="1396538"/>
                  <a:ext cx="623452" cy="598517"/>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Half Frame 27">
                  <a:extLst>
                    <a:ext uri="{FF2B5EF4-FFF2-40B4-BE49-F238E27FC236}">
                      <a16:creationId xmlns:a16="http://schemas.microsoft.com/office/drawing/2014/main" id="{FEDBAA98-11E8-4DC8-D9AD-F057E2709DE4}"/>
                    </a:ext>
                  </a:extLst>
                </p:cNvPr>
                <p:cNvSpPr/>
                <p:nvPr/>
              </p:nvSpPr>
              <p:spPr>
                <a:xfrm rot="8075047">
                  <a:off x="5005077" y="1391822"/>
                  <a:ext cx="623452" cy="598517"/>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Half Frame 28">
                  <a:extLst>
                    <a:ext uri="{FF2B5EF4-FFF2-40B4-BE49-F238E27FC236}">
                      <a16:creationId xmlns:a16="http://schemas.microsoft.com/office/drawing/2014/main" id="{A73B0B39-23AF-91AA-8AAE-BE3528D1FA63}"/>
                    </a:ext>
                  </a:extLst>
                </p:cNvPr>
                <p:cNvSpPr/>
                <p:nvPr/>
              </p:nvSpPr>
              <p:spPr>
                <a:xfrm rot="8075047">
                  <a:off x="4462724" y="1403183"/>
                  <a:ext cx="623452" cy="598517"/>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0" name="Half Frame 29">
                  <a:extLst>
                    <a:ext uri="{FF2B5EF4-FFF2-40B4-BE49-F238E27FC236}">
                      <a16:creationId xmlns:a16="http://schemas.microsoft.com/office/drawing/2014/main" id="{7CD1391C-4DCF-CF37-4775-E29E4F719E22}"/>
                    </a:ext>
                  </a:extLst>
                </p:cNvPr>
                <p:cNvSpPr/>
                <p:nvPr/>
              </p:nvSpPr>
              <p:spPr>
                <a:xfrm rot="8075047">
                  <a:off x="3916620" y="1391821"/>
                  <a:ext cx="623452" cy="598517"/>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Half Frame 30">
                  <a:extLst>
                    <a:ext uri="{FF2B5EF4-FFF2-40B4-BE49-F238E27FC236}">
                      <a16:creationId xmlns:a16="http://schemas.microsoft.com/office/drawing/2014/main" id="{F38978E8-86F6-1867-2B81-6DD09E01C178}"/>
                    </a:ext>
                  </a:extLst>
                </p:cNvPr>
                <p:cNvSpPr/>
                <p:nvPr/>
              </p:nvSpPr>
              <p:spPr>
                <a:xfrm rot="8075047">
                  <a:off x="3395609" y="1380459"/>
                  <a:ext cx="623452" cy="598517"/>
                </a:xfrm>
                <a:prstGeom prst="halfFra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21" name="Group 20">
                <a:extLst>
                  <a:ext uri="{FF2B5EF4-FFF2-40B4-BE49-F238E27FC236}">
                    <a16:creationId xmlns:a16="http://schemas.microsoft.com/office/drawing/2014/main" id="{B7401ECF-5F6B-3A82-72A6-88CBAD005F92}"/>
                  </a:ext>
                </a:extLst>
              </p:cNvPr>
              <p:cNvGrpSpPr/>
              <p:nvPr/>
            </p:nvGrpSpPr>
            <p:grpSpPr>
              <a:xfrm>
                <a:off x="3416932" y="4424650"/>
                <a:ext cx="2575075" cy="588848"/>
                <a:chOff x="3408076" y="1367992"/>
                <a:chExt cx="2730872" cy="646176"/>
              </a:xfrm>
              <a:solidFill>
                <a:srgbClr val="FF0000"/>
              </a:solidFill>
            </p:grpSpPr>
            <p:sp>
              <p:nvSpPr>
                <p:cNvPr id="22" name="Half Frame 21">
                  <a:extLst>
                    <a:ext uri="{FF2B5EF4-FFF2-40B4-BE49-F238E27FC236}">
                      <a16:creationId xmlns:a16="http://schemas.microsoft.com/office/drawing/2014/main" id="{CC4922D0-7AD0-13DF-23F0-02FA544213BF}"/>
                    </a:ext>
                  </a:extLst>
                </p:cNvPr>
                <p:cNvSpPr/>
                <p:nvPr/>
              </p:nvSpPr>
              <p:spPr>
                <a:xfrm rot="8075047">
                  <a:off x="5527964" y="1396538"/>
                  <a:ext cx="623452" cy="598517"/>
                </a:xfrm>
                <a:prstGeom prst="halfFram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Half Frame 22">
                  <a:extLst>
                    <a:ext uri="{FF2B5EF4-FFF2-40B4-BE49-F238E27FC236}">
                      <a16:creationId xmlns:a16="http://schemas.microsoft.com/office/drawing/2014/main" id="{66D03329-7CF0-C801-7E21-7210E69DFE64}"/>
                    </a:ext>
                  </a:extLst>
                </p:cNvPr>
                <p:cNvSpPr/>
                <p:nvPr/>
              </p:nvSpPr>
              <p:spPr>
                <a:xfrm rot="8075047">
                  <a:off x="5005077" y="1391822"/>
                  <a:ext cx="623452" cy="598517"/>
                </a:xfrm>
                <a:prstGeom prst="halfFram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Half Frame 23">
                  <a:extLst>
                    <a:ext uri="{FF2B5EF4-FFF2-40B4-BE49-F238E27FC236}">
                      <a16:creationId xmlns:a16="http://schemas.microsoft.com/office/drawing/2014/main" id="{4400121D-D822-F660-29E6-4BB0596CE0BF}"/>
                    </a:ext>
                  </a:extLst>
                </p:cNvPr>
                <p:cNvSpPr/>
                <p:nvPr/>
              </p:nvSpPr>
              <p:spPr>
                <a:xfrm rot="8075047">
                  <a:off x="4462724" y="1403183"/>
                  <a:ext cx="623452" cy="598517"/>
                </a:xfrm>
                <a:prstGeom prst="halfFram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Half Frame 24">
                  <a:extLst>
                    <a:ext uri="{FF2B5EF4-FFF2-40B4-BE49-F238E27FC236}">
                      <a16:creationId xmlns:a16="http://schemas.microsoft.com/office/drawing/2014/main" id="{3AB87BA7-2296-EA02-F67C-ACD3C8DACB18}"/>
                    </a:ext>
                  </a:extLst>
                </p:cNvPr>
                <p:cNvSpPr/>
                <p:nvPr/>
              </p:nvSpPr>
              <p:spPr>
                <a:xfrm rot="8075047">
                  <a:off x="3916620" y="1391821"/>
                  <a:ext cx="623452" cy="598517"/>
                </a:xfrm>
                <a:prstGeom prst="halfFram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6" name="Half Frame 25">
                  <a:extLst>
                    <a:ext uri="{FF2B5EF4-FFF2-40B4-BE49-F238E27FC236}">
                      <a16:creationId xmlns:a16="http://schemas.microsoft.com/office/drawing/2014/main" id="{2280FF65-1D39-3138-8333-AC22FDFF1390}"/>
                    </a:ext>
                  </a:extLst>
                </p:cNvPr>
                <p:cNvSpPr/>
                <p:nvPr/>
              </p:nvSpPr>
              <p:spPr>
                <a:xfrm rot="8075047">
                  <a:off x="3395609" y="1380459"/>
                  <a:ext cx="623452" cy="598517"/>
                </a:xfrm>
                <a:prstGeom prst="halfFram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pic>
          <p:nvPicPr>
            <p:cNvPr id="15" name="Picture 14" descr="Oregonian Flag Metal (Flag of Oregon) - Download it for free">
              <a:extLst>
                <a:ext uri="{FF2B5EF4-FFF2-40B4-BE49-F238E27FC236}">
                  <a16:creationId xmlns:a16="http://schemas.microsoft.com/office/drawing/2014/main" id="{3F80A8E5-871F-81C7-7521-CF0A263BE85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75632" y="495955"/>
              <a:ext cx="2307445" cy="1537335"/>
            </a:xfrm>
            <a:prstGeom prst="rect">
              <a:avLst/>
            </a:prstGeom>
          </p:spPr>
        </p:pic>
        <p:sp>
          <p:nvSpPr>
            <p:cNvPr id="16" name="Rectangle 15">
              <a:extLst>
                <a:ext uri="{FF2B5EF4-FFF2-40B4-BE49-F238E27FC236}">
                  <a16:creationId xmlns:a16="http://schemas.microsoft.com/office/drawing/2014/main" id="{1A77F321-8DB4-617C-D628-53C0606D7956}"/>
                </a:ext>
              </a:extLst>
            </p:cNvPr>
            <p:cNvSpPr/>
            <p:nvPr/>
          </p:nvSpPr>
          <p:spPr>
            <a:xfrm rot="18751665">
              <a:off x="3399324" y="2710976"/>
              <a:ext cx="2390398" cy="646331"/>
            </a:xfrm>
            <a:prstGeom prst="rect">
              <a:avLst/>
            </a:prstGeom>
            <a:noFill/>
          </p:spPr>
          <p:txBody>
            <a:bodyPr wrap="none" lIns="91440" tIns="45720" rIns="91440" bIns="45720">
              <a:spAutoFit/>
            </a:bodyPr>
            <a:lstStyle/>
            <a:p>
              <a:pPr algn="ctr"/>
              <a:r>
                <a:rPr lang="en-US" sz="3600" dirty="0">
                  <a:ln w="0"/>
                  <a:effectLst>
                    <a:outerShdw blurRad="38100" dist="19050" dir="2700000" algn="tl" rotWithShape="0">
                      <a:schemeClr val="dk1">
                        <a:alpha val="40000"/>
                      </a:schemeClr>
                    </a:outerShdw>
                  </a:effectLst>
                </a:rPr>
                <a:t>Regulation</a:t>
              </a:r>
            </a:p>
          </p:txBody>
        </p:sp>
        <p:sp>
          <p:nvSpPr>
            <p:cNvPr id="17" name="Rectangle 16">
              <a:extLst>
                <a:ext uri="{FF2B5EF4-FFF2-40B4-BE49-F238E27FC236}">
                  <a16:creationId xmlns:a16="http://schemas.microsoft.com/office/drawing/2014/main" id="{5A7E1F2A-30D7-B61D-257D-4B4E4E970C85}"/>
                </a:ext>
              </a:extLst>
            </p:cNvPr>
            <p:cNvSpPr/>
            <p:nvPr/>
          </p:nvSpPr>
          <p:spPr>
            <a:xfrm rot="18714274">
              <a:off x="4496823" y="3085439"/>
              <a:ext cx="1415773" cy="646331"/>
            </a:xfrm>
            <a:prstGeom prst="rect">
              <a:avLst/>
            </a:prstGeom>
            <a:noFill/>
          </p:spPr>
          <p:txBody>
            <a:bodyPr wrap="none" lIns="91440" tIns="45720" rIns="91440" bIns="45720">
              <a:spAutoFit/>
            </a:bodyPr>
            <a:lstStyle/>
            <a:p>
              <a:pPr algn="ctr"/>
              <a:r>
                <a:rPr lang="en-US" sz="3600" dirty="0">
                  <a:ln w="0"/>
                  <a:effectLst>
                    <a:outerShdw blurRad="38100" dist="19050" dir="2700000" algn="tl" rotWithShape="0">
                      <a:schemeClr val="dk1">
                        <a:alpha val="40000"/>
                      </a:schemeClr>
                    </a:outerShdw>
                  </a:effectLst>
                </a:rPr>
                <a:t>Policy</a:t>
              </a:r>
            </a:p>
          </p:txBody>
        </p:sp>
        <p:sp>
          <p:nvSpPr>
            <p:cNvPr id="18" name="Rectangle 17">
              <a:extLst>
                <a:ext uri="{FF2B5EF4-FFF2-40B4-BE49-F238E27FC236}">
                  <a16:creationId xmlns:a16="http://schemas.microsoft.com/office/drawing/2014/main" id="{AAE0D74D-B360-F804-8935-6FE7F9DB0E6C}"/>
                </a:ext>
              </a:extLst>
            </p:cNvPr>
            <p:cNvSpPr/>
            <p:nvPr/>
          </p:nvSpPr>
          <p:spPr>
            <a:xfrm rot="3352923">
              <a:off x="6147400" y="2954610"/>
              <a:ext cx="2735044" cy="584775"/>
            </a:xfrm>
            <a:prstGeom prst="rect">
              <a:avLst/>
            </a:prstGeom>
            <a:noFill/>
          </p:spPr>
          <p:txBody>
            <a:bodyPr wrap="none" lIns="91440" tIns="45720" rIns="91440" bIns="45720">
              <a:spAutoFit/>
            </a:bodyPr>
            <a:lstStyle/>
            <a:p>
              <a:pPr algn="ctr"/>
              <a:r>
                <a:rPr lang="en-US" sz="3200" dirty="0">
                  <a:ln w="0"/>
                  <a:effectLst>
                    <a:outerShdw blurRad="38100" dist="19050" dir="2700000" algn="tl" rotWithShape="0">
                      <a:schemeClr val="dk1">
                        <a:alpha val="40000"/>
                      </a:schemeClr>
                    </a:outerShdw>
                  </a:effectLst>
                </a:rPr>
                <a:t>Requirements</a:t>
              </a:r>
            </a:p>
          </p:txBody>
        </p:sp>
        <p:sp>
          <p:nvSpPr>
            <p:cNvPr id="19" name="Rectangle 18">
              <a:extLst>
                <a:ext uri="{FF2B5EF4-FFF2-40B4-BE49-F238E27FC236}">
                  <a16:creationId xmlns:a16="http://schemas.microsoft.com/office/drawing/2014/main" id="{75E81EAD-5D83-6003-3990-102EE2F9502F}"/>
                </a:ext>
              </a:extLst>
            </p:cNvPr>
            <p:cNvSpPr/>
            <p:nvPr/>
          </p:nvSpPr>
          <p:spPr>
            <a:xfrm rot="3276679">
              <a:off x="6972429" y="2685877"/>
              <a:ext cx="2621230" cy="646331"/>
            </a:xfrm>
            <a:prstGeom prst="rect">
              <a:avLst/>
            </a:prstGeom>
            <a:noFill/>
          </p:spPr>
          <p:txBody>
            <a:bodyPr wrap="none" lIns="91440" tIns="45720" rIns="91440" bIns="45720">
              <a:spAutoFit/>
            </a:bodyPr>
            <a:lstStyle/>
            <a:p>
              <a:pPr algn="ctr"/>
              <a:r>
                <a:rPr lang="en-US" sz="3600" dirty="0">
                  <a:ln w="0"/>
                  <a:effectLst>
                    <a:outerShdw blurRad="38100" dist="19050" dir="2700000" algn="tl" rotWithShape="0">
                      <a:schemeClr val="dk1">
                        <a:alpha val="40000"/>
                      </a:schemeClr>
                    </a:outerShdw>
                  </a:effectLst>
                </a:rPr>
                <a:t>Compliance</a:t>
              </a:r>
              <a:endParaRPr lang="en-US" sz="3600" dirty="0">
                <a:ln w="0"/>
                <a:gradFill>
                  <a:gsLst>
                    <a:gs pos="21000">
                      <a:srgbClr val="53575C"/>
                    </a:gs>
                    <a:gs pos="88000">
                      <a:srgbClr val="C5C7CA"/>
                    </a:gs>
                  </a:gsLst>
                  <a:lin ang="5400000"/>
                </a:gradFill>
              </a:endParaRPr>
            </a:p>
          </p:txBody>
        </p:sp>
      </p:grpSp>
    </p:spTree>
    <p:extLst>
      <p:ext uri="{BB962C8B-B14F-4D97-AF65-F5344CB8AC3E}">
        <p14:creationId xmlns:p14="http://schemas.microsoft.com/office/powerpoint/2010/main" val="29843485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39119604-FDFE-0F90-4EAB-28688F3107F8}"/>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C24DBB40-3488-B501-41D9-02B6681B7F89}"/>
              </a:ext>
            </a:extLst>
          </p:cNvPr>
          <p:cNvSpPr txBox="1">
            <a:spLocks noGrp="1"/>
          </p:cNvSpPr>
          <p:nvPr>
            <p:ph type="title"/>
          </p:nvPr>
        </p:nvSpPr>
        <p:spPr>
          <a:xfrm>
            <a:off x="717176" y="509155"/>
            <a:ext cx="10784542" cy="1026460"/>
          </a:xfrm>
          <a:noFill/>
          <a:ln>
            <a:noFill/>
          </a:ln>
        </p:spPr>
        <p:txBody>
          <a:bodyPr spcFirstLastPara="1" wrap="square" lIns="91425" tIns="45700" rIns="91425" bIns="45700" anchor="b" anchorCtr="0">
            <a:normAutofit/>
          </a:bodyPr>
          <a:lstStyle/>
          <a:p>
            <a:pPr lvl="0"/>
            <a:r>
              <a:rPr lang="en-US" dirty="0"/>
              <a:t>Recap of what we have learned</a:t>
            </a:r>
          </a:p>
        </p:txBody>
      </p:sp>
      <p:sp>
        <p:nvSpPr>
          <p:cNvPr id="583" name="Google Shape;583;p73">
            <a:extLst>
              <a:ext uri="{FF2B5EF4-FFF2-40B4-BE49-F238E27FC236}">
                <a16:creationId xmlns:a16="http://schemas.microsoft.com/office/drawing/2014/main" id="{5B1C6B91-838D-4FBB-4CEC-83D64AC8EFC4}"/>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fontScale="77500" lnSpcReduction="20000"/>
          </a:bodyPr>
          <a:lstStyle/>
          <a:p>
            <a:pPr marL="285750" indent="-285750">
              <a:buFont typeface="Arial" panose="020B0604020202020204" pitchFamily="34" charset="0"/>
              <a:buChar char="•"/>
            </a:pPr>
            <a:r>
              <a:rPr lang="en-US" sz="3600" dirty="0"/>
              <a:t>The different definitions of an FSMC in various CNP Programs</a:t>
            </a:r>
          </a:p>
          <a:p>
            <a:pPr marL="285750" indent="-285750">
              <a:buFont typeface="Arial" panose="020B0604020202020204" pitchFamily="34" charset="0"/>
              <a:buChar char="•"/>
            </a:pPr>
            <a:r>
              <a:rPr lang="en-US" sz="3600" dirty="0"/>
              <a:t>The definition of what Sponsor is</a:t>
            </a:r>
          </a:p>
          <a:p>
            <a:pPr marL="285750" indent="-285750">
              <a:buFont typeface="Arial" panose="020B0604020202020204" pitchFamily="34" charset="0"/>
              <a:buChar char="•"/>
            </a:pPr>
            <a:r>
              <a:rPr lang="en-US" sz="3600" dirty="0"/>
              <a:t>Who can enter into an ODE CNP agreement</a:t>
            </a:r>
          </a:p>
          <a:p>
            <a:pPr marL="285750" indent="-285750">
              <a:buFont typeface="Arial" panose="020B0604020202020204" pitchFamily="34" charset="0"/>
              <a:buChar char="•"/>
            </a:pPr>
            <a:r>
              <a:rPr lang="en-US" sz="3600" dirty="0"/>
              <a:t>When a Sponsor wants to contract out pieces of the foodservice requirements</a:t>
            </a:r>
          </a:p>
          <a:p>
            <a:pPr marL="285750" indent="-285750">
              <a:buFont typeface="Arial" panose="020B0604020202020204" pitchFamily="34" charset="0"/>
              <a:buChar char="•"/>
            </a:pPr>
            <a:r>
              <a:rPr lang="en-US" sz="3600" dirty="0"/>
              <a:t>CNP responsibilities for the Sponsor and the FSMC</a:t>
            </a:r>
          </a:p>
          <a:p>
            <a:pPr marL="285750" indent="-285750">
              <a:buFont typeface="Arial" panose="020B0604020202020204" pitchFamily="34" charset="0"/>
              <a:buChar char="•"/>
            </a:pPr>
            <a:r>
              <a:rPr lang="en-US" sz="3600" dirty="0"/>
              <a:t>USDA Foods responsibilities for the Sponsor and the FSMC</a:t>
            </a:r>
          </a:p>
          <a:p>
            <a:pPr marL="285750" indent="-285750">
              <a:buFont typeface="Arial" panose="020B0604020202020204" pitchFamily="34" charset="0"/>
              <a:buChar char="•"/>
            </a:pPr>
            <a:r>
              <a:rPr lang="en-US" sz="3600" dirty="0"/>
              <a:t>The flow of communication from ODE CNP </a:t>
            </a:r>
          </a:p>
          <a:p>
            <a:pPr marL="285750" indent="-285750">
              <a:buFont typeface="Arial" panose="020B0604020202020204" pitchFamily="34" charset="0"/>
              <a:buChar char="•"/>
            </a:pPr>
            <a:r>
              <a:rPr lang="en-US" sz="3600" dirty="0"/>
              <a:t>The importance of a strong partnership between the Sponsor and FSMC</a:t>
            </a:r>
          </a:p>
        </p:txBody>
      </p:sp>
      <p:sp>
        <p:nvSpPr>
          <p:cNvPr id="2" name="Footer Placeholder 1">
            <a:extLst>
              <a:ext uri="{FF2B5EF4-FFF2-40B4-BE49-F238E27FC236}">
                <a16:creationId xmlns:a16="http://schemas.microsoft.com/office/drawing/2014/main" id="{33F2417A-0FDA-B59D-7540-A0B54C0FC5DF}"/>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72814A26-355F-5A7A-0252-E7D51F29A78C}"/>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22</a:t>
            </a:fld>
            <a:endParaRPr lang="en-US" dirty="0"/>
          </a:p>
        </p:txBody>
      </p:sp>
    </p:spTree>
    <p:extLst>
      <p:ext uri="{BB962C8B-B14F-4D97-AF65-F5344CB8AC3E}">
        <p14:creationId xmlns:p14="http://schemas.microsoft.com/office/powerpoint/2010/main" val="3993641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D0A588-0A45-3A0D-6203-EF7F0FC810E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2076097-76AA-8CBE-2548-30A994899A66}"/>
              </a:ext>
            </a:extLst>
          </p:cNvPr>
          <p:cNvSpPr>
            <a:spLocks noGrp="1"/>
          </p:cNvSpPr>
          <p:nvPr>
            <p:ph type="title"/>
          </p:nvPr>
        </p:nvSpPr>
        <p:spPr>
          <a:xfrm>
            <a:off x="717176" y="457200"/>
            <a:ext cx="10784542" cy="1026460"/>
          </a:xfrm>
        </p:spPr>
        <p:txBody>
          <a:bodyPr anchor="b">
            <a:normAutofit/>
          </a:bodyPr>
          <a:lstStyle/>
          <a:p>
            <a:r>
              <a:rPr lang="en-US" dirty="0"/>
              <a:t>USDA Nondiscrimination Statement</a:t>
            </a:r>
          </a:p>
        </p:txBody>
      </p:sp>
      <p:sp>
        <p:nvSpPr>
          <p:cNvPr id="2" name="Content Placeholder 1">
            <a:extLst>
              <a:ext uri="{FF2B5EF4-FFF2-40B4-BE49-F238E27FC236}">
                <a16:creationId xmlns:a16="http://schemas.microsoft.com/office/drawing/2014/main" id="{5DE7BDD9-DE1B-0EBE-F5B8-3CB868E53A89}"/>
              </a:ext>
            </a:extLst>
          </p:cNvPr>
          <p:cNvSpPr>
            <a:spLocks noGrp="1"/>
          </p:cNvSpPr>
          <p:nvPr>
            <p:ph idx="1"/>
          </p:nvPr>
        </p:nvSpPr>
        <p:spPr>
          <a:xfrm>
            <a:off x="717176" y="1825625"/>
            <a:ext cx="10784542" cy="4109010"/>
          </a:xfrm>
        </p:spPr>
        <p:txBody>
          <a:bodyPr>
            <a:normAutofit/>
          </a:bodyPr>
          <a:lstStyle/>
          <a:p>
            <a:pPr marL="0" indent="0">
              <a:buNone/>
            </a:pPr>
            <a:r>
              <a:rPr lang="en-US" sz="1200" b="0" i="0" dirty="0">
                <a:effectLst/>
              </a:rPr>
              <a:t>In accordance with federal civil rights law and U.S. Department of Agriculture (USDA) civil rights regulations and policies, this institution is prohibited from discriminating on the basis of race, color, national origin, sex (including gender identity and sexual orientation), disability, age, or reprisal or retaliation for prior civil rights activity.</a:t>
            </a:r>
          </a:p>
          <a:p>
            <a:pPr marL="0" indent="0">
              <a:buNone/>
            </a:pPr>
            <a:r>
              <a:rPr lang="en-US" sz="1200" b="0" i="0" dirty="0">
                <a:effectLst/>
              </a:rPr>
              <a:t>Program information may be made available in languages other than English. Persons with disabilities who require alternative means of communication to obtain program information (e.g., Braille, large print, audiotape, American Sign Language), should contact the responsible state or local agency that administers the program or USDA's TARGET Center at (202) 720-2600 (voice and TTY) or contact USDA through the Federal Relay Service at (800) 877-8339.</a:t>
            </a:r>
          </a:p>
          <a:p>
            <a:pPr marL="0" indent="0">
              <a:buNone/>
            </a:pPr>
            <a:r>
              <a:rPr lang="en-US" sz="1200" b="0" i="0" dirty="0">
                <a:effectLst/>
              </a:rPr>
              <a:t>To file a program discrimination complaint, a Complainant should complete a Form AD-3027, USDA Program Discrimination Complaint Form which can be obtained online at: </a:t>
            </a:r>
            <a:r>
              <a:rPr lang="en-US" sz="1200" b="0" i="0" u="sng" dirty="0">
                <a:effectLst/>
                <a:hlinkClick r:id="rId3"/>
              </a:rPr>
              <a:t>https://www.usda.gov/sites/default/files/documents/ad-3027.pdf</a:t>
            </a:r>
            <a:r>
              <a:rPr lang="en-US" sz="1200" b="0" i="0" dirty="0">
                <a:effectLst/>
              </a:rPr>
              <a:t>, from any USDA office, by calling (866) 632-9992, or by writing a letter addressed to USDA. The letter must contain the complainant's name, address, telephone number, and a written description of the alleged discriminatory action in sufficient detail to inform the Assistant Secretary for Civil Rights (ASCR) about the nature and date of an alleged civil rights violation. The completed AD-3027 form or letter must be submitted to USDA by:</a:t>
            </a:r>
          </a:p>
          <a:p>
            <a:pPr marL="0" indent="0">
              <a:buNone/>
            </a:pPr>
            <a:r>
              <a:rPr lang="en-US" sz="1200" b="1" i="0" dirty="0">
                <a:effectLst/>
              </a:rPr>
              <a:t>mail:</a:t>
            </a:r>
            <a:br>
              <a:rPr lang="en-US" sz="1200" b="0" i="0" dirty="0">
                <a:effectLst/>
              </a:rPr>
            </a:br>
            <a:r>
              <a:rPr lang="en-US" sz="1200" b="0" i="0" dirty="0">
                <a:effectLst/>
              </a:rPr>
              <a:t>U.S. Department of Agriculture</a:t>
            </a:r>
            <a:br>
              <a:rPr lang="en-US" sz="1200" b="0" i="0" dirty="0">
                <a:effectLst/>
              </a:rPr>
            </a:br>
            <a:r>
              <a:rPr lang="en-US" sz="1200" b="0" i="0" dirty="0">
                <a:effectLst/>
              </a:rPr>
              <a:t>Office of the Assistant Secretary for Civil Rights</a:t>
            </a:r>
            <a:br>
              <a:rPr lang="en-US" sz="1200" b="0" i="0" dirty="0">
                <a:effectLst/>
              </a:rPr>
            </a:br>
            <a:r>
              <a:rPr lang="en-US" sz="1200" b="0" i="0" dirty="0">
                <a:effectLst/>
              </a:rPr>
              <a:t>1400 Independence Avenue, SW</a:t>
            </a:r>
            <a:br>
              <a:rPr lang="en-US" sz="1200" b="0" i="0" dirty="0">
                <a:effectLst/>
              </a:rPr>
            </a:br>
            <a:r>
              <a:rPr lang="en-US" sz="1200" b="0" i="0" dirty="0">
                <a:effectLst/>
              </a:rPr>
              <a:t>Washington, D.C. 20250-9410; or</a:t>
            </a:r>
          </a:p>
          <a:p>
            <a:pPr marL="0" indent="0">
              <a:buNone/>
            </a:pPr>
            <a:r>
              <a:rPr lang="en-US" sz="1200" b="1" i="0" dirty="0">
                <a:effectLst/>
              </a:rPr>
              <a:t>fax:</a:t>
            </a:r>
            <a:br>
              <a:rPr lang="en-US" sz="1200" b="0" i="0" dirty="0">
                <a:effectLst/>
              </a:rPr>
            </a:br>
            <a:r>
              <a:rPr lang="en-US" sz="1200" b="0" i="0" dirty="0">
                <a:effectLst/>
              </a:rPr>
              <a:t>(833) 256-1665 or (202) 690-7442; or</a:t>
            </a:r>
          </a:p>
          <a:p>
            <a:pPr marL="0" indent="0">
              <a:buNone/>
            </a:pPr>
            <a:r>
              <a:rPr lang="en-US" sz="1200" b="1" i="0" dirty="0">
                <a:effectLst/>
              </a:rPr>
              <a:t>email:</a:t>
            </a:r>
            <a:br>
              <a:rPr lang="en-US" sz="1200" b="0" i="0" dirty="0">
                <a:effectLst/>
              </a:rPr>
            </a:br>
            <a:r>
              <a:rPr lang="en-US" sz="1200" b="0" i="0" u="sng" dirty="0">
                <a:effectLst/>
                <a:hlinkClick r:id="rId4"/>
              </a:rPr>
              <a:t>Program.Intake@usda.gov</a:t>
            </a:r>
            <a:endParaRPr lang="en-US" sz="1200" b="0" i="0" dirty="0">
              <a:effectLst/>
            </a:endParaRPr>
          </a:p>
          <a:p>
            <a:pPr marL="0" indent="0">
              <a:buNone/>
            </a:pPr>
            <a:r>
              <a:rPr lang="en-US" sz="1200" b="0" i="0" dirty="0">
                <a:effectLst/>
              </a:rPr>
              <a:t>This institution is an equal opportunity provider.</a:t>
            </a:r>
          </a:p>
        </p:txBody>
      </p:sp>
      <p:sp>
        <p:nvSpPr>
          <p:cNvPr id="3" name="Footer Placeholder 2">
            <a:extLst>
              <a:ext uri="{FF2B5EF4-FFF2-40B4-BE49-F238E27FC236}">
                <a16:creationId xmlns:a16="http://schemas.microsoft.com/office/drawing/2014/main" id="{D17724C2-96ED-6FFB-B92A-6DFB2079BD1A}"/>
              </a:ext>
            </a:extLst>
          </p:cNvPr>
          <p:cNvSpPr>
            <a:spLocks noGrp="1"/>
          </p:cNvSpPr>
          <p:nvPr>
            <p:ph type="ftr" sz="quarter" idx="11"/>
          </p:nvPr>
        </p:nvSpPr>
        <p:spPr>
          <a:xfrm>
            <a:off x="717177" y="6107177"/>
            <a:ext cx="2864224" cy="365125"/>
          </a:xfrm>
        </p:spPr>
        <p:txBody>
          <a:bodyPr anchor="ctr">
            <a:normAutofit/>
          </a:bodyPr>
          <a:lstStyle/>
          <a:p>
            <a:pPr>
              <a:spcAft>
                <a:spcPts val="600"/>
              </a:spcAft>
            </a:pPr>
            <a:r>
              <a:rPr lang="en-US"/>
              <a:t>Oregon Department of Education</a:t>
            </a:r>
          </a:p>
        </p:txBody>
      </p:sp>
      <p:sp>
        <p:nvSpPr>
          <p:cNvPr id="4" name="Slide Number Placeholder 3">
            <a:extLst>
              <a:ext uri="{FF2B5EF4-FFF2-40B4-BE49-F238E27FC236}">
                <a16:creationId xmlns:a16="http://schemas.microsoft.com/office/drawing/2014/main" id="{B8C33DE2-0AC1-F1AF-D383-90E27A025559}"/>
              </a:ext>
            </a:extLst>
          </p:cNvPr>
          <p:cNvSpPr>
            <a:spLocks noGrp="1"/>
          </p:cNvSpPr>
          <p:nvPr>
            <p:ph type="sldNum" sz="quarter" idx="12"/>
          </p:nvPr>
        </p:nvSpPr>
        <p:spPr>
          <a:xfrm>
            <a:off x="8610600" y="6139793"/>
            <a:ext cx="2891118" cy="365125"/>
          </a:xfrm>
        </p:spPr>
        <p:txBody>
          <a:bodyPr anchor="ctr">
            <a:normAutofit/>
          </a:bodyPr>
          <a:lstStyle/>
          <a:p>
            <a:pPr>
              <a:spcAft>
                <a:spcPts val="600"/>
              </a:spcAft>
            </a:pPr>
            <a:fld id="{357F5B69-6281-4C1F-8C38-6DA0F56DA430}" type="slidenum">
              <a:rPr lang="en-US" smtClean="0"/>
              <a:pPr>
                <a:spcAft>
                  <a:spcPts val="600"/>
                </a:spcAft>
              </a:pPr>
              <a:t>23</a:t>
            </a:fld>
            <a:endParaRPr lang="en-US"/>
          </a:p>
        </p:txBody>
      </p:sp>
    </p:spTree>
    <p:extLst>
      <p:ext uri="{BB962C8B-B14F-4D97-AF65-F5344CB8AC3E}">
        <p14:creationId xmlns:p14="http://schemas.microsoft.com/office/powerpoint/2010/main" val="1790956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90D6CBDD-355F-CEBE-E202-126A1D719C1B}"/>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4030BF4C-3076-042F-08C0-3A6D41373B2F}"/>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a:t>Objectives</a:t>
            </a:r>
          </a:p>
        </p:txBody>
      </p:sp>
      <p:sp>
        <p:nvSpPr>
          <p:cNvPr id="583" name="Google Shape;583;p73">
            <a:extLst>
              <a:ext uri="{FF2B5EF4-FFF2-40B4-BE49-F238E27FC236}">
                <a16:creationId xmlns:a16="http://schemas.microsoft.com/office/drawing/2014/main" id="{2ED50B2A-FB80-CE02-1865-A91BDFF1D1EC}"/>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a:bodyPr>
          <a:lstStyle/>
          <a:p>
            <a:pPr lvl="0"/>
            <a:r>
              <a:rPr lang="en-US" dirty="0"/>
              <a:t>Define Food Service Management Company (FSMC) </a:t>
            </a:r>
          </a:p>
          <a:p>
            <a:pPr lvl="0"/>
            <a:r>
              <a:rPr lang="en-US" dirty="0"/>
              <a:t>School Food Authority (Sponsor) Responsibilities vs. FSMC Responsibilities</a:t>
            </a:r>
          </a:p>
          <a:p>
            <a:pPr lvl="0"/>
            <a:r>
              <a:rPr lang="en-US" dirty="0"/>
              <a:t>Partnership Best Practices </a:t>
            </a:r>
          </a:p>
          <a:p>
            <a:pPr lvl="0"/>
            <a:r>
              <a:rPr lang="en-US" dirty="0"/>
              <a:t>Q &amp; A</a:t>
            </a:r>
          </a:p>
        </p:txBody>
      </p:sp>
      <p:sp>
        <p:nvSpPr>
          <p:cNvPr id="2" name="Footer Placeholder 1">
            <a:extLst>
              <a:ext uri="{FF2B5EF4-FFF2-40B4-BE49-F238E27FC236}">
                <a16:creationId xmlns:a16="http://schemas.microsoft.com/office/drawing/2014/main" id="{8E8261B7-C0E7-34F9-94CB-6A5EA69FC302}"/>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7F4B69BD-8774-FDF7-D07F-0E8EACED6DA8}"/>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3</a:t>
            </a:fld>
            <a:endParaRPr lang="en-US" dirty="0"/>
          </a:p>
        </p:txBody>
      </p:sp>
    </p:spTree>
    <p:extLst>
      <p:ext uri="{BB962C8B-B14F-4D97-AF65-F5344CB8AC3E}">
        <p14:creationId xmlns:p14="http://schemas.microsoft.com/office/powerpoint/2010/main" val="19738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3E94180C-726E-7EE7-D1CF-DBF65E6D7162}"/>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86A5CE55-9EA3-FF2F-78A0-533DEFB0D228}"/>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fontScale="90000"/>
          </a:bodyPr>
          <a:lstStyle/>
          <a:p>
            <a:pPr lvl="0"/>
            <a:r>
              <a:rPr lang="en-US" dirty="0"/>
              <a:t>What defines a Food Service Management Company?</a:t>
            </a:r>
          </a:p>
        </p:txBody>
      </p:sp>
      <p:sp>
        <p:nvSpPr>
          <p:cNvPr id="583" name="Google Shape;583;p73">
            <a:extLst>
              <a:ext uri="{FF2B5EF4-FFF2-40B4-BE49-F238E27FC236}">
                <a16:creationId xmlns:a16="http://schemas.microsoft.com/office/drawing/2014/main" id="{DC328A3E-BEB6-AA78-4B15-4ABBC3713C69}"/>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fontScale="92500" lnSpcReduction="20000"/>
          </a:bodyPr>
          <a:lstStyle/>
          <a:p>
            <a:pPr marL="0" indent="0">
              <a:buNone/>
            </a:pPr>
            <a:r>
              <a:rPr lang="en-US" dirty="0"/>
              <a:t>Food Service Management Company (FSMC) means:</a:t>
            </a:r>
          </a:p>
          <a:p>
            <a:pPr marL="342900" indent="-342900"/>
            <a:r>
              <a:rPr lang="en-US" dirty="0">
                <a:solidFill>
                  <a:srgbClr val="FF0000"/>
                </a:solidFill>
              </a:rPr>
              <a:t>NSLP/SBP</a:t>
            </a:r>
            <a:r>
              <a:rPr lang="en-US" dirty="0"/>
              <a:t> – A </a:t>
            </a:r>
            <a:r>
              <a:rPr lang="en-US" b="1" dirty="0"/>
              <a:t>commercial enterprise </a:t>
            </a:r>
            <a:r>
              <a:rPr lang="en-US" dirty="0"/>
              <a:t>or a </a:t>
            </a:r>
            <a:r>
              <a:rPr lang="en-US" b="1" dirty="0"/>
              <a:t>nonprofit organization </a:t>
            </a:r>
            <a:r>
              <a:rPr lang="en-US" dirty="0"/>
              <a:t>that is or may be contracted with by the Sponsor to </a:t>
            </a:r>
            <a:r>
              <a:rPr lang="en-US" b="1" dirty="0"/>
              <a:t>manage any aspect of the school food service</a:t>
            </a:r>
            <a:r>
              <a:rPr lang="en-US" dirty="0"/>
              <a:t>. [7 CFR 210.2] </a:t>
            </a:r>
          </a:p>
          <a:p>
            <a:pPr marL="342900" indent="-342900"/>
            <a:r>
              <a:rPr lang="en-US" dirty="0">
                <a:solidFill>
                  <a:srgbClr val="FF0000"/>
                </a:solidFill>
              </a:rPr>
              <a:t>SFSP</a:t>
            </a:r>
            <a:r>
              <a:rPr lang="en-US" dirty="0"/>
              <a:t> -Any </a:t>
            </a:r>
            <a:r>
              <a:rPr lang="en-US" b="1" dirty="0"/>
              <a:t>commercial enterprise </a:t>
            </a:r>
            <a:r>
              <a:rPr lang="en-US" dirty="0"/>
              <a:t>or </a:t>
            </a:r>
            <a:r>
              <a:rPr lang="en-US" b="1" dirty="0"/>
              <a:t>nonprofit organization </a:t>
            </a:r>
            <a:r>
              <a:rPr lang="en-US" dirty="0"/>
              <a:t>with which a sponsor may contract for </a:t>
            </a:r>
            <a:r>
              <a:rPr lang="en-US" b="1" dirty="0"/>
              <a:t>preparing unitized meals</a:t>
            </a:r>
            <a:r>
              <a:rPr lang="en-US" dirty="0"/>
              <a:t>, with or without milk, for use in the Program, </a:t>
            </a:r>
            <a:r>
              <a:rPr lang="en-US" b="1" dirty="0"/>
              <a:t>or for managing a sponsor's food service operations</a:t>
            </a:r>
            <a:r>
              <a:rPr lang="en-US" dirty="0"/>
              <a:t> in accordance with the limitations set forth 7 CFR 225.15.</a:t>
            </a:r>
          </a:p>
          <a:p>
            <a:pPr marL="342900" indent="-342900"/>
            <a:r>
              <a:rPr lang="en-US" dirty="0">
                <a:solidFill>
                  <a:srgbClr val="FF0000"/>
                </a:solidFill>
              </a:rPr>
              <a:t>CACFP</a:t>
            </a:r>
            <a:r>
              <a:rPr lang="en-US" dirty="0"/>
              <a:t> - An organization </a:t>
            </a:r>
            <a:r>
              <a:rPr lang="en-US" b="1" dirty="0"/>
              <a:t>other than </a:t>
            </a:r>
            <a:r>
              <a:rPr lang="en-US" dirty="0"/>
              <a:t>a public or private nonprofit school, with which an institution may contract for </a:t>
            </a:r>
            <a:r>
              <a:rPr lang="en-US" b="1" dirty="0"/>
              <a:t>preparing and</a:t>
            </a:r>
            <a:r>
              <a:rPr lang="en-US" dirty="0"/>
              <a:t>, unless otherwise provided for, </a:t>
            </a:r>
            <a:r>
              <a:rPr lang="en-US" b="1" dirty="0"/>
              <a:t>delivering meals</a:t>
            </a:r>
            <a:r>
              <a:rPr lang="en-US" dirty="0"/>
              <a:t>, with or without milk, for use in the Program. [7 CFR 226.2]</a:t>
            </a:r>
          </a:p>
          <a:p>
            <a:pPr marL="342900" indent="-342900"/>
            <a:r>
              <a:rPr lang="en-US" dirty="0">
                <a:solidFill>
                  <a:srgbClr val="FF0000"/>
                </a:solidFill>
              </a:rPr>
              <a:t>USDA Foods </a:t>
            </a:r>
            <a:r>
              <a:rPr lang="en-US" dirty="0"/>
              <a:t>– </a:t>
            </a:r>
            <a:r>
              <a:rPr lang="en-US" i="1" dirty="0"/>
              <a:t>A</a:t>
            </a:r>
            <a:r>
              <a:rPr lang="en-US" dirty="0"/>
              <a:t> </a:t>
            </a:r>
            <a:r>
              <a:rPr lang="en-US" b="1" dirty="0"/>
              <a:t>commercial enterprise</a:t>
            </a:r>
            <a:r>
              <a:rPr lang="en-US" dirty="0"/>
              <a:t>, </a:t>
            </a:r>
            <a:r>
              <a:rPr lang="en-US" b="1" dirty="0"/>
              <a:t>nonprofit organization</a:t>
            </a:r>
            <a:r>
              <a:rPr lang="en-US" dirty="0"/>
              <a:t>, or </a:t>
            </a:r>
            <a:r>
              <a:rPr lang="en-US" b="1" dirty="0"/>
              <a:t>public institution </a:t>
            </a:r>
            <a:r>
              <a:rPr lang="en-US" dirty="0"/>
              <a:t>that is, or may be, contracted with by a recipient agency to </a:t>
            </a:r>
            <a:r>
              <a:rPr lang="en-US" b="1" dirty="0"/>
              <a:t>manage any aspect of a recipient agency's food service</a:t>
            </a:r>
            <a:r>
              <a:rPr lang="en-US" dirty="0"/>
              <a:t>, in accordance with 7 CFR part 210, 225, or 226. [7 CFR 250.2]</a:t>
            </a:r>
          </a:p>
        </p:txBody>
      </p:sp>
      <p:sp>
        <p:nvSpPr>
          <p:cNvPr id="2" name="Footer Placeholder 1">
            <a:extLst>
              <a:ext uri="{FF2B5EF4-FFF2-40B4-BE49-F238E27FC236}">
                <a16:creationId xmlns:a16="http://schemas.microsoft.com/office/drawing/2014/main" id="{9A3FA52E-990D-C1B2-B768-D86B912F73E7}"/>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DC62E05C-B5F7-E5CB-258A-1D3CA22187DF}"/>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4</a:t>
            </a:fld>
            <a:endParaRPr lang="en-US" dirty="0"/>
          </a:p>
        </p:txBody>
      </p:sp>
    </p:spTree>
    <p:extLst>
      <p:ext uri="{BB962C8B-B14F-4D97-AF65-F5344CB8AC3E}">
        <p14:creationId xmlns:p14="http://schemas.microsoft.com/office/powerpoint/2010/main" val="2064031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0D3AED81-9CBE-EF8F-56FB-B725EFA2A6B8}"/>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C48997B9-0273-621E-95F2-E4B81F00EF50}"/>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a:t>What defines a Program Sponsor?</a:t>
            </a:r>
          </a:p>
        </p:txBody>
      </p:sp>
      <p:sp>
        <p:nvSpPr>
          <p:cNvPr id="583" name="Google Shape;583;p73">
            <a:extLst>
              <a:ext uri="{FF2B5EF4-FFF2-40B4-BE49-F238E27FC236}">
                <a16:creationId xmlns:a16="http://schemas.microsoft.com/office/drawing/2014/main" id="{1D70FFC3-1A84-2B47-74FC-104E934CB012}"/>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a:bodyPr>
          <a:lstStyle/>
          <a:p>
            <a:r>
              <a:rPr lang="en-US" sz="2400" dirty="0"/>
              <a:t>Program Sponsor (Sponsor) means:</a:t>
            </a:r>
          </a:p>
          <a:p>
            <a:pPr marL="457200" indent="-457200">
              <a:buFont typeface="Arial" panose="020B0604020202020204" pitchFamily="34" charset="0"/>
              <a:buChar char="•"/>
            </a:pPr>
            <a:r>
              <a:rPr lang="en-US" sz="2400" dirty="0"/>
              <a:t>School Food Authority</a:t>
            </a:r>
          </a:p>
          <a:p>
            <a:pPr marL="457200" indent="-457200">
              <a:buFont typeface="Arial" panose="020B0604020202020204" pitchFamily="34" charset="0"/>
              <a:buChar char="•"/>
            </a:pPr>
            <a:r>
              <a:rPr lang="en-US" sz="2400" dirty="0"/>
              <a:t>Local Education Agency</a:t>
            </a:r>
          </a:p>
          <a:p>
            <a:pPr marL="457200" indent="-457200">
              <a:buFont typeface="Arial" panose="020B0604020202020204" pitchFamily="34" charset="0"/>
              <a:buChar char="•"/>
            </a:pPr>
            <a:r>
              <a:rPr lang="en-US" sz="2400" dirty="0"/>
              <a:t>Non-Profit Organization</a:t>
            </a:r>
          </a:p>
          <a:p>
            <a:pPr marL="457200" indent="-457200">
              <a:buFont typeface="Arial" panose="020B0604020202020204" pitchFamily="34" charset="0"/>
              <a:buChar char="•"/>
            </a:pPr>
            <a:r>
              <a:rPr lang="en-US" sz="2400" dirty="0"/>
              <a:t>For-Profit Organization </a:t>
            </a:r>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r>
              <a:rPr lang="en-US" sz="2400" dirty="0"/>
              <a:t>Holds agreement with ODE CNP to operate a Child Nutrition Program </a:t>
            </a:r>
          </a:p>
          <a:p>
            <a:pPr lvl="0"/>
            <a:endParaRPr lang="en-US" dirty="0"/>
          </a:p>
        </p:txBody>
      </p:sp>
      <p:sp>
        <p:nvSpPr>
          <p:cNvPr id="2" name="Footer Placeholder 1">
            <a:extLst>
              <a:ext uri="{FF2B5EF4-FFF2-40B4-BE49-F238E27FC236}">
                <a16:creationId xmlns:a16="http://schemas.microsoft.com/office/drawing/2014/main" id="{1A38097F-1C8F-EF69-B3A9-06305508571C}"/>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9F07CF16-51C2-AB86-FBE7-B1B603703C7A}"/>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5</a:t>
            </a:fld>
            <a:endParaRPr lang="en-US" dirty="0"/>
          </a:p>
        </p:txBody>
      </p:sp>
    </p:spTree>
    <p:extLst>
      <p:ext uri="{BB962C8B-B14F-4D97-AF65-F5344CB8AC3E}">
        <p14:creationId xmlns:p14="http://schemas.microsoft.com/office/powerpoint/2010/main" val="651068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C2CECCE2-6858-9D86-F7A4-66DD2F05416E}"/>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3C9A158D-5B4E-A2C6-5204-5490140076BF}"/>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a:t>Agreements and Contract</a:t>
            </a:r>
          </a:p>
        </p:txBody>
      </p:sp>
      <p:sp>
        <p:nvSpPr>
          <p:cNvPr id="583" name="Google Shape;583;p73">
            <a:extLst>
              <a:ext uri="{FF2B5EF4-FFF2-40B4-BE49-F238E27FC236}">
                <a16:creationId xmlns:a16="http://schemas.microsoft.com/office/drawing/2014/main" id="{3E5022C4-9D2D-F89A-74E2-AB42A7098F0E}"/>
              </a:ext>
            </a:extLst>
          </p:cNvPr>
          <p:cNvSpPr txBox="1">
            <a:spLocks noGrp="1"/>
          </p:cNvSpPr>
          <p:nvPr>
            <p:ph idx="1"/>
          </p:nvPr>
        </p:nvSpPr>
        <p:spPr>
          <a:xfrm>
            <a:off x="717176" y="2006293"/>
            <a:ext cx="4893915" cy="3928342"/>
          </a:xfrm>
          <a:noFill/>
          <a:ln>
            <a:noFill/>
          </a:ln>
        </p:spPr>
        <p:txBody>
          <a:bodyPr spcFirstLastPara="1" wrap="square" lIns="91425" tIns="45700" rIns="91425" bIns="45700" anchor="t" anchorCtr="0">
            <a:normAutofit/>
          </a:bodyPr>
          <a:lstStyle/>
          <a:p>
            <a:pPr marL="342900" indent="-342900">
              <a:lnSpc>
                <a:spcPct val="150000"/>
              </a:lnSpc>
              <a:spcBef>
                <a:spcPts val="0"/>
              </a:spcBef>
              <a:buFont typeface="Arial" panose="020B0604020202020204" pitchFamily="34" charset="0"/>
              <a:buChar char="•"/>
            </a:pPr>
            <a:r>
              <a:rPr lang="en-US" sz="2400" dirty="0"/>
              <a:t>Federal Procurement Requirements</a:t>
            </a:r>
          </a:p>
          <a:p>
            <a:pPr marL="342900" indent="-342900">
              <a:lnSpc>
                <a:spcPct val="150000"/>
              </a:lnSpc>
              <a:spcBef>
                <a:spcPts val="0"/>
              </a:spcBef>
              <a:buFont typeface="Arial" panose="020B0604020202020204" pitchFamily="34" charset="0"/>
              <a:buChar char="•"/>
            </a:pPr>
            <a:r>
              <a:rPr lang="en-US" sz="2400" dirty="0"/>
              <a:t>State Agency Contract Template</a:t>
            </a:r>
          </a:p>
          <a:p>
            <a:pPr marL="342900" indent="-342900">
              <a:lnSpc>
                <a:spcPct val="150000"/>
              </a:lnSpc>
              <a:spcBef>
                <a:spcPts val="0"/>
              </a:spcBef>
              <a:buFont typeface="Arial" panose="020B0604020202020204" pitchFamily="34" charset="0"/>
              <a:buChar char="•"/>
            </a:pPr>
            <a:r>
              <a:rPr lang="en-US" sz="2400" dirty="0"/>
              <a:t>State Agency Contract Review</a:t>
            </a:r>
          </a:p>
          <a:p>
            <a:pPr marL="0" indent="0">
              <a:buNone/>
            </a:pPr>
            <a:endParaRPr lang="en-US" sz="2400" dirty="0"/>
          </a:p>
          <a:p>
            <a:pPr lvl="0"/>
            <a:endParaRPr lang="en-US" dirty="0"/>
          </a:p>
        </p:txBody>
      </p:sp>
      <p:sp>
        <p:nvSpPr>
          <p:cNvPr id="2" name="Footer Placeholder 1">
            <a:extLst>
              <a:ext uri="{FF2B5EF4-FFF2-40B4-BE49-F238E27FC236}">
                <a16:creationId xmlns:a16="http://schemas.microsoft.com/office/drawing/2014/main" id="{5DA04DE4-587B-2238-5565-272EB5F4B59F}"/>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54ED2A78-FAF0-9379-B4DE-3A8CC24F54EA}"/>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6</a:t>
            </a:fld>
            <a:endParaRPr lang="en-US" dirty="0"/>
          </a:p>
        </p:txBody>
      </p:sp>
      <p:grpSp>
        <p:nvGrpSpPr>
          <p:cNvPr id="14" name="Group 13" descr="Image of state agency agreement with sponsor, who then contracts with FSMC">
            <a:extLst>
              <a:ext uri="{FF2B5EF4-FFF2-40B4-BE49-F238E27FC236}">
                <a16:creationId xmlns:a16="http://schemas.microsoft.com/office/drawing/2014/main" id="{EF168575-746E-442A-C7F8-C34F9357AE8F}"/>
              </a:ext>
            </a:extLst>
          </p:cNvPr>
          <p:cNvGrpSpPr/>
          <p:nvPr/>
        </p:nvGrpSpPr>
        <p:grpSpPr>
          <a:xfrm>
            <a:off x="4726146" y="1246766"/>
            <a:ext cx="6974018" cy="5154034"/>
            <a:chOff x="2149201" y="717667"/>
            <a:chExt cx="7750210" cy="5714329"/>
          </a:xfrm>
        </p:grpSpPr>
        <p:pic>
          <p:nvPicPr>
            <p:cNvPr id="4" name="Picture 3" descr="File:Round Landmark School Icon - Transparent.svg - Wikipedia">
              <a:extLst>
                <a:ext uri="{FF2B5EF4-FFF2-40B4-BE49-F238E27FC236}">
                  <a16:creationId xmlns:a16="http://schemas.microsoft.com/office/drawing/2014/main" id="{F8417684-7A39-A713-FE38-C73C4E9417F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02270" y="909632"/>
              <a:ext cx="2177936" cy="2177935"/>
            </a:xfrm>
            <a:prstGeom prst="rect">
              <a:avLst/>
            </a:prstGeom>
          </p:spPr>
        </p:pic>
        <p:pic>
          <p:nvPicPr>
            <p:cNvPr id="5" name="Picture 4" descr="Oregonian Flag Metal (Flag of Oregon) - Download it for free">
              <a:extLst>
                <a:ext uri="{FF2B5EF4-FFF2-40B4-BE49-F238E27FC236}">
                  <a16:creationId xmlns:a16="http://schemas.microsoft.com/office/drawing/2014/main" id="{45C8504C-4276-6488-4A88-D8574C749B6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49201" y="1124980"/>
              <a:ext cx="2307445" cy="1537335"/>
            </a:xfrm>
            <a:prstGeom prst="rect">
              <a:avLst/>
            </a:prstGeom>
          </p:spPr>
        </p:pic>
        <p:sp>
          <p:nvSpPr>
            <p:cNvPr id="6" name="Striped Right Arrow 5" title="&quot;&quot;">
              <a:extLst>
                <a:ext uri="{FF2B5EF4-FFF2-40B4-BE49-F238E27FC236}">
                  <a16:creationId xmlns:a16="http://schemas.microsoft.com/office/drawing/2014/main" id="{73C05913-9904-0C3F-E61F-94CC29D2BF26}"/>
                </a:ext>
              </a:extLst>
            </p:cNvPr>
            <p:cNvSpPr/>
            <p:nvPr/>
          </p:nvSpPr>
          <p:spPr>
            <a:xfrm>
              <a:off x="4641273" y="1754539"/>
              <a:ext cx="2992582" cy="523701"/>
            </a:xfrm>
            <a:prstGeom prst="stripedRightArrow">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p>
          </p:txBody>
        </p:sp>
        <p:pic>
          <p:nvPicPr>
            <p:cNvPr id="7" name="Picture 6" descr="Nutrition Icon | Nutrition Icon | Army Medicine | Flickr">
              <a:extLst>
                <a:ext uri="{FF2B5EF4-FFF2-40B4-BE49-F238E27FC236}">
                  <a16:creationId xmlns:a16="http://schemas.microsoft.com/office/drawing/2014/main" id="{E7C12611-5523-E486-0E9E-F9A968AB147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03755" y="4510738"/>
              <a:ext cx="1921258" cy="1921258"/>
            </a:xfrm>
            <a:prstGeom prst="rect">
              <a:avLst/>
            </a:prstGeom>
          </p:spPr>
        </p:pic>
        <p:sp>
          <p:nvSpPr>
            <p:cNvPr id="8" name="Striped Right Arrow 7" title="&quot;&quot;">
              <a:extLst>
                <a:ext uri="{FF2B5EF4-FFF2-40B4-BE49-F238E27FC236}">
                  <a16:creationId xmlns:a16="http://schemas.microsoft.com/office/drawing/2014/main" id="{35A99989-5B00-BFE0-697A-E2C1F88E8816}"/>
                </a:ext>
              </a:extLst>
            </p:cNvPr>
            <p:cNvSpPr/>
            <p:nvPr/>
          </p:nvSpPr>
          <p:spPr>
            <a:xfrm rot="5400000">
              <a:off x="8094892" y="3516714"/>
              <a:ext cx="1338984" cy="56942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Illustration gratuite: Contrat, Consultation, Stylo - Image gratuite sur Pixabay - 1332817">
              <a:extLst>
                <a:ext uri="{FF2B5EF4-FFF2-40B4-BE49-F238E27FC236}">
                  <a16:creationId xmlns:a16="http://schemas.microsoft.com/office/drawing/2014/main" id="{3EBEC734-9A71-25F2-CEB9-5C59A62FA07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080187" y="2907799"/>
              <a:ext cx="1190459" cy="1294759"/>
            </a:xfrm>
            <a:prstGeom prst="rect">
              <a:avLst/>
            </a:prstGeom>
          </p:spPr>
        </p:pic>
        <p:grpSp>
          <p:nvGrpSpPr>
            <p:cNvPr id="10" name="Group 9" title="&quot;&quot;">
              <a:extLst>
                <a:ext uri="{FF2B5EF4-FFF2-40B4-BE49-F238E27FC236}">
                  <a16:creationId xmlns:a16="http://schemas.microsoft.com/office/drawing/2014/main" id="{01336D23-4591-6535-A200-91508574BB14}"/>
                </a:ext>
              </a:extLst>
            </p:cNvPr>
            <p:cNvGrpSpPr/>
            <p:nvPr/>
          </p:nvGrpSpPr>
          <p:grpSpPr>
            <a:xfrm>
              <a:off x="5452018" y="717667"/>
              <a:ext cx="1628168" cy="1220311"/>
              <a:chOff x="4066050" y="717666"/>
              <a:chExt cx="1711295" cy="1220311"/>
            </a:xfrm>
          </p:grpSpPr>
          <p:sp>
            <p:nvSpPr>
              <p:cNvPr id="11" name="TextBox 10">
                <a:extLst>
                  <a:ext uri="{FF2B5EF4-FFF2-40B4-BE49-F238E27FC236}">
                    <a16:creationId xmlns:a16="http://schemas.microsoft.com/office/drawing/2014/main" id="{F837B420-6380-E082-BC21-4849F8656564}"/>
                  </a:ext>
                </a:extLst>
              </p:cNvPr>
              <p:cNvSpPr txBox="1"/>
              <p:nvPr/>
            </p:nvSpPr>
            <p:spPr>
              <a:xfrm>
                <a:off x="4066050" y="1559762"/>
                <a:ext cx="1711295" cy="307777"/>
              </a:xfrm>
              <a:prstGeom prst="rect">
                <a:avLst/>
              </a:prstGeom>
              <a:noFill/>
            </p:spPr>
            <p:txBody>
              <a:bodyPr wrap="square" rtlCol="0">
                <a:spAutoFit/>
              </a:bodyPr>
              <a:lstStyle/>
              <a:p>
                <a:r>
                  <a:rPr lang="en-US" dirty="0"/>
                  <a:t>Agreement</a:t>
                </a:r>
              </a:p>
            </p:txBody>
          </p:sp>
          <p:pic>
            <p:nvPicPr>
              <p:cNvPr id="12" name="Picture 11" descr="Visión Crítica : El trabajo y la disonancia emocional">
                <a:extLst>
                  <a:ext uri="{FF2B5EF4-FFF2-40B4-BE49-F238E27FC236}">
                    <a16:creationId xmlns:a16="http://schemas.microsoft.com/office/drawing/2014/main" id="{4544EDA6-FEEC-777C-232C-E48E3A1B39A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066050" y="717666"/>
                <a:ext cx="1220311" cy="1220311"/>
              </a:xfrm>
              <a:prstGeom prst="rect">
                <a:avLst/>
              </a:prstGeom>
            </p:spPr>
          </p:pic>
        </p:grpSp>
        <p:sp>
          <p:nvSpPr>
            <p:cNvPr id="13" name="TextBox 12">
              <a:extLst>
                <a:ext uri="{FF2B5EF4-FFF2-40B4-BE49-F238E27FC236}">
                  <a16:creationId xmlns:a16="http://schemas.microsoft.com/office/drawing/2014/main" id="{938E8710-C658-7755-C978-377B3EB266AD}"/>
                </a:ext>
              </a:extLst>
            </p:cNvPr>
            <p:cNvSpPr txBox="1"/>
            <p:nvPr/>
          </p:nvSpPr>
          <p:spPr>
            <a:xfrm rot="20156660">
              <a:off x="7723770" y="1844712"/>
              <a:ext cx="2175641" cy="307777"/>
            </a:xfrm>
            <a:prstGeom prst="rect">
              <a:avLst/>
            </a:prstGeom>
            <a:solidFill>
              <a:schemeClr val="bg1"/>
            </a:solidFill>
          </p:spPr>
          <p:txBody>
            <a:bodyPr wrap="square" rtlCol="0">
              <a:spAutoFit/>
            </a:bodyPr>
            <a:lstStyle/>
            <a:p>
              <a:r>
                <a:rPr lang="en-US" b="1" dirty="0">
                  <a:solidFill>
                    <a:srgbClr val="FF0000"/>
                  </a:solidFill>
                </a:rPr>
                <a:t>Responsible Party</a:t>
              </a:r>
            </a:p>
          </p:txBody>
        </p:sp>
      </p:grpSp>
      <p:sp>
        <p:nvSpPr>
          <p:cNvPr id="15" name="TextBox 14">
            <a:extLst>
              <a:ext uri="{FF2B5EF4-FFF2-40B4-BE49-F238E27FC236}">
                <a16:creationId xmlns:a16="http://schemas.microsoft.com/office/drawing/2014/main" id="{5BC8E094-DC6A-27F5-19B9-6FCDB2865F6C}"/>
              </a:ext>
            </a:extLst>
          </p:cNvPr>
          <p:cNvSpPr txBox="1"/>
          <p:nvPr/>
        </p:nvSpPr>
        <p:spPr>
          <a:xfrm>
            <a:off x="717175" y="4683311"/>
            <a:ext cx="8115097" cy="830997"/>
          </a:xfrm>
          <a:prstGeom prst="rect">
            <a:avLst/>
          </a:prstGeom>
          <a:noFill/>
        </p:spPr>
        <p:txBody>
          <a:bodyPr wrap="square" rtlCol="0">
            <a:spAutoFit/>
          </a:bodyPr>
          <a:lstStyle/>
          <a:p>
            <a:r>
              <a:rPr lang="en-US" sz="2400" dirty="0">
                <a:latin typeface="+mn-lt"/>
              </a:rPr>
              <a:t>Sponsor is responsible for monitoring and ensuring adherence to the agreement.</a:t>
            </a:r>
          </a:p>
        </p:txBody>
      </p:sp>
    </p:spTree>
    <p:extLst>
      <p:ext uri="{BB962C8B-B14F-4D97-AF65-F5344CB8AC3E}">
        <p14:creationId xmlns:p14="http://schemas.microsoft.com/office/powerpoint/2010/main" val="384963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62C92-41EF-64BE-1D7F-CF5AF7EE2E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194B0D-7EA9-43F1-DB4A-4B5547413A3C}"/>
              </a:ext>
            </a:extLst>
          </p:cNvPr>
          <p:cNvSpPr>
            <a:spLocks noGrp="1"/>
          </p:cNvSpPr>
          <p:nvPr>
            <p:ph type="ctrTitle"/>
          </p:nvPr>
        </p:nvSpPr>
        <p:spPr/>
        <p:txBody>
          <a:bodyPr>
            <a:normAutofit/>
          </a:bodyPr>
          <a:lstStyle/>
          <a:p>
            <a:r>
              <a:rPr lang="en-US" dirty="0"/>
              <a:t>Sponsors Responsibilities</a:t>
            </a:r>
          </a:p>
        </p:txBody>
      </p:sp>
      <p:sp>
        <p:nvSpPr>
          <p:cNvPr id="6" name="Footer Placeholder 5">
            <a:extLst>
              <a:ext uri="{FF2B5EF4-FFF2-40B4-BE49-F238E27FC236}">
                <a16:creationId xmlns:a16="http://schemas.microsoft.com/office/drawing/2014/main" id="{D6804627-B52C-D550-98AF-C52CA34161BE}"/>
              </a:ext>
            </a:extLst>
          </p:cNvPr>
          <p:cNvSpPr>
            <a:spLocks noGrp="1"/>
          </p:cNvSpPr>
          <p:nvPr>
            <p:ph type="ftr" sz="quarter" idx="11"/>
          </p:nvPr>
        </p:nvSpPr>
        <p:spPr/>
        <p:txBody>
          <a:bodyPr/>
          <a:lstStyle/>
          <a:p>
            <a:r>
              <a:rPr lang="en-US"/>
              <a:t>Oregon Department of Education</a:t>
            </a:r>
            <a:endParaRPr lang="en-US" dirty="0"/>
          </a:p>
        </p:txBody>
      </p:sp>
      <p:sp>
        <p:nvSpPr>
          <p:cNvPr id="7" name="Slide Number Placeholder 6">
            <a:extLst>
              <a:ext uri="{FF2B5EF4-FFF2-40B4-BE49-F238E27FC236}">
                <a16:creationId xmlns:a16="http://schemas.microsoft.com/office/drawing/2014/main" id="{477EDAAD-A16E-A725-A744-B59F483FCD54}"/>
              </a:ext>
            </a:extLst>
          </p:cNvPr>
          <p:cNvSpPr>
            <a:spLocks noGrp="1"/>
          </p:cNvSpPr>
          <p:nvPr>
            <p:ph type="sldNum" sz="quarter" idx="12"/>
          </p:nvPr>
        </p:nvSpPr>
        <p:spPr/>
        <p:txBody>
          <a:bodyPr/>
          <a:lstStyle/>
          <a:p>
            <a:fld id="{357F5B69-6281-4C1F-8C38-6DA0F56DA430}" type="slidenum">
              <a:rPr lang="en-US" smtClean="0"/>
              <a:pPr/>
              <a:t>7</a:t>
            </a:fld>
            <a:endParaRPr lang="en-US" dirty="0"/>
          </a:p>
        </p:txBody>
      </p:sp>
    </p:spTree>
    <p:extLst>
      <p:ext uri="{BB962C8B-B14F-4D97-AF65-F5344CB8AC3E}">
        <p14:creationId xmlns:p14="http://schemas.microsoft.com/office/powerpoint/2010/main" val="89883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5974CE14-6123-CC48-7A89-657F8CBE6E26}"/>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A184757D-DF24-3250-6CFB-9B83073237A8}"/>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a:t>Sponsor Responsibilities – Part 1</a:t>
            </a:r>
          </a:p>
        </p:txBody>
      </p:sp>
      <p:sp>
        <p:nvSpPr>
          <p:cNvPr id="583" name="Google Shape;583;p73">
            <a:extLst>
              <a:ext uri="{FF2B5EF4-FFF2-40B4-BE49-F238E27FC236}">
                <a16:creationId xmlns:a16="http://schemas.microsoft.com/office/drawing/2014/main" id="{12095D95-7D26-FC62-6D78-46BE10E50AEF}"/>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fontScale="92500" lnSpcReduction="10000"/>
          </a:bodyPr>
          <a:lstStyle/>
          <a:p>
            <a:r>
              <a:rPr lang="en-US" sz="2400" dirty="0"/>
              <a:t>The Sponsor should employ a qualified staff person with significant experience in managing Child Nutrition Programs to monitor the contract.</a:t>
            </a:r>
          </a:p>
          <a:p>
            <a:r>
              <a:rPr lang="en-US" sz="2800" dirty="0"/>
              <a:t>Management of the Program(s)</a:t>
            </a:r>
          </a:p>
          <a:p>
            <a:pPr marL="742950" lvl="1" indent="-285750">
              <a:buFont typeface="Arial" panose="020B0604020202020204" pitchFamily="34" charset="0"/>
              <a:buChar char="•"/>
            </a:pPr>
            <a:r>
              <a:rPr lang="en-US" sz="2400" dirty="0"/>
              <a:t>May </a:t>
            </a:r>
            <a:r>
              <a:rPr lang="en-US" sz="2400" b="1" u="sng" dirty="0"/>
              <a:t>not</a:t>
            </a:r>
            <a:r>
              <a:rPr lang="en-US" sz="2400" dirty="0"/>
              <a:t> contract out management of program</a:t>
            </a:r>
          </a:p>
          <a:p>
            <a:pPr marL="742950" lvl="1" indent="-285750">
              <a:buFont typeface="Arial" panose="020B0604020202020204" pitchFamily="34" charset="0"/>
              <a:buChar char="•"/>
            </a:pPr>
            <a:r>
              <a:rPr lang="en-US" sz="2400" b="1" dirty="0"/>
              <a:t>Administrative</a:t>
            </a:r>
            <a:r>
              <a:rPr lang="en-US" sz="2400" dirty="0"/>
              <a:t> and </a:t>
            </a:r>
            <a:r>
              <a:rPr lang="en-US" sz="2400" b="1" dirty="0"/>
              <a:t>Financial</a:t>
            </a:r>
            <a:r>
              <a:rPr lang="en-US" sz="2400" dirty="0"/>
              <a:t> responsibility for operation</a:t>
            </a:r>
          </a:p>
          <a:p>
            <a:pPr marL="742950" lvl="1" indent="-285750">
              <a:buFont typeface="Arial" panose="020B0604020202020204" pitchFamily="34" charset="0"/>
              <a:buChar char="•"/>
            </a:pPr>
            <a:r>
              <a:rPr lang="en-US" sz="2400" dirty="0"/>
              <a:t>Retain </a:t>
            </a:r>
            <a:r>
              <a:rPr lang="en-US" sz="2400" b="1" dirty="0"/>
              <a:t>signature authority</a:t>
            </a:r>
          </a:p>
          <a:p>
            <a:pPr marL="742950" lvl="1" indent="-285750">
              <a:buFont typeface="Arial" panose="020B0604020202020204" pitchFamily="34" charset="0"/>
              <a:buChar char="•"/>
            </a:pPr>
            <a:r>
              <a:rPr lang="en-US" sz="2400" dirty="0"/>
              <a:t>Submit </a:t>
            </a:r>
            <a:r>
              <a:rPr lang="en-US" sz="2400" b="1" dirty="0"/>
              <a:t>claim</a:t>
            </a:r>
            <a:r>
              <a:rPr lang="en-US" sz="2400" dirty="0"/>
              <a:t> to State for reimbursement</a:t>
            </a:r>
          </a:p>
          <a:p>
            <a:pPr marL="742950" lvl="1" indent="-285750">
              <a:buFont typeface="Arial" panose="020B0604020202020204" pitchFamily="34" charset="0"/>
              <a:buChar char="•"/>
            </a:pPr>
            <a:r>
              <a:rPr lang="en-US" sz="2400" dirty="0"/>
              <a:t>Receive and </a:t>
            </a:r>
            <a:r>
              <a:rPr lang="en-US" sz="2400" b="1" dirty="0"/>
              <a:t>maintain backup documentation </a:t>
            </a:r>
            <a:r>
              <a:rPr lang="en-US" sz="2400" dirty="0"/>
              <a:t>for menus, meal claims. </a:t>
            </a:r>
          </a:p>
          <a:p>
            <a:pPr marL="742950" lvl="1" indent="-285750">
              <a:buFont typeface="Arial" panose="020B0604020202020204" pitchFamily="34" charset="0"/>
              <a:buChar char="•"/>
            </a:pPr>
            <a:r>
              <a:rPr lang="en-US" sz="2400" dirty="0"/>
              <a:t>Maintain applicable </a:t>
            </a:r>
            <a:r>
              <a:rPr lang="en-US" sz="2400" b="1" dirty="0"/>
              <a:t>health certification </a:t>
            </a:r>
            <a:r>
              <a:rPr lang="en-US" sz="2400" dirty="0"/>
              <a:t>for sponsor sites</a:t>
            </a:r>
          </a:p>
          <a:p>
            <a:pPr marL="742950" lvl="1" indent="-285750">
              <a:buFont typeface="Arial" panose="020B0604020202020204" pitchFamily="34" charset="0"/>
              <a:buChar char="•"/>
            </a:pPr>
            <a:r>
              <a:rPr lang="en-US" sz="2400" b="1" dirty="0"/>
              <a:t>Set meal prices </a:t>
            </a:r>
            <a:r>
              <a:rPr lang="en-US" sz="2400" dirty="0"/>
              <a:t>and establish a </a:t>
            </a:r>
            <a:r>
              <a:rPr lang="en-US" sz="2400" b="1" dirty="0"/>
              <a:t>policy</a:t>
            </a:r>
            <a:r>
              <a:rPr lang="en-US" sz="2400" dirty="0"/>
              <a:t> for providing meals to students without adequate funds.</a:t>
            </a:r>
          </a:p>
        </p:txBody>
      </p:sp>
      <p:sp>
        <p:nvSpPr>
          <p:cNvPr id="2" name="Footer Placeholder 1">
            <a:extLst>
              <a:ext uri="{FF2B5EF4-FFF2-40B4-BE49-F238E27FC236}">
                <a16:creationId xmlns:a16="http://schemas.microsoft.com/office/drawing/2014/main" id="{C6AD493A-E971-6926-8718-3D694325EC9A}"/>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395626C2-8BA6-AC71-B41D-BE288F35A842}"/>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8</a:t>
            </a:fld>
            <a:endParaRPr lang="en-US" dirty="0"/>
          </a:p>
        </p:txBody>
      </p:sp>
    </p:spTree>
    <p:extLst>
      <p:ext uri="{BB962C8B-B14F-4D97-AF65-F5344CB8AC3E}">
        <p14:creationId xmlns:p14="http://schemas.microsoft.com/office/powerpoint/2010/main" val="636538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81">
          <a:extLst>
            <a:ext uri="{FF2B5EF4-FFF2-40B4-BE49-F238E27FC236}">
              <a16:creationId xmlns:a16="http://schemas.microsoft.com/office/drawing/2014/main" id="{E567896B-804D-7FC2-6C4F-48C24259EF7E}"/>
            </a:ext>
          </a:extLst>
        </p:cNvPr>
        <p:cNvGrpSpPr/>
        <p:nvPr/>
      </p:nvGrpSpPr>
      <p:grpSpPr>
        <a:xfrm>
          <a:off x="0" y="0"/>
          <a:ext cx="0" cy="0"/>
          <a:chOff x="0" y="0"/>
          <a:chExt cx="0" cy="0"/>
        </a:xfrm>
      </p:grpSpPr>
      <p:sp>
        <p:nvSpPr>
          <p:cNvPr id="582" name="Google Shape;582;p73">
            <a:extLst>
              <a:ext uri="{FF2B5EF4-FFF2-40B4-BE49-F238E27FC236}">
                <a16:creationId xmlns:a16="http://schemas.microsoft.com/office/drawing/2014/main" id="{8C59CD57-0887-0B2D-2991-8CEAA3010289}"/>
              </a:ext>
            </a:extLst>
          </p:cNvPr>
          <p:cNvSpPr txBox="1">
            <a:spLocks noGrp="1"/>
          </p:cNvSpPr>
          <p:nvPr>
            <p:ph type="title"/>
          </p:nvPr>
        </p:nvSpPr>
        <p:spPr>
          <a:xfrm>
            <a:off x="717176" y="457200"/>
            <a:ext cx="10784542" cy="1026460"/>
          </a:xfrm>
          <a:noFill/>
          <a:ln>
            <a:noFill/>
          </a:ln>
        </p:spPr>
        <p:txBody>
          <a:bodyPr spcFirstLastPara="1" wrap="square" lIns="91425" tIns="45700" rIns="91425" bIns="45700" anchor="b" anchorCtr="0">
            <a:normAutofit/>
          </a:bodyPr>
          <a:lstStyle/>
          <a:p>
            <a:pPr lvl="0"/>
            <a:r>
              <a:rPr lang="en-US" dirty="0"/>
              <a:t>Sponsor Responsibilities – Part 2</a:t>
            </a:r>
          </a:p>
        </p:txBody>
      </p:sp>
      <p:sp>
        <p:nvSpPr>
          <p:cNvPr id="583" name="Google Shape;583;p73">
            <a:extLst>
              <a:ext uri="{FF2B5EF4-FFF2-40B4-BE49-F238E27FC236}">
                <a16:creationId xmlns:a16="http://schemas.microsoft.com/office/drawing/2014/main" id="{F7748BDA-D458-E1E6-FA36-3D1E2CA28578}"/>
              </a:ext>
            </a:extLst>
          </p:cNvPr>
          <p:cNvSpPr txBox="1">
            <a:spLocks noGrp="1"/>
          </p:cNvSpPr>
          <p:nvPr>
            <p:ph idx="1"/>
          </p:nvPr>
        </p:nvSpPr>
        <p:spPr>
          <a:xfrm>
            <a:off x="717176" y="1825625"/>
            <a:ext cx="10784542" cy="4109010"/>
          </a:xfrm>
          <a:noFill/>
          <a:ln>
            <a:noFill/>
          </a:ln>
        </p:spPr>
        <p:txBody>
          <a:bodyPr spcFirstLastPara="1" wrap="square" lIns="91425" tIns="45700" rIns="91425" bIns="45700" anchor="t" anchorCtr="0">
            <a:normAutofit fontScale="92500" lnSpcReduction="10000"/>
          </a:bodyPr>
          <a:lstStyle/>
          <a:p>
            <a:r>
              <a:rPr lang="en-US" sz="2800" dirty="0"/>
              <a:t>Management of the Program(s)</a:t>
            </a:r>
          </a:p>
          <a:p>
            <a:pPr marL="742950" lvl="1" indent="-285750">
              <a:buFont typeface="Arial" panose="020B0604020202020204" pitchFamily="34" charset="0"/>
              <a:buChar char="•"/>
            </a:pPr>
            <a:r>
              <a:rPr lang="en-US" sz="2400" b="1" dirty="0"/>
              <a:t>Distribute</a:t>
            </a:r>
            <a:r>
              <a:rPr lang="en-US" sz="2400" dirty="0"/>
              <a:t> and </a:t>
            </a:r>
            <a:r>
              <a:rPr lang="en-US" sz="2400" b="1" dirty="0"/>
              <a:t>collect </a:t>
            </a:r>
            <a:r>
              <a:rPr lang="en-US" sz="2400" dirty="0"/>
              <a:t>parent letter and free/reduced-price meal application</a:t>
            </a:r>
          </a:p>
          <a:p>
            <a:pPr marL="1200150" lvl="2" indent="-285750">
              <a:buFont typeface="Arial" panose="020B0604020202020204" pitchFamily="34" charset="0"/>
              <a:buChar char="•"/>
            </a:pPr>
            <a:r>
              <a:rPr lang="en-US" sz="2400" b="1" dirty="0"/>
              <a:t>Determine eligibility </a:t>
            </a:r>
            <a:r>
              <a:rPr lang="en-US" sz="2400" dirty="0"/>
              <a:t>and verify applications*</a:t>
            </a:r>
          </a:p>
          <a:p>
            <a:pPr marL="1200150" lvl="2" indent="-285750">
              <a:buFont typeface="Arial" panose="020B0604020202020204" pitchFamily="34" charset="0"/>
              <a:buChar char="•"/>
            </a:pPr>
            <a:r>
              <a:rPr lang="en-US" sz="2400" dirty="0"/>
              <a:t>Conduct </a:t>
            </a:r>
            <a:r>
              <a:rPr lang="en-US" sz="2400" b="1" dirty="0"/>
              <a:t>hearings</a:t>
            </a:r>
            <a:r>
              <a:rPr lang="en-US" sz="2400" dirty="0"/>
              <a:t> related to determinations</a:t>
            </a:r>
          </a:p>
          <a:p>
            <a:pPr marL="1200150" lvl="2" indent="-285750">
              <a:buFont typeface="Arial" panose="020B0604020202020204" pitchFamily="34" charset="0"/>
              <a:buChar char="•"/>
            </a:pPr>
            <a:r>
              <a:rPr lang="en-US" sz="2400" dirty="0"/>
              <a:t>Maintain </a:t>
            </a:r>
            <a:r>
              <a:rPr lang="en-US" sz="2400" b="1" dirty="0"/>
              <a:t>confidentiality</a:t>
            </a:r>
            <a:r>
              <a:rPr lang="en-US" sz="2400" dirty="0"/>
              <a:t> of all eligibility determinations</a:t>
            </a:r>
          </a:p>
          <a:p>
            <a:pPr marL="742950" lvl="1" indent="-285750">
              <a:buFont typeface="Arial" panose="020B0604020202020204" pitchFamily="34" charset="0"/>
              <a:buChar char="•"/>
            </a:pPr>
            <a:r>
              <a:rPr lang="en-US" sz="2400" b="1" dirty="0"/>
              <a:t>Create</a:t>
            </a:r>
            <a:r>
              <a:rPr lang="en-US" sz="2400" dirty="0"/>
              <a:t> and </a:t>
            </a:r>
            <a:r>
              <a:rPr lang="en-US" sz="2400" b="1" dirty="0"/>
              <a:t>monitor</a:t>
            </a:r>
            <a:r>
              <a:rPr lang="en-US" sz="2400" dirty="0"/>
              <a:t> advisory committee made of parent, staff and students to assist in menu planning </a:t>
            </a:r>
          </a:p>
          <a:p>
            <a:pPr marL="742950" lvl="1" indent="-285750">
              <a:buFont typeface="Arial" panose="020B0604020202020204" pitchFamily="34" charset="0"/>
              <a:buChar char="•"/>
            </a:pPr>
            <a:r>
              <a:rPr lang="en-US" sz="2400" dirty="0"/>
              <a:t>Meet Professional Standards and other </a:t>
            </a:r>
            <a:r>
              <a:rPr lang="en-US" sz="2400" b="1" dirty="0"/>
              <a:t>training requirements </a:t>
            </a:r>
            <a:r>
              <a:rPr lang="en-US" sz="2400" dirty="0"/>
              <a:t>for all staff with child nutrition program duties</a:t>
            </a:r>
          </a:p>
          <a:p>
            <a:pPr marL="742950" lvl="1" indent="-285750">
              <a:buFont typeface="Arial" panose="020B0604020202020204" pitchFamily="34" charset="0"/>
              <a:buChar char="•"/>
            </a:pPr>
            <a:r>
              <a:rPr lang="en-US" sz="2400" b="1" dirty="0"/>
              <a:t>Approve special diets </a:t>
            </a:r>
            <a:r>
              <a:rPr lang="en-US" sz="2400" dirty="0"/>
              <a:t>for students where medically necessary</a:t>
            </a:r>
          </a:p>
          <a:p>
            <a:pPr marL="742950" lvl="1" indent="-285750">
              <a:buFont typeface="Arial" panose="020B0604020202020204" pitchFamily="34" charset="0"/>
              <a:buChar char="•"/>
            </a:pPr>
            <a:r>
              <a:rPr lang="en-US" sz="2400" dirty="0"/>
              <a:t>Implement </a:t>
            </a:r>
            <a:r>
              <a:rPr lang="en-US" sz="2400" b="1" dirty="0"/>
              <a:t>internal controls </a:t>
            </a:r>
            <a:r>
              <a:rPr lang="en-US" sz="2400" dirty="0"/>
              <a:t>and </a:t>
            </a:r>
            <a:r>
              <a:rPr lang="en-US" sz="2400" b="1" dirty="0"/>
              <a:t>ensure resolution </a:t>
            </a:r>
            <a:r>
              <a:rPr lang="en-US" sz="2400" dirty="0"/>
              <a:t>of program review and audit findings.</a:t>
            </a:r>
          </a:p>
        </p:txBody>
      </p:sp>
      <p:sp>
        <p:nvSpPr>
          <p:cNvPr id="2" name="Footer Placeholder 1">
            <a:extLst>
              <a:ext uri="{FF2B5EF4-FFF2-40B4-BE49-F238E27FC236}">
                <a16:creationId xmlns:a16="http://schemas.microsoft.com/office/drawing/2014/main" id="{5E88D292-12D8-1E09-89D2-A9CDF9460E47}"/>
              </a:ext>
            </a:extLst>
          </p:cNvPr>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3" name="Slide Number Placeholder 2">
            <a:extLst>
              <a:ext uri="{FF2B5EF4-FFF2-40B4-BE49-F238E27FC236}">
                <a16:creationId xmlns:a16="http://schemas.microsoft.com/office/drawing/2014/main" id="{EA205B00-BE7F-E744-B40F-EFC3CA93DB92}"/>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9</a:t>
            </a:fld>
            <a:endParaRPr lang="en-US" dirty="0"/>
          </a:p>
        </p:txBody>
      </p:sp>
    </p:spTree>
    <p:extLst>
      <p:ext uri="{BB962C8B-B14F-4D97-AF65-F5344CB8AC3E}">
        <p14:creationId xmlns:p14="http://schemas.microsoft.com/office/powerpoint/2010/main" val="3452473150"/>
      </p:ext>
    </p:extLst>
  </p:cSld>
  <p:clrMapOvr>
    <a:masterClrMapping/>
  </p:clrMapOvr>
</p:sld>
</file>

<file path=ppt/theme/theme1.xml><?xml version="1.0" encoding="utf-8"?>
<a:theme xmlns:a="http://schemas.openxmlformats.org/drawingml/2006/main" name="1_2021ODE">
  <a:themeElements>
    <a:clrScheme name="ODE 2025">
      <a:dk1>
        <a:sysClr val="windowText" lastClr="000000"/>
      </a:dk1>
      <a:lt1>
        <a:sysClr val="window" lastClr="FFFFFF"/>
      </a:lt1>
      <a:dk2>
        <a:srgbClr val="007A78"/>
      </a:dk2>
      <a:lt2>
        <a:srgbClr val="F2FAFE"/>
      </a:lt2>
      <a:accent1>
        <a:srgbClr val="1B75BC"/>
      </a:accent1>
      <a:accent2>
        <a:srgbClr val="9F2065"/>
      </a:accent2>
      <a:accent3>
        <a:srgbClr val="C14B1F"/>
      </a:accent3>
      <a:accent4>
        <a:srgbClr val="916600"/>
      </a:accent4>
      <a:accent5>
        <a:srgbClr val="007F43"/>
      </a:accent5>
      <a:accent6>
        <a:srgbClr val="D34F9A"/>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500E787D-4A08-4491-9FAB-BB9D43BCEFC7}"/>
    </a:ext>
  </a:extLst>
</a:theme>
</file>

<file path=ppt/theme/theme2.xml><?xml version="1.0" encoding="utf-8"?>
<a:theme xmlns:a="http://schemas.openxmlformats.org/drawingml/2006/main" name="Green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AAFB0B2A-C4B2-41C7-92A5-70D75F419D70}"/>
    </a:ext>
  </a:extLst>
</a:theme>
</file>

<file path=ppt/theme/theme3.xml><?xml version="1.0" encoding="utf-8"?>
<a:theme xmlns:a="http://schemas.openxmlformats.org/drawingml/2006/main" name="Gol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7D92AE0E-C289-45F3-BD76-BC889EE8D789}"/>
    </a:ext>
  </a:extLst>
</a:theme>
</file>

<file path=ppt/theme/theme4.xml><?xml version="1.0" encoding="utf-8"?>
<a:theme xmlns:a="http://schemas.openxmlformats.org/drawingml/2006/main" name="Orange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B6D488F7-2464-4E22-AB08-1AD187968121}"/>
    </a:ext>
  </a:extLst>
</a:theme>
</file>

<file path=ppt/theme/theme5.xml><?xml version="1.0" encoding="utf-8"?>
<a:theme xmlns:a="http://schemas.openxmlformats.org/drawingml/2006/main" name="Red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EEC54850-1245-4301-BCEC-014C0882AE7D}"/>
    </a:ext>
  </a:extLst>
</a:theme>
</file>

<file path=ppt/theme/theme6.xml><?xml version="1.0" encoding="utf-8"?>
<a:theme xmlns:a="http://schemas.openxmlformats.org/drawingml/2006/main" name="Teal_2021ODE">
  <a:themeElements>
    <a:clrScheme name="ODE_2024">
      <a:dk1>
        <a:sysClr val="windowText" lastClr="000000"/>
      </a:dk1>
      <a:lt1>
        <a:sysClr val="window" lastClr="FFFFFF"/>
      </a:lt1>
      <a:dk2>
        <a:srgbClr val="007A78"/>
      </a:dk2>
      <a:lt2>
        <a:srgbClr val="F2FAFE"/>
      </a:lt2>
      <a:accent1>
        <a:srgbClr val="006CAD"/>
      </a:accent1>
      <a:accent2>
        <a:srgbClr val="9F2065"/>
      </a:accent2>
      <a:accent3>
        <a:srgbClr val="C14B1F"/>
      </a:accent3>
      <a:accent4>
        <a:srgbClr val="916600"/>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DE Slide Deck Template_Accessible_2025" id="{3229AD8D-7C38-47C9-AFA9-44963DE6F608}" vid="{8DEE96B7-49DC-4AD3-ABF2-AFC8F0019781}"/>
    </a:ext>
  </a:extLst>
</a:theme>
</file>

<file path=ppt/theme/theme7.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54031767-dd6d-417c-ab73-583408f47564">
      <UserInfo>
        <DisplayName>GOODNESS Michelle * ODE</DisplayName>
        <AccountId>497</AccountId>
        <AccountType/>
      </UserInfo>
      <UserInfo>
        <DisplayName>BAKER Traci * ODE</DisplayName>
        <AccountId>1053</AccountId>
        <AccountType/>
      </UserInfo>
      <UserInfo>
        <DisplayName>WIENS Jon * ODE</DisplayName>
        <AccountId>176</AccountId>
        <AccountType/>
      </UserInfo>
      <UserInfo>
        <DisplayName>BOYD Meg * ODE</DisplayName>
        <AccountId>110</AccountId>
        <AccountType/>
      </UserInfo>
      <UserInfo>
        <DisplayName>SIEGEL Marc * ODE</DisplayName>
        <AccountId>29</AccountId>
        <AccountType/>
      </UserInfo>
      <UserInfo>
        <DisplayName>FARLEY Dan * ODE</DisplayName>
        <AccountId>203</AccountId>
        <AccountType/>
      </UserInfo>
      <UserInfo>
        <DisplayName>JUSTIS Carlee * DAS</DisplayName>
        <AccountId>1071</AccountId>
        <AccountType/>
      </UserInfo>
    </SharedWithUsers>
    <Estimated_x0020_Creation_x0020_Date xmlns="5555b13e-5550-4a64-82c9-4795d4b5fce9" xsi:nil="true"/>
    <Priority xmlns="5555b13e-5550-4a64-82c9-4795d4b5fce9">New</Priority>
    <Remediation_x0020_Date xmlns="5555b13e-5550-4a64-82c9-4795d4b5fce9">2025-06-13T22:21:44+00:00</Remediation_x0020_Date>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C7457C9221D0340B8D5CA9726A131CC" ma:contentTypeVersion="7" ma:contentTypeDescription="Create a new document." ma:contentTypeScope="" ma:versionID="5dfc938b34e4116f9fe97bd443af5214">
  <xsd:schema xmlns:xsd="http://www.w3.org/2001/XMLSchema" xmlns:xs="http://www.w3.org/2001/XMLSchema" xmlns:p="http://schemas.microsoft.com/office/2006/metadata/properties" xmlns:ns1="http://schemas.microsoft.com/sharepoint/v3" xmlns:ns2="5555b13e-5550-4a64-82c9-4795d4b5fce9" xmlns:ns3="54031767-dd6d-417c-ab73-583408f47564" targetNamespace="http://schemas.microsoft.com/office/2006/metadata/properties" ma:root="true" ma:fieldsID="c871f720fd984a021f16a99f3d42a1e5" ns1:_="" ns2:_="" ns3:_="">
    <xsd:import namespace="http://schemas.microsoft.com/sharepoint/v3"/>
    <xsd:import namespace="5555b13e-5550-4a64-82c9-4795d4b5fce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55b13e-5550-4a64-82c9-4795d4b5fce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C4EA527-A198-4301-BCF4-14EDE0643645}">
  <ds:schemaRefs>
    <ds:schemaRef ds:uri="33d0ab3a-ed53-4b26-b374-c651e1521cb8"/>
    <ds:schemaRef ds:uri="e10c53f3-1d52-4706-a966-ac9983b29943"/>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schemas.microsoft.com/office/2006/metadata/properties"/>
    <ds:schemaRef ds:uri="http://purl.org/dc/terms/"/>
    <ds:schemaRef ds:uri="http://www.w3.org/XML/1998/namespace"/>
    <ds:schemaRef ds:uri="http://purl.org/dc/dcmitype/"/>
  </ds:schemaRefs>
</ds:datastoreItem>
</file>

<file path=customXml/itemProps2.xml><?xml version="1.0" encoding="utf-8"?>
<ds:datastoreItem xmlns:ds="http://schemas.openxmlformats.org/officeDocument/2006/customXml" ds:itemID="{11EE68A6-2980-4347-B7E1-BB1190C042E4}"/>
</file>

<file path=customXml/itemProps3.xml><?xml version="1.0" encoding="utf-8"?>
<ds:datastoreItem xmlns:ds="http://schemas.openxmlformats.org/officeDocument/2006/customXml" ds:itemID="{FFC1C207-77FC-44F7-AC05-276B3AA37170}">
  <ds:schemaRefs>
    <ds:schemaRef ds:uri="http://schemas.microsoft.com/sharepoint/v3/contenttype/forms"/>
  </ds:schemaRefs>
</ds:datastoreItem>
</file>

<file path=docMetadata/LabelInfo.xml><?xml version="1.0" encoding="utf-8"?>
<clbl:labelList xmlns:clbl="http://schemas.microsoft.com/office/2020/mipLabelMetadata">
  <clbl:label id="{61f40bdc-19d8-4b8e-be88-e9eb9bcca8b8}" enabled="1" method="Privilege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emplate>ODE Slide Deck Template_Accessible_2025</Template>
  <TotalTime>116</TotalTime>
  <Words>5159</Words>
  <Application>Microsoft Office PowerPoint</Application>
  <PresentationFormat>Widescreen</PresentationFormat>
  <Paragraphs>326</Paragraphs>
  <Slides>23</Slides>
  <Notes>22</Notes>
  <HiddenSlides>0</HiddenSlides>
  <MMClips>0</MMClips>
  <ScaleCrop>false</ScaleCrop>
  <HeadingPairs>
    <vt:vector size="6" baseType="variant">
      <vt:variant>
        <vt:lpstr>Fonts Used</vt:lpstr>
      </vt:variant>
      <vt:variant>
        <vt:i4>3</vt:i4>
      </vt:variant>
      <vt:variant>
        <vt:lpstr>Theme</vt:lpstr>
      </vt:variant>
      <vt:variant>
        <vt:i4>6</vt:i4>
      </vt:variant>
      <vt:variant>
        <vt:lpstr>Slide Titles</vt:lpstr>
      </vt:variant>
      <vt:variant>
        <vt:i4>23</vt:i4>
      </vt:variant>
    </vt:vector>
  </HeadingPairs>
  <TitlesOfParts>
    <vt:vector size="32" baseType="lpstr">
      <vt:lpstr>Arial</vt:lpstr>
      <vt:lpstr>Calibri</vt:lpstr>
      <vt:lpstr>Wingdings</vt:lpstr>
      <vt:lpstr>1_2021ODE</vt:lpstr>
      <vt:lpstr>Green_2021ODE</vt:lpstr>
      <vt:lpstr>Gold_2021ODE</vt:lpstr>
      <vt:lpstr>Orange_2021ODE</vt:lpstr>
      <vt:lpstr>Red_2021ODE</vt:lpstr>
      <vt:lpstr>Teal_2021ODE</vt:lpstr>
      <vt:lpstr>Contracting with Food Service Management Companies</vt:lpstr>
      <vt:lpstr>Benefits of this Training</vt:lpstr>
      <vt:lpstr>Objectives</vt:lpstr>
      <vt:lpstr>What defines a Food Service Management Company?</vt:lpstr>
      <vt:lpstr>What defines a Program Sponsor?</vt:lpstr>
      <vt:lpstr>Agreements and Contract</vt:lpstr>
      <vt:lpstr>Sponsors Responsibilities</vt:lpstr>
      <vt:lpstr>Sponsor Responsibilities – Part 1</vt:lpstr>
      <vt:lpstr>Sponsor Responsibilities – Part 2</vt:lpstr>
      <vt:lpstr>Sponsor Responsibilities – Part 3</vt:lpstr>
      <vt:lpstr>Sponsor Responsibilities – Part 4</vt:lpstr>
      <vt:lpstr>FSMC Responsibilities</vt:lpstr>
      <vt:lpstr>FSMC Responsibilities – Part 1</vt:lpstr>
      <vt:lpstr>FSMC Responsibilities – Part 2</vt:lpstr>
      <vt:lpstr>FSMC Responsibilities – Part 3</vt:lpstr>
      <vt:lpstr>FSMC Responsibilities – USDA Foods</vt:lpstr>
      <vt:lpstr>Flow of Communication</vt:lpstr>
      <vt:lpstr>CNPweb Contacts – CACFP and SFSP</vt:lpstr>
      <vt:lpstr>CNPweb Contacts – NSLP, SBP, and SSO</vt:lpstr>
      <vt:lpstr>Working with ODE CNP</vt:lpstr>
      <vt:lpstr>Partnership</vt:lpstr>
      <vt:lpstr>Recap of what we have learned</vt:lpstr>
      <vt:lpstr>USDA Nondiscrimination Statement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Contracting with Food Service Management Companies</dc:title>
  <dc:creator>PUCKETT Jared * ODE</dc:creator>
  <cp:lastModifiedBy>PUCKETT Jared * ODE</cp:lastModifiedBy>
  <cp:revision>9</cp:revision>
  <dcterms:created xsi:type="dcterms:W3CDTF">2025-06-03T19:59:11Z</dcterms:created>
  <dcterms:modified xsi:type="dcterms:W3CDTF">2025-06-10T17:10:13Z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0x010100FC7457C9221D0340B8D5CA9726A131CC</vt:lpwstr>
  </property>
  <property fmtid="{D5CDD505-2E9C-101B-9397-08002B2CF9AE}" pid="3" name="TaxKeyword">
    <vt:lpwstr/>
  </property>
  <property fmtid="{D5CDD505-2E9C-101B-9397-08002B2CF9AE}" pid="4" name="MSIP_Label_61f40bdc-19d8-4b8e-be88-e9eb9bcca8b8_Enabled">
    <vt:lpwstr>true</vt:lpwstr>
  </property>
  <property fmtid="{D5CDD505-2E9C-101B-9397-08002B2CF9AE}" pid="5" name="MSIP_Label_61f40bdc-19d8-4b8e-be88-e9eb9bcca8b8_SetDate">
    <vt:lpwstr>2023-10-19T17:38:46Z</vt:lpwstr>
  </property>
  <property fmtid="{D5CDD505-2E9C-101B-9397-08002B2CF9AE}" pid="6" name="MSIP_Label_61f40bdc-19d8-4b8e-be88-e9eb9bcca8b8_Method">
    <vt:lpwstr>Privileged</vt:lpwstr>
  </property>
  <property fmtid="{D5CDD505-2E9C-101B-9397-08002B2CF9AE}" pid="7" name="MSIP_Label_61f40bdc-19d8-4b8e-be88-e9eb9bcca8b8_Name">
    <vt:lpwstr>Level 1 - Published (Items)</vt:lpwstr>
  </property>
  <property fmtid="{D5CDD505-2E9C-101B-9397-08002B2CF9AE}" pid="8" name="MSIP_Label_61f40bdc-19d8-4b8e-be88-e9eb9bcca8b8_SiteId">
    <vt:lpwstr>b4f51418-b269-49a2-935a-fa54bf584fc8</vt:lpwstr>
  </property>
  <property fmtid="{D5CDD505-2E9C-101B-9397-08002B2CF9AE}" pid="9" name="MSIP_Label_61f40bdc-19d8-4b8e-be88-e9eb9bcca8b8_ActionId">
    <vt:lpwstr>c4b5f7af-171c-4074-8f39-9fc74c531cc2</vt:lpwstr>
  </property>
  <property fmtid="{D5CDD505-2E9C-101B-9397-08002B2CF9AE}" pid="10" name="MSIP_Label_61f40bdc-19d8-4b8e-be88-e9eb9bcca8b8_ContentBits">
    <vt:lpwstr>0</vt:lpwstr>
  </property>
  <property fmtid="{D5CDD505-2E9C-101B-9397-08002B2CF9AE}" pid="11" name="MSIP_Label_09b73270-2993-4076-be47-9c78f42a1e84_Enabled">
    <vt:lpwstr>true</vt:lpwstr>
  </property>
  <property fmtid="{D5CDD505-2E9C-101B-9397-08002B2CF9AE}" pid="12" name="MSIP_Label_09b73270-2993-4076-be47-9c78f42a1e84_SetDate">
    <vt:lpwstr>2024-06-21T16:55:30Z</vt:lpwstr>
  </property>
  <property fmtid="{D5CDD505-2E9C-101B-9397-08002B2CF9AE}" pid="13" name="MSIP_Label_09b73270-2993-4076-be47-9c78f42a1e84_Method">
    <vt:lpwstr>Privileged</vt:lpwstr>
  </property>
  <property fmtid="{D5CDD505-2E9C-101B-9397-08002B2CF9AE}" pid="14" name="MSIP_Label_09b73270-2993-4076-be47-9c78f42a1e84_Name">
    <vt:lpwstr>Level 1 - Published (Items)</vt:lpwstr>
  </property>
  <property fmtid="{D5CDD505-2E9C-101B-9397-08002B2CF9AE}" pid="15" name="MSIP_Label_09b73270-2993-4076-be47-9c78f42a1e84_SiteId">
    <vt:lpwstr>aa3f6932-fa7c-47b4-a0ce-a598cad161cf</vt:lpwstr>
  </property>
  <property fmtid="{D5CDD505-2E9C-101B-9397-08002B2CF9AE}" pid="16" name="MSIP_Label_09b73270-2993-4076-be47-9c78f42a1e84_ActionId">
    <vt:lpwstr>9a956e48-93ec-48f0-b269-11b89d529c66</vt:lpwstr>
  </property>
  <property fmtid="{D5CDD505-2E9C-101B-9397-08002B2CF9AE}" pid="17" name="MSIP_Label_09b73270-2993-4076-be47-9c78f42a1e84_ContentBits">
    <vt:lpwstr>0</vt:lpwstr>
  </property>
</Properties>
</file>