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6"/>
  </p:notesMasterIdLst>
  <p:sldIdLst>
    <p:sldId id="256" r:id="rId10"/>
    <p:sldId id="257" r:id="rId11"/>
    <p:sldId id="258" r:id="rId12"/>
    <p:sldId id="259" r:id="rId13"/>
    <p:sldId id="273" r:id="rId14"/>
    <p:sldId id="260" r:id="rId15"/>
    <p:sldId id="261" r:id="rId16"/>
    <p:sldId id="262" r:id="rId17"/>
    <p:sldId id="263" r:id="rId18"/>
    <p:sldId id="270" r:id="rId19"/>
    <p:sldId id="264" r:id="rId20"/>
    <p:sldId id="271" r:id="rId21"/>
    <p:sldId id="265" r:id="rId22"/>
    <p:sldId id="266" r:id="rId23"/>
    <p:sldId id="268" r:id="rId24"/>
    <p:sldId id="272"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85372" autoAdjust="0"/>
  </p:normalViewPr>
  <p:slideViewPr>
    <p:cSldViewPr snapToGrid="0">
      <p:cViewPr varScale="1">
        <p:scale>
          <a:sx n="94" d="100"/>
          <a:sy n="94" d="100"/>
        </p:scale>
        <p:origin x="11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ODE CNP Procurement training, Part 4-Contracting with small businesses, minority businesses, women's business enterprises, veteran-owned businesses, and labor surplus area firms. This</a:t>
            </a:r>
            <a:r>
              <a:rPr lang="en-US" baseline="0" dirty="0"/>
              <a:t> provisions applies to all sponsors participating in Child Nutrition Programs.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348680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time you click on code #44</a:t>
            </a:r>
            <a:r>
              <a:rPr lang="en-US" baseline="0" dirty="0"/>
              <a:t> you will see four additional Choices and</a:t>
            </a:r>
            <a:r>
              <a:rPr lang="en-US" dirty="0"/>
              <a:t> # 72 you will see two additional choices.  Code #</a:t>
            </a:r>
            <a:r>
              <a:rPr lang="en-US" baseline="0" dirty="0"/>
              <a:t>445 is for Food and Beverage Retailers. Code</a:t>
            </a:r>
            <a:r>
              <a:rPr lang="en-US" dirty="0"/>
              <a:t> #722 is for Food services and Drinking places. Click on Drill Down for code #445 or code #722</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208830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on code #4451 for Grocery Retailers, #4452 for Commodities Retailers  or #7223 for Food Services Contractors.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56456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a:t>
            </a:r>
            <a:r>
              <a:rPr lang="en-US" baseline="0" dirty="0"/>
              <a:t> “Add” to select a codes that may be able to meet your requirements.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08190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choose Commodity Code #445110 by clicking “Add” </a:t>
            </a:r>
            <a:r>
              <a:rPr lang="en-US" baseline="0" dirty="0"/>
              <a:t> you will return to the original search document.  Now search by location. When you type in “Salem” and click search, the results show there are no matches. In other words, there are no minority, women or emerging small businesses that are Supermarkets or Grocery Retailers. Therefore, you will not add a minority, women or small business to your solicitation list. Save this documentation as part of your procurement files.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41788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search, we found one vendor,  you would need to investigate whether this vendors will meet your need as a supplier and include them in your solicitation if possible. Save this documentation as part of your procurement files.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41104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59126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E17D1-EC07-2E98-BC05-DBE7341AF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FC07F-7D2D-AE0B-A76B-DF71808F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E7E34-3EF2-9D0E-D39A-574C9B803A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0DBE85-B6B3-51A7-B391-50C2D8C3B4FB}"/>
              </a:ext>
            </a:extLst>
          </p:cNvPr>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66521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CFR</a:t>
            </a:r>
            <a:r>
              <a:rPr lang="en-US" baseline="0" dirty="0"/>
              <a:t> 200.321 gives provisions for contracting with small, minority, women’s business enterprises, veteran-owned businesses, and labor surplus area firms.  </a:t>
            </a:r>
          </a:p>
          <a:p>
            <a:endParaRPr lang="en-US" baseline="0" dirty="0"/>
          </a:p>
          <a:p>
            <a:r>
              <a:rPr lang="en-US" baseline="0" dirty="0"/>
              <a:t>When possible, the Program Sponsor should ensure that small businesses, minority businesses, women's business enterprises, veteran-owned businesses, and labor surplus area firms (See U.S. Department of Labor's list) are considered as set forth below.</a:t>
            </a:r>
          </a:p>
          <a:p>
            <a:pPr marL="228587" indent="-228587">
              <a:buAutoNum type="arabicPeriod"/>
            </a:pPr>
            <a:r>
              <a:rPr lang="en-US" baseline="0" dirty="0"/>
              <a:t>Placing qualified small businesses,  minority businesses, women’s business enterprises, veteran-owned businesses, and labor surplus area firms on solicitation lists;</a:t>
            </a:r>
          </a:p>
          <a:p>
            <a:pPr marL="228587" indent="-228587">
              <a:buAutoNum type="arabicPeriod"/>
            </a:pPr>
            <a:r>
              <a:rPr lang="en-US" baseline="0" dirty="0"/>
              <a:t>Assuring that small and minority businesses and women's business enterprises are solicited whenever they are potential sources</a:t>
            </a:r>
          </a:p>
          <a:p>
            <a:pPr marL="228587" indent="-228587">
              <a:buAutoNum type="arabicPeriod"/>
            </a:pPr>
            <a:r>
              <a:rPr lang="en-US" baseline="0" dirty="0"/>
              <a:t>Dividing total requirements, when economically feasible, into smaller tasks or quantities to permit maximum participation by small and minority businesses and women’s business enterprises</a:t>
            </a:r>
          </a:p>
          <a:p>
            <a:pPr marL="228587" indent="-228587">
              <a:buAutoNum type="arabicPeriod"/>
            </a:pPr>
            <a:r>
              <a:rPr lang="en-US" baseline="0" dirty="0"/>
              <a:t>Establishing delivery schedules, where requirement permit, which encourage participation by small and minority businesses, and women’s business enterprises</a:t>
            </a:r>
          </a:p>
          <a:p>
            <a:pPr marL="228587" indent="-228587">
              <a:buAutoNum type="arabicPeriod"/>
            </a:pPr>
            <a:r>
              <a:rPr lang="en-US" baseline="0" dirty="0"/>
              <a:t>Using the services and assistance, as appropriate, of such organizations as the small Business Administration and the Minority Business Development Agency of the Department of Commerce </a:t>
            </a:r>
          </a:p>
          <a:p>
            <a:pPr marL="228587" indent="-228587">
              <a:buAutoNum type="arabicPeriod"/>
            </a:pPr>
            <a:r>
              <a:rPr lang="en-US" baseline="0" dirty="0"/>
              <a:t>Requiring the prime contractor, if subcontracts are to be let, to take the affirmative steps listed in 1-5</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39480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link on this slide is a link to the Certification Office For Business Inclusion and Diversity (COBID).  This link provides access to a listing of small, minority, women, veteran owned business and labor surplus area Firms.  The next slides will show how to use this website to identify minority, women or small businesses.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14032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Office for Business Inclusion and Diversity webpage can be used to locate minority, women or emerging small businesses. By searching this webpage for your town, city or county, you will be able to determine if there are minority, women or emerging small businesses, which should be included on your solicitation lists.</a:t>
            </a:r>
          </a:p>
          <a:p>
            <a:endParaRPr lang="en-US" baseline="0" dirty="0"/>
          </a:p>
          <a:p>
            <a:r>
              <a:rPr lang="en-US" baseline="0" dirty="0"/>
              <a:t>Clicking on the link in this slide will take you to the webpage pictured on the slide.  Click on the Directory of Certified Firms in the green box at the right.</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83492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BEC7-378A-B312-F76F-FBAB64464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7DD1F-D1FF-81D2-5DC7-87580B5A3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5E105-604A-40B3-3E64-1C73316B56D3}"/>
              </a:ext>
            </a:extLst>
          </p:cNvPr>
          <p:cNvSpPr>
            <a:spLocks noGrp="1"/>
          </p:cNvSpPr>
          <p:nvPr>
            <p:ph type="body" idx="1"/>
          </p:nvPr>
        </p:nvSpPr>
        <p:spPr/>
        <p:txBody>
          <a:bodyPr/>
          <a:lstStyle/>
          <a:p>
            <a:r>
              <a:rPr lang="en-US" dirty="0"/>
              <a:t>COBID allows users to search their directory in a variety of ways, to achieve their desired information. </a:t>
            </a:r>
          </a:p>
          <a:p>
            <a:r>
              <a:rPr lang="en-US" dirty="0"/>
              <a:t>Note: Certification and the information listed within this directory is not a guarantee of a firm's capacity or ability to perform specific tasks or services. Users of this information are advised to conduct their own due diligence when engaging any listed entities. Prior to contracting, it is the prime contractor's responsibility to ensure a subcontractor is ready, willing and able to perform the defined scope of work.</a:t>
            </a:r>
          </a:p>
        </p:txBody>
      </p:sp>
      <p:sp>
        <p:nvSpPr>
          <p:cNvPr id="4" name="Slide Number Placeholder 3">
            <a:extLst>
              <a:ext uri="{FF2B5EF4-FFF2-40B4-BE49-F238E27FC236}">
                <a16:creationId xmlns:a16="http://schemas.microsoft.com/office/drawing/2014/main" id="{F369942F-78BF-A1A5-96D2-CF78E6AAB391}"/>
              </a:ext>
            </a:extLst>
          </p:cNvPr>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42134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will next see a page to conduct a search.  Let us run through an example search using the Commodity Code search method. First, select “Click to Lookup Commodity Codes”.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36149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click on “Look</a:t>
            </a:r>
            <a:r>
              <a:rPr lang="en-US" baseline="0" dirty="0"/>
              <a:t>up Commodity Code” you will see a search page like what is pictured on this slide.  Next click on “Browse Codes”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301068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listing of commodity codes will appear.</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2279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Scroll down the list until you find “Retail Trade” or “Accommodation and Food Services”.</a:t>
            </a:r>
            <a:r>
              <a:rPr lang="en-US" baseline="0" dirty="0"/>
              <a:t>  The code numbers are 44 and 72 .  By clicking on the number “44” you will find food product retailers. By clicking on number “72” you will be able to drill down to more specific Food service vendors.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282203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oregon.public.law/statutes/ors_279a.107" TargetMode="External"/><Relationship Id="rId7" Type="http://schemas.openxmlformats.org/officeDocument/2006/relationships/hyperlink" Target="https://oregon4biz.diversitysoftware.com/FrontEnd/SearchCertifiedDirectory.asp?XID=2315&amp;TN=oregon4biz"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oregon4biz.com/How-We-Can-Help/COBID/" TargetMode="External"/><Relationship Id="rId5" Type="http://schemas.openxmlformats.org/officeDocument/2006/relationships/hyperlink" Target="https://www.oregon.gov/biz/programs/COBID/Pages/default.aspx" TargetMode="External"/><Relationship Id="rId4" Type="http://schemas.openxmlformats.org/officeDocument/2006/relationships/hyperlink" Target="https://www.ecfr.gov/current/title-2/section-200.32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sda.gov/sites/default/files/documents/ad-3027.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mailto:program.intake@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biz/programs/COBID/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oregon4biz.diversitysoftware.com/FrontEnd/SearchCertifiedDirectory.asp?XID=2315&amp;TN=oregon4biz"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25" y="2045029"/>
            <a:ext cx="9144000" cy="2914650"/>
          </a:xfrm>
        </p:spPr>
        <p:txBody>
          <a:bodyPr>
            <a:normAutofit fontScale="90000"/>
          </a:bodyPr>
          <a:lstStyle/>
          <a:p>
            <a:r>
              <a:rPr lang="en-US" dirty="0"/>
              <a:t>Contracting with small, minority, women’s business enterprises, veteran-owned businesses, and labor surplus area firms.</a:t>
            </a:r>
          </a:p>
        </p:txBody>
      </p:sp>
      <p:sp>
        <p:nvSpPr>
          <p:cNvPr id="3" name="Subtitle 2"/>
          <p:cNvSpPr>
            <a:spLocks noGrp="1"/>
          </p:cNvSpPr>
          <p:nvPr>
            <p:ph type="subTitle" idx="1"/>
          </p:nvPr>
        </p:nvSpPr>
        <p:spPr>
          <a:xfrm>
            <a:off x="1524000" y="5353050"/>
            <a:ext cx="9144000" cy="1151868"/>
          </a:xfrm>
        </p:spPr>
        <p:txBody>
          <a:bodyPr/>
          <a:lstStyle/>
          <a:p>
            <a:r>
              <a:rPr lang="en-US" dirty="0"/>
              <a:t>2 CFR 200.321</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custDataLst>
      <p:tags r:id="rId1"/>
    </p:custDataLst>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5</a:t>
            </a:r>
          </a:p>
        </p:txBody>
      </p:sp>
      <p:pic>
        <p:nvPicPr>
          <p:cNvPr id="9" name="Picture 8" descr="screenshot of commodity code 44" title="screenshot of commodity code 44"/>
          <p:cNvPicPr>
            <a:picLocks noChangeAspect="1"/>
          </p:cNvPicPr>
          <p:nvPr/>
        </p:nvPicPr>
        <p:blipFill>
          <a:blip r:embed="rId3"/>
          <a:stretch>
            <a:fillRect/>
          </a:stretch>
        </p:blipFill>
        <p:spPr>
          <a:xfrm>
            <a:off x="263203" y="1709738"/>
            <a:ext cx="11238515" cy="2154596"/>
          </a:xfrm>
          <a:prstGeom prst="rect">
            <a:avLst/>
          </a:prstGeom>
        </p:spPr>
      </p:pic>
      <p:pic>
        <p:nvPicPr>
          <p:cNvPr id="10" name="Picture 9" descr="screenshot red circle around &quot;Drill Down&quot;" title="screenshot red circle around &quot;Drill Down&quot;"/>
          <p:cNvPicPr>
            <a:picLocks noChangeAspect="1"/>
          </p:cNvPicPr>
          <p:nvPr/>
        </p:nvPicPr>
        <p:blipFill>
          <a:blip r:embed="rId4"/>
          <a:stretch>
            <a:fillRect/>
          </a:stretch>
        </p:blipFill>
        <p:spPr>
          <a:xfrm>
            <a:off x="562264" y="3103669"/>
            <a:ext cx="542591" cy="353599"/>
          </a:xfrm>
          <a:prstGeom prst="rect">
            <a:avLst/>
          </a:prstGeom>
        </p:spPr>
      </p:pic>
      <p:pic>
        <p:nvPicPr>
          <p:cNvPr id="6" name="Content Placeholder 5" descr="screenshot of commodity code 72" title="screenshot of commodity code 72"/>
          <p:cNvPicPr>
            <a:picLocks noGrp="1" noChangeAspect="1"/>
          </p:cNvPicPr>
          <p:nvPr>
            <p:ph idx="1"/>
          </p:nvPr>
        </p:nvPicPr>
        <p:blipFill>
          <a:blip r:embed="rId5"/>
          <a:stretch>
            <a:fillRect/>
          </a:stretch>
        </p:blipFill>
        <p:spPr>
          <a:xfrm>
            <a:off x="271754" y="3676732"/>
            <a:ext cx="11229964" cy="2512099"/>
          </a:xfrm>
          <a:prstGeom prst="rect">
            <a:avLst/>
          </a:prstGeom>
        </p:spPr>
      </p:pic>
      <p:pic>
        <p:nvPicPr>
          <p:cNvPr id="7" name="Picture 6" descr="screenshot red circle around &quot;Drill Down&quot;" title="screenshot red circle around &quot;Drill Down&quot;"/>
          <p:cNvPicPr>
            <a:picLocks noChangeAspect="1"/>
          </p:cNvPicPr>
          <p:nvPr/>
        </p:nvPicPr>
        <p:blipFill>
          <a:blip r:embed="rId6"/>
          <a:stretch>
            <a:fillRect/>
          </a:stretch>
        </p:blipFill>
        <p:spPr>
          <a:xfrm>
            <a:off x="550048" y="5566730"/>
            <a:ext cx="544010" cy="353599"/>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389981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6</a:t>
            </a:r>
          </a:p>
        </p:txBody>
      </p:sp>
      <p:pic>
        <p:nvPicPr>
          <p:cNvPr id="21" name="Content Placeholder 20" descr="screenshot of code 455" title="screenshot of code 455"/>
          <p:cNvPicPr>
            <a:picLocks noGrp="1" noChangeAspect="1"/>
          </p:cNvPicPr>
          <p:nvPr>
            <p:ph idx="1"/>
          </p:nvPr>
        </p:nvPicPr>
        <p:blipFill>
          <a:blip r:embed="rId3"/>
          <a:stretch>
            <a:fillRect/>
          </a:stretch>
        </p:blipFill>
        <p:spPr>
          <a:xfrm>
            <a:off x="328324" y="2044316"/>
            <a:ext cx="10920176" cy="1374228"/>
          </a:xfrm>
          <a:prstGeom prst="rect">
            <a:avLst/>
          </a:prstGeom>
        </p:spPr>
      </p:pic>
      <p:pic>
        <p:nvPicPr>
          <p:cNvPr id="22" name="Picture 21" descr="screenshot red circle around &quot;Drill Down&quot;" title="screenshot red circle around &quot;Drill Down&quot;"/>
          <p:cNvPicPr>
            <a:picLocks noChangeAspect="1"/>
          </p:cNvPicPr>
          <p:nvPr/>
        </p:nvPicPr>
        <p:blipFill>
          <a:blip r:embed="rId4"/>
          <a:stretch>
            <a:fillRect/>
          </a:stretch>
        </p:blipFill>
        <p:spPr>
          <a:xfrm>
            <a:off x="573420" y="2367821"/>
            <a:ext cx="586185" cy="264047"/>
          </a:xfrm>
          <a:prstGeom prst="rect">
            <a:avLst/>
          </a:prstGeom>
        </p:spPr>
      </p:pic>
      <p:pic>
        <p:nvPicPr>
          <p:cNvPr id="23" name="Picture 22" descr="screenshot red circle around &quot;Drill Down&quot;" title="screenshot red circle around &quot;Drill Down&quot;"/>
          <p:cNvPicPr>
            <a:picLocks noChangeAspect="1"/>
          </p:cNvPicPr>
          <p:nvPr/>
        </p:nvPicPr>
        <p:blipFill>
          <a:blip r:embed="rId4"/>
          <a:stretch>
            <a:fillRect/>
          </a:stretch>
        </p:blipFill>
        <p:spPr>
          <a:xfrm>
            <a:off x="556591" y="2631868"/>
            <a:ext cx="601455" cy="270925"/>
          </a:xfrm>
          <a:prstGeom prst="rect">
            <a:avLst/>
          </a:prstGeom>
        </p:spPr>
      </p:pic>
      <p:pic>
        <p:nvPicPr>
          <p:cNvPr id="25" name="Picture 24" descr="screenshot of code 722" title="screenshot of code 722"/>
          <p:cNvPicPr>
            <a:picLocks noChangeAspect="1"/>
          </p:cNvPicPr>
          <p:nvPr/>
        </p:nvPicPr>
        <p:blipFill>
          <a:blip r:embed="rId5"/>
          <a:stretch>
            <a:fillRect/>
          </a:stretch>
        </p:blipFill>
        <p:spPr>
          <a:xfrm>
            <a:off x="328323" y="3682591"/>
            <a:ext cx="10920177" cy="1339705"/>
          </a:xfrm>
          <a:prstGeom prst="rect">
            <a:avLst/>
          </a:prstGeom>
        </p:spPr>
      </p:pic>
      <p:pic>
        <p:nvPicPr>
          <p:cNvPr id="26" name="Picture 25" descr="screenshot red circle around &quot;Drill Down&quot;" title="screenshot red circle around &quot;Drill Down&quot;"/>
          <p:cNvPicPr>
            <a:picLocks noChangeAspect="1"/>
          </p:cNvPicPr>
          <p:nvPr/>
        </p:nvPicPr>
        <p:blipFill>
          <a:blip r:embed="rId4"/>
          <a:stretch>
            <a:fillRect/>
          </a:stretch>
        </p:blipFill>
        <p:spPr>
          <a:xfrm>
            <a:off x="518960" y="4006096"/>
            <a:ext cx="676715" cy="304826"/>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6221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7</a:t>
            </a:r>
          </a:p>
        </p:txBody>
      </p:sp>
      <p:pic>
        <p:nvPicPr>
          <p:cNvPr id="9" name="Picture 8" descr="screenshot of code 4451" title="screenshot of code 4451"/>
          <p:cNvPicPr>
            <a:picLocks noChangeAspect="1"/>
          </p:cNvPicPr>
          <p:nvPr/>
        </p:nvPicPr>
        <p:blipFill>
          <a:blip r:embed="rId3"/>
          <a:stretch>
            <a:fillRect/>
          </a:stretch>
        </p:blipFill>
        <p:spPr>
          <a:xfrm>
            <a:off x="288179" y="1943216"/>
            <a:ext cx="10318861" cy="968562"/>
          </a:xfrm>
          <a:prstGeom prst="rect">
            <a:avLst/>
          </a:prstGeom>
        </p:spPr>
      </p:pic>
      <p:pic>
        <p:nvPicPr>
          <p:cNvPr id="11" name="Picture 10" descr="screenshot of code 4452" title="screenshot of code 4452"/>
          <p:cNvPicPr>
            <a:picLocks noChangeAspect="1"/>
          </p:cNvPicPr>
          <p:nvPr/>
        </p:nvPicPr>
        <p:blipFill>
          <a:blip r:embed="rId4"/>
          <a:stretch>
            <a:fillRect/>
          </a:stretch>
        </p:blipFill>
        <p:spPr>
          <a:xfrm>
            <a:off x="288179" y="2777452"/>
            <a:ext cx="10422228" cy="1480668"/>
          </a:xfrm>
          <a:prstGeom prst="rect">
            <a:avLst/>
          </a:prstGeom>
        </p:spPr>
      </p:pic>
      <p:pic>
        <p:nvPicPr>
          <p:cNvPr id="7" name="Content Placeholder 6" descr="screenshot of code 7223" title="screenshot of code 7223"/>
          <p:cNvPicPr>
            <a:picLocks noGrp="1" noChangeAspect="1"/>
          </p:cNvPicPr>
          <p:nvPr>
            <p:ph idx="1"/>
          </p:nvPr>
        </p:nvPicPr>
        <p:blipFill>
          <a:blip r:embed="rId5"/>
          <a:stretch>
            <a:fillRect/>
          </a:stretch>
        </p:blipFill>
        <p:spPr>
          <a:xfrm>
            <a:off x="288179" y="4258120"/>
            <a:ext cx="11447946" cy="1422117"/>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233153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8</a:t>
            </a:r>
          </a:p>
        </p:txBody>
      </p:sp>
      <p:pic>
        <p:nvPicPr>
          <p:cNvPr id="16" name="Content Placeholder 15" descr="screenshot of Search by Location and Reference" title="screenshot of Search by Location and Reference"/>
          <p:cNvPicPr>
            <a:picLocks noGrp="1" noChangeAspect="1"/>
          </p:cNvPicPr>
          <p:nvPr>
            <p:ph idx="1"/>
          </p:nvPr>
        </p:nvPicPr>
        <p:blipFill>
          <a:blip r:embed="rId3"/>
          <a:stretch>
            <a:fillRect/>
          </a:stretch>
        </p:blipFill>
        <p:spPr>
          <a:xfrm>
            <a:off x="500931" y="1630017"/>
            <a:ext cx="7450372" cy="2181709"/>
          </a:xfrm>
          <a:prstGeom prst="rect">
            <a:avLst/>
          </a:prstGeom>
        </p:spPr>
      </p:pic>
      <p:pic>
        <p:nvPicPr>
          <p:cNvPr id="14" name="Picture 13" descr="screenshot of Search Parameters and Search Results" title="screenshotscreenshot of Search Parameters and Search Results"/>
          <p:cNvPicPr>
            <a:picLocks noChangeAspect="1"/>
          </p:cNvPicPr>
          <p:nvPr/>
        </p:nvPicPr>
        <p:blipFill>
          <a:blip r:embed="rId4"/>
          <a:stretch>
            <a:fillRect/>
          </a:stretch>
        </p:blipFill>
        <p:spPr>
          <a:xfrm>
            <a:off x="500931" y="3811726"/>
            <a:ext cx="7450373" cy="2430048"/>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269199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9</a:t>
            </a:r>
          </a:p>
        </p:txBody>
      </p:sp>
      <p:pic>
        <p:nvPicPr>
          <p:cNvPr id="8" name="Content Placeholder 7" descr="screenshot of Search Parameters and Search Results" title="screenshot of Search Parameters and Search Results"/>
          <p:cNvPicPr>
            <a:picLocks noGrp="1" noChangeAspect="1"/>
          </p:cNvPicPr>
          <p:nvPr>
            <p:ph idx="1"/>
          </p:nvPr>
        </p:nvPicPr>
        <p:blipFill>
          <a:blip r:embed="rId3"/>
          <a:stretch>
            <a:fillRect/>
          </a:stretch>
        </p:blipFill>
        <p:spPr>
          <a:xfrm>
            <a:off x="341905" y="1854931"/>
            <a:ext cx="11159813" cy="3933951"/>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241765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Resources</a:t>
            </a:r>
          </a:p>
        </p:txBody>
      </p:sp>
      <p:sp>
        <p:nvSpPr>
          <p:cNvPr id="2" name="Content Placeholder 1"/>
          <p:cNvSpPr>
            <a:spLocks noGrp="1"/>
          </p:cNvSpPr>
          <p:nvPr>
            <p:ph idx="1"/>
          </p:nvPr>
        </p:nvSpPr>
        <p:spPr>
          <a:xfrm>
            <a:off x="717176" y="1825625"/>
            <a:ext cx="10784542" cy="4109010"/>
          </a:xfrm>
        </p:spPr>
        <p:txBody>
          <a:bodyPr>
            <a:normAutofit/>
          </a:bodyPr>
          <a:lstStyle/>
          <a:p>
            <a:r>
              <a:rPr lang="en-US">
                <a:hlinkClick r:id="rId3"/>
              </a:rPr>
              <a:t>ORS 279A.107</a:t>
            </a:r>
            <a:r>
              <a:rPr lang="en-US"/>
              <a:t> - </a:t>
            </a:r>
            <a:r>
              <a:rPr lang="en-US" b="0" i="0">
                <a:effectLst/>
              </a:rPr>
              <a:t>Certification as disadvantaged business enterprise, minority-owned business, woman-owned business, veteran-owned business or emerging small business during term of public contract</a:t>
            </a:r>
          </a:p>
          <a:p>
            <a:r>
              <a:rPr lang="en-US" i="0">
                <a:effectLst/>
                <a:hlinkClick r:id="rId4"/>
              </a:rPr>
              <a:t>2 CFR 200.321 </a:t>
            </a:r>
            <a:r>
              <a:rPr lang="en-US" i="0">
                <a:effectLst/>
              </a:rPr>
              <a:t>- Contracting with small businesses, minority businesses, women's business enterprises, veteran-owned businesses, and labor surplus area firms.</a:t>
            </a:r>
            <a:endParaRPr lang="en-US"/>
          </a:p>
          <a:p>
            <a:pPr lvl="0"/>
            <a:r>
              <a:rPr lang="en-US">
                <a:hlinkClick r:id="rId5"/>
              </a:rPr>
              <a:t>Certification Office for Business Inclusion and Diversity</a:t>
            </a:r>
            <a:endParaRPr lang="en-US">
              <a:hlinkClick r:id="rId6"/>
            </a:endParaRPr>
          </a:p>
          <a:p>
            <a:pPr lvl="1"/>
            <a:r>
              <a:rPr lang="en-US"/>
              <a:t>Click on </a:t>
            </a:r>
            <a:r>
              <a:rPr lang="en-US">
                <a:hlinkClick r:id="rId7"/>
              </a:rPr>
              <a:t>Directory of Certified Firms</a:t>
            </a:r>
            <a:endParaRPr lang="en-US">
              <a:hlinkClick r:id="rId6"/>
            </a:endParaRPr>
          </a:p>
          <a:p>
            <a:pPr marL="0" indent="0">
              <a:buNone/>
            </a:pPr>
            <a:endParaRPr lang="en-US" dirty="0"/>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15</a:t>
            </a:fld>
            <a:endParaRPr lang="en-US"/>
          </a:p>
        </p:txBody>
      </p:sp>
    </p:spTree>
    <p:extLst>
      <p:ext uri="{BB962C8B-B14F-4D97-AF65-F5344CB8AC3E}">
        <p14:creationId xmlns:p14="http://schemas.microsoft.com/office/powerpoint/2010/main" val="320847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2F603-D41D-0560-176E-529D46C560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A857F9-28B5-4E1C-1F2D-CC5152BFE426}"/>
              </a:ext>
            </a:extLst>
          </p:cNvPr>
          <p:cNvSpPr>
            <a:spLocks noGrp="1"/>
          </p:cNvSpPr>
          <p:nvPr>
            <p:ph type="title"/>
          </p:nvPr>
        </p:nvSpPr>
        <p:spPr>
          <a:xfrm>
            <a:off x="717176" y="457200"/>
            <a:ext cx="10784542" cy="1026460"/>
          </a:xfrm>
        </p:spPr>
        <p:txBody>
          <a:bodyPr anchor="b">
            <a:normAutofit/>
          </a:bodyPr>
          <a:lstStyle/>
          <a:p>
            <a:r>
              <a:rPr lang="en-US"/>
              <a:t>USDA Nondiscrimination Statement</a:t>
            </a:r>
            <a:endParaRPr lang="en-US" dirty="0"/>
          </a:p>
        </p:txBody>
      </p:sp>
      <p:sp>
        <p:nvSpPr>
          <p:cNvPr id="13" name="Content Placeholder 1">
            <a:extLst>
              <a:ext uri="{FF2B5EF4-FFF2-40B4-BE49-F238E27FC236}">
                <a16:creationId xmlns:a16="http://schemas.microsoft.com/office/drawing/2014/main" id="{009BA91A-B9E7-8951-4C6B-D193AFD470FC}"/>
              </a:ext>
            </a:extLst>
          </p:cNvPr>
          <p:cNvSpPr>
            <a:spLocks noGrp="1"/>
          </p:cNvSpPr>
          <p:nvPr>
            <p:ph idx="1"/>
          </p:nvPr>
        </p:nvSpPr>
        <p:spPr>
          <a:xfrm>
            <a:off x="717176" y="1825625"/>
            <a:ext cx="10784542" cy="4109010"/>
          </a:xfrm>
        </p:spPr>
        <p:txBody>
          <a:bodyPr>
            <a:normAutofit fontScale="92500" lnSpcReduction="20000"/>
          </a:bodyPr>
          <a:lstStyle/>
          <a:p>
            <a:pPr marL="0" indent="0">
              <a:buNone/>
            </a:pPr>
            <a:r>
              <a:rPr lang="en-US" sz="1400" b="0" i="0" dirty="0">
                <a:effectLst/>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indent="0">
              <a:buNone/>
            </a:pPr>
            <a:r>
              <a:rPr lang="en-US" sz="1400" b="0" i="0" dirty="0">
                <a:effectLst/>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buNone/>
            </a:pPr>
            <a:r>
              <a:rPr lang="en-US" sz="1400" b="0" i="0" dirty="0">
                <a:effectLst/>
              </a:rPr>
              <a:t>To file a program discrimination complaint, a Complainant should complete a Form AD-3027, USDA Program Discrimination Complaint Form which can be obtained online at: </a:t>
            </a:r>
            <a:r>
              <a:rPr lang="en-US" sz="1400" b="0" i="0" u="sng" dirty="0">
                <a:effectLst/>
                <a:hlinkClick r:id="rId3"/>
              </a:rPr>
              <a:t>https://www.usda.gov/sites/default/files/documents/ad-3027.pdf</a:t>
            </a:r>
            <a:r>
              <a:rPr lang="en-US" sz="1400" b="0" i="0" dirty="0">
                <a:effectLst/>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indent="0">
              <a:buNone/>
            </a:pPr>
            <a:r>
              <a:rPr lang="en-US" sz="1400" b="1" i="0" dirty="0">
                <a:effectLst/>
              </a:rPr>
              <a:t>mail:</a:t>
            </a:r>
            <a:br>
              <a:rPr lang="en-US" sz="1400" b="0" i="0" dirty="0">
                <a:effectLst/>
              </a:rPr>
            </a:br>
            <a:r>
              <a:rPr lang="en-US" sz="1400" b="0" i="0" dirty="0">
                <a:effectLst/>
              </a:rPr>
              <a:t>U.S. Department of Agriculture</a:t>
            </a:r>
            <a:br>
              <a:rPr lang="en-US" sz="1400" b="0" i="0" dirty="0">
                <a:effectLst/>
              </a:rPr>
            </a:br>
            <a:r>
              <a:rPr lang="en-US" sz="1400" b="0" i="0" dirty="0">
                <a:effectLst/>
              </a:rPr>
              <a:t>Office of the Assistant Secretary for Civil Rights</a:t>
            </a:r>
            <a:br>
              <a:rPr lang="en-US" sz="1400" b="0" i="0" dirty="0">
                <a:effectLst/>
              </a:rPr>
            </a:br>
            <a:r>
              <a:rPr lang="en-US" sz="1400" b="0" i="0" dirty="0">
                <a:effectLst/>
              </a:rPr>
              <a:t>1400 Independence Avenue, SW</a:t>
            </a:r>
            <a:br>
              <a:rPr lang="en-US" sz="1400" b="0" i="0" dirty="0">
                <a:effectLst/>
              </a:rPr>
            </a:br>
            <a:r>
              <a:rPr lang="en-US" sz="1400" b="0" i="0" dirty="0">
                <a:effectLst/>
              </a:rPr>
              <a:t>Washington, D.C. 20250-9410; or</a:t>
            </a:r>
          </a:p>
          <a:p>
            <a:pPr marL="0" indent="0">
              <a:buNone/>
            </a:pPr>
            <a:r>
              <a:rPr lang="en-US" sz="1400" b="1" i="0" dirty="0">
                <a:effectLst/>
              </a:rPr>
              <a:t>fax:</a:t>
            </a:r>
            <a:br>
              <a:rPr lang="en-US" sz="1400" b="0" i="0" dirty="0">
                <a:effectLst/>
              </a:rPr>
            </a:br>
            <a:r>
              <a:rPr lang="en-US" sz="1400" b="0" i="0" dirty="0">
                <a:effectLst/>
              </a:rPr>
              <a:t>(833) 256-1665 or (202) 690-7442; or</a:t>
            </a:r>
          </a:p>
          <a:p>
            <a:pPr marL="0" indent="0">
              <a:buNone/>
            </a:pPr>
            <a:r>
              <a:rPr lang="en-US" sz="1400" b="1" i="0" dirty="0">
                <a:effectLst/>
              </a:rPr>
              <a:t>email:</a:t>
            </a:r>
            <a:br>
              <a:rPr lang="en-US" sz="1400" b="0" i="0" dirty="0">
                <a:effectLst/>
              </a:rPr>
            </a:br>
            <a:r>
              <a:rPr lang="en-US" sz="1400" b="0" i="0" u="sng" dirty="0">
                <a:effectLst/>
                <a:hlinkClick r:id="rId4"/>
              </a:rPr>
              <a:t>Program.Intake@usda.gov</a:t>
            </a:r>
            <a:br>
              <a:rPr lang="en-US" sz="1400" b="0" i="0" dirty="0">
                <a:effectLst/>
              </a:rPr>
            </a:br>
            <a:endParaRPr lang="en-US" sz="1400" b="0" i="0" dirty="0">
              <a:effectLst/>
            </a:endParaRPr>
          </a:p>
          <a:p>
            <a:pPr marL="0" indent="0">
              <a:buNone/>
            </a:pPr>
            <a:r>
              <a:rPr lang="en-US" sz="1400" b="0" i="0" dirty="0">
                <a:effectLst/>
              </a:rPr>
              <a:t>This institution is an equal opportunity provider.</a:t>
            </a:r>
          </a:p>
        </p:txBody>
      </p:sp>
      <p:sp>
        <p:nvSpPr>
          <p:cNvPr id="3" name="Footer Placeholder 2">
            <a:extLst>
              <a:ext uri="{FF2B5EF4-FFF2-40B4-BE49-F238E27FC236}">
                <a16:creationId xmlns:a16="http://schemas.microsoft.com/office/drawing/2014/main" id="{5083E992-F2E9-F1B1-B80C-0BF908FAD7F9}"/>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3519D16E-1C8F-C7A6-3D3A-1FF17F509318}"/>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16</a:t>
            </a:fld>
            <a:endParaRPr lang="en-US"/>
          </a:p>
        </p:txBody>
      </p:sp>
    </p:spTree>
    <p:extLst>
      <p:ext uri="{BB962C8B-B14F-4D97-AF65-F5344CB8AC3E}">
        <p14:creationId xmlns:p14="http://schemas.microsoft.com/office/powerpoint/2010/main" val="323142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How to Include</a:t>
            </a:r>
          </a:p>
        </p:txBody>
      </p:sp>
      <p:sp>
        <p:nvSpPr>
          <p:cNvPr id="2" name="Content Placeholder 1"/>
          <p:cNvSpPr>
            <a:spLocks noGrp="1"/>
          </p:cNvSpPr>
          <p:nvPr>
            <p:ph idx="1"/>
          </p:nvPr>
        </p:nvSpPr>
        <p:spPr>
          <a:xfrm>
            <a:off x="717176" y="1825625"/>
            <a:ext cx="10784542" cy="4109010"/>
          </a:xfrm>
        </p:spPr>
        <p:txBody>
          <a:bodyPr>
            <a:normAutofit/>
          </a:bodyPr>
          <a:lstStyle/>
          <a:p>
            <a:pPr marL="0" indent="0">
              <a:buNone/>
            </a:pPr>
            <a:r>
              <a:rPr lang="en-US" dirty="0"/>
              <a:t>Must use Affirmative Steps when possible:</a:t>
            </a:r>
          </a:p>
          <a:p>
            <a:pPr marL="514350" indent="-514350">
              <a:buAutoNum type="arabicPeriod"/>
            </a:pPr>
            <a:r>
              <a:rPr lang="en-US" dirty="0"/>
              <a:t>Inclusion on solicitation lists</a:t>
            </a:r>
          </a:p>
          <a:p>
            <a:pPr marL="514350" indent="-514350">
              <a:buAutoNum type="arabicPeriod"/>
            </a:pPr>
            <a:r>
              <a:rPr lang="en-US" dirty="0"/>
              <a:t>Solicited when potential sources</a:t>
            </a:r>
          </a:p>
          <a:p>
            <a:pPr marL="514350" indent="-514350">
              <a:buAutoNum type="arabicPeriod"/>
            </a:pPr>
            <a:r>
              <a:rPr lang="en-US" dirty="0"/>
              <a:t>Dividing total requirements when feasible</a:t>
            </a:r>
          </a:p>
          <a:p>
            <a:pPr marL="514350" indent="-514350">
              <a:buAutoNum type="arabicPeriod"/>
            </a:pPr>
            <a:r>
              <a:rPr lang="en-US" dirty="0"/>
              <a:t>Establishing delivery schedules to encourage participation</a:t>
            </a:r>
          </a:p>
          <a:p>
            <a:pPr marL="514350" indent="-514350">
              <a:buAutoNum type="arabicPeriod"/>
            </a:pPr>
            <a:r>
              <a:rPr lang="en-US" dirty="0"/>
              <a:t>Use Small Business Administration and Minority Business Development Agency</a:t>
            </a:r>
          </a:p>
          <a:p>
            <a:pPr marL="514350" indent="-514350">
              <a:buAutoNum type="arabicPeriod"/>
            </a:pPr>
            <a:r>
              <a:rPr lang="en-US" dirty="0"/>
              <a:t>If subcontracting, subcontractors follows steps 1-5</a:t>
            </a:r>
          </a:p>
          <a:p>
            <a:endParaRPr lang="en-US" dirty="0"/>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a:t>
            </a:fld>
            <a:endParaRPr lang="en-US"/>
          </a:p>
        </p:txBody>
      </p:sp>
    </p:spTree>
    <p:extLst>
      <p:ext uri="{BB962C8B-B14F-4D97-AF65-F5344CB8AC3E}">
        <p14:creationId xmlns:p14="http://schemas.microsoft.com/office/powerpoint/2010/main" val="302316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Business Oregon’s COBID</a:t>
            </a:r>
          </a:p>
        </p:txBody>
      </p:sp>
      <p:sp>
        <p:nvSpPr>
          <p:cNvPr id="2" name="Content Placeholder 1"/>
          <p:cNvSpPr>
            <a:spLocks noGrp="1"/>
          </p:cNvSpPr>
          <p:nvPr>
            <p:ph idx="1"/>
          </p:nvPr>
        </p:nvSpPr>
        <p:spPr>
          <a:xfrm>
            <a:off x="717176" y="1825625"/>
            <a:ext cx="10784542" cy="4109010"/>
          </a:xfrm>
        </p:spPr>
        <p:txBody>
          <a:bodyPr>
            <a:normAutofit/>
          </a:bodyPr>
          <a:lstStyle/>
          <a:p>
            <a:r>
              <a:rPr lang="en-US" sz="2200">
                <a:hlinkClick r:id="rId3"/>
              </a:rPr>
              <a:t>Certification Office of Business Inclusion and Diversity (COBID)</a:t>
            </a:r>
            <a:endParaRPr lang="en-US" sz="2200"/>
          </a:p>
          <a:p>
            <a:r>
              <a:rPr lang="en-US" sz="2200" b="1"/>
              <a:t>What does COBID do?</a:t>
            </a:r>
          </a:p>
          <a:p>
            <a:pPr lvl="1"/>
            <a:r>
              <a:rPr lang="en-US" sz="2200"/>
              <a:t>COBID certifies minority-owned, women-owned, and service-disabled veteran-owned business owners and emerging small businesses interested in contracting with state, county, and city government agencies. Our goal is to foster an environment where every small business in Oregon can compete fairly regardless of ethnicity, gender, disability, or size. We strive to help owners of disadvantaged and emerging small businesses access opportunities to compete for public contracting opportunities—a field where minorities, women, service-disabled veterans, and emerging small businesses encounter barriers. When firms owned by disadvantaged individuals participate in contracting, these historically underserved businesses advance, helping enhance and strengthen our local, regional, and state economy.</a:t>
            </a:r>
          </a:p>
          <a:p>
            <a:pPr marL="0" indent="0">
              <a:buNone/>
            </a:pPr>
            <a:endParaRPr lang="en-US" sz="2200"/>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3</a:t>
            </a:fld>
            <a:endParaRPr lang="en-US"/>
          </a:p>
        </p:txBody>
      </p:sp>
    </p:spTree>
    <p:extLst>
      <p:ext uri="{BB962C8B-B14F-4D97-AF65-F5344CB8AC3E}">
        <p14:creationId xmlns:p14="http://schemas.microsoft.com/office/powerpoint/2010/main" val="224462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Using the Office for Business Inclusion and Diversity</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hlinkClick r:id="rId3"/>
              </a:rPr>
              <a:t>Directory of Certified Firms</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pic>
        <p:nvPicPr>
          <p:cNvPr id="9" name="Picture 8" descr="Directory of Certified Firms button">
            <a:extLst>
              <a:ext uri="{FF2B5EF4-FFF2-40B4-BE49-F238E27FC236}">
                <a16:creationId xmlns:a16="http://schemas.microsoft.com/office/drawing/2014/main" id="{ECAF124E-959A-FCCC-3E6D-823F760DC1B6}"/>
              </a:ext>
            </a:extLst>
          </p:cNvPr>
          <p:cNvPicPr>
            <a:picLocks noChangeAspect="1"/>
          </p:cNvPicPr>
          <p:nvPr/>
        </p:nvPicPr>
        <p:blipFill>
          <a:blip r:embed="rId4"/>
          <a:stretch>
            <a:fillRect/>
          </a:stretch>
        </p:blipFill>
        <p:spPr>
          <a:xfrm>
            <a:off x="460333" y="2455943"/>
            <a:ext cx="11298227" cy="2848373"/>
          </a:xfrm>
          <a:prstGeom prst="rect">
            <a:avLst/>
          </a:prstGeom>
        </p:spPr>
      </p:pic>
      <p:sp>
        <p:nvSpPr>
          <p:cNvPr id="10" name="Rectangle 9" descr="Highlight for directory of certified firms button">
            <a:extLst>
              <a:ext uri="{FF2B5EF4-FFF2-40B4-BE49-F238E27FC236}">
                <a16:creationId xmlns:a16="http://schemas.microsoft.com/office/drawing/2014/main" id="{537AF7B3-D6C8-B451-0618-3CC386595253}"/>
              </a:ext>
              <a:ext uri="{C183D7F6-B498-43B3-948B-1728B52AA6E4}">
                <adec:decorative xmlns:adec="http://schemas.microsoft.com/office/drawing/2017/decorative" val="0"/>
              </a:ext>
            </a:extLst>
          </p:cNvPr>
          <p:cNvSpPr/>
          <p:nvPr/>
        </p:nvSpPr>
        <p:spPr>
          <a:xfrm>
            <a:off x="6187440" y="4216400"/>
            <a:ext cx="5201920" cy="10058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26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5D63A-D120-EE73-6AB7-DBB053A888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5535DB-96C3-A11B-65EC-B5FB7AE1FB44}"/>
              </a:ext>
            </a:extLst>
          </p:cNvPr>
          <p:cNvSpPr>
            <a:spLocks noGrp="1"/>
          </p:cNvSpPr>
          <p:nvPr>
            <p:ph type="title"/>
          </p:nvPr>
        </p:nvSpPr>
        <p:spPr/>
        <p:txBody>
          <a:bodyPr>
            <a:normAutofit/>
          </a:bodyPr>
          <a:lstStyle/>
          <a:p>
            <a:r>
              <a:rPr lang="en-US" dirty="0"/>
              <a:t>Searching Methods</a:t>
            </a:r>
          </a:p>
        </p:txBody>
      </p:sp>
      <p:sp>
        <p:nvSpPr>
          <p:cNvPr id="2" name="Content Placeholder 1">
            <a:extLst>
              <a:ext uri="{FF2B5EF4-FFF2-40B4-BE49-F238E27FC236}">
                <a16:creationId xmlns:a16="http://schemas.microsoft.com/office/drawing/2014/main" id="{6594697F-6030-10ED-452C-1EAFE76CDCD8}"/>
              </a:ext>
            </a:extLst>
          </p:cNvPr>
          <p:cNvSpPr>
            <a:spLocks noGrp="1"/>
          </p:cNvSpPr>
          <p:nvPr>
            <p:ph idx="1"/>
          </p:nvPr>
        </p:nvSpPr>
        <p:spPr>
          <a:xfrm>
            <a:off x="717176" y="1825625"/>
            <a:ext cx="4931784" cy="4109010"/>
          </a:xfrm>
        </p:spPr>
        <p:txBody>
          <a:bodyPr>
            <a:normAutofit fontScale="92500" lnSpcReduction="10000"/>
          </a:bodyPr>
          <a:lstStyle/>
          <a:p>
            <a:r>
              <a:rPr lang="en-US" b="1" i="0" dirty="0">
                <a:solidFill>
                  <a:srgbClr val="000000"/>
                </a:solidFill>
                <a:effectLst/>
                <a:latin typeface="Open Sans Bold"/>
              </a:rPr>
              <a:t>Search by Certification Type</a:t>
            </a:r>
          </a:p>
          <a:p>
            <a:pPr lvl="1"/>
            <a:r>
              <a:rPr lang="en-US" sz="1300" b="1" i="0" dirty="0">
                <a:solidFill>
                  <a:srgbClr val="000000"/>
                </a:solidFill>
                <a:effectLst/>
                <a:latin typeface="Open Sans Bold"/>
              </a:rPr>
              <a:t>Airport Concessionaire Disadvantaged Business Enterprise (ACDBE)</a:t>
            </a:r>
          </a:p>
          <a:p>
            <a:pPr lvl="1"/>
            <a:r>
              <a:rPr lang="en-US" sz="1300" b="1" i="0" dirty="0">
                <a:solidFill>
                  <a:srgbClr val="000000"/>
                </a:solidFill>
                <a:effectLst/>
                <a:latin typeface="Open Sans Bold"/>
              </a:rPr>
              <a:t> Disadvantaged Business Enterprise (DBE)</a:t>
            </a:r>
          </a:p>
          <a:p>
            <a:pPr lvl="1"/>
            <a:r>
              <a:rPr lang="en-US" sz="1300" b="1" i="0" dirty="0">
                <a:solidFill>
                  <a:srgbClr val="000000"/>
                </a:solidFill>
                <a:effectLst/>
                <a:latin typeface="Open Sans Bold"/>
              </a:rPr>
              <a:t> Disadvantaged Business Enterprise (FAA Only) (DBE (FAA Only))</a:t>
            </a:r>
          </a:p>
          <a:p>
            <a:pPr lvl="1"/>
            <a:r>
              <a:rPr lang="en-US" sz="1300" b="1" i="0" dirty="0">
                <a:solidFill>
                  <a:srgbClr val="000000"/>
                </a:solidFill>
                <a:effectLst/>
                <a:latin typeface="Open Sans Bold"/>
              </a:rPr>
              <a:t> Emerging Small Business (ESB)</a:t>
            </a:r>
          </a:p>
          <a:p>
            <a:pPr lvl="1"/>
            <a:r>
              <a:rPr lang="en-US" sz="1300" b="1" i="0" dirty="0">
                <a:solidFill>
                  <a:srgbClr val="000000"/>
                </a:solidFill>
                <a:effectLst/>
                <a:latin typeface="Open Sans Bold"/>
              </a:rPr>
              <a:t> Minority Business Enterprise (MBE)</a:t>
            </a:r>
          </a:p>
          <a:p>
            <a:pPr lvl="1"/>
            <a:r>
              <a:rPr lang="en-US" sz="1300" b="1" i="0" dirty="0">
                <a:solidFill>
                  <a:srgbClr val="000000"/>
                </a:solidFill>
                <a:effectLst/>
                <a:latin typeface="Open Sans Bold"/>
              </a:rPr>
              <a:t> Veteran Business Enterprise (VBE)</a:t>
            </a:r>
          </a:p>
          <a:p>
            <a:pPr lvl="1"/>
            <a:r>
              <a:rPr lang="en-US" sz="1300" b="1" i="0" dirty="0">
                <a:solidFill>
                  <a:srgbClr val="000000"/>
                </a:solidFill>
                <a:effectLst/>
                <a:latin typeface="Open Sans Bold"/>
              </a:rPr>
              <a:t> Women Business Enterprise (WBE)</a:t>
            </a:r>
          </a:p>
          <a:p>
            <a:r>
              <a:rPr lang="en-US" b="1" i="0" dirty="0">
                <a:solidFill>
                  <a:srgbClr val="000000"/>
                </a:solidFill>
                <a:effectLst/>
                <a:latin typeface="Open Sans Bold"/>
              </a:rPr>
              <a:t>Search by Business Name or DBA</a:t>
            </a:r>
            <a:endParaRPr lang="en-US" b="1" dirty="0">
              <a:solidFill>
                <a:srgbClr val="000000"/>
              </a:solidFill>
              <a:latin typeface="Open Sans Bold"/>
            </a:endParaRPr>
          </a:p>
          <a:p>
            <a:r>
              <a:rPr lang="en-US" b="1" i="0" dirty="0">
                <a:solidFill>
                  <a:srgbClr val="000000"/>
                </a:solidFill>
                <a:effectLst/>
                <a:latin typeface="Open Sans Bold"/>
              </a:rPr>
              <a:t>Search by Business Description</a:t>
            </a:r>
          </a:p>
          <a:p>
            <a:r>
              <a:rPr lang="en-US" b="1" i="0" dirty="0">
                <a:solidFill>
                  <a:srgbClr val="000000"/>
                </a:solidFill>
                <a:effectLst/>
                <a:latin typeface="Open Sans Bold" panose="020B0806030504020204" pitchFamily="34" charset="0"/>
              </a:rPr>
              <a:t>Search by Commodity Code</a:t>
            </a:r>
            <a:endParaRPr lang="en-US" b="1" dirty="0">
              <a:solidFill>
                <a:srgbClr val="000000"/>
              </a:solidFill>
              <a:latin typeface="Open Sans Bold"/>
            </a:endParaRPr>
          </a:p>
          <a:p>
            <a:r>
              <a:rPr lang="en-US" b="1" i="0" dirty="0">
                <a:solidFill>
                  <a:srgbClr val="000000"/>
                </a:solidFill>
                <a:effectLst/>
                <a:latin typeface="Open Sans Bold" panose="020B0806030504020204" pitchFamily="34" charset="0"/>
              </a:rPr>
              <a:t>Search by Contact Person</a:t>
            </a:r>
            <a:endParaRPr lang="en-US" b="1" i="0" dirty="0">
              <a:solidFill>
                <a:srgbClr val="000000"/>
              </a:solidFill>
              <a:effectLst/>
              <a:latin typeface="Open Sans Bold"/>
            </a:endParaRPr>
          </a:p>
        </p:txBody>
      </p:sp>
      <p:sp>
        <p:nvSpPr>
          <p:cNvPr id="12" name="Content Placeholder 1">
            <a:extLst>
              <a:ext uri="{FF2B5EF4-FFF2-40B4-BE49-F238E27FC236}">
                <a16:creationId xmlns:a16="http://schemas.microsoft.com/office/drawing/2014/main" id="{DD779BA6-73BC-B6E6-3ED3-9B91CC5F5872}"/>
              </a:ext>
            </a:extLst>
          </p:cNvPr>
          <p:cNvSpPr txBox="1">
            <a:spLocks/>
          </p:cNvSpPr>
          <p:nvPr/>
        </p:nvSpPr>
        <p:spPr>
          <a:xfrm>
            <a:off x="6096000" y="1825625"/>
            <a:ext cx="4931784" cy="4109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000000"/>
                </a:solidFill>
                <a:latin typeface="Open Sans Bold" panose="020B0806030504020204" pitchFamily="34" charset="0"/>
              </a:rPr>
              <a:t>Search by Location</a:t>
            </a:r>
          </a:p>
          <a:p>
            <a:pPr lvl="1"/>
            <a:r>
              <a:rPr lang="en-US" sz="1200" b="1" dirty="0">
                <a:solidFill>
                  <a:srgbClr val="000000"/>
                </a:solidFill>
                <a:latin typeface="Open Sans Bold" panose="020B0806030504020204" pitchFamily="34" charset="0"/>
              </a:rPr>
              <a:t>City</a:t>
            </a:r>
          </a:p>
          <a:p>
            <a:pPr lvl="1"/>
            <a:r>
              <a:rPr lang="en-US" sz="1200" b="1" dirty="0">
                <a:solidFill>
                  <a:srgbClr val="000000"/>
                </a:solidFill>
                <a:latin typeface="Open Sans Bold" panose="020B0806030504020204" pitchFamily="34" charset="0"/>
              </a:rPr>
              <a:t>Zip Code</a:t>
            </a:r>
          </a:p>
          <a:p>
            <a:pPr lvl="1"/>
            <a:r>
              <a:rPr lang="en-US" sz="1200" b="1" dirty="0">
                <a:solidFill>
                  <a:srgbClr val="000000"/>
                </a:solidFill>
                <a:latin typeface="Open Sans Bold" panose="020B0806030504020204" pitchFamily="34" charset="0"/>
              </a:rPr>
              <a:t>Distance</a:t>
            </a:r>
          </a:p>
          <a:p>
            <a:pPr lvl="1"/>
            <a:r>
              <a:rPr lang="en-US" sz="1200" b="1" dirty="0">
                <a:solidFill>
                  <a:srgbClr val="000000"/>
                </a:solidFill>
                <a:latin typeface="Open Sans Bold" panose="020B0806030504020204" pitchFamily="34" charset="0"/>
              </a:rPr>
              <a:t>Sate</a:t>
            </a:r>
          </a:p>
          <a:p>
            <a:pPr lvl="1"/>
            <a:r>
              <a:rPr lang="en-US" sz="1200" b="1" dirty="0">
                <a:solidFill>
                  <a:srgbClr val="000000"/>
                </a:solidFill>
                <a:latin typeface="Open Sans Bold" panose="020B0806030504020204" pitchFamily="34" charset="0"/>
              </a:rPr>
              <a:t>County</a:t>
            </a:r>
          </a:p>
          <a:p>
            <a:pPr lvl="1"/>
            <a:r>
              <a:rPr lang="en-US" sz="1200" b="1" dirty="0">
                <a:solidFill>
                  <a:srgbClr val="000000"/>
                </a:solidFill>
                <a:latin typeface="Open Sans Bold" panose="020B0806030504020204" pitchFamily="34" charset="0"/>
              </a:rPr>
              <a:t>Phone Area Code</a:t>
            </a:r>
            <a:endParaRPr lang="en-US" sz="1200" b="1" dirty="0">
              <a:solidFill>
                <a:srgbClr val="000000"/>
              </a:solidFill>
              <a:latin typeface="Open Sans Bold"/>
            </a:endParaRPr>
          </a:p>
          <a:p>
            <a:r>
              <a:rPr lang="en-US" sz="2200" b="1" dirty="0">
                <a:solidFill>
                  <a:srgbClr val="000000"/>
                </a:solidFill>
                <a:latin typeface="Open Sans Bold" panose="020B0806030504020204" pitchFamily="34" charset="0"/>
              </a:rPr>
              <a:t>Search by Reference</a:t>
            </a:r>
          </a:p>
          <a:p>
            <a:pPr lvl="1"/>
            <a:r>
              <a:rPr lang="en-US" sz="1200" b="1" dirty="0">
                <a:solidFill>
                  <a:srgbClr val="000000"/>
                </a:solidFill>
                <a:latin typeface="Open Sans Bold" panose="020B0806030504020204" pitchFamily="34" charset="0"/>
              </a:rPr>
              <a:t>Ethnicity</a:t>
            </a:r>
          </a:p>
          <a:p>
            <a:pPr lvl="1"/>
            <a:r>
              <a:rPr lang="en-US" sz="1200" b="1" dirty="0">
                <a:solidFill>
                  <a:srgbClr val="000000"/>
                </a:solidFill>
                <a:latin typeface="Open Sans Bold" panose="020B0806030504020204" pitchFamily="34" charset="0"/>
              </a:rPr>
              <a:t>Gender</a:t>
            </a:r>
          </a:p>
          <a:p>
            <a:pPr lvl="1"/>
            <a:r>
              <a:rPr lang="en-US" sz="1200" b="1" dirty="0">
                <a:solidFill>
                  <a:srgbClr val="000000"/>
                </a:solidFill>
                <a:latin typeface="Open Sans Bold" panose="020B0806030504020204" pitchFamily="34" charset="0"/>
              </a:rPr>
              <a:t>Service Disabled</a:t>
            </a:r>
          </a:p>
          <a:p>
            <a:pPr lvl="1"/>
            <a:r>
              <a:rPr lang="en-US" sz="1200" b="1" dirty="0">
                <a:solidFill>
                  <a:srgbClr val="000000"/>
                </a:solidFill>
                <a:latin typeface="Open Sans Bold" panose="020B0806030504020204" pitchFamily="34" charset="0"/>
              </a:rPr>
              <a:t>Construction</a:t>
            </a:r>
          </a:p>
          <a:p>
            <a:pPr lvl="1"/>
            <a:r>
              <a:rPr lang="en-US" sz="1200" b="1" dirty="0">
                <a:solidFill>
                  <a:srgbClr val="000000"/>
                </a:solidFill>
                <a:latin typeface="Open Sans Bold" panose="020B0806030504020204" pitchFamily="34" charset="0"/>
              </a:rPr>
              <a:t>General Location</a:t>
            </a:r>
          </a:p>
          <a:p>
            <a:pPr lvl="1"/>
            <a:r>
              <a:rPr lang="en-US" sz="1200" b="1" dirty="0">
                <a:solidFill>
                  <a:srgbClr val="000000"/>
                </a:solidFill>
                <a:latin typeface="Open Sans Bold" panose="020B0806030504020204" pitchFamily="34" charset="0"/>
              </a:rPr>
              <a:t>ESB Tier Level</a:t>
            </a:r>
          </a:p>
          <a:p>
            <a:pPr lvl="1"/>
            <a:r>
              <a:rPr lang="en-US" sz="1200" b="1" dirty="0">
                <a:solidFill>
                  <a:srgbClr val="000000"/>
                </a:solidFill>
                <a:latin typeface="Open Sans Bold" panose="020B0806030504020204" pitchFamily="34" charset="0"/>
              </a:rPr>
              <a:t>Additional Firm names</a:t>
            </a:r>
          </a:p>
          <a:p>
            <a:pPr lvl="1"/>
            <a:r>
              <a:rPr lang="en-US" sz="1200" b="1" dirty="0">
                <a:solidFill>
                  <a:srgbClr val="000000"/>
                </a:solidFill>
                <a:latin typeface="Open Sans Bold" panose="020B0806030504020204" pitchFamily="34" charset="0"/>
              </a:rPr>
              <a:t>OR Cert ID</a:t>
            </a:r>
          </a:p>
        </p:txBody>
      </p:sp>
      <p:sp>
        <p:nvSpPr>
          <p:cNvPr id="3" name="Footer Placeholder 2">
            <a:extLst>
              <a:ext uri="{FF2B5EF4-FFF2-40B4-BE49-F238E27FC236}">
                <a16:creationId xmlns:a16="http://schemas.microsoft.com/office/drawing/2014/main" id="{EB3B5D0E-76CD-9BB1-96AB-0214AA11A6AE}"/>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EDD3B57-EA6E-D167-4751-6FB758739E15}"/>
              </a:ext>
            </a:extLst>
          </p:cNvPr>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413276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1</a:t>
            </a:r>
          </a:p>
        </p:txBody>
      </p:sp>
      <p:pic>
        <p:nvPicPr>
          <p:cNvPr id="8" name="Content Placeholder 7" descr="screenshot of Certified Vendor Directory" title="screenshot of Certified Vendor Directory"/>
          <p:cNvPicPr>
            <a:picLocks noGrp="1" noChangeAspect="1"/>
          </p:cNvPicPr>
          <p:nvPr>
            <p:ph idx="1"/>
          </p:nvPr>
        </p:nvPicPr>
        <p:blipFill>
          <a:blip r:embed="rId3"/>
          <a:stretch>
            <a:fillRect/>
          </a:stretch>
        </p:blipFill>
        <p:spPr>
          <a:xfrm>
            <a:off x="876073" y="1727339"/>
            <a:ext cx="9170752" cy="4493378"/>
          </a:xfrm>
          <a:prstGeom prst="rect">
            <a:avLst/>
          </a:prstGeom>
        </p:spPr>
      </p:pic>
      <p:pic>
        <p:nvPicPr>
          <p:cNvPr id="9" name="Picture 8" descr="Red Cirlce  over &quot;Click to look up commodity code&quot;" title="Red Cirlce  over &quot;Click to look up commodity code&quot;"/>
          <p:cNvPicPr>
            <a:picLocks noChangeAspect="1"/>
          </p:cNvPicPr>
          <p:nvPr/>
        </p:nvPicPr>
        <p:blipFill>
          <a:blip r:embed="rId4"/>
          <a:stretch>
            <a:fillRect/>
          </a:stretch>
        </p:blipFill>
        <p:spPr>
          <a:xfrm>
            <a:off x="3442932" y="5142541"/>
            <a:ext cx="1694835" cy="323116"/>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201041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2</a:t>
            </a:r>
          </a:p>
        </p:txBody>
      </p:sp>
      <p:pic>
        <p:nvPicPr>
          <p:cNvPr id="9" name="Content Placeholder 8" descr="select commodity codes screenshot" title="select commodity codes screenshot"/>
          <p:cNvPicPr>
            <a:picLocks noGrp="1" noChangeAspect="1"/>
          </p:cNvPicPr>
          <p:nvPr>
            <p:ph idx="1"/>
          </p:nvPr>
        </p:nvPicPr>
        <p:blipFill>
          <a:blip r:embed="rId3"/>
          <a:stretch>
            <a:fillRect/>
          </a:stretch>
        </p:blipFill>
        <p:spPr>
          <a:xfrm>
            <a:off x="378375" y="1757501"/>
            <a:ext cx="10763459" cy="4108450"/>
          </a:xfrm>
          <a:prstGeom prst="rect">
            <a:avLst/>
          </a:prstGeom>
        </p:spPr>
      </p:pic>
      <p:pic>
        <p:nvPicPr>
          <p:cNvPr id="10" name="Picture 9" descr="red circle over &quot;browse codes&quot;" title="red circle over &quot;browse codes&quot;"/>
          <p:cNvPicPr>
            <a:picLocks noChangeAspect="1"/>
          </p:cNvPicPr>
          <p:nvPr/>
        </p:nvPicPr>
        <p:blipFill>
          <a:blip r:embed="rId4"/>
          <a:stretch>
            <a:fillRect/>
          </a:stretch>
        </p:blipFill>
        <p:spPr>
          <a:xfrm>
            <a:off x="9537863" y="2870521"/>
            <a:ext cx="1044822" cy="408843"/>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32509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3</a:t>
            </a:r>
          </a:p>
        </p:txBody>
      </p:sp>
      <p:pic>
        <p:nvPicPr>
          <p:cNvPr id="7" name="Content Placeholder 6" descr="screenshot of the commodity codes" title="screenshot of the commodity codes"/>
          <p:cNvPicPr>
            <a:picLocks noGrp="1" noChangeAspect="1"/>
          </p:cNvPicPr>
          <p:nvPr>
            <p:ph idx="1"/>
          </p:nvPr>
        </p:nvPicPr>
        <p:blipFill>
          <a:blip r:embed="rId3"/>
          <a:stretch>
            <a:fillRect/>
          </a:stretch>
        </p:blipFill>
        <p:spPr>
          <a:xfrm>
            <a:off x="717176" y="1774800"/>
            <a:ext cx="9468546" cy="4470561"/>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138835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Conducting a search – Part 4</a:t>
            </a:r>
          </a:p>
        </p:txBody>
      </p:sp>
      <p:pic>
        <p:nvPicPr>
          <p:cNvPr id="8" name="Content Placeholder 7" descr="screenshot of list with &quot;accomadations and Food Services&quot;" title="screenshot of list with &quot;accomadations and Food Services&quot;"/>
          <p:cNvPicPr>
            <a:picLocks noGrp="1" noChangeAspect="1"/>
          </p:cNvPicPr>
          <p:nvPr>
            <p:ph idx="1"/>
          </p:nvPr>
        </p:nvPicPr>
        <p:blipFill>
          <a:blip r:embed="rId3"/>
          <a:stretch>
            <a:fillRect/>
          </a:stretch>
        </p:blipFill>
        <p:spPr>
          <a:xfrm>
            <a:off x="868101" y="1825625"/>
            <a:ext cx="10787605" cy="4314168"/>
          </a:xfrm>
          <a:prstGeom prst="rect">
            <a:avLst/>
          </a:prstGeom>
        </p:spPr>
      </p:pic>
      <p:pic>
        <p:nvPicPr>
          <p:cNvPr id="10" name="Picture 9" descr="screenshot red circle around &quot;Retail Trade&quot;" title="screenshot red circle around &quot;Retail Trade&quot;"/>
          <p:cNvPicPr>
            <a:picLocks noChangeAspect="1"/>
          </p:cNvPicPr>
          <p:nvPr/>
        </p:nvPicPr>
        <p:blipFill>
          <a:blip r:embed="rId4"/>
          <a:stretch>
            <a:fillRect/>
          </a:stretch>
        </p:blipFill>
        <p:spPr>
          <a:xfrm>
            <a:off x="3404410" y="3565499"/>
            <a:ext cx="2072820" cy="353599"/>
          </a:xfrm>
          <a:prstGeom prst="rect">
            <a:avLst/>
          </a:prstGeom>
        </p:spPr>
      </p:pic>
      <p:pic>
        <p:nvPicPr>
          <p:cNvPr id="9" name="Picture 8" descr="screenshot red circle around &quot;accomadations and Food Services&quot;" title="screenshot red circle around &quot;accomadations and Food Services&quot;"/>
          <p:cNvPicPr>
            <a:picLocks noChangeAspect="1"/>
          </p:cNvPicPr>
          <p:nvPr/>
        </p:nvPicPr>
        <p:blipFill>
          <a:blip r:embed="rId5"/>
          <a:stretch>
            <a:fillRect/>
          </a:stretch>
        </p:blipFill>
        <p:spPr>
          <a:xfrm>
            <a:off x="3404410" y="5324068"/>
            <a:ext cx="2072820" cy="353599"/>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3097419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C60455A6-B118-40FC-A368-4244C2491900}" vid="{13177949-FF78-4D5D-85FF-EA14F7DD1710}"/>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C60455A6-B118-40FC-A368-4244C2491900}" vid="{0D969F49-12D6-4A94-963D-7DFB941DD9AE}"/>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C60455A6-B118-40FC-A368-4244C2491900}" vid="{83F2DAC0-34EA-40AE-8AB3-EA3B4CA02A02}"/>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C60455A6-B118-40FC-A368-4244C2491900}" vid="{5011B57A-81E1-4E63-8117-90FAF1D85FC1}"/>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C60455A6-B118-40FC-A368-4244C2491900}" vid="{7BB3A216-516E-4996-8DA5-5E4B5522C825}"/>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C60455A6-B118-40FC-A368-4244C2491900}" vid="{594B7947-5E75-4571-A5AD-D0DFEBC30D5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7457C9221D0340B8D5CA9726A131CC" ma:contentTypeVersion="7" ma:contentTypeDescription="Create a new document." ma:contentTypeScope="" ma:versionID="5dfc938b34e4116f9fe97bd443af5214">
  <xsd:schema xmlns:xsd="http://www.w3.org/2001/XMLSchema" xmlns:xs="http://www.w3.org/2001/XMLSchema" xmlns:p="http://schemas.microsoft.com/office/2006/metadata/properties" xmlns:ns1="http://schemas.microsoft.com/sharepoint/v3" xmlns:ns2="5555b13e-5550-4a64-82c9-4795d4b5fce9" xmlns:ns3="54031767-dd6d-417c-ab73-583408f47564" targetNamespace="http://schemas.microsoft.com/office/2006/metadata/properties" ma:root="true" ma:fieldsID="c871f720fd984a021f16a99f3d42a1e5" ns1:_="" ns2:_="" ns3:_="">
    <xsd:import namespace="http://schemas.microsoft.com/sharepoint/v3"/>
    <xsd:import namespace="5555b13e-5550-4a64-82c9-4795d4b5fce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55b13e-5550-4a64-82c9-4795d4b5fce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5555b13e-5550-4a64-82c9-4795d4b5fce9" xsi:nil="true"/>
    <Priority xmlns="5555b13e-5550-4a64-82c9-4795d4b5fce9">New</Priority>
    <Remediation_x0020_Date xmlns="5555b13e-5550-4a64-82c9-4795d4b5fce9">2023-08-07T20:48:51+00:00</Remediation_x0020_Dat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03522A51-6CC3-4417-9BCA-2E55D2A27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55b13e-5550-4a64-82c9-4795d4b5fce9"/>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AA772-8C0A-480C-9E0C-84C76C73C71D}">
  <ds:schemaRefs>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f8c69903-a0f7-450b-ae3e-376aa9dca0ba"/>
    <ds:schemaRef ds:uri="5555b13e-5550-4a64-82c9-4795d4b5fce9"/>
    <ds:schemaRef ds:uri="http://schemas.microsoft.com/sharepoint/v3"/>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ODE-PowerPoint-Template - Copy</Template>
  <TotalTime>3575</TotalTime>
  <Words>1757</Words>
  <Application>Microsoft Office PowerPoint</Application>
  <PresentationFormat>Widescreen</PresentationFormat>
  <Paragraphs>140</Paragraphs>
  <Slides>16</Slides>
  <Notes>16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Open Sans Bold</vt:lpstr>
      <vt:lpstr>2021ODE</vt:lpstr>
      <vt:lpstr>Green_2021ODE</vt:lpstr>
      <vt:lpstr>Gold_2021ODE</vt:lpstr>
      <vt:lpstr>Orange_2021ODE</vt:lpstr>
      <vt:lpstr>Red_2021ODE</vt:lpstr>
      <vt:lpstr>Teal_2021ODE</vt:lpstr>
      <vt:lpstr>Contracting with small, minority, women’s business enterprises, veteran-owned businesses, and labor surplus area firms.</vt:lpstr>
      <vt:lpstr>How to Include</vt:lpstr>
      <vt:lpstr>Business Oregon’s COBID</vt:lpstr>
      <vt:lpstr>Using the Office for Business Inclusion and Diversity</vt:lpstr>
      <vt:lpstr>Searching Methods</vt:lpstr>
      <vt:lpstr>Conducting a search – Part 1</vt:lpstr>
      <vt:lpstr>Conducting a search – Part 2</vt:lpstr>
      <vt:lpstr>Conducting a search – Part 3</vt:lpstr>
      <vt:lpstr>Conducting a search – Part 4</vt:lpstr>
      <vt:lpstr>Conducting a search – Part 5</vt:lpstr>
      <vt:lpstr>Conducting a search – Part 6</vt:lpstr>
      <vt:lpstr>Conducting a search – Part 7</vt:lpstr>
      <vt:lpstr>Conducting a search – Part 8</vt:lpstr>
      <vt:lpstr>Conducting a search – Part 9</vt:lpstr>
      <vt:lpstr>Resources</vt:lpstr>
      <vt:lpstr>USDA Nondiscrimination Statement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Minority and Small Businesses</dc:title>
  <dc:creator>WILLIAMS Karen L * ODE</dc:creator>
  <cp:lastModifiedBy>PUCKETT Jared * ODE</cp:lastModifiedBy>
  <cp:revision>46</cp:revision>
  <dcterms:created xsi:type="dcterms:W3CDTF">2022-03-23T20:53:04Z</dcterms:created>
  <dcterms:modified xsi:type="dcterms:W3CDTF">2025-06-10T17:03:42Z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0x010100FC7457C9221D0340B8D5CA9726A131CC</vt:lpwstr>
  </property>
  <property fmtid="{D5CDD505-2E9C-101B-9397-08002B2CF9AE}" pid="3" name="ArticulateGUID">
    <vt:lpwstr>975B7CC7-12B0-475F-AF86-C86FFF562CB5</vt:lpwstr>
  </property>
  <property fmtid="{D5CDD505-2E9C-101B-9397-08002B2CF9AE}" pid="4" name="ArticulatePath">
    <vt:lpwstr>Minority-Small-Business-Part-4- Updated PP Accessible</vt:lpwstr>
  </property>
  <property fmtid="{D5CDD505-2E9C-101B-9397-08002B2CF9AE}" pid="5" name="MSIP_Label_7730ea53-6f5e-4160-81a5-992a9105450a_Enabled">
    <vt:lpwstr>true</vt:lpwstr>
  </property>
  <property fmtid="{D5CDD505-2E9C-101B-9397-08002B2CF9AE}" pid="6" name="MSIP_Label_7730ea53-6f5e-4160-81a5-992a9105450a_SetDate">
    <vt:lpwstr>2024-09-17T22:05:25Z</vt:lpwstr>
  </property>
  <property fmtid="{D5CDD505-2E9C-101B-9397-08002B2CF9AE}" pid="7" name="MSIP_Label_7730ea53-6f5e-4160-81a5-992a9105450a_Method">
    <vt:lpwstr>Standard</vt:lpwstr>
  </property>
  <property fmtid="{D5CDD505-2E9C-101B-9397-08002B2CF9AE}" pid="8" name="MSIP_Label_7730ea53-6f5e-4160-81a5-992a9105450a_Name">
    <vt:lpwstr>Level 2 - Limited (Items)</vt:lpwstr>
  </property>
  <property fmtid="{D5CDD505-2E9C-101B-9397-08002B2CF9AE}" pid="9" name="MSIP_Label_7730ea53-6f5e-4160-81a5-992a9105450a_SiteId">
    <vt:lpwstr>b4f51418-b269-49a2-935a-fa54bf584fc8</vt:lpwstr>
  </property>
  <property fmtid="{D5CDD505-2E9C-101B-9397-08002B2CF9AE}" pid="10" name="MSIP_Label_7730ea53-6f5e-4160-81a5-992a9105450a_ActionId">
    <vt:lpwstr>a6cf9fcf-662f-4d05-a4ef-54b2ac89ec37</vt:lpwstr>
  </property>
  <property fmtid="{D5CDD505-2E9C-101B-9397-08002B2CF9AE}" pid="11" name="MSIP_Label_7730ea53-6f5e-4160-81a5-992a9105450a_ContentBits">
    <vt:lpwstr>0</vt:lpwstr>
  </property>
</Properties>
</file>