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0"/>
  </p:notesMasterIdLst>
  <p:sldIdLst>
    <p:sldId id="256" r:id="rId10"/>
    <p:sldId id="269" r:id="rId11"/>
    <p:sldId id="270" r:id="rId12"/>
    <p:sldId id="273" r:id="rId13"/>
    <p:sldId id="271" r:id="rId14"/>
    <p:sldId id="261" r:id="rId15"/>
    <p:sldId id="272" r:id="rId16"/>
    <p:sldId id="266" r:id="rId17"/>
    <p:sldId id="268" r:id="rId18"/>
    <p:sldId id="274" r:id="rId19"/>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68750" autoAdjust="0"/>
  </p:normalViewPr>
  <p:slideViewPr>
    <p:cSldViewPr snapToGrid="0">
      <p:cViewPr varScale="1">
        <p:scale>
          <a:sx n="72" d="100"/>
          <a:sy n="72" d="100"/>
        </p:scale>
        <p:origin x="1878" y="72"/>
      </p:cViewPr>
      <p:guideLst/>
    </p:cSldViewPr>
  </p:slideViewPr>
  <p:notesTextViewPr>
    <p:cViewPr>
      <p:scale>
        <a:sx n="3" d="2"/>
        <a:sy n="3" d="2"/>
      </p:scale>
      <p:origin x="0" y="0"/>
    </p:cViewPr>
  </p:notesTextViewPr>
  <p:notesViewPr>
    <p:cSldViewPr snapToGrid="0">
      <p:cViewPr varScale="1">
        <p:scale>
          <a:sx n="46" d="100"/>
          <a:sy n="46" d="100"/>
        </p:scale>
        <p:origin x="279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will talk about the micro-purchase procurement method</a:t>
            </a:r>
            <a:r>
              <a:rPr lang="en-US" baseline="0" dirty="0"/>
              <a:t> as outlined in 2 CFR 200.320(a)(1). This is an informal noncompetitive procurement method that may be used for the acquisition of goods or services if the cost is deemed reasonable and the aggregate dollar amount does not exceed the micro-purchase threshold in accordance with Federal, State, Tribal, or local statues. Purchase cards can be used for micro-purchases if procedures are documented and approved by the Program Sponsor.</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480650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a:t>
            </a:r>
            <a:r>
              <a:rPr lang="en-US" dirty="0"/>
              <a:t> must have and use their</a:t>
            </a:r>
            <a:r>
              <a:rPr lang="en-US" baseline="0" dirty="0"/>
              <a:t> own </a:t>
            </a:r>
            <a:r>
              <a:rPr lang="en-US" dirty="0"/>
              <a:t>documented procurement procedures, consistent with the standards of</a:t>
            </a:r>
            <a:r>
              <a:rPr lang="en-US" baseline="0" dirty="0"/>
              <a:t> 2 CFR </a:t>
            </a:r>
            <a:r>
              <a:rPr lang="en-US" dirty="0"/>
              <a:t>200.318</a:t>
            </a:r>
            <a:r>
              <a:rPr lang="en-US" baseline="0" dirty="0"/>
              <a:t> through 200.327</a:t>
            </a:r>
            <a:r>
              <a:rPr lang="en-US" dirty="0"/>
              <a:t> and applicable program regulations when</a:t>
            </a:r>
            <a:r>
              <a:rPr lang="en-US" baseline="0" dirty="0"/>
              <a:t> using the micro-purchase</a:t>
            </a:r>
            <a:r>
              <a:rPr lang="en-US" dirty="0"/>
              <a:t> method for the acquisition of goods or services required under</a:t>
            </a:r>
            <a:r>
              <a:rPr lang="en-US" baseline="0" dirty="0"/>
              <a:t> the Federal award.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525179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 Sponsor is responsible for determining and documenting an appropriate micro-purchase threshold based on internal controls, an evaluation of risk, and its documented procurement procedures.</a:t>
            </a:r>
          </a:p>
          <a:p>
            <a:endParaRPr lang="en-US" dirty="0"/>
          </a:p>
          <a:p>
            <a:r>
              <a:rPr lang="en-US" dirty="0"/>
              <a:t>The micro-purchase threshold used by the Program Sponsor must be authorized or not prohibited under State, local, or tribal regulations. </a:t>
            </a:r>
          </a:p>
          <a:p>
            <a:endParaRPr lang="en-US" dirty="0"/>
          </a:p>
          <a:p>
            <a:r>
              <a:rPr lang="en-US" dirty="0"/>
              <a:t>The current Federal micro</a:t>
            </a:r>
            <a:r>
              <a:rPr lang="en-US" baseline="0" dirty="0"/>
              <a:t>-purchase threshold identified in the Federal Acquisition Regulation (FAR) is $15,000.00, this is periodically adjusted due to inflation.  </a:t>
            </a:r>
          </a:p>
          <a:p>
            <a:endParaRPr lang="en-US" baseline="0" dirty="0"/>
          </a:p>
          <a:p>
            <a:r>
              <a:rPr lang="en-US" baseline="0" dirty="0"/>
              <a:t>There is a provision in 2 CFR 200.320(a)(1)(iv) that allows a Program Sponsor to establish a threshold higher than the micro-purchase threshold identified in the Federal Acquisition Regulation (FAR) if they meet one of the three self-certification listed in 2 CFR 200.320(a)(1)(iv). </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4024029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CFR 200.320(a)(1)(iv) was update in November 2021</a:t>
            </a:r>
            <a:r>
              <a:rPr lang="en-US" baseline="0" dirty="0"/>
              <a:t> and now includes a provision that allows Program Sponsors the ability to increase their micro-purchase threshold up to $50,000.00 as long as it’s not prohibited by State, Tribal, or local requirements. </a:t>
            </a:r>
            <a:endParaRPr lang="en-US" dirty="0"/>
          </a:p>
          <a:p>
            <a:endParaRPr lang="en-US" dirty="0"/>
          </a:p>
          <a:p>
            <a:r>
              <a:rPr lang="en-US" baseline="0" dirty="0"/>
              <a:t>Oregon State Senate Bill 1047 became operative January 1, 2024 which increased the State threshold for this procurement method up to $25,000.00. </a:t>
            </a:r>
          </a:p>
          <a:p>
            <a:endParaRPr lang="en-US" baseline="0" dirty="0"/>
          </a:p>
          <a:p>
            <a:r>
              <a:rPr lang="en-US" baseline="0" dirty="0"/>
              <a:t>This means a public institution may increase their micro-purchase threshold up to $25,000.00 in accordance with 2 CFR 200.320(a)(1)(iv)(C). Private nonprofit institutions would have to maintain documentation to be made available to the Federal awarding agency, pass through agency, and auditors in accordance with 2 CFR 200.334 that they meet the self-certification requirements outlined in 2 CFR 200.320(a)(1)(iv)(A) or (B).</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891086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determining reasonableness of a given cost, consideration must be given to 5 factors: </a:t>
            </a:r>
          </a:p>
          <a:p>
            <a:endParaRPr lang="en-US" dirty="0"/>
          </a:p>
          <a:p>
            <a:pPr marL="228600" indent="-228600">
              <a:buAutoNum type="alphaLcParenBoth"/>
            </a:pPr>
            <a:r>
              <a:rPr lang="en-US" dirty="0"/>
              <a:t>Whether the cost is of a type generally recognized as ordinary and necessary for the operation of the</a:t>
            </a:r>
            <a:r>
              <a:rPr lang="en-US" baseline="0" dirty="0"/>
              <a:t> Program Sponsor</a:t>
            </a:r>
            <a:r>
              <a:rPr lang="en-US" dirty="0"/>
              <a:t> or the proper</a:t>
            </a:r>
            <a:r>
              <a:rPr lang="en-US" baseline="0" dirty="0"/>
              <a:t> </a:t>
            </a:r>
            <a:r>
              <a:rPr lang="en-US" dirty="0"/>
              <a:t>performance of the Federal award. </a:t>
            </a:r>
          </a:p>
          <a:p>
            <a:pPr marL="228600" indent="-228600">
              <a:buAutoNum type="alphaLcParenBoth"/>
            </a:pPr>
            <a:endParaRPr lang="en-US" dirty="0"/>
          </a:p>
          <a:p>
            <a:pPr marL="228600" indent="-228600">
              <a:buAutoNum type="alphaLcParenBoth"/>
            </a:pPr>
            <a:r>
              <a:rPr lang="en-US" dirty="0"/>
              <a:t>The restraints or requirements imposed by such factors as: sound business practices; arm's-length transactions; regulations; and terms and conditions of the Federal award.</a:t>
            </a:r>
          </a:p>
          <a:p>
            <a:pPr marL="228600" indent="-228600">
              <a:buAutoNum type="alphaLcParenBoth"/>
            </a:pPr>
            <a:endParaRPr lang="en-US" dirty="0"/>
          </a:p>
          <a:p>
            <a:pPr marL="228600" indent="-228600">
              <a:buAutoNum type="alphaLcParenBoth"/>
            </a:pPr>
            <a:r>
              <a:rPr lang="en-US" dirty="0"/>
              <a:t>Market prices for comparable goods or services for the geographic area. </a:t>
            </a:r>
          </a:p>
          <a:p>
            <a:pPr marL="228600" indent="-228600">
              <a:buAutoNum type="alphaLcParenBoth"/>
            </a:pPr>
            <a:endParaRPr lang="en-US" dirty="0"/>
          </a:p>
          <a:p>
            <a:pPr marL="228600" indent="-228600">
              <a:buAutoNum type="alphaLcParenBoth"/>
            </a:pPr>
            <a:r>
              <a:rPr lang="en-US" dirty="0"/>
              <a:t>Whether the individuals concerned acted with prudence in the circumstances considering their responsibilities to the Program</a:t>
            </a:r>
            <a:r>
              <a:rPr lang="en-US" baseline="0" dirty="0"/>
              <a:t> Sponsor </a:t>
            </a:r>
            <a:r>
              <a:rPr lang="en-US" dirty="0"/>
              <a:t>and the Federal Government. </a:t>
            </a:r>
          </a:p>
          <a:p>
            <a:pPr marL="228600" indent="-228600">
              <a:buAutoNum type="alphaLcParenBoth"/>
            </a:pPr>
            <a:endParaRPr lang="en-US" dirty="0"/>
          </a:p>
          <a:p>
            <a:pPr marL="228600" indent="-228600">
              <a:buAutoNum type="alphaLcParenBoth"/>
            </a:pPr>
            <a:r>
              <a:rPr lang="en-US" dirty="0"/>
              <a:t>Whether the Program</a:t>
            </a:r>
            <a:r>
              <a:rPr lang="en-US" baseline="0" dirty="0"/>
              <a:t> Sponsor</a:t>
            </a:r>
            <a:r>
              <a:rPr lang="en-US" dirty="0"/>
              <a:t> significantly deviates from its established practices and policies regarding the incurrence of costs, which may unjustifiably increase the Federal award's cost.</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827163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using the micro-purchase methods, Sponsors must develop written specifications in accordance with 2 CFR 200.319(d)</a:t>
            </a:r>
            <a:r>
              <a:rPr lang="en-US" baseline="0" dirty="0"/>
              <a:t> a</a:t>
            </a:r>
            <a:r>
              <a:rPr lang="en-US" dirty="0"/>
              <a:t>nd</a:t>
            </a:r>
            <a:r>
              <a:rPr lang="en-US" baseline="0" dirty="0"/>
              <a:t> </a:t>
            </a:r>
            <a:r>
              <a:rPr lang="en-US" dirty="0"/>
              <a:t>document all purchases. </a:t>
            </a:r>
          </a:p>
          <a:p>
            <a:endParaRPr lang="en-US" dirty="0"/>
          </a:p>
          <a:p>
            <a:r>
              <a:rPr lang="en-US" dirty="0"/>
              <a:t>They must conduct their market research to ensure the price is reasonable in accordance with 2 CFR 200.404. </a:t>
            </a:r>
          </a:p>
          <a:p>
            <a:endParaRPr lang="en-US" dirty="0"/>
          </a:p>
          <a:p>
            <a:r>
              <a:rPr lang="en-US" dirty="0"/>
              <a:t>Sponsors should use the same process to determine whether a micro-purchase falls under the micro-purchase threshold as they would to determine if a purchase falls under the small-purchase threshold, meaning that they must forecast for the program period based on menu planning and their daily participation rates. </a:t>
            </a:r>
          </a:p>
          <a:p>
            <a:endParaRPr lang="en-US" dirty="0"/>
          </a:p>
          <a:p>
            <a:r>
              <a:rPr lang="en-US" dirty="0"/>
              <a:t>For example, if a Program</a:t>
            </a:r>
            <a:r>
              <a:rPr lang="en-US" baseline="0" dirty="0"/>
              <a:t> Sponsor</a:t>
            </a:r>
            <a:r>
              <a:rPr lang="en-US" dirty="0"/>
              <a:t> needs to make a one-time purchase of a product and the purchase is valued under the micro-purchase threshold, it may purchase the product without soliciting quotes. However, if the Program</a:t>
            </a:r>
            <a:r>
              <a:rPr lang="en-US" baseline="0" dirty="0"/>
              <a:t> Sponsor</a:t>
            </a:r>
            <a:r>
              <a:rPr lang="en-US" dirty="0"/>
              <a:t> needs to purchase $8,500 worth of lettuce ten times throughout the program year, the school should plan its needs over a period of time and use a competitive procurement method because the aggregate value of the purchase lies above the micro-purchase threshold. </a:t>
            </a:r>
          </a:p>
          <a:p>
            <a:endParaRPr lang="en-US" dirty="0"/>
          </a:p>
          <a:p>
            <a:r>
              <a:rPr lang="en-US" baseline="0" dirty="0"/>
              <a:t>Once the Program Sponsor determines that the micro-purchase is the appropriate procurement method, they need to contact a qualified vendor to make the purchase. </a:t>
            </a:r>
          </a:p>
          <a:p>
            <a:endParaRPr lang="en-US" baseline="0" dirty="0"/>
          </a:p>
          <a:p>
            <a:r>
              <a:rPr lang="en-US" baseline="0" dirty="0"/>
              <a:t>The Program Sponsor will need to ensure that the vendor provides all the goods and service at the agreed upon fix price and that they distribute future micro-purchases equitably among all qualified sources to the maximum extent practicable.</a:t>
            </a:r>
          </a:p>
          <a:p>
            <a:endParaRPr lang="en-US" baseline="0"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3326708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very basic form use to document a Sponsor’s micro-purchase. </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891989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micro-purchases method enable Program Sponsors to purchase supplies or services without soliciting competitive quotes, if the Sponsor considers the price reasonable.</a:t>
            </a:r>
            <a:r>
              <a:rPr lang="en-US"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aggregate amount does not exceed </a:t>
            </a:r>
            <a:r>
              <a:rPr lang="en-US" baseline="0"/>
              <a:t>$15,000</a:t>
            </a:r>
            <a:r>
              <a:rPr lang="en-US" baseline="0" dirty="0"/>
              <a:t>, unless Program Sponsor has established a higher threshold in accordance with 2 CFR 200.320(a)(1)(iv).</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Sponsor may not artificially divide or fragment a procurement so as to constitute a</a:t>
            </a:r>
            <a:r>
              <a:rPr lang="en-US" baseline="0" dirty="0"/>
              <a:t> micro-purchase</a:t>
            </a:r>
            <a:r>
              <a:rPr lang="en-US" dirty="0"/>
              <a:t>. </a:t>
            </a:r>
          </a:p>
          <a:p>
            <a:endParaRPr lang="en-US" dirty="0"/>
          </a:p>
          <a:p>
            <a:r>
              <a:rPr lang="en-US" dirty="0"/>
              <a:t>Program</a:t>
            </a:r>
            <a:r>
              <a:rPr lang="en-US" baseline="0" dirty="0"/>
              <a:t> Sponsors should</a:t>
            </a:r>
            <a:r>
              <a:rPr lang="en-US" dirty="0"/>
              <a:t> distribute purchases equitably among all qualified suppliers</a:t>
            </a:r>
            <a:r>
              <a:rPr lang="en-US" baseline="0" dirty="0"/>
              <a:t> to the maximum extent practicable.</a:t>
            </a:r>
          </a:p>
          <a:p>
            <a:endParaRPr lang="en-US" baseline="0" dirty="0"/>
          </a:p>
          <a:p>
            <a:r>
              <a:rPr lang="en-US" dirty="0"/>
              <a:t>Purchase cards can be used for micro-purchases if procedures are documented and approved by the Program</a:t>
            </a:r>
            <a:r>
              <a:rPr lang="en-US" baseline="0" dirty="0"/>
              <a:t> Sponsor</a:t>
            </a:r>
            <a:r>
              <a:rPr lang="en-US" dirty="0"/>
              <a:t>.</a:t>
            </a:r>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5180747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slideLayout" Target="../slideLayouts/slideLayout5.xml"/><Relationship Id="rId1" Type="http://schemas.openxmlformats.org/officeDocument/2006/relationships/tags" Target="../tags/tag11.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8.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hyperlink" Target="https://www.oregon.gov/ode/students-and-family/childnutrition/Pages/Procurement.aspx" TargetMode="External"/><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3323"/>
            <a:ext cx="9144000" cy="1101012"/>
          </a:xfrm>
        </p:spPr>
        <p:txBody>
          <a:bodyPr>
            <a:normAutofit fontScale="90000"/>
          </a:bodyPr>
          <a:lstStyle/>
          <a:p>
            <a:br>
              <a:rPr lang="en-US" dirty="0"/>
            </a:br>
            <a:br>
              <a:rPr lang="en-US" dirty="0"/>
            </a:br>
            <a:br>
              <a:rPr lang="en-US" dirty="0"/>
            </a:br>
            <a:br>
              <a:rPr lang="en-US" dirty="0"/>
            </a:br>
            <a:r>
              <a:rPr lang="en-US" dirty="0"/>
              <a:t>Micro-Purchases</a:t>
            </a:r>
          </a:p>
        </p:txBody>
      </p:sp>
      <p:sp>
        <p:nvSpPr>
          <p:cNvPr id="3" name="Subtitle 2"/>
          <p:cNvSpPr>
            <a:spLocks noGrp="1"/>
          </p:cNvSpPr>
          <p:nvPr>
            <p:ph type="subTitle" idx="1"/>
          </p:nvPr>
        </p:nvSpPr>
        <p:spPr>
          <a:xfrm>
            <a:off x="1523999" y="4441370"/>
            <a:ext cx="9616751" cy="1464907"/>
          </a:xfrm>
        </p:spPr>
        <p:txBody>
          <a:bodyPr/>
          <a:lstStyle/>
          <a:p>
            <a:r>
              <a:rPr lang="en-US" dirty="0"/>
              <a:t>2 CFR 200.320(a)(1)</a:t>
            </a:r>
          </a:p>
        </p:txBody>
      </p:sp>
      <p:sp>
        <p:nvSpPr>
          <p:cNvPr id="4" name="Footer Placeholder 3"/>
          <p:cNvSpPr>
            <a:spLocks noGrp="1"/>
          </p:cNvSpPr>
          <p:nvPr>
            <p:ph type="ftr" sz="quarter" idx="11"/>
          </p:nvPr>
        </p:nvSpPr>
        <p:spPr>
          <a:xfrm>
            <a:off x="717175" y="6139793"/>
            <a:ext cx="394006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
        <p:nvSpPr>
          <p:cNvPr id="6" name="TextBox 5"/>
          <p:cNvSpPr txBox="1"/>
          <p:nvPr/>
        </p:nvSpPr>
        <p:spPr>
          <a:xfrm>
            <a:off x="1523999" y="3694921"/>
            <a:ext cx="9144001" cy="523220"/>
          </a:xfrm>
          <a:prstGeom prst="rect">
            <a:avLst/>
          </a:prstGeom>
          <a:noFill/>
        </p:spPr>
        <p:txBody>
          <a:bodyPr wrap="square" rtlCol="0">
            <a:spAutoFit/>
          </a:bodyPr>
          <a:lstStyle/>
          <a:p>
            <a:pPr algn="ctr"/>
            <a:r>
              <a:rPr lang="en-US" sz="2800" dirty="0">
                <a:solidFill>
                  <a:schemeClr val="accent1"/>
                </a:solidFill>
              </a:rPr>
              <a:t>Procurement in Child Nutrition Programs</a:t>
            </a:r>
          </a:p>
        </p:txBody>
      </p:sp>
    </p:spTree>
    <p:custDataLst>
      <p:tags r:id="rId1"/>
    </p:custDataLst>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6" y="457200"/>
            <a:ext cx="10784542" cy="1026460"/>
          </a:xfrm>
        </p:spPr>
        <p:txBody>
          <a:bodyPr anchor="b">
            <a:normAutofit/>
          </a:bodyPr>
          <a:lstStyle/>
          <a:p>
            <a:r>
              <a:rPr lang="en-US"/>
              <a:t>Non-Discrimination Statement</a:t>
            </a:r>
          </a:p>
        </p:txBody>
      </p:sp>
      <p:sp>
        <p:nvSpPr>
          <p:cNvPr id="5" name="Text Placeholder 4"/>
          <p:cNvSpPr>
            <a:spLocks noGrp="1"/>
          </p:cNvSpPr>
          <p:nvPr>
            <p:ph idx="1"/>
          </p:nvPr>
        </p:nvSpPr>
        <p:spPr>
          <a:xfrm>
            <a:off x="717176" y="1825625"/>
            <a:ext cx="10784542" cy="4109010"/>
          </a:xfrm>
        </p:spPr>
        <p:txBody>
          <a:bodyPr>
            <a:normAutofit fontScale="92500" lnSpcReduction="10000"/>
          </a:bodyPr>
          <a:lstStyle/>
          <a:p>
            <a:pPr marL="114300" indent="0">
              <a:buNone/>
            </a:pPr>
            <a:r>
              <a:rPr lang="en-US" sz="1400" dirty="0"/>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400" dirty="0"/>
            </a:br>
            <a:r>
              <a:rPr lang="en-US" sz="1400" dirty="0"/>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114300" indent="0">
              <a:buNone/>
            </a:pPr>
            <a:r>
              <a:rPr lang="en-US" sz="1400" dirty="0"/>
              <a:t>To file a program discrimination complaint, a Complainant should complete a Form AD-3027, USDA Program Discrimination Complaint Form which can be obtained online at: </a:t>
            </a:r>
            <a:r>
              <a:rPr lang="en-US" sz="1400" u="sng" dirty="0">
                <a:hlinkClick r:id="rId3"/>
              </a:rPr>
              <a:t>https://www.usda.gov/sites/default/files/documents/ad-3027.pdf</a:t>
            </a:r>
            <a:r>
              <a:rPr lang="en-US" sz="1400" dirty="0"/>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114300" indent="0">
              <a:spcBef>
                <a:spcPts val="600"/>
              </a:spcBef>
              <a:buNone/>
            </a:pPr>
            <a:r>
              <a:rPr lang="en-US" sz="1400" b="1" dirty="0"/>
              <a:t>mail:</a:t>
            </a:r>
            <a:br>
              <a:rPr lang="en-US" sz="1400" dirty="0"/>
            </a:br>
            <a:r>
              <a:rPr lang="en-US" sz="1400" dirty="0"/>
              <a:t>U.S. Department of Agriculture</a:t>
            </a:r>
            <a:br>
              <a:rPr lang="en-US" sz="1400" dirty="0"/>
            </a:br>
            <a:r>
              <a:rPr lang="en-US" sz="1400" dirty="0"/>
              <a:t>Office of the Assistant Secretary for Civil Rights</a:t>
            </a:r>
            <a:br>
              <a:rPr lang="en-US" sz="1400" dirty="0"/>
            </a:br>
            <a:r>
              <a:rPr lang="en-US" sz="1400" dirty="0"/>
              <a:t>1400 Independence Avenue, SW</a:t>
            </a:r>
            <a:br>
              <a:rPr lang="en-US" sz="1400" dirty="0"/>
            </a:br>
            <a:r>
              <a:rPr lang="en-US" sz="1400" dirty="0"/>
              <a:t>Washington, D.C. 20250-9410; or</a:t>
            </a:r>
          </a:p>
          <a:p>
            <a:pPr marL="114300" indent="0">
              <a:spcBef>
                <a:spcPts val="600"/>
              </a:spcBef>
              <a:buNone/>
            </a:pPr>
            <a:r>
              <a:rPr lang="en-US" sz="1400" b="1" dirty="0"/>
              <a:t>fax:</a:t>
            </a:r>
            <a:br>
              <a:rPr lang="en-US" sz="1400" dirty="0"/>
            </a:br>
            <a:r>
              <a:rPr lang="en-US" sz="1400" dirty="0"/>
              <a:t>(833) 256-1665 or (202) 690-7442; or</a:t>
            </a:r>
          </a:p>
          <a:p>
            <a:pPr marL="114300" indent="0">
              <a:spcBef>
                <a:spcPts val="600"/>
              </a:spcBef>
              <a:buNone/>
            </a:pPr>
            <a:r>
              <a:rPr lang="en-US" sz="1400" b="1" dirty="0"/>
              <a:t>email:</a:t>
            </a:r>
            <a:br>
              <a:rPr lang="en-US" sz="1400" dirty="0"/>
            </a:br>
            <a:r>
              <a:rPr lang="en-US" sz="1400" u="sng" dirty="0">
                <a:hlinkClick r:id="rId4"/>
              </a:rPr>
              <a:t>Program.Intake@usda.gov</a:t>
            </a:r>
            <a:r>
              <a:rPr lang="en-US" sz="1400" u="sng" dirty="0"/>
              <a:t>,</a:t>
            </a:r>
          </a:p>
          <a:p>
            <a:pPr marL="114300" indent="0">
              <a:spcBef>
                <a:spcPts val="600"/>
              </a:spcBef>
              <a:buNone/>
            </a:pPr>
            <a:r>
              <a:rPr lang="en-US" sz="1400" dirty="0"/>
              <a:t>This institution is an equal opportunity provider</a:t>
            </a:r>
          </a:p>
        </p:txBody>
      </p:sp>
      <p:sp>
        <p:nvSpPr>
          <p:cNvPr id="11" name="Footer Placeholder 3">
            <a:extLst>
              <a:ext uri="{FF2B5EF4-FFF2-40B4-BE49-F238E27FC236}">
                <a16:creationId xmlns:a16="http://schemas.microsoft.com/office/drawing/2014/main" id="{5EF6C502-5F0A-E5D5-C625-65C39F543B33}"/>
              </a:ext>
            </a:extLst>
          </p:cNvPr>
          <p:cNvSpPr>
            <a:spLocks noGrp="1"/>
          </p:cNvSpPr>
          <p:nvPr>
            <p:ph type="ftr" sz="quarter" idx="11"/>
          </p:nvPr>
        </p:nvSpPr>
        <p:spPr>
          <a:xfrm>
            <a:off x="717176" y="6139793"/>
            <a:ext cx="2864224" cy="365125"/>
          </a:xfrm>
        </p:spPr>
        <p:txBody>
          <a:bodyPr/>
          <a:lstStyle/>
          <a:p>
            <a:pPr>
              <a:spcAft>
                <a:spcPts val="600"/>
              </a:spcAft>
            </a:pPr>
            <a:r>
              <a:rPr lang="en-US"/>
              <a:t>Oregon Department of Education</a:t>
            </a:r>
          </a:p>
        </p:txBody>
      </p:sp>
      <p:sp>
        <p:nvSpPr>
          <p:cNvPr id="4" name="Slide Number Placeholder 3"/>
          <p:cNvSpPr>
            <a:spLocks noGrp="1"/>
          </p:cNvSpPr>
          <p:nvPr>
            <p:ph type="sldNum" sz="quarter" idx="12"/>
          </p:nvPr>
        </p:nvSpPr>
        <p:spPr>
          <a:xfrm>
            <a:off x="8610600" y="6139793"/>
            <a:ext cx="2891118" cy="365125"/>
          </a:xfrm>
        </p:spPr>
        <p:txBody>
          <a:bodyPr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10</a:t>
            </a:fld>
            <a:endParaRPr lang="en-US"/>
          </a:p>
        </p:txBody>
      </p:sp>
    </p:spTree>
    <p:custDataLst>
      <p:tags r:id="rId1"/>
    </p:custDataLst>
    <p:extLst>
      <p:ext uri="{BB962C8B-B14F-4D97-AF65-F5344CB8AC3E}">
        <p14:creationId xmlns:p14="http://schemas.microsoft.com/office/powerpoint/2010/main" val="723170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of Procurement to be Followed</a:t>
            </a:r>
          </a:p>
        </p:txBody>
      </p:sp>
      <p:sp>
        <p:nvSpPr>
          <p:cNvPr id="3" name="Content Placeholder 2"/>
          <p:cNvSpPr>
            <a:spLocks noGrp="1"/>
          </p:cNvSpPr>
          <p:nvPr>
            <p:ph idx="1"/>
          </p:nvPr>
        </p:nvSpPr>
        <p:spPr/>
        <p:txBody>
          <a:bodyPr/>
          <a:lstStyle/>
          <a:p>
            <a:r>
              <a:rPr lang="en-US" dirty="0"/>
              <a:t>The Program Sponsor must have and use its own Documented Procurement Procedures.</a:t>
            </a:r>
          </a:p>
          <a:p>
            <a:pPr marL="0" indent="0">
              <a:buNone/>
            </a:pPr>
            <a:r>
              <a:rPr lang="en-US" dirty="0"/>
              <a:t> </a:t>
            </a:r>
          </a:p>
          <a:p>
            <a:r>
              <a:rPr lang="en-US" dirty="0"/>
              <a:t>Procedures must be consistent with the standards outlined in:</a:t>
            </a:r>
          </a:p>
          <a:p>
            <a:pPr lvl="1">
              <a:buFont typeface="Wingdings" panose="05000000000000000000" pitchFamily="2" charset="2"/>
              <a:buChar char="Ø"/>
            </a:pPr>
            <a:r>
              <a:rPr lang="en-US" dirty="0"/>
              <a:t>2 CFR 200.318 through 200.327; </a:t>
            </a:r>
          </a:p>
          <a:p>
            <a:pPr lvl="1">
              <a:buFont typeface="Wingdings" panose="05000000000000000000" pitchFamily="2" charset="2"/>
              <a:buChar char="Ø"/>
            </a:pPr>
            <a:r>
              <a:rPr lang="en-US" dirty="0"/>
              <a:t>Applicable program regulations; and </a:t>
            </a:r>
          </a:p>
          <a:p>
            <a:pPr lvl="1">
              <a:buFont typeface="Wingdings" panose="05000000000000000000" pitchFamily="2" charset="2"/>
              <a:buChar char="Ø"/>
            </a:pPr>
            <a:r>
              <a:rPr lang="en-US" dirty="0"/>
              <a:t>State, local, or tribal laws or regulations.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custDataLst>
      <p:tags r:id="rId1"/>
    </p:custDataLst>
    <p:extLst>
      <p:ext uri="{BB962C8B-B14F-4D97-AF65-F5344CB8AC3E}">
        <p14:creationId xmlns:p14="http://schemas.microsoft.com/office/powerpoint/2010/main" val="2141340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Micro-Purchase Thresholds</a:t>
            </a:r>
          </a:p>
        </p:txBody>
      </p:sp>
      <p:sp>
        <p:nvSpPr>
          <p:cNvPr id="3" name="Content Placeholder 2"/>
          <p:cNvSpPr>
            <a:spLocks noGrp="1"/>
          </p:cNvSpPr>
          <p:nvPr>
            <p:ph idx="1"/>
          </p:nvPr>
        </p:nvSpPr>
        <p:spPr/>
        <p:txBody>
          <a:bodyPr>
            <a:normAutofit fontScale="92500" lnSpcReduction="20000"/>
          </a:bodyPr>
          <a:lstStyle/>
          <a:p>
            <a:r>
              <a:rPr lang="en-US" dirty="0"/>
              <a:t>The current micro-purchase threshold identified in the Federal Acquisition Regulation (FAR) is set at $15,000.00.</a:t>
            </a:r>
          </a:p>
          <a:p>
            <a:pPr marL="0" indent="0">
              <a:buNone/>
            </a:pPr>
            <a:endParaRPr lang="en-US" dirty="0"/>
          </a:p>
          <a:p>
            <a:r>
              <a:rPr lang="en-US" dirty="0"/>
              <a:t>There is a provision in 2 CFR 200.320(a)(1)(iv) that allows a Program Sponsor to establish a threshold higher than the micro-purchase threshold identified in the FAR if they meet one of the three self-certification listed in 2 CFR 200.320(a)(1)(iv)</a:t>
            </a:r>
          </a:p>
          <a:p>
            <a:endParaRPr lang="en-US" dirty="0"/>
          </a:p>
          <a:p>
            <a:r>
              <a:rPr lang="en-US" dirty="0"/>
              <a:t>The Program Sponsor is responsible for determining and documenting an appropriate micro-purchase threshold based on internal controls, an evaluation of risk, and its documented procurement procedures.</a:t>
            </a:r>
          </a:p>
          <a:p>
            <a:endParaRPr lang="en-US" dirty="0"/>
          </a:p>
          <a:p>
            <a:r>
              <a:rPr lang="en-US" dirty="0"/>
              <a:t>The micro-purchase threshold used by the Program Sponsor must be authorized or not prohibited under State, local, or tribal laws or regulations. </a:t>
            </a:r>
          </a:p>
          <a:p>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Tree>
    <p:custDataLst>
      <p:tags r:id="rId1"/>
    </p:custDataLst>
    <p:extLst>
      <p:ext uri="{BB962C8B-B14F-4D97-AF65-F5344CB8AC3E}">
        <p14:creationId xmlns:p14="http://schemas.microsoft.com/office/powerpoint/2010/main" val="2622614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Self-Certification of a Higher Threshold</a:t>
            </a:r>
          </a:p>
        </p:txBody>
      </p:sp>
      <p:sp>
        <p:nvSpPr>
          <p:cNvPr id="3" name="Content Placeholder 2"/>
          <p:cNvSpPr>
            <a:spLocks noGrp="1"/>
          </p:cNvSpPr>
          <p:nvPr>
            <p:ph idx="1"/>
          </p:nvPr>
        </p:nvSpPr>
        <p:spPr/>
        <p:txBody>
          <a:bodyPr>
            <a:normAutofit lnSpcReduction="10000"/>
          </a:bodyPr>
          <a:lstStyle/>
          <a:p>
            <a:r>
              <a:rPr lang="en-US" dirty="0"/>
              <a:t>Must not conflict with or be prohibited under State, local, or tribal laws or regulations.</a:t>
            </a:r>
          </a:p>
          <a:p>
            <a:endParaRPr lang="en-US" dirty="0"/>
          </a:p>
          <a:p>
            <a:r>
              <a:rPr lang="en-US" dirty="0"/>
              <a:t>Must meet any of the following requirements: </a:t>
            </a:r>
          </a:p>
          <a:p>
            <a:pPr marL="914400" lvl="1" indent="-457200">
              <a:buAutoNum type="alphaUcParenBoth"/>
            </a:pPr>
            <a:r>
              <a:rPr lang="en-US" dirty="0"/>
              <a:t>A qualification as a low-risk auditee in accordance with the criteria in 2 CFR 200.520 for the most recent audit; </a:t>
            </a:r>
          </a:p>
          <a:p>
            <a:pPr marL="457200" lvl="1" indent="0">
              <a:buNone/>
            </a:pPr>
            <a:endParaRPr lang="en-US" dirty="0"/>
          </a:p>
          <a:p>
            <a:pPr marL="457200" lvl="1" indent="0">
              <a:buNone/>
            </a:pPr>
            <a:r>
              <a:rPr lang="en-US" dirty="0"/>
              <a:t>(B) An annual internal institutional risk assessment to identify, mitigate, and manage financial risks; or, </a:t>
            </a:r>
          </a:p>
          <a:p>
            <a:pPr marL="457200" lvl="1" indent="0">
              <a:buNone/>
            </a:pPr>
            <a:endParaRPr lang="en-US" dirty="0"/>
          </a:p>
          <a:p>
            <a:pPr marL="457200" lvl="1" indent="0">
              <a:buNone/>
            </a:pPr>
            <a:r>
              <a:rPr lang="en-US" dirty="0"/>
              <a:t>(C) For public institutions, a higher threshold consistent with State law.</a:t>
            </a:r>
            <a:endParaRPr lang="en-US" dirty="0">
              <a:effectLst/>
            </a:endParaRP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spTree>
    <p:custDataLst>
      <p:tags r:id="rId1"/>
    </p:custDataLst>
    <p:extLst>
      <p:ext uri="{BB962C8B-B14F-4D97-AF65-F5344CB8AC3E}">
        <p14:creationId xmlns:p14="http://schemas.microsoft.com/office/powerpoint/2010/main" val="3611200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Reasonable Cost</a:t>
            </a:r>
          </a:p>
        </p:txBody>
      </p:sp>
      <p:sp>
        <p:nvSpPr>
          <p:cNvPr id="3" name="Content Placeholder 2"/>
          <p:cNvSpPr>
            <a:spLocks noGrp="1"/>
          </p:cNvSpPr>
          <p:nvPr>
            <p:ph idx="1"/>
          </p:nvPr>
        </p:nvSpPr>
        <p:spPr/>
        <p:txBody>
          <a:bodyPr/>
          <a:lstStyle/>
          <a:p>
            <a:r>
              <a:rPr lang="en-US" dirty="0"/>
              <a:t>A cost is reasonable if, in its nature and amount, it does not exceed that which would be incurred by a prudent person under the circumstances prevailing at the time the decision was made to incur the cost.</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Tree>
    <p:custDataLst>
      <p:tags r:id="rId1"/>
    </p:custDataLst>
    <p:extLst>
      <p:ext uri="{BB962C8B-B14F-4D97-AF65-F5344CB8AC3E}">
        <p14:creationId xmlns:p14="http://schemas.microsoft.com/office/powerpoint/2010/main" val="1048227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6" y="457200"/>
            <a:ext cx="10784542" cy="1026460"/>
          </a:xfrm>
        </p:spPr>
        <p:txBody>
          <a:bodyPr anchor="b">
            <a:normAutofit/>
          </a:bodyPr>
          <a:lstStyle/>
          <a:p>
            <a:r>
              <a:rPr lang="en-US" dirty="0"/>
              <a:t>Micro-Purchase Method</a:t>
            </a:r>
          </a:p>
        </p:txBody>
      </p:sp>
      <p:pic>
        <p:nvPicPr>
          <p:cNvPr id="7" name="Picture 6" descr="5 Basic Steps:&#10;Develop Specs&#10;Conduct market research&#10;contact vendor and make purchase&#10;manage contract&#10;distribute micropurchases equitably" title="Micro Purchase Cycle"/>
          <p:cNvPicPr>
            <a:picLocks noChangeAspect="1"/>
          </p:cNvPicPr>
          <p:nvPr/>
        </p:nvPicPr>
        <p:blipFill>
          <a:blip r:embed="rId4"/>
          <a:stretch>
            <a:fillRect/>
          </a:stretch>
        </p:blipFill>
        <p:spPr>
          <a:xfrm>
            <a:off x="2473154" y="1825625"/>
            <a:ext cx="7272585" cy="4109010"/>
          </a:xfrm>
          <a:prstGeom prst="rect">
            <a:avLst/>
          </a:prstGeom>
          <a:noFill/>
        </p:spPr>
      </p:pic>
      <p:sp>
        <p:nvSpPr>
          <p:cNvPr id="4" name="Footer Placeholder 3"/>
          <p:cNvSpPr>
            <a:spLocks noGrp="1"/>
          </p:cNvSpPr>
          <p:nvPr>
            <p:ph type="ftr" sz="quarter" idx="11"/>
          </p:nvPr>
        </p:nvSpPr>
        <p:spPr>
          <a:xfrm>
            <a:off x="717176" y="6139793"/>
            <a:ext cx="2864224" cy="365125"/>
          </a:xfrm>
        </p:spPr>
        <p:txBody>
          <a:bodyPr anchor="ctr">
            <a:normAutofit/>
          </a:bodyPr>
          <a:lstStyle/>
          <a:p>
            <a:pPr>
              <a:lnSpc>
                <a:spcPct val="90000"/>
              </a:lnSpc>
              <a:spcAft>
                <a:spcPts val="600"/>
              </a:spcAft>
            </a:pPr>
            <a:r>
              <a:rPr lang="en-US" sz="900"/>
              <a:t>Oregon Department of Education Child Nutrition Program </a:t>
            </a:r>
          </a:p>
        </p:txBody>
      </p:sp>
      <p:sp>
        <p:nvSpPr>
          <p:cNvPr id="5" name="Slide Number Placeholder 4"/>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6</a:t>
            </a:fld>
            <a:endParaRPr lang="en-US"/>
          </a:p>
        </p:txBody>
      </p:sp>
    </p:spTree>
    <p:custDataLst>
      <p:tags r:id="rId1"/>
    </p:custDataLst>
    <p:extLst>
      <p:ext uri="{BB962C8B-B14F-4D97-AF65-F5344CB8AC3E}">
        <p14:creationId xmlns:p14="http://schemas.microsoft.com/office/powerpoint/2010/main" val="3637883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Example Micro-Purchase Documentation</a:t>
            </a:r>
          </a:p>
        </p:txBody>
      </p:sp>
      <p:pic>
        <p:nvPicPr>
          <p:cNvPr id="10" name="Content Placeholder 9" descr="example of a micropurchase form to document purchases." title="Example Micropurchase documentation"/>
          <p:cNvPicPr>
            <a:picLocks noGrp="1" noChangeAspect="1"/>
          </p:cNvPicPr>
          <p:nvPr>
            <p:ph idx="1"/>
          </p:nvPr>
        </p:nvPicPr>
        <p:blipFill>
          <a:blip r:embed="rId4"/>
          <a:stretch>
            <a:fillRect/>
          </a:stretch>
        </p:blipFill>
        <p:spPr>
          <a:xfrm>
            <a:off x="2447778" y="1483660"/>
            <a:ext cx="6977576" cy="4656133"/>
          </a:xfrm>
          <a:prstGeom prst="rect">
            <a:avLst/>
          </a:prstGeom>
        </p:spPr>
      </p:pic>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pPr/>
              <a:t>7</a:t>
            </a:fld>
            <a:endParaRPr lang="en-US" dirty="0"/>
          </a:p>
        </p:txBody>
      </p:sp>
    </p:spTree>
    <p:custDataLst>
      <p:tags r:id="rId1"/>
    </p:custDataLst>
    <p:extLst>
      <p:ext uri="{BB962C8B-B14F-4D97-AF65-F5344CB8AC3E}">
        <p14:creationId xmlns:p14="http://schemas.microsoft.com/office/powerpoint/2010/main" val="173170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Micro-Purchases</a:t>
            </a:r>
          </a:p>
        </p:txBody>
      </p:sp>
      <p:sp>
        <p:nvSpPr>
          <p:cNvPr id="3" name="Content Placeholder 2"/>
          <p:cNvSpPr>
            <a:spLocks noGrp="1"/>
          </p:cNvSpPr>
          <p:nvPr>
            <p:ph idx="1"/>
          </p:nvPr>
        </p:nvSpPr>
        <p:spPr/>
        <p:txBody>
          <a:bodyPr>
            <a:normAutofit fontScale="92500" lnSpcReduction="10000"/>
          </a:bodyPr>
          <a:lstStyle/>
          <a:p>
            <a:pPr marL="628650" lvl="1">
              <a:spcBef>
                <a:spcPts val="1000"/>
              </a:spcBef>
            </a:pPr>
            <a:r>
              <a:rPr lang="en-US" dirty="0">
                <a:solidFill>
                  <a:prstClr val="black"/>
                </a:solidFill>
              </a:rPr>
              <a:t>Enable sponsor to purchase supplies or services without soliciting competitive quotes.</a:t>
            </a:r>
          </a:p>
          <a:p>
            <a:pPr marL="628650" lvl="1">
              <a:spcBef>
                <a:spcPts val="1000"/>
              </a:spcBef>
            </a:pPr>
            <a:r>
              <a:rPr lang="en-US" dirty="0">
                <a:solidFill>
                  <a:prstClr val="black"/>
                </a:solidFill>
              </a:rPr>
              <a:t>Aggregate amount does not exceed $15,000, unless the Program Sponsor has established a higher threshold in accordance with 2 CFR 200.320(a)(1)(iv).</a:t>
            </a:r>
          </a:p>
          <a:p>
            <a:pPr marL="628650" lvl="1">
              <a:spcBef>
                <a:spcPts val="1000"/>
              </a:spcBef>
            </a:pPr>
            <a:r>
              <a:rPr lang="en-US" dirty="0">
                <a:solidFill>
                  <a:prstClr val="black"/>
                </a:solidFill>
              </a:rPr>
              <a:t>A Sponsor may not artificially divide or fragment a procurement so as to constitute a micro-purchase. </a:t>
            </a:r>
          </a:p>
          <a:p>
            <a:pPr marL="628650" lvl="1">
              <a:spcBef>
                <a:spcPts val="1000"/>
              </a:spcBef>
            </a:pPr>
            <a:r>
              <a:rPr lang="en-US" dirty="0">
                <a:solidFill>
                  <a:prstClr val="black"/>
                </a:solidFill>
              </a:rPr>
              <a:t>A Sponsor should distribute purchases equitably among qualified suppliers to the maximum extent practicable.</a:t>
            </a:r>
          </a:p>
          <a:p>
            <a:pPr marL="1208951" lvl="2" indent="-346672" defTabSz="924458" eaLnBrk="0" fontAlgn="base" hangingPunct="0">
              <a:lnSpc>
                <a:spcPct val="100000"/>
              </a:lnSpc>
              <a:spcBef>
                <a:spcPct val="20000"/>
              </a:spcBef>
              <a:spcAft>
                <a:spcPct val="0"/>
              </a:spcAft>
              <a:buFont typeface="Wingdings" panose="05000000000000000000" pitchFamily="2" charset="2"/>
              <a:buChar char="Ø"/>
              <a:defRPr/>
            </a:pPr>
            <a:r>
              <a:rPr lang="en-US" sz="1400" kern="0" dirty="0">
                <a:solidFill>
                  <a:srgbClr val="000000"/>
                </a:solidFill>
                <a:latin typeface="Arial"/>
              </a:rPr>
              <a:t>For example, a sponsor must not make all purchases from one source rather; the Sponsor should make purchases from all qualified sources equally.</a:t>
            </a:r>
            <a:endParaRPr lang="en-US" sz="1400" dirty="0">
              <a:solidFill>
                <a:prstClr val="black"/>
              </a:solidFill>
            </a:endParaRPr>
          </a:p>
          <a:p>
            <a:pPr marL="628650" lvl="1">
              <a:spcBef>
                <a:spcPts val="1000"/>
              </a:spcBef>
            </a:pPr>
            <a:r>
              <a:rPr lang="en-US" dirty="0">
                <a:solidFill>
                  <a:prstClr val="black"/>
                </a:solidFill>
              </a:rPr>
              <a:t>Prices must be reasonable</a:t>
            </a:r>
          </a:p>
          <a:p>
            <a:pPr marL="628650" lvl="1">
              <a:spcBef>
                <a:spcPts val="1000"/>
              </a:spcBef>
            </a:pPr>
            <a:r>
              <a:rPr lang="en-US" dirty="0">
                <a:solidFill>
                  <a:prstClr val="black"/>
                </a:solidFill>
              </a:rPr>
              <a:t>Purchase cards can be used for micro-purchases if procedures are documented and approved by the non-Federal entity.</a:t>
            </a:r>
          </a:p>
          <a:p>
            <a:pPr marL="0" indent="0">
              <a:buNone/>
            </a:pPr>
            <a:endParaRPr lang="en-US" dirty="0"/>
          </a:p>
        </p:txBody>
      </p:sp>
      <p:sp>
        <p:nvSpPr>
          <p:cNvPr id="4" name="Footer Placeholder 3"/>
          <p:cNvSpPr>
            <a:spLocks noGrp="1"/>
          </p:cNvSpPr>
          <p:nvPr>
            <p:ph type="ftr" sz="quarter" idx="11"/>
          </p:nvPr>
        </p:nvSpPr>
        <p:spPr>
          <a:xfrm>
            <a:off x="717175" y="6139793"/>
            <a:ext cx="402277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8</a:t>
            </a:fld>
            <a:endParaRPr lang="en-US" dirty="0"/>
          </a:p>
        </p:txBody>
      </p:sp>
    </p:spTree>
    <p:custDataLst>
      <p:tags r:id="rId1"/>
    </p:custDataLst>
    <p:extLst>
      <p:ext uri="{BB962C8B-B14F-4D97-AF65-F5344CB8AC3E}">
        <p14:creationId xmlns:p14="http://schemas.microsoft.com/office/powerpoint/2010/main" val="91458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2 CFR 200.319(d)</a:t>
            </a:r>
          </a:p>
          <a:p>
            <a:r>
              <a:rPr lang="en-US" dirty="0"/>
              <a:t>2 CFR 200.320(a)(1)</a:t>
            </a:r>
          </a:p>
          <a:p>
            <a:r>
              <a:rPr lang="en-US" dirty="0"/>
              <a:t>2 CFR 200.404</a:t>
            </a:r>
          </a:p>
          <a:p>
            <a:r>
              <a:rPr lang="en-US" dirty="0">
                <a:hlinkClick r:id="rId3"/>
              </a:rPr>
              <a:t>Oregon Department of Education Child Nutrition Program Procurement Resources </a:t>
            </a:r>
            <a:endParaRPr lang="en-US" dirty="0"/>
          </a:p>
        </p:txBody>
      </p:sp>
      <p:sp>
        <p:nvSpPr>
          <p:cNvPr id="4" name="Footer Placeholder 3"/>
          <p:cNvSpPr>
            <a:spLocks noGrp="1"/>
          </p:cNvSpPr>
          <p:nvPr>
            <p:ph type="ftr" sz="quarter" idx="11"/>
          </p:nvPr>
        </p:nvSpPr>
        <p:spPr>
          <a:xfrm>
            <a:off x="717176" y="6139793"/>
            <a:ext cx="4190726"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9</a:t>
            </a:fld>
            <a:endParaRPr lang="en-US" dirty="0"/>
          </a:p>
        </p:txBody>
      </p:sp>
    </p:spTree>
    <p:custDataLst>
      <p:tags r:id="rId1"/>
    </p:custDataLst>
    <p:extLst>
      <p:ext uri="{BB962C8B-B14F-4D97-AF65-F5344CB8AC3E}">
        <p14:creationId xmlns:p14="http://schemas.microsoft.com/office/powerpoint/2010/main" val="31443617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2025-10-15T07:00:00+00:00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B12F5DE-8A63-4217-B056-AAC399CD34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3.xml><?xml version="1.0" encoding="utf-8"?>
<ds:datastoreItem xmlns:ds="http://schemas.openxmlformats.org/officeDocument/2006/customXml" ds:itemID="{1C2AA772-8C0A-480C-9E0C-84C76C73C71D}">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f8c69903-a0f7-450b-ae3e-376aa9dca0ba"/>
    <ds:schemaRef ds:uri="http://www.w3.org/XML/1998/namespace"/>
    <ds:schemaRef ds:uri="http://purl.org/dc/elements/1.1/"/>
    <ds:schemaRef ds:uri="5555b13e-5550-4a64-82c9-4795d4b5fce9"/>
    <ds:schemaRef ds:uri="http://schemas.microsoft.com/sharepoint/v3"/>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4422</TotalTime>
  <Words>1823</Words>
  <Application>Microsoft Office PowerPoint</Application>
  <PresentationFormat>Widescreen</PresentationFormat>
  <Paragraphs>129</Paragraphs>
  <Slides>10</Slides>
  <Notes>8</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10</vt:i4>
      </vt:variant>
    </vt:vector>
  </HeadingPairs>
  <TitlesOfParts>
    <vt:vector size="19" baseType="lpstr">
      <vt:lpstr>Arial</vt:lpstr>
      <vt:lpstr>Calibri</vt:lpstr>
      <vt:lpstr>Wingdings</vt:lpstr>
      <vt:lpstr>2021ODE</vt:lpstr>
      <vt:lpstr>Green_2021ODE</vt:lpstr>
      <vt:lpstr>Gold_2021ODE</vt:lpstr>
      <vt:lpstr>Orange_2021ODE</vt:lpstr>
      <vt:lpstr>Red_2021ODE</vt:lpstr>
      <vt:lpstr>Teal_2021ODE</vt:lpstr>
      <vt:lpstr>    Micro-Purchases</vt:lpstr>
      <vt:lpstr>Method of Procurement to be Followed</vt:lpstr>
      <vt:lpstr>Micro-Purchase Thresholds</vt:lpstr>
      <vt:lpstr>Self-Certification of a Higher Threshold</vt:lpstr>
      <vt:lpstr>Reasonable Cost</vt:lpstr>
      <vt:lpstr>Micro-Purchase Method</vt:lpstr>
      <vt:lpstr>Example Micro-Purchase Documentation</vt:lpstr>
      <vt:lpstr>Summary of Micro-Purchases</vt:lpstr>
      <vt:lpstr>References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WILLIAMS Richard * ODE</dc:creator>
  <cp:lastModifiedBy>PUCKETT Jared * ODE</cp:lastModifiedBy>
  <cp:revision>90</cp:revision>
  <dcterms:created xsi:type="dcterms:W3CDTF">2022-02-18T16:44:08Z</dcterms:created>
  <dcterms:modified xsi:type="dcterms:W3CDTF">2025-10-15T17:35:02Z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402E752A-5604-4EF2-833A-573B8109CD4D</vt:lpwstr>
  </property>
  <property fmtid="{D5CDD505-2E9C-101B-9397-08002B2CF9AE}" pid="4" name="ArticulatePath">
    <vt:lpwstr>ODE Internal Micro-Purchase Training 4-20-2022</vt:lpwstr>
  </property>
  <property fmtid="{D5CDD505-2E9C-101B-9397-08002B2CF9AE}" pid="5" name="MSIP_Label_7730ea53-6f5e-4160-81a5-992a9105450a_Enabled">
    <vt:lpwstr>true</vt:lpwstr>
  </property>
  <property fmtid="{D5CDD505-2E9C-101B-9397-08002B2CF9AE}" pid="6" name="MSIP_Label_7730ea53-6f5e-4160-81a5-992a9105450a_SetDate">
    <vt:lpwstr>2024-03-26T15:58:00Z</vt:lpwstr>
  </property>
  <property fmtid="{D5CDD505-2E9C-101B-9397-08002B2CF9AE}" pid="7" name="MSIP_Label_7730ea53-6f5e-4160-81a5-992a9105450a_Method">
    <vt:lpwstr>Standard</vt:lpwstr>
  </property>
  <property fmtid="{D5CDD505-2E9C-101B-9397-08002B2CF9AE}" pid="8" name="MSIP_Label_7730ea53-6f5e-4160-81a5-992a9105450a_Name">
    <vt:lpwstr>Level 2 - Limited (Items)</vt:lpwstr>
  </property>
  <property fmtid="{D5CDD505-2E9C-101B-9397-08002B2CF9AE}" pid="9" name="MSIP_Label_7730ea53-6f5e-4160-81a5-992a9105450a_SiteId">
    <vt:lpwstr>b4f51418-b269-49a2-935a-fa54bf584fc8</vt:lpwstr>
  </property>
  <property fmtid="{D5CDD505-2E9C-101B-9397-08002B2CF9AE}" pid="10" name="MSIP_Label_7730ea53-6f5e-4160-81a5-992a9105450a_ActionId">
    <vt:lpwstr>5c47378a-a3aa-41ff-99fa-323d0af002fc</vt:lpwstr>
  </property>
  <property fmtid="{D5CDD505-2E9C-101B-9397-08002B2CF9AE}" pid="11" name="MSIP_Label_7730ea53-6f5e-4160-81a5-992a9105450a_ContentBits">
    <vt:lpwstr>0</vt:lpwstr>
  </property>
</Properties>
</file>