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tags/tag3.xml" ContentType="application/vnd.openxmlformats-officedocument.presentationml.tags+xml"/>
  <Override PartName="/ppt/notesSlides/notesSlide7.xml" ContentType="application/vnd.openxmlformats-officedocument.presentationml.notesSlide+xml"/>
  <Override PartName="/ppt/tags/tag4.xml" ContentType="application/vnd.openxmlformats-officedocument.presentationml.tags+xml"/>
  <Override PartName="/ppt/notesSlides/notesSlide8.xml" ContentType="application/vnd.openxmlformats-officedocument.presentationml.notesSlide+xml"/>
  <Override PartName="/ppt/tags/tag5.xml" ContentType="application/vnd.openxmlformats-officedocument.presentationml.tags+xml"/>
  <Override PartName="/ppt/notesSlides/notesSlide9.xml" ContentType="application/vnd.openxmlformats-officedocument.presentationml.notesSlide+xml"/>
  <Override PartName="/ppt/tags/tag6.xml" ContentType="application/vnd.openxmlformats-officedocument.presentationml.tags+xml"/>
  <Override PartName="/ppt/notesSlides/notesSlide10.xml" ContentType="application/vnd.openxmlformats-officedocument.presentationml.notesSlide+xml"/>
  <Override PartName="/ppt/tags/tag7.xml" ContentType="application/vnd.openxmlformats-officedocument.presentationml.tags+xml"/>
  <Override PartName="/ppt/notesSlides/notesSlide11.xml" ContentType="application/vnd.openxmlformats-officedocument.presentationml.notesSlide+xml"/>
  <Override PartName="/ppt/tags/tag8.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7" r:id="rId4"/>
    <p:sldMasterId id="2147483815" r:id="rId5"/>
    <p:sldMasterId id="2147483803" r:id="rId6"/>
    <p:sldMasterId id="2147483791" r:id="rId7"/>
    <p:sldMasterId id="2147483779" r:id="rId8"/>
    <p:sldMasterId id="2147483767" r:id="rId9"/>
  </p:sldMasterIdLst>
  <p:notesMasterIdLst>
    <p:notesMasterId r:id="rId23"/>
  </p:notesMasterIdLst>
  <p:sldIdLst>
    <p:sldId id="256" r:id="rId10"/>
    <p:sldId id="269" r:id="rId11"/>
    <p:sldId id="274" r:id="rId12"/>
    <p:sldId id="270" r:id="rId13"/>
    <p:sldId id="273" r:id="rId14"/>
    <p:sldId id="271" r:id="rId15"/>
    <p:sldId id="261" r:id="rId16"/>
    <p:sldId id="272" r:id="rId17"/>
    <p:sldId id="275" r:id="rId18"/>
    <p:sldId id="276" r:id="rId19"/>
    <p:sldId id="266" r:id="rId20"/>
    <p:sldId id="268" r:id="rId21"/>
    <p:sldId id="277" r:id="rId22"/>
  </p:sldIdLst>
  <p:sldSz cx="12192000" cy="6858000"/>
  <p:notesSz cx="6858000" cy="9144000"/>
  <p:custDataLst>
    <p:tags r:id="rId24"/>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F4F8"/>
    <a:srgbClr val="FCEDE1"/>
    <a:srgbClr val="FAF5E3"/>
    <a:srgbClr val="F0F4E6"/>
    <a:srgbClr val="E7F5F3"/>
    <a:srgbClr val="20552D"/>
    <a:srgbClr val="AC471A"/>
    <a:srgbClr val="5D0541"/>
    <a:srgbClr val="926700"/>
    <a:srgbClr val="754C29"/>
  </p:clrMru>
  <p:extLst>
    <p:ext uri="{E76CE94A-603C-4142-B9EB-6D1370010A27}">
      <p14:discardImageEditData xmlns:p14="http://schemas.microsoft.com/office/powerpoint/2010/main" val="0"/>
    </p:ext>
    <p:ext uri="{D31A062A-798A-4329-ABDD-BBA856620510}">
      <p14:defaultImageDpi xmlns:p14="http://schemas.microsoft.com/office/powerpoint/2010/main" val="33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80" autoAdjust="0"/>
    <p:restoredTop sz="89928" autoAdjust="0"/>
  </p:normalViewPr>
  <p:slideViewPr>
    <p:cSldViewPr snapToGrid="0">
      <p:cViewPr varScale="1">
        <p:scale>
          <a:sx n="96" d="100"/>
          <a:sy n="96" d="100"/>
        </p:scale>
        <p:origin x="954" y="78"/>
      </p:cViewPr>
      <p:guideLst/>
    </p:cSldViewPr>
  </p:slideViewPr>
  <p:notesTextViewPr>
    <p:cViewPr>
      <p:scale>
        <a:sx n="3" d="2"/>
        <a:sy n="3" d="2"/>
      </p:scale>
      <p:origin x="0" y="-1140"/>
    </p:cViewPr>
  </p:notesTextViewPr>
  <p:notesViewPr>
    <p:cSldViewPr snapToGrid="0">
      <p:cViewPr varScale="1">
        <p:scale>
          <a:sx n="46" d="100"/>
          <a:sy n="46" d="100"/>
        </p:scale>
        <p:origin x="2790" y="4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4.xml"/><Relationship Id="rId18" Type="http://schemas.openxmlformats.org/officeDocument/2006/relationships/slide" Target="slides/slide9.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2.xml"/><Relationship Id="rId7" Type="http://schemas.openxmlformats.org/officeDocument/2006/relationships/slideMaster" Target="slideMasters/slideMaster4.xml"/><Relationship Id="rId12" Type="http://schemas.openxmlformats.org/officeDocument/2006/relationships/slide" Target="slides/slide3.xml"/><Relationship Id="rId17" Type="http://schemas.openxmlformats.org/officeDocument/2006/relationships/slide" Target="slides/slide8.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7.xml"/><Relationship Id="rId20" Type="http://schemas.openxmlformats.org/officeDocument/2006/relationships/slide" Target="slides/slide1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2.xml"/><Relationship Id="rId24" Type="http://schemas.openxmlformats.org/officeDocument/2006/relationships/tags" Target="tags/tag1.xml"/><Relationship Id="rId5" Type="http://schemas.openxmlformats.org/officeDocument/2006/relationships/slideMaster" Target="slideMasters/slideMaster2.xml"/><Relationship Id="rId15" Type="http://schemas.openxmlformats.org/officeDocument/2006/relationships/slide" Target="slides/slide6.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1.xml"/><Relationship Id="rId19" Type="http://schemas.openxmlformats.org/officeDocument/2006/relationships/slide" Target="slides/slide10.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5.xml"/><Relationship Id="rId22" Type="http://schemas.openxmlformats.org/officeDocument/2006/relationships/slide" Target="slides/slide13.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B63DED8-CA54-42CE-AED5-48AF1E60C0FC}" type="datetimeFigureOut">
              <a:rPr lang="en-US" smtClean="0"/>
              <a:t>10/15/2025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2042C83-F474-4689-992F-134064305DAD}" type="slidenum">
              <a:rPr lang="en-US" smtClean="0"/>
              <a:t>‹#›</a:t>
            </a:fld>
            <a:endParaRPr lang="en-US"/>
          </a:p>
        </p:txBody>
      </p:sp>
    </p:spTree>
    <p:extLst>
      <p:ext uri="{BB962C8B-B14F-4D97-AF65-F5344CB8AC3E}">
        <p14:creationId xmlns:p14="http://schemas.microsoft.com/office/powerpoint/2010/main" val="35658597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Good Morning, today we will talk about the simplified acquisition (formerly knows as the small</a:t>
            </a:r>
            <a:r>
              <a:rPr lang="en-US" baseline="0" dirty="0"/>
              <a:t> </a:t>
            </a:r>
            <a:r>
              <a:rPr lang="en-US" dirty="0"/>
              <a:t>purchase procurement method)</a:t>
            </a:r>
            <a:r>
              <a:rPr lang="en-US" baseline="0" dirty="0"/>
              <a:t> as outlined in 2 CFR 200.320(a)(2). This is an informal competitive procurement method that may be used for the acquisition of goods or services if the aggregate contract or purchase value does not exceed the most restrictive of Federal, State, or local simplified acquisition thresholds.</a:t>
            </a:r>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1</a:t>
            </a:fld>
            <a:endParaRPr lang="en-US"/>
          </a:p>
        </p:txBody>
      </p:sp>
    </p:spTree>
    <p:extLst>
      <p:ext uri="{BB962C8B-B14F-4D97-AF65-F5344CB8AC3E}">
        <p14:creationId xmlns:p14="http://schemas.microsoft.com/office/powerpoint/2010/main" val="348065092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is example of a specification sheet for</a:t>
            </a:r>
            <a:r>
              <a:rPr lang="en-US" baseline="0" dirty="0"/>
              <a:t> the solicitation on the previous slide that a potential vendor will use to provide pricing. As you can see, the item, description, unit of issue, forecasted volume are identified for the vendor to be able to provide pricing.  </a:t>
            </a:r>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10</a:t>
            </a:fld>
            <a:endParaRPr lang="en-US"/>
          </a:p>
        </p:txBody>
      </p:sp>
    </p:spTree>
    <p:extLst>
      <p:ext uri="{BB962C8B-B14F-4D97-AF65-F5344CB8AC3E}">
        <p14:creationId xmlns:p14="http://schemas.microsoft.com/office/powerpoint/2010/main" val="182709778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a:t>
            </a:r>
            <a:r>
              <a:rPr lang="en-US" baseline="0" dirty="0"/>
              <a:t> simplified acquisition e</a:t>
            </a:r>
            <a:r>
              <a:rPr lang="en-US" dirty="0"/>
              <a:t>nable Program Sponsor to purchase supplies or services without having to do a public notice.</a:t>
            </a:r>
          </a:p>
          <a:p>
            <a:endParaRPr lang="en-US" dirty="0"/>
          </a:p>
          <a:p>
            <a:r>
              <a:rPr lang="en-US" dirty="0"/>
              <a:t>Program Sponsors must provide the same specification to all contractors.</a:t>
            </a:r>
          </a:p>
          <a:p>
            <a:endParaRPr lang="en-US" dirty="0"/>
          </a:p>
          <a:p>
            <a:r>
              <a:rPr lang="en-US" dirty="0"/>
              <a:t>Program Sponsors must receive price or rate quotes from and adequate number of qualified contractor to achieve full and open competition.</a:t>
            </a:r>
          </a:p>
          <a:p>
            <a:endParaRPr lang="en-US" dirty="0"/>
          </a:p>
          <a:p>
            <a:r>
              <a:rPr lang="en-US" dirty="0"/>
              <a:t>Program Sponsors must keep written record detailing the procurement process. </a:t>
            </a:r>
          </a:p>
          <a:p>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11</a:t>
            </a:fld>
            <a:endParaRPr lang="en-US"/>
          </a:p>
        </p:txBody>
      </p:sp>
    </p:spTree>
    <p:extLst>
      <p:ext uri="{BB962C8B-B14F-4D97-AF65-F5344CB8AC3E}">
        <p14:creationId xmlns:p14="http://schemas.microsoft.com/office/powerpoint/2010/main" val="25180747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Program</a:t>
            </a:r>
            <a:r>
              <a:rPr lang="en-US" baseline="0" dirty="0"/>
              <a:t> Sponsor</a:t>
            </a:r>
            <a:r>
              <a:rPr lang="en-US" dirty="0"/>
              <a:t> must have and use their</a:t>
            </a:r>
            <a:r>
              <a:rPr lang="en-US" baseline="0" dirty="0"/>
              <a:t> own </a:t>
            </a:r>
            <a:r>
              <a:rPr lang="en-US" dirty="0"/>
              <a:t>documented procurement procedures, consistent with the standards of</a:t>
            </a:r>
            <a:r>
              <a:rPr lang="en-US" baseline="0" dirty="0"/>
              <a:t> 2 CFR </a:t>
            </a:r>
            <a:r>
              <a:rPr lang="en-US" dirty="0"/>
              <a:t>200.318</a:t>
            </a:r>
            <a:r>
              <a:rPr lang="en-US" baseline="0" dirty="0"/>
              <a:t> through 200.327,</a:t>
            </a:r>
            <a:r>
              <a:rPr lang="en-US" dirty="0"/>
              <a:t> applicable program regulations, and State statute when</a:t>
            </a:r>
            <a:r>
              <a:rPr lang="en-US" baseline="0" dirty="0"/>
              <a:t> using the simplified acquisition procedures</a:t>
            </a:r>
            <a:r>
              <a:rPr lang="en-US" dirty="0"/>
              <a:t> for goods or services required under</a:t>
            </a:r>
            <a:r>
              <a:rPr lang="en-US" baseline="0" dirty="0"/>
              <a:t> the Federal award. </a:t>
            </a:r>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2</a:t>
            </a:fld>
            <a:endParaRPr lang="en-US"/>
          </a:p>
        </p:txBody>
      </p:sp>
    </p:spTree>
    <p:extLst>
      <p:ext uri="{BB962C8B-B14F-4D97-AF65-F5344CB8AC3E}">
        <p14:creationId xmlns:p14="http://schemas.microsoft.com/office/powerpoint/2010/main" val="35251792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Program Sponsor may not</a:t>
            </a:r>
            <a:r>
              <a:rPr lang="en-US" baseline="0" dirty="0"/>
              <a:t> arbitrarily split the aggregated dollar amount, </a:t>
            </a:r>
            <a:r>
              <a:rPr lang="en-US" dirty="0"/>
              <a:t>artificially divide, or fragment the procurement to constitute a simplified acquisition in accordance with 2 CFR 200.320(a)(2) and ORD 279B.070. </a:t>
            </a:r>
          </a:p>
          <a:p>
            <a:endParaRPr lang="en-US" dirty="0"/>
          </a:p>
          <a:p>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3</a:t>
            </a:fld>
            <a:endParaRPr lang="en-US"/>
          </a:p>
        </p:txBody>
      </p:sp>
    </p:spTree>
    <p:extLst>
      <p:ext uri="{BB962C8B-B14F-4D97-AF65-F5344CB8AC3E}">
        <p14:creationId xmlns:p14="http://schemas.microsoft.com/office/powerpoint/2010/main" val="22746991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Program Sponsor is responsible for determining and documenting an appropriate simplified</a:t>
            </a:r>
            <a:r>
              <a:rPr lang="en-US" baseline="0" dirty="0"/>
              <a:t> acquisition</a:t>
            </a:r>
            <a:r>
              <a:rPr lang="en-US" dirty="0"/>
              <a:t> threshold based on internal controls, an evaluation of risk, and its documented procurement procedures.</a:t>
            </a:r>
          </a:p>
          <a:p>
            <a:endParaRPr lang="en-US" dirty="0"/>
          </a:p>
          <a:p>
            <a:r>
              <a:rPr lang="en-US" dirty="0"/>
              <a:t>The simplified</a:t>
            </a:r>
            <a:r>
              <a:rPr lang="en-US" baseline="0" dirty="0"/>
              <a:t> acquisition threshold </a:t>
            </a:r>
            <a:r>
              <a:rPr lang="en-US" dirty="0"/>
              <a:t>used by the Program Sponsor must be authorized or not prohibited under State, local, or tribal regulations. </a:t>
            </a:r>
          </a:p>
          <a:p>
            <a:endParaRPr lang="en-US" dirty="0"/>
          </a:p>
          <a:p>
            <a:r>
              <a:rPr lang="en-US" dirty="0"/>
              <a:t>The current Federal simplified</a:t>
            </a:r>
            <a:r>
              <a:rPr lang="en-US" baseline="0" dirty="0"/>
              <a:t> acquisition threshold is $350,000.00.  </a:t>
            </a:r>
            <a:endParaRPr lang="en-US" dirty="0"/>
          </a:p>
          <a:p>
            <a:endParaRPr lang="en-US" dirty="0"/>
          </a:p>
          <a:p>
            <a:r>
              <a:rPr lang="en-US" dirty="0"/>
              <a:t>State of Oregon Senate Bill 1047 was signed by the Governor in April 2023 and updated the State simplified</a:t>
            </a:r>
            <a:r>
              <a:rPr lang="en-US" baseline="0" dirty="0"/>
              <a:t> acquisition threshold from $150,000.00 to $250,000.00. </a:t>
            </a:r>
            <a:r>
              <a:rPr lang="en-US" dirty="0"/>
              <a:t>Oregon Revised Statute 279B.070 states a contracting agency shall seek at least three informally solicited competitive price quotes or competitive proposals from prospective contractors for the procurement of goods or services that does not exceed $250,000.00.</a:t>
            </a:r>
          </a:p>
          <a:p>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4</a:t>
            </a:fld>
            <a:endParaRPr lang="en-US"/>
          </a:p>
        </p:txBody>
      </p:sp>
    </p:spTree>
    <p:extLst>
      <p:ext uri="{BB962C8B-B14F-4D97-AF65-F5344CB8AC3E}">
        <p14:creationId xmlns:p14="http://schemas.microsoft.com/office/powerpoint/2010/main" val="40240294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Program</a:t>
            </a:r>
            <a:r>
              <a:rPr lang="en-US" baseline="0" dirty="0"/>
              <a:t> Sponsor documented</a:t>
            </a:r>
            <a:r>
              <a:rPr lang="en-US" dirty="0"/>
              <a:t> procedures must ensure that all solicitations:</a:t>
            </a:r>
          </a:p>
          <a:p>
            <a:endParaRPr lang="en-US" dirty="0"/>
          </a:p>
          <a:p>
            <a:pPr marL="228600" indent="-228600">
              <a:buFont typeface="+mj-lt"/>
              <a:buAutoNum type="arabicPeriod"/>
            </a:pPr>
            <a:r>
              <a:rPr lang="en-US" dirty="0"/>
              <a:t>Incorporate a clear and accurate description of the technical requirements for the material, product, or service to be procured. Such description must not, in competitive procurements, contain features which unduly restrict competition. The description may include a statement of the qualitative nature of the material, product or service to be procured and, when necessary, must set forth those minimum essential characteristics and standards to which it must conform if it is to satisfy its intended use. Detailed product specifications should be avoided if at all possible. When it is impractical or uneconomical to make a clear and accurate description of the technical requirements, a “brand name or equivalent” description may be used as a means to define the performance or other salient requirements of procurement. The specific features of the named brand which must be met by offers must be clearly stated; and</a:t>
            </a:r>
          </a:p>
          <a:p>
            <a:pPr marL="228600" indent="-228600">
              <a:buFont typeface="+mj-lt"/>
              <a:buAutoNum type="arabicPeriod"/>
            </a:pPr>
            <a:r>
              <a:rPr lang="en-US" dirty="0"/>
              <a:t>Identify all requirements which the offerors must fulfill and all other factors to be used in evaluating quotes, bids or proposals in accordance with 2 CFR 200.319(d).</a:t>
            </a:r>
          </a:p>
        </p:txBody>
      </p:sp>
      <p:sp>
        <p:nvSpPr>
          <p:cNvPr id="4" name="Slide Number Placeholder 3"/>
          <p:cNvSpPr>
            <a:spLocks noGrp="1"/>
          </p:cNvSpPr>
          <p:nvPr>
            <p:ph type="sldNum" sz="quarter" idx="10"/>
          </p:nvPr>
        </p:nvSpPr>
        <p:spPr/>
        <p:txBody>
          <a:bodyPr/>
          <a:lstStyle/>
          <a:p>
            <a:fld id="{42042C83-F474-4689-992F-134064305DAD}" type="slidenum">
              <a:rPr lang="en-US" smtClean="0"/>
              <a:t>5</a:t>
            </a:fld>
            <a:endParaRPr lang="en-US"/>
          </a:p>
        </p:txBody>
      </p:sp>
    </p:spTree>
    <p:extLst>
      <p:ext uri="{BB962C8B-B14F-4D97-AF65-F5344CB8AC3E}">
        <p14:creationId xmlns:p14="http://schemas.microsoft.com/office/powerpoint/2010/main" val="8910863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conducting a simplified acquisition, a Program</a:t>
            </a:r>
            <a:r>
              <a:rPr lang="en-US" baseline="0" dirty="0"/>
              <a:t> Sponsor</a:t>
            </a:r>
            <a:r>
              <a:rPr lang="en-US" dirty="0"/>
              <a:t> shall seek at least three informally solicited competitive price quotes or competitive proposals from prospective contractors. </a:t>
            </a:r>
          </a:p>
          <a:p>
            <a:endParaRPr lang="en-US" dirty="0"/>
          </a:p>
          <a:p>
            <a:r>
              <a:rPr lang="en-US" dirty="0"/>
              <a:t>The</a:t>
            </a:r>
            <a:r>
              <a:rPr lang="en-US" baseline="0" dirty="0"/>
              <a:t> Program Sponsor</a:t>
            </a:r>
            <a:r>
              <a:rPr lang="en-US" dirty="0"/>
              <a:t> shall keep a written record of the sources of the quotes or proposals received. If three quotes or proposals are not reasonably available, fewer will suffice, but the Program</a:t>
            </a:r>
            <a:r>
              <a:rPr lang="en-US" baseline="0" dirty="0"/>
              <a:t> Sponsor</a:t>
            </a:r>
            <a:r>
              <a:rPr lang="en-US" dirty="0"/>
              <a:t> shall make a written record of the effort the contracting agency makes to obtain the quotes or proposals.</a:t>
            </a:r>
          </a:p>
          <a:p>
            <a:endParaRPr lang="en-US" dirty="0"/>
          </a:p>
          <a:p>
            <a:r>
              <a:rPr lang="en-US" dirty="0"/>
              <a:t>Program Sponsor must take affirmative steps to assure that small, minority, women, veteran-owned, and labor surplus firms are used when possible in accordance with 2 CFR 200.321.</a:t>
            </a:r>
          </a:p>
          <a:p>
            <a:endParaRPr lang="en-US" dirty="0"/>
          </a:p>
          <a:p>
            <a:r>
              <a:rPr lang="en-US" dirty="0"/>
              <a:t>Program Sponsor must include any applicable contact provisions in accordance with 2 CFR 200.327 and applicable program regulations. </a:t>
            </a:r>
          </a:p>
          <a:p>
            <a:endParaRPr lang="en-US" dirty="0"/>
          </a:p>
          <a:p>
            <a:r>
              <a:rPr lang="en-US" dirty="0"/>
              <a:t>The Program</a:t>
            </a:r>
            <a:r>
              <a:rPr lang="en-US" baseline="0" dirty="0"/>
              <a:t> Sponsor</a:t>
            </a:r>
            <a:r>
              <a:rPr lang="en-US" dirty="0"/>
              <a:t> shall award to the contractor whose is</a:t>
            </a:r>
            <a:r>
              <a:rPr lang="en-US" baseline="0" dirty="0"/>
              <a:t> the most responsive, responsible at the lowest fixed price. </a:t>
            </a:r>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6</a:t>
            </a:fld>
            <a:endParaRPr lang="en-US"/>
          </a:p>
        </p:txBody>
      </p:sp>
    </p:spTree>
    <p:extLst>
      <p:ext uri="{BB962C8B-B14F-4D97-AF65-F5344CB8AC3E}">
        <p14:creationId xmlns:p14="http://schemas.microsoft.com/office/powerpoint/2010/main" val="8271632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five steps to the simplified acquisition procedures. </a:t>
            </a:r>
          </a:p>
          <a:p>
            <a:endParaRPr lang="en-US" dirty="0"/>
          </a:p>
          <a:p>
            <a:r>
              <a:rPr lang="en-US" dirty="0"/>
              <a:t>1. Develop specifications, terms and conditions: Detail the requirements of the intended agreement, including delivery and packing conditions. </a:t>
            </a:r>
          </a:p>
          <a:p>
            <a:endParaRPr lang="en-US" dirty="0"/>
          </a:p>
          <a:p>
            <a:r>
              <a:rPr lang="en-US" dirty="0"/>
              <a:t>2. Identify sources: Contact potential vendors in a variety of ways (e.g., visiting a farmer’s market, calling on the phone, or emailing) and gather three bids. This</a:t>
            </a:r>
            <a:r>
              <a:rPr lang="en-US" baseline="0" dirty="0"/>
              <a:t> is were a Program Sponsor</a:t>
            </a:r>
            <a:r>
              <a:rPr lang="en-US" dirty="0"/>
              <a:t> should take affirmative steps to include small, minority, women, and labor surplus business when possible.</a:t>
            </a:r>
          </a:p>
          <a:p>
            <a:endParaRPr lang="en-US" dirty="0"/>
          </a:p>
          <a:p>
            <a:r>
              <a:rPr lang="en-US" dirty="0"/>
              <a:t>3. Evaluate responses: Ensure that responders are responsible and responsive</a:t>
            </a:r>
            <a:r>
              <a:rPr lang="en-US" baseline="0" dirty="0"/>
              <a:t> </a:t>
            </a:r>
            <a:r>
              <a:rPr lang="en-US" dirty="0"/>
              <a:t>in accordance with all aspects of the specifications. Document each bid even if it was offered in a face-to-face meeting or over the phone. </a:t>
            </a:r>
          </a:p>
          <a:p>
            <a:endParaRPr lang="en-US" dirty="0"/>
          </a:p>
          <a:p>
            <a:r>
              <a:rPr lang="en-US" dirty="0"/>
              <a:t>4. Award the contract: Determine which bidder offers the best value and award the contract to the bidder that is most responsive and responsible with the lowest fixed price. </a:t>
            </a:r>
          </a:p>
          <a:p>
            <a:endParaRPr lang="en-US" dirty="0"/>
          </a:p>
          <a:p>
            <a:r>
              <a:rPr lang="en-US" dirty="0"/>
              <a:t>5.</a:t>
            </a:r>
            <a:r>
              <a:rPr lang="en-US" baseline="0" dirty="0"/>
              <a:t> Lastly, </a:t>
            </a:r>
            <a:r>
              <a:rPr lang="en-US" dirty="0"/>
              <a:t>Manage the contract: Ensure the Program</a:t>
            </a:r>
            <a:r>
              <a:rPr lang="en-US" baseline="0" dirty="0"/>
              <a:t> Sponsor</a:t>
            </a:r>
            <a:r>
              <a:rPr lang="en-US" dirty="0"/>
              <a:t> receives everything from the vendor that the contract, agreement,</a:t>
            </a:r>
            <a:r>
              <a:rPr lang="en-US" baseline="0" dirty="0"/>
              <a:t> or purchase order</a:t>
            </a:r>
            <a:r>
              <a:rPr lang="en-US" dirty="0"/>
              <a:t> stipulates</a:t>
            </a:r>
          </a:p>
          <a:p>
            <a:endParaRPr lang="en-US" dirty="0"/>
          </a:p>
          <a:p>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7</a:t>
            </a:fld>
            <a:endParaRPr lang="en-US"/>
          </a:p>
        </p:txBody>
      </p:sp>
    </p:spTree>
    <p:extLst>
      <p:ext uri="{BB962C8B-B14F-4D97-AF65-F5344CB8AC3E}">
        <p14:creationId xmlns:p14="http://schemas.microsoft.com/office/powerpoint/2010/main" val="33267083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is an example of a very basic form use to document a Sponsor’s</a:t>
            </a:r>
            <a:r>
              <a:rPr lang="en-US" baseline="0" dirty="0"/>
              <a:t> simplified acquisition</a:t>
            </a:r>
            <a:r>
              <a:rPr lang="en-US" dirty="0"/>
              <a:t>. As</a:t>
            </a:r>
            <a:r>
              <a:rPr lang="en-US" baseline="0" dirty="0"/>
              <a:t> you can see, the Program Sponsor developed specifications, terms and conditions for the goods and services to be procured,  received quotes from three sources, they documented how they contacted the sources, made notes detailing the response, and identified the winning source based on their evaluation of price. </a:t>
            </a:r>
            <a:endParaRPr lang="en-US" dirty="0"/>
          </a:p>
          <a:p>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8</a:t>
            </a:fld>
            <a:endParaRPr lang="en-US"/>
          </a:p>
        </p:txBody>
      </p:sp>
    </p:spTree>
    <p:extLst>
      <p:ext uri="{BB962C8B-B14F-4D97-AF65-F5344CB8AC3E}">
        <p14:creationId xmlns:p14="http://schemas.microsoft.com/office/powerpoint/2010/main" val="28919892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is another example of a simplified acquisition solicitation</a:t>
            </a:r>
            <a:r>
              <a:rPr lang="en-US" baseline="0" dirty="0"/>
              <a:t> that might be sent to potential vendors. As you can see, the period of performance has been identified, required contract provisions, a price escalator, the point of contact, delivery, packaging, and the Buy American Provisions as required by NSLP. </a:t>
            </a:r>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9</a:t>
            </a:fld>
            <a:endParaRPr lang="en-US"/>
          </a:p>
        </p:txBody>
      </p:sp>
    </p:spTree>
    <p:extLst>
      <p:ext uri="{BB962C8B-B14F-4D97-AF65-F5344CB8AC3E}">
        <p14:creationId xmlns:p14="http://schemas.microsoft.com/office/powerpoint/2010/main" val="203726363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3.xml"/><Relationship Id="rId4" Type="http://schemas.openxmlformats.org/officeDocument/2006/relationships/image" Target="../media/image4.png"/></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4.xml"/><Relationship Id="rId4" Type="http://schemas.openxmlformats.org/officeDocument/2006/relationships/image" Target="../media/image4.png"/></Relationships>
</file>

<file path=ppt/slideLayouts/_rels/slideLayout4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5.xml"/><Relationship Id="rId4" Type="http://schemas.openxmlformats.org/officeDocument/2006/relationships/image" Target="../media/image4.png"/></Relationships>
</file>

<file path=ppt/slideLayouts/_rels/slideLayout5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6.xml"/><Relationship Id="rId4" Type="http://schemas.openxmlformats.org/officeDocument/2006/relationships/image" Target="../media/image4.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18684117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1"/>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1"/>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20510345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1"/>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1"/>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41954605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5"/>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5"/>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16393534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5"/>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5"/>
                </a:solidFill>
              </a:defRPr>
            </a:lvl1pPr>
          </a:lstStyle>
          <a:p>
            <a:r>
              <a:rPr lang="en-US" dirty="0"/>
              <a:t>Click to edit Master title style</a:t>
            </a:r>
          </a:p>
        </p:txBody>
      </p:sp>
      <p:sp>
        <p:nvSpPr>
          <p:cNvPr id="10" name="Date Placeholder 3"/>
          <p:cNvSpPr>
            <a:spLocks noGrp="1"/>
          </p:cNvSpPr>
          <p:nvPr>
            <p:ph type="dt" sz="half" idx="10"/>
          </p:nvPr>
        </p:nvSpPr>
        <p:spPr>
          <a:xfrm>
            <a:off x="3854824" y="6139793"/>
            <a:ext cx="4509246" cy="365125"/>
          </a:xfrm>
        </p:spPr>
        <p:txBody>
          <a:bodyPr/>
          <a:lstStyle/>
          <a:p>
            <a:fld id="{7829B781-A755-4819-BC29-540BFF075356}" type="datetime1">
              <a:rPr lang="en-US" smtClean="0"/>
              <a:t>10/15/2025</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7527520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5"/>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879103-F9E0-4F46-ADC2-B8CD67C56AE7}" type="datetime1">
              <a:rPr lang="en-US" smtClean="0"/>
              <a:pPr/>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1859161546"/>
      </p:ext>
    </p:extLst>
  </p:cSld>
  <p:clrMapOvr>
    <a:masterClrMapping/>
  </p:clrMapOvr>
  <p:hf hdr="0" dt="0"/>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5"/>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5"/>
            <a:ext cx="3931826" cy="2542395"/>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EB4264E-747B-4A66-8046-612678D808F9}" type="datetime1">
              <a:rPr lang="en-US" smtClean="0"/>
              <a:t>10/15/2025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2188519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8E4CE9B-FC86-4B75-8677-1AF147A5D684}" type="datetime1">
              <a:rPr lang="en-US" smtClean="0"/>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55507791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42591D8-9B02-4B28-8EF4-3003DE7E4109}" type="datetime1">
              <a:rPr lang="en-US" smtClean="0"/>
              <a:t>10/15/2025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05473545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5"/>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5"/>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5"/>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CE9AC3-29A7-447C-985A-56B968AD79CC}" type="datetime1">
              <a:rPr lang="en-US" smtClean="0"/>
              <a:t>10/15/2025</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99619344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5"/>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10/15/2025</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73561297"/>
      </p:ext>
    </p:extLst>
  </p:cSld>
  <p:clrMapOvr>
    <a:masterClrMapping/>
  </p:clrMapOvr>
  <p:hf hdr="0" dt="0"/>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1"/>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1"/>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7829B781-A755-4819-BC29-540BFF075356}" type="datetime1">
              <a:rPr lang="en-US" smtClean="0"/>
              <a:t>10/15/2025</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371196792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5"/>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80DF8147-9298-48DB-8898-31538F48B62E}" type="datetime1">
              <a:rPr lang="en-US" smtClean="0"/>
              <a:t>10/15/2025</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96013930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5"/>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5"/>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314958686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5"/>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5"/>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50695638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4"/>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4"/>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4"/>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416586868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4"/>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4"/>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7829B781-A755-4819-BC29-540BFF075356}" type="datetime1">
              <a:rPr lang="en-US" smtClean="0"/>
              <a:t>10/15/2025</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408349619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4"/>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879103-F9E0-4F46-ADC2-B8CD67C56AE7}" type="datetime1">
              <a:rPr lang="en-US" smtClean="0"/>
              <a:pPr/>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1434936730"/>
      </p:ext>
    </p:extLst>
  </p:cSld>
  <p:clrMapOvr>
    <a:masterClrMapping/>
  </p:clrMapOvr>
  <p:hf hdr="0" dt="0"/>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4"/>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5"/>
            <a:ext cx="3931826" cy="2538201"/>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EB4264E-747B-4A66-8046-612678D808F9}" type="datetime1">
              <a:rPr lang="en-US" smtClean="0"/>
              <a:t>10/15/2025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374844097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8E4CE9B-FC86-4B75-8677-1AF147A5D684}" type="datetime1">
              <a:rPr lang="en-US" smtClean="0"/>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80218836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42591D8-9B02-4B28-8EF4-3003DE7E4109}" type="datetime1">
              <a:rPr lang="en-US" smtClean="0"/>
              <a:t>10/15/2025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99368712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4"/>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CE9AC3-29A7-447C-985A-56B968AD79CC}" type="datetime1">
              <a:rPr lang="en-US" smtClean="0"/>
              <a:t>10/15/2025</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29070832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1"/>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879103-F9E0-4F46-ADC2-B8CD67C56AE7}" type="datetime1">
              <a:rPr lang="en-US" smtClean="0"/>
              <a:pPr/>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endParaRPr lang="en-US" dirty="0"/>
          </a:p>
        </p:txBody>
      </p:sp>
    </p:spTree>
    <p:extLst>
      <p:ext uri="{BB962C8B-B14F-4D97-AF65-F5344CB8AC3E}">
        <p14:creationId xmlns:p14="http://schemas.microsoft.com/office/powerpoint/2010/main" val="2522581207"/>
      </p:ext>
    </p:extLst>
  </p:cSld>
  <p:clrMapOvr>
    <a:masterClrMapping/>
  </p:clrMapOvr>
  <p:hf hdr="0" dt="0"/>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4"/>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10/15/2025</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1790770148"/>
      </p:ext>
    </p:extLst>
  </p:cSld>
  <p:clrMapOvr>
    <a:masterClrMapping/>
  </p:clrMapOvr>
  <p:hf hdr="0" dt="0"/>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4"/>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80DF8147-9298-48DB-8898-31538F48B62E}" type="datetime1">
              <a:rPr lang="en-US" smtClean="0"/>
              <a:t>10/15/2025</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38950673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4"/>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4"/>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4"/>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397810850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4"/>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4"/>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27941908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3"/>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3"/>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217215195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3"/>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3"/>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7829B781-A755-4819-BC29-540BFF075356}" type="datetime1">
              <a:rPr lang="en-US" smtClean="0"/>
              <a:t>10/15/2025</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175475669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3"/>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879103-F9E0-4F46-ADC2-B8CD67C56AE7}" type="datetime1">
              <a:rPr lang="en-US" smtClean="0"/>
              <a:pPr/>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481282686"/>
      </p:ext>
    </p:extLst>
  </p:cSld>
  <p:clrMapOvr>
    <a:masterClrMapping/>
  </p:clrMapOvr>
  <p:hf hdr="0" dt="0"/>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3"/>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6"/>
            <a:ext cx="3931826" cy="2534006"/>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EB4264E-747B-4A66-8046-612678D808F9}" type="datetime1">
              <a:rPr lang="en-US" smtClean="0"/>
              <a:t>10/15/2025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4397147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8E4CE9B-FC86-4B75-8677-1AF147A5D684}" type="datetime1">
              <a:rPr lang="en-US" smtClean="0"/>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37459297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42591D8-9B02-4B28-8EF4-3003DE7E4109}" type="datetime1">
              <a:rPr lang="en-US" smtClean="0"/>
              <a:t>10/15/2025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0934277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1"/>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5"/>
            <a:ext cx="3931826" cy="2525617"/>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EB4264E-747B-4A66-8046-612678D808F9}" type="datetime1">
              <a:rPr lang="en-US" smtClean="0"/>
              <a:t>10/15/2025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r>
              <a:rPr lang="en-US"/>
              <a:t>Click icon to add picture</a:t>
            </a:r>
            <a:endParaRPr lang="en-US" dirty="0"/>
          </a:p>
        </p:txBody>
      </p:sp>
    </p:spTree>
    <p:extLst>
      <p:ext uri="{BB962C8B-B14F-4D97-AF65-F5344CB8AC3E}">
        <p14:creationId xmlns:p14="http://schemas.microsoft.com/office/powerpoint/2010/main" val="1633861697"/>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3"/>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CE9AC3-29A7-447C-985A-56B968AD79CC}" type="datetime1">
              <a:rPr lang="en-US" smtClean="0"/>
              <a:t>10/15/2025</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4088644317"/>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3"/>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10/15/2025</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2110732786"/>
      </p:ext>
    </p:extLst>
  </p:cSld>
  <p:clrMapOvr>
    <a:masterClrMapping/>
  </p:clrMapOvr>
  <p:hf hdr="0" dt="0"/>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3"/>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80DF8147-9298-48DB-8898-31538F48B62E}" type="datetime1">
              <a:rPr lang="en-US" smtClean="0"/>
              <a:t>10/15/2025</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37231324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3"/>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3"/>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423753685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3"/>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3"/>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370819823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2"/>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1170299787"/>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2"/>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2"/>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7829B781-A755-4819-BC29-540BFF075356}" type="datetime1">
              <a:rPr lang="en-US" smtClean="0"/>
              <a:t>10/15/2025</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2765426245"/>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879103-F9E0-4F46-ADC2-B8CD67C56AE7}" type="datetime1">
              <a:rPr lang="en-US" smtClean="0"/>
              <a:pPr/>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endParaRPr lang="en-US" dirty="0"/>
          </a:p>
        </p:txBody>
      </p:sp>
    </p:spTree>
    <p:extLst>
      <p:ext uri="{BB962C8B-B14F-4D97-AF65-F5344CB8AC3E}">
        <p14:creationId xmlns:p14="http://schemas.microsoft.com/office/powerpoint/2010/main" val="222434564"/>
      </p:ext>
    </p:extLst>
  </p:cSld>
  <p:clrMapOvr>
    <a:masterClrMapping/>
  </p:clrMapOvr>
  <p:hf hdr="0" dt="0"/>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6"/>
            <a:ext cx="3931826" cy="2529812"/>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EB4264E-747B-4A66-8046-612678D808F9}" type="datetime1">
              <a:rPr lang="en-US" smtClean="0"/>
              <a:t>10/15/2025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3246857460"/>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8E4CE9B-FC86-4B75-8677-1AF147A5D684}" type="datetime1">
              <a:rPr lang="en-US" smtClean="0"/>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8271610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8E4CE9B-FC86-4B75-8677-1AF147A5D684}" type="datetime1">
              <a:rPr lang="en-US" smtClean="0"/>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528539515"/>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42591D8-9B02-4B28-8EF4-3003DE7E4109}" type="datetime1">
              <a:rPr lang="en-US" smtClean="0"/>
              <a:t>10/15/2025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153746072"/>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2"/>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CE9AC3-29A7-447C-985A-56B968AD79CC}" type="datetime1">
              <a:rPr lang="en-US" smtClean="0"/>
              <a:t>10/15/2025</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3911297856"/>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2"/>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10/15/2025</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endParaRPr lang="en-US" dirty="0"/>
          </a:p>
        </p:txBody>
      </p:sp>
    </p:spTree>
    <p:extLst>
      <p:ext uri="{BB962C8B-B14F-4D97-AF65-F5344CB8AC3E}">
        <p14:creationId xmlns:p14="http://schemas.microsoft.com/office/powerpoint/2010/main" val="3436298166"/>
      </p:ext>
    </p:extLst>
  </p:cSld>
  <p:clrMapOvr>
    <a:masterClrMapping/>
  </p:clrMapOvr>
  <p:hf hdr="0" dt="0"/>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2"/>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80DF8147-9298-48DB-8898-31538F48B62E}" type="datetime1">
              <a:rPr lang="en-US" smtClean="0"/>
              <a:t>10/15/2025</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210119675"/>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2"/>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861420600"/>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2"/>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2035973056"/>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tx2"/>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3945692765"/>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tx2"/>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tx2"/>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7829B781-A755-4819-BC29-540BFF075356}" type="datetime1">
              <a:rPr lang="en-US" smtClean="0"/>
              <a:t>10/15/2025</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2076812530"/>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tx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879103-F9E0-4F46-ADC2-B8CD67C56AE7}" type="datetime1">
              <a:rPr lang="en-US" smtClean="0"/>
              <a:pPr/>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372431344"/>
      </p:ext>
    </p:extLst>
  </p:cSld>
  <p:clrMapOvr>
    <a:masterClrMapping/>
  </p:clrMapOvr>
  <p:hf hdr="0" dt="0"/>
</p:sldLayout>
</file>

<file path=ppt/slideLayouts/slideLayout59.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tx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6"/>
            <a:ext cx="3931826" cy="2529812"/>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EB4264E-747B-4A66-8046-612678D808F9}" type="datetime1">
              <a:rPr lang="en-US" smtClean="0"/>
              <a:t>10/15/2025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35080294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42591D8-9B02-4B28-8EF4-3003DE7E4109}" type="datetime1">
              <a:rPr lang="en-US" smtClean="0"/>
              <a:t>10/15/2025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31813274"/>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8E4CE9B-FC86-4B75-8677-1AF147A5D684}" type="datetime1">
              <a:rPr lang="en-US" smtClean="0"/>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554169284"/>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42591D8-9B02-4B28-8EF4-3003DE7E4109}" type="datetime1">
              <a:rPr lang="en-US" smtClean="0"/>
              <a:t>10/15/2025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64850956"/>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tx2"/>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CE9AC3-29A7-447C-985A-56B968AD79CC}" type="datetime1">
              <a:rPr lang="en-US" smtClean="0"/>
              <a:t>10/15/2025</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2351430777"/>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tx2"/>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10/15/2025</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3188208071"/>
      </p:ext>
    </p:extLst>
  </p:cSld>
  <p:clrMapOvr>
    <a:masterClrMapping/>
  </p:clrMapOvr>
  <p:hf hdr="0" dt="0"/>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tx2"/>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80DF8147-9298-48DB-8898-31538F48B62E}" type="datetime1">
              <a:rPr lang="en-US" smtClean="0"/>
              <a:t>10/15/2025</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730247866"/>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tx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tx2"/>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29841323"/>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tx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tx2"/>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7944975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CE9AC3-29A7-447C-985A-56B968AD79CC}" type="datetime1">
              <a:rPr lang="en-US" smtClean="0"/>
              <a:t>10/15/2025</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6427311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Title Only">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10/15/2025</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endParaRPr lang="en-US" dirty="0"/>
          </a:p>
        </p:txBody>
      </p:sp>
    </p:spTree>
    <p:extLst>
      <p:ext uri="{BB962C8B-B14F-4D97-AF65-F5344CB8AC3E}">
        <p14:creationId xmlns:p14="http://schemas.microsoft.com/office/powerpoint/2010/main" val="3752021579"/>
      </p:ext>
    </p:extLst>
  </p:cSld>
  <p:clrMapOvr>
    <a:masterClrMapping/>
  </p:clrMapOvr>
  <p:hf hd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p:cSld name="Blank">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80DF8147-9298-48DB-8898-31538F48B62E}" type="datetime1">
              <a:rPr lang="en-US" smtClean="0"/>
              <a:t>10/15/2025</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0394595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pn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1.pn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13" Type="http://schemas.openxmlformats.org/officeDocument/2006/relationships/image" Target="../media/image1.png"/><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7879103-F9E0-4F46-ADC2-B8CD67C56AE7}" type="datetime1">
              <a:rPr lang="en-US" smtClean="0"/>
              <a:pPr/>
              <a:t>10/15/2025</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1075416471"/>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Lst>
  <p:hf hdr="0" dt="0"/>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accent5"/>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7879103-F9E0-4F46-ADC2-B8CD67C56AE7}" type="datetime1">
              <a:rPr lang="en-US" smtClean="0"/>
              <a:pPr/>
              <a:t>10/15/2025</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2694759649"/>
      </p:ext>
    </p:extLst>
  </p:cSld>
  <p:clrMap bg1="lt1" tx1="dk1" bg2="lt2" tx2="dk2" accent1="accent1" accent2="accent2" accent3="accent3" accent4="accent4" accent5="accent5" accent6="accent6" hlink="hlink" folHlink="folHlink"/>
  <p:sldLayoutIdLst>
    <p:sldLayoutId id="2147483816" r:id="rId1"/>
    <p:sldLayoutId id="2147483817" r:id="rId2"/>
    <p:sldLayoutId id="2147483818" r:id="rId3"/>
    <p:sldLayoutId id="2147483819" r:id="rId4"/>
    <p:sldLayoutId id="2147483820" r:id="rId5"/>
    <p:sldLayoutId id="2147483821" r:id="rId6"/>
    <p:sldLayoutId id="2147483822" r:id="rId7"/>
    <p:sldLayoutId id="2147483823" r:id="rId8"/>
    <p:sldLayoutId id="2147483824" r:id="rId9"/>
    <p:sldLayoutId id="2147483825" r:id="rId10"/>
    <p:sldLayoutId id="2147483826" r:id="rId11"/>
  </p:sldLayoutIdLst>
  <p:hf hdr="0" dt="0"/>
  <p:txStyles>
    <p:titleStyle>
      <a:lvl1pPr algn="l" defTabSz="914400" rtl="0" eaLnBrk="1" latinLnBrk="0" hangingPunct="1">
        <a:lnSpc>
          <a:spcPct val="90000"/>
        </a:lnSpc>
        <a:spcBef>
          <a:spcPct val="0"/>
        </a:spcBef>
        <a:buNone/>
        <a:defRPr sz="4400" kern="1200">
          <a:solidFill>
            <a:schemeClr val="accent5"/>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accent4"/>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7879103-F9E0-4F46-ADC2-B8CD67C56AE7}" type="datetime1">
              <a:rPr lang="en-US" smtClean="0"/>
              <a:pPr/>
              <a:t>10/15/2025</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2900062332"/>
      </p:ext>
    </p:extLst>
  </p:cSld>
  <p:clrMap bg1="lt1" tx1="dk1" bg2="lt2" tx2="dk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p:hf hdr="0" dt="0"/>
  <p:txStyles>
    <p:titleStyle>
      <a:lvl1pPr algn="l" defTabSz="914400" rtl="0" eaLnBrk="1" latinLnBrk="0" hangingPunct="1">
        <a:lnSpc>
          <a:spcPct val="90000"/>
        </a:lnSpc>
        <a:spcBef>
          <a:spcPct val="0"/>
        </a:spcBef>
        <a:buNone/>
        <a:defRPr sz="4400" kern="1200">
          <a:solidFill>
            <a:schemeClr val="accent4"/>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accent3"/>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7879103-F9E0-4F46-ADC2-B8CD67C56AE7}" type="datetime1">
              <a:rPr lang="en-US" smtClean="0"/>
              <a:pPr/>
              <a:t>10/15/2025</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2519374154"/>
      </p:ext>
    </p:extLst>
  </p:cSld>
  <p:clrMap bg1="lt1" tx1="dk1" bg2="lt2" tx2="dk2" accent1="accent1" accent2="accent2" accent3="accent3" accent4="accent4" accent5="accent5" accent6="accent6" hlink="hlink" folHlink="folHlink"/>
  <p:sldLayoutIdLst>
    <p:sldLayoutId id="2147483792" r:id="rId1"/>
    <p:sldLayoutId id="2147483793" r:id="rId2"/>
    <p:sldLayoutId id="2147483794" r:id="rId3"/>
    <p:sldLayoutId id="2147483795" r:id="rId4"/>
    <p:sldLayoutId id="2147483796" r:id="rId5"/>
    <p:sldLayoutId id="2147483797" r:id="rId6"/>
    <p:sldLayoutId id="2147483798" r:id="rId7"/>
    <p:sldLayoutId id="2147483799" r:id="rId8"/>
    <p:sldLayoutId id="2147483800" r:id="rId9"/>
    <p:sldLayoutId id="2147483801" r:id="rId10"/>
    <p:sldLayoutId id="2147483802" r:id="rId11"/>
  </p:sldLayoutIdLst>
  <p:hf hdr="0" dt="0"/>
  <p:txStyles>
    <p:titleStyle>
      <a:lvl1pPr algn="l" defTabSz="914400" rtl="0" eaLnBrk="1" latinLnBrk="0" hangingPunct="1">
        <a:lnSpc>
          <a:spcPct val="90000"/>
        </a:lnSpc>
        <a:spcBef>
          <a:spcPct val="0"/>
        </a:spcBef>
        <a:buNone/>
        <a:defRPr sz="4400" kern="1200">
          <a:solidFill>
            <a:schemeClr val="accent3"/>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accent2"/>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7879103-F9E0-4F46-ADC2-B8CD67C56AE7}" type="datetime1">
              <a:rPr lang="en-US" smtClean="0"/>
              <a:pPr/>
              <a:t>10/15/2025</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4279954450"/>
      </p:ext>
    </p:extLst>
  </p:cSld>
  <p:clrMap bg1="lt1" tx1="dk1" bg2="lt2" tx2="dk2" accent1="accent1" accent2="accent2" accent3="accent3" accent4="accent4" accent5="accent5" accent6="accent6" hlink="hlink" folHlink="folHlink"/>
  <p:sldLayoutIdLst>
    <p:sldLayoutId id="2147483780" r:id="rId1"/>
    <p:sldLayoutId id="2147483781" r:id="rId2"/>
    <p:sldLayoutId id="2147483782" r:id="rId3"/>
    <p:sldLayoutId id="2147483783" r:id="rId4"/>
    <p:sldLayoutId id="2147483784" r:id="rId5"/>
    <p:sldLayoutId id="2147483785" r:id="rId6"/>
    <p:sldLayoutId id="2147483786" r:id="rId7"/>
    <p:sldLayoutId id="2147483787" r:id="rId8"/>
    <p:sldLayoutId id="2147483788" r:id="rId9"/>
    <p:sldLayoutId id="2147483789" r:id="rId10"/>
    <p:sldLayoutId id="2147483790" r:id="rId11"/>
  </p:sldLayoutIdLst>
  <p:hf hdr="0" dt="0"/>
  <p:txStyles>
    <p:titleStyle>
      <a:lvl1pPr algn="l" defTabSz="914400" rtl="0" eaLnBrk="1" latinLnBrk="0" hangingPunct="1">
        <a:lnSpc>
          <a:spcPct val="90000"/>
        </a:lnSpc>
        <a:spcBef>
          <a:spcPct val="0"/>
        </a:spcBef>
        <a:buNone/>
        <a:defRPr sz="4400" kern="1200">
          <a:solidFill>
            <a:schemeClr val="accent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tx2"/>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7879103-F9E0-4F46-ADC2-B8CD67C56AE7}" type="datetime1">
              <a:rPr lang="en-US" smtClean="0"/>
              <a:pPr/>
              <a:t>10/15/2025</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3184397434"/>
      </p:ext>
    </p:extLst>
  </p:cSld>
  <p:clrMap bg1="lt1" tx1="dk1" bg2="lt2" tx2="dk2" accent1="accent1" accent2="accent2" accent3="accent3" accent4="accent4" accent5="accent5" accent6="accent6" hlink="hlink" folHlink="folHlink"/>
  <p:sldLayoutIdLst>
    <p:sldLayoutId id="2147483768" r:id="rId1"/>
    <p:sldLayoutId id="2147483769" r:id="rId2"/>
    <p:sldLayoutId id="2147483770" r:id="rId3"/>
    <p:sldLayoutId id="2147483771" r:id="rId4"/>
    <p:sldLayoutId id="2147483772" r:id="rId5"/>
    <p:sldLayoutId id="2147483773" r:id="rId6"/>
    <p:sldLayoutId id="2147483774" r:id="rId7"/>
    <p:sldLayoutId id="2147483775" r:id="rId8"/>
    <p:sldLayoutId id="2147483776" r:id="rId9"/>
    <p:sldLayoutId id="2147483777" r:id="rId10"/>
    <p:sldLayoutId id="2147483778" r:id="rId11"/>
  </p:sldLayoutIdLst>
  <p:hf hdr="0" dt="0"/>
  <p:txStyles>
    <p:titleStyle>
      <a:lvl1pPr algn="l" defTabSz="914400" rtl="0" eaLnBrk="1" latinLnBrk="0" hangingPunct="1">
        <a:lnSpc>
          <a:spcPct val="90000"/>
        </a:lnSpc>
        <a:spcBef>
          <a:spcPct val="0"/>
        </a:spcBef>
        <a:buNone/>
        <a:defRPr sz="4400" kern="1200">
          <a:solidFill>
            <a:schemeClr val="tx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5.xml"/><Relationship Id="rId1" Type="http://schemas.openxmlformats.org/officeDocument/2006/relationships/tags" Target="../tags/tag6.xml"/><Relationship Id="rId4" Type="http://schemas.openxmlformats.org/officeDocument/2006/relationships/image" Target="../media/image10.pn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5.xml"/><Relationship Id="rId1" Type="http://schemas.openxmlformats.org/officeDocument/2006/relationships/tags" Target="../tags/tag7.xml"/></Relationships>
</file>

<file path=ppt/slides/_rels/slide12.xml.rels><?xml version="1.0" encoding="UTF-8" standalone="yes"?>
<Relationships xmlns="http://schemas.openxmlformats.org/package/2006/relationships"><Relationship Id="rId2" Type="http://schemas.openxmlformats.org/officeDocument/2006/relationships/hyperlink" Target="https://www.oregon.gov/ode/students-and-family/childnutrition/Pages/Procurement.aspx" TargetMode="Externa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hyperlink" Target="https://www.usda.gov/sites/default/files/documents/ad-3027.pdf" TargetMode="External"/><Relationship Id="rId2" Type="http://schemas.openxmlformats.org/officeDocument/2006/relationships/slideLayout" Target="../slideLayouts/slideLayout5.xml"/><Relationship Id="rId1" Type="http://schemas.openxmlformats.org/officeDocument/2006/relationships/tags" Target="../tags/tag8.xml"/><Relationship Id="rId4" Type="http://schemas.openxmlformats.org/officeDocument/2006/relationships/hyperlink" Target="mailto:Program.Intake@usda.gov"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5.xml"/><Relationship Id="rId1" Type="http://schemas.openxmlformats.org/officeDocument/2006/relationships/tags" Target="../tags/tag3.xm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5.xml"/><Relationship Id="rId1" Type="http://schemas.openxmlformats.org/officeDocument/2006/relationships/tags" Target="../tags/tag4.xml"/><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6.xml"/><Relationship Id="rId1" Type="http://schemas.openxmlformats.org/officeDocument/2006/relationships/tags" Target="../tags/tag5.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323323"/>
            <a:ext cx="9144000" cy="1101012"/>
          </a:xfrm>
        </p:spPr>
        <p:txBody>
          <a:bodyPr>
            <a:normAutofit fontScale="90000"/>
          </a:bodyPr>
          <a:lstStyle/>
          <a:p>
            <a:br>
              <a:rPr lang="en-US" dirty="0"/>
            </a:br>
            <a:br>
              <a:rPr lang="en-US" dirty="0"/>
            </a:br>
            <a:br>
              <a:rPr lang="en-US" dirty="0"/>
            </a:br>
            <a:br>
              <a:rPr lang="en-US" dirty="0"/>
            </a:br>
            <a:r>
              <a:rPr lang="en-US" dirty="0"/>
              <a:t>Simplified Acquisition Procedures</a:t>
            </a:r>
          </a:p>
        </p:txBody>
      </p:sp>
      <p:sp>
        <p:nvSpPr>
          <p:cNvPr id="3" name="Subtitle 2"/>
          <p:cNvSpPr>
            <a:spLocks noGrp="1"/>
          </p:cNvSpPr>
          <p:nvPr>
            <p:ph type="subTitle" idx="1"/>
          </p:nvPr>
        </p:nvSpPr>
        <p:spPr>
          <a:xfrm>
            <a:off x="1523999" y="4441370"/>
            <a:ext cx="9616751" cy="1464907"/>
          </a:xfrm>
        </p:spPr>
        <p:txBody>
          <a:bodyPr/>
          <a:lstStyle/>
          <a:p>
            <a:r>
              <a:rPr lang="en-US" dirty="0"/>
              <a:t>2 CFR 200.320(a)(2)</a:t>
            </a:r>
          </a:p>
        </p:txBody>
      </p:sp>
      <p:sp>
        <p:nvSpPr>
          <p:cNvPr id="4" name="Footer Placeholder 3"/>
          <p:cNvSpPr>
            <a:spLocks noGrp="1"/>
          </p:cNvSpPr>
          <p:nvPr>
            <p:ph type="ftr" sz="quarter" idx="11"/>
          </p:nvPr>
        </p:nvSpPr>
        <p:spPr>
          <a:xfrm>
            <a:off x="717175" y="6139793"/>
            <a:ext cx="3940065" cy="365125"/>
          </a:xfrm>
        </p:spPr>
        <p:txBody>
          <a:bodyPr/>
          <a:lstStyle/>
          <a:p>
            <a:r>
              <a:rPr lang="en-US" dirty="0"/>
              <a:t>Oregon Department of Education Child Nutrition Program </a:t>
            </a:r>
          </a:p>
        </p:txBody>
      </p:sp>
      <p:sp>
        <p:nvSpPr>
          <p:cNvPr id="5" name="Slide Number Placeholder 4"/>
          <p:cNvSpPr>
            <a:spLocks noGrp="1"/>
          </p:cNvSpPr>
          <p:nvPr>
            <p:ph type="sldNum" sz="quarter" idx="12"/>
          </p:nvPr>
        </p:nvSpPr>
        <p:spPr/>
        <p:txBody>
          <a:bodyPr/>
          <a:lstStyle/>
          <a:p>
            <a:fld id="{357F5B69-6281-4C1F-8C38-6DA0F56DA430}" type="slidenum">
              <a:rPr lang="en-US" smtClean="0"/>
              <a:t>1</a:t>
            </a:fld>
            <a:endParaRPr lang="en-US" dirty="0"/>
          </a:p>
        </p:txBody>
      </p:sp>
      <p:sp>
        <p:nvSpPr>
          <p:cNvPr id="6" name="TextBox 5"/>
          <p:cNvSpPr txBox="1"/>
          <p:nvPr/>
        </p:nvSpPr>
        <p:spPr>
          <a:xfrm>
            <a:off x="1523999" y="3694921"/>
            <a:ext cx="9144001" cy="523220"/>
          </a:xfrm>
          <a:prstGeom prst="rect">
            <a:avLst/>
          </a:prstGeom>
          <a:noFill/>
        </p:spPr>
        <p:txBody>
          <a:bodyPr wrap="square" rtlCol="0">
            <a:spAutoFit/>
          </a:bodyPr>
          <a:lstStyle/>
          <a:p>
            <a:pPr algn="ctr"/>
            <a:r>
              <a:rPr lang="en-US" sz="2800" dirty="0">
                <a:solidFill>
                  <a:schemeClr val="accent1"/>
                </a:solidFill>
              </a:rPr>
              <a:t>Procurement in Child Nutrition Programs</a:t>
            </a:r>
          </a:p>
        </p:txBody>
      </p:sp>
    </p:spTree>
    <p:custDataLst>
      <p:tags r:id="rId1"/>
    </p:custDataLst>
    <p:extLst>
      <p:ext uri="{BB962C8B-B14F-4D97-AF65-F5344CB8AC3E}">
        <p14:creationId xmlns:p14="http://schemas.microsoft.com/office/powerpoint/2010/main" val="39722132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fontScale="90000"/>
          </a:bodyPr>
          <a:lstStyle/>
          <a:p>
            <a:r>
              <a:rPr lang="en-US" dirty="0"/>
              <a:t>Example of a Simplified Acquisition Specification </a:t>
            </a:r>
          </a:p>
        </p:txBody>
      </p:sp>
      <p:pic>
        <p:nvPicPr>
          <p:cNvPr id="9" name="Content Placeholder 8" title="Example of Small Purchase Specification"/>
          <p:cNvPicPr>
            <a:picLocks noGrp="1" noChangeAspect="1"/>
          </p:cNvPicPr>
          <p:nvPr>
            <p:ph idx="1"/>
          </p:nvPr>
        </p:nvPicPr>
        <p:blipFill>
          <a:blip r:embed="rId4"/>
          <a:stretch>
            <a:fillRect/>
          </a:stretch>
        </p:blipFill>
        <p:spPr>
          <a:xfrm>
            <a:off x="3581400" y="1825625"/>
            <a:ext cx="4892039" cy="4314168"/>
          </a:xfrm>
          <a:prstGeom prst="rect">
            <a:avLst/>
          </a:prstGeom>
        </p:spPr>
      </p:pic>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10</a:t>
            </a:fld>
            <a:endParaRPr lang="en-US" dirty="0"/>
          </a:p>
        </p:txBody>
      </p:sp>
    </p:spTree>
    <p:custDataLst>
      <p:tags r:id="rId1"/>
    </p:custDataLst>
    <p:extLst>
      <p:ext uri="{BB962C8B-B14F-4D97-AF65-F5344CB8AC3E}">
        <p14:creationId xmlns:p14="http://schemas.microsoft.com/office/powerpoint/2010/main" val="5782479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Summary of Simplified Acquisition Procedures</a:t>
            </a:r>
          </a:p>
        </p:txBody>
      </p:sp>
      <p:sp>
        <p:nvSpPr>
          <p:cNvPr id="3" name="Content Placeholder 2"/>
          <p:cNvSpPr>
            <a:spLocks noGrp="1"/>
          </p:cNvSpPr>
          <p:nvPr>
            <p:ph idx="1"/>
          </p:nvPr>
        </p:nvSpPr>
        <p:spPr/>
        <p:txBody>
          <a:bodyPr>
            <a:normAutofit lnSpcReduction="10000"/>
          </a:bodyPr>
          <a:lstStyle/>
          <a:p>
            <a:r>
              <a:rPr lang="en-US" sz="2800" dirty="0">
                <a:solidFill>
                  <a:prstClr val="black"/>
                </a:solidFill>
              </a:rPr>
              <a:t>Enable Program Sponsor to purchase supplies or services without having to do a public notice.</a:t>
            </a:r>
          </a:p>
          <a:p>
            <a:endParaRPr lang="en-US" sz="2800" dirty="0">
              <a:solidFill>
                <a:prstClr val="black"/>
              </a:solidFill>
            </a:endParaRPr>
          </a:p>
          <a:p>
            <a:r>
              <a:rPr lang="en-US" sz="2800" dirty="0">
                <a:solidFill>
                  <a:prstClr val="black"/>
                </a:solidFill>
              </a:rPr>
              <a:t>Must provide the same specification to all contractors.</a:t>
            </a:r>
          </a:p>
          <a:p>
            <a:endParaRPr lang="en-US" sz="2800" dirty="0">
              <a:solidFill>
                <a:prstClr val="black"/>
              </a:solidFill>
            </a:endParaRPr>
          </a:p>
          <a:p>
            <a:r>
              <a:rPr lang="en-US" sz="2800" dirty="0">
                <a:solidFill>
                  <a:prstClr val="black"/>
                </a:solidFill>
              </a:rPr>
              <a:t>Must receive price or rate quotes from and adequate number of qualified contractor to achieve full and open competition.</a:t>
            </a:r>
          </a:p>
          <a:p>
            <a:endParaRPr lang="en-US" sz="2800" dirty="0">
              <a:solidFill>
                <a:prstClr val="black"/>
              </a:solidFill>
            </a:endParaRPr>
          </a:p>
          <a:p>
            <a:r>
              <a:rPr lang="en-US" sz="2800" dirty="0">
                <a:solidFill>
                  <a:prstClr val="black"/>
                </a:solidFill>
              </a:rPr>
              <a:t>Must keep written record detailing the procurement process. </a:t>
            </a:r>
            <a:endParaRPr lang="en-US" dirty="0">
              <a:solidFill>
                <a:prstClr val="black"/>
              </a:solidFill>
            </a:endParaRPr>
          </a:p>
          <a:p>
            <a:pPr marL="0" indent="0">
              <a:buNone/>
            </a:pPr>
            <a:endParaRPr lang="en-US" dirty="0"/>
          </a:p>
        </p:txBody>
      </p:sp>
      <p:sp>
        <p:nvSpPr>
          <p:cNvPr id="4" name="Footer Placeholder 3"/>
          <p:cNvSpPr>
            <a:spLocks noGrp="1"/>
          </p:cNvSpPr>
          <p:nvPr>
            <p:ph type="ftr" sz="quarter" idx="11"/>
          </p:nvPr>
        </p:nvSpPr>
        <p:spPr>
          <a:xfrm>
            <a:off x="717175" y="6139793"/>
            <a:ext cx="4022775" cy="365125"/>
          </a:xfrm>
        </p:spPr>
        <p:txBody>
          <a:bodyPr/>
          <a:lstStyle/>
          <a:p>
            <a:r>
              <a:rPr lang="en-US" dirty="0"/>
              <a:t>Oregon Department of Education Child Nutrition Program </a:t>
            </a:r>
          </a:p>
        </p:txBody>
      </p:sp>
      <p:sp>
        <p:nvSpPr>
          <p:cNvPr id="5" name="Slide Number Placeholder 4"/>
          <p:cNvSpPr>
            <a:spLocks noGrp="1"/>
          </p:cNvSpPr>
          <p:nvPr>
            <p:ph type="sldNum" sz="quarter" idx="12"/>
          </p:nvPr>
        </p:nvSpPr>
        <p:spPr/>
        <p:txBody>
          <a:bodyPr/>
          <a:lstStyle/>
          <a:p>
            <a:fld id="{357F5B69-6281-4C1F-8C38-6DA0F56DA430}" type="slidenum">
              <a:rPr lang="en-US" smtClean="0"/>
              <a:t>11</a:t>
            </a:fld>
            <a:endParaRPr lang="en-US" dirty="0"/>
          </a:p>
        </p:txBody>
      </p:sp>
    </p:spTree>
    <p:custDataLst>
      <p:tags r:id="rId1"/>
    </p:custDataLst>
    <p:extLst>
      <p:ext uri="{BB962C8B-B14F-4D97-AF65-F5344CB8AC3E}">
        <p14:creationId xmlns:p14="http://schemas.microsoft.com/office/powerpoint/2010/main" val="9145801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References</a:t>
            </a:r>
          </a:p>
        </p:txBody>
      </p:sp>
      <p:sp>
        <p:nvSpPr>
          <p:cNvPr id="3" name="Content Placeholder 2"/>
          <p:cNvSpPr>
            <a:spLocks noGrp="1"/>
          </p:cNvSpPr>
          <p:nvPr>
            <p:ph idx="1"/>
          </p:nvPr>
        </p:nvSpPr>
        <p:spPr/>
        <p:txBody>
          <a:bodyPr/>
          <a:lstStyle/>
          <a:p>
            <a:r>
              <a:rPr lang="en-US" dirty="0"/>
              <a:t>2 CFR 200.319(d)</a:t>
            </a:r>
          </a:p>
          <a:p>
            <a:r>
              <a:rPr lang="en-US" dirty="0"/>
              <a:t>2 CFR 200.320(a)(2)</a:t>
            </a:r>
          </a:p>
          <a:p>
            <a:r>
              <a:rPr lang="en-US" dirty="0"/>
              <a:t>ORS 279B.070</a:t>
            </a:r>
          </a:p>
          <a:p>
            <a:r>
              <a:rPr lang="en-US" dirty="0">
                <a:hlinkClick r:id="rId2"/>
              </a:rPr>
              <a:t>Oregon Department of Education Child Nutrition Program Procurement Resources </a:t>
            </a:r>
            <a:endParaRPr lang="en-US" dirty="0"/>
          </a:p>
        </p:txBody>
      </p:sp>
      <p:sp>
        <p:nvSpPr>
          <p:cNvPr id="4" name="Footer Placeholder 3"/>
          <p:cNvSpPr>
            <a:spLocks noGrp="1"/>
          </p:cNvSpPr>
          <p:nvPr>
            <p:ph type="ftr" sz="quarter" idx="11"/>
          </p:nvPr>
        </p:nvSpPr>
        <p:spPr>
          <a:xfrm>
            <a:off x="717176" y="6139793"/>
            <a:ext cx="4190726" cy="365125"/>
          </a:xfrm>
        </p:spPr>
        <p:txBody>
          <a:bodyPr/>
          <a:lstStyle/>
          <a:p>
            <a:r>
              <a:rPr lang="en-US" dirty="0"/>
              <a:t>Oregon Department of Education Child Nutrition Program </a:t>
            </a:r>
          </a:p>
        </p:txBody>
      </p:sp>
      <p:sp>
        <p:nvSpPr>
          <p:cNvPr id="5" name="Slide Number Placeholder 4"/>
          <p:cNvSpPr>
            <a:spLocks noGrp="1"/>
          </p:cNvSpPr>
          <p:nvPr>
            <p:ph type="sldNum" sz="quarter" idx="12"/>
          </p:nvPr>
        </p:nvSpPr>
        <p:spPr/>
        <p:txBody>
          <a:bodyPr/>
          <a:lstStyle/>
          <a:p>
            <a:fld id="{357F5B69-6281-4C1F-8C38-6DA0F56DA430}" type="slidenum">
              <a:rPr lang="en-US" smtClean="0"/>
              <a:t>12</a:t>
            </a:fld>
            <a:endParaRPr lang="en-US" dirty="0"/>
          </a:p>
        </p:txBody>
      </p:sp>
    </p:spTree>
    <p:extLst>
      <p:ext uri="{BB962C8B-B14F-4D97-AF65-F5344CB8AC3E}">
        <p14:creationId xmlns:p14="http://schemas.microsoft.com/office/powerpoint/2010/main" val="31443617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717176" y="457200"/>
            <a:ext cx="10784542" cy="1026460"/>
          </a:xfrm>
        </p:spPr>
        <p:txBody>
          <a:bodyPr anchor="b">
            <a:normAutofit/>
          </a:bodyPr>
          <a:lstStyle/>
          <a:p>
            <a:r>
              <a:rPr lang="en-US"/>
              <a:t>Non-Discrimination Statement</a:t>
            </a:r>
          </a:p>
        </p:txBody>
      </p:sp>
      <p:sp>
        <p:nvSpPr>
          <p:cNvPr id="5" name="Text Placeholder 4"/>
          <p:cNvSpPr>
            <a:spLocks noGrp="1"/>
          </p:cNvSpPr>
          <p:nvPr>
            <p:ph idx="1"/>
          </p:nvPr>
        </p:nvSpPr>
        <p:spPr>
          <a:xfrm>
            <a:off x="717176" y="1825625"/>
            <a:ext cx="10784542" cy="4109010"/>
          </a:xfrm>
        </p:spPr>
        <p:txBody>
          <a:bodyPr>
            <a:normAutofit fontScale="92500" lnSpcReduction="10000"/>
          </a:bodyPr>
          <a:lstStyle/>
          <a:p>
            <a:pPr marL="114300" indent="0">
              <a:buNone/>
            </a:pPr>
            <a:r>
              <a:rPr lang="en-US" sz="1400" dirty="0"/>
              <a:t>In accordance with federal civil rights law and U.S. Department of Agriculture (USDA) civil rights regulations and policies, this institution is prohibited from discriminating on the basis of race, color, national origin, sex (including gender identity and sexual orientation), disability, age, or reprisal or retaliation for prior civil rights activity.</a:t>
            </a:r>
            <a:br>
              <a:rPr lang="en-US" sz="1400" dirty="0"/>
            </a:br>
            <a:r>
              <a:rPr lang="en-US" sz="1400" dirty="0"/>
              <a:t>Program information may be made available in languages other than English. Persons with disabilities who require alternative means of communication to obtain program information (e.g., Braille, large print, audiotape, American Sign Language), should contact the responsible state or local agency that administers the program or USDA's TARGET Center at (202) 720-2600 (voice and TTY) or contact USDA through the Federal Relay Service at (800) 877-8339.</a:t>
            </a:r>
          </a:p>
          <a:p>
            <a:pPr marL="114300" indent="0">
              <a:buNone/>
            </a:pPr>
            <a:r>
              <a:rPr lang="en-US" sz="1400" dirty="0"/>
              <a:t>To file a program discrimination complaint, a Complainant should complete a Form AD-3027, USDA Program Discrimination Complaint Form which can be obtained online at: </a:t>
            </a:r>
            <a:r>
              <a:rPr lang="en-US" sz="1400" u="sng" dirty="0">
                <a:hlinkClick r:id="rId3"/>
              </a:rPr>
              <a:t>https://www.usda.gov/sites/default/files/documents/ad-3027.pdf</a:t>
            </a:r>
            <a:r>
              <a:rPr lang="en-US" sz="1400" dirty="0"/>
              <a:t>, from any USDA office, by calling (866) 632-9992, or by writing a letter addressed to USDA. The letter must contain the complainant's name, address, telephone number, and a written description of the alleged discriminatory action in sufficient detail to inform the Assistant Secretary for Civil Rights (ASCR) about the nature and date of an alleged civil rights violation. The completed AD-3027 form or letter must be submitted to USDA by:</a:t>
            </a:r>
          </a:p>
          <a:p>
            <a:pPr marL="114300" indent="0">
              <a:spcBef>
                <a:spcPts val="600"/>
              </a:spcBef>
              <a:buNone/>
            </a:pPr>
            <a:r>
              <a:rPr lang="en-US" sz="1400" b="1" dirty="0"/>
              <a:t>mail:</a:t>
            </a:r>
            <a:br>
              <a:rPr lang="en-US" sz="1400" dirty="0"/>
            </a:br>
            <a:r>
              <a:rPr lang="en-US" sz="1400" dirty="0"/>
              <a:t>U.S. Department of Agriculture</a:t>
            </a:r>
            <a:br>
              <a:rPr lang="en-US" sz="1400" dirty="0"/>
            </a:br>
            <a:r>
              <a:rPr lang="en-US" sz="1400" dirty="0"/>
              <a:t>Office of the Assistant Secretary for Civil Rights</a:t>
            </a:r>
            <a:br>
              <a:rPr lang="en-US" sz="1400" dirty="0"/>
            </a:br>
            <a:r>
              <a:rPr lang="en-US" sz="1400" dirty="0"/>
              <a:t>1400 Independence Avenue, SW</a:t>
            </a:r>
            <a:br>
              <a:rPr lang="en-US" sz="1400" dirty="0"/>
            </a:br>
            <a:r>
              <a:rPr lang="en-US" sz="1400" dirty="0"/>
              <a:t>Washington, D.C. 20250-9410; or</a:t>
            </a:r>
          </a:p>
          <a:p>
            <a:pPr marL="114300" indent="0">
              <a:spcBef>
                <a:spcPts val="600"/>
              </a:spcBef>
              <a:buNone/>
            </a:pPr>
            <a:r>
              <a:rPr lang="en-US" sz="1400" b="1" dirty="0"/>
              <a:t>fax:</a:t>
            </a:r>
            <a:br>
              <a:rPr lang="en-US" sz="1400" dirty="0"/>
            </a:br>
            <a:r>
              <a:rPr lang="en-US" sz="1400" dirty="0"/>
              <a:t>(833) 256-1665 or (202) 690-7442; or</a:t>
            </a:r>
          </a:p>
          <a:p>
            <a:pPr marL="114300" indent="0">
              <a:spcBef>
                <a:spcPts val="600"/>
              </a:spcBef>
              <a:buNone/>
            </a:pPr>
            <a:r>
              <a:rPr lang="en-US" sz="1400" b="1" dirty="0"/>
              <a:t>email:</a:t>
            </a:r>
            <a:br>
              <a:rPr lang="en-US" sz="1400" dirty="0"/>
            </a:br>
            <a:r>
              <a:rPr lang="en-US" sz="1400" u="sng" dirty="0">
                <a:hlinkClick r:id="rId4"/>
              </a:rPr>
              <a:t>Program.Intake@usda.gov</a:t>
            </a:r>
            <a:r>
              <a:rPr lang="en-US" sz="1400" u="sng" dirty="0"/>
              <a:t>,</a:t>
            </a:r>
          </a:p>
          <a:p>
            <a:pPr marL="114300" indent="0">
              <a:spcBef>
                <a:spcPts val="600"/>
              </a:spcBef>
              <a:buNone/>
            </a:pPr>
            <a:r>
              <a:rPr lang="en-US" sz="1400" dirty="0"/>
              <a:t>This institution is an equal opportunity provider</a:t>
            </a:r>
          </a:p>
        </p:txBody>
      </p:sp>
      <p:sp>
        <p:nvSpPr>
          <p:cNvPr id="11" name="Footer Placeholder 3">
            <a:extLst>
              <a:ext uri="{FF2B5EF4-FFF2-40B4-BE49-F238E27FC236}">
                <a16:creationId xmlns:a16="http://schemas.microsoft.com/office/drawing/2014/main" id="{32A4B79C-86C8-344E-7C40-BC6BB0C1FAE7}"/>
              </a:ext>
            </a:extLst>
          </p:cNvPr>
          <p:cNvSpPr>
            <a:spLocks noGrp="1"/>
          </p:cNvSpPr>
          <p:nvPr>
            <p:ph type="ftr" sz="quarter" idx="11"/>
          </p:nvPr>
        </p:nvSpPr>
        <p:spPr>
          <a:xfrm>
            <a:off x="717176" y="6139793"/>
            <a:ext cx="2864224" cy="365125"/>
          </a:xfrm>
        </p:spPr>
        <p:txBody>
          <a:bodyPr/>
          <a:lstStyle/>
          <a:p>
            <a:pPr>
              <a:spcAft>
                <a:spcPts val="600"/>
              </a:spcAft>
            </a:pPr>
            <a:r>
              <a:rPr lang="en-US"/>
              <a:t>Oregon Department of Education</a:t>
            </a:r>
          </a:p>
        </p:txBody>
      </p:sp>
      <p:sp>
        <p:nvSpPr>
          <p:cNvPr id="4" name="Slide Number Placeholder 3"/>
          <p:cNvSpPr>
            <a:spLocks noGrp="1"/>
          </p:cNvSpPr>
          <p:nvPr>
            <p:ph type="sldNum" sz="quarter" idx="12"/>
          </p:nvPr>
        </p:nvSpPr>
        <p:spPr>
          <a:xfrm>
            <a:off x="8610600" y="6139793"/>
            <a:ext cx="2891118" cy="365125"/>
          </a:xfrm>
        </p:spPr>
        <p:txBody>
          <a:bodyPr anchor="ctr">
            <a:normAutofit/>
          </a:bodyPr>
          <a:lstStyle/>
          <a:p>
            <a:pPr marL="0" lvl="0" indent="0" rtl="0">
              <a:spcBef>
                <a:spcPts val="0"/>
              </a:spcBef>
              <a:spcAft>
                <a:spcPts val="600"/>
              </a:spcAft>
              <a:buNone/>
            </a:pPr>
            <a:fld id="{00000000-1234-1234-1234-123412341234}" type="slidenum">
              <a:rPr lang="en-US" smtClean="0"/>
              <a:pPr marL="0" lvl="0" indent="0" rtl="0">
                <a:spcBef>
                  <a:spcPts val="0"/>
                </a:spcBef>
                <a:spcAft>
                  <a:spcPts val="600"/>
                </a:spcAft>
                <a:buNone/>
              </a:pPr>
              <a:t>13</a:t>
            </a:fld>
            <a:endParaRPr lang="en-US"/>
          </a:p>
        </p:txBody>
      </p:sp>
    </p:spTree>
    <p:custDataLst>
      <p:tags r:id="rId1"/>
    </p:custDataLst>
    <p:extLst>
      <p:ext uri="{BB962C8B-B14F-4D97-AF65-F5344CB8AC3E}">
        <p14:creationId xmlns:p14="http://schemas.microsoft.com/office/powerpoint/2010/main" val="9027365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Method of Procurement to be Followed</a:t>
            </a:r>
          </a:p>
        </p:txBody>
      </p:sp>
      <p:sp>
        <p:nvSpPr>
          <p:cNvPr id="3" name="Content Placeholder 2"/>
          <p:cNvSpPr>
            <a:spLocks noGrp="1"/>
          </p:cNvSpPr>
          <p:nvPr>
            <p:ph idx="1"/>
          </p:nvPr>
        </p:nvSpPr>
        <p:spPr/>
        <p:txBody>
          <a:bodyPr/>
          <a:lstStyle/>
          <a:p>
            <a:r>
              <a:rPr lang="en-US" dirty="0"/>
              <a:t>The Program Sponsor must have and use its own Documented Procurement Procedures.</a:t>
            </a:r>
          </a:p>
          <a:p>
            <a:pPr marL="0" indent="0">
              <a:buNone/>
            </a:pPr>
            <a:r>
              <a:rPr lang="en-US" dirty="0"/>
              <a:t> </a:t>
            </a:r>
          </a:p>
          <a:p>
            <a:r>
              <a:rPr lang="en-US" dirty="0"/>
              <a:t>Procedures must be consistent with the standards outlined </a:t>
            </a:r>
            <a:r>
              <a:rPr lang="en-US"/>
              <a:t>in:</a:t>
            </a:r>
            <a:endParaRPr lang="en-US" dirty="0"/>
          </a:p>
          <a:p>
            <a:pPr lvl="1">
              <a:buFont typeface="Wingdings" panose="05000000000000000000" pitchFamily="2" charset="2"/>
              <a:buChar char="Ø"/>
            </a:pPr>
            <a:r>
              <a:rPr lang="en-US" dirty="0"/>
              <a:t> 2 CFR 200.318 through 200.327; </a:t>
            </a:r>
          </a:p>
          <a:p>
            <a:pPr lvl="1">
              <a:buFont typeface="Wingdings" panose="05000000000000000000" pitchFamily="2" charset="2"/>
              <a:buChar char="Ø"/>
            </a:pPr>
            <a:endParaRPr lang="en-US" dirty="0"/>
          </a:p>
          <a:p>
            <a:pPr lvl="1">
              <a:buFont typeface="Wingdings" panose="05000000000000000000" pitchFamily="2" charset="2"/>
              <a:buChar char="Ø"/>
            </a:pPr>
            <a:r>
              <a:rPr lang="en-US" dirty="0"/>
              <a:t> Applicable program regulations; and </a:t>
            </a:r>
          </a:p>
          <a:p>
            <a:pPr lvl="1">
              <a:buFont typeface="Wingdings" panose="05000000000000000000" pitchFamily="2" charset="2"/>
              <a:buChar char="Ø"/>
            </a:pPr>
            <a:endParaRPr lang="en-US" dirty="0"/>
          </a:p>
          <a:p>
            <a:pPr lvl="1">
              <a:buFont typeface="Wingdings" panose="05000000000000000000" pitchFamily="2" charset="2"/>
              <a:buChar char="Ø"/>
            </a:pPr>
            <a:r>
              <a:rPr lang="en-US" dirty="0"/>
              <a:t> State, local, or tribal laws or regulations.</a:t>
            </a:r>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t>2</a:t>
            </a:fld>
            <a:endParaRPr lang="en-US" dirty="0"/>
          </a:p>
        </p:txBody>
      </p:sp>
    </p:spTree>
    <p:extLst>
      <p:ext uri="{BB962C8B-B14F-4D97-AF65-F5344CB8AC3E}">
        <p14:creationId xmlns:p14="http://schemas.microsoft.com/office/powerpoint/2010/main" val="21413403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Fragmentation </a:t>
            </a:r>
          </a:p>
        </p:txBody>
      </p:sp>
      <p:sp>
        <p:nvSpPr>
          <p:cNvPr id="3" name="Content Placeholder 2"/>
          <p:cNvSpPr>
            <a:spLocks noGrp="1"/>
          </p:cNvSpPr>
          <p:nvPr>
            <p:ph idx="1"/>
          </p:nvPr>
        </p:nvSpPr>
        <p:spPr/>
        <p:txBody>
          <a:bodyPr/>
          <a:lstStyle/>
          <a:p>
            <a:r>
              <a:rPr lang="en-US" dirty="0"/>
              <a:t>A Program Sponsor may not artificially divide or fragment a procurement so as to constitute a less restrictive procurement method.</a:t>
            </a:r>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t>3</a:t>
            </a:fld>
            <a:endParaRPr lang="en-US" dirty="0"/>
          </a:p>
        </p:txBody>
      </p:sp>
    </p:spTree>
    <p:extLst>
      <p:ext uri="{BB962C8B-B14F-4D97-AF65-F5344CB8AC3E}">
        <p14:creationId xmlns:p14="http://schemas.microsoft.com/office/powerpoint/2010/main" val="276731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Simplified Acquisition Threshold</a:t>
            </a:r>
          </a:p>
        </p:txBody>
      </p:sp>
      <p:sp>
        <p:nvSpPr>
          <p:cNvPr id="3" name="Content Placeholder 2"/>
          <p:cNvSpPr>
            <a:spLocks noGrp="1"/>
          </p:cNvSpPr>
          <p:nvPr>
            <p:ph idx="1"/>
          </p:nvPr>
        </p:nvSpPr>
        <p:spPr/>
        <p:txBody>
          <a:bodyPr>
            <a:normAutofit/>
          </a:bodyPr>
          <a:lstStyle/>
          <a:p>
            <a:r>
              <a:rPr lang="en-US" dirty="0"/>
              <a:t>The Program Sponsor is responsible for determining and documenting an appropriate simplified acquisition threshold based on internal controls, an evaluation of risk, and its documented procurement procedures.</a:t>
            </a:r>
          </a:p>
          <a:p>
            <a:endParaRPr lang="en-US" dirty="0"/>
          </a:p>
          <a:p>
            <a:r>
              <a:rPr lang="en-US" dirty="0"/>
              <a:t>The simplified acquisition threshold used by the Program Sponsor must be authorized or not prohibited under State, local, or tribal laws or regulations. </a:t>
            </a:r>
          </a:p>
          <a:p>
            <a:endParaRPr lang="en-US" dirty="0"/>
          </a:p>
          <a:p>
            <a:r>
              <a:rPr lang="en-US" dirty="0"/>
              <a:t>Oregon Senate Bill 1047 states: a contracting agency may use this procurement method if the award does not exceed $250,000.00. </a:t>
            </a:r>
          </a:p>
          <a:p>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t>4</a:t>
            </a:fld>
            <a:endParaRPr lang="en-US" dirty="0"/>
          </a:p>
        </p:txBody>
      </p:sp>
    </p:spTree>
    <p:extLst>
      <p:ext uri="{BB962C8B-B14F-4D97-AF65-F5344CB8AC3E}">
        <p14:creationId xmlns:p14="http://schemas.microsoft.com/office/powerpoint/2010/main" val="26226141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Specification </a:t>
            </a:r>
          </a:p>
        </p:txBody>
      </p:sp>
      <p:sp>
        <p:nvSpPr>
          <p:cNvPr id="3" name="Content Placeholder 2"/>
          <p:cNvSpPr>
            <a:spLocks noGrp="1"/>
          </p:cNvSpPr>
          <p:nvPr>
            <p:ph idx="1"/>
          </p:nvPr>
        </p:nvSpPr>
        <p:spPr/>
        <p:txBody>
          <a:bodyPr>
            <a:normAutofit lnSpcReduction="10000"/>
          </a:bodyPr>
          <a:lstStyle/>
          <a:p>
            <a:r>
              <a:rPr lang="en-US" dirty="0"/>
              <a:t>Incorporate a clear and accurate description of the technical requirements for the material, product, or service to be procured. </a:t>
            </a:r>
          </a:p>
          <a:p>
            <a:endParaRPr lang="en-US" dirty="0"/>
          </a:p>
          <a:p>
            <a:r>
              <a:rPr lang="en-US" dirty="0"/>
              <a:t>The description may include a statement of the qualitative nature of the material, product or service to be procured and, when necessary.</a:t>
            </a:r>
          </a:p>
          <a:p>
            <a:endParaRPr lang="en-US" dirty="0"/>
          </a:p>
          <a:p>
            <a:r>
              <a:rPr lang="en-US" dirty="0"/>
              <a:t>Must set forth those minimum essential characteristics and standards to which it must conform if it is to satisfy its intended use.</a:t>
            </a:r>
          </a:p>
          <a:p>
            <a:endParaRPr lang="en-US" dirty="0"/>
          </a:p>
          <a:p>
            <a:r>
              <a:rPr lang="en-US" dirty="0"/>
              <a:t>Identify all requirements which the offerors must fulfill and all other factors to be used in evaluating bids or proposals.</a:t>
            </a:r>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t>5</a:t>
            </a:fld>
            <a:endParaRPr lang="en-US" dirty="0"/>
          </a:p>
        </p:txBody>
      </p:sp>
    </p:spTree>
    <p:extLst>
      <p:ext uri="{BB962C8B-B14F-4D97-AF65-F5344CB8AC3E}">
        <p14:creationId xmlns:p14="http://schemas.microsoft.com/office/powerpoint/2010/main" val="36112009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Requirements</a:t>
            </a:r>
          </a:p>
        </p:txBody>
      </p:sp>
      <p:sp>
        <p:nvSpPr>
          <p:cNvPr id="3" name="Content Placeholder 2"/>
          <p:cNvSpPr>
            <a:spLocks noGrp="1"/>
          </p:cNvSpPr>
          <p:nvPr>
            <p:ph idx="1"/>
          </p:nvPr>
        </p:nvSpPr>
        <p:spPr/>
        <p:txBody>
          <a:bodyPr>
            <a:normAutofit lnSpcReduction="10000"/>
          </a:bodyPr>
          <a:lstStyle/>
          <a:p>
            <a:r>
              <a:rPr lang="en-US" dirty="0"/>
              <a:t>Shall seek at least three informally solicited competitive price quotes from prospective contractors.</a:t>
            </a:r>
          </a:p>
          <a:p>
            <a:endParaRPr lang="en-US" dirty="0"/>
          </a:p>
          <a:p>
            <a:r>
              <a:rPr lang="en-US" dirty="0"/>
              <a:t> Shall keep a written record of the sources of the quotes or proposals received.</a:t>
            </a:r>
          </a:p>
          <a:p>
            <a:endParaRPr lang="en-US" dirty="0"/>
          </a:p>
          <a:p>
            <a:r>
              <a:rPr lang="en-US" dirty="0"/>
              <a:t>Shall include any applicable contract provisions</a:t>
            </a:r>
          </a:p>
          <a:p>
            <a:endParaRPr lang="en-US" dirty="0"/>
          </a:p>
          <a:p>
            <a:r>
              <a:rPr lang="en-US" dirty="0"/>
              <a:t>Shall award to the contractor whose is the most responsive, responsible at the lowest fixed price. </a:t>
            </a:r>
          </a:p>
          <a:p>
            <a:pPr marL="0" indent="0">
              <a:buNone/>
            </a:pPr>
            <a:r>
              <a:rPr lang="en-US" dirty="0"/>
              <a:t> </a:t>
            </a:r>
          </a:p>
          <a:p>
            <a:endParaRPr lang="en-US" dirty="0"/>
          </a:p>
          <a:p>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t>6</a:t>
            </a:fld>
            <a:endParaRPr lang="en-US" dirty="0"/>
          </a:p>
        </p:txBody>
      </p:sp>
    </p:spTree>
    <p:extLst>
      <p:ext uri="{BB962C8B-B14F-4D97-AF65-F5344CB8AC3E}">
        <p14:creationId xmlns:p14="http://schemas.microsoft.com/office/powerpoint/2010/main" val="10482271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7176" y="457200"/>
            <a:ext cx="10784542" cy="1026460"/>
          </a:xfrm>
        </p:spPr>
        <p:txBody>
          <a:bodyPr anchor="b">
            <a:normAutofit/>
          </a:bodyPr>
          <a:lstStyle/>
          <a:p>
            <a:r>
              <a:rPr lang="en-US" dirty="0"/>
              <a:t>Simplified Acquisition Procedures</a:t>
            </a:r>
          </a:p>
        </p:txBody>
      </p:sp>
      <p:pic>
        <p:nvPicPr>
          <p:cNvPr id="3" name="Picture 2" descr="Develop Specs&#10;Identify and gather at least 3 quotes&#10;evaluate bidders&#10;determine most responsive and responsible&#10;manage contract" title="Small Purchase Cycle"/>
          <p:cNvPicPr>
            <a:picLocks noChangeAspect="1"/>
          </p:cNvPicPr>
          <p:nvPr/>
        </p:nvPicPr>
        <p:blipFill>
          <a:blip r:embed="rId4"/>
          <a:stretch>
            <a:fillRect/>
          </a:stretch>
        </p:blipFill>
        <p:spPr>
          <a:xfrm>
            <a:off x="2822239" y="1825625"/>
            <a:ext cx="6574415" cy="4109010"/>
          </a:xfrm>
          <a:prstGeom prst="rect">
            <a:avLst/>
          </a:prstGeom>
          <a:noFill/>
        </p:spPr>
      </p:pic>
      <p:sp>
        <p:nvSpPr>
          <p:cNvPr id="4" name="Footer Placeholder 3"/>
          <p:cNvSpPr>
            <a:spLocks noGrp="1"/>
          </p:cNvSpPr>
          <p:nvPr>
            <p:ph type="ftr" sz="quarter" idx="11"/>
          </p:nvPr>
        </p:nvSpPr>
        <p:spPr>
          <a:xfrm>
            <a:off x="717176" y="6139793"/>
            <a:ext cx="2864224" cy="365125"/>
          </a:xfrm>
        </p:spPr>
        <p:txBody>
          <a:bodyPr anchor="ctr">
            <a:normAutofit/>
          </a:bodyPr>
          <a:lstStyle/>
          <a:p>
            <a:pPr>
              <a:lnSpc>
                <a:spcPct val="90000"/>
              </a:lnSpc>
              <a:spcAft>
                <a:spcPts val="600"/>
              </a:spcAft>
            </a:pPr>
            <a:r>
              <a:rPr lang="en-US" sz="900"/>
              <a:t>Oregon Department of Education Child Nutrition Program </a:t>
            </a:r>
          </a:p>
        </p:txBody>
      </p:sp>
      <p:sp>
        <p:nvSpPr>
          <p:cNvPr id="5" name="Slide Number Placeholder 4"/>
          <p:cNvSpPr>
            <a:spLocks noGrp="1"/>
          </p:cNvSpPr>
          <p:nvPr>
            <p:ph type="sldNum" sz="quarter" idx="12"/>
          </p:nvPr>
        </p:nvSpPr>
        <p:spPr>
          <a:xfrm>
            <a:off x="8610600" y="6139793"/>
            <a:ext cx="2891118" cy="365125"/>
          </a:xfrm>
        </p:spPr>
        <p:txBody>
          <a:bodyPr anchor="ctr">
            <a:normAutofit/>
          </a:bodyPr>
          <a:lstStyle/>
          <a:p>
            <a:pPr>
              <a:spcAft>
                <a:spcPts val="600"/>
              </a:spcAft>
            </a:pPr>
            <a:fld id="{357F5B69-6281-4C1F-8C38-6DA0F56DA430}" type="slidenum">
              <a:rPr lang="en-US" smtClean="0"/>
              <a:pPr>
                <a:spcAft>
                  <a:spcPts val="600"/>
                </a:spcAft>
              </a:pPr>
              <a:t>7</a:t>
            </a:fld>
            <a:endParaRPr lang="en-US"/>
          </a:p>
        </p:txBody>
      </p:sp>
    </p:spTree>
    <p:custDataLst>
      <p:tags r:id="rId1"/>
    </p:custDataLst>
    <p:extLst>
      <p:ext uri="{BB962C8B-B14F-4D97-AF65-F5344CB8AC3E}">
        <p14:creationId xmlns:p14="http://schemas.microsoft.com/office/powerpoint/2010/main" val="36378832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Example Simplified Acquisition Procedures</a:t>
            </a:r>
          </a:p>
        </p:txBody>
      </p:sp>
      <p:pic>
        <p:nvPicPr>
          <p:cNvPr id="5" name="Content Placeholder 4" title="Example of Small Purchase Documentation"/>
          <p:cNvPicPr>
            <a:picLocks noGrp="1" noChangeAspect="1"/>
          </p:cNvPicPr>
          <p:nvPr>
            <p:ph idx="1"/>
          </p:nvPr>
        </p:nvPicPr>
        <p:blipFill>
          <a:blip r:embed="rId4"/>
          <a:stretch>
            <a:fillRect/>
          </a:stretch>
        </p:blipFill>
        <p:spPr>
          <a:xfrm>
            <a:off x="2514600" y="1825625"/>
            <a:ext cx="7189787" cy="4108450"/>
          </a:xfrm>
          <a:prstGeom prst="rect">
            <a:avLst/>
          </a:prstGeom>
        </p:spPr>
      </p:pic>
      <p:sp>
        <p:nvSpPr>
          <p:cNvPr id="2" name="Footer Placeholder 1"/>
          <p:cNvSpPr>
            <a:spLocks noGrp="1"/>
          </p:cNvSpPr>
          <p:nvPr>
            <p:ph type="ftr" sz="quarter" idx="11"/>
          </p:nvPr>
        </p:nvSpPr>
        <p:spPr/>
        <p:txBody>
          <a:bodyPr/>
          <a:lstStyle/>
          <a:p>
            <a:r>
              <a:rPr lang="en-US"/>
              <a:t>Oregon Department of Education</a:t>
            </a:r>
            <a:endParaRPr lang="en-US" dirty="0"/>
          </a:p>
        </p:txBody>
      </p:sp>
      <p:sp>
        <p:nvSpPr>
          <p:cNvPr id="3" name="Slide Number Placeholder 2"/>
          <p:cNvSpPr>
            <a:spLocks noGrp="1"/>
          </p:cNvSpPr>
          <p:nvPr>
            <p:ph type="sldNum" sz="quarter" idx="12"/>
          </p:nvPr>
        </p:nvSpPr>
        <p:spPr/>
        <p:txBody>
          <a:bodyPr/>
          <a:lstStyle/>
          <a:p>
            <a:fld id="{357F5B69-6281-4C1F-8C38-6DA0F56DA430}" type="slidenum">
              <a:rPr lang="en-US" smtClean="0"/>
              <a:pPr/>
              <a:t>8</a:t>
            </a:fld>
            <a:endParaRPr lang="en-US" dirty="0"/>
          </a:p>
        </p:txBody>
      </p:sp>
    </p:spTree>
    <p:custDataLst>
      <p:tags r:id="rId1"/>
    </p:custDataLst>
    <p:extLst>
      <p:ext uri="{BB962C8B-B14F-4D97-AF65-F5344CB8AC3E}">
        <p14:creationId xmlns:p14="http://schemas.microsoft.com/office/powerpoint/2010/main" val="17317063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Example of a Simplified Acquisition Solicitation</a:t>
            </a:r>
          </a:p>
        </p:txBody>
      </p:sp>
      <p:pic>
        <p:nvPicPr>
          <p:cNvPr id="9" name="Content Placeholder 8" title="Example of Small Purchase Solicitation"/>
          <p:cNvPicPr>
            <a:picLocks noGrp="1" noChangeAspect="1"/>
          </p:cNvPicPr>
          <p:nvPr>
            <p:ph sz="half" idx="1"/>
          </p:nvPr>
        </p:nvPicPr>
        <p:blipFill>
          <a:blip r:embed="rId4"/>
          <a:stretch>
            <a:fillRect/>
          </a:stretch>
        </p:blipFill>
        <p:spPr>
          <a:xfrm>
            <a:off x="1341241" y="1825625"/>
            <a:ext cx="3855600" cy="4105275"/>
          </a:xfrm>
          <a:prstGeom prst="rect">
            <a:avLst/>
          </a:prstGeom>
        </p:spPr>
      </p:pic>
      <p:pic>
        <p:nvPicPr>
          <p:cNvPr id="10" name="Content Placeholder 9" title="Example of Small Purchase Solicitation"/>
          <p:cNvPicPr>
            <a:picLocks noGrp="1" noChangeAspect="1"/>
          </p:cNvPicPr>
          <p:nvPr>
            <p:ph sz="half" idx="2"/>
          </p:nvPr>
        </p:nvPicPr>
        <p:blipFill>
          <a:blip r:embed="rId5"/>
          <a:stretch>
            <a:fillRect/>
          </a:stretch>
        </p:blipFill>
        <p:spPr>
          <a:xfrm>
            <a:off x="5294356" y="1825624"/>
            <a:ext cx="3096157" cy="4105275"/>
          </a:xfrm>
          <a:prstGeom prst="rect">
            <a:avLst/>
          </a:prstGeom>
        </p:spPr>
      </p:pic>
      <p:pic>
        <p:nvPicPr>
          <p:cNvPr id="12" name="Picture 11" title="Example of Small Purchase Solicitation"/>
          <p:cNvPicPr>
            <a:picLocks noChangeAspect="1"/>
          </p:cNvPicPr>
          <p:nvPr/>
        </p:nvPicPr>
        <p:blipFill>
          <a:blip r:embed="rId6"/>
          <a:stretch>
            <a:fillRect/>
          </a:stretch>
        </p:blipFill>
        <p:spPr>
          <a:xfrm>
            <a:off x="8488028" y="2024045"/>
            <a:ext cx="2621932" cy="3575362"/>
          </a:xfrm>
          <a:prstGeom prst="rect">
            <a:avLst/>
          </a:prstGeom>
        </p:spPr>
      </p:pic>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t>9</a:t>
            </a:fld>
            <a:endParaRPr lang="en-US" dirty="0"/>
          </a:p>
        </p:txBody>
      </p:sp>
    </p:spTree>
    <p:custDataLst>
      <p:tags r:id="rId1"/>
    </p:custDataLst>
    <p:extLst>
      <p:ext uri="{BB962C8B-B14F-4D97-AF65-F5344CB8AC3E}">
        <p14:creationId xmlns:p14="http://schemas.microsoft.com/office/powerpoint/2010/main" val="367788690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14"/>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PowerPoint-Template" id="{CEF040AC-A138-4BA3-B6BE-255F68BC4D27}" vid="{CA1779EF-404C-40EC-AE1C-4E7CB1FF3341}"/>
    </a:ext>
  </a:extLst>
</a:theme>
</file>

<file path=ppt/theme/theme2.xml><?xml version="1.0" encoding="utf-8"?>
<a:theme xmlns:a="http://schemas.openxmlformats.org/drawingml/2006/main" name="Green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PowerPoint-Template" id="{CEF040AC-A138-4BA3-B6BE-255F68BC4D27}" vid="{7B5AFE78-9CF7-4712-A484-02177805FB18}"/>
    </a:ext>
  </a:extLst>
</a:theme>
</file>

<file path=ppt/theme/theme3.xml><?xml version="1.0" encoding="utf-8"?>
<a:theme xmlns:a="http://schemas.openxmlformats.org/drawingml/2006/main" name="Gold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PowerPoint-Template" id="{CEF040AC-A138-4BA3-B6BE-255F68BC4D27}" vid="{9DB117EC-CCB7-4942-A79F-D67FDA18FDA5}"/>
    </a:ext>
  </a:extLst>
</a:theme>
</file>

<file path=ppt/theme/theme4.xml><?xml version="1.0" encoding="utf-8"?>
<a:theme xmlns:a="http://schemas.openxmlformats.org/drawingml/2006/main" name="Orange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PowerPoint-Template" id="{CEF040AC-A138-4BA3-B6BE-255F68BC4D27}" vid="{6EA88DF3-8199-41D3-BD37-41E396ABC7FA}"/>
    </a:ext>
  </a:extLst>
</a:theme>
</file>

<file path=ppt/theme/theme5.xml><?xml version="1.0" encoding="utf-8"?>
<a:theme xmlns:a="http://schemas.openxmlformats.org/drawingml/2006/main" name="Red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PowerPoint-Template" id="{CEF040AC-A138-4BA3-B6BE-255F68BC4D27}" vid="{FD9BC937-E704-4D8E-952C-6E01F47C66DE}"/>
    </a:ext>
  </a:extLst>
</a:theme>
</file>

<file path=ppt/theme/theme6.xml><?xml version="1.0" encoding="utf-8"?>
<a:theme xmlns:a="http://schemas.openxmlformats.org/drawingml/2006/main" name="Teal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PowerPoint-Template" id="{CEF040AC-A138-4BA3-B6BE-255F68BC4D27}" vid="{453E4EAA-52B1-435D-A402-F7FF7F9E897B}"/>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FC7457C9221D0340B8D5CA9726A131CC" ma:contentTypeVersion="7" ma:contentTypeDescription="Create a new document." ma:contentTypeScope="" ma:versionID="5dfc938b34e4116f9fe97bd443af5214">
  <xsd:schema xmlns:xsd="http://www.w3.org/2001/XMLSchema" xmlns:xs="http://www.w3.org/2001/XMLSchema" xmlns:p="http://schemas.microsoft.com/office/2006/metadata/properties" xmlns:ns1="http://schemas.microsoft.com/sharepoint/v3" xmlns:ns2="5555b13e-5550-4a64-82c9-4795d4b5fce9" xmlns:ns3="54031767-dd6d-417c-ab73-583408f47564" targetNamespace="http://schemas.microsoft.com/office/2006/metadata/properties" ma:root="true" ma:fieldsID="c871f720fd984a021f16a99f3d42a1e5" ns1:_="" ns2:_="" ns3:_="">
    <xsd:import namespace="http://schemas.microsoft.com/sharepoint/v3"/>
    <xsd:import namespace="5555b13e-5550-4a64-82c9-4795d4b5fce9"/>
    <xsd:import namespace="54031767-dd6d-417c-ab73-583408f47564"/>
    <xsd:element name="properties">
      <xsd:complexType>
        <xsd:sequence>
          <xsd:element name="documentManagement">
            <xsd:complexType>
              <xsd:all>
                <xsd:element ref="ns1:PublishingStartDate" minOccurs="0"/>
                <xsd:element ref="ns1:PublishingExpirationDate" minOccurs="0"/>
                <xsd:element ref="ns2:Estimated_x0020_Creation_x0020_Date" minOccurs="0"/>
                <xsd:element ref="ns2:Remediation_x0020_Date" minOccurs="0"/>
                <xsd:element ref="ns2:Priority"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5555b13e-5550-4a64-82c9-4795d4b5fce9" elementFormDefault="qualified">
    <xsd:import namespace="http://schemas.microsoft.com/office/2006/documentManagement/types"/>
    <xsd:import namespace="http://schemas.microsoft.com/office/infopath/2007/PartnerControls"/>
    <xsd:element name="Estimated_x0020_Creation_x0020_Date" ma:index="6" nillable="true" ma:displayName="Estimated Creation Date" ma:format="DateOnly" ma:internalName="Estimated_x0020_Creation_x0020_Date" ma:readOnly="false">
      <xsd:simpleType>
        <xsd:restriction base="dms:DateTime"/>
      </xsd:simpleType>
    </xsd:element>
    <xsd:element name="Remediation_x0020_Date" ma:index="7" nillable="true" ma:displayName="Remediation Date" ma:default="[today]" ma:format="DateOnly" ma:internalName="Remediation_x0020_Date" ma:readOnly="false">
      <xsd:simpleType>
        <xsd:restriction base="dms:DateTime"/>
      </xsd:simpleType>
    </xsd:element>
    <xsd:element name="Priority" ma:index="8" nillable="true" ma:displayName="Priority" ma:default="New" ma:description="What Priority Level Is This Document?" ma:format="RadioButtons" ma:internalName="Priority" ma:readOnly="false">
      <xsd:simpleType>
        <xsd:restriction base="dms:Choice">
          <xsd:enumeration value="New"/>
          <xsd:enumeration value="Legacy"/>
          <xsd:enumeration value="Tier 1"/>
          <xsd:enumeration value="Tier 2"/>
          <xsd:enumeration value="Tier 3"/>
        </xsd:restriction>
      </xsd:simpleType>
    </xsd:element>
  </xsd:schema>
  <xsd:schema xmlns:xsd="http://www.w3.org/2001/XMLSchema" xmlns:xs="http://www.w3.org/2001/XMLSchema" xmlns:dms="http://schemas.microsoft.com/office/2006/documentManagement/types" xmlns:pc="http://schemas.microsoft.com/office/infopath/2007/PartnerControls" targetNamespace="54031767-dd6d-417c-ab73-583408f47564"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9"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Estimated_x0020_Creation_x0020_Date xmlns="5555b13e-5550-4a64-82c9-4795d4b5fce9" xsi:nil="true"/>
    <Priority xmlns="5555b13e-5550-4a64-82c9-4795d4b5fce9">New</Priority>
    <Remediation_x0020_Date xmlns="5555b13e-5550-4a64-82c9-4795d4b5fce9">2025-10-15T07:00:00+00:00</Remediation_x0020_Date>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FA537A3C-07AB-4ED3-ABE5-8FDAADAD9E20}">
  <ds:schemaRefs>
    <ds:schemaRef ds:uri="http://schemas.microsoft.com/sharepoint/v3/contenttype/forms"/>
  </ds:schemaRefs>
</ds:datastoreItem>
</file>

<file path=customXml/itemProps2.xml><?xml version="1.0" encoding="utf-8"?>
<ds:datastoreItem xmlns:ds="http://schemas.openxmlformats.org/officeDocument/2006/customXml" ds:itemID="{C7B1C354-EE68-426A-BFE8-148F337BC5F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5555b13e-5550-4a64-82c9-4795d4b5fce9"/>
    <ds:schemaRef ds:uri="54031767-dd6d-417c-ab73-583408f4756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C2AA772-8C0A-480C-9E0C-84C76C73C71D}">
  <ds:schemaRef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f8c69903-a0f7-450b-ae3e-376aa9dca0ba"/>
    <ds:schemaRef ds:uri="http://www.w3.org/XML/1998/namespace"/>
    <ds:schemaRef ds:uri="http://purl.org/dc/dcmitype/"/>
    <ds:schemaRef ds:uri="5555b13e-5550-4a64-82c9-4795d4b5fce9"/>
    <ds:schemaRef ds:uri="http://schemas.microsoft.com/sharepoint/v3"/>
  </ds:schemaRefs>
</ds:datastoreItem>
</file>

<file path=docMetadata/LabelInfo.xml><?xml version="1.0" encoding="utf-8"?>
<clbl:labelList xmlns:clbl="http://schemas.microsoft.com/office/2020/mipLabelMetadata">
  <clbl:label id="{7730ea53-6f5e-4160-81a5-992a9105450a}" enabled="1" method="Standard" siteId="{b4f51418-b269-49a2-935a-fa54bf584fc8}" contentBits="0" removed="0"/>
</clbl:labelList>
</file>

<file path=docProps/app.xml><?xml version="1.0" encoding="utf-8"?>
<Properties xmlns="http://schemas.openxmlformats.org/officeDocument/2006/extended-properties" xmlns:vt="http://schemas.openxmlformats.org/officeDocument/2006/docPropsVTypes">
  <Template>ODE-PowerPoint-Template</Template>
  <TotalTime>6194</TotalTime>
  <Words>1946</Words>
  <Application>Microsoft Office PowerPoint</Application>
  <PresentationFormat>Widescreen</PresentationFormat>
  <Paragraphs>147</Paragraphs>
  <Slides>13</Slides>
  <Notes>11</Notes>
  <HiddenSlides>0</HiddenSlides>
  <MMClips>0</MMClips>
  <ScaleCrop>false</ScaleCrop>
  <HeadingPairs>
    <vt:vector size="6" baseType="variant">
      <vt:variant>
        <vt:lpstr>Fonts Used</vt:lpstr>
      </vt:variant>
      <vt:variant>
        <vt:i4>3</vt:i4>
      </vt:variant>
      <vt:variant>
        <vt:lpstr>Theme</vt:lpstr>
      </vt:variant>
      <vt:variant>
        <vt:i4>6</vt:i4>
      </vt:variant>
      <vt:variant>
        <vt:lpstr>Slide Titles</vt:lpstr>
      </vt:variant>
      <vt:variant>
        <vt:i4>13</vt:i4>
      </vt:variant>
    </vt:vector>
  </HeadingPairs>
  <TitlesOfParts>
    <vt:vector size="22" baseType="lpstr">
      <vt:lpstr>Arial</vt:lpstr>
      <vt:lpstr>Calibri</vt:lpstr>
      <vt:lpstr>Wingdings</vt:lpstr>
      <vt:lpstr>2021ODE</vt:lpstr>
      <vt:lpstr>Green_2021ODE</vt:lpstr>
      <vt:lpstr>Gold_2021ODE</vt:lpstr>
      <vt:lpstr>Orange_2021ODE</vt:lpstr>
      <vt:lpstr>Red_2021ODE</vt:lpstr>
      <vt:lpstr>Teal_2021ODE</vt:lpstr>
      <vt:lpstr>    Simplified Acquisition Procedures</vt:lpstr>
      <vt:lpstr>Method of Procurement to be Followed</vt:lpstr>
      <vt:lpstr>Fragmentation </vt:lpstr>
      <vt:lpstr>Simplified Acquisition Threshold</vt:lpstr>
      <vt:lpstr>Specification </vt:lpstr>
      <vt:lpstr>Requirements</vt:lpstr>
      <vt:lpstr>Simplified Acquisition Procedures</vt:lpstr>
      <vt:lpstr>Example Simplified Acquisition Procedures</vt:lpstr>
      <vt:lpstr>Example of a Simplified Acquisition Solicitation</vt:lpstr>
      <vt:lpstr>Example of a Simplified Acquisition Specification </vt:lpstr>
      <vt:lpstr>Summary of Simplified Acquisition Procedures</vt:lpstr>
      <vt:lpstr>References</vt:lpstr>
      <vt:lpstr>Non-Discrimination Statement</vt:lpstr>
    </vt:vector>
  </TitlesOfParts>
  <Company>Oregon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WILLIAMS Richard * ODE</dc:creator>
  <cp:lastModifiedBy>PUCKETT Jared * ODE</cp:lastModifiedBy>
  <cp:revision>114</cp:revision>
  <dcterms:created xsi:type="dcterms:W3CDTF">2022-02-18T16:44:08Z</dcterms:created>
  <dcterms:modified xsi:type="dcterms:W3CDTF">2025-10-15T17:36:06Z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0x010100FC7457C9221D0340B8D5CA9726A131CC</vt:lpwstr>
  </property>
  <property fmtid="{D5CDD505-2E9C-101B-9397-08002B2CF9AE}" pid="3" name="ArticulateGUID">
    <vt:lpwstr>63474339-682E-4F28-AD58-0E869CA12AAC</vt:lpwstr>
  </property>
  <property fmtid="{D5CDD505-2E9C-101B-9397-08002B2CF9AE}" pid="4" name="ArticulatePath">
    <vt:lpwstr>ODE Internal Small-Purchase Training 5-18-2022</vt:lpwstr>
  </property>
  <property fmtid="{D5CDD505-2E9C-101B-9397-08002B2CF9AE}" pid="5" name="MSIP_Label_7730ea53-6f5e-4160-81a5-992a9105450a_Enabled">
    <vt:lpwstr>true</vt:lpwstr>
  </property>
  <property fmtid="{D5CDD505-2E9C-101B-9397-08002B2CF9AE}" pid="6" name="MSIP_Label_7730ea53-6f5e-4160-81a5-992a9105450a_SetDate">
    <vt:lpwstr>2024-03-26T14:49:06Z</vt:lpwstr>
  </property>
  <property fmtid="{D5CDD505-2E9C-101B-9397-08002B2CF9AE}" pid="7" name="MSIP_Label_7730ea53-6f5e-4160-81a5-992a9105450a_Method">
    <vt:lpwstr>Standard</vt:lpwstr>
  </property>
  <property fmtid="{D5CDD505-2E9C-101B-9397-08002B2CF9AE}" pid="8" name="MSIP_Label_7730ea53-6f5e-4160-81a5-992a9105450a_Name">
    <vt:lpwstr>Level 2 - Limited (Items)</vt:lpwstr>
  </property>
  <property fmtid="{D5CDD505-2E9C-101B-9397-08002B2CF9AE}" pid="9" name="MSIP_Label_7730ea53-6f5e-4160-81a5-992a9105450a_SiteId">
    <vt:lpwstr>b4f51418-b269-49a2-935a-fa54bf584fc8</vt:lpwstr>
  </property>
  <property fmtid="{D5CDD505-2E9C-101B-9397-08002B2CF9AE}" pid="10" name="MSIP_Label_7730ea53-6f5e-4160-81a5-992a9105450a_ActionId">
    <vt:lpwstr>6ed6c005-ec07-4e0b-8129-b6ef2838de8a</vt:lpwstr>
  </property>
  <property fmtid="{D5CDD505-2E9C-101B-9397-08002B2CF9AE}" pid="11" name="MSIP_Label_7730ea53-6f5e-4160-81a5-992a9105450a_ContentBits">
    <vt:lpwstr>0</vt:lpwstr>
  </property>
</Properties>
</file>