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tags/tag2.xml" ContentType="application/vnd.openxmlformats-officedocument.presentationml.tags+xml"/>
  <Override PartName="/ppt/notesSlides/notesSlide2.xml" ContentType="application/vnd.openxmlformats-officedocument.presentationml.notesSlide+xml"/>
  <Override PartName="/ppt/tags/tag3.xml" ContentType="application/vnd.openxmlformats-officedocument.presentationml.tags+xml"/>
  <Override PartName="/ppt/notesSlides/notesSlide3.xml" ContentType="application/vnd.openxmlformats-officedocument.presentationml.notesSlide+xml"/>
  <Override PartName="/ppt/tags/tag4.xml" ContentType="application/vnd.openxmlformats-officedocument.presentationml.tags+xml"/>
  <Override PartName="/ppt/notesSlides/notesSlide4.xml" ContentType="application/vnd.openxmlformats-officedocument.presentationml.notesSlide+xml"/>
  <Override PartName="/ppt/tags/tag5.xml" ContentType="application/vnd.openxmlformats-officedocument.presentationml.tags+xml"/>
  <Override PartName="/ppt/notesSlides/notesSlide5.xml" ContentType="application/vnd.openxmlformats-officedocument.presentationml.notesSlide+xml"/>
  <Override PartName="/ppt/tags/tag6.xml" ContentType="application/vnd.openxmlformats-officedocument.presentationml.tags+xml"/>
  <Override PartName="/ppt/notesSlides/notesSlide6.xml" ContentType="application/vnd.openxmlformats-officedocument.presentationml.notesSlide+xml"/>
  <Override PartName="/ppt/tags/tag7.xml" ContentType="application/vnd.openxmlformats-officedocument.presentationml.tags+xml"/>
  <Override PartName="/ppt/notesSlides/notesSlide7.xml" ContentType="application/vnd.openxmlformats-officedocument.presentationml.notesSlide+xml"/>
  <Override PartName="/ppt/tags/tag8.xml" ContentType="application/vnd.openxmlformats-officedocument.presentationml.tags+xml"/>
  <Override PartName="/ppt/notesSlides/notesSlide8.xml" ContentType="application/vnd.openxmlformats-officedocument.presentationml.notesSlide+xml"/>
  <Override PartName="/ppt/tags/tag9.xml" ContentType="application/vnd.openxmlformats-officedocument.presentationml.tags+xml"/>
  <Override PartName="/ppt/notesSlides/notesSlide9.xml" ContentType="application/vnd.openxmlformats-officedocument.presentationml.notesSlide+xml"/>
  <Override PartName="/ppt/notesSlides/notesSlide10.xml" ContentType="application/vnd.openxmlformats-officedocument.presentationml.notesSlide+xml"/>
  <Override PartName="/ppt/tags/tag10.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7" r:id="rId4"/>
    <p:sldMasterId id="2147483815" r:id="rId5"/>
    <p:sldMasterId id="2147483803" r:id="rId6"/>
    <p:sldMasterId id="2147483791" r:id="rId7"/>
    <p:sldMasterId id="2147483779" r:id="rId8"/>
    <p:sldMasterId id="2147483767" r:id="rId9"/>
  </p:sldMasterIdLst>
  <p:notesMasterIdLst>
    <p:notesMasterId r:id="rId21"/>
  </p:notesMasterIdLst>
  <p:sldIdLst>
    <p:sldId id="256" r:id="rId10"/>
    <p:sldId id="269" r:id="rId11"/>
    <p:sldId id="274" r:id="rId12"/>
    <p:sldId id="270" r:id="rId13"/>
    <p:sldId id="273" r:id="rId14"/>
    <p:sldId id="271" r:id="rId15"/>
    <p:sldId id="277" r:id="rId16"/>
    <p:sldId id="261" r:id="rId17"/>
    <p:sldId id="266" r:id="rId18"/>
    <p:sldId id="268" r:id="rId19"/>
    <p:sldId id="278" r:id="rId20"/>
  </p:sldIdLst>
  <p:sldSz cx="12192000" cy="6858000"/>
  <p:notesSz cx="6858000" cy="9144000"/>
  <p:custDataLst>
    <p:tags r:id="rId2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F4F8"/>
    <a:srgbClr val="FCEDE1"/>
    <a:srgbClr val="FAF5E3"/>
    <a:srgbClr val="F0F4E6"/>
    <a:srgbClr val="E7F5F3"/>
    <a:srgbClr val="20552D"/>
    <a:srgbClr val="AC471A"/>
    <a:srgbClr val="5D0541"/>
    <a:srgbClr val="926700"/>
    <a:srgbClr val="754C29"/>
  </p:clrMru>
  <p:extLst>
    <p:ext uri="{E76CE94A-603C-4142-B9EB-6D1370010A27}">
      <p14:discardImageEditData xmlns:p14="http://schemas.microsoft.com/office/powerpoint/2010/main" val="0"/>
    </p:ext>
    <p:ext uri="{D31A062A-798A-4329-ABDD-BBA856620510}">
      <p14:defaultImageDpi xmlns:p14="http://schemas.microsoft.com/office/powerpoint/2010/main" val="33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80" autoAdjust="0"/>
    <p:restoredTop sz="77438" autoAdjust="0"/>
  </p:normalViewPr>
  <p:slideViewPr>
    <p:cSldViewPr snapToGrid="0">
      <p:cViewPr varScale="1">
        <p:scale>
          <a:sx n="82" d="100"/>
          <a:sy n="82" d="100"/>
        </p:scale>
        <p:origin x="1518" y="84"/>
      </p:cViewPr>
      <p:guideLst/>
    </p:cSldViewPr>
  </p:slideViewPr>
  <p:notesTextViewPr>
    <p:cViewPr>
      <p:scale>
        <a:sx n="125" d="100"/>
        <a:sy n="125" d="100"/>
      </p:scale>
      <p:origin x="0" y="0"/>
    </p:cViewPr>
  </p:notesTextViewPr>
  <p:notesViewPr>
    <p:cSldViewPr snapToGrid="0">
      <p:cViewPr varScale="1">
        <p:scale>
          <a:sx n="46" d="100"/>
          <a:sy n="46" d="100"/>
        </p:scale>
        <p:origin x="2790" y="4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4.xml"/><Relationship Id="rId18" Type="http://schemas.openxmlformats.org/officeDocument/2006/relationships/slide" Target="slides/slide9.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Master" Target="slideMasters/slideMaster4.xml"/><Relationship Id="rId12" Type="http://schemas.openxmlformats.org/officeDocument/2006/relationships/slide" Target="slides/slide3.xml"/><Relationship Id="rId17" Type="http://schemas.openxmlformats.org/officeDocument/2006/relationships/slide" Target="slides/slide8.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7.xml"/><Relationship Id="rId20" Type="http://schemas.openxmlformats.org/officeDocument/2006/relationships/slide" Target="slides/slide1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2.xml"/><Relationship Id="rId24"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6.xml"/><Relationship Id="rId23" Type="http://schemas.openxmlformats.org/officeDocument/2006/relationships/presProps" Target="presProps.xml"/><Relationship Id="rId10" Type="http://schemas.openxmlformats.org/officeDocument/2006/relationships/slide" Target="slides/slide1.xml"/><Relationship Id="rId19" Type="http://schemas.openxmlformats.org/officeDocument/2006/relationships/slide" Target="slides/slide10.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5.xml"/><Relationship Id="rId22" Type="http://schemas.openxmlformats.org/officeDocument/2006/relationships/tags" Target="tags/tag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B63DED8-CA54-42CE-AED5-48AF1E60C0FC}" type="datetimeFigureOut">
              <a:rPr lang="en-US" smtClean="0"/>
              <a:t>10/15/2025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2042C83-F474-4689-992F-134064305DAD}" type="slidenum">
              <a:rPr lang="en-US" smtClean="0"/>
              <a:t>‹#›</a:t>
            </a:fld>
            <a:endParaRPr lang="en-US"/>
          </a:p>
        </p:txBody>
      </p:sp>
    </p:spTree>
    <p:extLst>
      <p:ext uri="{BB962C8B-B14F-4D97-AF65-F5344CB8AC3E}">
        <p14:creationId xmlns:p14="http://schemas.microsoft.com/office/powerpoint/2010/main" val="35658597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Today we will talk about the sealed</a:t>
            </a:r>
            <a:r>
              <a:rPr lang="en-US" baseline="0" dirty="0"/>
              <a:t> bids</a:t>
            </a:r>
            <a:r>
              <a:rPr lang="en-US" dirty="0"/>
              <a:t> procurement method or</a:t>
            </a:r>
            <a:r>
              <a:rPr lang="en-US" baseline="0" dirty="0"/>
              <a:t> commonly referred to as Invitation for Bids as outlined in 2 CFR 200.320(b)(1). This is a formal competitive procurement method in which bids are publicly solicited and a firm fixed-price contract (lump sum or unit price) is awarded to the responsible bidder whose bid, conforming with all the material terms and conditions of the invitation for bid, is the lowest in price.  </a:t>
            </a:r>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1</a:t>
            </a:fld>
            <a:endParaRPr lang="en-US"/>
          </a:p>
        </p:txBody>
      </p:sp>
    </p:spTree>
    <p:extLst>
      <p:ext uri="{BB962C8B-B14F-4D97-AF65-F5344CB8AC3E}">
        <p14:creationId xmlns:p14="http://schemas.microsoft.com/office/powerpoint/2010/main" val="348065092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2042C83-F474-4689-992F-134064305DAD}" type="slidenum">
              <a:rPr lang="en-US" smtClean="0"/>
              <a:t>10</a:t>
            </a:fld>
            <a:endParaRPr lang="en-US"/>
          </a:p>
        </p:txBody>
      </p:sp>
    </p:spTree>
    <p:extLst>
      <p:ext uri="{BB962C8B-B14F-4D97-AF65-F5344CB8AC3E}">
        <p14:creationId xmlns:p14="http://schemas.microsoft.com/office/powerpoint/2010/main" val="19955108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Program</a:t>
            </a:r>
            <a:r>
              <a:rPr lang="en-US" baseline="0" dirty="0"/>
              <a:t> Sponsor</a:t>
            </a:r>
            <a:r>
              <a:rPr lang="en-US" dirty="0"/>
              <a:t> must have and use their</a:t>
            </a:r>
            <a:r>
              <a:rPr lang="en-US" baseline="0" dirty="0"/>
              <a:t> own </a:t>
            </a:r>
            <a:r>
              <a:rPr lang="en-US" dirty="0"/>
              <a:t>documented procurement procedures, consistent with the standards of</a:t>
            </a:r>
            <a:r>
              <a:rPr lang="en-US" baseline="0" dirty="0"/>
              <a:t> 2 CFR </a:t>
            </a:r>
            <a:r>
              <a:rPr lang="en-US" dirty="0"/>
              <a:t>200.318</a:t>
            </a:r>
            <a:r>
              <a:rPr lang="en-US" baseline="0" dirty="0"/>
              <a:t> through 200.327,</a:t>
            </a:r>
            <a:r>
              <a:rPr lang="en-US" dirty="0"/>
              <a:t> applicable program regulations, and State statute when</a:t>
            </a:r>
            <a:r>
              <a:rPr lang="en-US" baseline="0" dirty="0"/>
              <a:t> using the competitive sealed bid procurement</a:t>
            </a:r>
            <a:r>
              <a:rPr lang="en-US" dirty="0"/>
              <a:t> method for the acquisition of goods or services required under</a:t>
            </a:r>
            <a:r>
              <a:rPr lang="en-US" baseline="0" dirty="0"/>
              <a:t> the Federal award. </a:t>
            </a:r>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2</a:t>
            </a:fld>
            <a:endParaRPr lang="en-US"/>
          </a:p>
        </p:txBody>
      </p:sp>
    </p:spTree>
    <p:extLst>
      <p:ext uri="{BB962C8B-B14F-4D97-AF65-F5344CB8AC3E}">
        <p14:creationId xmlns:p14="http://schemas.microsoft.com/office/powerpoint/2010/main" val="35251792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Program Sponsor may not</a:t>
            </a:r>
            <a:r>
              <a:rPr lang="en-US" baseline="0" dirty="0"/>
              <a:t> arbitrarily split the aggregated dollar amount, </a:t>
            </a:r>
            <a:r>
              <a:rPr lang="en-US" dirty="0"/>
              <a:t>artificially divide, or fragment the procurement so as to constitute a less</a:t>
            </a:r>
            <a:r>
              <a:rPr lang="en-US" baseline="0" dirty="0"/>
              <a:t> restrictive procurement method. </a:t>
            </a:r>
            <a:r>
              <a:rPr lang="en-US" dirty="0"/>
              <a:t> </a:t>
            </a:r>
          </a:p>
          <a:p>
            <a:endParaRPr lang="en-US" dirty="0"/>
          </a:p>
          <a:p>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3</a:t>
            </a:fld>
            <a:endParaRPr lang="en-US"/>
          </a:p>
        </p:txBody>
      </p:sp>
    </p:spTree>
    <p:extLst>
      <p:ext uri="{BB962C8B-B14F-4D97-AF65-F5344CB8AC3E}">
        <p14:creationId xmlns:p14="http://schemas.microsoft.com/office/powerpoint/2010/main" val="22746991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Program Sponsor is responsible for determining and documenting an appropriate simplified</a:t>
            </a:r>
            <a:r>
              <a:rPr lang="en-US" baseline="0" dirty="0"/>
              <a:t> acquisition</a:t>
            </a:r>
            <a:r>
              <a:rPr lang="en-US" dirty="0"/>
              <a:t> threshold based on internal controls, an evaluation of risk, and its documented procurement procedures.</a:t>
            </a:r>
          </a:p>
          <a:p>
            <a:endParaRPr lang="en-US" dirty="0"/>
          </a:p>
          <a:p>
            <a:r>
              <a:rPr lang="en-US" dirty="0"/>
              <a:t>The simplified</a:t>
            </a:r>
            <a:r>
              <a:rPr lang="en-US" baseline="0" dirty="0"/>
              <a:t> acquisition threshold </a:t>
            </a:r>
            <a:r>
              <a:rPr lang="en-US" dirty="0"/>
              <a:t>used by the Program Sponsor must be authorized or not prohibited under State, local, or tribal regulations. </a:t>
            </a:r>
          </a:p>
          <a:p>
            <a:endParaRPr lang="en-US" dirty="0"/>
          </a:p>
          <a:p>
            <a:r>
              <a:rPr lang="en-US" dirty="0"/>
              <a:t>The current Federal simplified</a:t>
            </a:r>
            <a:r>
              <a:rPr lang="en-US" baseline="0" dirty="0"/>
              <a:t> acquisition threshold is $350,000.00.  </a:t>
            </a:r>
            <a:endParaRPr lang="en-US" dirty="0"/>
          </a:p>
          <a:p>
            <a:endParaRPr lang="en-US" dirty="0"/>
          </a:p>
          <a:p>
            <a:r>
              <a:rPr lang="en-US" dirty="0"/>
              <a:t>The current State of Oregon simplified</a:t>
            </a:r>
            <a:r>
              <a:rPr lang="en-US" baseline="0" dirty="0"/>
              <a:t> acquisition threshold is $250,000.00.</a:t>
            </a:r>
            <a:endParaRPr lang="en-US" dirty="0"/>
          </a:p>
          <a:p>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4</a:t>
            </a:fld>
            <a:endParaRPr lang="en-US"/>
          </a:p>
        </p:txBody>
      </p:sp>
    </p:spTree>
    <p:extLst>
      <p:ext uri="{BB962C8B-B14F-4D97-AF65-F5344CB8AC3E}">
        <p14:creationId xmlns:p14="http://schemas.microsoft.com/office/powerpoint/2010/main" val="40240294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Program</a:t>
            </a:r>
            <a:r>
              <a:rPr lang="en-US" baseline="0" dirty="0"/>
              <a:t> Sponsor documented</a:t>
            </a:r>
            <a:r>
              <a:rPr lang="en-US" dirty="0"/>
              <a:t> procedures must ensure that all solicitations:</a:t>
            </a:r>
          </a:p>
          <a:p>
            <a:endParaRPr lang="en-US" dirty="0"/>
          </a:p>
          <a:p>
            <a:pPr marL="0" indent="0">
              <a:buFont typeface="+mj-lt"/>
              <a:buNone/>
            </a:pPr>
            <a:r>
              <a:rPr lang="en-US" dirty="0"/>
              <a:t>Incorporate a clear and accurate description of the technical requirements for the material, product, or service to be procured. Such description must not, in competitive procurements, contain features which unduly restrict competition. The description may include a statement of the qualitative nature of the material, product or service to be procured and, when necessary, must set forth those minimum essential characteristics and standards to which it must conform if it is to satisfy its intended use. Detailed product specifications should be avoided if at all possible. When it is impractical or uneconomical to make a clear and accurate description of the technical requirements, a “brand name or equivalent” description may be used as a means to define the performance or other noticeable requirements of procurement. The specific features of the named brand which must be met by offers must be clearly stated</a:t>
            </a:r>
            <a:r>
              <a:rPr lang="en-US" baseline="0" dirty="0"/>
              <a:t> </a:t>
            </a:r>
            <a:r>
              <a:rPr lang="en-US" dirty="0"/>
              <a:t>and</a:t>
            </a:r>
            <a:r>
              <a:rPr lang="en-US" baseline="0" dirty="0"/>
              <a:t> i</a:t>
            </a:r>
            <a:r>
              <a:rPr lang="en-US" dirty="0"/>
              <a:t>dentify all requirements which the offerors must fulfill and all other factors to be used in evaluating bids in accordance with 2 CFR 200.319(d).</a:t>
            </a:r>
          </a:p>
        </p:txBody>
      </p:sp>
      <p:sp>
        <p:nvSpPr>
          <p:cNvPr id="4" name="Slide Number Placeholder 3"/>
          <p:cNvSpPr>
            <a:spLocks noGrp="1"/>
          </p:cNvSpPr>
          <p:nvPr>
            <p:ph type="sldNum" sz="quarter" idx="10"/>
          </p:nvPr>
        </p:nvSpPr>
        <p:spPr/>
        <p:txBody>
          <a:bodyPr/>
          <a:lstStyle/>
          <a:p>
            <a:fld id="{42042C83-F474-4689-992F-134064305DAD}" type="slidenum">
              <a:rPr lang="en-US" smtClean="0"/>
              <a:t>5</a:t>
            </a:fld>
            <a:endParaRPr lang="en-US"/>
          </a:p>
        </p:txBody>
      </p:sp>
    </p:spTree>
    <p:extLst>
      <p:ext uri="{BB962C8B-B14F-4D97-AF65-F5344CB8AC3E}">
        <p14:creationId xmlns:p14="http://schemas.microsoft.com/office/powerpoint/2010/main" val="8910863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order for sealed bidding to be feasible, the following conditions should be present:</a:t>
            </a:r>
          </a:p>
          <a:p>
            <a:endParaRPr lang="en-US" dirty="0"/>
          </a:p>
          <a:p>
            <a:r>
              <a:rPr lang="en-US" dirty="0"/>
              <a:t>A complete, adequate, and realistic specification or purchase description is available;</a:t>
            </a:r>
          </a:p>
          <a:p>
            <a:endParaRPr lang="en-US" dirty="0"/>
          </a:p>
          <a:p>
            <a:r>
              <a:rPr lang="en-US" dirty="0"/>
              <a:t>Two or more responsible bidders are willing and able to compete effectively for the business; and</a:t>
            </a:r>
          </a:p>
          <a:p>
            <a:endParaRPr lang="en-US" dirty="0"/>
          </a:p>
          <a:p>
            <a:r>
              <a:rPr lang="en-US" dirty="0"/>
              <a:t>The procurement lends itself to a firm fixed price contract and the selection of the successful bidder can be made primarily on the basis of price.</a:t>
            </a:r>
          </a:p>
        </p:txBody>
      </p:sp>
      <p:sp>
        <p:nvSpPr>
          <p:cNvPr id="4" name="Slide Number Placeholder 3"/>
          <p:cNvSpPr>
            <a:spLocks noGrp="1"/>
          </p:cNvSpPr>
          <p:nvPr>
            <p:ph type="sldNum" sz="quarter" idx="10"/>
          </p:nvPr>
        </p:nvSpPr>
        <p:spPr/>
        <p:txBody>
          <a:bodyPr/>
          <a:lstStyle/>
          <a:p>
            <a:fld id="{42042C83-F474-4689-992F-134064305DAD}" type="slidenum">
              <a:rPr lang="en-US" smtClean="0"/>
              <a:t>6</a:t>
            </a:fld>
            <a:endParaRPr lang="en-US"/>
          </a:p>
        </p:txBody>
      </p:sp>
    </p:spTree>
    <p:extLst>
      <p:ext uri="{BB962C8B-B14F-4D97-AF65-F5344CB8AC3E}">
        <p14:creationId xmlns:p14="http://schemas.microsoft.com/office/powerpoint/2010/main" val="8271632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sealed bids are used, the following requirements apply:</a:t>
            </a:r>
          </a:p>
          <a:p>
            <a:endParaRPr lang="en-US" dirty="0"/>
          </a:p>
          <a:p>
            <a:r>
              <a:rPr lang="en-US" dirty="0"/>
              <a:t>Program Sponsor must perform</a:t>
            </a:r>
            <a:r>
              <a:rPr lang="en-US" baseline="0" dirty="0"/>
              <a:t> a cost or price analysis in connection with every procurement action in excess of $350,000.00 in accordance with 2 CFR 200.324(a).</a:t>
            </a:r>
          </a:p>
          <a:p>
            <a:endParaRPr lang="en-US" baseline="0" dirty="0"/>
          </a:p>
          <a:p>
            <a:r>
              <a:rPr lang="en-US" baseline="0" dirty="0"/>
              <a:t>Take affirmative steps to assure the small, minority, women, veteran and labor surplus firms are used when possible in accordance with 2 CFR 200.321.</a:t>
            </a:r>
            <a:endParaRPr lang="en-US" dirty="0"/>
          </a:p>
          <a:p>
            <a:endParaRPr lang="en-US" dirty="0"/>
          </a:p>
          <a:p>
            <a:r>
              <a:rPr lang="en-US" dirty="0"/>
              <a:t>Bids must be solicited from an adequate number of qualified sources, providing them sufficient response time prior to the date set for opening the bids.</a:t>
            </a:r>
            <a:r>
              <a:rPr lang="en-US" baseline="0" dirty="0"/>
              <a:t> T</a:t>
            </a:r>
            <a:r>
              <a:rPr lang="en-US" dirty="0"/>
              <a:t>he invitation for bids must be publicly advertised for a minimum</a:t>
            </a:r>
            <a:r>
              <a:rPr lang="en-US" baseline="0" dirty="0"/>
              <a:t> of 14 days in accordance with OAR 137-047-0300.</a:t>
            </a:r>
            <a:endParaRPr lang="en-US" dirty="0"/>
          </a:p>
          <a:p>
            <a:endParaRPr lang="en-US" dirty="0"/>
          </a:p>
          <a:p>
            <a:r>
              <a:rPr lang="en-US" dirty="0"/>
              <a:t>The invitation for bids, which will include any specifications and pertinent attachments, must define the items or services in order for the bidder to properly respond</a:t>
            </a:r>
            <a:r>
              <a:rPr lang="en-US" baseline="0" dirty="0"/>
              <a:t>. It must also contain the applicable contract provisions described in 2 CFR 200 appendix II, applicable program regulations, and local regulatory requirements.</a:t>
            </a:r>
            <a:endParaRPr lang="en-US" dirty="0"/>
          </a:p>
          <a:p>
            <a:endParaRPr lang="en-US" dirty="0"/>
          </a:p>
          <a:p>
            <a:r>
              <a:rPr lang="en-US" dirty="0"/>
              <a:t>All bids will be opened at the time and place prescribed in the invitation for bids</a:t>
            </a:r>
            <a:r>
              <a:rPr lang="en-US" baseline="0" dirty="0"/>
              <a:t> and </a:t>
            </a:r>
            <a:r>
              <a:rPr lang="en-US" dirty="0"/>
              <a:t>must be opened publicly.</a:t>
            </a:r>
          </a:p>
          <a:p>
            <a:endParaRPr lang="en-US" dirty="0"/>
          </a:p>
          <a:p>
            <a:r>
              <a:rPr lang="en-US" dirty="0"/>
              <a:t>A firm fixed price contract award will be made in writing to the lowest responsive and responsible bidder. Where specified in bidding documents, factors such as discounts, transportation cost, and life cycle costs must be considered in determining which bid is lowest. Payment discounts will only be used to determine the low bid when prior experience indicates that such discounts are usually taken advantage of; and</a:t>
            </a:r>
          </a:p>
          <a:p>
            <a:endParaRPr lang="en-US" dirty="0"/>
          </a:p>
          <a:p>
            <a:r>
              <a:rPr lang="en-US" dirty="0"/>
              <a:t>Any or all bids may be rejected if there is a sound documented reason.</a:t>
            </a:r>
          </a:p>
        </p:txBody>
      </p:sp>
      <p:sp>
        <p:nvSpPr>
          <p:cNvPr id="4" name="Slide Number Placeholder 3"/>
          <p:cNvSpPr>
            <a:spLocks noGrp="1"/>
          </p:cNvSpPr>
          <p:nvPr>
            <p:ph type="sldNum" sz="quarter" idx="10"/>
          </p:nvPr>
        </p:nvSpPr>
        <p:spPr/>
        <p:txBody>
          <a:bodyPr/>
          <a:lstStyle/>
          <a:p>
            <a:fld id="{42042C83-F474-4689-992F-134064305DAD}" type="slidenum">
              <a:rPr lang="en-US" smtClean="0"/>
              <a:t>7</a:t>
            </a:fld>
            <a:endParaRPr lang="en-US"/>
          </a:p>
        </p:txBody>
      </p:sp>
    </p:spTree>
    <p:extLst>
      <p:ext uri="{BB962C8B-B14F-4D97-AF65-F5344CB8AC3E}">
        <p14:creationId xmlns:p14="http://schemas.microsoft.com/office/powerpoint/2010/main" val="26754053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five steps to Competitive</a:t>
            </a:r>
            <a:r>
              <a:rPr lang="en-US" baseline="0" dirty="0"/>
              <a:t> Sealed Bids</a:t>
            </a:r>
            <a:r>
              <a:rPr lang="en-US" dirty="0"/>
              <a:t>. </a:t>
            </a:r>
          </a:p>
          <a:p>
            <a:endParaRPr lang="en-US" dirty="0"/>
          </a:p>
          <a:p>
            <a:pPr marL="228600" indent="-228600">
              <a:buAutoNum type="arabicPeriod"/>
            </a:pPr>
            <a:r>
              <a:rPr lang="en-US" dirty="0"/>
              <a:t>Draft solicitation language that reflects</a:t>
            </a:r>
            <a:r>
              <a:rPr lang="en-US" baseline="0" dirty="0"/>
              <a:t> the terms, conditions, and</a:t>
            </a:r>
            <a:r>
              <a:rPr lang="en-US" dirty="0"/>
              <a:t> requirements of the intended agreement.</a:t>
            </a:r>
            <a:r>
              <a:rPr lang="en-US" baseline="0" dirty="0"/>
              <a:t> This will</a:t>
            </a:r>
            <a:r>
              <a:rPr lang="en-US" dirty="0"/>
              <a:t> include specification of products, services to be performed,</a:t>
            </a:r>
            <a:r>
              <a:rPr lang="en-US" baseline="0" dirty="0"/>
              <a:t> </a:t>
            </a:r>
            <a:r>
              <a:rPr lang="en-US" dirty="0"/>
              <a:t>delivery</a:t>
            </a:r>
            <a:r>
              <a:rPr lang="en-US" baseline="0" dirty="0"/>
              <a:t> requirements,</a:t>
            </a:r>
            <a:r>
              <a:rPr lang="en-US" dirty="0"/>
              <a:t> and packing conditions. Solicitations must also state the criteria against which the bidders will be evaluated.  This is also where the</a:t>
            </a:r>
            <a:r>
              <a:rPr lang="en-US" baseline="0" dirty="0"/>
              <a:t> NSLP and SBP Sponsors</a:t>
            </a:r>
            <a:r>
              <a:rPr lang="en-US" dirty="0"/>
              <a:t> will include the Buy American Provision if purchasing food products in accordance with 7 CFR 210.21(d)</a:t>
            </a:r>
            <a:r>
              <a:rPr lang="en-US" baseline="0" dirty="0"/>
              <a:t> and where a Program Sponsor can choose to include a geographic preference for unprocessed or minimally processed food products in accordance with applicable program regulations. </a:t>
            </a:r>
          </a:p>
          <a:p>
            <a:pPr marL="228600" indent="-228600">
              <a:buAutoNum type="arabicPeriod"/>
            </a:pPr>
            <a:endParaRPr lang="en-US" baseline="0" dirty="0"/>
          </a:p>
          <a:p>
            <a:pPr marL="228600" indent="-228600">
              <a:buAutoNum type="arabicPeriod"/>
            </a:pPr>
            <a:r>
              <a:rPr lang="en-US" dirty="0"/>
              <a:t>Announce the solicitation in print, such as in the newspaper of</a:t>
            </a:r>
            <a:r>
              <a:rPr lang="en-US" baseline="0" dirty="0"/>
              <a:t> general circulation</a:t>
            </a:r>
            <a:r>
              <a:rPr lang="en-US" dirty="0"/>
              <a:t> or an online electronic procurement system such as </a:t>
            </a:r>
            <a:r>
              <a:rPr lang="en-US" dirty="0" err="1"/>
              <a:t>Oregon</a:t>
            </a:r>
            <a:r>
              <a:rPr lang="en-US" baseline="0" dirty="0" err="1"/>
              <a:t>Buys</a:t>
            </a:r>
            <a:r>
              <a:rPr lang="en-US" dirty="0"/>
              <a:t> for a minimum</a:t>
            </a:r>
            <a:r>
              <a:rPr lang="en-US" baseline="0" dirty="0"/>
              <a:t> of 14 days in accordance with OAR 137-047-0300</a:t>
            </a:r>
            <a:r>
              <a:rPr lang="en-US" dirty="0"/>
              <a:t>. As long as the information is made publicly available, Program</a:t>
            </a:r>
            <a:r>
              <a:rPr lang="en-US" baseline="0" dirty="0"/>
              <a:t> Sponsor</a:t>
            </a:r>
            <a:r>
              <a:rPr lang="en-US" dirty="0"/>
              <a:t> may also contact known bidders that have expressed an interest to</a:t>
            </a:r>
            <a:r>
              <a:rPr lang="en-US" baseline="0" dirty="0"/>
              <a:t> foster full and open competition</a:t>
            </a:r>
            <a:r>
              <a:rPr lang="en-US" dirty="0"/>
              <a:t>. Program</a:t>
            </a:r>
            <a:r>
              <a:rPr lang="en-US" baseline="0" dirty="0"/>
              <a:t> Sponsor</a:t>
            </a:r>
            <a:r>
              <a:rPr lang="en-US" dirty="0"/>
              <a:t> must also take affirmative steps to include small, minority, women, and labor surplus firms when possible</a:t>
            </a:r>
            <a:r>
              <a:rPr lang="en-US" baseline="0" dirty="0"/>
              <a:t> in accordance with 2 CFR 200.321. </a:t>
            </a:r>
            <a:endParaRPr lang="en-US" dirty="0"/>
          </a:p>
          <a:p>
            <a:pPr marL="228600" indent="-228600">
              <a:buAutoNum type="arabicPeriod"/>
            </a:pPr>
            <a:endParaRPr lang="en-US" dirty="0"/>
          </a:p>
          <a:p>
            <a:pPr marL="228600" indent="-228600">
              <a:buAutoNum type="arabicPeriod"/>
            </a:pPr>
            <a:r>
              <a:rPr lang="en-US" dirty="0"/>
              <a:t>Conduct your Public Opening</a:t>
            </a:r>
            <a:r>
              <a:rPr lang="en-US" baseline="0" dirty="0"/>
              <a:t> and Evaluate responses using criteria outlined in the solicitation. Program Sponsor will need to objectively document the evaluation of every bid and make this documentation part of their procurement files. They may need to provide it if they are ever required to demonstrate full and open competition was maintained or receive a public information request. </a:t>
            </a:r>
          </a:p>
          <a:p>
            <a:pPr marL="228600" indent="-228600">
              <a:buAutoNum type="arabicPeriod"/>
            </a:pPr>
            <a:endParaRPr lang="en-US" dirty="0"/>
          </a:p>
          <a:p>
            <a:pPr marL="228600" indent="-228600">
              <a:buAutoNum type="arabicPeriod"/>
            </a:pPr>
            <a:r>
              <a:rPr lang="en-US" dirty="0"/>
              <a:t>Award a</a:t>
            </a:r>
            <a:r>
              <a:rPr lang="en-US" baseline="0" dirty="0"/>
              <a:t> firm fix price</a:t>
            </a:r>
            <a:r>
              <a:rPr lang="en-US" dirty="0"/>
              <a:t> contract to the lowest price, responsive and responsible vendor.</a:t>
            </a:r>
          </a:p>
          <a:p>
            <a:pPr marL="0" indent="0">
              <a:buNone/>
            </a:pPr>
            <a:endParaRPr lang="en-US" dirty="0"/>
          </a:p>
          <a:p>
            <a:endParaRPr lang="en-US" dirty="0"/>
          </a:p>
          <a:p>
            <a:r>
              <a:rPr lang="en-US" dirty="0"/>
              <a:t>5.</a:t>
            </a:r>
            <a:r>
              <a:rPr lang="en-US" baseline="0" dirty="0"/>
              <a:t> Lastly, m</a:t>
            </a:r>
            <a:r>
              <a:rPr lang="en-US" dirty="0"/>
              <a:t>anage the contract: Ensure the Program</a:t>
            </a:r>
            <a:r>
              <a:rPr lang="en-US" baseline="0" dirty="0"/>
              <a:t> Sponsor</a:t>
            </a:r>
            <a:r>
              <a:rPr lang="en-US" dirty="0"/>
              <a:t> receives everything from the vendor that the contract</a:t>
            </a:r>
            <a:r>
              <a:rPr lang="en-US" baseline="0" dirty="0"/>
              <a:t> </a:t>
            </a:r>
            <a:r>
              <a:rPr lang="en-US" dirty="0"/>
              <a:t>stipulates.</a:t>
            </a:r>
          </a:p>
          <a:p>
            <a:endParaRPr lang="en-US" dirty="0"/>
          </a:p>
          <a:p>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8</a:t>
            </a:fld>
            <a:endParaRPr lang="en-US"/>
          </a:p>
        </p:txBody>
      </p:sp>
    </p:spTree>
    <p:extLst>
      <p:ext uri="{BB962C8B-B14F-4D97-AF65-F5344CB8AC3E}">
        <p14:creationId xmlns:p14="http://schemas.microsoft.com/office/powerpoint/2010/main" val="33267083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a:t>
            </a:r>
            <a:r>
              <a:rPr lang="en-US" baseline="0" dirty="0"/>
              <a:t> Sealed bids</a:t>
            </a:r>
            <a:r>
              <a:rPr lang="en-US" dirty="0"/>
              <a:t> procurement method in which bids are publicly solicited and a firm fixed-price contract (lump sum or unit price) is awarded to the responsible bidder whose bid, conforming with all the material terms and conditions of the invitation for bids, is the lowest in price. Program Sponsors</a:t>
            </a:r>
            <a:r>
              <a:rPr lang="en-US" baseline="0" dirty="0"/>
              <a:t> must publicly advertise their solicitation and must publicly open all bids at the time and place set in the solicitation. </a:t>
            </a:r>
            <a:endParaRPr lang="en-US" dirty="0"/>
          </a:p>
          <a:p>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9</a:t>
            </a:fld>
            <a:endParaRPr lang="en-US"/>
          </a:p>
        </p:txBody>
      </p:sp>
    </p:spTree>
    <p:extLst>
      <p:ext uri="{BB962C8B-B14F-4D97-AF65-F5344CB8AC3E}">
        <p14:creationId xmlns:p14="http://schemas.microsoft.com/office/powerpoint/2010/main" val="251807472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3.xml"/><Relationship Id="rId4" Type="http://schemas.openxmlformats.org/officeDocument/2006/relationships/image" Target="../media/image4.png"/></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4.xml"/><Relationship Id="rId4" Type="http://schemas.openxmlformats.org/officeDocument/2006/relationships/image" Target="../media/image4.png"/></Relationships>
</file>

<file path=ppt/slideLayouts/_rels/slideLayout4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5.xml"/><Relationship Id="rId4" Type="http://schemas.openxmlformats.org/officeDocument/2006/relationships/image" Target="../media/image4.png"/></Relationships>
</file>

<file path=ppt/slideLayouts/_rels/slideLayout5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6.xml"/><Relationship Id="rId4" Type="http://schemas.openxmlformats.org/officeDocument/2006/relationships/image" Target="../media/image4.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18684117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1"/>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1"/>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20510345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1"/>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1"/>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41954605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5"/>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5"/>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16393534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5"/>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5"/>
                </a:solidFill>
              </a:defRPr>
            </a:lvl1pPr>
          </a:lstStyle>
          <a:p>
            <a:r>
              <a:rPr lang="en-US" dirty="0"/>
              <a:t>Click to edit Master title style</a:t>
            </a:r>
          </a:p>
        </p:txBody>
      </p:sp>
      <p:sp>
        <p:nvSpPr>
          <p:cNvPr id="10" name="Date Placeholder 3"/>
          <p:cNvSpPr>
            <a:spLocks noGrp="1"/>
          </p:cNvSpPr>
          <p:nvPr>
            <p:ph type="dt" sz="half" idx="10"/>
          </p:nvPr>
        </p:nvSpPr>
        <p:spPr>
          <a:xfrm>
            <a:off x="3854824" y="6139793"/>
            <a:ext cx="4509246" cy="365125"/>
          </a:xfrm>
        </p:spPr>
        <p:txBody>
          <a:bodyPr/>
          <a:lstStyle/>
          <a:p>
            <a:fld id="{7829B781-A755-4819-BC29-540BFF075356}" type="datetime1">
              <a:rPr lang="en-US" smtClean="0"/>
              <a:t>10/15/2025</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7527520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5"/>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879103-F9E0-4F46-ADC2-B8CD67C56AE7}" type="datetime1">
              <a:rPr lang="en-US" smtClean="0"/>
              <a:pPr/>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1859161546"/>
      </p:ext>
    </p:extLst>
  </p:cSld>
  <p:clrMapOvr>
    <a:masterClrMapping/>
  </p:clrMapOvr>
  <p:hf hdr="0" dt="0"/>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5"/>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5"/>
            <a:ext cx="3931826" cy="2542395"/>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EB4264E-747B-4A66-8046-612678D808F9}" type="datetime1">
              <a:rPr lang="en-US" smtClean="0"/>
              <a:t>10/15/2025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2188519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8E4CE9B-FC86-4B75-8677-1AF147A5D684}" type="datetime1">
              <a:rPr lang="en-US" smtClean="0"/>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55507791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42591D8-9B02-4B28-8EF4-3003DE7E4109}" type="datetime1">
              <a:rPr lang="en-US" smtClean="0"/>
              <a:t>10/15/2025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05473545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5"/>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5"/>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5"/>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CE9AC3-29A7-447C-985A-56B968AD79CC}" type="datetime1">
              <a:rPr lang="en-US" smtClean="0"/>
              <a:t>10/15/2025</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99619344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5"/>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10/15/2025</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73561297"/>
      </p:ext>
    </p:extLst>
  </p:cSld>
  <p:clrMapOvr>
    <a:masterClrMapping/>
  </p:clrMapOvr>
  <p:hf hdr="0" dt="0"/>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1"/>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1"/>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7829B781-A755-4819-BC29-540BFF075356}" type="datetime1">
              <a:rPr lang="en-US" smtClean="0"/>
              <a:t>10/15/2025</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371196792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5"/>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80DF8147-9298-48DB-8898-31538F48B62E}" type="datetime1">
              <a:rPr lang="en-US" smtClean="0"/>
              <a:t>10/15/2025</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96013930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5"/>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5"/>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314958686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5"/>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5"/>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50695638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4"/>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4"/>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4"/>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416586868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4"/>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4"/>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7829B781-A755-4819-BC29-540BFF075356}" type="datetime1">
              <a:rPr lang="en-US" smtClean="0"/>
              <a:t>10/15/2025</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408349619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4"/>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879103-F9E0-4F46-ADC2-B8CD67C56AE7}" type="datetime1">
              <a:rPr lang="en-US" smtClean="0"/>
              <a:pPr/>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1434936730"/>
      </p:ext>
    </p:extLst>
  </p:cSld>
  <p:clrMapOvr>
    <a:masterClrMapping/>
  </p:clrMapOvr>
  <p:hf hdr="0" dt="0"/>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4"/>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5"/>
            <a:ext cx="3931826" cy="2538201"/>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EB4264E-747B-4A66-8046-612678D808F9}" type="datetime1">
              <a:rPr lang="en-US" smtClean="0"/>
              <a:t>10/15/2025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374844097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8E4CE9B-FC86-4B75-8677-1AF147A5D684}" type="datetime1">
              <a:rPr lang="en-US" smtClean="0"/>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80218836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42591D8-9B02-4B28-8EF4-3003DE7E4109}" type="datetime1">
              <a:rPr lang="en-US" smtClean="0"/>
              <a:t>10/15/2025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99368712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4"/>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CE9AC3-29A7-447C-985A-56B968AD79CC}" type="datetime1">
              <a:rPr lang="en-US" smtClean="0"/>
              <a:t>10/15/2025</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29070832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1"/>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879103-F9E0-4F46-ADC2-B8CD67C56AE7}" type="datetime1">
              <a:rPr lang="en-US" smtClean="0"/>
              <a:pPr/>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endParaRPr lang="en-US" dirty="0"/>
          </a:p>
        </p:txBody>
      </p:sp>
    </p:spTree>
    <p:extLst>
      <p:ext uri="{BB962C8B-B14F-4D97-AF65-F5344CB8AC3E}">
        <p14:creationId xmlns:p14="http://schemas.microsoft.com/office/powerpoint/2010/main" val="2522581207"/>
      </p:ext>
    </p:extLst>
  </p:cSld>
  <p:clrMapOvr>
    <a:masterClrMapping/>
  </p:clrMapOvr>
  <p:hf hdr="0" dt="0"/>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4"/>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10/15/2025</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1790770148"/>
      </p:ext>
    </p:extLst>
  </p:cSld>
  <p:clrMapOvr>
    <a:masterClrMapping/>
  </p:clrMapOvr>
  <p:hf hdr="0" dt="0"/>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4"/>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80DF8147-9298-48DB-8898-31538F48B62E}" type="datetime1">
              <a:rPr lang="en-US" smtClean="0"/>
              <a:t>10/15/2025</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38950673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4"/>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4"/>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4"/>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397810850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4"/>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4"/>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27941908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3"/>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3"/>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217215195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3"/>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3"/>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7829B781-A755-4819-BC29-540BFF075356}" type="datetime1">
              <a:rPr lang="en-US" smtClean="0"/>
              <a:t>10/15/2025</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175475669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3"/>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879103-F9E0-4F46-ADC2-B8CD67C56AE7}" type="datetime1">
              <a:rPr lang="en-US" smtClean="0"/>
              <a:pPr/>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481282686"/>
      </p:ext>
    </p:extLst>
  </p:cSld>
  <p:clrMapOvr>
    <a:masterClrMapping/>
  </p:clrMapOvr>
  <p:hf hdr="0" dt="0"/>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3"/>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6"/>
            <a:ext cx="3931826" cy="2534006"/>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EB4264E-747B-4A66-8046-612678D808F9}" type="datetime1">
              <a:rPr lang="en-US" smtClean="0"/>
              <a:t>10/15/2025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4397147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8E4CE9B-FC86-4B75-8677-1AF147A5D684}" type="datetime1">
              <a:rPr lang="en-US" smtClean="0"/>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37459297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42591D8-9B02-4B28-8EF4-3003DE7E4109}" type="datetime1">
              <a:rPr lang="en-US" smtClean="0"/>
              <a:t>10/15/2025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0934277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1"/>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5"/>
            <a:ext cx="3931826" cy="2525617"/>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EB4264E-747B-4A66-8046-612678D808F9}" type="datetime1">
              <a:rPr lang="en-US" smtClean="0"/>
              <a:t>10/15/2025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r>
              <a:rPr lang="en-US"/>
              <a:t>Click icon to add picture</a:t>
            </a:r>
            <a:endParaRPr lang="en-US" dirty="0"/>
          </a:p>
        </p:txBody>
      </p:sp>
    </p:spTree>
    <p:extLst>
      <p:ext uri="{BB962C8B-B14F-4D97-AF65-F5344CB8AC3E}">
        <p14:creationId xmlns:p14="http://schemas.microsoft.com/office/powerpoint/2010/main" val="1633861697"/>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3"/>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CE9AC3-29A7-447C-985A-56B968AD79CC}" type="datetime1">
              <a:rPr lang="en-US" smtClean="0"/>
              <a:t>10/15/2025</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4088644317"/>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3"/>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10/15/2025</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2110732786"/>
      </p:ext>
    </p:extLst>
  </p:cSld>
  <p:clrMapOvr>
    <a:masterClrMapping/>
  </p:clrMapOvr>
  <p:hf hdr="0" dt="0"/>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3"/>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80DF8147-9298-48DB-8898-31538F48B62E}" type="datetime1">
              <a:rPr lang="en-US" smtClean="0"/>
              <a:t>10/15/2025</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37231324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3"/>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3"/>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423753685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3"/>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3"/>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370819823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2"/>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1170299787"/>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2"/>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2"/>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7829B781-A755-4819-BC29-540BFF075356}" type="datetime1">
              <a:rPr lang="en-US" smtClean="0"/>
              <a:t>10/15/2025</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2765426245"/>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879103-F9E0-4F46-ADC2-B8CD67C56AE7}" type="datetime1">
              <a:rPr lang="en-US" smtClean="0"/>
              <a:pPr/>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endParaRPr lang="en-US" dirty="0"/>
          </a:p>
        </p:txBody>
      </p:sp>
    </p:spTree>
    <p:extLst>
      <p:ext uri="{BB962C8B-B14F-4D97-AF65-F5344CB8AC3E}">
        <p14:creationId xmlns:p14="http://schemas.microsoft.com/office/powerpoint/2010/main" val="222434564"/>
      </p:ext>
    </p:extLst>
  </p:cSld>
  <p:clrMapOvr>
    <a:masterClrMapping/>
  </p:clrMapOvr>
  <p:hf hdr="0" dt="0"/>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6"/>
            <a:ext cx="3931826" cy="2529812"/>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EB4264E-747B-4A66-8046-612678D808F9}" type="datetime1">
              <a:rPr lang="en-US" smtClean="0"/>
              <a:t>10/15/2025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3246857460"/>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8E4CE9B-FC86-4B75-8677-1AF147A5D684}" type="datetime1">
              <a:rPr lang="en-US" smtClean="0"/>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8271610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8E4CE9B-FC86-4B75-8677-1AF147A5D684}" type="datetime1">
              <a:rPr lang="en-US" smtClean="0"/>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528539515"/>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42591D8-9B02-4B28-8EF4-3003DE7E4109}" type="datetime1">
              <a:rPr lang="en-US" smtClean="0"/>
              <a:t>10/15/2025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153746072"/>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2"/>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CE9AC3-29A7-447C-985A-56B968AD79CC}" type="datetime1">
              <a:rPr lang="en-US" smtClean="0"/>
              <a:t>10/15/2025</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3911297856"/>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2"/>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10/15/2025</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endParaRPr lang="en-US" dirty="0"/>
          </a:p>
        </p:txBody>
      </p:sp>
    </p:spTree>
    <p:extLst>
      <p:ext uri="{BB962C8B-B14F-4D97-AF65-F5344CB8AC3E}">
        <p14:creationId xmlns:p14="http://schemas.microsoft.com/office/powerpoint/2010/main" val="3436298166"/>
      </p:ext>
    </p:extLst>
  </p:cSld>
  <p:clrMapOvr>
    <a:masterClrMapping/>
  </p:clrMapOvr>
  <p:hf hdr="0" dt="0"/>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2"/>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80DF8147-9298-48DB-8898-31538F48B62E}" type="datetime1">
              <a:rPr lang="en-US" smtClean="0"/>
              <a:t>10/15/2025</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210119675"/>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2"/>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861420600"/>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2"/>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2035973056"/>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tx2"/>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3945692765"/>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tx2"/>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tx2"/>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7829B781-A755-4819-BC29-540BFF075356}" type="datetime1">
              <a:rPr lang="en-US" smtClean="0"/>
              <a:t>10/15/2025</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2076812530"/>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tx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879103-F9E0-4F46-ADC2-B8CD67C56AE7}" type="datetime1">
              <a:rPr lang="en-US" smtClean="0"/>
              <a:pPr/>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372431344"/>
      </p:ext>
    </p:extLst>
  </p:cSld>
  <p:clrMapOvr>
    <a:masterClrMapping/>
  </p:clrMapOvr>
  <p:hf hdr="0" dt="0"/>
</p:sldLayout>
</file>

<file path=ppt/slideLayouts/slideLayout59.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tx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6"/>
            <a:ext cx="3931826" cy="2529812"/>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EB4264E-747B-4A66-8046-612678D808F9}" type="datetime1">
              <a:rPr lang="en-US" smtClean="0"/>
              <a:t>10/15/2025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35080294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42591D8-9B02-4B28-8EF4-3003DE7E4109}" type="datetime1">
              <a:rPr lang="en-US" smtClean="0"/>
              <a:t>10/15/2025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31813274"/>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8E4CE9B-FC86-4B75-8677-1AF147A5D684}" type="datetime1">
              <a:rPr lang="en-US" smtClean="0"/>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554169284"/>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42591D8-9B02-4B28-8EF4-3003DE7E4109}" type="datetime1">
              <a:rPr lang="en-US" smtClean="0"/>
              <a:t>10/15/2025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64850956"/>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tx2"/>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CE9AC3-29A7-447C-985A-56B968AD79CC}" type="datetime1">
              <a:rPr lang="en-US" smtClean="0"/>
              <a:t>10/15/2025</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2351430777"/>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tx2"/>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10/15/2025</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3188208071"/>
      </p:ext>
    </p:extLst>
  </p:cSld>
  <p:clrMapOvr>
    <a:masterClrMapping/>
  </p:clrMapOvr>
  <p:hf hdr="0" dt="0"/>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tx2"/>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80DF8147-9298-48DB-8898-31538F48B62E}" type="datetime1">
              <a:rPr lang="en-US" smtClean="0"/>
              <a:t>10/15/2025</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730247866"/>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tx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tx2"/>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29841323"/>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tx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tx2"/>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7944975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CE9AC3-29A7-447C-985A-56B968AD79CC}" type="datetime1">
              <a:rPr lang="en-US" smtClean="0"/>
              <a:t>10/15/2025</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6427311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Title Only">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10/15/2025</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endParaRPr lang="en-US" dirty="0"/>
          </a:p>
        </p:txBody>
      </p:sp>
    </p:spTree>
    <p:extLst>
      <p:ext uri="{BB962C8B-B14F-4D97-AF65-F5344CB8AC3E}">
        <p14:creationId xmlns:p14="http://schemas.microsoft.com/office/powerpoint/2010/main" val="3752021579"/>
      </p:ext>
    </p:extLst>
  </p:cSld>
  <p:clrMapOvr>
    <a:masterClrMapping/>
  </p:clrMapOvr>
  <p:hf hd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p:cSld name="Blank">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80DF8147-9298-48DB-8898-31538F48B62E}" type="datetime1">
              <a:rPr lang="en-US" smtClean="0"/>
              <a:t>10/15/2025</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0394595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pn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1.pn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13" Type="http://schemas.openxmlformats.org/officeDocument/2006/relationships/image" Target="../media/image1.png"/><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7879103-F9E0-4F46-ADC2-B8CD67C56AE7}" type="datetime1">
              <a:rPr lang="en-US" smtClean="0"/>
              <a:pPr/>
              <a:t>10/15/2025</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1075416471"/>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Lst>
  <p:hf hdr="0" dt="0"/>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accent5"/>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7879103-F9E0-4F46-ADC2-B8CD67C56AE7}" type="datetime1">
              <a:rPr lang="en-US" smtClean="0"/>
              <a:pPr/>
              <a:t>10/15/2025</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2694759649"/>
      </p:ext>
    </p:extLst>
  </p:cSld>
  <p:clrMap bg1="lt1" tx1="dk1" bg2="lt2" tx2="dk2" accent1="accent1" accent2="accent2" accent3="accent3" accent4="accent4" accent5="accent5" accent6="accent6" hlink="hlink" folHlink="folHlink"/>
  <p:sldLayoutIdLst>
    <p:sldLayoutId id="2147483816" r:id="rId1"/>
    <p:sldLayoutId id="2147483817" r:id="rId2"/>
    <p:sldLayoutId id="2147483818" r:id="rId3"/>
    <p:sldLayoutId id="2147483819" r:id="rId4"/>
    <p:sldLayoutId id="2147483820" r:id="rId5"/>
    <p:sldLayoutId id="2147483821" r:id="rId6"/>
    <p:sldLayoutId id="2147483822" r:id="rId7"/>
    <p:sldLayoutId id="2147483823" r:id="rId8"/>
    <p:sldLayoutId id="2147483824" r:id="rId9"/>
    <p:sldLayoutId id="2147483825" r:id="rId10"/>
    <p:sldLayoutId id="2147483826" r:id="rId11"/>
  </p:sldLayoutIdLst>
  <p:hf hdr="0" dt="0"/>
  <p:txStyles>
    <p:titleStyle>
      <a:lvl1pPr algn="l" defTabSz="914400" rtl="0" eaLnBrk="1" latinLnBrk="0" hangingPunct="1">
        <a:lnSpc>
          <a:spcPct val="90000"/>
        </a:lnSpc>
        <a:spcBef>
          <a:spcPct val="0"/>
        </a:spcBef>
        <a:buNone/>
        <a:defRPr sz="4400" kern="1200">
          <a:solidFill>
            <a:schemeClr val="accent5"/>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accent4"/>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7879103-F9E0-4F46-ADC2-B8CD67C56AE7}" type="datetime1">
              <a:rPr lang="en-US" smtClean="0"/>
              <a:pPr/>
              <a:t>10/15/2025</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2900062332"/>
      </p:ext>
    </p:extLst>
  </p:cSld>
  <p:clrMap bg1="lt1" tx1="dk1" bg2="lt2" tx2="dk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p:hf hdr="0" dt="0"/>
  <p:txStyles>
    <p:titleStyle>
      <a:lvl1pPr algn="l" defTabSz="914400" rtl="0" eaLnBrk="1" latinLnBrk="0" hangingPunct="1">
        <a:lnSpc>
          <a:spcPct val="90000"/>
        </a:lnSpc>
        <a:spcBef>
          <a:spcPct val="0"/>
        </a:spcBef>
        <a:buNone/>
        <a:defRPr sz="4400" kern="1200">
          <a:solidFill>
            <a:schemeClr val="accent4"/>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accent3"/>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7879103-F9E0-4F46-ADC2-B8CD67C56AE7}" type="datetime1">
              <a:rPr lang="en-US" smtClean="0"/>
              <a:pPr/>
              <a:t>10/15/2025</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2519374154"/>
      </p:ext>
    </p:extLst>
  </p:cSld>
  <p:clrMap bg1="lt1" tx1="dk1" bg2="lt2" tx2="dk2" accent1="accent1" accent2="accent2" accent3="accent3" accent4="accent4" accent5="accent5" accent6="accent6" hlink="hlink" folHlink="folHlink"/>
  <p:sldLayoutIdLst>
    <p:sldLayoutId id="2147483792" r:id="rId1"/>
    <p:sldLayoutId id="2147483793" r:id="rId2"/>
    <p:sldLayoutId id="2147483794" r:id="rId3"/>
    <p:sldLayoutId id="2147483795" r:id="rId4"/>
    <p:sldLayoutId id="2147483796" r:id="rId5"/>
    <p:sldLayoutId id="2147483797" r:id="rId6"/>
    <p:sldLayoutId id="2147483798" r:id="rId7"/>
    <p:sldLayoutId id="2147483799" r:id="rId8"/>
    <p:sldLayoutId id="2147483800" r:id="rId9"/>
    <p:sldLayoutId id="2147483801" r:id="rId10"/>
    <p:sldLayoutId id="2147483802" r:id="rId11"/>
  </p:sldLayoutIdLst>
  <p:hf hdr="0" dt="0"/>
  <p:txStyles>
    <p:titleStyle>
      <a:lvl1pPr algn="l" defTabSz="914400" rtl="0" eaLnBrk="1" latinLnBrk="0" hangingPunct="1">
        <a:lnSpc>
          <a:spcPct val="90000"/>
        </a:lnSpc>
        <a:spcBef>
          <a:spcPct val="0"/>
        </a:spcBef>
        <a:buNone/>
        <a:defRPr sz="4400" kern="1200">
          <a:solidFill>
            <a:schemeClr val="accent3"/>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accent2"/>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7879103-F9E0-4F46-ADC2-B8CD67C56AE7}" type="datetime1">
              <a:rPr lang="en-US" smtClean="0"/>
              <a:pPr/>
              <a:t>10/15/2025</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4279954450"/>
      </p:ext>
    </p:extLst>
  </p:cSld>
  <p:clrMap bg1="lt1" tx1="dk1" bg2="lt2" tx2="dk2" accent1="accent1" accent2="accent2" accent3="accent3" accent4="accent4" accent5="accent5" accent6="accent6" hlink="hlink" folHlink="folHlink"/>
  <p:sldLayoutIdLst>
    <p:sldLayoutId id="2147483780" r:id="rId1"/>
    <p:sldLayoutId id="2147483781" r:id="rId2"/>
    <p:sldLayoutId id="2147483782" r:id="rId3"/>
    <p:sldLayoutId id="2147483783" r:id="rId4"/>
    <p:sldLayoutId id="2147483784" r:id="rId5"/>
    <p:sldLayoutId id="2147483785" r:id="rId6"/>
    <p:sldLayoutId id="2147483786" r:id="rId7"/>
    <p:sldLayoutId id="2147483787" r:id="rId8"/>
    <p:sldLayoutId id="2147483788" r:id="rId9"/>
    <p:sldLayoutId id="2147483789" r:id="rId10"/>
    <p:sldLayoutId id="2147483790" r:id="rId11"/>
  </p:sldLayoutIdLst>
  <p:hf hdr="0" dt="0"/>
  <p:txStyles>
    <p:titleStyle>
      <a:lvl1pPr algn="l" defTabSz="914400" rtl="0" eaLnBrk="1" latinLnBrk="0" hangingPunct="1">
        <a:lnSpc>
          <a:spcPct val="90000"/>
        </a:lnSpc>
        <a:spcBef>
          <a:spcPct val="0"/>
        </a:spcBef>
        <a:buNone/>
        <a:defRPr sz="4400" kern="1200">
          <a:solidFill>
            <a:schemeClr val="accent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tx2"/>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7879103-F9E0-4F46-ADC2-B8CD67C56AE7}" type="datetime1">
              <a:rPr lang="en-US" smtClean="0"/>
              <a:pPr/>
              <a:t>10/15/2025</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3184397434"/>
      </p:ext>
    </p:extLst>
  </p:cSld>
  <p:clrMap bg1="lt1" tx1="dk1" bg2="lt2" tx2="dk2" accent1="accent1" accent2="accent2" accent3="accent3" accent4="accent4" accent5="accent5" accent6="accent6" hlink="hlink" folHlink="folHlink"/>
  <p:sldLayoutIdLst>
    <p:sldLayoutId id="2147483768" r:id="rId1"/>
    <p:sldLayoutId id="2147483769" r:id="rId2"/>
    <p:sldLayoutId id="2147483770" r:id="rId3"/>
    <p:sldLayoutId id="2147483771" r:id="rId4"/>
    <p:sldLayoutId id="2147483772" r:id="rId5"/>
    <p:sldLayoutId id="2147483773" r:id="rId6"/>
    <p:sldLayoutId id="2147483774" r:id="rId7"/>
    <p:sldLayoutId id="2147483775" r:id="rId8"/>
    <p:sldLayoutId id="2147483776" r:id="rId9"/>
    <p:sldLayoutId id="2147483777" r:id="rId10"/>
    <p:sldLayoutId id="2147483778" r:id="rId11"/>
  </p:sldLayoutIdLst>
  <p:hf hdr="0" dt="0"/>
  <p:txStyles>
    <p:titleStyle>
      <a:lvl1pPr algn="l" defTabSz="914400" rtl="0" eaLnBrk="1" latinLnBrk="0" hangingPunct="1">
        <a:lnSpc>
          <a:spcPct val="90000"/>
        </a:lnSpc>
        <a:spcBef>
          <a:spcPct val="0"/>
        </a:spcBef>
        <a:buNone/>
        <a:defRPr sz="4400" kern="1200">
          <a:solidFill>
            <a:schemeClr val="tx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oregon.gov/ode/students-and-family/childnutrition/Pages/Procurement.aspx" TargetMode="External"/><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hyperlink" Target="https://www.usda.gov/sites/default/files/documents/ad-3027.pdf" TargetMode="External"/><Relationship Id="rId2" Type="http://schemas.openxmlformats.org/officeDocument/2006/relationships/slideLayout" Target="../slideLayouts/slideLayout5.xml"/><Relationship Id="rId1" Type="http://schemas.openxmlformats.org/officeDocument/2006/relationships/tags" Target="../tags/tag10.xml"/><Relationship Id="rId4" Type="http://schemas.openxmlformats.org/officeDocument/2006/relationships/hyperlink" Target="mailto:Program.Intake@usda.gov" TargetMode="Externa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5.xml"/><Relationship Id="rId1" Type="http://schemas.openxmlformats.org/officeDocument/2006/relationships/tags" Target="../tags/tag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5.xml"/><Relationship Id="rId1" Type="http://schemas.openxmlformats.org/officeDocument/2006/relationships/tags" Target="../tags/tag3.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5.xml"/><Relationship Id="rId1" Type="http://schemas.openxmlformats.org/officeDocument/2006/relationships/tags" Target="../tags/tag4.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5.xml"/><Relationship Id="rId1" Type="http://schemas.openxmlformats.org/officeDocument/2006/relationships/tags" Target="../tags/tag5.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5.xml"/><Relationship Id="rId1" Type="http://schemas.openxmlformats.org/officeDocument/2006/relationships/tags" Target="../tags/tag6.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5.xml"/><Relationship Id="rId1" Type="http://schemas.openxmlformats.org/officeDocument/2006/relationships/tags" Target="../tags/tag7.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5.xml"/><Relationship Id="rId1" Type="http://schemas.openxmlformats.org/officeDocument/2006/relationships/tags" Target="../tags/tag8.xml"/><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5.xml"/><Relationship Id="rId1" Type="http://schemas.openxmlformats.org/officeDocument/2006/relationships/tags" Target="../tags/tag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323323"/>
            <a:ext cx="9144000" cy="1101012"/>
          </a:xfrm>
        </p:spPr>
        <p:txBody>
          <a:bodyPr>
            <a:normAutofit fontScale="90000"/>
          </a:bodyPr>
          <a:lstStyle/>
          <a:p>
            <a:br>
              <a:rPr lang="en-US" dirty="0"/>
            </a:br>
            <a:br>
              <a:rPr lang="en-US" dirty="0"/>
            </a:br>
            <a:br>
              <a:rPr lang="en-US" dirty="0"/>
            </a:br>
            <a:br>
              <a:rPr lang="en-US" dirty="0"/>
            </a:br>
            <a:r>
              <a:rPr lang="en-US" dirty="0"/>
              <a:t>Sealed Bids Procurement Method</a:t>
            </a:r>
          </a:p>
        </p:txBody>
      </p:sp>
      <p:sp>
        <p:nvSpPr>
          <p:cNvPr id="3" name="Subtitle 2"/>
          <p:cNvSpPr>
            <a:spLocks noGrp="1"/>
          </p:cNvSpPr>
          <p:nvPr>
            <p:ph type="subTitle" idx="1"/>
          </p:nvPr>
        </p:nvSpPr>
        <p:spPr>
          <a:xfrm>
            <a:off x="1523999" y="4441370"/>
            <a:ext cx="9616751" cy="1464907"/>
          </a:xfrm>
        </p:spPr>
        <p:txBody>
          <a:bodyPr/>
          <a:lstStyle/>
          <a:p>
            <a:r>
              <a:rPr lang="en-US" dirty="0"/>
              <a:t>2 CFR 200.320(b)(1)</a:t>
            </a:r>
          </a:p>
        </p:txBody>
      </p:sp>
      <p:sp>
        <p:nvSpPr>
          <p:cNvPr id="4" name="Footer Placeholder 3"/>
          <p:cNvSpPr>
            <a:spLocks noGrp="1"/>
          </p:cNvSpPr>
          <p:nvPr>
            <p:ph type="ftr" sz="quarter" idx="11"/>
          </p:nvPr>
        </p:nvSpPr>
        <p:spPr>
          <a:xfrm>
            <a:off x="717175" y="6139793"/>
            <a:ext cx="3940065" cy="365125"/>
          </a:xfrm>
        </p:spPr>
        <p:txBody>
          <a:bodyPr/>
          <a:lstStyle/>
          <a:p>
            <a:r>
              <a:rPr lang="en-US" dirty="0"/>
              <a:t>Oregon Department of Education Child Nutrition Program </a:t>
            </a:r>
          </a:p>
        </p:txBody>
      </p:sp>
      <p:sp>
        <p:nvSpPr>
          <p:cNvPr id="5" name="Slide Number Placeholder 4"/>
          <p:cNvSpPr>
            <a:spLocks noGrp="1"/>
          </p:cNvSpPr>
          <p:nvPr>
            <p:ph type="sldNum" sz="quarter" idx="12"/>
          </p:nvPr>
        </p:nvSpPr>
        <p:spPr/>
        <p:txBody>
          <a:bodyPr/>
          <a:lstStyle/>
          <a:p>
            <a:fld id="{357F5B69-6281-4C1F-8C38-6DA0F56DA430}" type="slidenum">
              <a:rPr lang="en-US" smtClean="0"/>
              <a:t>1</a:t>
            </a:fld>
            <a:endParaRPr lang="en-US" dirty="0"/>
          </a:p>
        </p:txBody>
      </p:sp>
      <p:sp>
        <p:nvSpPr>
          <p:cNvPr id="6" name="TextBox 5"/>
          <p:cNvSpPr txBox="1"/>
          <p:nvPr/>
        </p:nvSpPr>
        <p:spPr>
          <a:xfrm>
            <a:off x="1523999" y="3694921"/>
            <a:ext cx="9144001" cy="523220"/>
          </a:xfrm>
          <a:prstGeom prst="rect">
            <a:avLst/>
          </a:prstGeom>
          <a:noFill/>
        </p:spPr>
        <p:txBody>
          <a:bodyPr wrap="square" rtlCol="0">
            <a:spAutoFit/>
          </a:bodyPr>
          <a:lstStyle/>
          <a:p>
            <a:pPr algn="ctr"/>
            <a:r>
              <a:rPr lang="en-US" sz="2800" dirty="0">
                <a:solidFill>
                  <a:schemeClr val="accent1"/>
                </a:solidFill>
              </a:rPr>
              <a:t>Procurement in Child Nutrition Programs</a:t>
            </a:r>
          </a:p>
        </p:txBody>
      </p:sp>
    </p:spTree>
    <p:extLst>
      <p:ext uri="{BB962C8B-B14F-4D97-AF65-F5344CB8AC3E}">
        <p14:creationId xmlns:p14="http://schemas.microsoft.com/office/powerpoint/2010/main" val="39722132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References</a:t>
            </a:r>
          </a:p>
        </p:txBody>
      </p:sp>
      <p:sp>
        <p:nvSpPr>
          <p:cNvPr id="3" name="Content Placeholder 2"/>
          <p:cNvSpPr>
            <a:spLocks noGrp="1"/>
          </p:cNvSpPr>
          <p:nvPr>
            <p:ph idx="1"/>
          </p:nvPr>
        </p:nvSpPr>
        <p:spPr/>
        <p:txBody>
          <a:bodyPr/>
          <a:lstStyle/>
          <a:p>
            <a:r>
              <a:rPr lang="en-US" dirty="0"/>
              <a:t>2 CFR 200.319(d)</a:t>
            </a:r>
          </a:p>
          <a:p>
            <a:r>
              <a:rPr lang="en-US" dirty="0"/>
              <a:t>2 CFR 200.320(b)(1)</a:t>
            </a:r>
          </a:p>
          <a:p>
            <a:r>
              <a:rPr lang="en-US" dirty="0"/>
              <a:t>ORS 279B.055</a:t>
            </a:r>
          </a:p>
          <a:p>
            <a:r>
              <a:rPr lang="en-US" dirty="0"/>
              <a:t>OAR 137-047-0255</a:t>
            </a:r>
          </a:p>
          <a:p>
            <a:r>
              <a:rPr lang="en-US" dirty="0"/>
              <a:t>OAR 137-047-0300</a:t>
            </a:r>
          </a:p>
          <a:p>
            <a:r>
              <a:rPr lang="en-US" dirty="0"/>
              <a:t>Oregon Senate Bill 1047</a:t>
            </a:r>
          </a:p>
          <a:p>
            <a:r>
              <a:rPr lang="en-US" dirty="0">
                <a:hlinkClick r:id="rId3"/>
              </a:rPr>
              <a:t>Oregon Department of Education Child Nutrition Program Procurement Resources </a:t>
            </a:r>
            <a:endParaRPr lang="en-US" dirty="0"/>
          </a:p>
        </p:txBody>
      </p:sp>
      <p:sp>
        <p:nvSpPr>
          <p:cNvPr id="4" name="Footer Placeholder 3"/>
          <p:cNvSpPr>
            <a:spLocks noGrp="1"/>
          </p:cNvSpPr>
          <p:nvPr>
            <p:ph type="ftr" sz="quarter" idx="11"/>
          </p:nvPr>
        </p:nvSpPr>
        <p:spPr>
          <a:xfrm>
            <a:off x="717176" y="6139793"/>
            <a:ext cx="4190726" cy="365125"/>
          </a:xfrm>
        </p:spPr>
        <p:txBody>
          <a:bodyPr/>
          <a:lstStyle/>
          <a:p>
            <a:r>
              <a:rPr lang="en-US" dirty="0"/>
              <a:t>Oregon Department of Education Child Nutrition Program </a:t>
            </a:r>
          </a:p>
        </p:txBody>
      </p:sp>
      <p:sp>
        <p:nvSpPr>
          <p:cNvPr id="5" name="Slide Number Placeholder 4"/>
          <p:cNvSpPr>
            <a:spLocks noGrp="1"/>
          </p:cNvSpPr>
          <p:nvPr>
            <p:ph type="sldNum" sz="quarter" idx="12"/>
          </p:nvPr>
        </p:nvSpPr>
        <p:spPr/>
        <p:txBody>
          <a:bodyPr/>
          <a:lstStyle/>
          <a:p>
            <a:fld id="{357F5B69-6281-4C1F-8C38-6DA0F56DA430}" type="slidenum">
              <a:rPr lang="en-US" smtClean="0"/>
              <a:t>10</a:t>
            </a:fld>
            <a:endParaRPr lang="en-US" dirty="0"/>
          </a:p>
        </p:txBody>
      </p:sp>
    </p:spTree>
    <p:extLst>
      <p:ext uri="{BB962C8B-B14F-4D97-AF65-F5344CB8AC3E}">
        <p14:creationId xmlns:p14="http://schemas.microsoft.com/office/powerpoint/2010/main" val="31443617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717176" y="457200"/>
            <a:ext cx="10784542" cy="1026460"/>
          </a:xfrm>
        </p:spPr>
        <p:txBody>
          <a:bodyPr anchor="b">
            <a:normAutofit/>
          </a:bodyPr>
          <a:lstStyle/>
          <a:p>
            <a:r>
              <a:rPr lang="en-US"/>
              <a:t>Non-Discrimination Statement</a:t>
            </a:r>
          </a:p>
        </p:txBody>
      </p:sp>
      <p:sp>
        <p:nvSpPr>
          <p:cNvPr id="5" name="Text Placeholder 4"/>
          <p:cNvSpPr>
            <a:spLocks noGrp="1"/>
          </p:cNvSpPr>
          <p:nvPr>
            <p:ph idx="1"/>
          </p:nvPr>
        </p:nvSpPr>
        <p:spPr>
          <a:xfrm>
            <a:off x="717176" y="1825625"/>
            <a:ext cx="10784542" cy="4109010"/>
          </a:xfrm>
        </p:spPr>
        <p:txBody>
          <a:bodyPr>
            <a:normAutofit fontScale="92500" lnSpcReduction="10000"/>
          </a:bodyPr>
          <a:lstStyle/>
          <a:p>
            <a:pPr marL="114300" indent="0">
              <a:buNone/>
            </a:pPr>
            <a:r>
              <a:rPr lang="en-US" sz="1400" dirty="0"/>
              <a:t>In accordance with federal civil rights law and U.S. Department of Agriculture (USDA) civil rights regulations and policies, this institution is prohibited from discriminating on the basis of race, color, national origin, sex (including gender identity and sexual orientation), disability, age, or reprisal or retaliation for prior civil rights activity.</a:t>
            </a:r>
            <a:br>
              <a:rPr lang="en-US" sz="1400" dirty="0"/>
            </a:br>
            <a:r>
              <a:rPr lang="en-US" sz="1400" dirty="0"/>
              <a:t>Program information may be made available in languages other than English. Persons with disabilities who require alternative means of communication to obtain program information (e.g., Braille, large print, audiotape, American Sign Language), should contact the responsible state or local agency that administers the program or USDA's TARGET Center at (202) 720-2600 (voice and TTY) or contact USDA through the Federal Relay Service at (800) 877-8339.</a:t>
            </a:r>
          </a:p>
          <a:p>
            <a:pPr marL="114300" indent="0">
              <a:buNone/>
            </a:pPr>
            <a:r>
              <a:rPr lang="en-US" sz="1400" dirty="0"/>
              <a:t>To file a program discrimination complaint, a Complainant should complete a Form AD-3027, USDA Program Discrimination Complaint Form which can be obtained online at: </a:t>
            </a:r>
            <a:r>
              <a:rPr lang="en-US" sz="1400" u="sng" dirty="0">
                <a:hlinkClick r:id="rId3"/>
              </a:rPr>
              <a:t>https://www.usda.gov/sites/default/files/documents/ad-3027.pdf</a:t>
            </a:r>
            <a:r>
              <a:rPr lang="en-US" sz="1400" dirty="0"/>
              <a:t>, from any USDA office, by calling (866) 632-9992, or by writing a letter addressed to USDA. The letter must contain the complainant's name, address, telephone number, and a written description of the alleged discriminatory action in sufficient detail to inform the Assistant Secretary for Civil Rights (ASCR) about the nature and date of an alleged civil rights violation. The completed AD-3027 form or letter must be submitted to USDA by:</a:t>
            </a:r>
          </a:p>
          <a:p>
            <a:pPr marL="114300" indent="0">
              <a:spcBef>
                <a:spcPts val="600"/>
              </a:spcBef>
              <a:buNone/>
            </a:pPr>
            <a:r>
              <a:rPr lang="en-US" sz="1400" b="1" dirty="0"/>
              <a:t>mail:</a:t>
            </a:r>
            <a:br>
              <a:rPr lang="en-US" sz="1400" dirty="0"/>
            </a:br>
            <a:r>
              <a:rPr lang="en-US" sz="1400" dirty="0"/>
              <a:t>U.S. Department of Agriculture</a:t>
            </a:r>
            <a:br>
              <a:rPr lang="en-US" sz="1400" dirty="0"/>
            </a:br>
            <a:r>
              <a:rPr lang="en-US" sz="1400" dirty="0"/>
              <a:t>Office of the Assistant Secretary for Civil Rights</a:t>
            </a:r>
            <a:br>
              <a:rPr lang="en-US" sz="1400" dirty="0"/>
            </a:br>
            <a:r>
              <a:rPr lang="en-US" sz="1400" dirty="0"/>
              <a:t>1400 Independence Avenue, SW</a:t>
            </a:r>
            <a:br>
              <a:rPr lang="en-US" sz="1400" dirty="0"/>
            </a:br>
            <a:r>
              <a:rPr lang="en-US" sz="1400" dirty="0"/>
              <a:t>Washington, D.C. 20250-9410; or</a:t>
            </a:r>
          </a:p>
          <a:p>
            <a:pPr marL="114300" indent="0">
              <a:spcBef>
                <a:spcPts val="600"/>
              </a:spcBef>
              <a:buNone/>
            </a:pPr>
            <a:r>
              <a:rPr lang="en-US" sz="1400" b="1" dirty="0"/>
              <a:t>fax:</a:t>
            </a:r>
            <a:br>
              <a:rPr lang="en-US" sz="1400" dirty="0"/>
            </a:br>
            <a:r>
              <a:rPr lang="en-US" sz="1400" dirty="0"/>
              <a:t>(833) 256-1665 or (202) 690-7442; or</a:t>
            </a:r>
          </a:p>
          <a:p>
            <a:pPr marL="114300" indent="0">
              <a:spcBef>
                <a:spcPts val="600"/>
              </a:spcBef>
              <a:buNone/>
            </a:pPr>
            <a:r>
              <a:rPr lang="en-US" sz="1400" b="1" dirty="0"/>
              <a:t>email:</a:t>
            </a:r>
            <a:br>
              <a:rPr lang="en-US" sz="1400" dirty="0"/>
            </a:br>
            <a:r>
              <a:rPr lang="en-US" sz="1400" u="sng" dirty="0">
                <a:hlinkClick r:id="rId4"/>
              </a:rPr>
              <a:t>Program.Intake@usda.gov</a:t>
            </a:r>
            <a:r>
              <a:rPr lang="en-US" sz="1400" u="sng" dirty="0"/>
              <a:t>,</a:t>
            </a:r>
          </a:p>
          <a:p>
            <a:pPr marL="114300" indent="0">
              <a:spcBef>
                <a:spcPts val="600"/>
              </a:spcBef>
              <a:buNone/>
            </a:pPr>
            <a:r>
              <a:rPr lang="en-US" sz="1400" dirty="0"/>
              <a:t>This institution is an equal opportunity provider</a:t>
            </a:r>
          </a:p>
        </p:txBody>
      </p:sp>
      <p:sp>
        <p:nvSpPr>
          <p:cNvPr id="11" name="Footer Placeholder 3">
            <a:extLst>
              <a:ext uri="{FF2B5EF4-FFF2-40B4-BE49-F238E27FC236}">
                <a16:creationId xmlns:a16="http://schemas.microsoft.com/office/drawing/2014/main" id="{BA2C3419-7C2F-672D-6C57-1266B85464AB}"/>
              </a:ext>
            </a:extLst>
          </p:cNvPr>
          <p:cNvSpPr>
            <a:spLocks noGrp="1"/>
          </p:cNvSpPr>
          <p:nvPr>
            <p:ph type="ftr" sz="quarter" idx="11"/>
          </p:nvPr>
        </p:nvSpPr>
        <p:spPr>
          <a:xfrm>
            <a:off x="717176" y="6139793"/>
            <a:ext cx="2864224" cy="365125"/>
          </a:xfrm>
        </p:spPr>
        <p:txBody>
          <a:bodyPr/>
          <a:lstStyle/>
          <a:p>
            <a:pPr>
              <a:spcAft>
                <a:spcPts val="600"/>
              </a:spcAft>
            </a:pPr>
            <a:r>
              <a:rPr lang="en-US"/>
              <a:t>Oregon Department of Education</a:t>
            </a:r>
          </a:p>
        </p:txBody>
      </p:sp>
      <p:sp>
        <p:nvSpPr>
          <p:cNvPr id="4" name="Slide Number Placeholder 3"/>
          <p:cNvSpPr>
            <a:spLocks noGrp="1"/>
          </p:cNvSpPr>
          <p:nvPr>
            <p:ph type="sldNum" sz="quarter" idx="12"/>
          </p:nvPr>
        </p:nvSpPr>
        <p:spPr>
          <a:xfrm>
            <a:off x="8610600" y="6139793"/>
            <a:ext cx="2891118" cy="365125"/>
          </a:xfrm>
        </p:spPr>
        <p:txBody>
          <a:bodyPr anchor="ctr">
            <a:normAutofit/>
          </a:bodyPr>
          <a:lstStyle/>
          <a:p>
            <a:pPr marL="0" lvl="0" indent="0" rtl="0">
              <a:spcBef>
                <a:spcPts val="0"/>
              </a:spcBef>
              <a:spcAft>
                <a:spcPts val="600"/>
              </a:spcAft>
              <a:buNone/>
            </a:pPr>
            <a:fld id="{00000000-1234-1234-1234-123412341234}" type="slidenum">
              <a:rPr lang="en-US" smtClean="0"/>
              <a:pPr marL="0" lvl="0" indent="0" rtl="0">
                <a:spcBef>
                  <a:spcPts val="0"/>
                </a:spcBef>
                <a:spcAft>
                  <a:spcPts val="600"/>
                </a:spcAft>
                <a:buNone/>
              </a:pPr>
              <a:t>11</a:t>
            </a:fld>
            <a:endParaRPr lang="en-US"/>
          </a:p>
        </p:txBody>
      </p:sp>
    </p:spTree>
    <p:custDataLst>
      <p:tags r:id="rId1"/>
    </p:custDataLst>
    <p:extLst>
      <p:ext uri="{BB962C8B-B14F-4D97-AF65-F5344CB8AC3E}">
        <p14:creationId xmlns:p14="http://schemas.microsoft.com/office/powerpoint/2010/main" val="2133000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Method of Procurement to be Followed</a:t>
            </a:r>
          </a:p>
        </p:txBody>
      </p:sp>
      <p:sp>
        <p:nvSpPr>
          <p:cNvPr id="3" name="Content Placeholder 2"/>
          <p:cNvSpPr>
            <a:spLocks noGrp="1"/>
          </p:cNvSpPr>
          <p:nvPr>
            <p:ph idx="1"/>
          </p:nvPr>
        </p:nvSpPr>
        <p:spPr/>
        <p:txBody>
          <a:bodyPr/>
          <a:lstStyle/>
          <a:p>
            <a:r>
              <a:rPr lang="en-US" dirty="0"/>
              <a:t>The Program Sponsor must have and use its own Documented Procurement Procedures.</a:t>
            </a:r>
          </a:p>
          <a:p>
            <a:pPr marL="0" indent="0">
              <a:buNone/>
            </a:pPr>
            <a:r>
              <a:rPr lang="en-US" dirty="0"/>
              <a:t> </a:t>
            </a:r>
          </a:p>
          <a:p>
            <a:r>
              <a:rPr lang="en-US" dirty="0"/>
              <a:t>Procedures must be consistent with the standards outlined </a:t>
            </a:r>
            <a:r>
              <a:rPr lang="en-US"/>
              <a:t>in:</a:t>
            </a:r>
            <a:endParaRPr lang="en-US" dirty="0"/>
          </a:p>
          <a:p>
            <a:pPr lvl="1">
              <a:buFont typeface="Wingdings" panose="05000000000000000000" pitchFamily="2" charset="2"/>
              <a:buChar char="Ø"/>
            </a:pPr>
            <a:r>
              <a:rPr lang="en-US" dirty="0"/>
              <a:t> 2 CFR 200.318 through 200.327; </a:t>
            </a:r>
          </a:p>
          <a:p>
            <a:pPr lvl="1">
              <a:buFont typeface="Wingdings" panose="05000000000000000000" pitchFamily="2" charset="2"/>
              <a:buChar char="Ø"/>
            </a:pPr>
            <a:endParaRPr lang="en-US" dirty="0"/>
          </a:p>
          <a:p>
            <a:pPr lvl="1">
              <a:buFont typeface="Wingdings" panose="05000000000000000000" pitchFamily="2" charset="2"/>
              <a:buChar char="Ø"/>
            </a:pPr>
            <a:r>
              <a:rPr lang="en-US" dirty="0"/>
              <a:t> Applicable program regulations; and </a:t>
            </a:r>
          </a:p>
          <a:p>
            <a:pPr lvl="1">
              <a:buFont typeface="Wingdings" panose="05000000000000000000" pitchFamily="2" charset="2"/>
              <a:buChar char="Ø"/>
            </a:pPr>
            <a:endParaRPr lang="en-US" dirty="0"/>
          </a:p>
          <a:p>
            <a:pPr lvl="1">
              <a:buFont typeface="Wingdings" panose="05000000000000000000" pitchFamily="2" charset="2"/>
              <a:buChar char="Ø"/>
            </a:pPr>
            <a:r>
              <a:rPr lang="en-US" dirty="0"/>
              <a:t> State, local, or tribal laws or regulations.</a:t>
            </a:r>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t>2</a:t>
            </a:fld>
            <a:endParaRPr lang="en-US" dirty="0"/>
          </a:p>
        </p:txBody>
      </p:sp>
    </p:spTree>
    <p:custDataLst>
      <p:tags r:id="rId1"/>
    </p:custDataLst>
    <p:extLst>
      <p:ext uri="{BB962C8B-B14F-4D97-AF65-F5344CB8AC3E}">
        <p14:creationId xmlns:p14="http://schemas.microsoft.com/office/powerpoint/2010/main" val="21413403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Fragmentation </a:t>
            </a:r>
          </a:p>
        </p:txBody>
      </p:sp>
      <p:sp>
        <p:nvSpPr>
          <p:cNvPr id="3" name="Content Placeholder 2"/>
          <p:cNvSpPr>
            <a:spLocks noGrp="1"/>
          </p:cNvSpPr>
          <p:nvPr>
            <p:ph idx="1"/>
          </p:nvPr>
        </p:nvSpPr>
        <p:spPr/>
        <p:txBody>
          <a:bodyPr/>
          <a:lstStyle/>
          <a:p>
            <a:r>
              <a:rPr lang="en-US" dirty="0"/>
              <a:t>A Program Sponsor may not artificially divide or fragment a procurement so as to constitute a less restrictive procurement method.</a:t>
            </a:r>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t>3</a:t>
            </a:fld>
            <a:endParaRPr lang="en-US" dirty="0"/>
          </a:p>
        </p:txBody>
      </p:sp>
    </p:spTree>
    <p:custDataLst>
      <p:tags r:id="rId1"/>
    </p:custDataLst>
    <p:extLst>
      <p:ext uri="{BB962C8B-B14F-4D97-AF65-F5344CB8AC3E}">
        <p14:creationId xmlns:p14="http://schemas.microsoft.com/office/powerpoint/2010/main" val="276731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Simplified Acquisition Threshold</a:t>
            </a:r>
          </a:p>
        </p:txBody>
      </p:sp>
      <p:sp>
        <p:nvSpPr>
          <p:cNvPr id="3" name="Content Placeholder 2"/>
          <p:cNvSpPr>
            <a:spLocks noGrp="1"/>
          </p:cNvSpPr>
          <p:nvPr>
            <p:ph idx="1"/>
          </p:nvPr>
        </p:nvSpPr>
        <p:spPr/>
        <p:txBody>
          <a:bodyPr>
            <a:normAutofit lnSpcReduction="10000"/>
          </a:bodyPr>
          <a:lstStyle/>
          <a:p>
            <a:r>
              <a:rPr lang="en-US" dirty="0"/>
              <a:t>The Program Sponsor is responsible for determining and documenting an appropriate simplified acquisition threshold based on internal controls, an evaluation of risk, and its documented procurement procedures.</a:t>
            </a:r>
          </a:p>
          <a:p>
            <a:endParaRPr lang="en-US" dirty="0"/>
          </a:p>
          <a:p>
            <a:r>
              <a:rPr lang="en-US" dirty="0"/>
              <a:t>The simplified acquisition threshold used by the Program Sponsor must be authorized or not prohibited under State, local, or tribal laws or regulations. </a:t>
            </a:r>
          </a:p>
          <a:p>
            <a:endParaRPr lang="en-US" dirty="0"/>
          </a:p>
          <a:p>
            <a:r>
              <a:rPr lang="en-US" dirty="0"/>
              <a:t>Federal simplified acquisition threshold is $350,000.00</a:t>
            </a:r>
          </a:p>
          <a:p>
            <a:endParaRPr lang="en-US" dirty="0"/>
          </a:p>
          <a:p>
            <a:r>
              <a:rPr lang="en-US" dirty="0"/>
              <a:t>State of Oregon simplified acquisition threshold is $250,000.00</a:t>
            </a:r>
          </a:p>
          <a:p>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t>4</a:t>
            </a:fld>
            <a:endParaRPr lang="en-US" dirty="0"/>
          </a:p>
        </p:txBody>
      </p:sp>
    </p:spTree>
    <p:custDataLst>
      <p:tags r:id="rId1"/>
    </p:custDataLst>
    <p:extLst>
      <p:ext uri="{BB962C8B-B14F-4D97-AF65-F5344CB8AC3E}">
        <p14:creationId xmlns:p14="http://schemas.microsoft.com/office/powerpoint/2010/main" val="26226141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Specification </a:t>
            </a:r>
          </a:p>
        </p:txBody>
      </p:sp>
      <p:sp>
        <p:nvSpPr>
          <p:cNvPr id="3" name="Content Placeholder 2"/>
          <p:cNvSpPr>
            <a:spLocks noGrp="1"/>
          </p:cNvSpPr>
          <p:nvPr>
            <p:ph idx="1"/>
          </p:nvPr>
        </p:nvSpPr>
        <p:spPr/>
        <p:txBody>
          <a:bodyPr>
            <a:normAutofit lnSpcReduction="10000"/>
          </a:bodyPr>
          <a:lstStyle/>
          <a:p>
            <a:r>
              <a:rPr lang="en-US" dirty="0"/>
              <a:t>Incorporate a clear and accurate description of the technical requirements for the material, product, or service to be procured. </a:t>
            </a:r>
          </a:p>
          <a:p>
            <a:endParaRPr lang="en-US" dirty="0"/>
          </a:p>
          <a:p>
            <a:r>
              <a:rPr lang="en-US" dirty="0"/>
              <a:t>The description may include a statement of the qualitative nature of the material, product or service to be procured and, when necessary.</a:t>
            </a:r>
          </a:p>
          <a:p>
            <a:endParaRPr lang="en-US" dirty="0"/>
          </a:p>
          <a:p>
            <a:r>
              <a:rPr lang="en-US" dirty="0"/>
              <a:t>Must set forth those minimum essential characteristics and standards to which it must conform if it is to satisfy its intended use.</a:t>
            </a:r>
          </a:p>
          <a:p>
            <a:endParaRPr lang="en-US" dirty="0"/>
          </a:p>
          <a:p>
            <a:r>
              <a:rPr lang="en-US" dirty="0"/>
              <a:t>Identify all requirements which the offerors must fulfill and all other factors to be used in evaluating bids.</a:t>
            </a:r>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t>5</a:t>
            </a:fld>
            <a:endParaRPr lang="en-US" dirty="0"/>
          </a:p>
        </p:txBody>
      </p:sp>
    </p:spTree>
    <p:custDataLst>
      <p:tags r:id="rId1"/>
    </p:custDataLst>
    <p:extLst>
      <p:ext uri="{BB962C8B-B14F-4D97-AF65-F5344CB8AC3E}">
        <p14:creationId xmlns:p14="http://schemas.microsoft.com/office/powerpoint/2010/main" val="36112009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Conditions</a:t>
            </a:r>
          </a:p>
        </p:txBody>
      </p:sp>
      <p:sp>
        <p:nvSpPr>
          <p:cNvPr id="3" name="Content Placeholder 2"/>
          <p:cNvSpPr>
            <a:spLocks noGrp="1"/>
          </p:cNvSpPr>
          <p:nvPr>
            <p:ph idx="1"/>
          </p:nvPr>
        </p:nvSpPr>
        <p:spPr/>
        <p:txBody>
          <a:bodyPr/>
          <a:lstStyle/>
          <a:p>
            <a:r>
              <a:rPr lang="en-US" dirty="0"/>
              <a:t>A complete, adequate, and realistic specification or purchase description is available.</a:t>
            </a:r>
          </a:p>
          <a:p>
            <a:endParaRPr lang="en-US" dirty="0"/>
          </a:p>
          <a:p>
            <a:r>
              <a:rPr lang="en-US" dirty="0"/>
              <a:t>Two or more responsible bidders are willing and able to compete effectively for the business. </a:t>
            </a:r>
          </a:p>
          <a:p>
            <a:endParaRPr lang="en-US" dirty="0"/>
          </a:p>
          <a:p>
            <a:r>
              <a:rPr lang="en-US" dirty="0"/>
              <a:t>The procurement lends itself to a firm fixed price contract and the selection of the successful bidder can be made principally on the basis of price. </a:t>
            </a:r>
          </a:p>
          <a:p>
            <a:pPr marL="0" indent="0">
              <a:buNone/>
            </a:pPr>
            <a:r>
              <a:rPr lang="en-US" dirty="0"/>
              <a:t> </a:t>
            </a:r>
          </a:p>
          <a:p>
            <a:endParaRPr lang="en-US" dirty="0"/>
          </a:p>
          <a:p>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t>6</a:t>
            </a:fld>
            <a:endParaRPr lang="en-US" dirty="0"/>
          </a:p>
        </p:txBody>
      </p:sp>
    </p:spTree>
    <p:custDataLst>
      <p:tags r:id="rId1"/>
    </p:custDataLst>
    <p:extLst>
      <p:ext uri="{BB962C8B-B14F-4D97-AF65-F5344CB8AC3E}">
        <p14:creationId xmlns:p14="http://schemas.microsoft.com/office/powerpoint/2010/main" val="10482271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Requirements</a:t>
            </a:r>
          </a:p>
        </p:txBody>
      </p:sp>
      <p:sp>
        <p:nvSpPr>
          <p:cNvPr id="3" name="Content Placeholder 2"/>
          <p:cNvSpPr>
            <a:spLocks noGrp="1"/>
          </p:cNvSpPr>
          <p:nvPr>
            <p:ph idx="1"/>
          </p:nvPr>
        </p:nvSpPr>
        <p:spPr/>
        <p:txBody>
          <a:bodyPr/>
          <a:lstStyle/>
          <a:p>
            <a:r>
              <a:rPr lang="en-US" dirty="0"/>
              <a:t>Invitation for Bids must be publicly advertised for a minimum of 14 days.</a:t>
            </a:r>
          </a:p>
          <a:p>
            <a:endParaRPr lang="en-US" dirty="0"/>
          </a:p>
          <a:p>
            <a:r>
              <a:rPr lang="en-US" dirty="0"/>
              <a:t>Must define the items or services in order for the bidder to properly respond.</a:t>
            </a:r>
          </a:p>
          <a:p>
            <a:endParaRPr lang="en-US" dirty="0"/>
          </a:p>
          <a:p>
            <a:r>
              <a:rPr lang="en-US" dirty="0"/>
              <a:t>Bids must be opened publicly at the time and place prescribed in the invitation for bids. </a:t>
            </a:r>
          </a:p>
          <a:p>
            <a:endParaRPr lang="en-US" dirty="0"/>
          </a:p>
          <a:p>
            <a:r>
              <a:rPr lang="en-US" dirty="0"/>
              <a:t>A firm fixed price contract award will be made in writing to the lowest responsive and responsible bidder. </a:t>
            </a:r>
          </a:p>
          <a:p>
            <a:endParaRPr lang="en-US" dirty="0"/>
          </a:p>
          <a:p>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t>7</a:t>
            </a:fld>
            <a:endParaRPr lang="en-US" dirty="0"/>
          </a:p>
        </p:txBody>
      </p:sp>
    </p:spTree>
    <p:custDataLst>
      <p:tags r:id="rId1"/>
    </p:custDataLst>
    <p:extLst>
      <p:ext uri="{BB962C8B-B14F-4D97-AF65-F5344CB8AC3E}">
        <p14:creationId xmlns:p14="http://schemas.microsoft.com/office/powerpoint/2010/main" val="20346217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7176" y="457200"/>
            <a:ext cx="10784542" cy="1026460"/>
          </a:xfrm>
        </p:spPr>
        <p:txBody>
          <a:bodyPr anchor="b">
            <a:normAutofit/>
          </a:bodyPr>
          <a:lstStyle/>
          <a:p>
            <a:r>
              <a:rPr lang="en-US" dirty="0"/>
              <a:t>Sealed Bids Method</a:t>
            </a:r>
          </a:p>
        </p:txBody>
      </p:sp>
      <p:pic>
        <p:nvPicPr>
          <p:cNvPr id="8" name="Picture 7" descr="Announce publicly&#10;evaluate responses&#10;award contract&#10;manage contract" title="Sealed bids and Competitive Bid Cycle"/>
          <p:cNvPicPr>
            <a:picLocks noChangeAspect="1"/>
          </p:cNvPicPr>
          <p:nvPr/>
        </p:nvPicPr>
        <p:blipFill>
          <a:blip r:embed="rId4"/>
          <a:stretch>
            <a:fillRect/>
          </a:stretch>
        </p:blipFill>
        <p:spPr>
          <a:xfrm>
            <a:off x="2356928" y="1825625"/>
            <a:ext cx="7505038" cy="4109010"/>
          </a:xfrm>
          <a:prstGeom prst="rect">
            <a:avLst/>
          </a:prstGeom>
          <a:noFill/>
        </p:spPr>
      </p:pic>
      <p:sp>
        <p:nvSpPr>
          <p:cNvPr id="4" name="Footer Placeholder 3"/>
          <p:cNvSpPr>
            <a:spLocks noGrp="1"/>
          </p:cNvSpPr>
          <p:nvPr>
            <p:ph type="ftr" sz="quarter" idx="11"/>
          </p:nvPr>
        </p:nvSpPr>
        <p:spPr>
          <a:xfrm>
            <a:off x="717176" y="6139793"/>
            <a:ext cx="2864224" cy="365125"/>
          </a:xfrm>
        </p:spPr>
        <p:txBody>
          <a:bodyPr anchor="ctr">
            <a:normAutofit/>
          </a:bodyPr>
          <a:lstStyle/>
          <a:p>
            <a:pPr>
              <a:lnSpc>
                <a:spcPct val="90000"/>
              </a:lnSpc>
              <a:spcAft>
                <a:spcPts val="600"/>
              </a:spcAft>
            </a:pPr>
            <a:r>
              <a:rPr lang="en-US" sz="900"/>
              <a:t>Oregon Department of Education Child Nutrition Program </a:t>
            </a:r>
          </a:p>
        </p:txBody>
      </p:sp>
      <p:sp>
        <p:nvSpPr>
          <p:cNvPr id="5" name="Slide Number Placeholder 4"/>
          <p:cNvSpPr>
            <a:spLocks noGrp="1"/>
          </p:cNvSpPr>
          <p:nvPr>
            <p:ph type="sldNum" sz="quarter" idx="12"/>
          </p:nvPr>
        </p:nvSpPr>
        <p:spPr>
          <a:xfrm>
            <a:off x="8610600" y="6139793"/>
            <a:ext cx="2891118" cy="365125"/>
          </a:xfrm>
        </p:spPr>
        <p:txBody>
          <a:bodyPr anchor="ctr">
            <a:normAutofit/>
          </a:bodyPr>
          <a:lstStyle/>
          <a:p>
            <a:pPr>
              <a:spcAft>
                <a:spcPts val="600"/>
              </a:spcAft>
            </a:pPr>
            <a:fld id="{357F5B69-6281-4C1F-8C38-6DA0F56DA430}" type="slidenum">
              <a:rPr lang="en-US" smtClean="0"/>
              <a:pPr>
                <a:spcAft>
                  <a:spcPts val="600"/>
                </a:spcAft>
              </a:pPr>
              <a:t>8</a:t>
            </a:fld>
            <a:endParaRPr lang="en-US"/>
          </a:p>
        </p:txBody>
      </p:sp>
    </p:spTree>
    <p:custDataLst>
      <p:tags r:id="rId1"/>
    </p:custDataLst>
    <p:extLst>
      <p:ext uri="{BB962C8B-B14F-4D97-AF65-F5344CB8AC3E}">
        <p14:creationId xmlns:p14="http://schemas.microsoft.com/office/powerpoint/2010/main" val="36378832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Summary of Sealed Bids</a:t>
            </a:r>
          </a:p>
        </p:txBody>
      </p:sp>
      <p:sp>
        <p:nvSpPr>
          <p:cNvPr id="3" name="Content Placeholder 2"/>
          <p:cNvSpPr>
            <a:spLocks noGrp="1"/>
          </p:cNvSpPr>
          <p:nvPr>
            <p:ph idx="1"/>
          </p:nvPr>
        </p:nvSpPr>
        <p:spPr/>
        <p:txBody>
          <a:bodyPr>
            <a:normAutofit fontScale="77500" lnSpcReduction="20000"/>
          </a:bodyPr>
          <a:lstStyle/>
          <a:p>
            <a:r>
              <a:rPr lang="en-US" sz="2800" dirty="0">
                <a:solidFill>
                  <a:prstClr val="black"/>
                </a:solidFill>
              </a:rPr>
              <a:t>Invitation for bids must be publicly advertised.</a:t>
            </a:r>
          </a:p>
          <a:p>
            <a:endParaRPr lang="en-US" sz="2800" dirty="0">
              <a:solidFill>
                <a:prstClr val="black"/>
              </a:solidFill>
            </a:endParaRPr>
          </a:p>
          <a:p>
            <a:r>
              <a:rPr lang="en-US" sz="2800" dirty="0">
                <a:solidFill>
                  <a:prstClr val="black"/>
                </a:solidFill>
              </a:rPr>
              <a:t>A complete, adequate, and realistic specification or purchase description is available.</a:t>
            </a:r>
          </a:p>
          <a:p>
            <a:endParaRPr lang="en-US" sz="2800" dirty="0">
              <a:solidFill>
                <a:prstClr val="black"/>
              </a:solidFill>
            </a:endParaRPr>
          </a:p>
          <a:p>
            <a:r>
              <a:rPr lang="en-US" sz="2800" dirty="0">
                <a:solidFill>
                  <a:prstClr val="black"/>
                </a:solidFill>
              </a:rPr>
              <a:t>Two or more responsible bidders are willing and able to compete effectively for the business.</a:t>
            </a:r>
          </a:p>
          <a:p>
            <a:endParaRPr lang="en-US" sz="2800" dirty="0">
              <a:solidFill>
                <a:prstClr val="black"/>
              </a:solidFill>
            </a:endParaRPr>
          </a:p>
          <a:p>
            <a:r>
              <a:rPr lang="en-US" sz="2800" dirty="0">
                <a:solidFill>
                  <a:prstClr val="black"/>
                </a:solidFill>
              </a:rPr>
              <a:t>All bids will be opened at the time and place prescribed in the invitation for bids, and for local and tribal governments, the bids must be opened publicly.</a:t>
            </a:r>
          </a:p>
          <a:p>
            <a:pPr marL="0" indent="0">
              <a:buNone/>
            </a:pPr>
            <a:endParaRPr lang="en-US" sz="2800" dirty="0">
              <a:solidFill>
                <a:prstClr val="black"/>
              </a:solidFill>
            </a:endParaRPr>
          </a:p>
          <a:p>
            <a:r>
              <a:rPr lang="en-US" sz="2800" dirty="0">
                <a:solidFill>
                  <a:prstClr val="black"/>
                </a:solidFill>
              </a:rPr>
              <a:t>The procurement lends itself to a firm fixed price contract and the selection of the successful bidder can be made principally on the basis of price.</a:t>
            </a:r>
          </a:p>
          <a:p>
            <a:endParaRPr lang="en-US" sz="2800" dirty="0">
              <a:solidFill>
                <a:prstClr val="black"/>
              </a:solidFill>
            </a:endParaRPr>
          </a:p>
          <a:p>
            <a:endParaRPr lang="en-US" dirty="0">
              <a:solidFill>
                <a:prstClr val="black"/>
              </a:solidFill>
            </a:endParaRPr>
          </a:p>
          <a:p>
            <a:pPr marL="0" indent="0">
              <a:buNone/>
            </a:pPr>
            <a:endParaRPr lang="en-US" dirty="0"/>
          </a:p>
        </p:txBody>
      </p:sp>
      <p:sp>
        <p:nvSpPr>
          <p:cNvPr id="4" name="Footer Placeholder 3"/>
          <p:cNvSpPr>
            <a:spLocks noGrp="1"/>
          </p:cNvSpPr>
          <p:nvPr>
            <p:ph type="ftr" sz="quarter" idx="11"/>
          </p:nvPr>
        </p:nvSpPr>
        <p:spPr>
          <a:xfrm>
            <a:off x="717175" y="6139793"/>
            <a:ext cx="4022775" cy="365125"/>
          </a:xfrm>
        </p:spPr>
        <p:txBody>
          <a:bodyPr/>
          <a:lstStyle/>
          <a:p>
            <a:r>
              <a:rPr lang="en-US" dirty="0"/>
              <a:t>Oregon Department of Education Child Nutrition Program </a:t>
            </a:r>
          </a:p>
        </p:txBody>
      </p:sp>
      <p:sp>
        <p:nvSpPr>
          <p:cNvPr id="5" name="Slide Number Placeholder 4"/>
          <p:cNvSpPr>
            <a:spLocks noGrp="1"/>
          </p:cNvSpPr>
          <p:nvPr>
            <p:ph type="sldNum" sz="quarter" idx="12"/>
          </p:nvPr>
        </p:nvSpPr>
        <p:spPr/>
        <p:txBody>
          <a:bodyPr/>
          <a:lstStyle/>
          <a:p>
            <a:fld id="{357F5B69-6281-4C1F-8C38-6DA0F56DA430}" type="slidenum">
              <a:rPr lang="en-US" smtClean="0"/>
              <a:t>9</a:t>
            </a:fld>
            <a:endParaRPr lang="en-US" dirty="0"/>
          </a:p>
        </p:txBody>
      </p:sp>
    </p:spTree>
    <p:custDataLst>
      <p:tags r:id="rId1"/>
    </p:custDataLst>
    <p:extLst>
      <p:ext uri="{BB962C8B-B14F-4D97-AF65-F5344CB8AC3E}">
        <p14:creationId xmlns:p14="http://schemas.microsoft.com/office/powerpoint/2010/main" val="91458011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12"/>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PowerPoint-Template" id="{CEF040AC-A138-4BA3-B6BE-255F68BC4D27}" vid="{CA1779EF-404C-40EC-AE1C-4E7CB1FF3341}"/>
    </a:ext>
  </a:extLst>
</a:theme>
</file>

<file path=ppt/theme/theme2.xml><?xml version="1.0" encoding="utf-8"?>
<a:theme xmlns:a="http://schemas.openxmlformats.org/drawingml/2006/main" name="Green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PowerPoint-Template" id="{CEF040AC-A138-4BA3-B6BE-255F68BC4D27}" vid="{7B5AFE78-9CF7-4712-A484-02177805FB18}"/>
    </a:ext>
  </a:extLst>
</a:theme>
</file>

<file path=ppt/theme/theme3.xml><?xml version="1.0" encoding="utf-8"?>
<a:theme xmlns:a="http://schemas.openxmlformats.org/drawingml/2006/main" name="Gold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PowerPoint-Template" id="{CEF040AC-A138-4BA3-B6BE-255F68BC4D27}" vid="{9DB117EC-CCB7-4942-A79F-D67FDA18FDA5}"/>
    </a:ext>
  </a:extLst>
</a:theme>
</file>

<file path=ppt/theme/theme4.xml><?xml version="1.0" encoding="utf-8"?>
<a:theme xmlns:a="http://schemas.openxmlformats.org/drawingml/2006/main" name="Orange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PowerPoint-Template" id="{CEF040AC-A138-4BA3-B6BE-255F68BC4D27}" vid="{6EA88DF3-8199-41D3-BD37-41E396ABC7FA}"/>
    </a:ext>
  </a:extLst>
</a:theme>
</file>

<file path=ppt/theme/theme5.xml><?xml version="1.0" encoding="utf-8"?>
<a:theme xmlns:a="http://schemas.openxmlformats.org/drawingml/2006/main" name="Red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PowerPoint-Template" id="{CEF040AC-A138-4BA3-B6BE-255F68BC4D27}" vid="{FD9BC937-E704-4D8E-952C-6E01F47C66DE}"/>
    </a:ext>
  </a:extLst>
</a:theme>
</file>

<file path=ppt/theme/theme6.xml><?xml version="1.0" encoding="utf-8"?>
<a:theme xmlns:a="http://schemas.openxmlformats.org/drawingml/2006/main" name="Teal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PowerPoint-Template" id="{CEF040AC-A138-4BA3-B6BE-255F68BC4D27}" vid="{453E4EAA-52B1-435D-A402-F7FF7F9E897B}"/>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C7457C9221D0340B8D5CA9726A131CC" ma:contentTypeVersion="7" ma:contentTypeDescription="Create a new document." ma:contentTypeScope="" ma:versionID="5dfc938b34e4116f9fe97bd443af5214">
  <xsd:schema xmlns:xsd="http://www.w3.org/2001/XMLSchema" xmlns:xs="http://www.w3.org/2001/XMLSchema" xmlns:p="http://schemas.microsoft.com/office/2006/metadata/properties" xmlns:ns1="http://schemas.microsoft.com/sharepoint/v3" xmlns:ns2="5555b13e-5550-4a64-82c9-4795d4b5fce9" xmlns:ns3="54031767-dd6d-417c-ab73-583408f47564" targetNamespace="http://schemas.microsoft.com/office/2006/metadata/properties" ma:root="true" ma:fieldsID="c871f720fd984a021f16a99f3d42a1e5" ns1:_="" ns2:_="" ns3:_="">
    <xsd:import namespace="http://schemas.microsoft.com/sharepoint/v3"/>
    <xsd:import namespace="5555b13e-5550-4a64-82c9-4795d4b5fce9"/>
    <xsd:import namespace="54031767-dd6d-417c-ab73-583408f47564"/>
    <xsd:element name="properties">
      <xsd:complexType>
        <xsd:sequence>
          <xsd:element name="documentManagement">
            <xsd:complexType>
              <xsd:all>
                <xsd:element ref="ns1:PublishingStartDate" minOccurs="0"/>
                <xsd:element ref="ns1:PublishingExpirationDate" minOccurs="0"/>
                <xsd:element ref="ns2:Estimated_x0020_Creation_x0020_Date" minOccurs="0"/>
                <xsd:element ref="ns2:Remediation_x0020_Date" minOccurs="0"/>
                <xsd:element ref="ns2:Priority"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5555b13e-5550-4a64-82c9-4795d4b5fce9" elementFormDefault="qualified">
    <xsd:import namespace="http://schemas.microsoft.com/office/2006/documentManagement/types"/>
    <xsd:import namespace="http://schemas.microsoft.com/office/infopath/2007/PartnerControls"/>
    <xsd:element name="Estimated_x0020_Creation_x0020_Date" ma:index="6" nillable="true" ma:displayName="Estimated Creation Date" ma:format="DateOnly" ma:internalName="Estimated_x0020_Creation_x0020_Date" ma:readOnly="false">
      <xsd:simpleType>
        <xsd:restriction base="dms:DateTime"/>
      </xsd:simpleType>
    </xsd:element>
    <xsd:element name="Remediation_x0020_Date" ma:index="7" nillable="true" ma:displayName="Remediation Date" ma:default="[today]" ma:format="DateOnly" ma:internalName="Remediation_x0020_Date" ma:readOnly="false">
      <xsd:simpleType>
        <xsd:restriction base="dms:DateTime"/>
      </xsd:simpleType>
    </xsd:element>
    <xsd:element name="Priority" ma:index="8" nillable="true" ma:displayName="Priority" ma:default="New" ma:description="What Priority Level Is This Document?" ma:format="RadioButtons" ma:internalName="Priority" ma:readOnly="false">
      <xsd:simpleType>
        <xsd:restriction base="dms:Choice">
          <xsd:enumeration value="New"/>
          <xsd:enumeration value="Legacy"/>
          <xsd:enumeration value="Tier 1"/>
          <xsd:enumeration value="Tier 2"/>
          <xsd:enumeration value="Tier 3"/>
        </xsd:restriction>
      </xsd:simpleType>
    </xsd:element>
  </xsd:schema>
  <xsd:schema xmlns:xsd="http://www.w3.org/2001/XMLSchema" xmlns:xs="http://www.w3.org/2001/XMLSchema" xmlns:dms="http://schemas.microsoft.com/office/2006/documentManagement/types" xmlns:pc="http://schemas.microsoft.com/office/infopath/2007/PartnerControls" targetNamespace="54031767-dd6d-417c-ab73-583408f47564"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9"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Estimated_x0020_Creation_x0020_Date xmlns="5555b13e-5550-4a64-82c9-4795d4b5fce9" xsi:nil="true"/>
    <Priority xmlns="5555b13e-5550-4a64-82c9-4795d4b5fce9">New</Priority>
    <Remediation_x0020_Date xmlns="5555b13e-5550-4a64-82c9-4795d4b5fce9">2025-10-15T07:00:00+00:00</Remediation_x0020_Date>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C89355FA-195E-4D12-993F-D063CF014B5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5555b13e-5550-4a64-82c9-4795d4b5fce9"/>
    <ds:schemaRef ds:uri="54031767-dd6d-417c-ab73-583408f4756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A537A3C-07AB-4ED3-ABE5-8FDAADAD9E20}">
  <ds:schemaRefs>
    <ds:schemaRef ds:uri="http://schemas.microsoft.com/sharepoint/v3/contenttype/forms"/>
  </ds:schemaRefs>
</ds:datastoreItem>
</file>

<file path=customXml/itemProps3.xml><?xml version="1.0" encoding="utf-8"?>
<ds:datastoreItem xmlns:ds="http://schemas.openxmlformats.org/officeDocument/2006/customXml" ds:itemID="{1C2AA772-8C0A-480C-9E0C-84C76C73C71D}">
  <ds:schemaRefs>
    <ds:schemaRef ds:uri="http://schemas.microsoft.com/office/2006/documentManagement/types"/>
    <ds:schemaRef ds:uri="http://schemas.microsoft.com/office/infopath/2007/PartnerControls"/>
    <ds:schemaRef ds:uri="http://purl.org/dc/elements/1.1/"/>
    <ds:schemaRef ds:uri="http://schemas.microsoft.com/office/2006/metadata/properties"/>
    <ds:schemaRef ds:uri="f8c69903-a0f7-450b-ae3e-376aa9dca0ba"/>
    <ds:schemaRef ds:uri="http://purl.org/dc/terms/"/>
    <ds:schemaRef ds:uri="http://schemas.openxmlformats.org/package/2006/metadata/core-properties"/>
    <ds:schemaRef ds:uri="http://www.w3.org/XML/1998/namespace"/>
    <ds:schemaRef ds:uri="http://purl.org/dc/dcmitype/"/>
    <ds:schemaRef ds:uri="5555b13e-5550-4a64-82c9-4795d4b5fce9"/>
    <ds:schemaRef ds:uri="http://schemas.microsoft.com/sharepoint/v3"/>
  </ds:schemaRefs>
</ds:datastoreItem>
</file>

<file path=docMetadata/LabelInfo.xml><?xml version="1.0" encoding="utf-8"?>
<clbl:labelList xmlns:clbl="http://schemas.microsoft.com/office/2020/mipLabelMetadata">
  <clbl:label id="{7730ea53-6f5e-4160-81a5-992a9105450a}" enabled="1" method="Standard" siteId="{b4f51418-b269-49a2-935a-fa54bf584fc8}" contentBits="0" removed="0"/>
</clbl:labelList>
</file>

<file path=docProps/app.xml><?xml version="1.0" encoding="utf-8"?>
<Properties xmlns="http://schemas.openxmlformats.org/officeDocument/2006/extended-properties" xmlns:vt="http://schemas.openxmlformats.org/officeDocument/2006/docPropsVTypes">
  <Template>ODE-PowerPoint-Template</Template>
  <TotalTime>18068</TotalTime>
  <Words>2114</Words>
  <Application>Microsoft Office PowerPoint</Application>
  <PresentationFormat>Widescreen</PresentationFormat>
  <Paragraphs>157</Paragraphs>
  <Slides>11</Slides>
  <Notes>10</Notes>
  <HiddenSlides>0</HiddenSlides>
  <MMClips>0</MMClips>
  <ScaleCrop>false</ScaleCrop>
  <HeadingPairs>
    <vt:vector size="6" baseType="variant">
      <vt:variant>
        <vt:lpstr>Fonts Used</vt:lpstr>
      </vt:variant>
      <vt:variant>
        <vt:i4>3</vt:i4>
      </vt:variant>
      <vt:variant>
        <vt:lpstr>Theme</vt:lpstr>
      </vt:variant>
      <vt:variant>
        <vt:i4>6</vt:i4>
      </vt:variant>
      <vt:variant>
        <vt:lpstr>Slide Titles</vt:lpstr>
      </vt:variant>
      <vt:variant>
        <vt:i4>11</vt:i4>
      </vt:variant>
    </vt:vector>
  </HeadingPairs>
  <TitlesOfParts>
    <vt:vector size="20" baseType="lpstr">
      <vt:lpstr>Arial</vt:lpstr>
      <vt:lpstr>Calibri</vt:lpstr>
      <vt:lpstr>Wingdings</vt:lpstr>
      <vt:lpstr>2021ODE</vt:lpstr>
      <vt:lpstr>Green_2021ODE</vt:lpstr>
      <vt:lpstr>Gold_2021ODE</vt:lpstr>
      <vt:lpstr>Orange_2021ODE</vt:lpstr>
      <vt:lpstr>Red_2021ODE</vt:lpstr>
      <vt:lpstr>Teal_2021ODE</vt:lpstr>
      <vt:lpstr>    Sealed Bids Procurement Method</vt:lpstr>
      <vt:lpstr>Method of Procurement to be Followed</vt:lpstr>
      <vt:lpstr>Fragmentation </vt:lpstr>
      <vt:lpstr>Simplified Acquisition Threshold</vt:lpstr>
      <vt:lpstr>Specification </vt:lpstr>
      <vt:lpstr>Conditions</vt:lpstr>
      <vt:lpstr>Requirements</vt:lpstr>
      <vt:lpstr>Sealed Bids Method</vt:lpstr>
      <vt:lpstr>Summary of Sealed Bids</vt:lpstr>
      <vt:lpstr>References</vt:lpstr>
      <vt:lpstr>Non-Discrimination Statement</vt:lpstr>
    </vt:vector>
  </TitlesOfParts>
  <Company>Oregon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WILLIAMS Richard * ODE</dc:creator>
  <cp:lastModifiedBy>PUCKETT Jared * ODE</cp:lastModifiedBy>
  <cp:revision>147</cp:revision>
  <dcterms:created xsi:type="dcterms:W3CDTF">2022-02-18T16:44:08Z</dcterms:created>
  <dcterms:modified xsi:type="dcterms:W3CDTF">2025-10-15T17:43:16Z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0x010100FC7457C9221D0340B8D5CA9726A131CC</vt:lpwstr>
  </property>
  <property fmtid="{D5CDD505-2E9C-101B-9397-08002B2CF9AE}" pid="3" name="ArticulateGUID">
    <vt:lpwstr>3569B3F3-CAEC-4892-8D40-D0D0AC7753E5</vt:lpwstr>
  </property>
  <property fmtid="{D5CDD505-2E9C-101B-9397-08002B2CF9AE}" pid="4" name="ArticulatePath">
    <vt:lpwstr>ODE Internal Sealed Bids (IFB) Training 6-20-2022</vt:lpwstr>
  </property>
  <property fmtid="{D5CDD505-2E9C-101B-9397-08002B2CF9AE}" pid="5" name="MSIP_Label_7730ea53-6f5e-4160-81a5-992a9105450a_Enabled">
    <vt:lpwstr>true</vt:lpwstr>
  </property>
  <property fmtid="{D5CDD505-2E9C-101B-9397-08002B2CF9AE}" pid="6" name="MSIP_Label_7730ea53-6f5e-4160-81a5-992a9105450a_SetDate">
    <vt:lpwstr>2024-03-26T15:13:57Z</vt:lpwstr>
  </property>
  <property fmtid="{D5CDD505-2E9C-101B-9397-08002B2CF9AE}" pid="7" name="MSIP_Label_7730ea53-6f5e-4160-81a5-992a9105450a_Method">
    <vt:lpwstr>Standard</vt:lpwstr>
  </property>
  <property fmtid="{D5CDD505-2E9C-101B-9397-08002B2CF9AE}" pid="8" name="MSIP_Label_7730ea53-6f5e-4160-81a5-992a9105450a_Name">
    <vt:lpwstr>Level 2 - Limited (Items)</vt:lpwstr>
  </property>
  <property fmtid="{D5CDD505-2E9C-101B-9397-08002B2CF9AE}" pid="9" name="MSIP_Label_7730ea53-6f5e-4160-81a5-992a9105450a_SiteId">
    <vt:lpwstr>b4f51418-b269-49a2-935a-fa54bf584fc8</vt:lpwstr>
  </property>
  <property fmtid="{D5CDD505-2E9C-101B-9397-08002B2CF9AE}" pid="10" name="MSIP_Label_7730ea53-6f5e-4160-81a5-992a9105450a_ActionId">
    <vt:lpwstr>9eaa3954-57bb-472b-affd-ac21982cf426</vt:lpwstr>
  </property>
  <property fmtid="{D5CDD505-2E9C-101B-9397-08002B2CF9AE}" pid="11" name="MSIP_Label_7730ea53-6f5e-4160-81a5-992a9105450a_ContentBits">
    <vt:lpwstr>0</vt:lpwstr>
  </property>
</Properties>
</file>