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tags/tag3.xml" ContentType="application/vnd.openxmlformats-officedocument.presentationml.tags+xml"/>
  <Override PartName="/ppt/notesSlides/notesSlide8.xml" ContentType="application/vnd.openxmlformats-officedocument.presentationml.notesSlide+xml"/>
  <Override PartName="/ppt/notesSlides/notesSlide9.xml" ContentType="application/vnd.openxmlformats-officedocument.presentationml.notesSlide+xml"/>
  <Override PartName="/ppt/tags/tag4.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7" r:id="rId4"/>
    <p:sldMasterId id="2147483815" r:id="rId5"/>
    <p:sldMasterId id="2147483803" r:id="rId6"/>
    <p:sldMasterId id="2147483791" r:id="rId7"/>
    <p:sldMasterId id="2147483779" r:id="rId8"/>
    <p:sldMasterId id="2147483767" r:id="rId9"/>
  </p:sldMasterIdLst>
  <p:notesMasterIdLst>
    <p:notesMasterId r:id="rId21"/>
  </p:notesMasterIdLst>
  <p:sldIdLst>
    <p:sldId id="256" r:id="rId10"/>
    <p:sldId id="269" r:id="rId11"/>
    <p:sldId id="274" r:id="rId12"/>
    <p:sldId id="270" r:id="rId13"/>
    <p:sldId id="273" r:id="rId14"/>
    <p:sldId id="271" r:id="rId15"/>
    <p:sldId id="277" r:id="rId16"/>
    <p:sldId id="261" r:id="rId17"/>
    <p:sldId id="266" r:id="rId18"/>
    <p:sldId id="268" r:id="rId19"/>
    <p:sldId id="278" r:id="rId20"/>
  </p:sldIdLst>
  <p:sldSz cx="12192000" cy="6858000"/>
  <p:notesSz cx="6858000" cy="9144000"/>
  <p:custDataLst>
    <p:tags r:id="rId2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CF4F8"/>
    <a:srgbClr val="FCEDE1"/>
    <a:srgbClr val="FAF5E3"/>
    <a:srgbClr val="F0F4E6"/>
    <a:srgbClr val="E7F5F3"/>
    <a:srgbClr val="20552D"/>
    <a:srgbClr val="AC471A"/>
    <a:srgbClr val="5D0541"/>
    <a:srgbClr val="926700"/>
    <a:srgbClr val="754C29"/>
  </p:clrMru>
  <p:extLst>
    <p:ext uri="{E76CE94A-603C-4142-B9EB-6D1370010A27}">
      <p14:discardImageEditData xmlns:p14="http://schemas.microsoft.com/office/powerpoint/2010/main" val="0"/>
    </p:ext>
    <p:ext uri="{D31A062A-798A-4329-ABDD-BBA856620510}">
      <p14:defaultImageDpi xmlns:p14="http://schemas.microsoft.com/office/powerpoint/2010/main" val="33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80" autoAdjust="0"/>
    <p:restoredTop sz="82374" autoAdjust="0"/>
  </p:normalViewPr>
  <p:slideViewPr>
    <p:cSldViewPr snapToGrid="0">
      <p:cViewPr varScale="1">
        <p:scale>
          <a:sx n="87" d="100"/>
          <a:sy n="87" d="100"/>
        </p:scale>
        <p:origin x="1314" y="90"/>
      </p:cViewPr>
      <p:guideLst/>
    </p:cSldViewPr>
  </p:slideViewPr>
  <p:notesTextViewPr>
    <p:cViewPr>
      <p:scale>
        <a:sx n="3" d="2"/>
        <a:sy n="3" d="2"/>
      </p:scale>
      <p:origin x="0" y="0"/>
    </p:cViewPr>
  </p:notesTextViewPr>
  <p:notesViewPr>
    <p:cSldViewPr snapToGrid="0">
      <p:cViewPr varScale="1">
        <p:scale>
          <a:sx n="46" d="100"/>
          <a:sy n="46" d="100"/>
        </p:scale>
        <p:origin x="2790" y="4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slide" Target="slides/slide4.xml"/><Relationship Id="rId18" Type="http://schemas.openxmlformats.org/officeDocument/2006/relationships/slide" Target="slides/slide9.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Master" Target="slideMasters/slideMaster4.xml"/><Relationship Id="rId12" Type="http://schemas.openxmlformats.org/officeDocument/2006/relationships/slide" Target="slides/slide3.xml"/><Relationship Id="rId17" Type="http://schemas.openxmlformats.org/officeDocument/2006/relationships/slide" Target="slides/slide8.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7.xml"/><Relationship Id="rId20" Type="http://schemas.openxmlformats.org/officeDocument/2006/relationships/slide" Target="slides/slide1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2.xml"/><Relationship Id="rId24" Type="http://schemas.openxmlformats.org/officeDocument/2006/relationships/viewProps" Target="viewProps.xml"/><Relationship Id="rId5" Type="http://schemas.openxmlformats.org/officeDocument/2006/relationships/slideMaster" Target="slideMasters/slideMaster2.xml"/><Relationship Id="rId15" Type="http://schemas.openxmlformats.org/officeDocument/2006/relationships/slide" Target="slides/slide6.xml"/><Relationship Id="rId23" Type="http://schemas.openxmlformats.org/officeDocument/2006/relationships/presProps" Target="presProps.xml"/><Relationship Id="rId10" Type="http://schemas.openxmlformats.org/officeDocument/2006/relationships/slide" Target="slides/slide1.xml"/><Relationship Id="rId19" Type="http://schemas.openxmlformats.org/officeDocument/2006/relationships/slide" Target="slides/slide10.xml"/><Relationship Id="rId4" Type="http://schemas.openxmlformats.org/officeDocument/2006/relationships/slideMaster" Target="slideMasters/slideMaster1.xml"/><Relationship Id="rId9" Type="http://schemas.openxmlformats.org/officeDocument/2006/relationships/slideMaster" Target="slideMasters/slideMaster6.xml"/><Relationship Id="rId14" Type="http://schemas.openxmlformats.org/officeDocument/2006/relationships/slide" Target="slides/slide5.xml"/><Relationship Id="rId22" Type="http://schemas.openxmlformats.org/officeDocument/2006/relationships/tags" Target="tags/tag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B63DED8-CA54-42CE-AED5-48AF1E60C0FC}" type="datetimeFigureOut">
              <a:rPr lang="en-US" smtClean="0"/>
              <a:t>10/15/2025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2042C83-F474-4689-992F-134064305DAD}" type="slidenum">
              <a:rPr lang="en-US" smtClean="0"/>
              <a:t>‹#›</a:t>
            </a:fld>
            <a:endParaRPr lang="en-US"/>
          </a:p>
        </p:txBody>
      </p:sp>
    </p:spTree>
    <p:extLst>
      <p:ext uri="{BB962C8B-B14F-4D97-AF65-F5344CB8AC3E}">
        <p14:creationId xmlns:p14="http://schemas.microsoft.com/office/powerpoint/2010/main" val="35658597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Today we will talk about the </a:t>
            </a:r>
            <a:r>
              <a:rPr lang="en-US" baseline="0" dirty="0"/>
              <a:t> competitive proposal </a:t>
            </a:r>
            <a:r>
              <a:rPr lang="en-US" dirty="0"/>
              <a:t>procurement method or</a:t>
            </a:r>
            <a:r>
              <a:rPr lang="en-US" baseline="0" dirty="0"/>
              <a:t> commonly referred to as Request for Proposals as outlined in 2 CFR 200.320(b)(2). This is a formal competitive procurement method in which proposals are publicly solicited and a fixed-price or cost reimbursable contract is awarded to the responsible </a:t>
            </a:r>
            <a:r>
              <a:rPr lang="en-US" baseline="0" dirty="0" err="1"/>
              <a:t>offeror</a:t>
            </a:r>
            <a:r>
              <a:rPr lang="en-US" baseline="0" dirty="0"/>
              <a:t> whose proposal is most advantageous to the Program Sponsor, with price and other factors considered in accordance with the written method for conducting the technical evaluations and making selections.  </a:t>
            </a:r>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1</a:t>
            </a:fld>
            <a:endParaRPr lang="en-US"/>
          </a:p>
        </p:txBody>
      </p:sp>
    </p:spTree>
    <p:extLst>
      <p:ext uri="{BB962C8B-B14F-4D97-AF65-F5344CB8AC3E}">
        <p14:creationId xmlns:p14="http://schemas.microsoft.com/office/powerpoint/2010/main" val="34806509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Program</a:t>
            </a:r>
            <a:r>
              <a:rPr lang="en-US" baseline="0" dirty="0"/>
              <a:t> Sponsor</a:t>
            </a:r>
            <a:r>
              <a:rPr lang="en-US" dirty="0"/>
              <a:t> must have and use their</a:t>
            </a:r>
            <a:r>
              <a:rPr lang="en-US" baseline="0" dirty="0"/>
              <a:t> own </a:t>
            </a:r>
            <a:r>
              <a:rPr lang="en-US" dirty="0"/>
              <a:t>documented procurement procedures, consistent with the standards of</a:t>
            </a:r>
            <a:r>
              <a:rPr lang="en-US" baseline="0" dirty="0"/>
              <a:t> 2 CFR </a:t>
            </a:r>
            <a:r>
              <a:rPr lang="en-US" dirty="0"/>
              <a:t>200.318</a:t>
            </a:r>
            <a:r>
              <a:rPr lang="en-US" baseline="0" dirty="0"/>
              <a:t> through 200.327,</a:t>
            </a:r>
            <a:r>
              <a:rPr lang="en-US" dirty="0"/>
              <a:t> applicable program regulations, and State statute when</a:t>
            </a:r>
            <a:r>
              <a:rPr lang="en-US" baseline="0" dirty="0"/>
              <a:t> using the Request for Proposal procurement</a:t>
            </a:r>
            <a:r>
              <a:rPr lang="en-US" dirty="0"/>
              <a:t> method for the acquisition of goods or services required under</a:t>
            </a:r>
            <a:r>
              <a:rPr lang="en-US" baseline="0" dirty="0"/>
              <a:t> the Federal award. </a:t>
            </a:r>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2</a:t>
            </a:fld>
            <a:endParaRPr lang="en-US"/>
          </a:p>
        </p:txBody>
      </p:sp>
    </p:spTree>
    <p:extLst>
      <p:ext uri="{BB962C8B-B14F-4D97-AF65-F5344CB8AC3E}">
        <p14:creationId xmlns:p14="http://schemas.microsoft.com/office/powerpoint/2010/main" val="35251792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Program Sponsor may not</a:t>
            </a:r>
            <a:r>
              <a:rPr lang="en-US" baseline="0" dirty="0"/>
              <a:t> arbitrarily split the aggregated dollar amount, </a:t>
            </a:r>
            <a:r>
              <a:rPr lang="en-US" dirty="0"/>
              <a:t>artificially divide, or fragment the procurement so as to constitute a less</a:t>
            </a:r>
            <a:r>
              <a:rPr lang="en-US" baseline="0" dirty="0"/>
              <a:t> restrictive procurement method. </a:t>
            </a:r>
            <a:r>
              <a:rPr lang="en-US" dirty="0"/>
              <a:t> </a:t>
            </a:r>
          </a:p>
          <a:p>
            <a:endParaRPr lang="en-US" dirty="0"/>
          </a:p>
          <a:p>
            <a:endParaRPr lang="en-US" dirty="0"/>
          </a:p>
          <a:p>
            <a:endParaRPr lang="en-US" dirty="0"/>
          </a:p>
          <a:p>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3</a:t>
            </a:fld>
            <a:endParaRPr lang="en-US"/>
          </a:p>
        </p:txBody>
      </p:sp>
    </p:spTree>
    <p:extLst>
      <p:ext uri="{BB962C8B-B14F-4D97-AF65-F5344CB8AC3E}">
        <p14:creationId xmlns:p14="http://schemas.microsoft.com/office/powerpoint/2010/main" val="22746991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Program Sponsor is responsible for determining and documenting an appropriate simplified</a:t>
            </a:r>
            <a:r>
              <a:rPr lang="en-US" baseline="0" dirty="0"/>
              <a:t> acquisition</a:t>
            </a:r>
            <a:r>
              <a:rPr lang="en-US" dirty="0"/>
              <a:t> threshold based on internal controls, an evaluation of risk, and its documented procurement procedures.</a:t>
            </a:r>
          </a:p>
          <a:p>
            <a:endParaRPr lang="en-US" dirty="0"/>
          </a:p>
          <a:p>
            <a:r>
              <a:rPr lang="en-US" dirty="0"/>
              <a:t>The simplified</a:t>
            </a:r>
            <a:r>
              <a:rPr lang="en-US" baseline="0" dirty="0"/>
              <a:t> acquisition threshold </a:t>
            </a:r>
            <a:r>
              <a:rPr lang="en-US" dirty="0"/>
              <a:t>used by the Program Sponsor must be authorized or not prohibited under State, local, or tribal regulations. </a:t>
            </a:r>
          </a:p>
          <a:p>
            <a:endParaRPr lang="en-US" dirty="0"/>
          </a:p>
          <a:p>
            <a:r>
              <a:rPr lang="en-US" dirty="0"/>
              <a:t>The current Federal simplified</a:t>
            </a:r>
            <a:r>
              <a:rPr lang="en-US" baseline="0" dirty="0"/>
              <a:t> acquisition threshold is $350,000.00.  </a:t>
            </a:r>
            <a:endParaRPr lang="en-US" dirty="0"/>
          </a:p>
          <a:p>
            <a:endParaRPr lang="en-US" dirty="0"/>
          </a:p>
          <a:p>
            <a:r>
              <a:rPr lang="en-US" dirty="0"/>
              <a:t>The current State of Oregon simplified acquisition threshold is $250,000.00.</a:t>
            </a:r>
          </a:p>
          <a:p>
            <a:endParaRPr lang="en-US" dirty="0"/>
          </a:p>
          <a:p>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4</a:t>
            </a:fld>
            <a:endParaRPr lang="en-US"/>
          </a:p>
        </p:txBody>
      </p:sp>
    </p:spTree>
    <p:extLst>
      <p:ext uri="{BB962C8B-B14F-4D97-AF65-F5344CB8AC3E}">
        <p14:creationId xmlns:p14="http://schemas.microsoft.com/office/powerpoint/2010/main" val="40240294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Program</a:t>
            </a:r>
            <a:r>
              <a:rPr lang="en-US" baseline="0" dirty="0"/>
              <a:t> Sponsor documented</a:t>
            </a:r>
            <a:r>
              <a:rPr lang="en-US" dirty="0"/>
              <a:t> procedures must ensure that all solicitations:</a:t>
            </a:r>
          </a:p>
          <a:p>
            <a:endParaRPr lang="en-US" dirty="0"/>
          </a:p>
          <a:p>
            <a:pPr marL="0" indent="0">
              <a:buFont typeface="+mj-lt"/>
              <a:buNone/>
            </a:pPr>
            <a:r>
              <a:rPr lang="en-US" dirty="0"/>
              <a:t>Incorporate a clear and accurate description of the technical requirements for the material, product, or service to be procured. Such description must not, in competitive procurements, contain features which unduly restrict competition. The description may include a statement of the qualitative nature of the material, product or service to be procured and, when necessary, must set forth those minimum essential characteristics and standards to which it must conform if it is to satisfy its intended use. Detailed product specifications should be avoided if at all possible. When it is impractical or uneconomical to make a clear and accurate description of the technical requirements, a “brand name or equivalent” description may be used as a means to define the performance or other salient requirements of procurement. The specific features of the named brand which must be met by offers must be clearly stated</a:t>
            </a:r>
            <a:r>
              <a:rPr lang="en-US" baseline="0" dirty="0"/>
              <a:t> </a:t>
            </a:r>
            <a:r>
              <a:rPr lang="en-US" dirty="0"/>
              <a:t>and</a:t>
            </a:r>
            <a:r>
              <a:rPr lang="en-US" baseline="0" dirty="0"/>
              <a:t> i</a:t>
            </a:r>
            <a:r>
              <a:rPr lang="en-US" dirty="0"/>
              <a:t>dentify all requirements which the offerors must fulfill and all other factors to be used in evaluating quotes, bids or proposals in accordance with 2 CFR 200.319(d).</a:t>
            </a:r>
          </a:p>
        </p:txBody>
      </p:sp>
      <p:sp>
        <p:nvSpPr>
          <p:cNvPr id="4" name="Slide Number Placeholder 3"/>
          <p:cNvSpPr>
            <a:spLocks noGrp="1"/>
          </p:cNvSpPr>
          <p:nvPr>
            <p:ph type="sldNum" sz="quarter" idx="10"/>
          </p:nvPr>
        </p:nvSpPr>
        <p:spPr/>
        <p:txBody>
          <a:bodyPr/>
          <a:lstStyle/>
          <a:p>
            <a:fld id="{42042C83-F474-4689-992F-134064305DAD}" type="slidenum">
              <a:rPr lang="en-US" smtClean="0"/>
              <a:t>5</a:t>
            </a:fld>
            <a:endParaRPr lang="en-US"/>
          </a:p>
        </p:txBody>
      </p:sp>
    </p:spTree>
    <p:extLst>
      <p:ext uri="{BB962C8B-B14F-4D97-AF65-F5344CB8AC3E}">
        <p14:creationId xmlns:p14="http://schemas.microsoft.com/office/powerpoint/2010/main" val="8910863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order for competitive</a:t>
            </a:r>
            <a:r>
              <a:rPr lang="en-US" baseline="0" dirty="0"/>
              <a:t> proposals</a:t>
            </a:r>
            <a:r>
              <a:rPr lang="en-US" dirty="0"/>
              <a:t> to be feasible, the following conditions should be present:</a:t>
            </a:r>
          </a:p>
          <a:p>
            <a:endParaRPr lang="en-US" dirty="0"/>
          </a:p>
          <a:p>
            <a:r>
              <a:rPr lang="en-US" dirty="0"/>
              <a:t>A complete, adequate, and realistic specification or purchase description is available;</a:t>
            </a:r>
          </a:p>
          <a:p>
            <a:endParaRPr lang="en-US" dirty="0"/>
          </a:p>
          <a:p>
            <a:r>
              <a:rPr lang="en-US" dirty="0"/>
              <a:t>Two or more qualified</a:t>
            </a:r>
            <a:r>
              <a:rPr lang="en-US" baseline="0" dirty="0"/>
              <a:t> </a:t>
            </a:r>
            <a:r>
              <a:rPr lang="en-US" baseline="0" dirty="0" err="1"/>
              <a:t>offeror’s</a:t>
            </a:r>
            <a:r>
              <a:rPr lang="en-US" dirty="0"/>
              <a:t> are willing and able to compete effectively for the business;</a:t>
            </a:r>
          </a:p>
          <a:p>
            <a:endParaRPr lang="en-US" dirty="0"/>
          </a:p>
          <a:p>
            <a:r>
              <a:rPr lang="en-US" dirty="0"/>
              <a:t>Either a fixed price or cost-reimbursement type contract is awarded,</a:t>
            </a:r>
            <a:r>
              <a:rPr lang="en-US" baseline="0" dirty="0"/>
              <a:t> keep in mind that a cost plus a percentage of cost must not be used in accordance with 2 CFR 200.324(d); and</a:t>
            </a:r>
          </a:p>
          <a:p>
            <a:endParaRPr lang="en-US" baseline="0" dirty="0"/>
          </a:p>
          <a:p>
            <a:r>
              <a:rPr lang="en-US" dirty="0"/>
              <a:t>Conditions for the procurement are not appropriate for the use of sealed bids. </a:t>
            </a:r>
          </a:p>
        </p:txBody>
      </p:sp>
      <p:sp>
        <p:nvSpPr>
          <p:cNvPr id="4" name="Slide Number Placeholder 3"/>
          <p:cNvSpPr>
            <a:spLocks noGrp="1"/>
          </p:cNvSpPr>
          <p:nvPr>
            <p:ph type="sldNum" sz="quarter" idx="10"/>
          </p:nvPr>
        </p:nvSpPr>
        <p:spPr/>
        <p:txBody>
          <a:bodyPr/>
          <a:lstStyle/>
          <a:p>
            <a:fld id="{42042C83-F474-4689-992F-134064305DAD}" type="slidenum">
              <a:rPr lang="en-US" smtClean="0"/>
              <a:t>6</a:t>
            </a:fld>
            <a:endParaRPr lang="en-US"/>
          </a:p>
        </p:txBody>
      </p:sp>
    </p:spTree>
    <p:extLst>
      <p:ext uri="{BB962C8B-B14F-4D97-AF65-F5344CB8AC3E}">
        <p14:creationId xmlns:p14="http://schemas.microsoft.com/office/powerpoint/2010/main" val="82716322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the</a:t>
            </a:r>
            <a:r>
              <a:rPr lang="en-US" baseline="0" dirty="0"/>
              <a:t> competitive proposal procurement method</a:t>
            </a:r>
            <a:r>
              <a:rPr lang="en-US" dirty="0"/>
              <a:t> is used, the following requirements apply:</a:t>
            </a:r>
          </a:p>
          <a:p>
            <a:endParaRPr lang="en-US" dirty="0"/>
          </a:p>
          <a:p>
            <a:r>
              <a:rPr lang="en-US" dirty="0"/>
              <a:t>Program Sponsor must perform a cost or price analysis in connection with every procurement action in excess of $350,000.00 in accordance with 2 CFR 200.324(a).</a:t>
            </a:r>
          </a:p>
          <a:p>
            <a:endParaRPr lang="en-US" dirty="0"/>
          </a:p>
          <a:p>
            <a:r>
              <a:rPr lang="en-US" dirty="0"/>
              <a:t>Take affirmative steps to assure the minority, women, and labor surplus firms are used when possible in accordance with 2 CFR 200.321.</a:t>
            </a:r>
          </a:p>
          <a:p>
            <a:endParaRPr lang="en-US" dirty="0"/>
          </a:p>
          <a:p>
            <a:r>
              <a:rPr lang="en-US" dirty="0"/>
              <a:t>Proposals must be solicited from an adequate number of qualified sources, providing them sufficient response time prior to the date set for proposals</a:t>
            </a:r>
            <a:r>
              <a:rPr lang="en-US" baseline="0" dirty="0"/>
              <a:t> to be received.</a:t>
            </a:r>
            <a:r>
              <a:rPr lang="en-US" dirty="0"/>
              <a:t> For local, and tribal governments, the request</a:t>
            </a:r>
            <a:r>
              <a:rPr lang="en-US" baseline="0" dirty="0"/>
              <a:t> for proposals</a:t>
            </a:r>
            <a:r>
              <a:rPr lang="en-US" dirty="0"/>
              <a:t> must be publicly advertised for a minimum</a:t>
            </a:r>
            <a:r>
              <a:rPr lang="en-US" baseline="0" dirty="0"/>
              <a:t> of 30 days in accordance with OAR 137-047-0300</a:t>
            </a:r>
            <a:r>
              <a:rPr lang="en-US" dirty="0"/>
              <a:t>;</a:t>
            </a:r>
          </a:p>
          <a:p>
            <a:endParaRPr lang="en-US" dirty="0"/>
          </a:p>
          <a:p>
            <a:r>
              <a:rPr lang="en-US" dirty="0"/>
              <a:t>The request</a:t>
            </a:r>
            <a:r>
              <a:rPr lang="en-US" baseline="0" dirty="0"/>
              <a:t> for proposals</a:t>
            </a:r>
            <a:r>
              <a:rPr lang="en-US" dirty="0"/>
              <a:t>, which will include any specifications and pertinent attachments, must define the items or services in order for the proposer to properly respond</a:t>
            </a:r>
            <a:r>
              <a:rPr lang="en-US" baseline="0" dirty="0"/>
              <a:t>. It must also contain the applicable contract provisions described in 2 CFR 200 appendix II and program regulations.</a:t>
            </a:r>
            <a:endParaRPr lang="en-US" dirty="0"/>
          </a:p>
          <a:p>
            <a:endParaRPr lang="en-US" dirty="0"/>
          </a:p>
          <a:p>
            <a:r>
              <a:rPr lang="en-US" dirty="0"/>
              <a:t>A firm fixed price or cost reimbursable</a:t>
            </a:r>
            <a:r>
              <a:rPr lang="en-US" baseline="0" dirty="0"/>
              <a:t> </a:t>
            </a:r>
            <a:r>
              <a:rPr lang="en-US" dirty="0"/>
              <a:t>contract award will be made in writing to the offeror whose proposal is</a:t>
            </a:r>
            <a:r>
              <a:rPr lang="en-US" baseline="0" dirty="0"/>
              <a:t> scored the highest in accordance with the technical evaluation</a:t>
            </a:r>
            <a:r>
              <a:rPr lang="en-US" dirty="0"/>
              <a:t>. Keep</a:t>
            </a:r>
            <a:r>
              <a:rPr lang="en-US" baseline="0" dirty="0"/>
              <a:t> in mind that USDA Policy Memo SP 12-2016; CACFP 05-2016, SFSP 09-2016 states that cost must be the primary factor in the scoring criteria</a:t>
            </a:r>
            <a:r>
              <a:rPr lang="en-US" dirty="0"/>
              <a:t>; and</a:t>
            </a:r>
          </a:p>
          <a:p>
            <a:endParaRPr lang="en-US" dirty="0"/>
          </a:p>
          <a:p>
            <a:r>
              <a:rPr lang="en-US" dirty="0"/>
              <a:t>If</a:t>
            </a:r>
            <a:r>
              <a:rPr lang="en-US" baseline="0" dirty="0"/>
              <a:t> a cost reimbursable contract is used, School Food Authorities must include the required contract provisions outlined in 7 CFR 210.21(f) and USDA Policy Memo SP 01-2011 Revised for the cost to be allowable. </a:t>
            </a:r>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7</a:t>
            </a:fld>
            <a:endParaRPr lang="en-US"/>
          </a:p>
        </p:txBody>
      </p:sp>
    </p:spTree>
    <p:extLst>
      <p:ext uri="{BB962C8B-B14F-4D97-AF65-F5344CB8AC3E}">
        <p14:creationId xmlns:p14="http://schemas.microsoft.com/office/powerpoint/2010/main" val="26754053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five steps to Competitive</a:t>
            </a:r>
            <a:r>
              <a:rPr lang="en-US" baseline="0" dirty="0"/>
              <a:t> Proposals</a:t>
            </a:r>
            <a:r>
              <a:rPr lang="en-US" dirty="0"/>
              <a:t>. </a:t>
            </a:r>
          </a:p>
          <a:p>
            <a:endParaRPr lang="en-US" dirty="0"/>
          </a:p>
          <a:p>
            <a:pPr marL="228600" indent="-228600">
              <a:buAutoNum type="arabicPeriod"/>
            </a:pPr>
            <a:r>
              <a:rPr lang="en-US" dirty="0"/>
              <a:t>Draft solicitation language that reflects</a:t>
            </a:r>
            <a:r>
              <a:rPr lang="en-US" baseline="0" dirty="0"/>
              <a:t> the terms, conditions, and</a:t>
            </a:r>
            <a:r>
              <a:rPr lang="en-US" dirty="0"/>
              <a:t> requirements of the intended agreement.</a:t>
            </a:r>
            <a:r>
              <a:rPr lang="en-US" baseline="0" dirty="0"/>
              <a:t> This will</a:t>
            </a:r>
            <a:r>
              <a:rPr lang="en-US" dirty="0"/>
              <a:t> include specification of products, services to be performed,</a:t>
            </a:r>
            <a:r>
              <a:rPr lang="en-US" baseline="0" dirty="0"/>
              <a:t> </a:t>
            </a:r>
            <a:r>
              <a:rPr lang="en-US" dirty="0"/>
              <a:t>delivery</a:t>
            </a:r>
            <a:r>
              <a:rPr lang="en-US" baseline="0" dirty="0"/>
              <a:t> requirements,</a:t>
            </a:r>
            <a:r>
              <a:rPr lang="en-US" dirty="0"/>
              <a:t> and packing conditions. Solicitations must also state the criteria against which the bidders will be evaluated.  This is where School Food Authorities will also include the Buy American Provision if purchasing food products in accordance with 7 CFR 210.21(d)</a:t>
            </a:r>
            <a:r>
              <a:rPr lang="en-US" baseline="0" dirty="0"/>
              <a:t> and the required contract provisions if using a cost reimbursable contract in accordance with 7 CFR 210.21(f).</a:t>
            </a:r>
          </a:p>
          <a:p>
            <a:pPr marL="228600" indent="-228600">
              <a:buAutoNum type="arabicPeriod"/>
            </a:pPr>
            <a:endParaRPr lang="en-US" baseline="0" dirty="0"/>
          </a:p>
          <a:p>
            <a:pPr marL="228600" indent="-228600">
              <a:buAutoNum type="arabicPeriod"/>
            </a:pPr>
            <a:r>
              <a:rPr lang="en-US" dirty="0"/>
              <a:t>Announce the solicitation in print, such as in the newspaper or online procurement system for a minimum</a:t>
            </a:r>
            <a:r>
              <a:rPr lang="en-US" baseline="0" dirty="0"/>
              <a:t> of 30 days</a:t>
            </a:r>
            <a:r>
              <a:rPr lang="en-US" dirty="0"/>
              <a:t>. As long as the information is made publicly available, Program</a:t>
            </a:r>
            <a:r>
              <a:rPr lang="en-US" baseline="0" dirty="0"/>
              <a:t> Sponsor</a:t>
            </a:r>
            <a:r>
              <a:rPr lang="en-US" dirty="0"/>
              <a:t> may also contact known bidders to</a:t>
            </a:r>
            <a:r>
              <a:rPr lang="en-US" baseline="0" dirty="0"/>
              <a:t> foster full and open competition</a:t>
            </a:r>
            <a:r>
              <a:rPr lang="en-US" dirty="0"/>
              <a:t>. Program</a:t>
            </a:r>
            <a:r>
              <a:rPr lang="en-US" baseline="0" dirty="0"/>
              <a:t> Sponsor</a:t>
            </a:r>
            <a:r>
              <a:rPr lang="en-US" dirty="0"/>
              <a:t> must also take affirmative steps to include small, minority, women, and labor surplus firms when possible</a:t>
            </a:r>
            <a:r>
              <a:rPr lang="en-US" baseline="0" dirty="0"/>
              <a:t> in accordance with 2 CFR 200.321. </a:t>
            </a:r>
            <a:endParaRPr lang="en-US" dirty="0"/>
          </a:p>
          <a:p>
            <a:pPr marL="228600" indent="-228600">
              <a:buAutoNum type="arabicPeriod"/>
            </a:pPr>
            <a:endParaRPr lang="en-US" dirty="0"/>
          </a:p>
          <a:p>
            <a:pPr marL="228600" indent="-228600">
              <a:buAutoNum type="arabicPeriod"/>
            </a:pPr>
            <a:r>
              <a:rPr lang="en-US" dirty="0"/>
              <a:t>Conduct your technical</a:t>
            </a:r>
            <a:r>
              <a:rPr lang="en-US" baseline="0" dirty="0"/>
              <a:t> evaluation using criteria outlined in the solicitation. Program Sponsor will need to objectively document the evaluation of every proposal and make this documentation part of their procurement files. They may be need to provide it if they are ever required to demonstrate full and open competition was maintained or receive a public information request. </a:t>
            </a:r>
          </a:p>
          <a:p>
            <a:pPr marL="228600" indent="-228600">
              <a:buAutoNum type="arabicPeriod"/>
            </a:pPr>
            <a:endParaRPr lang="en-US" dirty="0"/>
          </a:p>
          <a:p>
            <a:pPr marL="228600" indent="-228600">
              <a:buAutoNum type="arabicPeriod"/>
            </a:pPr>
            <a:r>
              <a:rPr lang="en-US" dirty="0"/>
              <a:t>Award a</a:t>
            </a:r>
            <a:r>
              <a:rPr lang="en-US" baseline="0" dirty="0"/>
              <a:t> firm fix price based on the best price or cost reimbursable</a:t>
            </a:r>
            <a:r>
              <a:rPr lang="en-US" dirty="0"/>
              <a:t> contract to the</a:t>
            </a:r>
            <a:r>
              <a:rPr lang="en-US" baseline="0" dirty="0"/>
              <a:t> highest scoring respondent</a:t>
            </a:r>
            <a:r>
              <a:rPr lang="en-US" dirty="0"/>
              <a:t>.</a:t>
            </a:r>
          </a:p>
          <a:p>
            <a:pPr marL="0" indent="0">
              <a:buNone/>
            </a:pPr>
            <a:endParaRPr lang="en-US" dirty="0"/>
          </a:p>
          <a:p>
            <a:endParaRPr lang="en-US" dirty="0"/>
          </a:p>
          <a:p>
            <a:r>
              <a:rPr lang="en-US" dirty="0"/>
              <a:t>5.</a:t>
            </a:r>
            <a:r>
              <a:rPr lang="en-US" baseline="0" dirty="0"/>
              <a:t> Lastly, m</a:t>
            </a:r>
            <a:r>
              <a:rPr lang="en-US" dirty="0"/>
              <a:t>anage the contract: Ensure the Program</a:t>
            </a:r>
            <a:r>
              <a:rPr lang="en-US" baseline="0" dirty="0"/>
              <a:t> Sponsor</a:t>
            </a:r>
            <a:r>
              <a:rPr lang="en-US" dirty="0"/>
              <a:t> receives everything from the vendor that the contract</a:t>
            </a:r>
            <a:r>
              <a:rPr lang="en-US" baseline="0" dirty="0"/>
              <a:t> </a:t>
            </a:r>
            <a:r>
              <a:rPr lang="en-US" dirty="0"/>
              <a:t>stipulates.</a:t>
            </a:r>
          </a:p>
          <a:p>
            <a:endParaRPr lang="en-US" dirty="0"/>
          </a:p>
          <a:p>
            <a:endParaRPr lang="en-US" dirty="0"/>
          </a:p>
          <a:p>
            <a:endParaRPr lang="en-US" dirty="0"/>
          </a:p>
          <a:p>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8</a:t>
            </a:fld>
            <a:endParaRPr lang="en-US"/>
          </a:p>
        </p:txBody>
      </p:sp>
    </p:spTree>
    <p:extLst>
      <p:ext uri="{BB962C8B-B14F-4D97-AF65-F5344CB8AC3E}">
        <p14:creationId xmlns:p14="http://schemas.microsoft.com/office/powerpoint/2010/main" val="33267083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a:t>
            </a:r>
            <a:r>
              <a:rPr lang="en-US" baseline="0" dirty="0"/>
              <a:t> request for proposal</a:t>
            </a:r>
            <a:r>
              <a:rPr lang="en-US" dirty="0"/>
              <a:t> procurement method in which proposals are publicly solicited and a firm fixed-price or cost reimbursable contract (lump sum or unit price) is awarded to the responsible respondent whose proposal, conforming with all the material terms and conditions of the request</a:t>
            </a:r>
            <a:r>
              <a:rPr lang="en-US" baseline="0" dirty="0"/>
              <a:t> for proposal</a:t>
            </a:r>
            <a:r>
              <a:rPr lang="en-US" dirty="0"/>
              <a:t>, is the most</a:t>
            </a:r>
            <a:r>
              <a:rPr lang="en-US" baseline="0" dirty="0"/>
              <a:t> advantageous with price and other factors considered</a:t>
            </a:r>
            <a:r>
              <a:rPr lang="en-US" dirty="0"/>
              <a:t>. Program Sponsors</a:t>
            </a:r>
            <a:r>
              <a:rPr lang="en-US" baseline="0" dirty="0"/>
              <a:t> must publicly advertise their solicitation for 30 days. It is important to remember that cost reimbursable cost methods can only be used with the Request for Proposal procurement method. You must use a fix price cost method with the micro-purchases, small purchases, and IFBs procurement method.  </a:t>
            </a:r>
            <a:endParaRPr lang="en-US" dirty="0"/>
          </a:p>
          <a:p>
            <a:endParaRPr lang="en-US" dirty="0"/>
          </a:p>
          <a:p>
            <a:endParaRPr lang="en-US" dirty="0"/>
          </a:p>
          <a:p>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9</a:t>
            </a:fld>
            <a:endParaRPr lang="en-US"/>
          </a:p>
        </p:txBody>
      </p:sp>
    </p:spTree>
    <p:extLst>
      <p:ext uri="{BB962C8B-B14F-4D97-AF65-F5344CB8AC3E}">
        <p14:creationId xmlns:p14="http://schemas.microsoft.com/office/powerpoint/2010/main" val="251807472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2.xml"/><Relationship Id="rId4" Type="http://schemas.openxmlformats.org/officeDocument/2006/relationships/image" Target="../media/image4.png"/></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3.xml"/><Relationship Id="rId4" Type="http://schemas.openxmlformats.org/officeDocument/2006/relationships/image" Target="../media/image4.png"/></Relationships>
</file>

<file path=ppt/slideLayouts/_rels/slideLayout3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4.xml"/><Relationship Id="rId4" Type="http://schemas.openxmlformats.org/officeDocument/2006/relationships/image" Target="../media/image4.png"/></Relationships>
</file>

<file path=ppt/slideLayouts/_rels/slideLayout4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5.xml"/><Relationship Id="rId4" Type="http://schemas.openxmlformats.org/officeDocument/2006/relationships/image" Target="../media/image4.png"/></Relationships>
</file>

<file path=ppt/slideLayouts/_rels/slideLayout5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6.xml"/><Relationship Id="rId4" Type="http://schemas.openxmlformats.org/officeDocument/2006/relationships/image" Target="../media/image4.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10/15/2025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18684117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1"/>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1"/>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10/15/2025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20510345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1"/>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1"/>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10/15/2025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41954605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5"/>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5"/>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10/15/2025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16393534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5"/>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5"/>
                </a:solidFill>
              </a:defRPr>
            </a:lvl1pPr>
          </a:lstStyle>
          <a:p>
            <a:r>
              <a:rPr lang="en-US" dirty="0"/>
              <a:t>Click to edit Master title style</a:t>
            </a:r>
          </a:p>
        </p:txBody>
      </p:sp>
      <p:sp>
        <p:nvSpPr>
          <p:cNvPr id="10" name="Date Placeholder 3"/>
          <p:cNvSpPr>
            <a:spLocks noGrp="1"/>
          </p:cNvSpPr>
          <p:nvPr>
            <p:ph type="dt" sz="half" idx="10"/>
          </p:nvPr>
        </p:nvSpPr>
        <p:spPr>
          <a:xfrm>
            <a:off x="3854824" y="6139793"/>
            <a:ext cx="4509246" cy="365125"/>
          </a:xfrm>
        </p:spPr>
        <p:txBody>
          <a:bodyPr/>
          <a:lstStyle/>
          <a:p>
            <a:fld id="{7829B781-A755-4819-BC29-540BFF075356}" type="datetime1">
              <a:rPr lang="en-US" smtClean="0"/>
              <a:t>10/15/2025</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75275206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5"/>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7879103-F9E0-4F46-ADC2-B8CD67C56AE7}" type="datetime1">
              <a:rPr lang="en-US" smtClean="0"/>
              <a:pPr/>
              <a:t>10/15/2025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1859161546"/>
      </p:ext>
    </p:extLst>
  </p:cSld>
  <p:clrMapOvr>
    <a:masterClrMapping/>
  </p:clrMapOvr>
  <p:hf hdr="0" dt="0"/>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5"/>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5"/>
            <a:ext cx="3931826" cy="2542395"/>
          </a:xfrm>
        </p:spPr>
        <p:txBody>
          <a:bodyPr anchor="t" anchorCtr="0">
            <a:normAutofit/>
          </a:bodyPr>
          <a:lstStyle>
            <a:lvl1pPr>
              <a:defRPr sz="44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EB4264E-747B-4A66-8046-612678D808F9}" type="datetime1">
              <a:rPr lang="en-US" smtClean="0"/>
              <a:t>10/15/2025</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Tree>
    <p:extLst>
      <p:ext uri="{BB962C8B-B14F-4D97-AF65-F5344CB8AC3E}">
        <p14:creationId xmlns:p14="http://schemas.microsoft.com/office/powerpoint/2010/main" val="21885191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8E4CE9B-FC86-4B75-8677-1AF147A5D684}" type="datetime1">
              <a:rPr lang="en-US" smtClean="0"/>
              <a:t>10/15/2025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355507791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42591D8-9B02-4B28-8EF4-3003DE7E4109}" type="datetime1">
              <a:rPr lang="en-US" smtClean="0"/>
              <a:t>10/15/2025</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305473545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5"/>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5"/>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5"/>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1CE9AC3-29A7-447C-985A-56B968AD79CC}" type="datetime1">
              <a:rPr lang="en-US" smtClean="0"/>
              <a:t>10/15/2025</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Tree>
    <p:extLst>
      <p:ext uri="{BB962C8B-B14F-4D97-AF65-F5344CB8AC3E}">
        <p14:creationId xmlns:p14="http://schemas.microsoft.com/office/powerpoint/2010/main" val="99619344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5"/>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27879103-F9E0-4F46-ADC2-B8CD67C56AE7}" type="datetime1">
              <a:rPr lang="en-US" smtClean="0"/>
              <a:pPr/>
              <a:t>10/15/2025</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73561297"/>
      </p:ext>
    </p:extLst>
  </p:cSld>
  <p:clrMapOvr>
    <a:masterClrMapping/>
  </p:clrMapOvr>
  <p:hf hdr="0" dt="0"/>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1"/>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1"/>
                </a:solidFill>
              </a:defRPr>
            </a:lvl1pPr>
          </a:lstStyle>
          <a:p>
            <a:r>
              <a:rPr lang="en-US"/>
              <a:t>Click to edit Master title style</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7829B781-A755-4819-BC29-540BFF075356}" type="datetime1">
              <a:rPr lang="en-US" smtClean="0"/>
              <a:t>10/15/2025</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371196792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5"/>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80DF8147-9298-48DB-8898-31538F48B62E}" type="datetime1">
              <a:rPr lang="en-US" smtClean="0"/>
              <a:t>10/15/2025</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96013930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5"/>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5"/>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10/15/2025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314958686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5"/>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5"/>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10/15/2025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50695638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4"/>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4"/>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4"/>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10/15/2025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416586868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4"/>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4"/>
                </a:solidFill>
              </a:defRPr>
            </a:lvl1pPr>
          </a:lstStyle>
          <a:p>
            <a:r>
              <a:rPr lang="en-US"/>
              <a:t>Click to edit Master title style</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7829B781-A755-4819-BC29-540BFF075356}" type="datetime1">
              <a:rPr lang="en-US" smtClean="0"/>
              <a:t>10/15/2025</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408349619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4"/>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7879103-F9E0-4F46-ADC2-B8CD67C56AE7}" type="datetime1">
              <a:rPr lang="en-US" smtClean="0"/>
              <a:pPr/>
              <a:t>10/15/2025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1434936730"/>
      </p:ext>
    </p:extLst>
  </p:cSld>
  <p:clrMapOvr>
    <a:masterClrMapping/>
  </p:clrMapOvr>
  <p:hf hdr="0" dt="0"/>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4"/>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5"/>
            <a:ext cx="3931826" cy="2538201"/>
          </a:xfrm>
        </p:spPr>
        <p:txBody>
          <a:bodyPr anchor="t" anchorCtr="0">
            <a:normAutofit/>
          </a:bodyPr>
          <a:lstStyle>
            <a:lvl1pPr>
              <a:defRPr sz="44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EB4264E-747B-4A66-8046-612678D808F9}" type="datetime1">
              <a:rPr lang="en-US" smtClean="0"/>
              <a:t>10/15/2025</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Tree>
    <p:extLst>
      <p:ext uri="{BB962C8B-B14F-4D97-AF65-F5344CB8AC3E}">
        <p14:creationId xmlns:p14="http://schemas.microsoft.com/office/powerpoint/2010/main" val="374844097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4"/>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8E4CE9B-FC86-4B75-8677-1AF147A5D684}" type="datetime1">
              <a:rPr lang="en-US" smtClean="0"/>
              <a:t>10/15/2025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80218836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4"/>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42591D8-9B02-4B28-8EF4-3003DE7E4109}" type="datetime1">
              <a:rPr lang="en-US" smtClean="0"/>
              <a:t>10/15/2025</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99368712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4"/>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1CE9AC3-29A7-447C-985A-56B968AD79CC}" type="datetime1">
              <a:rPr lang="en-US" smtClean="0"/>
              <a:t>10/15/2025</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Tree>
    <p:extLst>
      <p:ext uri="{BB962C8B-B14F-4D97-AF65-F5344CB8AC3E}">
        <p14:creationId xmlns:p14="http://schemas.microsoft.com/office/powerpoint/2010/main" val="29070832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1"/>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7879103-F9E0-4F46-ADC2-B8CD67C56AE7}" type="datetime1">
              <a:rPr lang="en-US" smtClean="0"/>
              <a:pPr/>
              <a:t>10/15/2025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endParaRPr lang="en-US" dirty="0"/>
          </a:p>
        </p:txBody>
      </p:sp>
    </p:spTree>
    <p:extLst>
      <p:ext uri="{BB962C8B-B14F-4D97-AF65-F5344CB8AC3E}">
        <p14:creationId xmlns:p14="http://schemas.microsoft.com/office/powerpoint/2010/main" val="2522581207"/>
      </p:ext>
    </p:extLst>
  </p:cSld>
  <p:clrMapOvr>
    <a:masterClrMapping/>
  </p:clrMapOvr>
  <p:hf hdr="0" dt="0"/>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4"/>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27879103-F9E0-4F46-ADC2-B8CD67C56AE7}" type="datetime1">
              <a:rPr lang="en-US" smtClean="0"/>
              <a:pPr/>
              <a:t>10/15/2025</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1790770148"/>
      </p:ext>
    </p:extLst>
  </p:cSld>
  <p:clrMapOvr>
    <a:masterClrMapping/>
  </p:clrMapOvr>
  <p:hf hdr="0" dt="0"/>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4"/>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80DF8147-9298-48DB-8898-31538F48B62E}" type="datetime1">
              <a:rPr lang="en-US" smtClean="0"/>
              <a:t>10/15/2025</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38950673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4"/>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4"/>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10/15/2025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4"/>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397810850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4"/>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4"/>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10/15/2025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27941908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3"/>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3"/>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3"/>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10/15/2025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217215195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3"/>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3"/>
                </a:solidFill>
              </a:defRPr>
            </a:lvl1pPr>
          </a:lstStyle>
          <a:p>
            <a:r>
              <a:rPr lang="en-US"/>
              <a:t>Click to edit Master title style</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7829B781-A755-4819-BC29-540BFF075356}" type="datetime1">
              <a:rPr lang="en-US" smtClean="0"/>
              <a:t>10/15/2025</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175475669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3"/>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7879103-F9E0-4F46-ADC2-B8CD67C56AE7}" type="datetime1">
              <a:rPr lang="en-US" smtClean="0"/>
              <a:pPr/>
              <a:t>10/15/2025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481282686"/>
      </p:ext>
    </p:extLst>
  </p:cSld>
  <p:clrMapOvr>
    <a:masterClrMapping/>
  </p:clrMapOvr>
  <p:hf hdr="0" dt="0"/>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3"/>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6"/>
            <a:ext cx="3931826" cy="2534006"/>
          </a:xfrm>
        </p:spPr>
        <p:txBody>
          <a:bodyPr anchor="t" anchorCtr="0">
            <a:normAutofit/>
          </a:bodyPr>
          <a:lstStyle>
            <a:lvl1pPr>
              <a:defRPr sz="44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EB4264E-747B-4A66-8046-612678D808F9}" type="datetime1">
              <a:rPr lang="en-US" smtClean="0"/>
              <a:t>10/15/2025</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Tree>
    <p:extLst>
      <p:ext uri="{BB962C8B-B14F-4D97-AF65-F5344CB8AC3E}">
        <p14:creationId xmlns:p14="http://schemas.microsoft.com/office/powerpoint/2010/main" val="4397147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8E4CE9B-FC86-4B75-8677-1AF147A5D684}" type="datetime1">
              <a:rPr lang="en-US" smtClean="0"/>
              <a:t>10/15/2025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374592977"/>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42591D8-9B02-4B28-8EF4-3003DE7E4109}" type="datetime1">
              <a:rPr lang="en-US" smtClean="0"/>
              <a:t>10/15/2025</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40934277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1"/>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5"/>
            <a:ext cx="3931826" cy="2525617"/>
          </a:xfrm>
        </p:spPr>
        <p:txBody>
          <a:bodyPr anchor="t" anchorCtr="0">
            <a:normAutofit/>
          </a:bodyPr>
          <a:lstStyle>
            <a:lvl1pPr>
              <a:defRPr sz="44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EB4264E-747B-4A66-8046-612678D808F9}" type="datetime1">
              <a:rPr lang="en-US" smtClean="0"/>
              <a:t>10/15/2025</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r>
              <a:rPr lang="en-US"/>
              <a:t>Click icon to add picture</a:t>
            </a:r>
            <a:endParaRPr lang="en-US" dirty="0"/>
          </a:p>
        </p:txBody>
      </p:sp>
    </p:spTree>
    <p:extLst>
      <p:ext uri="{BB962C8B-B14F-4D97-AF65-F5344CB8AC3E}">
        <p14:creationId xmlns:p14="http://schemas.microsoft.com/office/powerpoint/2010/main" val="1633861697"/>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3"/>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1CE9AC3-29A7-447C-985A-56B968AD79CC}" type="datetime1">
              <a:rPr lang="en-US" smtClean="0"/>
              <a:t>10/15/2025</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Tree>
    <p:extLst>
      <p:ext uri="{BB962C8B-B14F-4D97-AF65-F5344CB8AC3E}">
        <p14:creationId xmlns:p14="http://schemas.microsoft.com/office/powerpoint/2010/main" val="4088644317"/>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3"/>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27879103-F9E0-4F46-ADC2-B8CD67C56AE7}" type="datetime1">
              <a:rPr lang="en-US" smtClean="0"/>
              <a:pPr/>
              <a:t>10/15/2025</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2110732786"/>
      </p:ext>
    </p:extLst>
  </p:cSld>
  <p:clrMapOvr>
    <a:masterClrMapping/>
  </p:clrMapOvr>
  <p:hf hdr="0" dt="0"/>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3"/>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80DF8147-9298-48DB-8898-31538F48B62E}" type="datetime1">
              <a:rPr lang="en-US" smtClean="0"/>
              <a:t>10/15/2025</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372313241"/>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3"/>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3"/>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10/15/2025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3"/>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4237536851"/>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3"/>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3"/>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10/15/2025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3708198239"/>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2"/>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10/15/2025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1170299787"/>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2"/>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2"/>
                </a:solidFill>
              </a:defRPr>
            </a:lvl1pPr>
          </a:lstStyle>
          <a:p>
            <a:r>
              <a:rPr lang="en-US"/>
              <a:t>Click to edit Master title style</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7829B781-A755-4819-BC29-540BFF075356}" type="datetime1">
              <a:rPr lang="en-US" smtClean="0"/>
              <a:t>10/15/2025</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2765426245"/>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2"/>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7879103-F9E0-4F46-ADC2-B8CD67C56AE7}" type="datetime1">
              <a:rPr lang="en-US" smtClean="0"/>
              <a:pPr/>
              <a:t>10/15/2025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endParaRPr lang="en-US" dirty="0"/>
          </a:p>
        </p:txBody>
      </p:sp>
    </p:spTree>
    <p:extLst>
      <p:ext uri="{BB962C8B-B14F-4D97-AF65-F5344CB8AC3E}">
        <p14:creationId xmlns:p14="http://schemas.microsoft.com/office/powerpoint/2010/main" val="222434564"/>
      </p:ext>
    </p:extLst>
  </p:cSld>
  <p:clrMapOvr>
    <a:masterClrMapping/>
  </p:clrMapOvr>
  <p:hf hdr="0" dt="0"/>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2"/>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6"/>
            <a:ext cx="3931826" cy="2529812"/>
          </a:xfrm>
        </p:spPr>
        <p:txBody>
          <a:bodyPr anchor="t" anchorCtr="0">
            <a:normAutofit/>
          </a:bodyPr>
          <a:lstStyle>
            <a:lvl1pPr>
              <a:defRPr sz="44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EB4264E-747B-4A66-8046-612678D808F9}" type="datetime1">
              <a:rPr lang="en-US" smtClean="0"/>
              <a:t>10/15/2025</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Tree>
    <p:extLst>
      <p:ext uri="{BB962C8B-B14F-4D97-AF65-F5344CB8AC3E}">
        <p14:creationId xmlns:p14="http://schemas.microsoft.com/office/powerpoint/2010/main" val="3246857460"/>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8E4CE9B-FC86-4B75-8677-1AF147A5D684}" type="datetime1">
              <a:rPr lang="en-US" smtClean="0"/>
              <a:t>10/15/2025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8271610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8E4CE9B-FC86-4B75-8677-1AF147A5D684}" type="datetime1">
              <a:rPr lang="en-US" smtClean="0"/>
              <a:t>10/15/2025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528539515"/>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42591D8-9B02-4B28-8EF4-3003DE7E4109}" type="datetime1">
              <a:rPr lang="en-US" smtClean="0"/>
              <a:t>10/15/2025</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4153746072"/>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2"/>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1CE9AC3-29A7-447C-985A-56B968AD79CC}" type="datetime1">
              <a:rPr lang="en-US" smtClean="0"/>
              <a:t>10/15/2025</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Tree>
    <p:extLst>
      <p:ext uri="{BB962C8B-B14F-4D97-AF65-F5344CB8AC3E}">
        <p14:creationId xmlns:p14="http://schemas.microsoft.com/office/powerpoint/2010/main" val="3911297856"/>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2"/>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27879103-F9E0-4F46-ADC2-B8CD67C56AE7}" type="datetime1">
              <a:rPr lang="en-US" smtClean="0"/>
              <a:pPr/>
              <a:t>10/15/2025</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a:t>Click to edit Master title style</a:t>
            </a:r>
            <a:endParaRPr lang="en-US" dirty="0"/>
          </a:p>
        </p:txBody>
      </p:sp>
    </p:spTree>
    <p:extLst>
      <p:ext uri="{BB962C8B-B14F-4D97-AF65-F5344CB8AC3E}">
        <p14:creationId xmlns:p14="http://schemas.microsoft.com/office/powerpoint/2010/main" val="3436298166"/>
      </p:ext>
    </p:extLst>
  </p:cSld>
  <p:clrMapOvr>
    <a:masterClrMapping/>
  </p:clrMapOvr>
  <p:hf hdr="0" dt="0"/>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2"/>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80DF8147-9298-48DB-8898-31538F48B62E}" type="datetime1">
              <a:rPr lang="en-US" smtClean="0"/>
              <a:t>10/15/2025</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210119675"/>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2"/>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2"/>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10/15/2025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861420600"/>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2"/>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2"/>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10/15/2025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2035973056"/>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tx2"/>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10/15/2025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3945692765"/>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tx2"/>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tx2"/>
                </a:solidFill>
              </a:defRPr>
            </a:lvl1pPr>
          </a:lstStyle>
          <a:p>
            <a:r>
              <a:rPr lang="en-US"/>
              <a:t>Click to edit Master title style</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7829B781-A755-4819-BC29-540BFF075356}" type="datetime1">
              <a:rPr lang="en-US" smtClean="0"/>
              <a:t>10/15/2025</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2076812530"/>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tx2"/>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7879103-F9E0-4F46-ADC2-B8CD67C56AE7}" type="datetime1">
              <a:rPr lang="en-US" smtClean="0"/>
              <a:pPr/>
              <a:t>10/15/2025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372431344"/>
      </p:ext>
    </p:extLst>
  </p:cSld>
  <p:clrMapOvr>
    <a:masterClrMapping/>
  </p:clrMapOvr>
  <p:hf hdr="0" dt="0"/>
</p:sldLayout>
</file>

<file path=ppt/slideLayouts/slideLayout59.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tx2"/>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6"/>
            <a:ext cx="3931826" cy="2529812"/>
          </a:xfrm>
        </p:spPr>
        <p:txBody>
          <a:bodyPr anchor="t" anchorCtr="0">
            <a:normAutofit/>
          </a:bodyPr>
          <a:lstStyle>
            <a:lvl1pPr>
              <a:defRPr sz="44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EB4264E-747B-4A66-8046-612678D808F9}" type="datetime1">
              <a:rPr lang="en-US" smtClean="0"/>
              <a:t>10/15/2025</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Tree>
    <p:extLst>
      <p:ext uri="{BB962C8B-B14F-4D97-AF65-F5344CB8AC3E}">
        <p14:creationId xmlns:p14="http://schemas.microsoft.com/office/powerpoint/2010/main" val="35080294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42591D8-9B02-4B28-8EF4-3003DE7E4109}" type="datetime1">
              <a:rPr lang="en-US" smtClean="0"/>
              <a:t>10/15/2025</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431813274"/>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8E4CE9B-FC86-4B75-8677-1AF147A5D684}" type="datetime1">
              <a:rPr lang="en-US" smtClean="0"/>
              <a:t>10/15/2025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554169284"/>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42591D8-9B02-4B28-8EF4-3003DE7E4109}" type="datetime1">
              <a:rPr lang="en-US" smtClean="0"/>
              <a:t>10/15/2025</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64850956"/>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tx2"/>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1CE9AC3-29A7-447C-985A-56B968AD79CC}" type="datetime1">
              <a:rPr lang="en-US" smtClean="0"/>
              <a:t>10/15/2025</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Tree>
    <p:extLst>
      <p:ext uri="{BB962C8B-B14F-4D97-AF65-F5344CB8AC3E}">
        <p14:creationId xmlns:p14="http://schemas.microsoft.com/office/powerpoint/2010/main" val="2351430777"/>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tx2"/>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27879103-F9E0-4F46-ADC2-B8CD67C56AE7}" type="datetime1">
              <a:rPr lang="en-US" smtClean="0"/>
              <a:pPr/>
              <a:t>10/15/2025</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3188208071"/>
      </p:ext>
    </p:extLst>
  </p:cSld>
  <p:clrMapOvr>
    <a:masterClrMapping/>
  </p:clrMapOvr>
  <p:hf hdr="0" dt="0"/>
</p:sldLayout>
</file>

<file path=ppt/slideLayouts/slideLayout64.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tx2"/>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80DF8147-9298-48DB-8898-31538F48B62E}" type="datetime1">
              <a:rPr lang="en-US" smtClean="0"/>
              <a:t>10/15/2025</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730247866"/>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tx2"/>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tx2"/>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10/15/2025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29841323"/>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tx2"/>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tx2"/>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10/15/2025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7944975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1CE9AC3-29A7-447C-985A-56B968AD79CC}" type="datetime1">
              <a:rPr lang="en-US" smtClean="0"/>
              <a:t>10/15/2025</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Tree>
    <p:extLst>
      <p:ext uri="{BB962C8B-B14F-4D97-AF65-F5344CB8AC3E}">
        <p14:creationId xmlns:p14="http://schemas.microsoft.com/office/powerpoint/2010/main" val="6427311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Title Only">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27879103-F9E0-4F46-ADC2-B8CD67C56AE7}" type="datetime1">
              <a:rPr lang="en-US" smtClean="0"/>
              <a:pPr/>
              <a:t>10/15/2025</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a:t>Click to edit Master title style</a:t>
            </a:r>
            <a:endParaRPr lang="en-US" dirty="0"/>
          </a:p>
        </p:txBody>
      </p:sp>
    </p:spTree>
    <p:extLst>
      <p:ext uri="{BB962C8B-B14F-4D97-AF65-F5344CB8AC3E}">
        <p14:creationId xmlns:p14="http://schemas.microsoft.com/office/powerpoint/2010/main" val="3752021579"/>
      </p:ext>
    </p:extLst>
  </p:cSld>
  <p:clrMapOvr>
    <a:masterClrMapping/>
  </p:clrMapOvr>
  <p:hf hdr="0" dt="0"/>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p:cSld name="Blank">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80DF8147-9298-48DB-8898-31538F48B62E}" type="datetime1">
              <a:rPr lang="en-US" smtClean="0"/>
              <a:t>10/15/2025</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0394595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1.pn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image" Target="../media/image1.png"/><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13" Type="http://schemas.openxmlformats.org/officeDocument/2006/relationships/image" Target="../media/image1.png"/><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27879103-F9E0-4F46-ADC2-B8CD67C56AE7}" type="datetime1">
              <a:rPr lang="en-US" smtClean="0"/>
              <a:pPr/>
              <a:t>10/15/2025</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1075416471"/>
      </p:ext>
    </p:extLst>
  </p:cSld>
  <p:clrMap bg1="lt1" tx1="dk1" bg2="lt2" tx2="dk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Lst>
  <p:hf hdr="0" dt="0"/>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accent5"/>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27879103-F9E0-4F46-ADC2-B8CD67C56AE7}" type="datetime1">
              <a:rPr lang="en-US" smtClean="0"/>
              <a:pPr/>
              <a:t>10/15/2025</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2694759649"/>
      </p:ext>
    </p:extLst>
  </p:cSld>
  <p:clrMap bg1="lt1" tx1="dk1" bg2="lt2" tx2="dk2" accent1="accent1" accent2="accent2" accent3="accent3" accent4="accent4" accent5="accent5" accent6="accent6" hlink="hlink" folHlink="folHlink"/>
  <p:sldLayoutIdLst>
    <p:sldLayoutId id="2147483816" r:id="rId1"/>
    <p:sldLayoutId id="2147483817" r:id="rId2"/>
    <p:sldLayoutId id="2147483818" r:id="rId3"/>
    <p:sldLayoutId id="2147483819" r:id="rId4"/>
    <p:sldLayoutId id="2147483820" r:id="rId5"/>
    <p:sldLayoutId id="2147483821" r:id="rId6"/>
    <p:sldLayoutId id="2147483822" r:id="rId7"/>
    <p:sldLayoutId id="2147483823" r:id="rId8"/>
    <p:sldLayoutId id="2147483824" r:id="rId9"/>
    <p:sldLayoutId id="2147483825" r:id="rId10"/>
    <p:sldLayoutId id="2147483826" r:id="rId11"/>
  </p:sldLayoutIdLst>
  <p:hf hdr="0" dt="0"/>
  <p:txStyles>
    <p:titleStyle>
      <a:lvl1pPr algn="l" defTabSz="914400" rtl="0" eaLnBrk="1" latinLnBrk="0" hangingPunct="1">
        <a:lnSpc>
          <a:spcPct val="90000"/>
        </a:lnSpc>
        <a:spcBef>
          <a:spcPct val="0"/>
        </a:spcBef>
        <a:buNone/>
        <a:defRPr sz="4400" kern="1200">
          <a:solidFill>
            <a:schemeClr val="accent5"/>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accent4"/>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27879103-F9E0-4F46-ADC2-B8CD67C56AE7}" type="datetime1">
              <a:rPr lang="en-US" smtClean="0"/>
              <a:pPr/>
              <a:t>10/15/2025</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2900062332"/>
      </p:ext>
    </p:extLst>
  </p:cSld>
  <p:clrMap bg1="lt1" tx1="dk1" bg2="lt2" tx2="dk2" accent1="accent1" accent2="accent2" accent3="accent3" accent4="accent4" accent5="accent5" accent6="accent6" hlink="hlink" folHlink="folHlink"/>
  <p:sldLayoutIdLst>
    <p:sldLayoutId id="2147483804" r:id="rId1"/>
    <p:sldLayoutId id="2147483805" r:id="rId2"/>
    <p:sldLayoutId id="2147483806" r:id="rId3"/>
    <p:sldLayoutId id="2147483807" r:id="rId4"/>
    <p:sldLayoutId id="2147483808" r:id="rId5"/>
    <p:sldLayoutId id="2147483809" r:id="rId6"/>
    <p:sldLayoutId id="2147483810" r:id="rId7"/>
    <p:sldLayoutId id="2147483811" r:id="rId8"/>
    <p:sldLayoutId id="2147483812" r:id="rId9"/>
    <p:sldLayoutId id="2147483813" r:id="rId10"/>
    <p:sldLayoutId id="2147483814" r:id="rId11"/>
  </p:sldLayoutIdLst>
  <p:hf hdr="0" dt="0"/>
  <p:txStyles>
    <p:titleStyle>
      <a:lvl1pPr algn="l" defTabSz="914400" rtl="0" eaLnBrk="1" latinLnBrk="0" hangingPunct="1">
        <a:lnSpc>
          <a:spcPct val="90000"/>
        </a:lnSpc>
        <a:spcBef>
          <a:spcPct val="0"/>
        </a:spcBef>
        <a:buNone/>
        <a:defRPr sz="4400" kern="1200">
          <a:solidFill>
            <a:schemeClr val="accent4"/>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accent3"/>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27879103-F9E0-4F46-ADC2-B8CD67C56AE7}" type="datetime1">
              <a:rPr lang="en-US" smtClean="0"/>
              <a:pPr/>
              <a:t>10/15/2025</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2519374154"/>
      </p:ext>
    </p:extLst>
  </p:cSld>
  <p:clrMap bg1="lt1" tx1="dk1" bg2="lt2" tx2="dk2" accent1="accent1" accent2="accent2" accent3="accent3" accent4="accent4" accent5="accent5" accent6="accent6" hlink="hlink" folHlink="folHlink"/>
  <p:sldLayoutIdLst>
    <p:sldLayoutId id="2147483792" r:id="rId1"/>
    <p:sldLayoutId id="2147483793" r:id="rId2"/>
    <p:sldLayoutId id="2147483794" r:id="rId3"/>
    <p:sldLayoutId id="2147483795" r:id="rId4"/>
    <p:sldLayoutId id="2147483796" r:id="rId5"/>
    <p:sldLayoutId id="2147483797" r:id="rId6"/>
    <p:sldLayoutId id="2147483798" r:id="rId7"/>
    <p:sldLayoutId id="2147483799" r:id="rId8"/>
    <p:sldLayoutId id="2147483800" r:id="rId9"/>
    <p:sldLayoutId id="2147483801" r:id="rId10"/>
    <p:sldLayoutId id="2147483802" r:id="rId11"/>
  </p:sldLayoutIdLst>
  <p:hf hdr="0" dt="0"/>
  <p:txStyles>
    <p:titleStyle>
      <a:lvl1pPr algn="l" defTabSz="914400" rtl="0" eaLnBrk="1" latinLnBrk="0" hangingPunct="1">
        <a:lnSpc>
          <a:spcPct val="90000"/>
        </a:lnSpc>
        <a:spcBef>
          <a:spcPct val="0"/>
        </a:spcBef>
        <a:buNone/>
        <a:defRPr sz="4400" kern="1200">
          <a:solidFill>
            <a:schemeClr val="accent3"/>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accent2"/>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27879103-F9E0-4F46-ADC2-B8CD67C56AE7}" type="datetime1">
              <a:rPr lang="en-US" smtClean="0"/>
              <a:pPr/>
              <a:t>10/15/2025</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4279954450"/>
      </p:ext>
    </p:extLst>
  </p:cSld>
  <p:clrMap bg1="lt1" tx1="dk1" bg2="lt2" tx2="dk2" accent1="accent1" accent2="accent2" accent3="accent3" accent4="accent4" accent5="accent5" accent6="accent6" hlink="hlink" folHlink="folHlink"/>
  <p:sldLayoutIdLst>
    <p:sldLayoutId id="2147483780" r:id="rId1"/>
    <p:sldLayoutId id="2147483781" r:id="rId2"/>
    <p:sldLayoutId id="2147483782" r:id="rId3"/>
    <p:sldLayoutId id="2147483783" r:id="rId4"/>
    <p:sldLayoutId id="2147483784" r:id="rId5"/>
    <p:sldLayoutId id="2147483785" r:id="rId6"/>
    <p:sldLayoutId id="2147483786" r:id="rId7"/>
    <p:sldLayoutId id="2147483787" r:id="rId8"/>
    <p:sldLayoutId id="2147483788" r:id="rId9"/>
    <p:sldLayoutId id="2147483789" r:id="rId10"/>
    <p:sldLayoutId id="2147483790" r:id="rId11"/>
  </p:sldLayoutIdLst>
  <p:hf hdr="0" dt="0"/>
  <p:txStyles>
    <p:titleStyle>
      <a:lvl1pPr algn="l" defTabSz="914400" rtl="0" eaLnBrk="1" latinLnBrk="0" hangingPunct="1">
        <a:lnSpc>
          <a:spcPct val="90000"/>
        </a:lnSpc>
        <a:spcBef>
          <a:spcPct val="0"/>
        </a:spcBef>
        <a:buNone/>
        <a:defRPr sz="4400" kern="1200">
          <a:solidFill>
            <a:schemeClr val="accent2"/>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tx2"/>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27879103-F9E0-4F46-ADC2-B8CD67C56AE7}" type="datetime1">
              <a:rPr lang="en-US" smtClean="0"/>
              <a:pPr/>
              <a:t>10/15/2025</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3184397434"/>
      </p:ext>
    </p:extLst>
  </p:cSld>
  <p:clrMap bg1="lt1" tx1="dk1" bg2="lt2" tx2="dk2" accent1="accent1" accent2="accent2" accent3="accent3" accent4="accent4" accent5="accent5" accent6="accent6" hlink="hlink" folHlink="folHlink"/>
  <p:sldLayoutIdLst>
    <p:sldLayoutId id="2147483768" r:id="rId1"/>
    <p:sldLayoutId id="2147483769" r:id="rId2"/>
    <p:sldLayoutId id="2147483770" r:id="rId3"/>
    <p:sldLayoutId id="2147483771" r:id="rId4"/>
    <p:sldLayoutId id="2147483772" r:id="rId5"/>
    <p:sldLayoutId id="2147483773" r:id="rId6"/>
    <p:sldLayoutId id="2147483774" r:id="rId7"/>
    <p:sldLayoutId id="2147483775" r:id="rId8"/>
    <p:sldLayoutId id="2147483776" r:id="rId9"/>
    <p:sldLayoutId id="2147483777" r:id="rId10"/>
    <p:sldLayoutId id="2147483778" r:id="rId11"/>
  </p:sldLayoutIdLst>
  <p:hf hdr="0" dt="0"/>
  <p:txStyles>
    <p:titleStyle>
      <a:lvl1pPr algn="l" defTabSz="914400" rtl="0" eaLnBrk="1" latinLnBrk="0" hangingPunct="1">
        <a:lnSpc>
          <a:spcPct val="90000"/>
        </a:lnSpc>
        <a:spcBef>
          <a:spcPct val="0"/>
        </a:spcBef>
        <a:buNone/>
        <a:defRPr sz="4400" kern="1200">
          <a:solidFill>
            <a:schemeClr val="tx2"/>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2" Type="http://schemas.openxmlformats.org/officeDocument/2006/relationships/hyperlink" Target="https://www.oregon.gov/ode/students-and-family/childnutrition/Pages/Procurement.aspx" TargetMode="Externa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hyperlink" Target="https://www.usda.gov/sites/default/files/documents/ad-3027.pdf" TargetMode="External"/><Relationship Id="rId2" Type="http://schemas.openxmlformats.org/officeDocument/2006/relationships/slideLayout" Target="../slideLayouts/slideLayout5.xml"/><Relationship Id="rId1" Type="http://schemas.openxmlformats.org/officeDocument/2006/relationships/tags" Target="../tags/tag4.xml"/><Relationship Id="rId4" Type="http://schemas.openxmlformats.org/officeDocument/2006/relationships/hyperlink" Target="mailto:Program.Intake@usda.gov"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5.xml"/><Relationship Id="rId1" Type="http://schemas.openxmlformats.org/officeDocument/2006/relationships/tags" Target="../tags/tag3.xml"/><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323323"/>
            <a:ext cx="9144000" cy="1101012"/>
          </a:xfrm>
        </p:spPr>
        <p:txBody>
          <a:bodyPr>
            <a:normAutofit fontScale="90000"/>
          </a:bodyPr>
          <a:lstStyle/>
          <a:p>
            <a:br>
              <a:rPr lang="en-US" dirty="0"/>
            </a:br>
            <a:br>
              <a:rPr lang="en-US" dirty="0"/>
            </a:br>
            <a:br>
              <a:rPr lang="en-US" dirty="0"/>
            </a:br>
            <a:br>
              <a:rPr lang="en-US" dirty="0"/>
            </a:br>
            <a:r>
              <a:rPr lang="en-US" dirty="0"/>
              <a:t>Request for Proposals Procurement Method</a:t>
            </a:r>
          </a:p>
        </p:txBody>
      </p:sp>
      <p:sp>
        <p:nvSpPr>
          <p:cNvPr id="3" name="Subtitle 2"/>
          <p:cNvSpPr>
            <a:spLocks noGrp="1"/>
          </p:cNvSpPr>
          <p:nvPr>
            <p:ph type="subTitle" idx="1"/>
          </p:nvPr>
        </p:nvSpPr>
        <p:spPr>
          <a:xfrm>
            <a:off x="1523999" y="4441370"/>
            <a:ext cx="9616751" cy="1464907"/>
          </a:xfrm>
        </p:spPr>
        <p:txBody>
          <a:bodyPr/>
          <a:lstStyle/>
          <a:p>
            <a:r>
              <a:rPr lang="en-US" dirty="0"/>
              <a:t>2 CFR 200.320(b)(2)</a:t>
            </a:r>
          </a:p>
        </p:txBody>
      </p:sp>
      <p:sp>
        <p:nvSpPr>
          <p:cNvPr id="4" name="Footer Placeholder 3"/>
          <p:cNvSpPr>
            <a:spLocks noGrp="1"/>
          </p:cNvSpPr>
          <p:nvPr>
            <p:ph type="ftr" sz="quarter" idx="11"/>
          </p:nvPr>
        </p:nvSpPr>
        <p:spPr>
          <a:xfrm>
            <a:off x="717175" y="6139793"/>
            <a:ext cx="3940065" cy="365125"/>
          </a:xfrm>
        </p:spPr>
        <p:txBody>
          <a:bodyPr/>
          <a:lstStyle/>
          <a:p>
            <a:r>
              <a:rPr lang="en-US" dirty="0"/>
              <a:t>Oregon Department of Education Child Nutrition Program </a:t>
            </a:r>
          </a:p>
        </p:txBody>
      </p:sp>
      <p:sp>
        <p:nvSpPr>
          <p:cNvPr id="5" name="Slide Number Placeholder 4"/>
          <p:cNvSpPr>
            <a:spLocks noGrp="1"/>
          </p:cNvSpPr>
          <p:nvPr>
            <p:ph type="sldNum" sz="quarter" idx="12"/>
          </p:nvPr>
        </p:nvSpPr>
        <p:spPr/>
        <p:txBody>
          <a:bodyPr/>
          <a:lstStyle/>
          <a:p>
            <a:fld id="{357F5B69-6281-4C1F-8C38-6DA0F56DA430}" type="slidenum">
              <a:rPr lang="en-US" smtClean="0"/>
              <a:t>1</a:t>
            </a:fld>
            <a:endParaRPr lang="en-US" dirty="0"/>
          </a:p>
        </p:txBody>
      </p:sp>
      <p:sp>
        <p:nvSpPr>
          <p:cNvPr id="6" name="TextBox 5"/>
          <p:cNvSpPr txBox="1"/>
          <p:nvPr/>
        </p:nvSpPr>
        <p:spPr>
          <a:xfrm>
            <a:off x="1523999" y="3694921"/>
            <a:ext cx="9144001" cy="523220"/>
          </a:xfrm>
          <a:prstGeom prst="rect">
            <a:avLst/>
          </a:prstGeom>
          <a:noFill/>
        </p:spPr>
        <p:txBody>
          <a:bodyPr wrap="square" rtlCol="0">
            <a:spAutoFit/>
          </a:bodyPr>
          <a:lstStyle/>
          <a:p>
            <a:pPr algn="ctr"/>
            <a:r>
              <a:rPr lang="en-US" sz="2800" dirty="0">
                <a:solidFill>
                  <a:schemeClr val="accent1"/>
                </a:solidFill>
              </a:rPr>
              <a:t>Procurement in Child Nutrition Programs</a:t>
            </a:r>
          </a:p>
        </p:txBody>
      </p:sp>
    </p:spTree>
    <p:custDataLst>
      <p:tags r:id="rId1"/>
    </p:custDataLst>
    <p:extLst>
      <p:ext uri="{BB962C8B-B14F-4D97-AF65-F5344CB8AC3E}">
        <p14:creationId xmlns:p14="http://schemas.microsoft.com/office/powerpoint/2010/main" val="39722132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References</a:t>
            </a:r>
          </a:p>
        </p:txBody>
      </p:sp>
      <p:sp>
        <p:nvSpPr>
          <p:cNvPr id="3" name="Content Placeholder 2"/>
          <p:cNvSpPr>
            <a:spLocks noGrp="1"/>
          </p:cNvSpPr>
          <p:nvPr>
            <p:ph idx="1"/>
          </p:nvPr>
        </p:nvSpPr>
        <p:spPr/>
        <p:txBody>
          <a:bodyPr/>
          <a:lstStyle/>
          <a:p>
            <a:r>
              <a:rPr lang="en-US" dirty="0"/>
              <a:t>2 CFR 200.319(d)</a:t>
            </a:r>
          </a:p>
          <a:p>
            <a:r>
              <a:rPr lang="en-US" dirty="0"/>
              <a:t>2 CFR 200.320(b)(2)</a:t>
            </a:r>
          </a:p>
          <a:p>
            <a:r>
              <a:rPr lang="en-US" dirty="0"/>
              <a:t>ORS 279B.060</a:t>
            </a:r>
          </a:p>
          <a:p>
            <a:r>
              <a:rPr lang="en-US" dirty="0"/>
              <a:t>OAR 137-047-0260</a:t>
            </a:r>
          </a:p>
          <a:p>
            <a:r>
              <a:rPr lang="en-US" dirty="0">
                <a:hlinkClick r:id="rId2"/>
              </a:rPr>
              <a:t>Oregon Department of Education Child Nutrition Program Procurement Resources </a:t>
            </a:r>
            <a:endParaRPr lang="en-US" dirty="0"/>
          </a:p>
        </p:txBody>
      </p:sp>
      <p:sp>
        <p:nvSpPr>
          <p:cNvPr id="4" name="Footer Placeholder 3"/>
          <p:cNvSpPr>
            <a:spLocks noGrp="1"/>
          </p:cNvSpPr>
          <p:nvPr>
            <p:ph type="ftr" sz="quarter" idx="11"/>
          </p:nvPr>
        </p:nvSpPr>
        <p:spPr>
          <a:xfrm>
            <a:off x="717176" y="6139793"/>
            <a:ext cx="4190726" cy="365125"/>
          </a:xfrm>
        </p:spPr>
        <p:txBody>
          <a:bodyPr/>
          <a:lstStyle/>
          <a:p>
            <a:r>
              <a:rPr lang="en-US" dirty="0"/>
              <a:t>Oregon Department of Education Child Nutrition Program </a:t>
            </a:r>
          </a:p>
        </p:txBody>
      </p:sp>
      <p:sp>
        <p:nvSpPr>
          <p:cNvPr id="5" name="Slide Number Placeholder 4"/>
          <p:cNvSpPr>
            <a:spLocks noGrp="1"/>
          </p:cNvSpPr>
          <p:nvPr>
            <p:ph type="sldNum" sz="quarter" idx="12"/>
          </p:nvPr>
        </p:nvSpPr>
        <p:spPr/>
        <p:txBody>
          <a:bodyPr/>
          <a:lstStyle/>
          <a:p>
            <a:fld id="{357F5B69-6281-4C1F-8C38-6DA0F56DA430}" type="slidenum">
              <a:rPr lang="en-US" smtClean="0"/>
              <a:t>10</a:t>
            </a:fld>
            <a:endParaRPr lang="en-US" dirty="0"/>
          </a:p>
        </p:txBody>
      </p:sp>
    </p:spTree>
    <p:extLst>
      <p:ext uri="{BB962C8B-B14F-4D97-AF65-F5344CB8AC3E}">
        <p14:creationId xmlns:p14="http://schemas.microsoft.com/office/powerpoint/2010/main" val="31443617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717176" y="457200"/>
            <a:ext cx="10784542" cy="1026460"/>
          </a:xfrm>
        </p:spPr>
        <p:txBody>
          <a:bodyPr anchor="b">
            <a:normAutofit/>
          </a:bodyPr>
          <a:lstStyle/>
          <a:p>
            <a:r>
              <a:rPr lang="en-US"/>
              <a:t>Non-Discrimination Statement</a:t>
            </a:r>
          </a:p>
        </p:txBody>
      </p:sp>
      <p:sp>
        <p:nvSpPr>
          <p:cNvPr id="5" name="Text Placeholder 4"/>
          <p:cNvSpPr>
            <a:spLocks noGrp="1"/>
          </p:cNvSpPr>
          <p:nvPr>
            <p:ph idx="1"/>
          </p:nvPr>
        </p:nvSpPr>
        <p:spPr>
          <a:xfrm>
            <a:off x="717176" y="1825625"/>
            <a:ext cx="10784542" cy="4109010"/>
          </a:xfrm>
        </p:spPr>
        <p:txBody>
          <a:bodyPr>
            <a:normAutofit/>
          </a:bodyPr>
          <a:lstStyle/>
          <a:p>
            <a:pPr marL="114300" indent="0">
              <a:buNone/>
            </a:pPr>
            <a:r>
              <a:rPr lang="en-US" sz="1200" dirty="0"/>
              <a:t>In accordance with federal civil rights law and U.S. Department of Agriculture (USDA) civil rights regulations and policies, this institution is prohibited from discriminating on the basis of race, color, national origin, sex (including gender identity and sexual orientation), disability, age, or reprisal or retaliation for prior civil rights activity.</a:t>
            </a:r>
            <a:br>
              <a:rPr lang="en-US" sz="1200" dirty="0"/>
            </a:br>
            <a:r>
              <a:rPr lang="en-US" sz="1200" dirty="0"/>
              <a:t>Program information may be made available in languages other than English. Persons with disabilities who require alternative means of communication to obtain program information (e.g., Braille, large print, audiotape, American Sign Language), should contact the responsible state or local agency that administers the program or USDA's TARGET Center at (202) 720-2600 (voice and TTY) or contact USDA through the Federal Relay Service at (800) 877-8339.</a:t>
            </a:r>
          </a:p>
          <a:p>
            <a:pPr marL="114300" indent="0">
              <a:buNone/>
            </a:pPr>
            <a:r>
              <a:rPr lang="en-US" sz="1200" dirty="0"/>
              <a:t>To file a program discrimination complaint, a Complainant should complete a Form AD-3027, USDA Program Discrimination Complaint Form which can be obtained online at: </a:t>
            </a:r>
            <a:r>
              <a:rPr lang="en-US" sz="1200" u="sng" dirty="0">
                <a:hlinkClick r:id="rId3"/>
              </a:rPr>
              <a:t>https://www.usda.gov/sites/default/files/documents/ad-3027.pdf</a:t>
            </a:r>
            <a:r>
              <a:rPr lang="en-US" sz="1200" dirty="0"/>
              <a:t>, from any USDA office, by calling (866) 632-9992, or by writing a letter addressed to USDA. The letter must contain the complainant's name, address, telephone number, and a written description of the alleged discriminatory action in sufficient detail to inform the Assistant Secretary for Civil Rights (ASCR) about the nature and date of an alleged civil rights violation. The completed AD-3027 form or letter must be submitted to USDA by:</a:t>
            </a:r>
          </a:p>
          <a:p>
            <a:pPr marL="114300" indent="0">
              <a:spcBef>
                <a:spcPts val="600"/>
              </a:spcBef>
              <a:buNone/>
            </a:pPr>
            <a:r>
              <a:rPr lang="en-US" sz="1200" b="1" dirty="0"/>
              <a:t>mail:</a:t>
            </a:r>
            <a:br>
              <a:rPr lang="en-US" sz="1200" dirty="0"/>
            </a:br>
            <a:r>
              <a:rPr lang="en-US" sz="1200" dirty="0"/>
              <a:t>U.S. Department of Agriculture</a:t>
            </a:r>
            <a:br>
              <a:rPr lang="en-US" sz="1200" dirty="0"/>
            </a:br>
            <a:r>
              <a:rPr lang="en-US" sz="1200" dirty="0"/>
              <a:t>Office of the Assistant Secretary for Civil Rights</a:t>
            </a:r>
            <a:br>
              <a:rPr lang="en-US" sz="1200" dirty="0"/>
            </a:br>
            <a:r>
              <a:rPr lang="en-US" sz="1200" dirty="0"/>
              <a:t>1400 Independence Avenue, SW</a:t>
            </a:r>
            <a:br>
              <a:rPr lang="en-US" sz="1200" dirty="0"/>
            </a:br>
            <a:r>
              <a:rPr lang="en-US" sz="1200" dirty="0"/>
              <a:t>Washington, D.C. 20250-9410; or</a:t>
            </a:r>
          </a:p>
          <a:p>
            <a:pPr marL="114300" indent="0">
              <a:spcBef>
                <a:spcPts val="600"/>
              </a:spcBef>
              <a:buNone/>
            </a:pPr>
            <a:r>
              <a:rPr lang="en-US" sz="1200" b="1" dirty="0"/>
              <a:t>fax:</a:t>
            </a:r>
            <a:br>
              <a:rPr lang="en-US" sz="1200" dirty="0"/>
            </a:br>
            <a:r>
              <a:rPr lang="en-US" sz="1200" dirty="0"/>
              <a:t>(833) 256-1665 or (202) 690-7442; or</a:t>
            </a:r>
          </a:p>
          <a:p>
            <a:pPr marL="114300" indent="0">
              <a:spcBef>
                <a:spcPts val="600"/>
              </a:spcBef>
              <a:buNone/>
            </a:pPr>
            <a:r>
              <a:rPr lang="en-US" sz="1200" b="1" dirty="0"/>
              <a:t>email:</a:t>
            </a:r>
            <a:br>
              <a:rPr lang="en-US" sz="1200" dirty="0"/>
            </a:br>
            <a:r>
              <a:rPr lang="en-US" sz="1200" u="sng" dirty="0">
                <a:hlinkClick r:id="rId4"/>
              </a:rPr>
              <a:t>Program.Intake@usda.gov</a:t>
            </a:r>
            <a:r>
              <a:rPr lang="en-US" sz="1200" u="sng" dirty="0"/>
              <a:t>,</a:t>
            </a:r>
          </a:p>
          <a:p>
            <a:pPr marL="114300" indent="0">
              <a:spcBef>
                <a:spcPts val="600"/>
              </a:spcBef>
              <a:buNone/>
            </a:pPr>
            <a:r>
              <a:rPr lang="en-US" sz="1200" dirty="0"/>
              <a:t>This institution is an equal opportunity provider</a:t>
            </a:r>
          </a:p>
        </p:txBody>
      </p:sp>
      <p:sp>
        <p:nvSpPr>
          <p:cNvPr id="11" name="Footer Placeholder 3">
            <a:extLst>
              <a:ext uri="{FF2B5EF4-FFF2-40B4-BE49-F238E27FC236}">
                <a16:creationId xmlns:a16="http://schemas.microsoft.com/office/drawing/2014/main" id="{D4DAADE8-8F65-3EAD-F44A-823E97B66C79}"/>
              </a:ext>
            </a:extLst>
          </p:cNvPr>
          <p:cNvSpPr>
            <a:spLocks noGrp="1"/>
          </p:cNvSpPr>
          <p:nvPr>
            <p:ph type="ftr" sz="quarter" idx="11"/>
          </p:nvPr>
        </p:nvSpPr>
        <p:spPr>
          <a:xfrm>
            <a:off x="717176" y="6139793"/>
            <a:ext cx="2864224" cy="365125"/>
          </a:xfrm>
        </p:spPr>
        <p:txBody>
          <a:bodyPr/>
          <a:lstStyle/>
          <a:p>
            <a:pPr>
              <a:spcAft>
                <a:spcPts val="600"/>
              </a:spcAft>
            </a:pPr>
            <a:r>
              <a:rPr lang="en-US"/>
              <a:t>Oregon Department of Education</a:t>
            </a:r>
          </a:p>
        </p:txBody>
      </p:sp>
      <p:sp>
        <p:nvSpPr>
          <p:cNvPr id="4" name="Slide Number Placeholder 3"/>
          <p:cNvSpPr>
            <a:spLocks noGrp="1"/>
          </p:cNvSpPr>
          <p:nvPr>
            <p:ph type="sldNum" sz="quarter" idx="12"/>
          </p:nvPr>
        </p:nvSpPr>
        <p:spPr>
          <a:xfrm>
            <a:off x="8610600" y="6139793"/>
            <a:ext cx="2891118" cy="365125"/>
          </a:xfrm>
        </p:spPr>
        <p:txBody>
          <a:bodyPr anchor="ctr">
            <a:normAutofit/>
          </a:bodyPr>
          <a:lstStyle/>
          <a:p>
            <a:pPr marL="0" lvl="0" indent="0" rtl="0">
              <a:spcBef>
                <a:spcPts val="0"/>
              </a:spcBef>
              <a:spcAft>
                <a:spcPts val="600"/>
              </a:spcAft>
              <a:buNone/>
            </a:pPr>
            <a:fld id="{00000000-1234-1234-1234-123412341234}" type="slidenum">
              <a:rPr lang="en-US" smtClean="0"/>
              <a:pPr marL="0" lvl="0" indent="0" rtl="0">
                <a:spcBef>
                  <a:spcPts val="0"/>
                </a:spcBef>
                <a:spcAft>
                  <a:spcPts val="600"/>
                </a:spcAft>
                <a:buNone/>
              </a:pPr>
              <a:t>11</a:t>
            </a:fld>
            <a:endParaRPr lang="en-US"/>
          </a:p>
        </p:txBody>
      </p:sp>
    </p:spTree>
    <p:custDataLst>
      <p:tags r:id="rId1"/>
    </p:custDataLst>
    <p:extLst>
      <p:ext uri="{BB962C8B-B14F-4D97-AF65-F5344CB8AC3E}">
        <p14:creationId xmlns:p14="http://schemas.microsoft.com/office/powerpoint/2010/main" val="33857546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Method of Procurement to be Followed</a:t>
            </a:r>
          </a:p>
        </p:txBody>
      </p:sp>
      <p:sp>
        <p:nvSpPr>
          <p:cNvPr id="3" name="Content Placeholder 2"/>
          <p:cNvSpPr>
            <a:spLocks noGrp="1"/>
          </p:cNvSpPr>
          <p:nvPr>
            <p:ph idx="1"/>
          </p:nvPr>
        </p:nvSpPr>
        <p:spPr/>
        <p:txBody>
          <a:bodyPr/>
          <a:lstStyle/>
          <a:p>
            <a:r>
              <a:rPr lang="en-US" dirty="0"/>
              <a:t>The Program Sponsor must have and use its own Documented Procurement Procedures.</a:t>
            </a:r>
          </a:p>
          <a:p>
            <a:pPr marL="0" indent="0">
              <a:buNone/>
            </a:pPr>
            <a:r>
              <a:rPr lang="en-US" dirty="0"/>
              <a:t> </a:t>
            </a:r>
          </a:p>
          <a:p>
            <a:r>
              <a:rPr lang="en-US" dirty="0"/>
              <a:t>Procedures must be consistent with the standards outlined </a:t>
            </a:r>
            <a:r>
              <a:rPr lang="en-US"/>
              <a:t>in:</a:t>
            </a:r>
            <a:endParaRPr lang="en-US" dirty="0"/>
          </a:p>
          <a:p>
            <a:pPr lvl="1">
              <a:buFont typeface="Wingdings" panose="05000000000000000000" pitchFamily="2" charset="2"/>
              <a:buChar char="Ø"/>
            </a:pPr>
            <a:r>
              <a:rPr lang="en-US" dirty="0"/>
              <a:t> 2 CFR 200.318 through 200.327; </a:t>
            </a:r>
          </a:p>
          <a:p>
            <a:pPr lvl="1">
              <a:buFont typeface="Wingdings" panose="05000000000000000000" pitchFamily="2" charset="2"/>
              <a:buChar char="Ø"/>
            </a:pPr>
            <a:endParaRPr lang="en-US" dirty="0"/>
          </a:p>
          <a:p>
            <a:pPr lvl="1">
              <a:buFont typeface="Wingdings" panose="05000000000000000000" pitchFamily="2" charset="2"/>
              <a:buChar char="Ø"/>
            </a:pPr>
            <a:r>
              <a:rPr lang="en-US" dirty="0"/>
              <a:t> Applicable program regulations; and </a:t>
            </a:r>
          </a:p>
          <a:p>
            <a:pPr lvl="1">
              <a:buFont typeface="Wingdings" panose="05000000000000000000" pitchFamily="2" charset="2"/>
              <a:buChar char="Ø"/>
            </a:pPr>
            <a:endParaRPr lang="en-US" dirty="0"/>
          </a:p>
          <a:p>
            <a:pPr lvl="1">
              <a:buFont typeface="Wingdings" panose="05000000000000000000" pitchFamily="2" charset="2"/>
              <a:buChar char="Ø"/>
            </a:pPr>
            <a:r>
              <a:rPr lang="en-US" dirty="0"/>
              <a:t> State, local, or tribal laws or regulations.</a:t>
            </a:r>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t>2</a:t>
            </a:fld>
            <a:endParaRPr lang="en-US" dirty="0"/>
          </a:p>
        </p:txBody>
      </p:sp>
    </p:spTree>
    <p:extLst>
      <p:ext uri="{BB962C8B-B14F-4D97-AF65-F5344CB8AC3E}">
        <p14:creationId xmlns:p14="http://schemas.microsoft.com/office/powerpoint/2010/main" val="21413403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Fragmentation </a:t>
            </a:r>
          </a:p>
        </p:txBody>
      </p:sp>
      <p:sp>
        <p:nvSpPr>
          <p:cNvPr id="3" name="Content Placeholder 2"/>
          <p:cNvSpPr>
            <a:spLocks noGrp="1"/>
          </p:cNvSpPr>
          <p:nvPr>
            <p:ph idx="1"/>
          </p:nvPr>
        </p:nvSpPr>
        <p:spPr/>
        <p:txBody>
          <a:bodyPr/>
          <a:lstStyle/>
          <a:p>
            <a:r>
              <a:rPr lang="en-US" dirty="0"/>
              <a:t>A Program Sponsor may not artificially divide or fragment a procurement so as to constitute a less restrictive procurement method.</a:t>
            </a:r>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t>3</a:t>
            </a:fld>
            <a:endParaRPr lang="en-US" dirty="0"/>
          </a:p>
        </p:txBody>
      </p:sp>
    </p:spTree>
    <p:extLst>
      <p:ext uri="{BB962C8B-B14F-4D97-AF65-F5344CB8AC3E}">
        <p14:creationId xmlns:p14="http://schemas.microsoft.com/office/powerpoint/2010/main" val="276731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Simplified Acquisition Threshold</a:t>
            </a:r>
          </a:p>
        </p:txBody>
      </p:sp>
      <p:sp>
        <p:nvSpPr>
          <p:cNvPr id="3" name="Content Placeholder 2"/>
          <p:cNvSpPr>
            <a:spLocks noGrp="1"/>
          </p:cNvSpPr>
          <p:nvPr>
            <p:ph idx="1"/>
          </p:nvPr>
        </p:nvSpPr>
        <p:spPr/>
        <p:txBody>
          <a:bodyPr>
            <a:normAutofit lnSpcReduction="10000"/>
          </a:bodyPr>
          <a:lstStyle/>
          <a:p>
            <a:r>
              <a:rPr lang="en-US" dirty="0"/>
              <a:t>The Program Sponsor is responsible for determining and documenting an appropriate simplified acquisition threshold based on internal controls, an evaluation of risk, and its documented procurement procedures.</a:t>
            </a:r>
          </a:p>
          <a:p>
            <a:endParaRPr lang="en-US" dirty="0"/>
          </a:p>
          <a:p>
            <a:r>
              <a:rPr lang="en-US" dirty="0"/>
              <a:t>The simplified acquisition threshold used by the Program Sponsor must be authorized or not prohibited under State, local, or tribal laws or regulations. </a:t>
            </a:r>
          </a:p>
          <a:p>
            <a:endParaRPr lang="en-US" dirty="0"/>
          </a:p>
          <a:p>
            <a:r>
              <a:rPr lang="en-US" dirty="0"/>
              <a:t>Federal simplified acquisition threshold is $350,000.00</a:t>
            </a:r>
          </a:p>
          <a:p>
            <a:endParaRPr lang="en-US" dirty="0"/>
          </a:p>
          <a:p>
            <a:r>
              <a:rPr lang="en-US" dirty="0"/>
              <a:t>State of Oregon simplified acquisition threshold is $250,000.00</a:t>
            </a:r>
          </a:p>
          <a:p>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t>4</a:t>
            </a:fld>
            <a:endParaRPr lang="en-US" dirty="0"/>
          </a:p>
        </p:txBody>
      </p:sp>
    </p:spTree>
    <p:extLst>
      <p:ext uri="{BB962C8B-B14F-4D97-AF65-F5344CB8AC3E}">
        <p14:creationId xmlns:p14="http://schemas.microsoft.com/office/powerpoint/2010/main" val="26226141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Specification </a:t>
            </a:r>
          </a:p>
        </p:txBody>
      </p:sp>
      <p:sp>
        <p:nvSpPr>
          <p:cNvPr id="3" name="Content Placeholder 2"/>
          <p:cNvSpPr>
            <a:spLocks noGrp="1"/>
          </p:cNvSpPr>
          <p:nvPr>
            <p:ph idx="1"/>
          </p:nvPr>
        </p:nvSpPr>
        <p:spPr/>
        <p:txBody>
          <a:bodyPr>
            <a:normAutofit lnSpcReduction="10000"/>
          </a:bodyPr>
          <a:lstStyle/>
          <a:p>
            <a:r>
              <a:rPr lang="en-US" dirty="0"/>
              <a:t>Incorporate a clear and accurate description of the technical requirements for the material, product, or service to be procured. </a:t>
            </a:r>
          </a:p>
          <a:p>
            <a:endParaRPr lang="en-US" dirty="0"/>
          </a:p>
          <a:p>
            <a:r>
              <a:rPr lang="en-US" dirty="0"/>
              <a:t>The description may include a statement of the qualitative nature of the material, product or service to be procured and, when necessary.</a:t>
            </a:r>
          </a:p>
          <a:p>
            <a:endParaRPr lang="en-US" dirty="0"/>
          </a:p>
          <a:p>
            <a:r>
              <a:rPr lang="en-US" dirty="0"/>
              <a:t>Must set forth those minimum essential characteristics and standards to which it must conform if it is to satisfy its intended use.</a:t>
            </a:r>
          </a:p>
          <a:p>
            <a:endParaRPr lang="en-US" dirty="0"/>
          </a:p>
          <a:p>
            <a:r>
              <a:rPr lang="en-US" dirty="0"/>
              <a:t>Identify all requirements which the offerors must fulfill and all other factors to be used in evaluating proposals.</a:t>
            </a:r>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t>5</a:t>
            </a:fld>
            <a:endParaRPr lang="en-US" dirty="0"/>
          </a:p>
        </p:txBody>
      </p:sp>
    </p:spTree>
    <p:extLst>
      <p:ext uri="{BB962C8B-B14F-4D97-AF65-F5344CB8AC3E}">
        <p14:creationId xmlns:p14="http://schemas.microsoft.com/office/powerpoint/2010/main" val="36112009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Conditions</a:t>
            </a:r>
          </a:p>
        </p:txBody>
      </p:sp>
      <p:sp>
        <p:nvSpPr>
          <p:cNvPr id="3" name="Content Placeholder 2"/>
          <p:cNvSpPr>
            <a:spLocks noGrp="1"/>
          </p:cNvSpPr>
          <p:nvPr>
            <p:ph idx="1"/>
          </p:nvPr>
        </p:nvSpPr>
        <p:spPr/>
        <p:txBody>
          <a:bodyPr>
            <a:normAutofit lnSpcReduction="10000"/>
          </a:bodyPr>
          <a:lstStyle/>
          <a:p>
            <a:r>
              <a:rPr lang="en-US" dirty="0"/>
              <a:t>A complete, adequate, and realistic specification or purchase description is available.</a:t>
            </a:r>
          </a:p>
          <a:p>
            <a:endParaRPr lang="en-US" dirty="0"/>
          </a:p>
          <a:p>
            <a:r>
              <a:rPr lang="en-US" dirty="0"/>
              <a:t>Two or more qualified sources are willing and able to compete effectively for the business. </a:t>
            </a:r>
          </a:p>
          <a:p>
            <a:endParaRPr lang="en-US" dirty="0"/>
          </a:p>
          <a:p>
            <a:r>
              <a:rPr lang="en-US" dirty="0"/>
              <a:t>The procurement lends itself to a firm fixed price or cost reimbursable contract. </a:t>
            </a:r>
          </a:p>
          <a:p>
            <a:pPr marL="0" indent="0">
              <a:buNone/>
            </a:pPr>
            <a:endParaRPr lang="en-US" dirty="0"/>
          </a:p>
          <a:p>
            <a:r>
              <a:rPr lang="en-US" dirty="0"/>
              <a:t>Generally used when conditions are not appropriate for the use of sealed bids.</a:t>
            </a:r>
          </a:p>
          <a:p>
            <a:pPr marL="0" indent="0">
              <a:buNone/>
            </a:pPr>
            <a:r>
              <a:rPr lang="en-US" dirty="0"/>
              <a:t> </a:t>
            </a:r>
          </a:p>
          <a:p>
            <a:endParaRPr lang="en-US" dirty="0"/>
          </a:p>
          <a:p>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t>6</a:t>
            </a:fld>
            <a:endParaRPr lang="en-US" dirty="0"/>
          </a:p>
        </p:txBody>
      </p:sp>
    </p:spTree>
    <p:extLst>
      <p:ext uri="{BB962C8B-B14F-4D97-AF65-F5344CB8AC3E}">
        <p14:creationId xmlns:p14="http://schemas.microsoft.com/office/powerpoint/2010/main" val="10482271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Requirements</a:t>
            </a:r>
          </a:p>
        </p:txBody>
      </p:sp>
      <p:sp>
        <p:nvSpPr>
          <p:cNvPr id="3" name="Content Placeholder 2"/>
          <p:cNvSpPr>
            <a:spLocks noGrp="1"/>
          </p:cNvSpPr>
          <p:nvPr>
            <p:ph idx="1"/>
          </p:nvPr>
        </p:nvSpPr>
        <p:spPr/>
        <p:txBody>
          <a:bodyPr>
            <a:normAutofit lnSpcReduction="10000"/>
          </a:bodyPr>
          <a:lstStyle/>
          <a:p>
            <a:r>
              <a:rPr lang="en-US" dirty="0"/>
              <a:t>Request for Proposals must be publicly advertised for a minimum of 30 days.</a:t>
            </a:r>
          </a:p>
          <a:p>
            <a:endParaRPr lang="en-US" dirty="0"/>
          </a:p>
          <a:p>
            <a:r>
              <a:rPr lang="en-US" dirty="0"/>
              <a:t>Must define the items or services in order for the proposer to properly respond.</a:t>
            </a:r>
          </a:p>
          <a:p>
            <a:endParaRPr lang="en-US" dirty="0"/>
          </a:p>
          <a:p>
            <a:r>
              <a:rPr lang="en-US" dirty="0"/>
              <a:t>Proposals will be scored in accordance with the written method for conducting technical evaluations of the proposals received and making selections.</a:t>
            </a:r>
          </a:p>
          <a:p>
            <a:pPr marL="0" indent="0">
              <a:buNone/>
            </a:pPr>
            <a:endParaRPr lang="en-US" dirty="0"/>
          </a:p>
          <a:p>
            <a:r>
              <a:rPr lang="en-US" dirty="0"/>
              <a:t>A fixed price or cost reimbursable contract award will be made in writing to the responsible offeror whose proposal is most advantageous to the Program Sponsor, with price and other factors considered. </a:t>
            </a:r>
          </a:p>
          <a:p>
            <a:endParaRPr lang="en-US" dirty="0"/>
          </a:p>
          <a:p>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t>7</a:t>
            </a:fld>
            <a:endParaRPr lang="en-US" dirty="0"/>
          </a:p>
        </p:txBody>
      </p:sp>
    </p:spTree>
    <p:extLst>
      <p:ext uri="{BB962C8B-B14F-4D97-AF65-F5344CB8AC3E}">
        <p14:creationId xmlns:p14="http://schemas.microsoft.com/office/powerpoint/2010/main" val="20346217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7176" y="457200"/>
            <a:ext cx="10784542" cy="1026460"/>
          </a:xfrm>
        </p:spPr>
        <p:txBody>
          <a:bodyPr anchor="b">
            <a:normAutofit/>
          </a:bodyPr>
          <a:lstStyle/>
          <a:p>
            <a:r>
              <a:rPr lang="en-US" dirty="0"/>
              <a:t>Request for Proposals Method</a:t>
            </a:r>
          </a:p>
        </p:txBody>
      </p:sp>
      <p:pic>
        <p:nvPicPr>
          <p:cNvPr id="8" name="Picture 7" descr="Announce publicly&#10;evaluate responses&#10;award contract&#10;manage contract" title="Sealed Bids and Competitive Bids Cycle"/>
          <p:cNvPicPr>
            <a:picLocks noChangeAspect="1"/>
          </p:cNvPicPr>
          <p:nvPr/>
        </p:nvPicPr>
        <p:blipFill>
          <a:blip r:embed="rId4"/>
          <a:stretch>
            <a:fillRect/>
          </a:stretch>
        </p:blipFill>
        <p:spPr>
          <a:xfrm>
            <a:off x="2356928" y="1825625"/>
            <a:ext cx="7505038" cy="4109010"/>
          </a:xfrm>
          <a:prstGeom prst="rect">
            <a:avLst/>
          </a:prstGeom>
          <a:noFill/>
        </p:spPr>
      </p:pic>
      <p:sp>
        <p:nvSpPr>
          <p:cNvPr id="4" name="Footer Placeholder 3"/>
          <p:cNvSpPr>
            <a:spLocks noGrp="1"/>
          </p:cNvSpPr>
          <p:nvPr>
            <p:ph type="ftr" sz="quarter" idx="11"/>
          </p:nvPr>
        </p:nvSpPr>
        <p:spPr>
          <a:xfrm>
            <a:off x="717176" y="6139793"/>
            <a:ext cx="2864224" cy="365125"/>
          </a:xfrm>
        </p:spPr>
        <p:txBody>
          <a:bodyPr anchor="ctr">
            <a:normAutofit/>
          </a:bodyPr>
          <a:lstStyle/>
          <a:p>
            <a:pPr>
              <a:lnSpc>
                <a:spcPct val="90000"/>
              </a:lnSpc>
              <a:spcAft>
                <a:spcPts val="600"/>
              </a:spcAft>
            </a:pPr>
            <a:r>
              <a:rPr lang="en-US" sz="900"/>
              <a:t>Oregon Department of Education Child Nutrition Program </a:t>
            </a:r>
          </a:p>
        </p:txBody>
      </p:sp>
      <p:sp>
        <p:nvSpPr>
          <p:cNvPr id="5" name="Slide Number Placeholder 4"/>
          <p:cNvSpPr>
            <a:spLocks noGrp="1"/>
          </p:cNvSpPr>
          <p:nvPr>
            <p:ph type="sldNum" sz="quarter" idx="12"/>
          </p:nvPr>
        </p:nvSpPr>
        <p:spPr>
          <a:xfrm>
            <a:off x="8610600" y="6139793"/>
            <a:ext cx="2891118" cy="365125"/>
          </a:xfrm>
        </p:spPr>
        <p:txBody>
          <a:bodyPr anchor="ctr">
            <a:normAutofit/>
          </a:bodyPr>
          <a:lstStyle/>
          <a:p>
            <a:pPr>
              <a:spcAft>
                <a:spcPts val="600"/>
              </a:spcAft>
            </a:pPr>
            <a:fld id="{357F5B69-6281-4C1F-8C38-6DA0F56DA430}" type="slidenum">
              <a:rPr lang="en-US" smtClean="0"/>
              <a:pPr>
                <a:spcAft>
                  <a:spcPts val="600"/>
                </a:spcAft>
              </a:pPr>
              <a:t>8</a:t>
            </a:fld>
            <a:endParaRPr lang="en-US"/>
          </a:p>
        </p:txBody>
      </p:sp>
    </p:spTree>
    <p:custDataLst>
      <p:tags r:id="rId1"/>
    </p:custDataLst>
    <p:extLst>
      <p:ext uri="{BB962C8B-B14F-4D97-AF65-F5344CB8AC3E}">
        <p14:creationId xmlns:p14="http://schemas.microsoft.com/office/powerpoint/2010/main" val="36378832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Summary of the Request for Proposal</a:t>
            </a:r>
          </a:p>
        </p:txBody>
      </p:sp>
      <p:sp>
        <p:nvSpPr>
          <p:cNvPr id="3" name="Content Placeholder 2"/>
          <p:cNvSpPr>
            <a:spLocks noGrp="1"/>
          </p:cNvSpPr>
          <p:nvPr>
            <p:ph idx="1"/>
          </p:nvPr>
        </p:nvSpPr>
        <p:spPr/>
        <p:txBody>
          <a:bodyPr>
            <a:normAutofit fontScale="77500" lnSpcReduction="20000"/>
          </a:bodyPr>
          <a:lstStyle/>
          <a:p>
            <a:r>
              <a:rPr lang="en-US" sz="2800" dirty="0">
                <a:solidFill>
                  <a:prstClr val="black"/>
                </a:solidFill>
              </a:rPr>
              <a:t>Request for Proposals must be publicly advertised.</a:t>
            </a:r>
          </a:p>
          <a:p>
            <a:endParaRPr lang="en-US" sz="2800" dirty="0">
              <a:solidFill>
                <a:prstClr val="black"/>
              </a:solidFill>
            </a:endParaRPr>
          </a:p>
          <a:p>
            <a:r>
              <a:rPr lang="en-US" sz="2800" dirty="0">
                <a:solidFill>
                  <a:prstClr val="black"/>
                </a:solidFill>
              </a:rPr>
              <a:t>A complete, adequate, and realistic specification or purchase description must be provided.</a:t>
            </a:r>
          </a:p>
          <a:p>
            <a:endParaRPr lang="en-US" sz="2800" dirty="0">
              <a:solidFill>
                <a:prstClr val="black"/>
              </a:solidFill>
            </a:endParaRPr>
          </a:p>
          <a:p>
            <a:r>
              <a:rPr lang="en-US" sz="2800" dirty="0">
                <a:solidFill>
                  <a:prstClr val="black"/>
                </a:solidFill>
              </a:rPr>
              <a:t>Two or more responsible proposers are willing and able to compete effectively for the business.</a:t>
            </a:r>
          </a:p>
          <a:p>
            <a:endParaRPr lang="en-US" sz="2800" dirty="0">
              <a:solidFill>
                <a:prstClr val="black"/>
              </a:solidFill>
            </a:endParaRPr>
          </a:p>
          <a:p>
            <a:r>
              <a:rPr lang="en-US" sz="2800" dirty="0">
                <a:solidFill>
                  <a:prstClr val="black"/>
                </a:solidFill>
              </a:rPr>
              <a:t>All proposals will be evaluated in accordance with the written method for conducting technical evaluations of the proposals received and making selections.</a:t>
            </a:r>
          </a:p>
          <a:p>
            <a:pPr marL="0" indent="0">
              <a:buNone/>
            </a:pPr>
            <a:endParaRPr lang="en-US" sz="2800" dirty="0">
              <a:solidFill>
                <a:prstClr val="black"/>
              </a:solidFill>
            </a:endParaRPr>
          </a:p>
          <a:p>
            <a:r>
              <a:rPr lang="en-US" sz="2800" dirty="0">
                <a:solidFill>
                  <a:prstClr val="black"/>
                </a:solidFill>
              </a:rPr>
              <a:t>The procurement lends itself to a fixed price or cost reimbursable contract.</a:t>
            </a:r>
          </a:p>
          <a:p>
            <a:endParaRPr lang="en-US" sz="2800" dirty="0">
              <a:solidFill>
                <a:prstClr val="black"/>
              </a:solidFill>
            </a:endParaRPr>
          </a:p>
          <a:p>
            <a:endParaRPr lang="en-US" dirty="0">
              <a:solidFill>
                <a:prstClr val="black"/>
              </a:solidFill>
            </a:endParaRPr>
          </a:p>
          <a:p>
            <a:pPr marL="0" indent="0">
              <a:buNone/>
            </a:pPr>
            <a:endParaRPr lang="en-US" dirty="0"/>
          </a:p>
        </p:txBody>
      </p:sp>
      <p:sp>
        <p:nvSpPr>
          <p:cNvPr id="4" name="Footer Placeholder 3"/>
          <p:cNvSpPr>
            <a:spLocks noGrp="1"/>
          </p:cNvSpPr>
          <p:nvPr>
            <p:ph type="ftr" sz="quarter" idx="11"/>
          </p:nvPr>
        </p:nvSpPr>
        <p:spPr>
          <a:xfrm>
            <a:off x="717175" y="6139793"/>
            <a:ext cx="4022775" cy="365125"/>
          </a:xfrm>
        </p:spPr>
        <p:txBody>
          <a:bodyPr/>
          <a:lstStyle/>
          <a:p>
            <a:r>
              <a:rPr lang="en-US" dirty="0"/>
              <a:t>Oregon Department of Education Child Nutrition Program </a:t>
            </a:r>
          </a:p>
        </p:txBody>
      </p:sp>
      <p:sp>
        <p:nvSpPr>
          <p:cNvPr id="5" name="Slide Number Placeholder 4"/>
          <p:cNvSpPr>
            <a:spLocks noGrp="1"/>
          </p:cNvSpPr>
          <p:nvPr>
            <p:ph type="sldNum" sz="quarter" idx="12"/>
          </p:nvPr>
        </p:nvSpPr>
        <p:spPr/>
        <p:txBody>
          <a:bodyPr/>
          <a:lstStyle/>
          <a:p>
            <a:fld id="{357F5B69-6281-4C1F-8C38-6DA0F56DA430}" type="slidenum">
              <a:rPr lang="en-US" smtClean="0"/>
              <a:t>9</a:t>
            </a:fld>
            <a:endParaRPr lang="en-US" dirty="0"/>
          </a:p>
        </p:txBody>
      </p:sp>
    </p:spTree>
    <p:extLst>
      <p:ext uri="{BB962C8B-B14F-4D97-AF65-F5344CB8AC3E}">
        <p14:creationId xmlns:p14="http://schemas.microsoft.com/office/powerpoint/2010/main" val="91458011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12"/>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DE-PowerPoint-Template" id="{CEF040AC-A138-4BA3-B6BE-255F68BC4D27}" vid="{CA1779EF-404C-40EC-AE1C-4E7CB1FF3341}"/>
    </a:ext>
  </a:extLst>
</a:theme>
</file>

<file path=ppt/theme/theme2.xml><?xml version="1.0" encoding="utf-8"?>
<a:theme xmlns:a="http://schemas.openxmlformats.org/drawingml/2006/main" name="Green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DE-PowerPoint-Template" id="{CEF040AC-A138-4BA3-B6BE-255F68BC4D27}" vid="{7B5AFE78-9CF7-4712-A484-02177805FB18}"/>
    </a:ext>
  </a:extLst>
</a:theme>
</file>

<file path=ppt/theme/theme3.xml><?xml version="1.0" encoding="utf-8"?>
<a:theme xmlns:a="http://schemas.openxmlformats.org/drawingml/2006/main" name="Gold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DE-PowerPoint-Template" id="{CEF040AC-A138-4BA3-B6BE-255F68BC4D27}" vid="{9DB117EC-CCB7-4942-A79F-D67FDA18FDA5}"/>
    </a:ext>
  </a:extLst>
</a:theme>
</file>

<file path=ppt/theme/theme4.xml><?xml version="1.0" encoding="utf-8"?>
<a:theme xmlns:a="http://schemas.openxmlformats.org/drawingml/2006/main" name="Orange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DE-PowerPoint-Template" id="{CEF040AC-A138-4BA3-B6BE-255F68BC4D27}" vid="{6EA88DF3-8199-41D3-BD37-41E396ABC7FA}"/>
    </a:ext>
  </a:extLst>
</a:theme>
</file>

<file path=ppt/theme/theme5.xml><?xml version="1.0" encoding="utf-8"?>
<a:theme xmlns:a="http://schemas.openxmlformats.org/drawingml/2006/main" name="Red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DE-PowerPoint-Template" id="{CEF040AC-A138-4BA3-B6BE-255F68BC4D27}" vid="{FD9BC937-E704-4D8E-952C-6E01F47C66DE}"/>
    </a:ext>
  </a:extLst>
</a:theme>
</file>

<file path=ppt/theme/theme6.xml><?xml version="1.0" encoding="utf-8"?>
<a:theme xmlns:a="http://schemas.openxmlformats.org/drawingml/2006/main" name="Teal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DE-PowerPoint-Template" id="{CEF040AC-A138-4BA3-B6BE-255F68BC4D27}" vid="{453E4EAA-52B1-435D-A402-F7FF7F9E897B}"/>
    </a:ext>
  </a:ext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FC7457C9221D0340B8D5CA9726A131CC" ma:contentTypeVersion="7" ma:contentTypeDescription="Create a new document." ma:contentTypeScope="" ma:versionID="5dfc938b34e4116f9fe97bd443af5214">
  <xsd:schema xmlns:xsd="http://www.w3.org/2001/XMLSchema" xmlns:xs="http://www.w3.org/2001/XMLSchema" xmlns:p="http://schemas.microsoft.com/office/2006/metadata/properties" xmlns:ns1="http://schemas.microsoft.com/sharepoint/v3" xmlns:ns2="5555b13e-5550-4a64-82c9-4795d4b5fce9" xmlns:ns3="54031767-dd6d-417c-ab73-583408f47564" targetNamespace="http://schemas.microsoft.com/office/2006/metadata/properties" ma:root="true" ma:fieldsID="c871f720fd984a021f16a99f3d42a1e5" ns1:_="" ns2:_="" ns3:_="">
    <xsd:import namespace="http://schemas.microsoft.com/sharepoint/v3"/>
    <xsd:import namespace="5555b13e-5550-4a64-82c9-4795d4b5fce9"/>
    <xsd:import namespace="54031767-dd6d-417c-ab73-583408f47564"/>
    <xsd:element name="properties">
      <xsd:complexType>
        <xsd:sequence>
          <xsd:element name="documentManagement">
            <xsd:complexType>
              <xsd:all>
                <xsd:element ref="ns1:PublishingStartDate" minOccurs="0"/>
                <xsd:element ref="ns1:PublishingExpirationDate" minOccurs="0"/>
                <xsd:element ref="ns2:Estimated_x0020_Creation_x0020_Date" minOccurs="0"/>
                <xsd:element ref="ns2:Remediation_x0020_Date" minOccurs="0"/>
                <xsd:element ref="ns2:Priority"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5"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5555b13e-5550-4a64-82c9-4795d4b5fce9" elementFormDefault="qualified">
    <xsd:import namespace="http://schemas.microsoft.com/office/2006/documentManagement/types"/>
    <xsd:import namespace="http://schemas.microsoft.com/office/infopath/2007/PartnerControls"/>
    <xsd:element name="Estimated_x0020_Creation_x0020_Date" ma:index="6" nillable="true" ma:displayName="Estimated Creation Date" ma:format="DateOnly" ma:internalName="Estimated_x0020_Creation_x0020_Date" ma:readOnly="false">
      <xsd:simpleType>
        <xsd:restriction base="dms:DateTime"/>
      </xsd:simpleType>
    </xsd:element>
    <xsd:element name="Remediation_x0020_Date" ma:index="7" nillable="true" ma:displayName="Remediation Date" ma:default="[today]" ma:format="DateOnly" ma:internalName="Remediation_x0020_Date" ma:readOnly="false">
      <xsd:simpleType>
        <xsd:restriction base="dms:DateTime"/>
      </xsd:simpleType>
    </xsd:element>
    <xsd:element name="Priority" ma:index="8" nillable="true" ma:displayName="Priority" ma:default="New" ma:description="What Priority Level Is This Document?" ma:format="RadioButtons" ma:internalName="Priority" ma:readOnly="false">
      <xsd:simpleType>
        <xsd:restriction base="dms:Choice">
          <xsd:enumeration value="New"/>
          <xsd:enumeration value="Legacy"/>
          <xsd:enumeration value="Tier 1"/>
          <xsd:enumeration value="Tier 2"/>
          <xsd:enumeration value="Tier 3"/>
        </xsd:restriction>
      </xsd:simpleType>
    </xsd:element>
  </xsd:schema>
  <xsd:schema xmlns:xsd="http://www.w3.org/2001/XMLSchema" xmlns:xs="http://www.w3.org/2001/XMLSchema" xmlns:dms="http://schemas.microsoft.com/office/2006/documentManagement/types" xmlns:pc="http://schemas.microsoft.com/office/infopath/2007/PartnerControls" targetNamespace="54031767-dd6d-417c-ab73-583408f47564"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9"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Estimated_x0020_Creation_x0020_Date xmlns="5555b13e-5550-4a64-82c9-4795d4b5fce9" xsi:nil="true"/>
    <Priority xmlns="5555b13e-5550-4a64-82c9-4795d4b5fce9">New</Priority>
    <Remediation_x0020_Date xmlns="5555b13e-5550-4a64-82c9-4795d4b5fce9">2023-08-07T07:00:00+00:00</Remediation_x0020_Date>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FA537A3C-07AB-4ED3-ABE5-8FDAADAD9E20}">
  <ds:schemaRefs>
    <ds:schemaRef ds:uri="http://schemas.microsoft.com/sharepoint/v3/contenttype/forms"/>
  </ds:schemaRefs>
</ds:datastoreItem>
</file>

<file path=customXml/itemProps2.xml><?xml version="1.0" encoding="utf-8"?>
<ds:datastoreItem xmlns:ds="http://schemas.openxmlformats.org/officeDocument/2006/customXml" ds:itemID="{65F761CE-5EC2-4252-88E6-DD9AF38DCF2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5555b13e-5550-4a64-82c9-4795d4b5fce9"/>
    <ds:schemaRef ds:uri="54031767-dd6d-417c-ab73-583408f4756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1C2AA772-8C0A-480C-9E0C-84C76C73C71D}">
  <ds:schemaRefs>
    <ds:schemaRef ds:uri="f8c69903-a0f7-450b-ae3e-376aa9dca0ba"/>
    <ds:schemaRef ds:uri="http://purl.org/dc/elements/1.1/"/>
    <ds:schemaRef ds:uri="http://schemas.openxmlformats.org/package/2006/metadata/core-properties"/>
    <ds:schemaRef ds:uri="http://purl.org/dc/terms/"/>
    <ds:schemaRef ds:uri="http://schemas.microsoft.com/office/infopath/2007/PartnerControls"/>
    <ds:schemaRef ds:uri="http://schemas.microsoft.com/office/2006/documentManagement/types"/>
    <ds:schemaRef ds:uri="http://schemas.microsoft.com/office/2006/metadata/properties"/>
    <ds:schemaRef ds:uri="http://www.w3.org/XML/1998/namespace"/>
    <ds:schemaRef ds:uri="http://purl.org/dc/dcmitype/"/>
    <ds:schemaRef ds:uri="5555b13e-5550-4a64-82c9-4795d4b5fce9"/>
    <ds:schemaRef ds:uri="http://schemas.microsoft.com/sharepoint/v3"/>
  </ds:schemaRefs>
</ds:datastoreItem>
</file>

<file path=docMetadata/LabelInfo.xml><?xml version="1.0" encoding="utf-8"?>
<clbl:labelList xmlns:clbl="http://schemas.microsoft.com/office/2020/mipLabelMetadata">
  <clbl:label id="{7730ea53-6f5e-4160-81a5-992a9105450a}" enabled="1" method="Standard" siteId="{b4f51418-b269-49a2-935a-fa54bf584fc8}" contentBits="0" removed="0"/>
</clbl:labelList>
</file>

<file path=docProps/app.xml><?xml version="1.0" encoding="utf-8"?>
<Properties xmlns="http://schemas.openxmlformats.org/officeDocument/2006/extended-properties" xmlns:vt="http://schemas.openxmlformats.org/officeDocument/2006/docPropsVTypes">
  <Template>ODE-PowerPoint-Template</Template>
  <TotalTime>27148</TotalTime>
  <Words>2145</Words>
  <Application>Microsoft Office PowerPoint</Application>
  <PresentationFormat>Widescreen</PresentationFormat>
  <Paragraphs>156</Paragraphs>
  <Slides>11</Slides>
  <Notes>9</Notes>
  <HiddenSlides>0</HiddenSlides>
  <MMClips>0</MMClips>
  <ScaleCrop>false</ScaleCrop>
  <HeadingPairs>
    <vt:vector size="6" baseType="variant">
      <vt:variant>
        <vt:lpstr>Fonts Used</vt:lpstr>
      </vt:variant>
      <vt:variant>
        <vt:i4>3</vt:i4>
      </vt:variant>
      <vt:variant>
        <vt:lpstr>Theme</vt:lpstr>
      </vt:variant>
      <vt:variant>
        <vt:i4>6</vt:i4>
      </vt:variant>
      <vt:variant>
        <vt:lpstr>Slide Titles</vt:lpstr>
      </vt:variant>
      <vt:variant>
        <vt:i4>11</vt:i4>
      </vt:variant>
    </vt:vector>
  </HeadingPairs>
  <TitlesOfParts>
    <vt:vector size="20" baseType="lpstr">
      <vt:lpstr>Arial</vt:lpstr>
      <vt:lpstr>Calibri</vt:lpstr>
      <vt:lpstr>Wingdings</vt:lpstr>
      <vt:lpstr>2021ODE</vt:lpstr>
      <vt:lpstr>Green_2021ODE</vt:lpstr>
      <vt:lpstr>Gold_2021ODE</vt:lpstr>
      <vt:lpstr>Orange_2021ODE</vt:lpstr>
      <vt:lpstr>Red_2021ODE</vt:lpstr>
      <vt:lpstr>Teal_2021ODE</vt:lpstr>
      <vt:lpstr>    Request for Proposals Procurement Method</vt:lpstr>
      <vt:lpstr>Method of Procurement to be Followed</vt:lpstr>
      <vt:lpstr>Fragmentation </vt:lpstr>
      <vt:lpstr>Simplified Acquisition Threshold</vt:lpstr>
      <vt:lpstr>Specification </vt:lpstr>
      <vt:lpstr>Conditions</vt:lpstr>
      <vt:lpstr>Requirements</vt:lpstr>
      <vt:lpstr>Request for Proposals Method</vt:lpstr>
      <vt:lpstr>Summary of the Request for Proposal</vt:lpstr>
      <vt:lpstr>References</vt:lpstr>
      <vt:lpstr>Non-Discrimination Statement</vt:lpstr>
    </vt:vector>
  </TitlesOfParts>
  <Company>Oregon Department of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WILLIAMS Richard * ODE</dc:creator>
  <cp:lastModifiedBy>PUCKETT Jared * ODE</cp:lastModifiedBy>
  <cp:revision>161</cp:revision>
  <dcterms:created xsi:type="dcterms:W3CDTF">2022-02-18T16:44:08Z</dcterms:created>
  <dcterms:modified xsi:type="dcterms:W3CDTF">2025-10-15T17:44:00Z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0x010100FC7457C9221D0340B8D5CA9726A131CC</vt:lpwstr>
  </property>
  <property fmtid="{D5CDD505-2E9C-101B-9397-08002B2CF9AE}" pid="3" name="ArticulateGUID">
    <vt:lpwstr>D2DADCD9-4A7A-46DA-9778-32675EB03585</vt:lpwstr>
  </property>
  <property fmtid="{D5CDD505-2E9C-101B-9397-08002B2CF9AE}" pid="4" name="ArticulatePath">
    <vt:lpwstr>ODE Internal Request for Proposals (RFP) Training 8-17-2022</vt:lpwstr>
  </property>
  <property fmtid="{D5CDD505-2E9C-101B-9397-08002B2CF9AE}" pid="5" name="MSIP_Label_7730ea53-6f5e-4160-81a5-992a9105450a_Enabled">
    <vt:lpwstr>true</vt:lpwstr>
  </property>
  <property fmtid="{D5CDD505-2E9C-101B-9397-08002B2CF9AE}" pid="6" name="MSIP_Label_7730ea53-6f5e-4160-81a5-992a9105450a_SetDate">
    <vt:lpwstr>2024-03-26T15:18:08Z</vt:lpwstr>
  </property>
  <property fmtid="{D5CDD505-2E9C-101B-9397-08002B2CF9AE}" pid="7" name="MSIP_Label_7730ea53-6f5e-4160-81a5-992a9105450a_Method">
    <vt:lpwstr>Standard</vt:lpwstr>
  </property>
  <property fmtid="{D5CDD505-2E9C-101B-9397-08002B2CF9AE}" pid="8" name="MSIP_Label_7730ea53-6f5e-4160-81a5-992a9105450a_Name">
    <vt:lpwstr>Level 2 - Limited (Items)</vt:lpwstr>
  </property>
  <property fmtid="{D5CDD505-2E9C-101B-9397-08002B2CF9AE}" pid="9" name="MSIP_Label_7730ea53-6f5e-4160-81a5-992a9105450a_SiteId">
    <vt:lpwstr>b4f51418-b269-49a2-935a-fa54bf584fc8</vt:lpwstr>
  </property>
  <property fmtid="{D5CDD505-2E9C-101B-9397-08002B2CF9AE}" pid="10" name="MSIP_Label_7730ea53-6f5e-4160-81a5-992a9105450a_ActionId">
    <vt:lpwstr>24cd5e9f-12b5-430e-95ca-89a222f33344</vt:lpwstr>
  </property>
  <property fmtid="{D5CDD505-2E9C-101B-9397-08002B2CF9AE}" pid="11" name="MSIP_Label_7730ea53-6f5e-4160-81a5-992a9105450a_ContentBits">
    <vt:lpwstr>0</vt:lpwstr>
  </property>
</Properties>
</file>