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3.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Masters/notesMaster1.xml" ContentType="application/vnd.openxmlformats-officedocument.presentationml.notesMaster+xml"/>
  <Override PartName="/ppt/ink/ink9.xml" ContentType="application/inkml+xml"/>
  <Override PartName="/ppt/theme/theme1.xml" ContentType="application/vnd.openxmlformats-officedocument.theme+xml"/>
  <Override PartName="/ppt/ink/ink8.xml" ContentType="application/inkml+xml"/>
  <Override PartName="/ppt/theme/theme2.xml" ContentType="application/vnd.openxmlformats-officedocument.theme+xml"/>
  <Override PartName="/ppt/ink/ink6.xml" ContentType="application/inkml+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7.xml" ContentType="application/inkml+xml"/>
  <Override PartName="/ppt/ink/ink25.xml" ContentType="application/inkml+xml"/>
  <Override PartName="/ppt/ink/ink24.xml" ContentType="application/inkml+xml"/>
  <Override PartName="/ppt/ink/ink23.xml" ContentType="application/inkml+xml"/>
  <Override PartName="/ppt/ink/ink22.xml" ContentType="application/inkml+xml"/>
  <Override PartName="/ppt/ink/ink21.xml" ContentType="application/inkml+xml"/>
  <Override PartName="/ppt/ink/ink20.xml" ContentType="application/inkml+xml"/>
  <Override PartName="/ppt/ink/ink19.xml" ContentType="application/inkml+xml"/>
  <Override PartName="/ppt/ink/ink18.xml" ContentType="application/inkml+xml"/>
  <Override PartName="/ppt/ink/ink17.xml" ContentType="application/inkml+xml"/>
  <Override PartName="/ppt/ink/ink16.xml" ContentType="application/inkml+xml"/>
  <Override PartName="/ppt/ink/ink15.xml" ContentType="application/inkml+xml"/>
  <Override PartName="/ppt/ink/ink14.xml" ContentType="application/inkml+xml"/>
  <Override PartName="/ppt/ink/ink13.xml" ContentType="application/inkml+xml"/>
  <Override PartName="/ppt/ink/ink12.xml" ContentType="application/inkml+xml"/>
  <Override PartName="/ppt/ink/ink11.xml" ContentType="application/inkml+xml"/>
  <Override PartName="/ppt/ink/ink10.xml" ContentType="application/inkml+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1"/>
  </p:notesMasterIdLst>
  <p:sldIdLst>
    <p:sldId id="256" r:id="rId2"/>
    <p:sldId id="257" r:id="rId3"/>
    <p:sldId id="258" r:id="rId4"/>
    <p:sldId id="259" r:id="rId5"/>
    <p:sldId id="260" r:id="rId6"/>
    <p:sldId id="261" r:id="rId7"/>
    <p:sldId id="262" r:id="rId8"/>
    <p:sldId id="272" r:id="rId9"/>
    <p:sldId id="274" r:id="rId10"/>
    <p:sldId id="327" r:id="rId11"/>
    <p:sldId id="273" r:id="rId12"/>
    <p:sldId id="264" r:id="rId13"/>
    <p:sldId id="275" r:id="rId14"/>
    <p:sldId id="328" r:id="rId15"/>
    <p:sldId id="329" r:id="rId16"/>
    <p:sldId id="266" r:id="rId17"/>
    <p:sldId id="267" r:id="rId18"/>
    <p:sldId id="271" r:id="rId19"/>
    <p:sldId id="330" r:id="rId20"/>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07" autoAdjust="0"/>
    <p:restoredTop sz="86385" autoAdjust="0"/>
  </p:normalViewPr>
  <p:slideViewPr>
    <p:cSldViewPr snapToGrid="0">
      <p:cViewPr varScale="1">
        <p:scale>
          <a:sx n="95" d="100"/>
          <a:sy n="95" d="100"/>
        </p:scale>
        <p:origin x="960" y="78"/>
      </p:cViewPr>
      <p:guideLst/>
    </p:cSldViewPr>
  </p:slideViewPr>
  <p:outlineViewPr>
    <p:cViewPr>
      <p:scale>
        <a:sx n="33" d="100"/>
        <a:sy n="33" d="100"/>
      </p:scale>
      <p:origin x="0" y="-849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openxmlformats.org/officeDocument/2006/relationships/customXml" Target="../customXml/item2.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5:46.298"/>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1 27,'45'-1,"0"-2,47-10,-35 7,1 2,90 7,-36-1,569-2,-663 1,-1 1,27 6,9 1,-35-7</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7:56.658"/>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30,'664'0,"-644"1,1 1,26 6,-26-4,0-1,25 1,507-5,-533 0,1-1,26-6,-27 4,2 1,23-1,-12 4,-6 0,0 0,0-2,46-9,-34 5,0 1,1 2,-1 2,52 4,5 0,147-3,-224 0</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8:22.324"/>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31,'60'1,"-22"0,-1-1,0-1,66-13,-69 9,-1 1,1 1,-1 2,48 5,-34-2,59-4,-88-2,-4 0</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8:28.015"/>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26,'66'-19,"35"13,111 7,-68 2,1997-3,-2118 1,0 1,25 6,40 3,-23-11,-27-1,0 2,73 12,-60-6,0-2,1-2,78-6,-19 0,25 5,145-5,-221-8,13 0,37-6,-91 14</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8:40.631"/>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0,'995'0,"-975"1,0 1,28 7,-28-5,1 0,26 0,1014-5,-1053 1,0-1,0 1,0-2,0 1,10-4,-4 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8:53.630"/>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48,'10'-1,"0"0,0-1,0-1,0 1,0-1,12-7,-10 6,0-1,0 1,24-4,41 3,88 6,-52 2,-93-2,0 1,28 6,-28-3,1-2,26 1,13-4,-15-1,0 2,71 11,-76-6,-1-3,1-1,45-4,65 3,-18 20,-113-20</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9:20.365"/>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1,'39'-1,"-1"2,1 2,-1 1,53 14,-48-9,0-3,0-1,0-2,72-5,-56 1,91 9,-3 4,216-9,-181-5,-102 3,86-3,-150 0,-1-1,1-1,22-8,-23 6,1 2,-1 0,22-3,165 4,-124 4,-48-1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9:24.361"/>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1,'994'0,"-971"0</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9:37.971"/>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1 111,'24'-1,"1"-2,-1-1,1-1,40-14,33-7,-21 13,0 4,127 0,-184 9,0-2,29-6,38-4,23 13,-91-1</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9:51.840"/>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0 156,'5'-1,"0"-1,0 0,0 0,0 0,-1 0,1-1,6-5,9-3,13-3,1 1,1 3,-1 0,59-7,-24 9,100 2,-152 5,-1 0,0-2,1 0,30-11,-30 9,1 0,0 0,31-2,-25 6,-4 1</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10:03.612"/>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89,'10'-1,"0"-1,0 0,0 0,0-1,15-6,23-6,1 9,0 2,1 3,-1 1,88 13,-64-6,-50-7,-1 0,0-2,1-1,-1-1,28-8,55-8,47-1,-132 19</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5:59.157"/>
    </inkml:context>
    <inkml:brush xml:id="br0">
      <inkml:brushProperty name="width" value="0.3" units="cm"/>
      <inkml:brushProperty name="height" value="0.6" units="cm"/>
      <inkml:brushProperty name="color" value="#FFFC00"/>
      <inkml:brushProperty name="tip" value="rectangle"/>
      <inkml:brushProperty name="rasterOp" value="maskPen"/>
      <inkml:brushProperty name="ignorePressure" value="1"/>
    </inkml:brush>
  </inkml:definitions>
  <inkml:trace contextRef="#ctx0" brushRef="#br0">0 24,'1239'0,"-1214"-1,50-10,-50 6,49-2,300 8,-355-1</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10:09.002"/>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0 116,'8'-1,"-1"0,0-1,1 0,-1 0,0-1,-1 1,13-8,22-7,16 4,2 2,98-5,-109 12,148-18,-131 16,0 2,79 7,-25 0,99-3,-199 0</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10:27.853"/>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46,'72'1,"101"14,-144-11,1-1,-1-2,1-1,0-1,-1-2,45-9,94-11,-110 16,0 3,113 5,-59 1,1146-2,-1238-1,0-1,27-6,-26 4,0 0,25 0,684 5,-711-1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10T13:24:34.018"/>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0 100,'1'-1,"-1"0,1 0,-1 0,1 0,-1 0,1 0,-1 0,1 0,0 0,0 1,-1-1,1 0,0 0,0 0,0 1,0-1,0 1,0-1,0 1,0-1,0 1,0-1,0 1,1 0,-1 0,0-1,2 1,37-4,-36 3,305 1,0-1,-211-10,-58 5,55-1,-46 8,-16 0,1-1,-1-2,1-1,34-8,-28 4,1 3,-1 0,1 3,53 5,4-2,55-14,8 0,-139 11,-17 0,1 1,-1 0,1-1,-1 2,1-1,0 1,-1 0,0 0,1 0,-1 1,0-1,1 2,8 3,-4 5</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10T13:24:48.038"/>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3,'116'-2,"127"4,-198 4,52 12,-62-10,1-1,71 3,-36-9,99-4,-151 0,-3-2</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10T13:24:52.151"/>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30,'46'1,"7"0,-1-3,89-13,-83 8,0 2,0 2,67 6,-12 0,2-3,-98 0</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10T13:25:39.353"/>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1,'775'0,"-747"1,54 10,20 2,411-14,-492 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6:33.968"/>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0,'774'0,"-748"2,48 8,-47-6,45 3,965-8,-1018 1</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6:50.169"/>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0,'1237'0,"-1218"0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6:59.886"/>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0,'839'0,"-805"2,53 9,-8 0,-4-2,-30-3,56 0,385-7,-461 3,50 8,-50-5,49 2,477-8,-532 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7:05.818"/>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1,'1086'0,"-1062"0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7:14.508"/>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18,'1261'0,"-1249"0,0-2,0 0,0 0,13-5,-24 7,14-4</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7:27.027"/>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0 3,'137'-3,"148"6,-205 7,-42-4,51 0,-53-4,45 7,26 2,-52-10,152 11,-147-7,110-3,10 0,-89 8,67 2,877-13,-1006 0,52-11,-16 2,38-11,-80 15,1 0,-1 2,46-3,904 8,-948 1,49 8,-48-5,47 2,-40-7,23-1,1 3,111 19,-100-6,0-4,0-2,101-1,627-8,-760-2,47-8,-48 5,52-2,1382 8,-1330-12,2 0,717 11,-846 0,1-2,-1 1,17-6,15-2,-27 7</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4-10-08T21:07:33.162"/>
    </inkml:context>
    <inkml:brush xml:id="br0">
      <inkml:brushProperty name="width" value="0.2" units="cm"/>
      <inkml:brushProperty name="height" value="0.4" units="cm"/>
      <inkml:brushProperty name="color" value="#FFFC00"/>
      <inkml:brushProperty name="tip" value="rectangle"/>
      <inkml:brushProperty name="rasterOp" value="maskPen"/>
      <inkml:brushProperty name="ignorePressure" value="1"/>
    </inkml:brush>
  </inkml:definitions>
  <inkml:trace contextRef="#ctx0" brushRef="#br0">1 114,'17'-2,"0"0,32-7,-2-1,1 2,-17 2,0 2,38-1,661 6,-709-2,1-1,24-6,39-3,-35 10,73-11,28-1,-26 4,-10-1,179 9,-133 3,59-2,-201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Hello, today I will go over the Buy American Provision requirements for the National School Lunch and School Breakfast program. </a:t>
            </a:r>
            <a:endParaRPr dirty="0"/>
          </a:p>
        </p:txBody>
      </p:sp>
      <p:sp>
        <p:nvSpPr>
          <p:cNvPr id="106" name="Google Shape;10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School Food Authorities can use the ODE CNP Buy American Provision exception form if the item is not listed in the </a:t>
            </a:r>
            <a:r>
              <a:rPr lang="en-US" dirty="0" err="1"/>
              <a:t>Nonavailable</a:t>
            </a:r>
            <a:r>
              <a:rPr lang="en-US" dirty="0"/>
              <a:t> Articles List in 48 CFR 25.104 to document their exceptions.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392849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Exceptions Tracking Standard Form is an optional template that school food authorities can use to document the use of exceptions to purchase non-domestic foods under the Buy American provision. The purpose of this form is to track both the exceptions and costs related to non-domestic product purchases. School food authorities can input data related to non-domestic product costs in the Exceptions Tracker tab, and the Exceptions Summary tab will help the school food authority calculate its percentage of costs from non-domestic products within a specified time frame.</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11</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6898719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116efc61420_1_20: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Here is an example of the USDA Buy American Exceptions Tracking Standard Form to document and track the use of exceptions. </a:t>
            </a:r>
            <a:endParaRPr dirty="0"/>
          </a:p>
        </p:txBody>
      </p:sp>
      <p:sp>
        <p:nvSpPr>
          <p:cNvPr id="174" name="Google Shape;174;g116efc61420_1_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Buy American Exception Summary is link to Exceptions Tracker and will calculate the percentage of non-domestic food purchased to meet the exception threshold tracking requirements.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13</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867746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USDA Memo SP 09-2025 provides a Buy American accommodation process for School Year 2025-2026. The accommodation process provides the State Agency the ability to approve temporary relief for school food authorities (SFAs) that demonstrate they cannot meet the thresholds for non-domestic food purchases established in 7 CFR 210.21(d)(5) and 7 CFR 220.16(d)(5). USDA also included the accommodation provision in Program regulations to provide temporary relief from the Buy American threshold as the State agency works with the SFA to increase their domestic purchases. A temporary accommodation for the threshold requirement is only available for non-domestic purchases that qualify under one or more of the regulatory exceptions. The streamlined accommodation process will allow SFAs to exceed the 10 percent threshold while making progress towards coming into compliance with the Buy American threshold requirement. SFAs seeking a temporary accommodation from the Buy American threshold requirement, using the streamlined process for SY 2025-2026, should complete and submit to their State agency the “SFA Accommodation Plan SY 2025-2026”. State agencies should review complete requests for accommodation in a timely manner and may approve these requests. State agencies should report to their Food and Nutrition Service (FNS) Regional Offices on a quarterly basis the total number of accommodations requested, the total number approved, and the types of non-domestic food products purchased by SFAs requesting the accommodation.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9695321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a copy of the USDA school food authority accommodation plan in USDA memo SP 09-2025 that must be submitted to the State agency for review and approval.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4879927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To ensure compliance with the Buy American provision, the SFA must ensure solicitation and contract language includes the requirement for domestic agricultural commodities and products. The SFA must also include the Buy American requirement in its documented procurement procedures and retain records documenting any exceptions. SFAs should ask the supplier, i.e., manufacturer or distributor, for specific information about the percentage of U.S. content in any processed end product. In order for a SFA to be able to document the domestic content, they should include in their procurement process a requirement for certifying the domestic percentage of the agricultural food component of commodities and products.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Further, solicitation and contract language must be monitored by the SFA to determine contractor compliance as required in order to ensure that contractors perform in accordance with the terms, conditions, and specifications of their contracts or purchase orders. Monitoring is also accomplished by reviewing products and delivery invoices or receipts to ensure the domestic food that was solicited and awarded is the food that is received. SFAs also need to conduct a periodic review of storage facilities, freezers, refrigerators, dry storage, and warehouses to ensure the products received are the ones solicited, awarded, and comply with the Buy American provision.</a:t>
            </a:r>
          </a:p>
          <a:p>
            <a:pPr marL="0" lvl="0" indent="0" algn="l" rtl="0">
              <a:spcBef>
                <a:spcPts val="0"/>
              </a:spcBef>
              <a:spcAft>
                <a:spcPts val="0"/>
              </a:spcAft>
              <a:buNone/>
            </a:pPr>
            <a:endParaRPr lang="en-US" dirty="0"/>
          </a:p>
          <a:p>
            <a:pPr marL="0" lvl="0" indent="0" algn="l" rtl="0">
              <a:spcBef>
                <a:spcPts val="0"/>
              </a:spcBef>
              <a:spcAft>
                <a:spcPts val="0"/>
              </a:spcAft>
              <a:buNone/>
            </a:pPr>
            <a:r>
              <a:rPr lang="en-US" dirty="0"/>
              <a:t>SFA must track exceptions using the USDA Exception Tracking Standard Form or a Similar Tool.</a:t>
            </a:r>
          </a:p>
          <a:p>
            <a:pPr marL="0" lvl="0" indent="0" algn="l" rtl="0">
              <a:spcBef>
                <a:spcPts val="0"/>
              </a:spcBef>
              <a:spcAft>
                <a:spcPts val="0"/>
              </a:spcAft>
              <a:buNone/>
            </a:pPr>
            <a:endParaRPr dirty="0"/>
          </a:p>
        </p:txBody>
      </p:sp>
      <p:sp>
        <p:nvSpPr>
          <p:cNvPr id="189" name="Google Shape;18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5"/>
        <p:cNvGrpSpPr/>
        <p:nvPr/>
      </p:nvGrpSpPr>
      <p:grpSpPr>
        <a:xfrm>
          <a:off x="0" y="0"/>
          <a:ext cx="0" cy="0"/>
          <a:chOff x="0" y="0"/>
          <a:chExt cx="0" cy="0"/>
        </a:xfrm>
      </p:grpSpPr>
      <p:sp>
        <p:nvSpPr>
          <p:cNvPr id="196" name="Google Shape;196;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Monitoring of the Buy American provision by State agencies. State agencies conducting procurement reviews in conjunction with, or as a separate review from, the administrative review process must ensure SFA compliance with the Buy American provision. During a procurement review, State agencies should: </a:t>
            </a:r>
            <a:endParaRPr dirty="0"/>
          </a:p>
          <a:p>
            <a:pPr marL="685800" lvl="0" indent="-228600" algn="l" rtl="0">
              <a:spcBef>
                <a:spcPts val="0"/>
              </a:spcBef>
              <a:spcAft>
                <a:spcPts val="0"/>
              </a:spcAft>
              <a:buAutoNum type="arabicParenBoth"/>
            </a:pPr>
            <a:r>
              <a:rPr lang="en-US" dirty="0"/>
              <a:t>Determine if SFAs are purchasing domestic commodities as defined in 7 CFR 210.21(d); </a:t>
            </a:r>
          </a:p>
          <a:p>
            <a:pPr marL="685800" lvl="0" indent="-228600" algn="l" rtl="0">
              <a:spcBef>
                <a:spcPts val="0"/>
              </a:spcBef>
              <a:spcAft>
                <a:spcPts val="0"/>
              </a:spcAft>
              <a:buAutoNum type="arabicParenBoth"/>
            </a:pPr>
            <a:r>
              <a:rPr lang="en-US" dirty="0"/>
              <a:t>Verify the SFA has not exceeded establish exception threshold by the established deadlines</a:t>
            </a:r>
          </a:p>
          <a:p>
            <a:pPr marL="685800" lvl="0" indent="-228600" algn="l" rtl="0">
              <a:spcBef>
                <a:spcPts val="0"/>
              </a:spcBef>
              <a:spcAft>
                <a:spcPts val="0"/>
              </a:spcAft>
              <a:buAutoNum type="arabicParenBoth"/>
            </a:pPr>
            <a:r>
              <a:rPr lang="en-US" dirty="0"/>
              <a:t>Check that solicitations and contracts contain the Buy American language.</a:t>
            </a:r>
          </a:p>
          <a:p>
            <a:pPr marL="685800" lvl="0" indent="-228600" algn="l" rtl="0">
              <a:spcBef>
                <a:spcPts val="0"/>
              </a:spcBef>
              <a:spcAft>
                <a:spcPts val="0"/>
              </a:spcAft>
              <a:buAutoNum type="arabicParenBoth"/>
            </a:pPr>
            <a:r>
              <a:rPr lang="en-US" dirty="0"/>
              <a:t>Review a sample of supplier invoices or receipts to determine whether the solicited-for domestic foods were provided by the awarded contractor. If the SFA is non-compliant with the Buy American provision, the State agency must issue a finding and require corrective action which may include:</a:t>
            </a:r>
            <a:endParaRPr dirty="0"/>
          </a:p>
          <a:p>
            <a:pPr marL="914400" lvl="0" indent="0" algn="l" rtl="0">
              <a:spcBef>
                <a:spcPts val="0"/>
              </a:spcBef>
              <a:spcAft>
                <a:spcPts val="0"/>
              </a:spcAft>
              <a:buClr>
                <a:schemeClr val="dk1"/>
              </a:buClr>
              <a:buSzPts val="1100"/>
              <a:buFont typeface="Arial"/>
              <a:buNone/>
            </a:pPr>
            <a:r>
              <a:rPr lang="en-US" dirty="0"/>
              <a:t>• Requiring contract amendments to include language to supply domestic foods, or a new solicitation if the contract amendment is determined, by the contracting parties or State agency, to be a material change;</a:t>
            </a:r>
            <a:endParaRPr dirty="0"/>
          </a:p>
          <a:p>
            <a:pPr marL="914400" lvl="0" indent="0" algn="l" rtl="0">
              <a:spcBef>
                <a:spcPts val="0"/>
              </a:spcBef>
              <a:spcAft>
                <a:spcPts val="0"/>
              </a:spcAft>
              <a:buClr>
                <a:schemeClr val="dk1"/>
              </a:buClr>
              <a:buSzPts val="1100"/>
              <a:buFont typeface="Arial"/>
              <a:buNone/>
            </a:pPr>
            <a:r>
              <a:rPr lang="en-US" dirty="0"/>
              <a:t>• Attending a procurement training to increase compliance with procurement standards, including the Buy American provision; and</a:t>
            </a:r>
            <a:endParaRPr dirty="0"/>
          </a:p>
          <a:p>
            <a:pPr marL="914400" lvl="0" indent="0" algn="l" rtl="0">
              <a:spcBef>
                <a:spcPts val="0"/>
              </a:spcBef>
              <a:spcAft>
                <a:spcPts val="0"/>
              </a:spcAft>
              <a:buClr>
                <a:schemeClr val="dk1"/>
              </a:buClr>
              <a:buSzPts val="1100"/>
              <a:buFont typeface="Arial"/>
              <a:buNone/>
            </a:pPr>
            <a:r>
              <a:rPr lang="en-US" dirty="0"/>
              <a:t>• Fiscal action for repeat or egregious findings, on a case-by-case basis with approval by the appropriate FNS Regional Office.</a:t>
            </a:r>
            <a:endParaRPr dirty="0"/>
          </a:p>
          <a:p>
            <a:pPr marL="0" lvl="0" indent="0" algn="l" rtl="0">
              <a:spcBef>
                <a:spcPts val="0"/>
              </a:spcBef>
              <a:spcAft>
                <a:spcPts val="0"/>
              </a:spcAft>
              <a:buNone/>
            </a:pPr>
            <a:endParaRPr dirty="0"/>
          </a:p>
          <a:p>
            <a:pPr marL="0" lvl="0" indent="0" algn="l" rtl="0">
              <a:spcBef>
                <a:spcPts val="0"/>
              </a:spcBef>
              <a:spcAft>
                <a:spcPts val="0"/>
              </a:spcAft>
              <a:buClr>
                <a:schemeClr val="dk1"/>
              </a:buClr>
              <a:buSzPts val="1100"/>
              <a:buFont typeface="Arial"/>
              <a:buNone/>
            </a:pPr>
            <a:r>
              <a:rPr lang="en-US" dirty="0"/>
              <a:t>During an on-site administrative review, State agencies should look at the labels on a variety of food products in SFA storage facilities and if the State agency identifies non-domestic foods, the State agency must request documentation justifying the limited exception(s) outlined above. If such is not provided, the State agency must issue a finding and require corrective action, which may include:</a:t>
            </a:r>
            <a:endParaRPr dirty="0"/>
          </a:p>
          <a:p>
            <a:pPr marL="457200" lvl="0" indent="0" algn="l" rtl="0">
              <a:spcBef>
                <a:spcPts val="0"/>
              </a:spcBef>
              <a:spcAft>
                <a:spcPts val="0"/>
              </a:spcAft>
              <a:buClr>
                <a:schemeClr val="dk1"/>
              </a:buClr>
              <a:buSzPts val="1100"/>
              <a:buFont typeface="Arial"/>
              <a:buNone/>
            </a:pPr>
            <a:r>
              <a:rPr lang="en-US" dirty="0"/>
              <a:t>•   Verify the SFA has not exceeded establish exception threshold by the established deadlines</a:t>
            </a:r>
          </a:p>
          <a:p>
            <a:pPr marL="628650" lvl="0" indent="-171450" algn="l" rtl="0">
              <a:spcBef>
                <a:spcPts val="0"/>
              </a:spcBef>
              <a:spcAft>
                <a:spcPts val="0"/>
              </a:spcAft>
              <a:buClr>
                <a:schemeClr val="dk1"/>
              </a:buClr>
              <a:buSzPts val="1100"/>
              <a:buFont typeface="Arial" panose="020B0604020202020204" pitchFamily="34" charset="0"/>
              <a:buChar char="•"/>
            </a:pPr>
            <a:r>
              <a:rPr lang="en-US" dirty="0"/>
              <a:t>Requiring review of food deliveries for contractor compliance;</a:t>
            </a:r>
            <a:endParaRPr dirty="0"/>
          </a:p>
          <a:p>
            <a:pPr marL="457200" lvl="0" indent="0" algn="l" rtl="0">
              <a:spcBef>
                <a:spcPts val="0"/>
              </a:spcBef>
              <a:spcAft>
                <a:spcPts val="0"/>
              </a:spcAft>
              <a:buClr>
                <a:schemeClr val="dk1"/>
              </a:buClr>
              <a:buSzPts val="1100"/>
              <a:buFont typeface="Arial"/>
              <a:buNone/>
            </a:pPr>
            <a:r>
              <a:rPr lang="en-US" dirty="0"/>
              <a:t>•   Monitoring to ensure the correct domestic food components contracted for are delivered;</a:t>
            </a:r>
            <a:endParaRPr dirty="0"/>
          </a:p>
          <a:p>
            <a:pPr marL="457200" lvl="0" indent="0" algn="l" rtl="0">
              <a:spcBef>
                <a:spcPts val="0"/>
              </a:spcBef>
              <a:spcAft>
                <a:spcPts val="0"/>
              </a:spcAft>
              <a:buClr>
                <a:schemeClr val="dk1"/>
              </a:buClr>
              <a:buSzPts val="1100"/>
              <a:buFont typeface="Arial"/>
              <a:buNone/>
            </a:pPr>
            <a:r>
              <a:rPr lang="en-US" dirty="0"/>
              <a:t>•   Prior to accepting foods, ensuring that an alternative domestic food component, or an exception to purchase non-domestic foods, has been approved for delivery; and</a:t>
            </a:r>
            <a:endParaRPr dirty="0"/>
          </a:p>
          <a:p>
            <a:pPr marL="457200" lvl="0" indent="0" algn="l" rtl="0">
              <a:spcBef>
                <a:spcPts val="0"/>
              </a:spcBef>
              <a:spcAft>
                <a:spcPts val="0"/>
              </a:spcAft>
              <a:buClr>
                <a:schemeClr val="dk1"/>
              </a:buClr>
              <a:buSzPts val="1100"/>
              <a:buFont typeface="Arial"/>
              <a:buNone/>
            </a:pPr>
            <a:r>
              <a:rPr lang="en-US" dirty="0"/>
              <a:t>•   Fiscal action for repeat or egregious findings, on a case-by-case basis with approval by the appropriate FNS Regional Office.</a:t>
            </a:r>
            <a:endParaRPr dirty="0"/>
          </a:p>
          <a:p>
            <a:pPr marL="0" lvl="0" indent="0" algn="l" rtl="0">
              <a:spcBef>
                <a:spcPts val="0"/>
              </a:spcBef>
              <a:spcAft>
                <a:spcPts val="0"/>
              </a:spcAft>
              <a:buNone/>
            </a:pPr>
            <a:endParaRPr dirty="0"/>
          </a:p>
          <a:p>
            <a:pPr marL="0" lvl="0" indent="0" algn="l" rtl="0">
              <a:spcBef>
                <a:spcPts val="0"/>
              </a:spcBef>
              <a:spcAft>
                <a:spcPts val="0"/>
              </a:spcAft>
              <a:buClr>
                <a:schemeClr val="dk1"/>
              </a:buClr>
              <a:buSzPts val="1100"/>
              <a:buFont typeface="Arial"/>
              <a:buNone/>
            </a:pPr>
            <a:r>
              <a:rPr lang="en-US" dirty="0"/>
              <a:t>Both the administrative review and procurement review teams should work together and communicate findings in order to provide comprehensive monitoring of the Buy American requirement.</a:t>
            </a:r>
            <a:endParaRPr dirty="0"/>
          </a:p>
          <a:p>
            <a:pPr marL="0" lvl="0" indent="0" algn="l" rtl="0">
              <a:spcBef>
                <a:spcPts val="0"/>
              </a:spcBef>
              <a:spcAft>
                <a:spcPts val="0"/>
              </a:spcAft>
              <a:buNone/>
            </a:pPr>
            <a:endParaRPr dirty="0"/>
          </a:p>
        </p:txBody>
      </p:sp>
      <p:sp>
        <p:nvSpPr>
          <p:cNvPr id="197" name="Google Shape;197;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p:cNvGrpSpPr/>
        <p:nvPr/>
      </p:nvGrpSpPr>
      <p:grpSpPr>
        <a:xfrm>
          <a:off x="0" y="0"/>
          <a:ext cx="0" cy="0"/>
          <a:chOff x="0" y="0"/>
          <a:chExt cx="0" cy="0"/>
        </a:xfrm>
      </p:grpSpPr>
      <p:sp>
        <p:nvSpPr>
          <p:cNvPr id="228" name="Google Shape;228;p1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Here are the reference identifying the requirements for the Buy American Provision the School Food Authorities should reference. </a:t>
            </a:r>
            <a:endParaRPr dirty="0"/>
          </a:p>
        </p:txBody>
      </p:sp>
      <p:sp>
        <p:nvSpPr>
          <p:cNvPr id="229" name="Google Shape;229;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7">
          <a:extLst>
            <a:ext uri="{FF2B5EF4-FFF2-40B4-BE49-F238E27FC236}">
              <a16:creationId xmlns:a16="http://schemas.microsoft.com/office/drawing/2014/main" id="{A9FFBA74-BDD4-D3AE-1088-248EDB2F121F}"/>
            </a:ext>
          </a:extLst>
        </p:cNvPr>
        <p:cNvGrpSpPr/>
        <p:nvPr/>
      </p:nvGrpSpPr>
      <p:grpSpPr>
        <a:xfrm>
          <a:off x="0" y="0"/>
          <a:ext cx="0" cy="0"/>
          <a:chOff x="0" y="0"/>
          <a:chExt cx="0" cy="0"/>
        </a:xfrm>
      </p:grpSpPr>
      <p:sp>
        <p:nvSpPr>
          <p:cNvPr id="228" name="Google Shape;228;p13:notes">
            <a:extLst>
              <a:ext uri="{FF2B5EF4-FFF2-40B4-BE49-F238E27FC236}">
                <a16:creationId xmlns:a16="http://schemas.microsoft.com/office/drawing/2014/main" id="{4B781D69-7ABD-1CE7-4732-03ABF7A5CBCF}"/>
              </a:ext>
            </a:extLst>
          </p:cNvPr>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29" name="Google Shape;229;p13:notes">
            <a:extLst>
              <a:ext uri="{FF2B5EF4-FFF2-40B4-BE49-F238E27FC236}">
                <a16:creationId xmlns:a16="http://schemas.microsoft.com/office/drawing/2014/main" id="{97EB134B-1473-2335-0D64-C6CBE3971824}"/>
              </a:ext>
            </a:extLst>
          </p:cNvPr>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561577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14" name="Google Shape;114;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This provision supports the mission of the Child Nutrition Program, which is to serve children nutritious meals and support American agriculture.</a:t>
            </a:r>
            <a:endParaRPr dirty="0"/>
          </a:p>
          <a:p>
            <a:pPr marL="0" lvl="0" indent="0" algn="l" rtl="0">
              <a:spcBef>
                <a:spcPts val="0"/>
              </a:spcBef>
              <a:spcAft>
                <a:spcPts val="0"/>
              </a:spcAft>
              <a:buNone/>
            </a:pPr>
            <a:endParaRPr dirty="0"/>
          </a:p>
        </p:txBody>
      </p:sp>
      <p:sp>
        <p:nvSpPr>
          <p:cNvPr id="115" name="Google Shape;115;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3" name="Google Shape;123;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Subject to 7 CFR 210.21(d), USDA FNS and the Oregon Department of Education Child Nutrition Program shall require that a school food authority purchase, to the maximum extent practicable, domestic commodities or products. School Food Authorities must include language in their documented procurement procedures requiring all solicitations and contracts for agricultural commodities to include the Buy American Provision requirements. </a:t>
            </a:r>
            <a:endParaRPr dirty="0"/>
          </a:p>
          <a:p>
            <a:pPr marL="0" lvl="0" indent="0" algn="l" rtl="0">
              <a:spcBef>
                <a:spcPts val="0"/>
              </a:spcBef>
              <a:spcAft>
                <a:spcPts val="0"/>
              </a:spcAft>
              <a:buNone/>
            </a:pPr>
            <a:endParaRPr lang="en-US" dirty="0"/>
          </a:p>
        </p:txBody>
      </p:sp>
      <p:sp>
        <p:nvSpPr>
          <p:cNvPr id="124" name="Google Shape;124;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2" name="Google Shape;13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The definition that USDA used to determine a domestic commodity is an agricultural commodity that is produced in the U.S. and a food product that is processed in the U.S. substantially using agricultural commodities produced in the U.S.</a:t>
            </a:r>
            <a:endParaRPr dirty="0"/>
          </a:p>
          <a:p>
            <a:pPr marL="0" lvl="0" indent="0" algn="l" rtl="0">
              <a:spcBef>
                <a:spcPts val="0"/>
              </a:spcBef>
              <a:spcAft>
                <a:spcPts val="0"/>
              </a:spcAft>
              <a:buNone/>
            </a:pPr>
            <a:endParaRPr lang="en-US" dirty="0"/>
          </a:p>
          <a:p>
            <a:pPr marL="0" lvl="0" indent="0" algn="l" rtl="0">
              <a:spcBef>
                <a:spcPts val="0"/>
              </a:spcBef>
              <a:spcAft>
                <a:spcPts val="0"/>
              </a:spcAft>
              <a:buNone/>
            </a:pPr>
            <a:r>
              <a:rPr lang="en-US" dirty="0"/>
              <a:t>Substantially means over 51% from American products.</a:t>
            </a:r>
            <a:endParaRPr dirty="0"/>
          </a:p>
          <a:p>
            <a:pPr marL="0" lvl="0" indent="0" algn="l" rtl="0">
              <a:spcBef>
                <a:spcPts val="0"/>
              </a:spcBef>
              <a:spcAft>
                <a:spcPts val="0"/>
              </a:spcAft>
              <a:buNone/>
            </a:pPr>
            <a:endParaRPr lang="en-US" dirty="0"/>
          </a:p>
          <a:p>
            <a:pPr marL="0" lvl="0" indent="0" algn="l" rtl="0">
              <a:spcBef>
                <a:spcPts val="0"/>
              </a:spcBef>
              <a:spcAft>
                <a:spcPts val="0"/>
              </a:spcAft>
              <a:buNone/>
            </a:pPr>
            <a:r>
              <a:rPr lang="en-US" dirty="0"/>
              <a:t>Therefore, over 51% of the final processed product (by weight or volume) must consist of agricultural commodities that were grown domestically.</a:t>
            </a:r>
            <a:endParaRPr dirty="0"/>
          </a:p>
          <a:p>
            <a:pPr marL="0" lvl="0" indent="0" algn="l" rtl="0">
              <a:spcBef>
                <a:spcPts val="0"/>
              </a:spcBef>
              <a:spcAft>
                <a:spcPts val="0"/>
              </a:spcAft>
              <a:buNone/>
            </a:pPr>
            <a:endParaRPr dirty="0"/>
          </a:p>
        </p:txBody>
      </p:sp>
      <p:sp>
        <p:nvSpPr>
          <p:cNvPr id="133" name="Google Shape;13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1" name="Google Shape;141;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dirty="0"/>
              <a:t>All procurement transactions for food products when funds are used from the nonprofit food service account, whether directly by an SFA or on its behalf, must comply with the Buy American provision.</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
        <p:nvSpPr>
          <p:cNvPr id="142" name="Google Shape;142;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p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100"/>
              <a:buFont typeface="Arial"/>
              <a:buNone/>
            </a:pPr>
            <a:r>
              <a:rPr lang="en-US" dirty="0"/>
              <a:t>There are limited exceptions to the Buy American provision which allow for the purchase of foods not meeting the “domestic” standard as described in 7 CFR 210.21(d) (i.e., “non-domestic”). In circumstances when use of domestic foods is truly not practicable. These exceptions, as determined by the SFA, are:</a:t>
            </a:r>
            <a:endParaRPr dirty="0"/>
          </a:p>
          <a:p>
            <a:pPr marL="457200" lvl="0" indent="0" algn="l" rtl="0">
              <a:spcBef>
                <a:spcPts val="0"/>
              </a:spcBef>
              <a:spcAft>
                <a:spcPts val="0"/>
              </a:spcAft>
              <a:buClr>
                <a:schemeClr val="dk1"/>
              </a:buClr>
              <a:buSzPts val="1100"/>
              <a:buFont typeface="Arial"/>
              <a:buNone/>
            </a:pPr>
            <a:r>
              <a:rPr lang="en-US" dirty="0"/>
              <a:t>• The product is listed in the Federal Acquisitions Regulations (FAR) at 48 CFR 25.104 and/or is not produced or manufactured in the U.S. in sufficient and reasonably quantities of a satisfactory quality; or</a:t>
            </a:r>
            <a:endParaRPr dirty="0"/>
          </a:p>
          <a:p>
            <a:pPr marL="457200" lvl="0" indent="0" algn="l" rtl="0">
              <a:spcBef>
                <a:spcPts val="0"/>
              </a:spcBef>
              <a:spcAft>
                <a:spcPts val="0"/>
              </a:spcAft>
              <a:buClr>
                <a:schemeClr val="dk1"/>
              </a:buClr>
              <a:buSzPts val="1100"/>
              <a:buFont typeface="Arial"/>
              <a:buNone/>
            </a:pPr>
            <a:r>
              <a:rPr lang="en-US" dirty="0"/>
              <a:t>• Competitive bids reveal the costs of a U.S. product are significantly higher than the non-domestic product.</a:t>
            </a:r>
            <a:endParaRPr dirty="0"/>
          </a:p>
          <a:p>
            <a:pPr marL="0" lvl="0" indent="0" algn="l" rtl="0">
              <a:spcBef>
                <a:spcPts val="0"/>
              </a:spcBef>
              <a:spcAft>
                <a:spcPts val="0"/>
              </a:spcAft>
              <a:buNone/>
            </a:pPr>
            <a:endParaRPr dirty="0"/>
          </a:p>
        </p:txBody>
      </p:sp>
      <p:sp>
        <p:nvSpPr>
          <p:cNvPr id="150" name="Google Shape;150;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US" dirty="0"/>
              <a:t>Non-domestic food purchases (those that do not meet the definition of domestic commodity or product, must not exceed the following caps by the established deadlines:</a:t>
            </a:r>
          </a:p>
          <a:p>
            <a:pPr marL="171450" lvl="0" indent="-171450" algn="l" rtl="0">
              <a:spcBef>
                <a:spcPts val="0"/>
              </a:spcBef>
              <a:spcAft>
                <a:spcPts val="0"/>
              </a:spcAft>
              <a:buFont typeface="Arial" panose="020B0604020202020204" pitchFamily="34" charset="0"/>
              <a:buChar char="•"/>
            </a:pPr>
            <a:r>
              <a:rPr lang="en-US" dirty="0"/>
              <a:t>By July 1, 2025, non-domestic food purchases must not exceed 10 percent of total annual commercial food costs that a school food authority purchases per school year.</a:t>
            </a:r>
          </a:p>
          <a:p>
            <a:pPr marL="171450" lvl="0" indent="-171450" algn="l" rtl="0">
              <a:spcBef>
                <a:spcPts val="0"/>
              </a:spcBef>
              <a:spcAft>
                <a:spcPts val="0"/>
              </a:spcAft>
              <a:buFont typeface="Arial" panose="020B0604020202020204" pitchFamily="34" charset="0"/>
              <a:buChar char="•"/>
            </a:pPr>
            <a:r>
              <a:rPr lang="en-US" dirty="0"/>
              <a:t>By July 1, 2028, non-domestic food purchases must not exceed 8 percent of total annual commercial food costs that a school food authority purchases per school year.</a:t>
            </a:r>
          </a:p>
          <a:p>
            <a:pPr marL="171450" lvl="0" indent="-171450" algn="l" rtl="0">
              <a:spcBef>
                <a:spcPts val="0"/>
              </a:spcBef>
              <a:spcAft>
                <a:spcPts val="0"/>
              </a:spcAft>
              <a:buFont typeface="Arial" panose="020B0604020202020204" pitchFamily="34" charset="0"/>
              <a:buChar char="•"/>
            </a:pPr>
            <a:r>
              <a:rPr lang="en-US" dirty="0"/>
              <a:t>By July 1, 2031, non-domestic food purchases must not exceed 5 percent of total annual commercial food costs that a school food authority purchases per school year.</a:t>
            </a:r>
          </a:p>
          <a:p>
            <a:pPr marL="0" lvl="0" indent="0" algn="l" rtl="0">
              <a:spcBef>
                <a:spcPts val="0"/>
              </a:spcBef>
              <a:spcAft>
                <a:spcPts val="0"/>
              </a:spcAft>
              <a:buNone/>
            </a:pPr>
            <a:endParaRPr dirty="0"/>
          </a:p>
        </p:txBody>
      </p:sp>
      <p:sp>
        <p:nvSpPr>
          <p:cNvPr id="158" name="Google Shape;158;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lgn="l"/>
            <a:r>
              <a:rPr lang="en-US" dirty="0"/>
              <a:t>School food authorities must maintain documentation, except when the item purchased is found on the FAR at 48 CFR 25.104 when using an exception under 7 CFR 210.21(d)(5)(</a:t>
            </a:r>
            <a:r>
              <a:rPr lang="en-US" dirty="0" err="1"/>
              <a:t>i</a:t>
            </a:r>
            <a:r>
              <a:rPr lang="en-US" dirty="0"/>
              <a:t>).</a:t>
            </a:r>
          </a:p>
          <a:p>
            <a:pPr lvl="0" algn="l"/>
            <a:endParaRPr lang="en-US" dirty="0"/>
          </a:p>
          <a:p>
            <a:pPr lvl="0" algn="l"/>
            <a:r>
              <a:rPr lang="en-US" dirty="0"/>
              <a:t>School food authorities must also maintain documentation, to demonstrate that when using an exception under 7 CFR 210.21(d)(5)(</a:t>
            </a:r>
            <a:r>
              <a:rPr lang="en-US" dirty="0" err="1"/>
              <a:t>i</a:t>
            </a:r>
            <a:r>
              <a:rPr lang="en-US" dirty="0"/>
              <a:t>) of their non-domestic food purchases do not exceed the annual threshold specified in paragraph 7 CFR 210.21(d)(5)(ii).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8</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09622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articles identified in this slide have been determined to be </a:t>
            </a:r>
            <a:r>
              <a:rPr lang="en-US" dirty="0" err="1"/>
              <a:t>nonavailable</a:t>
            </a:r>
            <a:r>
              <a:rPr lang="en-US" dirty="0"/>
              <a:t> in accordance with 25.103(b)(1)(</a:t>
            </a:r>
            <a:r>
              <a:rPr lang="en-US" dirty="0" err="1"/>
              <a:t>i</a:t>
            </a:r>
            <a:r>
              <a:rPr lang="en-US" dirty="0"/>
              <a:t>) and published in 48 CFR 25.104. This list will be published in the Federal Register for public comment no less frequently than once every five years. </a:t>
            </a:r>
          </a:p>
          <a:p>
            <a:endParaRPr lang="en-US" dirty="0"/>
          </a:p>
          <a:p>
            <a:r>
              <a:rPr lang="en-US" dirty="0"/>
              <a:t>Here are some of the items used in School Food Authority may use on this list:</a:t>
            </a:r>
          </a:p>
          <a:p>
            <a:pPr>
              <a:buFont typeface="Arial" panose="020B0604020202020204" pitchFamily="34" charset="0"/>
              <a:buChar char="•"/>
            </a:pPr>
            <a:r>
              <a:rPr lang="en-US" dirty="0"/>
              <a:t>Bananas</a:t>
            </a:r>
          </a:p>
          <a:p>
            <a:pPr>
              <a:buFont typeface="Arial" panose="020B0604020202020204" pitchFamily="34" charset="0"/>
              <a:buChar char="•"/>
            </a:pPr>
            <a:r>
              <a:rPr lang="en-US" dirty="0"/>
              <a:t>Beef Corned, Canned</a:t>
            </a:r>
          </a:p>
          <a:p>
            <a:pPr>
              <a:buFont typeface="Arial" panose="020B0604020202020204" pitchFamily="34" charset="0"/>
              <a:buChar char="•"/>
            </a:pPr>
            <a:r>
              <a:rPr lang="en-US" dirty="0"/>
              <a:t>Beef Extract</a:t>
            </a:r>
          </a:p>
          <a:p>
            <a:pPr>
              <a:buFont typeface="Arial" panose="020B0604020202020204" pitchFamily="34" charset="0"/>
              <a:buChar char="•"/>
            </a:pPr>
            <a:r>
              <a:rPr lang="en-US" dirty="0"/>
              <a:t>Cashew Nuts</a:t>
            </a:r>
          </a:p>
          <a:p>
            <a:pPr>
              <a:buFont typeface="Arial" panose="020B0604020202020204" pitchFamily="34" charset="0"/>
              <a:buChar char="•"/>
            </a:pPr>
            <a:r>
              <a:rPr lang="en-US" dirty="0"/>
              <a:t>Castrol Beans and Castrol Oil</a:t>
            </a:r>
          </a:p>
          <a:p>
            <a:pPr>
              <a:buFont typeface="Arial" panose="020B0604020202020204" pitchFamily="34" charset="0"/>
              <a:buChar char="•"/>
            </a:pPr>
            <a:r>
              <a:rPr lang="en-US" dirty="0"/>
              <a:t>Chestnut</a:t>
            </a:r>
          </a:p>
          <a:p>
            <a:pPr>
              <a:buFont typeface="Arial" panose="020B0604020202020204" pitchFamily="34" charset="0"/>
              <a:buChar char="•"/>
            </a:pPr>
            <a:r>
              <a:rPr lang="en-US" dirty="0"/>
              <a:t>Cocoa Beans</a:t>
            </a:r>
          </a:p>
          <a:p>
            <a:pPr>
              <a:buFont typeface="Arial" panose="020B0604020202020204" pitchFamily="34" charset="0"/>
              <a:buChar char="•"/>
            </a:pPr>
            <a:r>
              <a:rPr lang="en-US" dirty="0"/>
              <a:t>Coconut and Coconut Meat, unsweetened, in shredded or in similar prepared form</a:t>
            </a:r>
          </a:p>
          <a:p>
            <a:pPr>
              <a:buFont typeface="Arial" panose="020B0604020202020204" pitchFamily="34" charset="0"/>
              <a:buChar char="•"/>
            </a:pPr>
            <a:r>
              <a:rPr lang="en-US" dirty="0"/>
              <a:t>Grapefruit sections, canned</a:t>
            </a:r>
          </a:p>
          <a:p>
            <a:pPr>
              <a:buFont typeface="Arial" panose="020B0604020202020204" pitchFamily="34" charset="0"/>
              <a:buChar char="•"/>
            </a:pPr>
            <a:r>
              <a:rPr lang="en-US" dirty="0"/>
              <a:t>Olive Oil</a:t>
            </a:r>
          </a:p>
          <a:p>
            <a:pPr>
              <a:buFont typeface="Arial" panose="020B0604020202020204" pitchFamily="34" charset="0"/>
              <a:buChar char="•"/>
            </a:pPr>
            <a:r>
              <a:rPr lang="en-US" dirty="0"/>
              <a:t>Olives (green), pitted or unpitted, or stuffed in bulk</a:t>
            </a:r>
          </a:p>
          <a:p>
            <a:pPr>
              <a:buFont typeface="Arial" panose="020B0604020202020204" pitchFamily="34" charset="0"/>
              <a:buChar char="•"/>
            </a:pPr>
            <a:r>
              <a:rPr lang="en-US" dirty="0"/>
              <a:t>Oranges, Mandarin, Canned</a:t>
            </a:r>
          </a:p>
          <a:p>
            <a:pPr>
              <a:buFont typeface="Arial" panose="020B0604020202020204" pitchFamily="34" charset="0"/>
              <a:buChar char="•"/>
            </a:pPr>
            <a:r>
              <a:rPr lang="en-US" dirty="0"/>
              <a:t>Pineapple, Canned</a:t>
            </a:r>
          </a:p>
          <a:p>
            <a:pPr>
              <a:buFont typeface="Arial" panose="020B0604020202020204" pitchFamily="34" charset="0"/>
              <a:buChar char="•"/>
            </a:pPr>
            <a:r>
              <a:rPr lang="en-US" dirty="0"/>
              <a:t>Spices and herbs, in bulk</a:t>
            </a:r>
          </a:p>
          <a:p>
            <a:pPr>
              <a:buFont typeface="Arial" panose="020B0604020202020204" pitchFamily="34" charset="0"/>
              <a:buChar char="•"/>
            </a:pPr>
            <a:r>
              <a:rPr lang="en-US" dirty="0"/>
              <a:t>Sugar, Raw</a:t>
            </a:r>
          </a:p>
          <a:p>
            <a:pPr>
              <a:buFont typeface="Arial" panose="020B0604020202020204" pitchFamily="34" charset="0"/>
              <a:buChar char="•"/>
            </a:pPr>
            <a:r>
              <a:rPr lang="en-US" dirty="0"/>
              <a:t>Tea in Bulk</a:t>
            </a:r>
          </a:p>
          <a:p>
            <a:pPr>
              <a:buFont typeface="Arial" panose="020B0604020202020204" pitchFamily="34" charset="0"/>
              <a:buChar char="•"/>
            </a:pPr>
            <a:r>
              <a:rPr lang="en-US" dirty="0"/>
              <a:t>Thyme Oil</a:t>
            </a:r>
          </a:p>
          <a:p>
            <a:pPr>
              <a:buFont typeface="Arial" panose="020B0604020202020204" pitchFamily="34" charset="0"/>
              <a:buChar char="•"/>
            </a:pPr>
            <a:r>
              <a:rPr lang="en-US" dirty="0"/>
              <a:t>Vanilla Beans</a:t>
            </a:r>
          </a:p>
          <a:p>
            <a:pPr>
              <a:buFont typeface="Arial" panose="020B0604020202020204" pitchFamily="34" charset="0"/>
              <a:buChar char="•"/>
            </a:pPr>
            <a:r>
              <a:rPr lang="en-US" dirty="0"/>
              <a:t>Water Chestnuts</a:t>
            </a:r>
          </a:p>
          <a:p>
            <a:pPr>
              <a:buFont typeface="Arial" panose="020B0604020202020204" pitchFamily="34" charset="0"/>
              <a:buChar char="•"/>
            </a:pPr>
            <a:r>
              <a:rPr lang="en-US" dirty="0"/>
              <a:t>Yeast, Active Dry and Instant Active Dry </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12812946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bg>
      <p:bgPr>
        <a:solidFill>
          <a:schemeClr val="accent1"/>
        </a:solidFill>
        <a:effectLst/>
      </p:bgPr>
    </p:bg>
    <p:spTree>
      <p:nvGrpSpPr>
        <p:cNvPr id="1" name="Shape 17"/>
        <p:cNvGrpSpPr/>
        <p:nvPr/>
      </p:nvGrpSpPr>
      <p:grpSpPr>
        <a:xfrm>
          <a:off x="0" y="0"/>
          <a:ext cx="0" cy="0"/>
          <a:chOff x="0" y="0"/>
          <a:chExt cx="0" cy="0"/>
        </a:xfrm>
      </p:grpSpPr>
      <p:sp>
        <p:nvSpPr>
          <p:cNvPr id="18" name="Google Shape;18;p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9" name="Google Shape;19;p2"/>
          <p:cNvSpPr/>
          <p:nvPr/>
        </p:nvSpPr>
        <p:spPr>
          <a:xfrm>
            <a:off x="206188" y="5948082"/>
            <a:ext cx="11775141" cy="699247"/>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20" name="Google Shape;20;p2" descr="Decorative line break"/>
          <p:cNvPicPr preferRelativeResize="0"/>
          <p:nvPr/>
        </p:nvPicPr>
        <p:blipFill rotWithShape="1">
          <a:blip r:embed="rId2">
            <a:alphaModFix/>
          </a:blip>
          <a:srcRect/>
          <a:stretch/>
        </p:blipFill>
        <p:spPr>
          <a:xfrm>
            <a:off x="5452870" y="3472133"/>
            <a:ext cx="1286259" cy="24384"/>
          </a:xfrm>
          <a:prstGeom prst="rect">
            <a:avLst/>
          </a:prstGeom>
          <a:noFill/>
          <a:ln>
            <a:noFill/>
          </a:ln>
        </p:spPr>
      </p:pic>
      <p:sp>
        <p:nvSpPr>
          <p:cNvPr id="21" name="Google Shape;21;p2"/>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accent1"/>
              </a:buClr>
              <a:buSzPts val="5400"/>
              <a:buFont typeface="Calibri"/>
              <a:buNone/>
              <a:defRPr sz="54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2" name="Google Shape;22;p2"/>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1"/>
              </a:buClr>
              <a:buSzPts val="2400"/>
              <a:buNone/>
              <a:defRPr sz="2400">
                <a:solidFill>
                  <a:schemeClr val="accen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3" name="Google Shape;23;p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26" name="Google Shape;26;p2" descr="Oregon Department of Education Logo"/>
          <p:cNvPicPr preferRelativeResize="0"/>
          <p:nvPr/>
        </p:nvPicPr>
        <p:blipFill rotWithShape="1">
          <a:blip r:embed="rId3">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7"/>
        <p:cNvGrpSpPr/>
        <p:nvPr/>
      </p:nvGrpSpPr>
      <p:grpSpPr>
        <a:xfrm>
          <a:off x="0" y="0"/>
          <a:ext cx="0" cy="0"/>
          <a:chOff x="0" y="0"/>
          <a:chExt cx="0" cy="0"/>
        </a:xfrm>
      </p:grpSpPr>
      <p:sp>
        <p:nvSpPr>
          <p:cNvPr id="28" name="Google Shape;28;p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3"/>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Title Only">
  <p:cSld name="Title Only">
    <p:spTree>
      <p:nvGrpSpPr>
        <p:cNvPr id="1" name="Shape 33"/>
        <p:cNvGrpSpPr/>
        <p:nvPr/>
      </p:nvGrpSpPr>
      <p:grpSpPr>
        <a:xfrm>
          <a:off x="0" y="0"/>
          <a:ext cx="0" cy="0"/>
          <a:chOff x="0" y="0"/>
          <a:chExt cx="0" cy="0"/>
        </a:xfrm>
      </p:grpSpPr>
      <p:sp>
        <p:nvSpPr>
          <p:cNvPr id="34" name="Google Shape;34;p4"/>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35" name="Google Shape;35;p4"/>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4"/>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38" name="Google Shape;38;p4"/>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matchingName="Section Header">
  <p:cSld name="Section Header">
    <p:bg>
      <p:bgPr>
        <a:solidFill>
          <a:schemeClr val="accent1"/>
        </a:solidFill>
        <a:effectLst/>
      </p:bgPr>
    </p:bg>
    <p:spTree>
      <p:nvGrpSpPr>
        <p:cNvPr id="1" name="Shape 39"/>
        <p:cNvGrpSpPr/>
        <p:nvPr/>
      </p:nvGrpSpPr>
      <p:grpSpPr>
        <a:xfrm>
          <a:off x="0" y="0"/>
          <a:ext cx="0" cy="0"/>
          <a:chOff x="0" y="0"/>
          <a:chExt cx="0" cy="0"/>
        </a:xfrm>
      </p:grpSpPr>
      <p:sp>
        <p:nvSpPr>
          <p:cNvPr id="40" name="Google Shape;40;p5"/>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41" name="Google Shape;41;p5"/>
          <p:cNvSpPr/>
          <p:nvPr/>
        </p:nvSpPr>
        <p:spPr>
          <a:xfrm>
            <a:off x="206187" y="2488757"/>
            <a:ext cx="11775141" cy="1900363"/>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600" b="0" i="0" u="none" strike="noStrike" cap="none">
              <a:solidFill>
                <a:schemeClr val="lt1"/>
              </a:solidFill>
              <a:latin typeface="Calibri"/>
              <a:ea typeface="Calibri"/>
              <a:cs typeface="Calibri"/>
              <a:sym typeface="Calibri"/>
            </a:endParaRPr>
          </a:p>
        </p:txBody>
      </p:sp>
      <p:sp>
        <p:nvSpPr>
          <p:cNvPr id="42" name="Google Shape;42;p5"/>
          <p:cNvSpPr txBox="1">
            <a:spLocks noGrp="1"/>
          </p:cNvSpPr>
          <p:nvPr>
            <p:ph type="ctrTitle"/>
          </p:nvPr>
        </p:nvSpPr>
        <p:spPr>
          <a:xfrm>
            <a:off x="717177" y="2488757"/>
            <a:ext cx="10784542" cy="1900363"/>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accent1"/>
              </a:buClr>
              <a:buSzPts val="6800"/>
              <a:buFont typeface="Calibri"/>
              <a:buNone/>
              <a:defRPr sz="68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3" name="Google Shape;43;p5"/>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5"/>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5" name="Google Shape;45;p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46" name="Google Shape;46;p5" descr="Oregon Department of Education Logo"/>
          <p:cNvPicPr preferRelativeResize="0"/>
          <p:nvPr/>
        </p:nvPicPr>
        <p:blipFill rotWithShape="1">
          <a:blip r:embed="rId2">
            <a:alphaModFix/>
          </a:blip>
          <a:srcRect/>
          <a:stretch/>
        </p:blipFill>
        <p:spPr>
          <a:xfrm>
            <a:off x="5033770" y="214049"/>
            <a:ext cx="2124460" cy="2167132"/>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Content with Caption">
  <p:cSld name="Content with Caption">
    <p:bg>
      <p:bgPr>
        <a:solidFill>
          <a:schemeClr val="accent1"/>
        </a:solidFill>
        <a:effectLst/>
      </p:bgPr>
    </p:bg>
    <p:spTree>
      <p:nvGrpSpPr>
        <p:cNvPr id="1" name="Shape 55"/>
        <p:cNvGrpSpPr/>
        <p:nvPr/>
      </p:nvGrpSpPr>
      <p:grpSpPr>
        <a:xfrm>
          <a:off x="0" y="0"/>
          <a:ext cx="0" cy="0"/>
          <a:chOff x="0" y="0"/>
          <a:chExt cx="0" cy="0"/>
        </a:xfrm>
      </p:grpSpPr>
      <p:sp>
        <p:nvSpPr>
          <p:cNvPr id="56" name="Google Shape;56;p7"/>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7" name="Google Shape;57;p7"/>
          <p:cNvSpPr/>
          <p:nvPr/>
        </p:nvSpPr>
        <p:spPr>
          <a:xfrm>
            <a:off x="206189" y="215153"/>
            <a:ext cx="4730470" cy="6432176"/>
          </a:xfrm>
          <a:prstGeom prst="rect">
            <a:avLst/>
          </a:prstGeom>
          <a:solidFill>
            <a:schemeClr val="lt2"/>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58" name="Google Shape;58;p7"/>
          <p:cNvSpPr txBox="1">
            <a:spLocks noGrp="1"/>
          </p:cNvSpPr>
          <p:nvPr>
            <p:ph type="title"/>
          </p:nvPr>
        </p:nvSpPr>
        <p:spPr>
          <a:xfrm>
            <a:off x="717177" y="779645"/>
            <a:ext cx="3931826" cy="2525617"/>
          </a:xfrm>
          <a:prstGeom prst="rect">
            <a:avLst/>
          </a:prstGeom>
          <a:noFill/>
          <a:ln>
            <a:noFill/>
          </a:ln>
        </p:spPr>
        <p:txBody>
          <a:bodyPr spcFirstLastPara="1" wrap="square" lIns="91425" tIns="45700" rIns="91425" bIns="45700" anchor="t" anchorCtr="0">
            <a:normAutofit/>
          </a:bodyPr>
          <a:lstStyle>
            <a:lvl1pPr lvl="0" algn="l">
              <a:lnSpc>
                <a:spcPct val="90000"/>
              </a:lnSpc>
              <a:spcBef>
                <a:spcPts val="0"/>
              </a:spcBef>
              <a:spcAft>
                <a:spcPts val="0"/>
              </a:spcAft>
              <a:buClr>
                <a:schemeClr val="accent1"/>
              </a:buClr>
              <a:buSzPts val="4400"/>
              <a:buFont typeface="Calibri"/>
              <a:buNone/>
              <a:defRPr sz="4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9" name="Google Shape;59;p7"/>
          <p:cNvSpPr txBox="1">
            <a:spLocks noGrp="1"/>
          </p:cNvSpPr>
          <p:nvPr>
            <p:ph type="body" idx="1"/>
          </p:nvPr>
        </p:nvSpPr>
        <p:spPr>
          <a:xfrm>
            <a:off x="5183188" y="779647"/>
            <a:ext cx="6172200" cy="5081404"/>
          </a:xfrm>
          <a:prstGeom prst="rect">
            <a:avLst/>
          </a:prstGeom>
          <a:noFill/>
          <a:ln>
            <a:noFill/>
          </a:ln>
        </p:spPr>
        <p:txBody>
          <a:bodyPr spcFirstLastPara="1" wrap="square" lIns="91425" tIns="45700" rIns="91425" bIns="45700" anchor="t" anchorCtr="0">
            <a:norm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81000" algn="l">
              <a:lnSpc>
                <a:spcPct val="90000"/>
              </a:lnSpc>
              <a:spcBef>
                <a:spcPts val="500"/>
              </a:spcBef>
              <a:spcAft>
                <a:spcPts val="0"/>
              </a:spcAft>
              <a:buClr>
                <a:schemeClr val="dk1"/>
              </a:buClr>
              <a:buSzPts val="2400"/>
              <a:buChar char="•"/>
              <a:defRPr sz="2400"/>
            </a:lvl2pPr>
            <a:lvl3pPr marL="1371600" lvl="2" indent="-381000" algn="l">
              <a:lnSpc>
                <a:spcPct val="90000"/>
              </a:lnSpc>
              <a:spcBef>
                <a:spcPts val="500"/>
              </a:spcBef>
              <a:spcAft>
                <a:spcPts val="0"/>
              </a:spcAft>
              <a:buClr>
                <a:schemeClr val="dk1"/>
              </a:buClr>
              <a:buSzPts val="2400"/>
              <a:buChar char="•"/>
              <a:defRPr sz="2400"/>
            </a:lvl3pPr>
            <a:lvl4pPr marL="1828800" lvl="3" indent="-381000" algn="l">
              <a:lnSpc>
                <a:spcPct val="90000"/>
              </a:lnSpc>
              <a:spcBef>
                <a:spcPts val="500"/>
              </a:spcBef>
              <a:spcAft>
                <a:spcPts val="0"/>
              </a:spcAft>
              <a:buClr>
                <a:schemeClr val="dk1"/>
              </a:buClr>
              <a:buSzPts val="2400"/>
              <a:buChar char="•"/>
              <a:defRPr sz="2400"/>
            </a:lvl4pPr>
            <a:lvl5pPr marL="2286000" lvl="4" indent="-381000" algn="l">
              <a:lnSpc>
                <a:spcPct val="90000"/>
              </a:lnSpc>
              <a:spcBef>
                <a:spcPts val="500"/>
              </a:spcBef>
              <a:spcAft>
                <a:spcPts val="0"/>
              </a:spcAft>
              <a:buClr>
                <a:schemeClr val="dk1"/>
              </a:buClr>
              <a:buSzPts val="2400"/>
              <a:buChar char="•"/>
              <a:defRPr sz="24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0" name="Google Shape;60;p7"/>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1" name="Google Shape;61;p7"/>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2" name="Google Shape;62;p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63" name="Google Shape;63;p7"/>
          <p:cNvSpPr>
            <a:spLocks noGrp="1"/>
          </p:cNvSpPr>
          <p:nvPr>
            <p:ph type="pic" idx="2"/>
          </p:nvPr>
        </p:nvSpPr>
        <p:spPr>
          <a:xfrm>
            <a:off x="717177" y="3540125"/>
            <a:ext cx="3931826" cy="2320926"/>
          </a:xfrm>
          <a:prstGeom prst="rect">
            <a:avLst/>
          </a:prstGeom>
          <a:no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64"/>
        <p:cNvGrpSpPr/>
        <p:nvPr/>
      </p:nvGrpSpPr>
      <p:grpSpPr>
        <a:xfrm>
          <a:off x="0" y="0"/>
          <a:ext cx="0" cy="0"/>
          <a:chOff x="0" y="0"/>
          <a:chExt cx="0" cy="0"/>
        </a:xfrm>
      </p:grpSpPr>
      <p:sp>
        <p:nvSpPr>
          <p:cNvPr id="65" name="Google Shape;65;p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6" name="Google Shape;66;p8"/>
          <p:cNvSpPr txBox="1">
            <a:spLocks noGrp="1"/>
          </p:cNvSpPr>
          <p:nvPr>
            <p:ph type="body" idx="1"/>
          </p:nvPr>
        </p:nvSpPr>
        <p:spPr>
          <a:xfrm>
            <a:off x="717176" y="1825625"/>
            <a:ext cx="5302624"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7" name="Google Shape;67;p8"/>
          <p:cNvSpPr txBox="1">
            <a:spLocks noGrp="1"/>
          </p:cNvSpPr>
          <p:nvPr>
            <p:ph type="body" idx="2"/>
          </p:nvPr>
        </p:nvSpPr>
        <p:spPr>
          <a:xfrm>
            <a:off x="6172200" y="1825625"/>
            <a:ext cx="5329518" cy="410604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8"/>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p:cSld name="Comparison">
    <p:spTree>
      <p:nvGrpSpPr>
        <p:cNvPr id="1" name="Shape 71"/>
        <p:cNvGrpSpPr/>
        <p:nvPr/>
      </p:nvGrpSpPr>
      <p:grpSpPr>
        <a:xfrm>
          <a:off x="0" y="0"/>
          <a:ext cx="0" cy="0"/>
          <a:chOff x="0" y="0"/>
          <a:chExt cx="0" cy="0"/>
        </a:xfrm>
      </p:grpSpPr>
      <p:sp>
        <p:nvSpPr>
          <p:cNvPr id="72" name="Google Shape;72;p9"/>
          <p:cNvSpPr txBox="1">
            <a:spLocks noGrp="1"/>
          </p:cNvSpPr>
          <p:nvPr>
            <p:ph type="body" idx="1"/>
          </p:nvPr>
        </p:nvSpPr>
        <p:spPr>
          <a:xfrm>
            <a:off x="717176" y="1681163"/>
            <a:ext cx="5280399"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1"/>
              </a:buClr>
              <a:buSzPts val="3200"/>
              <a:buNone/>
              <a:defRPr sz="3200" b="0">
                <a:solidFill>
                  <a:schemeClr val="accent1"/>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3" name="Google Shape;73;p9"/>
          <p:cNvSpPr txBox="1">
            <a:spLocks noGrp="1"/>
          </p:cNvSpPr>
          <p:nvPr>
            <p:ph type="body" idx="2"/>
          </p:nvPr>
        </p:nvSpPr>
        <p:spPr>
          <a:xfrm>
            <a:off x="717176" y="2505075"/>
            <a:ext cx="5280399"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4" name="Google Shape;74;p9"/>
          <p:cNvSpPr txBox="1">
            <a:spLocks noGrp="1"/>
          </p:cNvSpPr>
          <p:nvPr>
            <p:ph type="body" idx="3"/>
          </p:nvPr>
        </p:nvSpPr>
        <p:spPr>
          <a:xfrm>
            <a:off x="6172200" y="1681163"/>
            <a:ext cx="5329518" cy="823912"/>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accent1"/>
              </a:buClr>
              <a:buSzPts val="3200"/>
              <a:buNone/>
              <a:defRPr sz="3200" b="0">
                <a:solidFill>
                  <a:schemeClr val="accent1"/>
                </a:solidFill>
              </a:defRPr>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75" name="Google Shape;75;p9"/>
          <p:cNvSpPr txBox="1">
            <a:spLocks noGrp="1"/>
          </p:cNvSpPr>
          <p:nvPr>
            <p:ph type="body" idx="4"/>
          </p:nvPr>
        </p:nvSpPr>
        <p:spPr>
          <a:xfrm>
            <a:off x="6172200" y="2505075"/>
            <a:ext cx="5329518" cy="3434549"/>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6" name="Google Shape;76;p9"/>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79" name="Google Shape;79;p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accent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Large Type">
  <p:cSld name="Large Type">
    <p:bg>
      <p:bgPr>
        <a:solidFill>
          <a:schemeClr val="accent1"/>
        </a:solidFill>
        <a:effectLst/>
      </p:bgPr>
    </p:bg>
    <p:spTree>
      <p:nvGrpSpPr>
        <p:cNvPr id="1" name="Shape 86"/>
        <p:cNvGrpSpPr/>
        <p:nvPr/>
      </p:nvGrpSpPr>
      <p:grpSpPr>
        <a:xfrm>
          <a:off x="0" y="0"/>
          <a:ext cx="0" cy="0"/>
          <a:chOff x="0" y="0"/>
          <a:chExt cx="0" cy="0"/>
        </a:xfrm>
      </p:grpSpPr>
      <p:sp>
        <p:nvSpPr>
          <p:cNvPr id="87" name="Google Shape;87;p1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88" name="Google Shape;88;p11"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89" name="Google Shape;89;p11"/>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1"/>
              </a:buClr>
              <a:buSzPts val="12000"/>
              <a:buFont typeface="Calibri"/>
              <a:buNone/>
              <a:defRPr sz="120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0" name="Google Shape;90;p1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2" name="Google Shape;92;p1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
        <p:nvSpPr>
          <p:cNvPr id="93" name="Google Shape;93;p11"/>
          <p:cNvSpPr txBox="1">
            <a:spLocks noGrp="1"/>
          </p:cNvSpPr>
          <p:nvPr>
            <p:ph type="subTitle" idx="1"/>
          </p:nvPr>
        </p:nvSpPr>
        <p:spPr>
          <a:xfrm>
            <a:off x="1524000" y="4003184"/>
            <a:ext cx="9144000" cy="880607"/>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accent1"/>
              </a:buClr>
              <a:buSzPts val="2400"/>
              <a:buNone/>
              <a:defRPr sz="2400">
                <a:solidFill>
                  <a:schemeClr val="accent1"/>
                </a:solidFill>
              </a:defRPr>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Follow Us">
  <p:cSld name="Follow Us">
    <p:bg>
      <p:bgPr>
        <a:solidFill>
          <a:schemeClr val="accent1"/>
        </a:solidFill>
        <a:effectLst/>
      </p:bgPr>
    </p:bg>
    <p:spTree>
      <p:nvGrpSpPr>
        <p:cNvPr id="1" name="Shape 94"/>
        <p:cNvGrpSpPr/>
        <p:nvPr/>
      </p:nvGrpSpPr>
      <p:grpSpPr>
        <a:xfrm>
          <a:off x="0" y="0"/>
          <a:ext cx="0" cy="0"/>
          <a:chOff x="0" y="0"/>
          <a:chExt cx="0" cy="0"/>
        </a:xfrm>
      </p:grpSpPr>
      <p:sp>
        <p:nvSpPr>
          <p:cNvPr id="95" name="Google Shape;95;p12"/>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pic>
        <p:nvPicPr>
          <p:cNvPr id="96" name="Google Shape;96;p12" descr="Decorative line break"/>
          <p:cNvPicPr preferRelativeResize="0"/>
          <p:nvPr/>
        </p:nvPicPr>
        <p:blipFill rotWithShape="1">
          <a:blip r:embed="rId2">
            <a:alphaModFix/>
          </a:blip>
          <a:srcRect/>
          <a:stretch/>
        </p:blipFill>
        <p:spPr>
          <a:xfrm>
            <a:off x="5452870" y="3848895"/>
            <a:ext cx="1286259" cy="24384"/>
          </a:xfrm>
          <a:prstGeom prst="rect">
            <a:avLst/>
          </a:prstGeom>
          <a:noFill/>
          <a:ln>
            <a:noFill/>
          </a:ln>
        </p:spPr>
      </p:pic>
      <p:sp>
        <p:nvSpPr>
          <p:cNvPr id="97" name="Google Shape;97;p12"/>
          <p:cNvSpPr txBox="1">
            <a:spLocks noGrp="1"/>
          </p:cNvSpPr>
          <p:nvPr>
            <p:ph type="ctrTitle"/>
          </p:nvPr>
        </p:nvSpPr>
        <p:spPr>
          <a:xfrm>
            <a:off x="1524000" y="1499125"/>
            <a:ext cx="9144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Clr>
                <a:schemeClr val="accent1"/>
              </a:buClr>
              <a:buSzPts val="12000"/>
              <a:buFont typeface="Calibri"/>
              <a:buNone/>
              <a:defRPr sz="12000">
                <a:solidFill>
                  <a:schemeClr val="accen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98" name="Google Shape;98;p12"/>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9" name="Google Shape;99;p12"/>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00" name="Google Shape;100;p12"/>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pic>
        <p:nvPicPr>
          <p:cNvPr id="101" name="Google Shape;101;p12" descr="Twitter icon"/>
          <p:cNvPicPr preferRelativeResize="0"/>
          <p:nvPr/>
        </p:nvPicPr>
        <p:blipFill rotWithShape="1">
          <a:blip r:embed="rId3">
            <a:alphaModFix/>
          </a:blip>
          <a:srcRect/>
          <a:stretch/>
        </p:blipFill>
        <p:spPr>
          <a:xfrm>
            <a:off x="2718290" y="4043402"/>
            <a:ext cx="500040" cy="500040"/>
          </a:xfrm>
          <a:prstGeom prst="rect">
            <a:avLst/>
          </a:prstGeom>
          <a:noFill/>
          <a:ln>
            <a:noFill/>
          </a:ln>
        </p:spPr>
      </p:pic>
      <p:pic>
        <p:nvPicPr>
          <p:cNvPr id="102" name="Google Shape;102;p12" descr="Facebook icon"/>
          <p:cNvPicPr preferRelativeResize="0"/>
          <p:nvPr/>
        </p:nvPicPr>
        <p:blipFill rotWithShape="1">
          <a:blip r:embed="rId4">
            <a:alphaModFix/>
          </a:blip>
          <a:srcRect/>
          <a:stretch/>
        </p:blipFill>
        <p:spPr>
          <a:xfrm>
            <a:off x="9024960" y="4043402"/>
            <a:ext cx="500040" cy="500040"/>
          </a:xfrm>
          <a:prstGeom prst="rect">
            <a:avLst/>
          </a:prstGeom>
          <a:noFill/>
          <a:ln>
            <a:noFill/>
          </a:ln>
        </p:spPr>
      </p:pic>
      <p:sp>
        <p:nvSpPr>
          <p:cNvPr id="103" name="Google Shape;103;p12"/>
          <p:cNvSpPr txBox="1"/>
          <p:nvPr/>
        </p:nvSpPr>
        <p:spPr>
          <a:xfrm>
            <a:off x="2718290" y="4043402"/>
            <a:ext cx="6806709"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chemeClr val="accent1"/>
              </a:buClr>
              <a:buSzPts val="2400"/>
              <a:buFont typeface="Calibri"/>
              <a:buNone/>
            </a:pPr>
            <a:r>
              <a:rPr lang="en-US" sz="2400" b="0" i="0" u="none" strike="noStrike" cap="none">
                <a:solidFill>
                  <a:schemeClr val="accent1"/>
                </a:solidFill>
                <a:latin typeface="Calibri"/>
                <a:ea typeface="Calibri"/>
                <a:cs typeface="Calibri"/>
                <a:sym typeface="Calibri"/>
              </a:rPr>
              <a:t>twitter.com/ORDeptEd | fb.com/ORDeptEd</a:t>
            </a:r>
            <a:endParaRPr sz="2400" b="0" i="0" u="none" strike="noStrike" cap="none">
              <a:solidFill>
                <a:schemeClr val="accent1"/>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Shape 9"/>
        <p:cNvGrpSpPr/>
        <p:nvPr/>
      </p:nvGrpSpPr>
      <p:grpSpPr>
        <a:xfrm>
          <a:off x="0" y="0"/>
          <a:ext cx="0" cy="0"/>
          <a:chOff x="0" y="0"/>
          <a:chExt cx="0" cy="0"/>
        </a:xfrm>
      </p:grpSpPr>
      <p:sp>
        <p:nvSpPr>
          <p:cNvPr id="10" name="Google Shape;10;p1"/>
          <p:cNvSpPr/>
          <p:nvPr/>
        </p:nvSpPr>
        <p:spPr>
          <a:xfrm>
            <a:off x="206188" y="215153"/>
            <a:ext cx="11775141" cy="6432176"/>
          </a:xfrm>
          <a:prstGeom prst="rect">
            <a:avLst/>
          </a:prstGeom>
          <a:solidFill>
            <a:schemeClr val="lt1"/>
          </a:solidFill>
          <a:ln>
            <a:noFill/>
          </a:ln>
          <a:effectLst>
            <a:outerShdw blurRad="50800" dist="38100" dir="2700000" algn="tl" rotWithShape="0">
              <a:srgbClr val="000000">
                <a:alpha val="40000"/>
              </a:srgbClr>
            </a:outerShdw>
          </a:effectLst>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rgbClr val="595959"/>
              </a:solidFill>
              <a:latin typeface="Calibri"/>
              <a:ea typeface="Calibri"/>
              <a:cs typeface="Calibri"/>
              <a:sym typeface="Calibri"/>
            </a:endParaRPr>
          </a:p>
        </p:txBody>
      </p:sp>
      <p:sp>
        <p:nvSpPr>
          <p:cNvPr id="11" name="Google Shape;11;p1"/>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lvl1pPr marR="0" lvl="0" algn="l" rtl="0">
              <a:lnSpc>
                <a:spcPct val="90000"/>
              </a:lnSpc>
              <a:spcBef>
                <a:spcPts val="0"/>
              </a:spcBef>
              <a:spcAft>
                <a:spcPts val="0"/>
              </a:spcAft>
              <a:buClr>
                <a:schemeClr val="accent1"/>
              </a:buClr>
              <a:buSzPts val="4400"/>
              <a:buFont typeface="Calibri"/>
              <a:buNone/>
              <a:defRPr sz="4400" b="0" i="0" u="none" strike="noStrike" cap="none">
                <a:solidFill>
                  <a:schemeClr val="accent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lvl1pPr marL="457200" marR="0" lvl="0" indent="-381000" algn="l" rtl="0">
              <a:lnSpc>
                <a:spcPct val="90000"/>
              </a:lnSpc>
              <a:spcBef>
                <a:spcPts val="10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3pPr>
            <a:lvl4pPr marL="1828800" marR="0" lvl="3"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4pPr>
            <a:lvl5pPr marL="2286000" marR="0" lvl="4"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 name="Google Shape;13;p1"/>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
          <p:cNvSpPr txBox="1">
            <a:spLocks noGrp="1"/>
          </p:cNvSpPr>
          <p:nvPr>
            <p:ph type="dt" idx="10"/>
          </p:nvPr>
        </p:nvSpPr>
        <p:spPr>
          <a:xfrm>
            <a:off x="3854824" y="6139793"/>
            <a:ext cx="4509246"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595959"/>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5" name="Google Shape;15;p1"/>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595959"/>
                </a:solidFill>
                <a:latin typeface="Calibri"/>
                <a:ea typeface="Calibri"/>
                <a:cs typeface="Calibri"/>
                <a:sym typeface="Calibri"/>
              </a:defRPr>
            </a:lvl1pPr>
            <a:lvl2pPr marL="0" marR="0" lvl="1" indent="0" algn="r" rtl="0">
              <a:spcBef>
                <a:spcPts val="0"/>
              </a:spcBef>
              <a:buNone/>
              <a:defRPr sz="1200" b="0" i="0" u="none" strike="noStrike" cap="none">
                <a:solidFill>
                  <a:srgbClr val="595959"/>
                </a:solidFill>
                <a:latin typeface="Calibri"/>
                <a:ea typeface="Calibri"/>
                <a:cs typeface="Calibri"/>
                <a:sym typeface="Calibri"/>
              </a:defRPr>
            </a:lvl2pPr>
            <a:lvl3pPr marL="0" marR="0" lvl="2" indent="0" algn="r" rtl="0">
              <a:spcBef>
                <a:spcPts val="0"/>
              </a:spcBef>
              <a:buNone/>
              <a:defRPr sz="1200" b="0" i="0" u="none" strike="noStrike" cap="none">
                <a:solidFill>
                  <a:srgbClr val="595959"/>
                </a:solidFill>
                <a:latin typeface="Calibri"/>
                <a:ea typeface="Calibri"/>
                <a:cs typeface="Calibri"/>
                <a:sym typeface="Calibri"/>
              </a:defRPr>
            </a:lvl3pPr>
            <a:lvl4pPr marL="0" marR="0" lvl="3" indent="0" algn="r" rtl="0">
              <a:spcBef>
                <a:spcPts val="0"/>
              </a:spcBef>
              <a:buNone/>
              <a:defRPr sz="1200" b="0" i="0" u="none" strike="noStrike" cap="none">
                <a:solidFill>
                  <a:srgbClr val="595959"/>
                </a:solidFill>
                <a:latin typeface="Calibri"/>
                <a:ea typeface="Calibri"/>
                <a:cs typeface="Calibri"/>
                <a:sym typeface="Calibri"/>
              </a:defRPr>
            </a:lvl4pPr>
            <a:lvl5pPr marL="0" marR="0" lvl="4" indent="0" algn="r" rtl="0">
              <a:spcBef>
                <a:spcPts val="0"/>
              </a:spcBef>
              <a:buNone/>
              <a:defRPr sz="1200" b="0" i="0" u="none" strike="noStrike" cap="none">
                <a:solidFill>
                  <a:srgbClr val="595959"/>
                </a:solidFill>
                <a:latin typeface="Calibri"/>
                <a:ea typeface="Calibri"/>
                <a:cs typeface="Calibri"/>
                <a:sym typeface="Calibri"/>
              </a:defRPr>
            </a:lvl5pPr>
            <a:lvl6pPr marL="0" marR="0" lvl="5" indent="0" algn="r" rtl="0">
              <a:spcBef>
                <a:spcPts val="0"/>
              </a:spcBef>
              <a:buNone/>
              <a:defRPr sz="1200" b="0" i="0" u="none" strike="noStrike" cap="none">
                <a:solidFill>
                  <a:srgbClr val="595959"/>
                </a:solidFill>
                <a:latin typeface="Calibri"/>
                <a:ea typeface="Calibri"/>
                <a:cs typeface="Calibri"/>
                <a:sym typeface="Calibri"/>
              </a:defRPr>
            </a:lvl6pPr>
            <a:lvl7pPr marL="0" marR="0" lvl="6" indent="0" algn="r" rtl="0">
              <a:spcBef>
                <a:spcPts val="0"/>
              </a:spcBef>
              <a:buNone/>
              <a:defRPr sz="1200" b="0" i="0" u="none" strike="noStrike" cap="none">
                <a:solidFill>
                  <a:srgbClr val="595959"/>
                </a:solidFill>
                <a:latin typeface="Calibri"/>
                <a:ea typeface="Calibri"/>
                <a:cs typeface="Calibri"/>
                <a:sym typeface="Calibri"/>
              </a:defRPr>
            </a:lvl7pPr>
            <a:lvl8pPr marL="0" marR="0" lvl="7" indent="0" algn="r" rtl="0">
              <a:spcBef>
                <a:spcPts val="0"/>
              </a:spcBef>
              <a:buNone/>
              <a:defRPr sz="1200" b="0" i="0" u="none" strike="noStrike" cap="none">
                <a:solidFill>
                  <a:srgbClr val="595959"/>
                </a:solidFill>
                <a:latin typeface="Calibri"/>
                <a:ea typeface="Calibri"/>
                <a:cs typeface="Calibri"/>
                <a:sym typeface="Calibri"/>
              </a:defRPr>
            </a:lvl8pPr>
            <a:lvl9pPr marL="0" marR="0" lvl="8" indent="0" algn="r" rtl="0">
              <a:spcBef>
                <a:spcPts val="0"/>
              </a:spcBef>
              <a:buNone/>
              <a:defRPr sz="1200" b="0" i="0" u="none" strike="noStrike" cap="none">
                <a:solidFill>
                  <a:srgbClr val="595959"/>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pic>
        <p:nvPicPr>
          <p:cNvPr id="16" name="Google Shape;16;p1" descr="Decorative line break"/>
          <p:cNvPicPr preferRelativeResize="0"/>
          <p:nvPr/>
        </p:nvPicPr>
        <p:blipFill rotWithShape="1">
          <a:blip r:embed="rId11">
            <a:alphaModFix/>
          </a:blip>
          <a:srcRect/>
          <a:stretch/>
        </p:blipFill>
        <p:spPr>
          <a:xfrm>
            <a:off x="804670" y="1558360"/>
            <a:ext cx="1286259" cy="24384"/>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3" r:id="rId5"/>
    <p:sldLayoutId id="2147483654" r:id="rId6"/>
    <p:sldLayoutId id="2147483655" r:id="rId7"/>
    <p:sldLayoutId id="2147483657" r:id="rId8"/>
    <p:sldLayoutId id="2147483658"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9.png"/><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customXml" Target="../ink/ink24.xml"/><Relationship Id="rId3" Type="http://schemas.openxmlformats.org/officeDocument/2006/relationships/image" Target="../media/image30.png"/><Relationship Id="rId7" Type="http://schemas.openxmlformats.org/officeDocument/2006/relationships/image" Target="../media/image32.png"/><Relationship Id="rId2" Type="http://schemas.openxmlformats.org/officeDocument/2006/relationships/notesSlide" Target="../notesSlides/notesSlide12.xml"/><Relationship Id="rId1" Type="http://schemas.openxmlformats.org/officeDocument/2006/relationships/slideLayout" Target="../slideLayouts/slideLayout3.xml"/><Relationship Id="rId6" Type="http://schemas.openxmlformats.org/officeDocument/2006/relationships/customXml" Target="../ink/ink23.xml"/><Relationship Id="rId5" Type="http://schemas.openxmlformats.org/officeDocument/2006/relationships/image" Target="../media/image31.png"/><Relationship Id="rId4" Type="http://schemas.openxmlformats.org/officeDocument/2006/relationships/customXml" Target="../ink/ink22.xml"/><Relationship Id="rId9" Type="http://schemas.openxmlformats.org/officeDocument/2006/relationships/image" Target="../media/image33.png"/></Relationships>
</file>

<file path=ppt/slides/_rels/slide13.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3.xml"/><Relationship Id="rId1" Type="http://schemas.openxmlformats.org/officeDocument/2006/relationships/slideLayout" Target="../slideLayouts/slideLayout3.xml"/><Relationship Id="rId5" Type="http://schemas.openxmlformats.org/officeDocument/2006/relationships/image" Target="../media/image35.png"/><Relationship Id="rId4" Type="http://schemas.openxmlformats.org/officeDocument/2006/relationships/customXml" Target="../ink/ink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s://www.usda.gov/sites/default/files/documents/ad-3027.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mailto:Program.Intake@usda.gov"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customXml" Target="../ink/ink2.xml"/><Relationship Id="rId13" Type="http://schemas.openxmlformats.org/officeDocument/2006/relationships/image" Target="../media/image11.png"/><Relationship Id="rId18" Type="http://schemas.openxmlformats.org/officeDocument/2006/relationships/customXml" Target="../ink/ink7.xml"/><Relationship Id="rId26" Type="http://schemas.openxmlformats.org/officeDocument/2006/relationships/customXml" Target="../ink/ink11.xml"/><Relationship Id="rId39" Type="http://schemas.openxmlformats.org/officeDocument/2006/relationships/image" Target="../media/image24.png"/><Relationship Id="rId3" Type="http://schemas.openxmlformats.org/officeDocument/2006/relationships/image" Target="../media/image5.png"/><Relationship Id="rId21" Type="http://schemas.openxmlformats.org/officeDocument/2006/relationships/image" Target="../media/image15.png"/><Relationship Id="rId34" Type="http://schemas.openxmlformats.org/officeDocument/2006/relationships/customXml" Target="../ink/ink15.xml"/><Relationship Id="rId42" Type="http://schemas.openxmlformats.org/officeDocument/2006/relationships/customXml" Target="../ink/ink19.xml"/><Relationship Id="rId47" Type="http://schemas.openxmlformats.org/officeDocument/2006/relationships/image" Target="../media/image28.png"/><Relationship Id="rId7" Type="http://schemas.openxmlformats.org/officeDocument/2006/relationships/image" Target="../media/image8.png"/><Relationship Id="rId12" Type="http://schemas.openxmlformats.org/officeDocument/2006/relationships/customXml" Target="../ink/ink4.xml"/><Relationship Id="rId17" Type="http://schemas.openxmlformats.org/officeDocument/2006/relationships/image" Target="../media/image13.png"/><Relationship Id="rId25" Type="http://schemas.openxmlformats.org/officeDocument/2006/relationships/image" Target="../media/image17.png"/><Relationship Id="rId33" Type="http://schemas.openxmlformats.org/officeDocument/2006/relationships/image" Target="../media/image21.png"/><Relationship Id="rId38" Type="http://schemas.openxmlformats.org/officeDocument/2006/relationships/customXml" Target="../ink/ink17.xml"/><Relationship Id="rId46" Type="http://schemas.openxmlformats.org/officeDocument/2006/relationships/customXml" Target="../ink/ink21.xml"/><Relationship Id="rId2" Type="http://schemas.openxmlformats.org/officeDocument/2006/relationships/notesSlide" Target="../notesSlides/notesSlide9.xml"/><Relationship Id="rId16" Type="http://schemas.openxmlformats.org/officeDocument/2006/relationships/customXml" Target="../ink/ink6.xml"/><Relationship Id="rId20" Type="http://schemas.openxmlformats.org/officeDocument/2006/relationships/customXml" Target="../ink/ink8.xml"/><Relationship Id="rId29" Type="http://schemas.openxmlformats.org/officeDocument/2006/relationships/image" Target="../media/image19.png"/><Relationship Id="rId41" Type="http://schemas.openxmlformats.org/officeDocument/2006/relationships/image" Target="../media/image25.png"/><Relationship Id="rId1" Type="http://schemas.openxmlformats.org/officeDocument/2006/relationships/slideLayout" Target="../slideLayouts/slideLayout6.xml"/><Relationship Id="rId6" Type="http://schemas.openxmlformats.org/officeDocument/2006/relationships/customXml" Target="../ink/ink1.xml"/><Relationship Id="rId11" Type="http://schemas.openxmlformats.org/officeDocument/2006/relationships/image" Target="../media/image10.png"/><Relationship Id="rId24" Type="http://schemas.openxmlformats.org/officeDocument/2006/relationships/customXml" Target="../ink/ink10.xml"/><Relationship Id="rId32" Type="http://schemas.openxmlformats.org/officeDocument/2006/relationships/customXml" Target="../ink/ink14.xml"/><Relationship Id="rId37" Type="http://schemas.openxmlformats.org/officeDocument/2006/relationships/image" Target="../media/image23.png"/><Relationship Id="rId40" Type="http://schemas.openxmlformats.org/officeDocument/2006/relationships/customXml" Target="../ink/ink18.xml"/><Relationship Id="rId45" Type="http://schemas.openxmlformats.org/officeDocument/2006/relationships/image" Target="../media/image27.png"/><Relationship Id="rId5" Type="http://schemas.openxmlformats.org/officeDocument/2006/relationships/image" Target="../media/image7.png"/><Relationship Id="rId15" Type="http://schemas.openxmlformats.org/officeDocument/2006/relationships/image" Target="../media/image12.png"/><Relationship Id="rId23" Type="http://schemas.openxmlformats.org/officeDocument/2006/relationships/image" Target="../media/image16.png"/><Relationship Id="rId28" Type="http://schemas.openxmlformats.org/officeDocument/2006/relationships/customXml" Target="../ink/ink12.xml"/><Relationship Id="rId36" Type="http://schemas.openxmlformats.org/officeDocument/2006/relationships/customXml" Target="../ink/ink16.xml"/><Relationship Id="rId10" Type="http://schemas.openxmlformats.org/officeDocument/2006/relationships/customXml" Target="../ink/ink3.xml"/><Relationship Id="rId19" Type="http://schemas.openxmlformats.org/officeDocument/2006/relationships/image" Target="../media/image14.png"/><Relationship Id="rId31" Type="http://schemas.openxmlformats.org/officeDocument/2006/relationships/image" Target="../media/image20.png"/><Relationship Id="rId44" Type="http://schemas.openxmlformats.org/officeDocument/2006/relationships/customXml" Target="../ink/ink20.xml"/><Relationship Id="rId4" Type="http://schemas.openxmlformats.org/officeDocument/2006/relationships/image" Target="../media/image6.png"/><Relationship Id="rId9" Type="http://schemas.openxmlformats.org/officeDocument/2006/relationships/image" Target="../media/image9.png"/><Relationship Id="rId14" Type="http://schemas.openxmlformats.org/officeDocument/2006/relationships/customXml" Target="../ink/ink5.xml"/><Relationship Id="rId22" Type="http://schemas.openxmlformats.org/officeDocument/2006/relationships/customXml" Target="../ink/ink9.xml"/><Relationship Id="rId27" Type="http://schemas.openxmlformats.org/officeDocument/2006/relationships/image" Target="../media/image18.png"/><Relationship Id="rId30" Type="http://schemas.openxmlformats.org/officeDocument/2006/relationships/customXml" Target="../ink/ink13.xml"/><Relationship Id="rId35" Type="http://schemas.openxmlformats.org/officeDocument/2006/relationships/image" Target="../media/image22.png"/><Relationship Id="rId43" Type="http://schemas.openxmlformats.org/officeDocument/2006/relationships/image" Target="../media/image2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13"/>
          <p:cNvSpPr txBox="1">
            <a:spLocks noGrp="1"/>
          </p:cNvSpPr>
          <p:nvPr>
            <p:ph type="ctrTitle"/>
          </p:nvPr>
        </p:nvSpPr>
        <p:spPr>
          <a:xfrm>
            <a:off x="1524000" y="2486701"/>
            <a:ext cx="9144000" cy="1023261"/>
          </a:xfrm>
          <a:prstGeom prst="rect">
            <a:avLst/>
          </a:prstGeom>
          <a:noFill/>
          <a:ln>
            <a:noFill/>
          </a:ln>
        </p:spPr>
        <p:txBody>
          <a:bodyPr spcFirstLastPara="1" wrap="square" lIns="91425" tIns="45700" rIns="91425" bIns="45700" anchor="b" anchorCtr="0">
            <a:normAutofit fontScale="90000"/>
          </a:bodyPr>
          <a:lstStyle/>
          <a:p>
            <a:pPr marL="0" lvl="0" indent="0" algn="ctr" rtl="0">
              <a:lnSpc>
                <a:spcPct val="90000"/>
              </a:lnSpc>
              <a:spcBef>
                <a:spcPts val="0"/>
              </a:spcBef>
              <a:spcAft>
                <a:spcPts val="0"/>
              </a:spcAft>
              <a:buClr>
                <a:schemeClr val="accent1"/>
              </a:buClr>
              <a:buSzPct val="100000"/>
              <a:buFont typeface="Calibri"/>
              <a:buNone/>
            </a:pPr>
            <a:r>
              <a:rPr lang="en-US" dirty="0"/>
              <a:t>Buy American Provision Requirements  </a:t>
            </a:r>
            <a:endParaRPr dirty="0"/>
          </a:p>
        </p:txBody>
      </p:sp>
      <p:sp>
        <p:nvSpPr>
          <p:cNvPr id="109" name="Google Shape;109;p13"/>
          <p:cNvSpPr txBox="1">
            <a:spLocks noGrp="1"/>
          </p:cNvSpPr>
          <p:nvPr>
            <p:ph type="subTitle" idx="1"/>
          </p:nvPr>
        </p:nvSpPr>
        <p:spPr>
          <a:xfrm>
            <a:off x="1524000" y="3602038"/>
            <a:ext cx="9144000" cy="2014991"/>
          </a:xfrm>
          <a:prstGeom prst="rect">
            <a:avLst/>
          </a:prstGeom>
          <a:noFill/>
          <a:ln>
            <a:noFill/>
          </a:ln>
        </p:spPr>
        <p:txBody>
          <a:bodyPr spcFirstLastPara="1" wrap="square" lIns="91425" tIns="45700" rIns="91425" bIns="45700" anchor="t" anchorCtr="0">
            <a:normAutofit/>
          </a:bodyPr>
          <a:lstStyle/>
          <a:p>
            <a:pPr marL="0" lvl="0" indent="0" algn="ctr" rtl="0">
              <a:lnSpc>
                <a:spcPct val="100000"/>
              </a:lnSpc>
              <a:spcBef>
                <a:spcPts val="0"/>
              </a:spcBef>
              <a:spcAft>
                <a:spcPts val="0"/>
              </a:spcAft>
              <a:buClr>
                <a:schemeClr val="accent1"/>
              </a:buClr>
              <a:buSzPts val="2400"/>
              <a:buNone/>
            </a:pPr>
            <a:r>
              <a:rPr lang="en-US" dirty="0"/>
              <a:t>7 CFR 210.21(d)</a:t>
            </a:r>
          </a:p>
          <a:p>
            <a:pPr marL="0" lvl="0" indent="0" algn="ctr" rtl="0">
              <a:lnSpc>
                <a:spcPct val="100000"/>
              </a:lnSpc>
              <a:spcBef>
                <a:spcPts val="0"/>
              </a:spcBef>
              <a:spcAft>
                <a:spcPts val="0"/>
              </a:spcAft>
              <a:buClr>
                <a:schemeClr val="accent1"/>
              </a:buClr>
              <a:buSzPts val="2400"/>
              <a:buNone/>
            </a:pPr>
            <a:r>
              <a:rPr lang="en-US" dirty="0"/>
              <a:t>USDA Memo SP 09-2025</a:t>
            </a:r>
          </a:p>
          <a:p>
            <a:pPr marL="0" lvl="0" indent="0" algn="ctr" rtl="0">
              <a:lnSpc>
                <a:spcPct val="100000"/>
              </a:lnSpc>
              <a:spcBef>
                <a:spcPts val="0"/>
              </a:spcBef>
              <a:spcAft>
                <a:spcPts val="0"/>
              </a:spcAft>
              <a:buClr>
                <a:schemeClr val="accent1"/>
              </a:buClr>
              <a:buSzPts val="2400"/>
              <a:buNone/>
            </a:pPr>
            <a:r>
              <a:rPr lang="en-US" dirty="0"/>
              <a:t>USDA Memo SP 23-2024</a:t>
            </a:r>
          </a:p>
          <a:p>
            <a:pPr marL="0" lvl="0" indent="0" algn="ctr" rtl="0">
              <a:lnSpc>
                <a:spcPct val="110000"/>
              </a:lnSpc>
              <a:spcBef>
                <a:spcPts val="0"/>
              </a:spcBef>
              <a:spcAft>
                <a:spcPts val="0"/>
              </a:spcAft>
              <a:buClr>
                <a:schemeClr val="accent1"/>
              </a:buClr>
              <a:buSzPts val="2400"/>
              <a:buNone/>
            </a:pPr>
            <a:r>
              <a:rPr lang="en-US" dirty="0"/>
              <a:t>USDA Memo SP 38-2017</a:t>
            </a:r>
          </a:p>
          <a:p>
            <a:pPr marL="0" lvl="0" indent="0" algn="ctr" rtl="0">
              <a:lnSpc>
                <a:spcPct val="110000"/>
              </a:lnSpc>
              <a:spcBef>
                <a:spcPts val="0"/>
              </a:spcBef>
              <a:spcAft>
                <a:spcPts val="0"/>
              </a:spcAft>
              <a:buClr>
                <a:schemeClr val="accent1"/>
              </a:buClr>
              <a:buSzPts val="2400"/>
              <a:buNone/>
            </a:pPr>
            <a:r>
              <a:rPr lang="en-US" dirty="0"/>
              <a:t>USDA Memo SP 32-2019</a:t>
            </a:r>
          </a:p>
          <a:p>
            <a:pPr marL="0" lvl="0" indent="0" algn="ctr" rtl="0">
              <a:lnSpc>
                <a:spcPct val="90000"/>
              </a:lnSpc>
              <a:spcBef>
                <a:spcPts val="1000"/>
              </a:spcBef>
              <a:spcAft>
                <a:spcPts val="0"/>
              </a:spcAft>
              <a:buClr>
                <a:schemeClr val="accent1"/>
              </a:buClr>
              <a:buSzPts val="2400"/>
              <a:buNone/>
            </a:pPr>
            <a:endParaRPr dirty="0"/>
          </a:p>
        </p:txBody>
      </p:sp>
      <p:sp>
        <p:nvSpPr>
          <p:cNvPr id="110" name="Google Shape;110;p13"/>
          <p:cNvSpPr txBox="1">
            <a:spLocks noGrp="1"/>
          </p:cNvSpPr>
          <p:nvPr>
            <p:ph type="ftr" idx="11"/>
          </p:nvPr>
        </p:nvSpPr>
        <p:spPr>
          <a:xfrm>
            <a:off x="717175" y="6139793"/>
            <a:ext cx="3940065"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dirty="0"/>
              <a:t>Oregon Department of Education Child Nutrition Program </a:t>
            </a:r>
            <a:endParaRPr dirty="0"/>
          </a:p>
        </p:txBody>
      </p:sp>
      <p:sp>
        <p:nvSpPr>
          <p:cNvPr id="111" name="Google Shape;111;p1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6F436A24-5761-9117-C02A-B24FF489ADA8}"/>
              </a:ext>
            </a:extLst>
          </p:cNvPr>
          <p:cNvSpPr>
            <a:spLocks noGrp="1"/>
          </p:cNvSpPr>
          <p:nvPr>
            <p:ph type="title"/>
          </p:nvPr>
        </p:nvSpPr>
        <p:spPr/>
        <p:txBody>
          <a:bodyPr>
            <a:normAutofit/>
          </a:bodyPr>
          <a:lstStyle/>
          <a:p>
            <a:r>
              <a:rPr lang="en-US" dirty="0"/>
              <a:t>ODE CNP Buy American Exception Form</a:t>
            </a:r>
          </a:p>
        </p:txBody>
      </p:sp>
      <p:pic>
        <p:nvPicPr>
          <p:cNvPr id="12" name="Picture 11" descr="Buy American Justification Form">
            <a:extLst>
              <a:ext uri="{FF2B5EF4-FFF2-40B4-BE49-F238E27FC236}">
                <a16:creationId xmlns:a16="http://schemas.microsoft.com/office/drawing/2014/main" id="{C78D8A11-F05F-9E03-7ED1-FDACB0300A17}"/>
              </a:ext>
            </a:extLst>
          </p:cNvPr>
          <p:cNvPicPr>
            <a:picLocks noChangeAspect="1"/>
          </p:cNvPicPr>
          <p:nvPr/>
        </p:nvPicPr>
        <p:blipFill>
          <a:blip r:embed="rId3"/>
          <a:stretch>
            <a:fillRect/>
          </a:stretch>
        </p:blipFill>
        <p:spPr>
          <a:xfrm>
            <a:off x="3348843" y="1757548"/>
            <a:ext cx="5415148" cy="4747370"/>
          </a:xfrm>
          <a:prstGeom prst="rect">
            <a:avLst/>
          </a:prstGeom>
        </p:spPr>
      </p:pic>
      <p:sp>
        <p:nvSpPr>
          <p:cNvPr id="5" name="Slide Number Placeholder 4">
            <a:extLst>
              <a:ext uri="{FF2B5EF4-FFF2-40B4-BE49-F238E27FC236}">
                <a16:creationId xmlns:a16="http://schemas.microsoft.com/office/drawing/2014/main" id="{32BBFA9B-0F53-E799-515A-BEF7BA99C6D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1330443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85675-D0D3-C425-8DDC-37DD2A7BB9CB}"/>
              </a:ext>
            </a:extLst>
          </p:cNvPr>
          <p:cNvSpPr>
            <a:spLocks noGrp="1"/>
          </p:cNvSpPr>
          <p:nvPr>
            <p:ph type="title"/>
          </p:nvPr>
        </p:nvSpPr>
        <p:spPr/>
        <p:txBody>
          <a:bodyPr/>
          <a:lstStyle/>
          <a:p>
            <a:r>
              <a:rPr lang="en-US" dirty="0"/>
              <a:t>USDA Exception Tracking Standard Form</a:t>
            </a:r>
          </a:p>
        </p:txBody>
      </p:sp>
      <p:sp>
        <p:nvSpPr>
          <p:cNvPr id="3" name="Text Placeholder 2">
            <a:extLst>
              <a:ext uri="{FF2B5EF4-FFF2-40B4-BE49-F238E27FC236}">
                <a16:creationId xmlns:a16="http://schemas.microsoft.com/office/drawing/2014/main" id="{A5BF1624-0338-D992-ED26-C98BC6C8C7B8}"/>
              </a:ext>
            </a:extLst>
          </p:cNvPr>
          <p:cNvSpPr>
            <a:spLocks noGrp="1"/>
          </p:cNvSpPr>
          <p:nvPr>
            <p:ph type="body" idx="1"/>
          </p:nvPr>
        </p:nvSpPr>
        <p:spPr/>
        <p:txBody>
          <a:bodyPr/>
          <a:lstStyle/>
          <a:p>
            <a:r>
              <a:rPr lang="en-US" dirty="0"/>
              <a:t>The USDA Exceptions Tracking Standard Form is an optional template that school food authorities can use to document the use of exceptions to purchase non-domestic foods under the Buy American provision. </a:t>
            </a:r>
          </a:p>
          <a:p>
            <a:r>
              <a:rPr lang="en-US" dirty="0"/>
              <a:t>The purpose of this form is to track both the exceptions and costs related to non-domestic product purchases. </a:t>
            </a:r>
          </a:p>
          <a:p>
            <a:r>
              <a:rPr lang="en-US" dirty="0"/>
              <a:t>School food authorities can input data related to non-domestic product costs in the Exceptions Tracker tab</a:t>
            </a:r>
          </a:p>
          <a:p>
            <a:r>
              <a:rPr lang="en-US" dirty="0"/>
              <a:t>The Exceptions Summary tab will help the school food authority calculate its percentage of costs from non-domestic products within a specified time frame.</a:t>
            </a:r>
          </a:p>
          <a:p>
            <a:endParaRPr lang="en-US" dirty="0"/>
          </a:p>
        </p:txBody>
      </p:sp>
      <p:sp>
        <p:nvSpPr>
          <p:cNvPr id="4" name="Slide Number Placeholder 3">
            <a:extLst>
              <a:ext uri="{FF2B5EF4-FFF2-40B4-BE49-F238E27FC236}">
                <a16:creationId xmlns:a16="http://schemas.microsoft.com/office/drawing/2014/main" id="{B97B455A-51BA-CD14-4A87-71BA99850865}"/>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13966098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2" name="Title 1">
            <a:extLst>
              <a:ext uri="{FF2B5EF4-FFF2-40B4-BE49-F238E27FC236}">
                <a16:creationId xmlns:a16="http://schemas.microsoft.com/office/drawing/2014/main" id="{B555C38C-C1A4-FDC4-33DF-B054AE901BB7}"/>
              </a:ext>
            </a:extLst>
          </p:cNvPr>
          <p:cNvSpPr>
            <a:spLocks noGrp="1"/>
          </p:cNvSpPr>
          <p:nvPr>
            <p:ph type="title"/>
          </p:nvPr>
        </p:nvSpPr>
        <p:spPr/>
        <p:txBody>
          <a:bodyPr/>
          <a:lstStyle/>
          <a:p>
            <a:r>
              <a:rPr lang="en-US" sz="1200" b="0" i="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USDA Buy American Exceptions Tracking Standard Form </a:t>
            </a:r>
            <a:endParaRPr lang="en-US" dirty="0"/>
          </a:p>
        </p:txBody>
      </p:sp>
      <p:pic>
        <p:nvPicPr>
          <p:cNvPr id="3" name="Picture 2" descr="USDA Buy American Exceptions Tracking Form">
            <a:extLst>
              <a:ext uri="{FF2B5EF4-FFF2-40B4-BE49-F238E27FC236}">
                <a16:creationId xmlns:a16="http://schemas.microsoft.com/office/drawing/2014/main" id="{DBC09F98-5F10-F7C5-F92C-71BBFBE4964B}"/>
              </a:ext>
            </a:extLst>
          </p:cNvPr>
          <p:cNvPicPr>
            <a:picLocks noChangeAspect="1"/>
          </p:cNvPicPr>
          <p:nvPr/>
        </p:nvPicPr>
        <p:blipFill>
          <a:blip r:embed="rId3"/>
          <a:stretch>
            <a:fillRect/>
          </a:stretch>
        </p:blipFill>
        <p:spPr>
          <a:xfrm>
            <a:off x="240030" y="205740"/>
            <a:ext cx="11658600" cy="5934053"/>
          </a:xfrm>
          <a:prstGeom prst="rect">
            <a:avLst/>
          </a:prstGeom>
        </p:spPr>
      </p:pic>
      <p:sp>
        <p:nvSpPr>
          <p:cNvPr id="176" name="Google Shape;176;p21"/>
          <p:cNvSpPr txBox="1">
            <a:spLocks noGrp="1"/>
          </p:cNvSpPr>
          <p:nvPr>
            <p:ph type="ftr" idx="11"/>
          </p:nvPr>
        </p:nvSpPr>
        <p:spPr>
          <a:xfrm>
            <a:off x="717176" y="6139793"/>
            <a:ext cx="2864100" cy="3651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177" name="Google Shape;177;p21"/>
          <p:cNvSpPr txBox="1">
            <a:spLocks noGrp="1"/>
          </p:cNvSpPr>
          <p:nvPr>
            <p:ph type="sldNum" idx="12"/>
          </p:nvPr>
        </p:nvSpPr>
        <p:spPr>
          <a:xfrm>
            <a:off x="8610600" y="6139793"/>
            <a:ext cx="2891100" cy="365100"/>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12</a:t>
            </a:fld>
            <a:endParaRPr/>
          </a:p>
        </p:txBody>
      </p:sp>
      <mc:AlternateContent xmlns:mc="http://schemas.openxmlformats.org/markup-compatibility/2006" xmlns:p14="http://schemas.microsoft.com/office/powerpoint/2010/main">
        <mc:Choice Requires="p14">
          <p:contentPart p14:bwMode="auto" r:id="rId4">
            <p14:nvContentPartPr>
              <p14:cNvPr id="14" name="Ink 13">
                <a:extLst>
                  <a:ext uri="{FF2B5EF4-FFF2-40B4-BE49-F238E27FC236}">
                    <a16:creationId xmlns:a16="http://schemas.microsoft.com/office/drawing/2014/main" id="{0ACF0E7C-9DE9-9A7E-3DC8-2F1C991CC5C9}"/>
                  </a:ext>
                  <a:ext uri="{C183D7F6-B498-43B3-948B-1728B52AA6E4}">
                    <adec:decorative xmlns:adec="http://schemas.microsoft.com/office/drawing/2017/decorative" val="1"/>
                  </a:ext>
                </a:extLst>
              </p14:cNvPr>
              <p14:cNvContentPartPr/>
              <p14:nvPr/>
            </p14:nvContentPartPr>
            <p14:xfrm>
              <a:off x="11050971" y="651703"/>
              <a:ext cx="704520" cy="36360"/>
            </p14:xfrm>
          </p:contentPart>
        </mc:Choice>
        <mc:Fallback xmlns="">
          <p:pic>
            <p:nvPicPr>
              <p:cNvPr id="14" name="Ink 13">
                <a:extLst>
                  <a:ext uri="{FF2B5EF4-FFF2-40B4-BE49-F238E27FC236}">
                    <a16:creationId xmlns:a16="http://schemas.microsoft.com/office/drawing/2014/main" id="{0ACF0E7C-9DE9-9A7E-3DC8-2F1C991CC5C9}"/>
                  </a:ext>
                  <a:ext uri="{C183D7F6-B498-43B3-948B-1728B52AA6E4}">
                    <adec:decorative xmlns:adec="http://schemas.microsoft.com/office/drawing/2017/decorative" val="1"/>
                  </a:ext>
                </a:extLst>
              </p:cNvPr>
              <p:cNvPicPr/>
              <p:nvPr/>
            </p:nvPicPr>
            <p:blipFill>
              <a:blip r:embed="rId5"/>
              <a:stretch>
                <a:fillRect/>
              </a:stretch>
            </p:blipFill>
            <p:spPr>
              <a:xfrm>
                <a:off x="11014989" y="579703"/>
                <a:ext cx="776123" cy="18000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15" name="Ink 14">
                <a:extLst>
                  <a:ext uri="{FF2B5EF4-FFF2-40B4-BE49-F238E27FC236}">
                    <a16:creationId xmlns:a16="http://schemas.microsoft.com/office/drawing/2014/main" id="{7F66AA16-E8F0-AC56-725B-60D475CE370D}"/>
                  </a:ext>
                  <a:ext uri="{C183D7F6-B498-43B3-948B-1728B52AA6E4}">
                    <adec:decorative xmlns:adec="http://schemas.microsoft.com/office/drawing/2017/decorative" val="1"/>
                  </a:ext>
                </a:extLst>
              </p14:cNvPr>
              <p14:cNvContentPartPr/>
              <p14:nvPr/>
            </p14:nvContentPartPr>
            <p14:xfrm>
              <a:off x="11529771" y="1853743"/>
              <a:ext cx="344160" cy="19080"/>
            </p14:xfrm>
          </p:contentPart>
        </mc:Choice>
        <mc:Fallback xmlns="">
          <p:pic>
            <p:nvPicPr>
              <p:cNvPr id="15" name="Ink 14">
                <a:extLst>
                  <a:ext uri="{FF2B5EF4-FFF2-40B4-BE49-F238E27FC236}">
                    <a16:creationId xmlns:a16="http://schemas.microsoft.com/office/drawing/2014/main" id="{7F66AA16-E8F0-AC56-725B-60D475CE370D}"/>
                  </a:ext>
                  <a:ext uri="{C183D7F6-B498-43B3-948B-1728B52AA6E4}">
                    <adec:decorative xmlns:adec="http://schemas.microsoft.com/office/drawing/2017/decorative" val="1"/>
                  </a:ext>
                </a:extLst>
              </p:cNvPr>
              <p:cNvPicPr/>
              <p:nvPr/>
            </p:nvPicPr>
            <p:blipFill>
              <a:blip r:embed="rId7"/>
              <a:stretch>
                <a:fillRect/>
              </a:stretch>
            </p:blipFill>
            <p:spPr>
              <a:xfrm>
                <a:off x="11493771" y="1781743"/>
                <a:ext cx="415800" cy="1627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6" name="Ink 15">
                <a:extLst>
                  <a:ext uri="{FF2B5EF4-FFF2-40B4-BE49-F238E27FC236}">
                    <a16:creationId xmlns:a16="http://schemas.microsoft.com/office/drawing/2014/main" id="{5D0EA85D-3639-2843-D4C2-BFC7343C342E}"/>
                  </a:ext>
                  <a:ext uri="{C183D7F6-B498-43B3-948B-1728B52AA6E4}">
                    <adec:decorative xmlns:adec="http://schemas.microsoft.com/office/drawing/2017/decorative" val="1"/>
                  </a:ext>
                </a:extLst>
              </p14:cNvPr>
              <p14:cNvContentPartPr/>
              <p14:nvPr/>
            </p14:nvContentPartPr>
            <p14:xfrm>
              <a:off x="11582331" y="1983343"/>
              <a:ext cx="301320" cy="11520"/>
            </p14:xfrm>
          </p:contentPart>
        </mc:Choice>
        <mc:Fallback xmlns="">
          <p:pic>
            <p:nvPicPr>
              <p:cNvPr id="16" name="Ink 15">
                <a:extLst>
                  <a:ext uri="{FF2B5EF4-FFF2-40B4-BE49-F238E27FC236}">
                    <a16:creationId xmlns:a16="http://schemas.microsoft.com/office/drawing/2014/main" id="{5D0EA85D-3639-2843-D4C2-BFC7343C342E}"/>
                  </a:ext>
                  <a:ext uri="{C183D7F6-B498-43B3-948B-1728B52AA6E4}">
                    <adec:decorative xmlns:adec="http://schemas.microsoft.com/office/drawing/2017/decorative" val="1"/>
                  </a:ext>
                </a:extLst>
              </p:cNvPr>
              <p:cNvPicPr/>
              <p:nvPr/>
            </p:nvPicPr>
            <p:blipFill>
              <a:blip r:embed="rId9"/>
              <a:stretch>
                <a:fillRect/>
              </a:stretch>
            </p:blipFill>
            <p:spPr>
              <a:xfrm>
                <a:off x="11546331" y="1913525"/>
                <a:ext cx="372960" cy="150807"/>
              </a:xfrm>
              <a:prstGeom prst="rect">
                <a:avLst/>
              </a:prstGeom>
            </p:spPr>
          </p:pic>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descr="Buy American Exception Summary">
            <a:extLst>
              <a:ext uri="{FF2B5EF4-FFF2-40B4-BE49-F238E27FC236}">
                <a16:creationId xmlns:a16="http://schemas.microsoft.com/office/drawing/2014/main" id="{260B375A-AAB7-4B19-B401-5A221A3F405E}"/>
              </a:ext>
            </a:extLst>
          </p:cNvPr>
          <p:cNvSpPr>
            <a:spLocks noGrp="1"/>
          </p:cNvSpPr>
          <p:nvPr>
            <p:ph type="title"/>
          </p:nvPr>
        </p:nvSpPr>
        <p:spPr/>
        <p:txBody>
          <a:bodyPr/>
          <a:lstStyle/>
          <a:p>
            <a:r>
              <a:rPr lang="en-US" dirty="0"/>
              <a:t>Buy American Exception Summary</a:t>
            </a:r>
          </a:p>
        </p:txBody>
      </p:sp>
      <p:pic>
        <p:nvPicPr>
          <p:cNvPr id="7" name="Picture 6" descr="Buy American Exception Summary">
            <a:extLst>
              <a:ext uri="{FF2B5EF4-FFF2-40B4-BE49-F238E27FC236}">
                <a16:creationId xmlns:a16="http://schemas.microsoft.com/office/drawing/2014/main" id="{74BE9508-FB35-103C-EF6F-596D1241D8E3}"/>
              </a:ext>
            </a:extLst>
          </p:cNvPr>
          <p:cNvPicPr>
            <a:picLocks noChangeAspect="1"/>
          </p:cNvPicPr>
          <p:nvPr/>
        </p:nvPicPr>
        <p:blipFill>
          <a:blip r:embed="rId3"/>
          <a:stretch>
            <a:fillRect/>
          </a:stretch>
        </p:blipFill>
        <p:spPr>
          <a:xfrm>
            <a:off x="617220" y="1512531"/>
            <a:ext cx="11041380" cy="4627261"/>
          </a:xfrm>
          <a:prstGeom prst="rect">
            <a:avLst/>
          </a:prstGeom>
        </p:spPr>
      </p:pic>
      <p:sp>
        <p:nvSpPr>
          <p:cNvPr id="2" name="Slide Number Placeholder 1">
            <a:extLst>
              <a:ext uri="{FF2B5EF4-FFF2-40B4-BE49-F238E27FC236}">
                <a16:creationId xmlns:a16="http://schemas.microsoft.com/office/drawing/2014/main" id="{28B66894-59D8-CA5D-7A62-B7B418CDFD1B}"/>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13</a:t>
            </a:fld>
            <a:endParaRPr lang="en-US"/>
          </a:p>
        </p:txBody>
      </p:sp>
      <mc:AlternateContent xmlns:mc="http://schemas.openxmlformats.org/markup-compatibility/2006" xmlns:p14="http://schemas.microsoft.com/office/powerpoint/2010/main">
        <mc:Choice Requires="p14">
          <p:contentPart p14:bwMode="auto" r:id="rId4">
            <p14:nvContentPartPr>
              <p14:cNvPr id="8" name="Ink 7">
                <a:extLst>
                  <a:ext uri="{FF2B5EF4-FFF2-40B4-BE49-F238E27FC236}">
                    <a16:creationId xmlns:a16="http://schemas.microsoft.com/office/drawing/2014/main" id="{9BF1173E-26E1-8FD4-41BA-626E356EEA5D}"/>
                  </a:ext>
                  <a:ext uri="{C183D7F6-B498-43B3-948B-1728B52AA6E4}">
                    <adec:decorative xmlns:adec="http://schemas.microsoft.com/office/drawing/2017/decorative" val="1"/>
                  </a:ext>
                </a:extLst>
              </p14:cNvPr>
              <p14:cNvContentPartPr/>
              <p14:nvPr/>
            </p14:nvContentPartPr>
            <p14:xfrm>
              <a:off x="6226251" y="3343714"/>
              <a:ext cx="547920" cy="9360"/>
            </p14:xfrm>
          </p:contentPart>
        </mc:Choice>
        <mc:Fallback xmlns="">
          <p:pic>
            <p:nvPicPr>
              <p:cNvPr id="8" name="Ink 7">
                <a:extLst>
                  <a:ext uri="{FF2B5EF4-FFF2-40B4-BE49-F238E27FC236}">
                    <a16:creationId xmlns:a16="http://schemas.microsoft.com/office/drawing/2014/main" id="{9BF1173E-26E1-8FD4-41BA-626E356EEA5D}"/>
                  </a:ext>
                  <a:ext uri="{C183D7F6-B498-43B3-948B-1728B52AA6E4}">
                    <adec:decorative xmlns:adec="http://schemas.microsoft.com/office/drawing/2017/decorative" val="1"/>
                  </a:ext>
                </a:extLst>
              </p:cNvPr>
              <p:cNvPicPr/>
              <p:nvPr/>
            </p:nvPicPr>
            <p:blipFill>
              <a:blip r:embed="rId5"/>
              <a:stretch>
                <a:fillRect/>
              </a:stretch>
            </p:blipFill>
            <p:spPr>
              <a:xfrm>
                <a:off x="6190251" y="3271714"/>
                <a:ext cx="619560" cy="153000"/>
              </a:xfrm>
              <a:prstGeom prst="rect">
                <a:avLst/>
              </a:prstGeom>
            </p:spPr>
          </p:pic>
        </mc:Fallback>
      </mc:AlternateContent>
    </p:spTree>
    <p:extLst>
      <p:ext uri="{BB962C8B-B14F-4D97-AF65-F5344CB8AC3E}">
        <p14:creationId xmlns:p14="http://schemas.microsoft.com/office/powerpoint/2010/main" val="343159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77149-6D37-F18D-9072-D714C53B5B81}"/>
              </a:ext>
            </a:extLst>
          </p:cNvPr>
          <p:cNvSpPr>
            <a:spLocks noGrp="1"/>
          </p:cNvSpPr>
          <p:nvPr>
            <p:ph type="title"/>
          </p:nvPr>
        </p:nvSpPr>
        <p:spPr/>
        <p:txBody>
          <a:bodyPr>
            <a:normAutofit fontScale="90000"/>
          </a:bodyPr>
          <a:lstStyle/>
          <a:p>
            <a:r>
              <a:rPr lang="en-US" dirty="0"/>
              <a:t>Buy American Exception Threshold Accommodation Process for SY 2025-2026</a:t>
            </a:r>
          </a:p>
        </p:txBody>
      </p:sp>
      <p:sp>
        <p:nvSpPr>
          <p:cNvPr id="3" name="Text Placeholder 2">
            <a:extLst>
              <a:ext uri="{FF2B5EF4-FFF2-40B4-BE49-F238E27FC236}">
                <a16:creationId xmlns:a16="http://schemas.microsoft.com/office/drawing/2014/main" id="{85EA7AD7-9858-1B83-ECB0-DDBBA2491A1A}"/>
              </a:ext>
            </a:extLst>
          </p:cNvPr>
          <p:cNvSpPr>
            <a:spLocks noGrp="1"/>
          </p:cNvSpPr>
          <p:nvPr>
            <p:ph type="body" idx="1"/>
          </p:nvPr>
        </p:nvSpPr>
        <p:spPr>
          <a:xfrm>
            <a:off x="717176" y="1825624"/>
            <a:ext cx="10784542" cy="4679293"/>
          </a:xfrm>
        </p:spPr>
        <p:txBody>
          <a:bodyPr>
            <a:normAutofit lnSpcReduction="10000"/>
          </a:bodyPr>
          <a:lstStyle/>
          <a:p>
            <a:r>
              <a:rPr lang="en-US" dirty="0"/>
              <a:t>The accommodation process provides the State Agency the ability to approve temporary relief for school food authorities (SFAs) that demonstrate they cannot meet the thresholds for non-domestic food purchases.</a:t>
            </a:r>
          </a:p>
          <a:p>
            <a:r>
              <a:rPr lang="en-US" dirty="0"/>
              <a:t>Only available for non-domestic purchases that qualify under one or more of the regulatory exceptions. </a:t>
            </a:r>
          </a:p>
          <a:p>
            <a:r>
              <a:rPr lang="en-US" dirty="0"/>
              <a:t>SFAs seeking a temporary accommodation from the Buy American threshold requirement must complete and submit to their State agency the “SFA Accommodation Plan SY 2025-2026.</a:t>
            </a:r>
          </a:p>
          <a:p>
            <a:r>
              <a:rPr lang="en-US" dirty="0"/>
              <a:t>State agencies must review complete requests for accommodation and may approve these requests.</a:t>
            </a:r>
          </a:p>
          <a:p>
            <a:r>
              <a:rPr lang="en-US" dirty="0"/>
              <a:t>State agencies should report to USDA WRO on a quarterly basis the total number of accommodations requested, the total number approved, and the types of non-domestic food products purchased by SFAs requesting the accommodation. </a:t>
            </a:r>
          </a:p>
          <a:p>
            <a:endParaRPr lang="en-US" dirty="0"/>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13B1A533-9C28-3F1B-CF38-140F318C004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16889077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047A277-68C3-C9BA-5FDD-DFE5AFBEFE3A}"/>
              </a:ext>
            </a:extLst>
          </p:cNvPr>
          <p:cNvSpPr>
            <a:spLocks noGrp="1"/>
          </p:cNvSpPr>
          <p:nvPr>
            <p:ph type="title"/>
          </p:nvPr>
        </p:nvSpPr>
        <p:spPr/>
        <p:txBody>
          <a:bodyPr/>
          <a:lstStyle/>
          <a:p>
            <a:r>
              <a:rPr lang="en-US" dirty="0"/>
              <a:t>SFA Accommodation Plan SY 2025-2026</a:t>
            </a:r>
          </a:p>
        </p:txBody>
      </p:sp>
      <p:pic>
        <p:nvPicPr>
          <p:cNvPr id="7" name="Picture 6" descr="SFA Accommodation Plan SY 2025-2026">
            <a:extLst>
              <a:ext uri="{FF2B5EF4-FFF2-40B4-BE49-F238E27FC236}">
                <a16:creationId xmlns:a16="http://schemas.microsoft.com/office/drawing/2014/main" id="{F103E433-8CF2-7DCE-EC95-86D4628239F2}"/>
              </a:ext>
            </a:extLst>
          </p:cNvPr>
          <p:cNvPicPr>
            <a:picLocks noChangeAspect="1"/>
          </p:cNvPicPr>
          <p:nvPr/>
        </p:nvPicPr>
        <p:blipFill>
          <a:blip r:embed="rId3"/>
          <a:stretch>
            <a:fillRect/>
          </a:stretch>
        </p:blipFill>
        <p:spPr>
          <a:xfrm>
            <a:off x="3279178" y="1483660"/>
            <a:ext cx="5633643" cy="4774636"/>
          </a:xfrm>
          <a:prstGeom prst="rect">
            <a:avLst/>
          </a:prstGeom>
        </p:spPr>
      </p:pic>
      <p:sp>
        <p:nvSpPr>
          <p:cNvPr id="4" name="Slide Number Placeholder 3">
            <a:extLst>
              <a:ext uri="{FF2B5EF4-FFF2-40B4-BE49-F238E27FC236}">
                <a16:creationId xmlns:a16="http://schemas.microsoft.com/office/drawing/2014/main" id="{15E9EDF1-A6A8-14B4-5BD7-91ED8778366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15</a:t>
            </a:fld>
            <a:endParaRPr lang="en-US"/>
          </a:p>
        </p:txBody>
      </p:sp>
    </p:spTree>
    <p:extLst>
      <p:ext uri="{BB962C8B-B14F-4D97-AF65-F5344CB8AC3E}">
        <p14:creationId xmlns:p14="http://schemas.microsoft.com/office/powerpoint/2010/main" val="14539070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3"/>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fontScale="90000"/>
          </a:bodyPr>
          <a:lstStyle/>
          <a:p>
            <a:pPr marL="0" lvl="0" indent="0" algn="l" rtl="0">
              <a:lnSpc>
                <a:spcPct val="90000"/>
              </a:lnSpc>
              <a:spcBef>
                <a:spcPts val="0"/>
              </a:spcBef>
              <a:spcAft>
                <a:spcPts val="0"/>
              </a:spcAft>
              <a:buClr>
                <a:schemeClr val="accent1"/>
              </a:buClr>
              <a:buSzPct val="100000"/>
              <a:buFont typeface="Calibri"/>
              <a:buNone/>
            </a:pPr>
            <a:r>
              <a:rPr lang="en-US"/>
              <a:t>Implementation of the Buy American Provision</a:t>
            </a:r>
            <a:endParaRPr/>
          </a:p>
        </p:txBody>
      </p:sp>
      <p:sp>
        <p:nvSpPr>
          <p:cNvPr id="192" name="Google Shape;192;p23"/>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400"/>
              <a:buChar char="•"/>
            </a:pPr>
            <a:r>
              <a:rPr lang="en-US" dirty="0"/>
              <a:t>Include in Documented Procurement Procedures</a:t>
            </a:r>
            <a:endParaRPr dirty="0"/>
          </a:p>
          <a:p>
            <a:pPr marL="228600" lvl="0" indent="-228600" algn="l" rtl="0">
              <a:lnSpc>
                <a:spcPct val="90000"/>
              </a:lnSpc>
              <a:spcBef>
                <a:spcPts val="1000"/>
              </a:spcBef>
              <a:spcAft>
                <a:spcPts val="0"/>
              </a:spcAft>
              <a:buClr>
                <a:schemeClr val="dk1"/>
              </a:buClr>
              <a:buSzPts val="2400"/>
              <a:buChar char="•"/>
            </a:pPr>
            <a:r>
              <a:rPr lang="en-US" dirty="0"/>
              <a:t>Include in all Procurement Solicitations and Contracts for School Nutrition</a:t>
            </a:r>
            <a:endParaRPr dirty="0"/>
          </a:p>
          <a:p>
            <a:pPr marL="228600" lvl="0" indent="-228600" algn="l" rtl="0">
              <a:lnSpc>
                <a:spcPct val="90000"/>
              </a:lnSpc>
              <a:spcBef>
                <a:spcPts val="1000"/>
              </a:spcBef>
              <a:spcAft>
                <a:spcPts val="0"/>
              </a:spcAft>
              <a:buClr>
                <a:schemeClr val="dk1"/>
              </a:buClr>
              <a:buSzPts val="2400"/>
              <a:buChar char="•"/>
            </a:pPr>
            <a:r>
              <a:rPr lang="en-US" dirty="0"/>
              <a:t>Ensure Compliance Through Contract Monitoring</a:t>
            </a:r>
          </a:p>
          <a:p>
            <a:pPr marL="228600" lvl="0" indent="-228600" algn="l" rtl="0">
              <a:lnSpc>
                <a:spcPct val="90000"/>
              </a:lnSpc>
              <a:spcBef>
                <a:spcPts val="1000"/>
              </a:spcBef>
              <a:spcAft>
                <a:spcPts val="0"/>
              </a:spcAft>
              <a:buClr>
                <a:schemeClr val="dk1"/>
              </a:buClr>
              <a:buSzPts val="2400"/>
              <a:buChar char="•"/>
            </a:pPr>
            <a:r>
              <a:rPr lang="en-US" dirty="0"/>
              <a:t>Verify if Items are listed in 48 CFR 25.104 </a:t>
            </a:r>
            <a:r>
              <a:rPr lang="en-US" dirty="0" err="1"/>
              <a:t>Nonavailable</a:t>
            </a:r>
            <a:r>
              <a:rPr lang="en-US" dirty="0"/>
              <a:t> Articles List</a:t>
            </a:r>
            <a:endParaRPr dirty="0"/>
          </a:p>
          <a:p>
            <a:pPr marL="228600" lvl="0" indent="-228600" algn="l" rtl="0">
              <a:lnSpc>
                <a:spcPct val="90000"/>
              </a:lnSpc>
              <a:spcBef>
                <a:spcPts val="1000"/>
              </a:spcBef>
              <a:spcAft>
                <a:spcPts val="0"/>
              </a:spcAft>
              <a:buClr>
                <a:schemeClr val="dk1"/>
              </a:buClr>
              <a:buSzPts val="2400"/>
              <a:buChar char="•"/>
            </a:pPr>
            <a:r>
              <a:rPr lang="en-US" dirty="0"/>
              <a:t>Verifying cost and availability of Domestic and Non-Domestic foods using data in the USDA Agricultural Marketing Service’s (AMS)</a:t>
            </a:r>
            <a:endParaRPr dirty="0"/>
          </a:p>
          <a:p>
            <a:pPr marL="228600" lvl="0" indent="-228600" algn="l" rtl="0">
              <a:lnSpc>
                <a:spcPct val="90000"/>
              </a:lnSpc>
              <a:spcBef>
                <a:spcPts val="1000"/>
              </a:spcBef>
              <a:spcAft>
                <a:spcPts val="0"/>
              </a:spcAft>
              <a:buClr>
                <a:schemeClr val="dk1"/>
              </a:buClr>
              <a:buSzPts val="2400"/>
              <a:buChar char="•"/>
            </a:pPr>
            <a:r>
              <a:rPr lang="en-US" dirty="0"/>
              <a:t>Track Exceptions using the USDA Exception Tracking Standard Form or Similar Tool</a:t>
            </a:r>
          </a:p>
          <a:p>
            <a:pPr marL="228600" lvl="0" indent="-228600" algn="l" rtl="0">
              <a:lnSpc>
                <a:spcPct val="90000"/>
              </a:lnSpc>
              <a:spcBef>
                <a:spcPts val="1000"/>
              </a:spcBef>
              <a:spcAft>
                <a:spcPts val="0"/>
              </a:spcAft>
              <a:buClr>
                <a:schemeClr val="dk1"/>
              </a:buClr>
              <a:buSzPts val="2400"/>
              <a:buChar char="•"/>
            </a:pPr>
            <a:r>
              <a:rPr lang="en-US" dirty="0"/>
              <a:t>Submit Accommodation Plan for SY 2025-2026 to the State Agency as soon as you know you cannot meet the thresholds for non-domestic food purchases.</a:t>
            </a:r>
            <a:endParaRPr dirty="0"/>
          </a:p>
          <a:p>
            <a:pPr marL="228600" lvl="0" indent="-76200" algn="l" rtl="0">
              <a:lnSpc>
                <a:spcPct val="90000"/>
              </a:lnSpc>
              <a:spcBef>
                <a:spcPts val="1000"/>
              </a:spcBef>
              <a:spcAft>
                <a:spcPts val="0"/>
              </a:spcAft>
              <a:buClr>
                <a:schemeClr val="dk1"/>
              </a:buClr>
              <a:buSzPts val="2400"/>
              <a:buNone/>
            </a:pPr>
            <a:endParaRPr dirty="0"/>
          </a:p>
        </p:txBody>
      </p:sp>
      <p:sp>
        <p:nvSpPr>
          <p:cNvPr id="193" name="Google Shape;193;p23"/>
          <p:cNvSpPr txBox="1">
            <a:spLocks noGrp="1"/>
          </p:cNvSpPr>
          <p:nvPr>
            <p:ph type="ftr" idx="11"/>
          </p:nvPr>
        </p:nvSpPr>
        <p:spPr>
          <a:xfrm>
            <a:off x="717176" y="6139793"/>
            <a:ext cx="3841572"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194" name="Google Shape;194;p23"/>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16</a:t>
            </a:fld>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98"/>
        <p:cNvGrpSpPr/>
        <p:nvPr/>
      </p:nvGrpSpPr>
      <p:grpSpPr>
        <a:xfrm>
          <a:off x="0" y="0"/>
          <a:ext cx="0" cy="0"/>
          <a:chOff x="0" y="0"/>
          <a:chExt cx="0" cy="0"/>
        </a:xfrm>
      </p:grpSpPr>
      <p:sp>
        <p:nvSpPr>
          <p:cNvPr id="199" name="Google Shape;199;p24"/>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Monitoring by State Agencies.</a:t>
            </a:r>
            <a:endParaRPr/>
          </a:p>
        </p:txBody>
      </p:sp>
      <p:sp>
        <p:nvSpPr>
          <p:cNvPr id="200" name="Google Shape;200;p24"/>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0"/>
              </a:spcBef>
              <a:spcAft>
                <a:spcPts val="0"/>
              </a:spcAft>
              <a:buClr>
                <a:srgbClr val="000000"/>
              </a:buClr>
              <a:buSzPts val="2400"/>
              <a:buFont typeface="Arial"/>
              <a:buChar char="•"/>
            </a:pPr>
            <a:r>
              <a:rPr lang="en-US" dirty="0">
                <a:solidFill>
                  <a:srgbClr val="000000"/>
                </a:solidFill>
                <a:latin typeface="Arial"/>
                <a:ea typeface="Arial"/>
                <a:cs typeface="Arial"/>
                <a:sym typeface="Arial"/>
              </a:rPr>
              <a:t>During a Procurement Review:</a:t>
            </a:r>
            <a:endParaRPr dirty="0"/>
          </a:p>
          <a:p>
            <a:pPr marL="857250" lvl="1" indent="-457200" algn="l" rtl="0">
              <a:lnSpc>
                <a:spcPct val="100000"/>
              </a:lnSpc>
              <a:spcBef>
                <a:spcPts val="280"/>
              </a:spcBef>
              <a:spcAft>
                <a:spcPts val="0"/>
              </a:spcAft>
              <a:buClr>
                <a:srgbClr val="000000"/>
              </a:buClr>
              <a:buSzPts val="1400"/>
              <a:buFont typeface="Calibri"/>
              <a:buAutoNum type="arabicPeriod"/>
            </a:pPr>
            <a:r>
              <a:rPr lang="en-US" sz="1400" dirty="0">
                <a:solidFill>
                  <a:srgbClr val="000000"/>
                </a:solidFill>
                <a:latin typeface="Arial"/>
                <a:ea typeface="Arial"/>
                <a:cs typeface="Arial"/>
                <a:sym typeface="Arial"/>
              </a:rPr>
              <a:t>Determine if SFAs are purchasing domestic commodities as defined in 7 CFR 210.21(d)</a:t>
            </a:r>
            <a:endParaRPr dirty="0"/>
          </a:p>
          <a:p>
            <a:pPr marL="857250" lvl="1" indent="-457200" algn="l" rtl="0">
              <a:lnSpc>
                <a:spcPct val="100000"/>
              </a:lnSpc>
              <a:spcBef>
                <a:spcPts val="280"/>
              </a:spcBef>
              <a:spcAft>
                <a:spcPts val="0"/>
              </a:spcAft>
              <a:buClr>
                <a:srgbClr val="000000"/>
              </a:buClr>
              <a:buSzPts val="1400"/>
              <a:buFont typeface="Calibri"/>
              <a:buAutoNum type="arabicPeriod"/>
            </a:pPr>
            <a:r>
              <a:rPr lang="en-US" sz="1400" dirty="0">
                <a:solidFill>
                  <a:srgbClr val="000000"/>
                </a:solidFill>
                <a:latin typeface="Arial"/>
                <a:ea typeface="Arial"/>
                <a:cs typeface="Arial"/>
                <a:sym typeface="Arial"/>
              </a:rPr>
              <a:t>Check that solicitations and contracts contain the Buy American certification language</a:t>
            </a:r>
            <a:endParaRPr dirty="0"/>
          </a:p>
          <a:p>
            <a:pPr marL="857250" lvl="1" indent="-457200" algn="l" rtl="0">
              <a:lnSpc>
                <a:spcPct val="100000"/>
              </a:lnSpc>
              <a:spcBef>
                <a:spcPts val="280"/>
              </a:spcBef>
              <a:spcAft>
                <a:spcPts val="0"/>
              </a:spcAft>
              <a:buClr>
                <a:srgbClr val="000000"/>
              </a:buClr>
              <a:buSzPts val="1400"/>
              <a:buFont typeface="Calibri"/>
              <a:buAutoNum type="arabicPeriod"/>
            </a:pPr>
            <a:r>
              <a:rPr lang="en-US" sz="1400" dirty="0">
                <a:solidFill>
                  <a:srgbClr val="000000"/>
                </a:solidFill>
                <a:latin typeface="Arial"/>
                <a:ea typeface="Arial"/>
                <a:cs typeface="Arial"/>
                <a:sym typeface="Arial"/>
              </a:rPr>
              <a:t>Review a sample of supplier invoices or receipts to determine whether the solicited for domestic foods were provided by the awarded contractor</a:t>
            </a:r>
          </a:p>
          <a:p>
            <a:pPr marL="857250" lvl="1" indent="-457200" algn="l" rtl="0">
              <a:lnSpc>
                <a:spcPct val="100000"/>
              </a:lnSpc>
              <a:spcBef>
                <a:spcPts val="280"/>
              </a:spcBef>
              <a:spcAft>
                <a:spcPts val="0"/>
              </a:spcAft>
              <a:buClr>
                <a:srgbClr val="000000"/>
              </a:buClr>
              <a:buSzPts val="1400"/>
              <a:buFont typeface="Calibri"/>
              <a:buAutoNum type="arabicPeriod"/>
            </a:pPr>
            <a:r>
              <a:rPr lang="en-US" sz="1400" dirty="0">
                <a:latin typeface="+mn-lt"/>
              </a:rPr>
              <a:t>Verify the SFA has not exceeded establish exception threshold by the established deadlines</a:t>
            </a:r>
            <a:endParaRPr dirty="0"/>
          </a:p>
          <a:p>
            <a:pPr marL="400050" lvl="1" indent="0" algn="l" rtl="0">
              <a:lnSpc>
                <a:spcPct val="100000"/>
              </a:lnSpc>
              <a:spcBef>
                <a:spcPts val="240"/>
              </a:spcBef>
              <a:spcAft>
                <a:spcPts val="0"/>
              </a:spcAft>
              <a:buClr>
                <a:schemeClr val="dk1"/>
              </a:buClr>
              <a:buSzPts val="1200"/>
              <a:buNone/>
            </a:pPr>
            <a:endParaRPr sz="1200" dirty="0">
              <a:solidFill>
                <a:srgbClr val="000000"/>
              </a:solidFill>
              <a:latin typeface="Arial"/>
              <a:ea typeface="Arial"/>
              <a:cs typeface="Arial"/>
              <a:sym typeface="Arial"/>
            </a:endParaRPr>
          </a:p>
          <a:p>
            <a:pPr marL="342900" lvl="0" indent="-342900" algn="l" rtl="0">
              <a:lnSpc>
                <a:spcPct val="100000"/>
              </a:lnSpc>
              <a:spcBef>
                <a:spcPts val="480"/>
              </a:spcBef>
              <a:spcAft>
                <a:spcPts val="0"/>
              </a:spcAft>
              <a:buClr>
                <a:srgbClr val="000000"/>
              </a:buClr>
              <a:buSzPts val="2400"/>
              <a:buFont typeface="Arial"/>
              <a:buChar char="•"/>
            </a:pPr>
            <a:r>
              <a:rPr lang="en-US" dirty="0">
                <a:solidFill>
                  <a:srgbClr val="000000"/>
                </a:solidFill>
                <a:latin typeface="Arial"/>
                <a:ea typeface="Arial"/>
                <a:cs typeface="Arial"/>
                <a:sym typeface="Arial"/>
              </a:rPr>
              <a:t>During an Administrative Review:</a:t>
            </a:r>
            <a:endParaRPr dirty="0"/>
          </a:p>
          <a:p>
            <a:pPr marL="857250" lvl="1" indent="-457200" algn="l" rtl="0">
              <a:lnSpc>
                <a:spcPct val="100000"/>
              </a:lnSpc>
              <a:spcBef>
                <a:spcPts val="280"/>
              </a:spcBef>
              <a:spcAft>
                <a:spcPts val="0"/>
              </a:spcAft>
              <a:buClr>
                <a:srgbClr val="000000"/>
              </a:buClr>
              <a:buSzPts val="1400"/>
              <a:buFont typeface="Calibri"/>
              <a:buAutoNum type="arabicPeriod"/>
            </a:pPr>
            <a:r>
              <a:rPr lang="en-US" sz="1400" dirty="0">
                <a:solidFill>
                  <a:srgbClr val="000000"/>
                </a:solidFill>
                <a:latin typeface="Arial"/>
                <a:ea typeface="Arial"/>
                <a:cs typeface="Arial"/>
                <a:sym typeface="Arial"/>
              </a:rPr>
              <a:t>Look at the labels on a variety of food products in SFA storage facilities</a:t>
            </a:r>
            <a:endParaRPr dirty="0"/>
          </a:p>
          <a:p>
            <a:pPr marL="857250" lvl="1" indent="-457200" algn="l" rtl="0">
              <a:lnSpc>
                <a:spcPct val="100000"/>
              </a:lnSpc>
              <a:spcBef>
                <a:spcPts val="280"/>
              </a:spcBef>
              <a:spcAft>
                <a:spcPts val="0"/>
              </a:spcAft>
              <a:buClr>
                <a:srgbClr val="000000"/>
              </a:buClr>
              <a:buSzPts val="1400"/>
              <a:buFont typeface="Calibri"/>
              <a:buAutoNum type="arabicPeriod"/>
            </a:pPr>
            <a:r>
              <a:rPr lang="en-US" sz="1400" dirty="0">
                <a:solidFill>
                  <a:srgbClr val="000000"/>
                </a:solidFill>
                <a:latin typeface="Arial"/>
                <a:ea typeface="Arial"/>
                <a:cs typeface="Arial"/>
                <a:sym typeface="Arial"/>
              </a:rPr>
              <a:t>Request documentation justifying the limited exception(s) for non-domes</a:t>
            </a:r>
            <a:r>
              <a:rPr lang="en-US" sz="1200" dirty="0">
                <a:solidFill>
                  <a:srgbClr val="000000"/>
                </a:solidFill>
                <a:latin typeface="Arial"/>
                <a:ea typeface="Arial"/>
                <a:cs typeface="Arial"/>
                <a:sym typeface="Arial"/>
              </a:rPr>
              <a:t>tic that are not identified in 48 CFR 25.104</a:t>
            </a:r>
          </a:p>
          <a:p>
            <a:pPr marL="857250" lvl="1" indent="-457200">
              <a:lnSpc>
                <a:spcPct val="100000"/>
              </a:lnSpc>
              <a:spcBef>
                <a:spcPts val="280"/>
              </a:spcBef>
              <a:buClr>
                <a:srgbClr val="000000"/>
              </a:buClr>
              <a:buSzPts val="1400"/>
              <a:buFont typeface="Calibri"/>
              <a:buAutoNum type="arabicPeriod"/>
            </a:pPr>
            <a:r>
              <a:rPr lang="en-US" sz="1400" dirty="0">
                <a:latin typeface="+mn-lt"/>
              </a:rPr>
              <a:t>Verify the SFA has not exceeded establish exception threshold by the established deadlines</a:t>
            </a:r>
          </a:p>
          <a:p>
            <a:pPr marL="857250" lvl="1" indent="-457200" algn="l" rtl="0">
              <a:lnSpc>
                <a:spcPct val="100000"/>
              </a:lnSpc>
              <a:spcBef>
                <a:spcPts val="280"/>
              </a:spcBef>
              <a:spcAft>
                <a:spcPts val="0"/>
              </a:spcAft>
              <a:buClr>
                <a:srgbClr val="000000"/>
              </a:buClr>
              <a:buSzPts val="1400"/>
              <a:buFont typeface="Calibri"/>
              <a:buAutoNum type="arabicPeriod"/>
            </a:pPr>
            <a:endParaRPr sz="1400" dirty="0">
              <a:latin typeface="+mn-lt"/>
            </a:endParaRPr>
          </a:p>
          <a:p>
            <a:pPr marL="400050" lvl="1" indent="0" algn="l" rtl="0">
              <a:lnSpc>
                <a:spcPct val="100000"/>
              </a:lnSpc>
              <a:spcBef>
                <a:spcPts val="240"/>
              </a:spcBef>
              <a:spcAft>
                <a:spcPts val="0"/>
              </a:spcAft>
              <a:buClr>
                <a:schemeClr val="dk1"/>
              </a:buClr>
              <a:buSzPts val="1200"/>
              <a:buNone/>
            </a:pPr>
            <a:endParaRPr sz="1200" dirty="0">
              <a:solidFill>
                <a:srgbClr val="000000"/>
              </a:solidFill>
              <a:latin typeface="Arial"/>
              <a:ea typeface="Arial"/>
              <a:cs typeface="Arial"/>
              <a:sym typeface="Arial"/>
            </a:endParaRPr>
          </a:p>
          <a:p>
            <a:pPr marL="0" lvl="0" indent="0" algn="l" rtl="0">
              <a:lnSpc>
                <a:spcPct val="90000"/>
              </a:lnSpc>
              <a:spcBef>
                <a:spcPts val="1000"/>
              </a:spcBef>
              <a:spcAft>
                <a:spcPts val="0"/>
              </a:spcAft>
              <a:buClr>
                <a:schemeClr val="dk1"/>
              </a:buClr>
              <a:buSzPts val="2400"/>
              <a:buNone/>
            </a:pPr>
            <a:endParaRPr dirty="0"/>
          </a:p>
        </p:txBody>
      </p:sp>
      <p:sp>
        <p:nvSpPr>
          <p:cNvPr id="201" name="Google Shape;201;p24"/>
          <p:cNvSpPr txBox="1">
            <a:spLocks noGrp="1"/>
          </p:cNvSpPr>
          <p:nvPr>
            <p:ph type="ftr" idx="11"/>
          </p:nvPr>
        </p:nvSpPr>
        <p:spPr>
          <a:xfrm>
            <a:off x="717176" y="6139793"/>
            <a:ext cx="4027102"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202" name="Google Shape;202;p2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17</a:t>
            </a:fld>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0"/>
        <p:cNvGrpSpPr/>
        <p:nvPr/>
      </p:nvGrpSpPr>
      <p:grpSpPr>
        <a:xfrm>
          <a:off x="0" y="0"/>
          <a:ext cx="0" cy="0"/>
          <a:chOff x="0" y="0"/>
          <a:chExt cx="0" cy="0"/>
        </a:xfrm>
      </p:grpSpPr>
      <p:sp>
        <p:nvSpPr>
          <p:cNvPr id="231" name="Google Shape;231;p2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dirty="0"/>
              <a:t>References</a:t>
            </a:r>
            <a:endParaRPr dirty="0"/>
          </a:p>
        </p:txBody>
      </p:sp>
      <p:sp>
        <p:nvSpPr>
          <p:cNvPr id="232" name="Google Shape;232;p28"/>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lnSpcReduction="10000"/>
          </a:bodyPr>
          <a:lstStyle/>
          <a:p>
            <a:pPr marL="228600" lvl="0" indent="-228600" algn="l" rtl="0">
              <a:lnSpc>
                <a:spcPct val="90000"/>
              </a:lnSpc>
              <a:spcBef>
                <a:spcPts val="0"/>
              </a:spcBef>
              <a:spcAft>
                <a:spcPts val="0"/>
              </a:spcAft>
              <a:buClr>
                <a:schemeClr val="dk1"/>
              </a:buClr>
              <a:buSzPts val="2400"/>
              <a:buChar char="•"/>
            </a:pPr>
            <a:r>
              <a:rPr lang="en-US" dirty="0"/>
              <a:t>7 CFR 210.21(d) and 7 CFR 220.16(d)- Buy American Provision</a:t>
            </a:r>
          </a:p>
          <a:p>
            <a:pPr marL="228600" lvl="0" indent="-228600" algn="l" rtl="0">
              <a:lnSpc>
                <a:spcPct val="90000"/>
              </a:lnSpc>
              <a:spcBef>
                <a:spcPts val="0"/>
              </a:spcBef>
              <a:spcAft>
                <a:spcPts val="0"/>
              </a:spcAft>
              <a:buClr>
                <a:schemeClr val="dk1"/>
              </a:buClr>
              <a:buSzPts val="2400"/>
              <a:buChar char="•"/>
            </a:pPr>
            <a:endParaRPr lang="en-US" dirty="0"/>
          </a:p>
          <a:p>
            <a:pPr marL="228600" lvl="0" indent="-228600" algn="l" rtl="0">
              <a:lnSpc>
                <a:spcPct val="90000"/>
              </a:lnSpc>
              <a:spcBef>
                <a:spcPts val="0"/>
              </a:spcBef>
              <a:spcAft>
                <a:spcPts val="0"/>
              </a:spcAft>
              <a:buClr>
                <a:schemeClr val="dk1"/>
              </a:buClr>
              <a:buSzPts val="2400"/>
              <a:buChar char="•"/>
            </a:pPr>
            <a:r>
              <a:rPr lang="en-US" dirty="0"/>
              <a:t>USDA Memo SP 09-2025 outlines Buy American Accommodation Process for School Year 2025-2026</a:t>
            </a:r>
          </a:p>
          <a:p>
            <a:pPr marL="228600" lvl="0" indent="-228600" algn="l" rtl="0">
              <a:lnSpc>
                <a:spcPct val="90000"/>
              </a:lnSpc>
              <a:spcBef>
                <a:spcPts val="0"/>
              </a:spcBef>
              <a:spcAft>
                <a:spcPts val="0"/>
              </a:spcAft>
              <a:buClr>
                <a:schemeClr val="dk1"/>
              </a:buClr>
              <a:buSzPts val="2400"/>
              <a:buChar char="•"/>
            </a:pPr>
            <a:endParaRPr lang="en-US" dirty="0"/>
          </a:p>
          <a:p>
            <a:pPr marL="228600" lvl="0" indent="-228600" algn="l" rtl="0">
              <a:lnSpc>
                <a:spcPct val="90000"/>
              </a:lnSpc>
              <a:spcBef>
                <a:spcPts val="0"/>
              </a:spcBef>
              <a:spcAft>
                <a:spcPts val="0"/>
              </a:spcAft>
              <a:buClr>
                <a:schemeClr val="dk1"/>
              </a:buClr>
              <a:buSzPts val="2400"/>
              <a:buChar char="•"/>
            </a:pPr>
            <a:r>
              <a:rPr lang="en-US" dirty="0"/>
              <a:t>USDA Policy Memo SP 23-2024 identifies the Buy American Provisions Related to the Final Rule</a:t>
            </a:r>
          </a:p>
          <a:p>
            <a:pPr marL="228600" lvl="0" indent="-228600" algn="l" rtl="0">
              <a:lnSpc>
                <a:spcPct val="90000"/>
              </a:lnSpc>
              <a:spcBef>
                <a:spcPts val="0"/>
              </a:spcBef>
              <a:spcAft>
                <a:spcPts val="0"/>
              </a:spcAft>
              <a:buClr>
                <a:schemeClr val="dk1"/>
              </a:buClr>
              <a:buSzPts val="2400"/>
              <a:buChar char="•"/>
            </a:pPr>
            <a:endParaRPr lang="en-US" dirty="0"/>
          </a:p>
          <a:p>
            <a:pPr marL="228600" lvl="0" indent="-228600" algn="l" rtl="0">
              <a:lnSpc>
                <a:spcPct val="90000"/>
              </a:lnSpc>
              <a:spcBef>
                <a:spcPts val="0"/>
              </a:spcBef>
              <a:spcAft>
                <a:spcPts val="0"/>
              </a:spcAft>
              <a:buClr>
                <a:schemeClr val="dk1"/>
              </a:buClr>
              <a:buSzPts val="2400"/>
              <a:buChar char="•"/>
            </a:pPr>
            <a:r>
              <a:rPr lang="en-US" dirty="0"/>
              <a:t>USDA Policy Memo SP 38-2017 outlines the compliance and enforcement of the Buy American Provisions in detail. </a:t>
            </a:r>
          </a:p>
          <a:p>
            <a:pPr marL="228600" lvl="0" indent="-228600" algn="l" rtl="0">
              <a:lnSpc>
                <a:spcPct val="90000"/>
              </a:lnSpc>
              <a:spcBef>
                <a:spcPts val="0"/>
              </a:spcBef>
              <a:spcAft>
                <a:spcPts val="0"/>
              </a:spcAft>
              <a:buClr>
                <a:schemeClr val="dk1"/>
              </a:buClr>
              <a:buSzPts val="2400"/>
              <a:buChar char="•"/>
            </a:pPr>
            <a:endParaRPr lang="en-US" dirty="0"/>
          </a:p>
          <a:p>
            <a:pPr marL="228600" lvl="0" indent="-228600" algn="l" rtl="0">
              <a:lnSpc>
                <a:spcPct val="90000"/>
              </a:lnSpc>
              <a:spcBef>
                <a:spcPts val="0"/>
              </a:spcBef>
              <a:spcAft>
                <a:spcPts val="0"/>
              </a:spcAft>
              <a:buClr>
                <a:schemeClr val="dk1"/>
              </a:buClr>
              <a:buSzPts val="2400"/>
              <a:buChar char="•"/>
            </a:pPr>
            <a:r>
              <a:rPr lang="en-US" dirty="0"/>
              <a:t>USDA Policy Memo SP 32-2019 provides clarification on the treatment of harvested fish under the Buy American Provision. </a:t>
            </a:r>
          </a:p>
          <a:p>
            <a:pPr marL="228600" lvl="0" indent="-228600" algn="l" rtl="0">
              <a:lnSpc>
                <a:spcPct val="90000"/>
              </a:lnSpc>
              <a:spcBef>
                <a:spcPts val="0"/>
              </a:spcBef>
              <a:spcAft>
                <a:spcPts val="0"/>
              </a:spcAft>
              <a:buClr>
                <a:schemeClr val="dk1"/>
              </a:buClr>
              <a:buSzPts val="2400"/>
              <a:buChar char="•"/>
            </a:pPr>
            <a:endParaRPr lang="en-US" dirty="0"/>
          </a:p>
        </p:txBody>
      </p:sp>
      <p:sp>
        <p:nvSpPr>
          <p:cNvPr id="233" name="Google Shape;233;p2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234" name="Google Shape;234;p2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18</a:t>
            </a:fld>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0">
          <a:extLst>
            <a:ext uri="{FF2B5EF4-FFF2-40B4-BE49-F238E27FC236}">
              <a16:creationId xmlns:a16="http://schemas.microsoft.com/office/drawing/2014/main" id="{D9CE5B2A-C869-35FF-CA12-DECB71DB13F9}"/>
            </a:ext>
          </a:extLst>
        </p:cNvPr>
        <p:cNvGrpSpPr/>
        <p:nvPr/>
      </p:nvGrpSpPr>
      <p:grpSpPr>
        <a:xfrm>
          <a:off x="0" y="0"/>
          <a:ext cx="0" cy="0"/>
          <a:chOff x="0" y="0"/>
          <a:chExt cx="0" cy="0"/>
        </a:xfrm>
      </p:grpSpPr>
      <p:sp>
        <p:nvSpPr>
          <p:cNvPr id="231" name="Google Shape;231;p28">
            <a:extLst>
              <a:ext uri="{FF2B5EF4-FFF2-40B4-BE49-F238E27FC236}">
                <a16:creationId xmlns:a16="http://schemas.microsoft.com/office/drawing/2014/main" id="{1B7CA5D9-321D-9490-877D-F6E64EF3F37C}"/>
              </a:ext>
            </a:extLst>
          </p:cNvPr>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dirty="0"/>
              <a:t>Non-Discrimination Statement</a:t>
            </a:r>
            <a:endParaRPr dirty="0"/>
          </a:p>
        </p:txBody>
      </p:sp>
      <p:sp>
        <p:nvSpPr>
          <p:cNvPr id="232" name="Google Shape;232;p28">
            <a:extLst>
              <a:ext uri="{FF2B5EF4-FFF2-40B4-BE49-F238E27FC236}">
                <a16:creationId xmlns:a16="http://schemas.microsoft.com/office/drawing/2014/main" id="{EA2C4A73-7EDB-830F-DE7D-4614158CB004}"/>
              </a:ext>
            </a:extLst>
          </p:cNvPr>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fontScale="92500" lnSpcReduction="10000"/>
          </a:bodyPr>
          <a:lstStyle/>
          <a:p>
            <a:pPr marL="114300" indent="0">
              <a:buNone/>
            </a:pPr>
            <a:r>
              <a:rPr lang="en-US" sz="1400" dirty="0"/>
              <a:t>In accordance with federal civil rights law and U.S. Department of Agriculture (USDA) civil rights regulations and policies, this institution is prohibited from discriminating on the basis of race, color, national origin, sex (including gender identity and sexual orientation), disability, age, or reprisal or retaliation for prior civil rights activity.</a:t>
            </a:r>
            <a:br>
              <a:rPr lang="en-US" sz="1400" dirty="0"/>
            </a:br>
            <a:r>
              <a:rPr lang="en-US" sz="1400" dirty="0"/>
              <a:t>Program information may be made available in languages other than English. Persons with disabilities who require alternative means of communication to obtain program information (e.g., Braille, large print, audiotape, American Sign Language), should contact the responsible state or local agency that administers the program or USDA's TARGET Center at (202) 720-2600 (voice and TTY) or contact USDA through the Federal Relay Service at (800) 877-8339.</a:t>
            </a:r>
          </a:p>
          <a:p>
            <a:pPr marL="114300" indent="0">
              <a:buNone/>
            </a:pPr>
            <a:r>
              <a:rPr lang="en-US" sz="1400" dirty="0"/>
              <a:t>To file a program discrimination complaint, a Complainant should complete a Form AD-3027, USDA Program Discrimination Complaint Form which can be obtained online at: </a:t>
            </a:r>
            <a:r>
              <a:rPr lang="en-US" sz="1400" u="sng" dirty="0">
                <a:hlinkClick r:id="rId3"/>
              </a:rPr>
              <a:t>https://www.usda.gov/sites/default/files/documents/ad-3027.pdf</a:t>
            </a:r>
            <a:r>
              <a:rPr lang="en-US" sz="1400" dirty="0"/>
              <a:t>, from any USDA office, by calling (866) 632-9992, or by writing a letter addressed to USDA. The letter must contain the complainant's name, address, telephone number, and a written description of the alleged discriminatory action in sufficient detail to inform the Assistant Secretary for Civil Rights (ASCR) about the nature and date of an alleged civil rights violation. The completed AD-3027 form or letter must be submitted to USDA by:</a:t>
            </a:r>
          </a:p>
          <a:p>
            <a:pPr marL="114300" indent="0">
              <a:spcBef>
                <a:spcPts val="600"/>
              </a:spcBef>
              <a:buNone/>
            </a:pPr>
            <a:r>
              <a:rPr lang="en-US" sz="1400" b="1" dirty="0"/>
              <a:t>mail:</a:t>
            </a:r>
            <a:br>
              <a:rPr lang="en-US" sz="1400" dirty="0"/>
            </a:br>
            <a:r>
              <a:rPr lang="en-US" sz="1400" dirty="0"/>
              <a:t>U.S. Department of Agriculture</a:t>
            </a:r>
            <a:br>
              <a:rPr lang="en-US" sz="1400" dirty="0"/>
            </a:br>
            <a:r>
              <a:rPr lang="en-US" sz="1400" dirty="0"/>
              <a:t>Office of the Assistant Secretary for Civil Rights</a:t>
            </a:r>
            <a:br>
              <a:rPr lang="en-US" sz="1400" dirty="0"/>
            </a:br>
            <a:r>
              <a:rPr lang="en-US" sz="1400" dirty="0"/>
              <a:t>1400 Independence Avenue, SW</a:t>
            </a:r>
            <a:br>
              <a:rPr lang="en-US" sz="1400" dirty="0"/>
            </a:br>
            <a:r>
              <a:rPr lang="en-US" sz="1400" dirty="0"/>
              <a:t>Washington, D.C. 20250-9410; or</a:t>
            </a:r>
          </a:p>
          <a:p>
            <a:pPr marL="114300" indent="0">
              <a:spcBef>
                <a:spcPts val="600"/>
              </a:spcBef>
              <a:buNone/>
            </a:pPr>
            <a:r>
              <a:rPr lang="en-US" sz="1400" b="1" dirty="0"/>
              <a:t>fax:</a:t>
            </a:r>
            <a:br>
              <a:rPr lang="en-US" sz="1400" dirty="0"/>
            </a:br>
            <a:r>
              <a:rPr lang="en-US" sz="1400" dirty="0"/>
              <a:t>(833) 256-1665 or (202) 690-7442; or</a:t>
            </a:r>
          </a:p>
          <a:p>
            <a:pPr marL="114300" indent="0">
              <a:spcBef>
                <a:spcPts val="600"/>
              </a:spcBef>
              <a:buNone/>
            </a:pPr>
            <a:r>
              <a:rPr lang="en-US" sz="1400" b="1" dirty="0"/>
              <a:t>email:</a:t>
            </a:r>
            <a:br>
              <a:rPr lang="en-US" sz="1400" dirty="0"/>
            </a:br>
            <a:r>
              <a:rPr lang="en-US" sz="1400" u="sng" dirty="0">
                <a:hlinkClick r:id="rId4"/>
              </a:rPr>
              <a:t>Program.Intake@usda.gov</a:t>
            </a:r>
            <a:r>
              <a:rPr lang="en-US" sz="1400" u="sng" dirty="0"/>
              <a:t>,</a:t>
            </a:r>
          </a:p>
          <a:p>
            <a:pPr marL="114300" indent="0">
              <a:spcBef>
                <a:spcPts val="600"/>
              </a:spcBef>
              <a:buNone/>
            </a:pPr>
            <a:r>
              <a:rPr lang="en-US" sz="1400" dirty="0"/>
              <a:t>This institution is an equal opportunity provider</a:t>
            </a:r>
          </a:p>
        </p:txBody>
      </p:sp>
      <p:sp>
        <p:nvSpPr>
          <p:cNvPr id="233" name="Google Shape;233;p28">
            <a:extLst>
              <a:ext uri="{FF2B5EF4-FFF2-40B4-BE49-F238E27FC236}">
                <a16:creationId xmlns:a16="http://schemas.microsoft.com/office/drawing/2014/main" id="{110BEE55-C27F-4B27-2C84-5D4F1FC482FC}"/>
              </a:ext>
            </a:extLst>
          </p:cNvPr>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234" name="Google Shape;234;p28">
            <a:extLst>
              <a:ext uri="{FF2B5EF4-FFF2-40B4-BE49-F238E27FC236}">
                <a16:creationId xmlns:a16="http://schemas.microsoft.com/office/drawing/2014/main" id="{C62F6159-6657-AFA7-E41F-592449CAC695}"/>
              </a:ext>
            </a:extLst>
          </p:cNvPr>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19</a:t>
            </a:fld>
            <a:endParaRPr/>
          </a:p>
        </p:txBody>
      </p:sp>
    </p:spTree>
    <p:extLst>
      <p:ext uri="{BB962C8B-B14F-4D97-AF65-F5344CB8AC3E}">
        <p14:creationId xmlns:p14="http://schemas.microsoft.com/office/powerpoint/2010/main" val="34730457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4"/>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dirty="0"/>
              <a:t>Purpose of the Buy American Provision </a:t>
            </a:r>
            <a:endParaRPr dirty="0"/>
          </a:p>
        </p:txBody>
      </p:sp>
      <p:sp>
        <p:nvSpPr>
          <p:cNvPr id="118" name="Google Shape;118;p14"/>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dirty="0"/>
              <a:t>This provision supports the mission of the Child Nutrition Program, which is to:</a:t>
            </a:r>
            <a:endParaRPr dirty="0"/>
          </a:p>
          <a:p>
            <a:pPr marL="0" lvl="0" indent="0" algn="l" rtl="0">
              <a:lnSpc>
                <a:spcPct val="90000"/>
              </a:lnSpc>
              <a:spcBef>
                <a:spcPts val="1000"/>
              </a:spcBef>
              <a:spcAft>
                <a:spcPts val="0"/>
              </a:spcAft>
              <a:buClr>
                <a:schemeClr val="dk1"/>
              </a:buClr>
              <a:buSzPts val="2400"/>
              <a:buNone/>
            </a:pPr>
            <a:endParaRPr dirty="0"/>
          </a:p>
          <a:p>
            <a:pPr marL="685800" lvl="1" indent="-228600" algn="l" rtl="0">
              <a:lnSpc>
                <a:spcPct val="90000"/>
              </a:lnSpc>
              <a:spcBef>
                <a:spcPts val="500"/>
              </a:spcBef>
              <a:spcAft>
                <a:spcPts val="0"/>
              </a:spcAft>
              <a:buClr>
                <a:schemeClr val="dk1"/>
              </a:buClr>
              <a:buSzPts val="2400"/>
              <a:buChar char="•"/>
            </a:pPr>
            <a:r>
              <a:rPr lang="en-US" dirty="0"/>
              <a:t>Serve Children Nutritious Meals </a:t>
            </a:r>
            <a:endParaRPr dirty="0"/>
          </a:p>
          <a:p>
            <a:pPr marL="457200" lvl="1" indent="0" algn="l" rtl="0">
              <a:lnSpc>
                <a:spcPct val="90000"/>
              </a:lnSpc>
              <a:spcBef>
                <a:spcPts val="500"/>
              </a:spcBef>
              <a:spcAft>
                <a:spcPts val="0"/>
              </a:spcAft>
              <a:buClr>
                <a:schemeClr val="dk1"/>
              </a:buClr>
              <a:buSzPts val="2400"/>
              <a:buNone/>
            </a:pPr>
            <a:endParaRPr dirty="0"/>
          </a:p>
          <a:p>
            <a:pPr marL="685800" lvl="1" indent="-228600" algn="l" rtl="0">
              <a:lnSpc>
                <a:spcPct val="90000"/>
              </a:lnSpc>
              <a:spcBef>
                <a:spcPts val="500"/>
              </a:spcBef>
              <a:spcAft>
                <a:spcPts val="0"/>
              </a:spcAft>
              <a:buClr>
                <a:schemeClr val="dk1"/>
              </a:buClr>
              <a:buSzPts val="2400"/>
              <a:buChar char="•"/>
            </a:pPr>
            <a:r>
              <a:rPr lang="en-US" dirty="0"/>
              <a:t> Support Domestic Agriculture</a:t>
            </a:r>
            <a:endParaRPr dirty="0"/>
          </a:p>
        </p:txBody>
      </p:sp>
      <p:sp>
        <p:nvSpPr>
          <p:cNvPr id="119" name="Google Shape;119;p14"/>
          <p:cNvSpPr txBox="1">
            <a:spLocks noGrp="1"/>
          </p:cNvSpPr>
          <p:nvPr>
            <p:ph type="ftr" idx="11"/>
          </p:nvPr>
        </p:nvSpPr>
        <p:spPr>
          <a:xfrm>
            <a:off x="717176" y="6139793"/>
            <a:ext cx="3841572"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120" name="Google Shape;120;p14"/>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5"/>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dirty="0"/>
              <a:t>Buy American Requirement </a:t>
            </a:r>
            <a:endParaRPr dirty="0"/>
          </a:p>
        </p:txBody>
      </p:sp>
      <p:sp>
        <p:nvSpPr>
          <p:cNvPr id="127" name="Google Shape;127;p15"/>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342900">
              <a:spcBef>
                <a:spcPts val="0"/>
              </a:spcBef>
              <a:buSzPts val="2400"/>
            </a:pPr>
            <a:r>
              <a:rPr lang="en-US" dirty="0"/>
              <a:t>A school food authority must purchase, to the maximum extent practicable, domestic commodities or products.</a:t>
            </a:r>
          </a:p>
          <a:p>
            <a:pPr marL="0" indent="0">
              <a:spcBef>
                <a:spcPts val="0"/>
              </a:spcBef>
              <a:buSzPts val="2400"/>
              <a:buNone/>
            </a:pPr>
            <a:endParaRPr lang="en-US" dirty="0"/>
          </a:p>
          <a:p>
            <a:pPr marL="342900">
              <a:spcBef>
                <a:spcPts val="0"/>
              </a:spcBef>
              <a:buSzPts val="2400"/>
            </a:pPr>
            <a:r>
              <a:rPr lang="en-US" dirty="0"/>
              <a:t>School food authorities must include language requiring the purchase of foods that meet the Buy American requirements in all procurement procedures, solicitations, and contracts.</a:t>
            </a:r>
          </a:p>
          <a:p>
            <a:pPr marL="342900">
              <a:spcBef>
                <a:spcPts val="0"/>
              </a:spcBef>
              <a:buSzPts val="2400"/>
            </a:pPr>
            <a:endParaRPr lang="en-US" dirty="0"/>
          </a:p>
          <a:p>
            <a:pPr marL="342900">
              <a:spcBef>
                <a:spcPts val="0"/>
              </a:spcBef>
              <a:buSzPts val="2400"/>
            </a:pPr>
            <a:r>
              <a:rPr lang="en-US" dirty="0"/>
              <a:t>The Buy American provision applies to school food authorities located in the 48 contiguous United States</a:t>
            </a:r>
          </a:p>
          <a:p>
            <a:pPr marL="0" indent="0">
              <a:spcBef>
                <a:spcPts val="0"/>
              </a:spcBef>
              <a:buSzPts val="2400"/>
              <a:buNone/>
            </a:pPr>
            <a:endParaRPr lang="en-US" dirty="0"/>
          </a:p>
        </p:txBody>
      </p:sp>
      <p:sp>
        <p:nvSpPr>
          <p:cNvPr id="128" name="Google Shape;128;p15"/>
          <p:cNvSpPr txBox="1">
            <a:spLocks noGrp="1"/>
          </p:cNvSpPr>
          <p:nvPr>
            <p:ph type="ftr" idx="11"/>
          </p:nvPr>
        </p:nvSpPr>
        <p:spPr>
          <a:xfrm>
            <a:off x="717176" y="6139793"/>
            <a:ext cx="3987346"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129" name="Google Shape;129;p15"/>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16"/>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ct val="100000"/>
              <a:buFont typeface="Calibri"/>
              <a:buNone/>
            </a:pPr>
            <a:r>
              <a:rPr lang="en-US" dirty="0"/>
              <a:t>Definition of Domestic Commodity or Product</a:t>
            </a:r>
            <a:endParaRPr dirty="0"/>
          </a:p>
        </p:txBody>
      </p:sp>
      <p:sp>
        <p:nvSpPr>
          <p:cNvPr id="136" name="Google Shape;136;p16"/>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dk1"/>
              </a:buClr>
              <a:buSzPts val="2400"/>
              <a:buChar char="•"/>
            </a:pPr>
            <a:r>
              <a:rPr lang="en-US" dirty="0"/>
              <a:t>Domestic commodity or product  means:</a:t>
            </a:r>
            <a:endParaRPr dirty="0"/>
          </a:p>
          <a:p>
            <a:pPr lvl="1" indent="-457200">
              <a:spcBef>
                <a:spcPts val="1000"/>
              </a:spcBef>
              <a:buSzPts val="2400"/>
              <a:buFont typeface="+mj-lt"/>
              <a:buAutoNum type="alphaUcPeriod"/>
            </a:pPr>
            <a:r>
              <a:rPr lang="en-US" dirty="0"/>
              <a:t>An agricultural commodity that is produced in the United States; and</a:t>
            </a:r>
          </a:p>
          <a:p>
            <a:pPr lvl="1" indent="-457200">
              <a:spcBef>
                <a:spcPts val="1000"/>
              </a:spcBef>
              <a:buSzPts val="2400"/>
              <a:buFont typeface="+mj-lt"/>
              <a:buAutoNum type="alphaUcPeriod"/>
            </a:pPr>
            <a:r>
              <a:rPr lang="en-US" dirty="0"/>
              <a:t>A food product that is processed in the United States substantially using agricultural commodities that are produced in the United States.</a:t>
            </a:r>
          </a:p>
          <a:p>
            <a:pPr lvl="2" indent="-457200">
              <a:spcBef>
                <a:spcPts val="1000"/>
              </a:spcBef>
              <a:buSzPts val="2400"/>
            </a:pPr>
            <a:r>
              <a:rPr lang="en-US" dirty="0"/>
              <a:t>Substantially using agriculture commodities that are produced in the United States  means over 51 percent of a food product must consist of agricultural commodities that were grown domestically.</a:t>
            </a:r>
            <a:endParaRPr dirty="0"/>
          </a:p>
          <a:p>
            <a:pPr marL="228600" lvl="0" indent="-76200" algn="l" rtl="0">
              <a:lnSpc>
                <a:spcPct val="90000"/>
              </a:lnSpc>
              <a:spcBef>
                <a:spcPts val="1000"/>
              </a:spcBef>
              <a:spcAft>
                <a:spcPts val="0"/>
              </a:spcAft>
              <a:buClr>
                <a:schemeClr val="dk1"/>
              </a:buClr>
              <a:buSzPts val="2400"/>
              <a:buNone/>
            </a:pPr>
            <a:endParaRPr dirty="0"/>
          </a:p>
          <a:p>
            <a:pPr marL="228600" lvl="0" indent="-76200" algn="l" rtl="0">
              <a:lnSpc>
                <a:spcPct val="90000"/>
              </a:lnSpc>
              <a:spcBef>
                <a:spcPts val="1000"/>
              </a:spcBef>
              <a:spcAft>
                <a:spcPts val="0"/>
              </a:spcAft>
              <a:buClr>
                <a:schemeClr val="dk1"/>
              </a:buClr>
              <a:buSzPts val="2400"/>
              <a:buNone/>
            </a:pPr>
            <a:endParaRPr dirty="0"/>
          </a:p>
        </p:txBody>
      </p:sp>
      <p:sp>
        <p:nvSpPr>
          <p:cNvPr id="137" name="Google Shape;137;p16"/>
          <p:cNvSpPr txBox="1">
            <a:spLocks noGrp="1"/>
          </p:cNvSpPr>
          <p:nvPr>
            <p:ph type="ftr" idx="11"/>
          </p:nvPr>
        </p:nvSpPr>
        <p:spPr>
          <a:xfrm>
            <a:off x="717175" y="6139793"/>
            <a:ext cx="3907833"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138" name="Google Shape;138;p16"/>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17"/>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dirty="0"/>
              <a:t>Procurement Transactions</a:t>
            </a:r>
            <a:endParaRPr dirty="0"/>
          </a:p>
        </p:txBody>
      </p:sp>
      <p:sp>
        <p:nvSpPr>
          <p:cNvPr id="145" name="Google Shape;145;p17"/>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dirty="0"/>
              <a:t>All procurement transactions for food when funds are used from the nonprofit food service account, whether directly by an SFA or on its behalf, must comply with the Buy American provision.</a:t>
            </a:r>
            <a:endParaRPr dirty="0"/>
          </a:p>
          <a:p>
            <a:pPr marL="0" lvl="0" indent="0" algn="l" rtl="0">
              <a:lnSpc>
                <a:spcPct val="90000"/>
              </a:lnSpc>
              <a:spcBef>
                <a:spcPts val="1000"/>
              </a:spcBef>
              <a:spcAft>
                <a:spcPts val="0"/>
              </a:spcAft>
              <a:buClr>
                <a:schemeClr val="dk1"/>
              </a:buClr>
              <a:buSzPts val="2400"/>
              <a:buNone/>
            </a:pPr>
            <a:endParaRPr dirty="0"/>
          </a:p>
        </p:txBody>
      </p:sp>
      <p:sp>
        <p:nvSpPr>
          <p:cNvPr id="146" name="Google Shape;146;p17"/>
          <p:cNvSpPr txBox="1">
            <a:spLocks noGrp="1"/>
          </p:cNvSpPr>
          <p:nvPr>
            <p:ph type="ftr" idx="11"/>
          </p:nvPr>
        </p:nvSpPr>
        <p:spPr>
          <a:xfrm>
            <a:off x="717175" y="6139793"/>
            <a:ext cx="3987347"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 Child Nutrition Program </a:t>
            </a:r>
            <a:endParaRPr/>
          </a:p>
        </p:txBody>
      </p:sp>
      <p:sp>
        <p:nvSpPr>
          <p:cNvPr id="147" name="Google Shape;147;p17"/>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8"/>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ct val="100000"/>
              <a:buFont typeface="Calibri"/>
              <a:buNone/>
            </a:pPr>
            <a:r>
              <a:rPr lang="en-US" dirty="0"/>
              <a:t>Exceptions to the Buy American Provision</a:t>
            </a:r>
            <a:endParaRPr dirty="0"/>
          </a:p>
        </p:txBody>
      </p:sp>
      <p:sp>
        <p:nvSpPr>
          <p:cNvPr id="153" name="Google Shape;153;p18"/>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indent="0">
              <a:spcBef>
                <a:spcPts val="0"/>
              </a:spcBef>
              <a:buSzPts val="2400"/>
              <a:buNone/>
            </a:pPr>
            <a:r>
              <a:rPr lang="en-US" dirty="0"/>
              <a:t>The purchase of foods not meeting the definition in 7 CFR 210.21(d)(1) is only permissible when the following criteria are met:</a:t>
            </a:r>
            <a:endParaRPr dirty="0"/>
          </a:p>
          <a:p>
            <a:pPr marL="495300">
              <a:buSzPts val="2400"/>
            </a:pPr>
            <a:r>
              <a:rPr lang="en-US" dirty="0"/>
              <a:t>The school food authority determines that one of the following limited exceptions is met:</a:t>
            </a:r>
          </a:p>
          <a:p>
            <a:pPr marL="1066800" lvl="1" indent="-457200">
              <a:buSzPts val="2400"/>
              <a:buFont typeface="+mj-lt"/>
              <a:buAutoNum type="arabicPeriod"/>
            </a:pPr>
            <a:r>
              <a:rPr lang="en-US" dirty="0"/>
              <a:t>The product is listed in the Federal Acquisitions Regulations (FAR) at 48 CFR 25.104 and/or is not produced or manufactured in the U.S. in sufficient quantities of a satisfactory quality; or</a:t>
            </a:r>
          </a:p>
          <a:p>
            <a:pPr marL="1066800" lvl="1" indent="-457200">
              <a:buSzPts val="2400"/>
              <a:buFont typeface="+mj-lt"/>
              <a:buAutoNum type="arabicPeriod"/>
            </a:pPr>
            <a:r>
              <a:rPr lang="en-US" dirty="0"/>
              <a:t>Competitive bids reveal the cost of a United States product is significantly higher than the non-domestic product.</a:t>
            </a:r>
            <a:endParaRPr dirty="0"/>
          </a:p>
        </p:txBody>
      </p:sp>
      <p:sp>
        <p:nvSpPr>
          <p:cNvPr id="154" name="Google Shape;154;p18"/>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155" name="Google Shape;155;p18"/>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6</a:t>
            </a:fld>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Google Shape;160;p19"/>
          <p:cNvSpPr txBox="1">
            <a:spLocks noGrp="1"/>
          </p:cNvSpPr>
          <p:nvPr>
            <p:ph type="title"/>
          </p:nvPr>
        </p:nvSpPr>
        <p:spPr>
          <a:xfrm>
            <a:off x="717176" y="457200"/>
            <a:ext cx="10784542" cy="1026460"/>
          </a:xfrm>
          <a:prstGeom prst="rect">
            <a:avLst/>
          </a:prstGeom>
          <a:noFill/>
          <a:ln>
            <a:noFill/>
          </a:ln>
        </p:spPr>
        <p:txBody>
          <a:bodyPr spcFirstLastPara="1" wrap="square" lIns="91425" tIns="45700" rIns="91425" bIns="45700" anchor="b" anchorCtr="0">
            <a:normAutofit/>
          </a:bodyPr>
          <a:lstStyle/>
          <a:p>
            <a:pPr marL="0" lvl="0" indent="0" algn="l" rtl="0">
              <a:lnSpc>
                <a:spcPct val="90000"/>
              </a:lnSpc>
              <a:spcBef>
                <a:spcPts val="0"/>
              </a:spcBef>
              <a:spcAft>
                <a:spcPts val="0"/>
              </a:spcAft>
              <a:buClr>
                <a:schemeClr val="accent1"/>
              </a:buClr>
              <a:buSzPts val="4400"/>
              <a:buFont typeface="Calibri"/>
              <a:buNone/>
            </a:pPr>
            <a:r>
              <a:rPr lang="en-US"/>
              <a:t>Using an Exception</a:t>
            </a:r>
            <a:endParaRPr/>
          </a:p>
        </p:txBody>
      </p:sp>
      <p:sp>
        <p:nvSpPr>
          <p:cNvPr id="161" name="Google Shape;161;p19"/>
          <p:cNvSpPr txBox="1">
            <a:spLocks noGrp="1"/>
          </p:cNvSpPr>
          <p:nvPr>
            <p:ph type="body" idx="1"/>
          </p:nvPr>
        </p:nvSpPr>
        <p:spPr>
          <a:xfrm>
            <a:off x="717176" y="1825625"/>
            <a:ext cx="10784542" cy="4109010"/>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2400"/>
              <a:buNone/>
            </a:pPr>
            <a:r>
              <a:rPr lang="en-US" dirty="0"/>
              <a:t>Non-domestic food purchases (those that do not meet the definition of domestic commodity or product, must not exceed the following caps by the established deadlines:</a:t>
            </a:r>
          </a:p>
          <a:p>
            <a:pPr lvl="1" indent="-457200">
              <a:spcBef>
                <a:spcPts val="0"/>
              </a:spcBef>
              <a:buSzPts val="2400"/>
              <a:buFont typeface="+mj-lt"/>
              <a:buAutoNum type="alphaUcPeriod"/>
            </a:pPr>
            <a:r>
              <a:rPr lang="en-US" dirty="0"/>
              <a:t>By July 1, 2025, non-domestic food purchases must not exceed 10 percent of total annual commercial food costs that a school food authority purchases per school year.</a:t>
            </a:r>
          </a:p>
          <a:p>
            <a:pPr lvl="1" indent="-457200">
              <a:spcBef>
                <a:spcPts val="0"/>
              </a:spcBef>
              <a:buSzPts val="2400"/>
              <a:buFont typeface="+mj-lt"/>
              <a:buAutoNum type="alphaUcPeriod"/>
            </a:pPr>
            <a:r>
              <a:rPr lang="en-US" dirty="0"/>
              <a:t>By July 1, 2028, non-domestic food purchases must not exceed 8 percent of total annual commercial food costs that a school food authority purchases per school year.</a:t>
            </a:r>
          </a:p>
          <a:p>
            <a:pPr lvl="1" indent="-457200">
              <a:spcBef>
                <a:spcPts val="0"/>
              </a:spcBef>
              <a:buSzPts val="2400"/>
              <a:buFont typeface="+mj-lt"/>
              <a:buAutoNum type="alphaUcPeriod"/>
            </a:pPr>
            <a:r>
              <a:rPr lang="en-US" dirty="0"/>
              <a:t>By July 1, 2031, non-domestic food purchases must not exceed 5 percent of total annual commercial food costs that a school food authority purchases per school year.</a:t>
            </a:r>
            <a:endParaRPr dirty="0"/>
          </a:p>
          <a:p>
            <a:pPr marL="228600" lvl="0" indent="-76200" algn="l" rtl="0">
              <a:lnSpc>
                <a:spcPct val="90000"/>
              </a:lnSpc>
              <a:spcBef>
                <a:spcPts val="1000"/>
              </a:spcBef>
              <a:spcAft>
                <a:spcPts val="0"/>
              </a:spcAft>
              <a:buClr>
                <a:schemeClr val="dk1"/>
              </a:buClr>
              <a:buSzPts val="2400"/>
              <a:buNone/>
            </a:pPr>
            <a:endParaRPr dirty="0"/>
          </a:p>
        </p:txBody>
      </p:sp>
      <p:sp>
        <p:nvSpPr>
          <p:cNvPr id="162" name="Google Shape;162;p19"/>
          <p:cNvSpPr txBox="1">
            <a:spLocks noGrp="1"/>
          </p:cNvSpPr>
          <p:nvPr>
            <p:ph type="ftr" idx="11"/>
          </p:nvPr>
        </p:nvSpPr>
        <p:spPr>
          <a:xfrm>
            <a:off x="717176" y="6139793"/>
            <a:ext cx="2864224" cy="365125"/>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None/>
            </a:pPr>
            <a:r>
              <a:rPr lang="en-US"/>
              <a:t>Oregon Department of Education</a:t>
            </a:r>
            <a:endParaRPr/>
          </a:p>
        </p:txBody>
      </p:sp>
      <p:sp>
        <p:nvSpPr>
          <p:cNvPr id="163" name="Google Shape;163;p19"/>
          <p:cNvSpPr txBox="1">
            <a:spLocks noGrp="1"/>
          </p:cNvSpPr>
          <p:nvPr>
            <p:ph type="sldNum" idx="12"/>
          </p:nvPr>
        </p:nvSpPr>
        <p:spPr>
          <a:xfrm>
            <a:off x="8610600" y="6139793"/>
            <a:ext cx="2891118" cy="365125"/>
          </a:xfrm>
          <a:prstGeom prst="rect">
            <a:avLst/>
          </a:prstGeom>
          <a:noFill/>
          <a:ln>
            <a:noFill/>
          </a:ln>
        </p:spPr>
        <p:txBody>
          <a:bodyPr spcFirstLastPara="1" wrap="square" lIns="91425" tIns="45700" rIns="91425" bIns="45700" anchor="ctr"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61">
                                            <p:txEl>
                                              <p:pRg st="1" end="1"/>
                                            </p:txEl>
                                          </p:spTgt>
                                        </p:tgtEl>
                                        <p:attrNameLst>
                                          <p:attrName>style.visibility</p:attrName>
                                        </p:attrNameLst>
                                      </p:cBhvr>
                                      <p:to>
                                        <p:strVal val="visible"/>
                                      </p:to>
                                    </p:set>
                                    <p:animEffect transition="in" filter="wipe(down)">
                                      <p:cBhvr>
                                        <p:cTn id="7" dur="580">
                                          <p:stCondLst>
                                            <p:cond delay="0"/>
                                          </p:stCondLst>
                                        </p:cTn>
                                        <p:tgtEl>
                                          <p:spTgt spid="161">
                                            <p:txEl>
                                              <p:pRg st="1" end="1"/>
                                            </p:txEl>
                                          </p:spTgt>
                                        </p:tgtEl>
                                      </p:cBhvr>
                                    </p:animEffect>
                                    <p:anim calcmode="lin" valueType="num">
                                      <p:cBhvr>
                                        <p:cTn id="8" dur="1822" tmFilter="0,0; 0.14,0.36; 0.43,0.73; 0.71,0.91; 1.0,1.0">
                                          <p:stCondLst>
                                            <p:cond delay="0"/>
                                          </p:stCondLst>
                                        </p:cTn>
                                        <p:tgtEl>
                                          <p:spTgt spid="161">
                                            <p:txEl>
                                              <p:pRg st="1" end="1"/>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61">
                                            <p:txEl>
                                              <p:pRg st="1" end="1"/>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61">
                                            <p:txEl>
                                              <p:pRg st="1" end="1"/>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61">
                                            <p:txEl>
                                              <p:pRg st="1" end="1"/>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61">
                                            <p:txEl>
                                              <p:pRg st="1" end="1"/>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61">
                                            <p:txEl>
                                              <p:pRg st="1" end="1"/>
                                            </p:txEl>
                                          </p:spTgt>
                                        </p:tgtEl>
                                      </p:cBhvr>
                                      <p:to x="100000" y="60000"/>
                                    </p:animScale>
                                    <p:animScale>
                                      <p:cBhvr>
                                        <p:cTn id="14" dur="166" decel="50000">
                                          <p:stCondLst>
                                            <p:cond delay="676"/>
                                          </p:stCondLst>
                                        </p:cTn>
                                        <p:tgtEl>
                                          <p:spTgt spid="161">
                                            <p:txEl>
                                              <p:pRg st="1" end="1"/>
                                            </p:txEl>
                                          </p:spTgt>
                                        </p:tgtEl>
                                      </p:cBhvr>
                                      <p:to x="100000" y="100000"/>
                                    </p:animScale>
                                    <p:animScale>
                                      <p:cBhvr>
                                        <p:cTn id="15" dur="26">
                                          <p:stCondLst>
                                            <p:cond delay="1312"/>
                                          </p:stCondLst>
                                        </p:cTn>
                                        <p:tgtEl>
                                          <p:spTgt spid="161">
                                            <p:txEl>
                                              <p:pRg st="1" end="1"/>
                                            </p:txEl>
                                          </p:spTgt>
                                        </p:tgtEl>
                                      </p:cBhvr>
                                      <p:to x="100000" y="80000"/>
                                    </p:animScale>
                                    <p:animScale>
                                      <p:cBhvr>
                                        <p:cTn id="16" dur="166" decel="50000">
                                          <p:stCondLst>
                                            <p:cond delay="1338"/>
                                          </p:stCondLst>
                                        </p:cTn>
                                        <p:tgtEl>
                                          <p:spTgt spid="161">
                                            <p:txEl>
                                              <p:pRg st="1" end="1"/>
                                            </p:txEl>
                                          </p:spTgt>
                                        </p:tgtEl>
                                      </p:cBhvr>
                                      <p:to x="100000" y="100000"/>
                                    </p:animScale>
                                    <p:animScale>
                                      <p:cBhvr>
                                        <p:cTn id="17" dur="26">
                                          <p:stCondLst>
                                            <p:cond delay="1642"/>
                                          </p:stCondLst>
                                        </p:cTn>
                                        <p:tgtEl>
                                          <p:spTgt spid="161">
                                            <p:txEl>
                                              <p:pRg st="1" end="1"/>
                                            </p:txEl>
                                          </p:spTgt>
                                        </p:tgtEl>
                                      </p:cBhvr>
                                      <p:to x="100000" y="90000"/>
                                    </p:animScale>
                                    <p:animScale>
                                      <p:cBhvr>
                                        <p:cTn id="18" dur="166" decel="50000">
                                          <p:stCondLst>
                                            <p:cond delay="1668"/>
                                          </p:stCondLst>
                                        </p:cTn>
                                        <p:tgtEl>
                                          <p:spTgt spid="161">
                                            <p:txEl>
                                              <p:pRg st="1" end="1"/>
                                            </p:txEl>
                                          </p:spTgt>
                                        </p:tgtEl>
                                      </p:cBhvr>
                                      <p:to x="100000" y="100000"/>
                                    </p:animScale>
                                    <p:animScale>
                                      <p:cBhvr>
                                        <p:cTn id="19" dur="26">
                                          <p:stCondLst>
                                            <p:cond delay="1808"/>
                                          </p:stCondLst>
                                        </p:cTn>
                                        <p:tgtEl>
                                          <p:spTgt spid="161">
                                            <p:txEl>
                                              <p:pRg st="1" end="1"/>
                                            </p:txEl>
                                          </p:spTgt>
                                        </p:tgtEl>
                                      </p:cBhvr>
                                      <p:to x="100000" y="95000"/>
                                    </p:animScale>
                                    <p:animScale>
                                      <p:cBhvr>
                                        <p:cTn id="20" dur="166" decel="50000">
                                          <p:stCondLst>
                                            <p:cond delay="1834"/>
                                          </p:stCondLst>
                                        </p:cTn>
                                        <p:tgtEl>
                                          <p:spTgt spid="161">
                                            <p:txEl>
                                              <p:pRg st="1" end="1"/>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161">
                                            <p:txEl>
                                              <p:pRg st="2" end="2"/>
                                            </p:txEl>
                                          </p:spTgt>
                                        </p:tgtEl>
                                        <p:attrNameLst>
                                          <p:attrName>style.visibility</p:attrName>
                                        </p:attrNameLst>
                                      </p:cBhvr>
                                      <p:to>
                                        <p:strVal val="visible"/>
                                      </p:to>
                                    </p:set>
                                    <p:animEffect transition="in" filter="wipe(down)">
                                      <p:cBhvr>
                                        <p:cTn id="25" dur="580">
                                          <p:stCondLst>
                                            <p:cond delay="0"/>
                                          </p:stCondLst>
                                        </p:cTn>
                                        <p:tgtEl>
                                          <p:spTgt spid="161">
                                            <p:txEl>
                                              <p:pRg st="2" end="2"/>
                                            </p:txEl>
                                          </p:spTgt>
                                        </p:tgtEl>
                                      </p:cBhvr>
                                    </p:animEffect>
                                    <p:anim calcmode="lin" valueType="num">
                                      <p:cBhvr>
                                        <p:cTn id="26" dur="1822" tmFilter="0,0; 0.14,0.36; 0.43,0.73; 0.71,0.91; 1.0,1.0">
                                          <p:stCondLst>
                                            <p:cond delay="0"/>
                                          </p:stCondLst>
                                        </p:cTn>
                                        <p:tgtEl>
                                          <p:spTgt spid="161">
                                            <p:txEl>
                                              <p:pRg st="2" end="2"/>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61">
                                            <p:txEl>
                                              <p:pRg st="2" end="2"/>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61">
                                            <p:txEl>
                                              <p:pRg st="2" end="2"/>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61">
                                            <p:txEl>
                                              <p:pRg st="2" end="2"/>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61">
                                            <p:txEl>
                                              <p:pRg st="2" end="2"/>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161">
                                            <p:txEl>
                                              <p:pRg st="2" end="2"/>
                                            </p:txEl>
                                          </p:spTgt>
                                        </p:tgtEl>
                                      </p:cBhvr>
                                      <p:to x="100000" y="60000"/>
                                    </p:animScale>
                                    <p:animScale>
                                      <p:cBhvr>
                                        <p:cTn id="32" dur="166" decel="50000">
                                          <p:stCondLst>
                                            <p:cond delay="676"/>
                                          </p:stCondLst>
                                        </p:cTn>
                                        <p:tgtEl>
                                          <p:spTgt spid="161">
                                            <p:txEl>
                                              <p:pRg st="2" end="2"/>
                                            </p:txEl>
                                          </p:spTgt>
                                        </p:tgtEl>
                                      </p:cBhvr>
                                      <p:to x="100000" y="100000"/>
                                    </p:animScale>
                                    <p:animScale>
                                      <p:cBhvr>
                                        <p:cTn id="33" dur="26">
                                          <p:stCondLst>
                                            <p:cond delay="1312"/>
                                          </p:stCondLst>
                                        </p:cTn>
                                        <p:tgtEl>
                                          <p:spTgt spid="161">
                                            <p:txEl>
                                              <p:pRg st="2" end="2"/>
                                            </p:txEl>
                                          </p:spTgt>
                                        </p:tgtEl>
                                      </p:cBhvr>
                                      <p:to x="100000" y="80000"/>
                                    </p:animScale>
                                    <p:animScale>
                                      <p:cBhvr>
                                        <p:cTn id="34" dur="166" decel="50000">
                                          <p:stCondLst>
                                            <p:cond delay="1338"/>
                                          </p:stCondLst>
                                        </p:cTn>
                                        <p:tgtEl>
                                          <p:spTgt spid="161">
                                            <p:txEl>
                                              <p:pRg st="2" end="2"/>
                                            </p:txEl>
                                          </p:spTgt>
                                        </p:tgtEl>
                                      </p:cBhvr>
                                      <p:to x="100000" y="100000"/>
                                    </p:animScale>
                                    <p:animScale>
                                      <p:cBhvr>
                                        <p:cTn id="35" dur="26">
                                          <p:stCondLst>
                                            <p:cond delay="1642"/>
                                          </p:stCondLst>
                                        </p:cTn>
                                        <p:tgtEl>
                                          <p:spTgt spid="161">
                                            <p:txEl>
                                              <p:pRg st="2" end="2"/>
                                            </p:txEl>
                                          </p:spTgt>
                                        </p:tgtEl>
                                      </p:cBhvr>
                                      <p:to x="100000" y="90000"/>
                                    </p:animScale>
                                    <p:animScale>
                                      <p:cBhvr>
                                        <p:cTn id="36" dur="166" decel="50000">
                                          <p:stCondLst>
                                            <p:cond delay="1668"/>
                                          </p:stCondLst>
                                        </p:cTn>
                                        <p:tgtEl>
                                          <p:spTgt spid="161">
                                            <p:txEl>
                                              <p:pRg st="2" end="2"/>
                                            </p:txEl>
                                          </p:spTgt>
                                        </p:tgtEl>
                                      </p:cBhvr>
                                      <p:to x="100000" y="100000"/>
                                    </p:animScale>
                                    <p:animScale>
                                      <p:cBhvr>
                                        <p:cTn id="37" dur="26">
                                          <p:stCondLst>
                                            <p:cond delay="1808"/>
                                          </p:stCondLst>
                                        </p:cTn>
                                        <p:tgtEl>
                                          <p:spTgt spid="161">
                                            <p:txEl>
                                              <p:pRg st="2" end="2"/>
                                            </p:txEl>
                                          </p:spTgt>
                                        </p:tgtEl>
                                      </p:cBhvr>
                                      <p:to x="100000" y="95000"/>
                                    </p:animScale>
                                    <p:animScale>
                                      <p:cBhvr>
                                        <p:cTn id="38" dur="166" decel="50000">
                                          <p:stCondLst>
                                            <p:cond delay="1834"/>
                                          </p:stCondLst>
                                        </p:cTn>
                                        <p:tgtEl>
                                          <p:spTgt spid="161">
                                            <p:txEl>
                                              <p:pRg st="2" end="2"/>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nodeType="clickEffect">
                                  <p:stCondLst>
                                    <p:cond delay="0"/>
                                  </p:stCondLst>
                                  <p:childTnLst>
                                    <p:set>
                                      <p:cBhvr>
                                        <p:cTn id="42" dur="1" fill="hold">
                                          <p:stCondLst>
                                            <p:cond delay="0"/>
                                          </p:stCondLst>
                                        </p:cTn>
                                        <p:tgtEl>
                                          <p:spTgt spid="161">
                                            <p:txEl>
                                              <p:pRg st="3" end="3"/>
                                            </p:txEl>
                                          </p:spTgt>
                                        </p:tgtEl>
                                        <p:attrNameLst>
                                          <p:attrName>style.visibility</p:attrName>
                                        </p:attrNameLst>
                                      </p:cBhvr>
                                      <p:to>
                                        <p:strVal val="visible"/>
                                      </p:to>
                                    </p:set>
                                    <p:animEffect transition="in" filter="wipe(down)">
                                      <p:cBhvr>
                                        <p:cTn id="43" dur="580">
                                          <p:stCondLst>
                                            <p:cond delay="0"/>
                                          </p:stCondLst>
                                        </p:cTn>
                                        <p:tgtEl>
                                          <p:spTgt spid="161">
                                            <p:txEl>
                                              <p:pRg st="3" end="3"/>
                                            </p:txEl>
                                          </p:spTgt>
                                        </p:tgtEl>
                                      </p:cBhvr>
                                    </p:animEffect>
                                    <p:anim calcmode="lin" valueType="num">
                                      <p:cBhvr>
                                        <p:cTn id="44" dur="1822" tmFilter="0,0; 0.14,0.36; 0.43,0.73; 0.71,0.91; 1.0,1.0">
                                          <p:stCondLst>
                                            <p:cond delay="0"/>
                                          </p:stCondLst>
                                        </p:cTn>
                                        <p:tgtEl>
                                          <p:spTgt spid="161">
                                            <p:txEl>
                                              <p:pRg st="3" end="3"/>
                                            </p:txEl>
                                          </p:spTgt>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61">
                                            <p:txEl>
                                              <p:pRg st="3" end="3"/>
                                            </p:txEl>
                                          </p:spTgt>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61">
                                            <p:txEl>
                                              <p:pRg st="3" end="3"/>
                                            </p:txEl>
                                          </p:spTgt>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61">
                                            <p:txEl>
                                              <p:pRg st="3" end="3"/>
                                            </p:txEl>
                                          </p:spTgt>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61">
                                            <p:txEl>
                                              <p:pRg st="3" end="3"/>
                                            </p:txEl>
                                          </p:spTgt>
                                        </p:tgtEl>
                                        <p:attrNameLst>
                                          <p:attrName>ppt_y</p:attrName>
                                        </p:attrNameLst>
                                      </p:cBhvr>
                                      <p:tavLst>
                                        <p:tav tm="0" fmla="#ppt_y-sin(pi*$)/81">
                                          <p:val>
                                            <p:fltVal val="0"/>
                                          </p:val>
                                        </p:tav>
                                        <p:tav tm="100000">
                                          <p:val>
                                            <p:fltVal val="1"/>
                                          </p:val>
                                        </p:tav>
                                      </p:tavLst>
                                    </p:anim>
                                    <p:animScale>
                                      <p:cBhvr>
                                        <p:cTn id="49" dur="26">
                                          <p:stCondLst>
                                            <p:cond delay="650"/>
                                          </p:stCondLst>
                                        </p:cTn>
                                        <p:tgtEl>
                                          <p:spTgt spid="161">
                                            <p:txEl>
                                              <p:pRg st="3" end="3"/>
                                            </p:txEl>
                                          </p:spTgt>
                                        </p:tgtEl>
                                      </p:cBhvr>
                                      <p:to x="100000" y="60000"/>
                                    </p:animScale>
                                    <p:animScale>
                                      <p:cBhvr>
                                        <p:cTn id="50" dur="166" decel="50000">
                                          <p:stCondLst>
                                            <p:cond delay="676"/>
                                          </p:stCondLst>
                                        </p:cTn>
                                        <p:tgtEl>
                                          <p:spTgt spid="161">
                                            <p:txEl>
                                              <p:pRg st="3" end="3"/>
                                            </p:txEl>
                                          </p:spTgt>
                                        </p:tgtEl>
                                      </p:cBhvr>
                                      <p:to x="100000" y="100000"/>
                                    </p:animScale>
                                    <p:animScale>
                                      <p:cBhvr>
                                        <p:cTn id="51" dur="26">
                                          <p:stCondLst>
                                            <p:cond delay="1312"/>
                                          </p:stCondLst>
                                        </p:cTn>
                                        <p:tgtEl>
                                          <p:spTgt spid="161">
                                            <p:txEl>
                                              <p:pRg st="3" end="3"/>
                                            </p:txEl>
                                          </p:spTgt>
                                        </p:tgtEl>
                                      </p:cBhvr>
                                      <p:to x="100000" y="80000"/>
                                    </p:animScale>
                                    <p:animScale>
                                      <p:cBhvr>
                                        <p:cTn id="52" dur="166" decel="50000">
                                          <p:stCondLst>
                                            <p:cond delay="1338"/>
                                          </p:stCondLst>
                                        </p:cTn>
                                        <p:tgtEl>
                                          <p:spTgt spid="161">
                                            <p:txEl>
                                              <p:pRg st="3" end="3"/>
                                            </p:txEl>
                                          </p:spTgt>
                                        </p:tgtEl>
                                      </p:cBhvr>
                                      <p:to x="100000" y="100000"/>
                                    </p:animScale>
                                    <p:animScale>
                                      <p:cBhvr>
                                        <p:cTn id="53" dur="26">
                                          <p:stCondLst>
                                            <p:cond delay="1642"/>
                                          </p:stCondLst>
                                        </p:cTn>
                                        <p:tgtEl>
                                          <p:spTgt spid="161">
                                            <p:txEl>
                                              <p:pRg st="3" end="3"/>
                                            </p:txEl>
                                          </p:spTgt>
                                        </p:tgtEl>
                                      </p:cBhvr>
                                      <p:to x="100000" y="90000"/>
                                    </p:animScale>
                                    <p:animScale>
                                      <p:cBhvr>
                                        <p:cTn id="54" dur="166" decel="50000">
                                          <p:stCondLst>
                                            <p:cond delay="1668"/>
                                          </p:stCondLst>
                                        </p:cTn>
                                        <p:tgtEl>
                                          <p:spTgt spid="161">
                                            <p:txEl>
                                              <p:pRg st="3" end="3"/>
                                            </p:txEl>
                                          </p:spTgt>
                                        </p:tgtEl>
                                      </p:cBhvr>
                                      <p:to x="100000" y="100000"/>
                                    </p:animScale>
                                    <p:animScale>
                                      <p:cBhvr>
                                        <p:cTn id="55" dur="26">
                                          <p:stCondLst>
                                            <p:cond delay="1808"/>
                                          </p:stCondLst>
                                        </p:cTn>
                                        <p:tgtEl>
                                          <p:spTgt spid="161">
                                            <p:txEl>
                                              <p:pRg st="3" end="3"/>
                                            </p:txEl>
                                          </p:spTgt>
                                        </p:tgtEl>
                                      </p:cBhvr>
                                      <p:to x="100000" y="95000"/>
                                    </p:animScale>
                                    <p:animScale>
                                      <p:cBhvr>
                                        <p:cTn id="56" dur="166" decel="50000">
                                          <p:stCondLst>
                                            <p:cond delay="1834"/>
                                          </p:stCondLst>
                                        </p:cTn>
                                        <p:tgtEl>
                                          <p:spTgt spid="161">
                                            <p:txEl>
                                              <p:pRg st="3" end="3"/>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FAF91A-5E56-E377-C243-BA14FAECDBED}"/>
              </a:ext>
            </a:extLst>
          </p:cNvPr>
          <p:cNvSpPr>
            <a:spLocks noGrp="1"/>
          </p:cNvSpPr>
          <p:nvPr>
            <p:ph type="title"/>
          </p:nvPr>
        </p:nvSpPr>
        <p:spPr/>
        <p:txBody>
          <a:bodyPr/>
          <a:lstStyle/>
          <a:p>
            <a:r>
              <a:rPr lang="en-US" dirty="0"/>
              <a:t>Documenting an Exception</a:t>
            </a:r>
          </a:p>
        </p:txBody>
      </p:sp>
      <p:sp>
        <p:nvSpPr>
          <p:cNvPr id="3" name="Text Placeholder 2">
            <a:extLst>
              <a:ext uri="{FF2B5EF4-FFF2-40B4-BE49-F238E27FC236}">
                <a16:creationId xmlns:a16="http://schemas.microsoft.com/office/drawing/2014/main" id="{FB6A54BC-F021-9CCC-4BE1-8EF6F988FAD7}"/>
              </a:ext>
            </a:extLst>
          </p:cNvPr>
          <p:cNvSpPr>
            <a:spLocks noGrp="1"/>
          </p:cNvSpPr>
          <p:nvPr>
            <p:ph type="body" idx="1"/>
          </p:nvPr>
        </p:nvSpPr>
        <p:spPr/>
        <p:txBody>
          <a:bodyPr/>
          <a:lstStyle/>
          <a:p>
            <a:r>
              <a:rPr lang="en-US" dirty="0"/>
              <a:t>School food authorities must document their justification for an exception, apart from when the item purchased is found on the FAR at 48 CFR 25.104 when using an exception under 7 CFR 210.21(d)(5)(</a:t>
            </a:r>
            <a:r>
              <a:rPr lang="en-US" dirty="0" err="1"/>
              <a:t>i</a:t>
            </a:r>
            <a:r>
              <a:rPr lang="en-US" dirty="0"/>
              <a:t>).</a:t>
            </a:r>
          </a:p>
          <a:p>
            <a:endParaRPr lang="en-US" dirty="0"/>
          </a:p>
          <a:p>
            <a:r>
              <a:rPr lang="en-US" dirty="0"/>
              <a:t>School food authorities must maintain documentation, to demonstrate that when using an exception under 7 CFR 210.21(d)(5)(</a:t>
            </a:r>
            <a:r>
              <a:rPr lang="en-US" dirty="0" err="1"/>
              <a:t>i</a:t>
            </a:r>
            <a:r>
              <a:rPr lang="en-US" dirty="0"/>
              <a:t>) of their non-domestic food purchases do not exceed the annual threshold specified in paragraph 7 CFR 210.21(d)(5)(ii).</a:t>
            </a:r>
          </a:p>
        </p:txBody>
      </p:sp>
      <p:sp>
        <p:nvSpPr>
          <p:cNvPr id="4" name="Slide Number Placeholder 3">
            <a:extLst>
              <a:ext uri="{FF2B5EF4-FFF2-40B4-BE49-F238E27FC236}">
                <a16:creationId xmlns:a16="http://schemas.microsoft.com/office/drawing/2014/main" id="{DD19FCEB-D7AD-9954-7170-4E11066C0D2F}"/>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37241071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03F484-3AEF-2358-B649-A30DC0725958}"/>
              </a:ext>
            </a:extLst>
          </p:cNvPr>
          <p:cNvSpPr>
            <a:spLocks noGrp="1"/>
          </p:cNvSpPr>
          <p:nvPr>
            <p:ph type="title"/>
          </p:nvPr>
        </p:nvSpPr>
        <p:spPr>
          <a:xfrm>
            <a:off x="717176" y="457200"/>
            <a:ext cx="10784542" cy="1026460"/>
          </a:xfrm>
        </p:spPr>
        <p:txBody>
          <a:bodyPr wrap="square" anchor="b">
            <a:normAutofit/>
          </a:bodyPr>
          <a:lstStyle/>
          <a:p>
            <a:r>
              <a:rPr lang="en-US" dirty="0"/>
              <a:t>FAR: 48 CFR 25.104 </a:t>
            </a:r>
            <a:r>
              <a:rPr lang="en-US" dirty="0" err="1"/>
              <a:t>Nonavailable</a:t>
            </a:r>
            <a:r>
              <a:rPr lang="en-US" dirty="0"/>
              <a:t> Articles List</a:t>
            </a:r>
          </a:p>
        </p:txBody>
      </p:sp>
      <p:pic>
        <p:nvPicPr>
          <p:cNvPr id="12" name="Picture 11" descr="Nonavailable Articles List pane 1">
            <a:extLst>
              <a:ext uri="{FF2B5EF4-FFF2-40B4-BE49-F238E27FC236}">
                <a16:creationId xmlns:a16="http://schemas.microsoft.com/office/drawing/2014/main" id="{E9FE26B2-8B32-EA50-1732-2E119CE9DAF3}"/>
              </a:ext>
            </a:extLst>
          </p:cNvPr>
          <p:cNvPicPr>
            <a:picLocks noChangeAspect="1"/>
          </p:cNvPicPr>
          <p:nvPr/>
        </p:nvPicPr>
        <p:blipFill>
          <a:blip r:embed="rId3"/>
          <a:stretch>
            <a:fillRect/>
          </a:stretch>
        </p:blipFill>
        <p:spPr>
          <a:xfrm>
            <a:off x="590988" y="1825625"/>
            <a:ext cx="3954760" cy="4226004"/>
          </a:xfrm>
          <a:prstGeom prst="rect">
            <a:avLst/>
          </a:prstGeom>
        </p:spPr>
      </p:pic>
      <p:pic>
        <p:nvPicPr>
          <p:cNvPr id="14" name="Picture 13" descr="Nonavailable Articles List pane 2">
            <a:extLst>
              <a:ext uri="{FF2B5EF4-FFF2-40B4-BE49-F238E27FC236}">
                <a16:creationId xmlns:a16="http://schemas.microsoft.com/office/drawing/2014/main" id="{0488DA87-514F-6811-D8C3-0E8C0EBA144B}"/>
              </a:ext>
            </a:extLst>
          </p:cNvPr>
          <p:cNvPicPr>
            <a:picLocks noChangeAspect="1"/>
          </p:cNvPicPr>
          <p:nvPr/>
        </p:nvPicPr>
        <p:blipFill>
          <a:blip r:embed="rId4"/>
          <a:stretch>
            <a:fillRect/>
          </a:stretch>
        </p:blipFill>
        <p:spPr>
          <a:xfrm>
            <a:off x="4545749" y="1825625"/>
            <a:ext cx="3548460" cy="4226004"/>
          </a:xfrm>
          <a:prstGeom prst="rect">
            <a:avLst/>
          </a:prstGeom>
        </p:spPr>
      </p:pic>
      <p:pic>
        <p:nvPicPr>
          <p:cNvPr id="16" name="Picture 15" descr="Nonavailable Articles List pane 3&#10;">
            <a:extLst>
              <a:ext uri="{FF2B5EF4-FFF2-40B4-BE49-F238E27FC236}">
                <a16:creationId xmlns:a16="http://schemas.microsoft.com/office/drawing/2014/main" id="{C9ECF002-5577-354F-8E8D-2E4466F70246}"/>
              </a:ext>
            </a:extLst>
          </p:cNvPr>
          <p:cNvPicPr>
            <a:picLocks noChangeAspect="1"/>
          </p:cNvPicPr>
          <p:nvPr/>
        </p:nvPicPr>
        <p:blipFill>
          <a:blip r:embed="rId5"/>
          <a:stretch>
            <a:fillRect/>
          </a:stretch>
        </p:blipFill>
        <p:spPr>
          <a:xfrm>
            <a:off x="8012430" y="1825625"/>
            <a:ext cx="3641688" cy="4226004"/>
          </a:xfrm>
          <a:prstGeom prst="rect">
            <a:avLst/>
          </a:prstGeom>
        </p:spPr>
      </p:pic>
      <p:sp>
        <p:nvSpPr>
          <p:cNvPr id="4" name="Slide Number Placeholder 3">
            <a:extLst>
              <a:ext uri="{FF2B5EF4-FFF2-40B4-BE49-F238E27FC236}">
                <a16:creationId xmlns:a16="http://schemas.microsoft.com/office/drawing/2014/main" id="{BAEFF32A-459F-99AF-B286-048965414021}"/>
              </a:ext>
            </a:extLst>
          </p:cNvPr>
          <p:cNvSpPr>
            <a:spLocks noGrp="1"/>
          </p:cNvSpPr>
          <p:nvPr>
            <p:ph type="sldNum" idx="12"/>
          </p:nvPr>
        </p:nvSpPr>
        <p:spPr>
          <a:xfrm>
            <a:off x="8610600" y="6139793"/>
            <a:ext cx="2891118" cy="365125"/>
          </a:xfrm>
        </p:spPr>
        <p:txBody>
          <a:bodyPr wrap="square" anchor="ctr">
            <a:normAutofit/>
          </a:bodyPr>
          <a:lstStyle/>
          <a:p>
            <a:pPr marL="0" lvl="0" indent="0" rtl="0">
              <a:spcBef>
                <a:spcPts val="0"/>
              </a:spcBef>
              <a:spcAft>
                <a:spcPts val="600"/>
              </a:spcAft>
              <a:buNone/>
            </a:pPr>
            <a:fld id="{00000000-1234-1234-1234-123412341234}" type="slidenum">
              <a:rPr lang="en-US" smtClean="0"/>
              <a:pPr marL="0" lvl="0" indent="0" rtl="0">
                <a:spcBef>
                  <a:spcPts val="0"/>
                </a:spcBef>
                <a:spcAft>
                  <a:spcPts val="600"/>
                </a:spcAft>
                <a:buNone/>
              </a:pPr>
              <a:t>9</a:t>
            </a:fld>
            <a:endParaRPr lang="en-US"/>
          </a:p>
        </p:txBody>
      </p:sp>
      <mc:AlternateContent xmlns:mc="http://schemas.openxmlformats.org/markup-compatibility/2006" xmlns:p14="http://schemas.microsoft.com/office/powerpoint/2010/main">
        <mc:Choice Requires="p14">
          <p:contentPart p14:bwMode="auto" r:id="rId6">
            <p14:nvContentPartPr>
              <p14:cNvPr id="17" name="Ink 16">
                <a:extLst>
                  <a:ext uri="{FF2B5EF4-FFF2-40B4-BE49-F238E27FC236}">
                    <a16:creationId xmlns:a16="http://schemas.microsoft.com/office/drawing/2014/main" id="{A866B2DC-B5E1-F1BA-7D00-A3B075DFB80B}"/>
                  </a:ext>
                  <a:ext uri="{C183D7F6-B498-43B3-948B-1728B52AA6E4}">
                    <adec:decorative xmlns:adec="http://schemas.microsoft.com/office/drawing/2017/decorative" val="1"/>
                  </a:ext>
                </a:extLst>
              </p14:cNvPr>
              <p14:cNvContentPartPr/>
              <p14:nvPr/>
            </p14:nvContentPartPr>
            <p14:xfrm>
              <a:off x="691482" y="2566315"/>
              <a:ext cx="500400" cy="10080"/>
            </p14:xfrm>
          </p:contentPart>
        </mc:Choice>
        <mc:Fallback xmlns="">
          <p:pic>
            <p:nvPicPr>
              <p:cNvPr id="17" name="Ink 16">
                <a:extLst>
                  <a:ext uri="{FF2B5EF4-FFF2-40B4-BE49-F238E27FC236}">
                    <a16:creationId xmlns:a16="http://schemas.microsoft.com/office/drawing/2014/main" id="{A866B2DC-B5E1-F1BA-7D00-A3B075DFB80B}"/>
                  </a:ext>
                  <a:ext uri="{C183D7F6-B498-43B3-948B-1728B52AA6E4}">
                    <adec:decorative xmlns:adec="http://schemas.microsoft.com/office/drawing/2017/decorative" val="1"/>
                  </a:ext>
                </a:extLst>
              </p:cNvPr>
              <p:cNvPicPr/>
              <p:nvPr/>
            </p:nvPicPr>
            <p:blipFill>
              <a:blip r:embed="rId7"/>
              <a:stretch>
                <a:fillRect/>
              </a:stretch>
            </p:blipFill>
            <p:spPr>
              <a:xfrm>
                <a:off x="637443" y="2458315"/>
                <a:ext cx="608117" cy="225720"/>
              </a:xfrm>
              <a:prstGeom prst="rect">
                <a:avLst/>
              </a:prstGeom>
            </p:spPr>
          </p:pic>
        </mc:Fallback>
      </mc:AlternateContent>
      <mc:AlternateContent xmlns:mc="http://schemas.openxmlformats.org/markup-compatibility/2006" xmlns:p14="http://schemas.microsoft.com/office/powerpoint/2010/main">
        <mc:Choice Requires="p14">
          <p:contentPart p14:bwMode="auto" r:id="rId8">
            <p14:nvContentPartPr>
              <p14:cNvPr id="18" name="Ink 17">
                <a:extLst>
                  <a:ext uri="{FF2B5EF4-FFF2-40B4-BE49-F238E27FC236}">
                    <a16:creationId xmlns:a16="http://schemas.microsoft.com/office/drawing/2014/main" id="{90927F28-CCBF-27B2-257E-02DA43118F2A}"/>
                  </a:ext>
                  <a:ext uri="{C183D7F6-B498-43B3-948B-1728B52AA6E4}">
                    <adec:decorative xmlns:adec="http://schemas.microsoft.com/office/drawing/2017/decorative" val="1"/>
                  </a:ext>
                </a:extLst>
              </p14:cNvPr>
              <p14:cNvContentPartPr/>
              <p14:nvPr/>
            </p14:nvContentPartPr>
            <p14:xfrm>
              <a:off x="715242" y="2869795"/>
              <a:ext cx="659520" cy="8640"/>
            </p14:xfrm>
          </p:contentPart>
        </mc:Choice>
        <mc:Fallback xmlns="">
          <p:pic>
            <p:nvPicPr>
              <p:cNvPr id="18" name="Ink 17">
                <a:extLst>
                  <a:ext uri="{FF2B5EF4-FFF2-40B4-BE49-F238E27FC236}">
                    <a16:creationId xmlns:a16="http://schemas.microsoft.com/office/drawing/2014/main" id="{90927F28-CCBF-27B2-257E-02DA43118F2A}"/>
                  </a:ext>
                  <a:ext uri="{C183D7F6-B498-43B3-948B-1728B52AA6E4}">
                    <adec:decorative xmlns:adec="http://schemas.microsoft.com/office/drawing/2017/decorative" val="1"/>
                  </a:ext>
                </a:extLst>
              </p:cNvPr>
              <p:cNvPicPr/>
              <p:nvPr/>
            </p:nvPicPr>
            <p:blipFill>
              <a:blip r:embed="rId9"/>
              <a:stretch>
                <a:fillRect/>
              </a:stretch>
            </p:blipFill>
            <p:spPr>
              <a:xfrm>
                <a:off x="661242" y="2766115"/>
                <a:ext cx="767160" cy="215654"/>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20" name="Ink 19">
                <a:extLst>
                  <a:ext uri="{FF2B5EF4-FFF2-40B4-BE49-F238E27FC236}">
                    <a16:creationId xmlns:a16="http://schemas.microsoft.com/office/drawing/2014/main" id="{F8C6EF07-D82C-D7CF-95B4-35FDC1FA6EA3}"/>
                  </a:ext>
                  <a:ext uri="{C183D7F6-B498-43B3-948B-1728B52AA6E4}">
                    <adec:decorative xmlns:adec="http://schemas.microsoft.com/office/drawing/2017/decorative" val="1"/>
                  </a:ext>
                </a:extLst>
              </p14:cNvPr>
              <p14:cNvContentPartPr/>
              <p14:nvPr/>
            </p14:nvContentPartPr>
            <p14:xfrm>
              <a:off x="723522" y="3490435"/>
              <a:ext cx="730800" cy="8640"/>
            </p14:xfrm>
          </p:contentPart>
        </mc:Choice>
        <mc:Fallback xmlns="">
          <p:pic>
            <p:nvPicPr>
              <p:cNvPr id="20" name="Ink 19">
                <a:extLst>
                  <a:ext uri="{FF2B5EF4-FFF2-40B4-BE49-F238E27FC236}">
                    <a16:creationId xmlns:a16="http://schemas.microsoft.com/office/drawing/2014/main" id="{F8C6EF07-D82C-D7CF-95B4-35FDC1FA6EA3}"/>
                  </a:ext>
                  <a:ext uri="{C183D7F6-B498-43B3-948B-1728B52AA6E4}">
                    <adec:decorative xmlns:adec="http://schemas.microsoft.com/office/drawing/2017/decorative" val="1"/>
                  </a:ext>
                </a:extLst>
              </p:cNvPr>
              <p:cNvPicPr/>
              <p:nvPr/>
            </p:nvPicPr>
            <p:blipFill>
              <a:blip r:embed="rId11"/>
              <a:stretch>
                <a:fillRect/>
              </a:stretch>
            </p:blipFill>
            <p:spPr>
              <a:xfrm>
                <a:off x="687522" y="3418435"/>
                <a:ext cx="802440" cy="15228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21" name="Ink 20">
                <a:extLst>
                  <a:ext uri="{FF2B5EF4-FFF2-40B4-BE49-F238E27FC236}">
                    <a16:creationId xmlns:a16="http://schemas.microsoft.com/office/drawing/2014/main" id="{FC8947DD-365B-6012-422F-7917EC1D2920}"/>
                  </a:ext>
                  <a:ext uri="{C183D7F6-B498-43B3-948B-1728B52AA6E4}">
                    <adec:decorative xmlns:adec="http://schemas.microsoft.com/office/drawing/2017/decorative" val="1"/>
                  </a:ext>
                </a:extLst>
              </p14:cNvPr>
              <p14:cNvContentPartPr/>
              <p14:nvPr/>
            </p14:nvContentPartPr>
            <p14:xfrm>
              <a:off x="707322" y="3943675"/>
              <a:ext cx="452520" cy="360"/>
            </p14:xfrm>
          </p:contentPart>
        </mc:Choice>
        <mc:Fallback xmlns="">
          <p:pic>
            <p:nvPicPr>
              <p:cNvPr id="21" name="Ink 20">
                <a:extLst>
                  <a:ext uri="{FF2B5EF4-FFF2-40B4-BE49-F238E27FC236}">
                    <a16:creationId xmlns:a16="http://schemas.microsoft.com/office/drawing/2014/main" id="{FC8947DD-365B-6012-422F-7917EC1D2920}"/>
                  </a:ext>
                  <a:ext uri="{C183D7F6-B498-43B3-948B-1728B52AA6E4}">
                    <adec:decorative xmlns:adec="http://schemas.microsoft.com/office/drawing/2017/decorative" val="1"/>
                  </a:ext>
                </a:extLst>
              </p:cNvPr>
              <p:cNvPicPr/>
              <p:nvPr/>
            </p:nvPicPr>
            <p:blipFill>
              <a:blip r:embed="rId13"/>
              <a:stretch>
                <a:fillRect/>
              </a:stretch>
            </p:blipFill>
            <p:spPr>
              <a:xfrm>
                <a:off x="671322" y="3871675"/>
                <a:ext cx="524160" cy="144000"/>
              </a:xfrm>
              <a:prstGeom prst="rect">
                <a:avLst/>
              </a:prstGeom>
            </p:spPr>
          </p:pic>
        </mc:Fallback>
      </mc:AlternateContent>
      <mc:AlternateContent xmlns:mc="http://schemas.openxmlformats.org/markup-compatibility/2006" xmlns:p14="http://schemas.microsoft.com/office/powerpoint/2010/main">
        <mc:Choice Requires="p14">
          <p:contentPart p14:bwMode="auto" r:id="rId14">
            <p14:nvContentPartPr>
              <p14:cNvPr id="22" name="Ink 21">
                <a:extLst>
                  <a:ext uri="{FF2B5EF4-FFF2-40B4-BE49-F238E27FC236}">
                    <a16:creationId xmlns:a16="http://schemas.microsoft.com/office/drawing/2014/main" id="{D6105E09-AFD8-812B-735E-FD488FA5CB65}"/>
                  </a:ext>
                  <a:ext uri="{C183D7F6-B498-43B3-948B-1728B52AA6E4}">
                    <adec:decorative xmlns:adec="http://schemas.microsoft.com/office/drawing/2017/decorative" val="1"/>
                  </a:ext>
                </a:extLst>
              </p14:cNvPr>
              <p14:cNvContentPartPr/>
              <p14:nvPr/>
            </p14:nvContentPartPr>
            <p14:xfrm>
              <a:off x="707322" y="4054915"/>
              <a:ext cx="905760" cy="24840"/>
            </p14:xfrm>
          </p:contentPart>
        </mc:Choice>
        <mc:Fallback xmlns="">
          <p:pic>
            <p:nvPicPr>
              <p:cNvPr id="22" name="Ink 21">
                <a:extLst>
                  <a:ext uri="{FF2B5EF4-FFF2-40B4-BE49-F238E27FC236}">
                    <a16:creationId xmlns:a16="http://schemas.microsoft.com/office/drawing/2014/main" id="{D6105E09-AFD8-812B-735E-FD488FA5CB65}"/>
                  </a:ext>
                  <a:ext uri="{C183D7F6-B498-43B3-948B-1728B52AA6E4}">
                    <adec:decorative xmlns:adec="http://schemas.microsoft.com/office/drawing/2017/decorative" val="1"/>
                  </a:ext>
                </a:extLst>
              </p:cNvPr>
              <p:cNvPicPr/>
              <p:nvPr/>
            </p:nvPicPr>
            <p:blipFill>
              <a:blip r:embed="rId15"/>
              <a:stretch>
                <a:fillRect/>
              </a:stretch>
            </p:blipFill>
            <p:spPr>
              <a:xfrm>
                <a:off x="671322" y="3982915"/>
                <a:ext cx="977400" cy="168480"/>
              </a:xfrm>
              <a:prstGeom prst="rect">
                <a:avLst/>
              </a:prstGeom>
            </p:spPr>
          </p:pic>
        </mc:Fallback>
      </mc:AlternateContent>
      <mc:AlternateContent xmlns:mc="http://schemas.openxmlformats.org/markup-compatibility/2006" xmlns:p14="http://schemas.microsoft.com/office/powerpoint/2010/main">
        <mc:Choice Requires="p14">
          <p:contentPart p14:bwMode="auto" r:id="rId16">
            <p14:nvContentPartPr>
              <p14:cNvPr id="23" name="Ink 22">
                <a:extLst>
                  <a:ext uri="{FF2B5EF4-FFF2-40B4-BE49-F238E27FC236}">
                    <a16:creationId xmlns:a16="http://schemas.microsoft.com/office/drawing/2014/main" id="{8946EF72-4C51-D216-5405-49E516CB7883}"/>
                  </a:ext>
                  <a:ext uri="{C183D7F6-B498-43B3-948B-1728B52AA6E4}">
                    <adec:decorative xmlns:adec="http://schemas.microsoft.com/office/drawing/2017/decorative" val="1"/>
                  </a:ext>
                </a:extLst>
              </p14:cNvPr>
              <p14:cNvContentPartPr/>
              <p14:nvPr/>
            </p14:nvContentPartPr>
            <p14:xfrm>
              <a:off x="691482" y="4293235"/>
              <a:ext cx="400320" cy="360"/>
            </p14:xfrm>
          </p:contentPart>
        </mc:Choice>
        <mc:Fallback xmlns="">
          <p:pic>
            <p:nvPicPr>
              <p:cNvPr id="23" name="Ink 22">
                <a:extLst>
                  <a:ext uri="{FF2B5EF4-FFF2-40B4-BE49-F238E27FC236}">
                    <a16:creationId xmlns:a16="http://schemas.microsoft.com/office/drawing/2014/main" id="{8946EF72-4C51-D216-5405-49E516CB7883}"/>
                  </a:ext>
                  <a:ext uri="{C183D7F6-B498-43B3-948B-1728B52AA6E4}">
                    <adec:decorative xmlns:adec="http://schemas.microsoft.com/office/drawing/2017/decorative" val="1"/>
                  </a:ext>
                </a:extLst>
              </p:cNvPr>
              <p:cNvPicPr/>
              <p:nvPr/>
            </p:nvPicPr>
            <p:blipFill>
              <a:blip r:embed="rId17"/>
              <a:stretch>
                <a:fillRect/>
              </a:stretch>
            </p:blipFill>
            <p:spPr>
              <a:xfrm>
                <a:off x="655450" y="4221235"/>
                <a:ext cx="472024" cy="144000"/>
              </a:xfrm>
              <a:prstGeom prst="rect">
                <a:avLst/>
              </a:prstGeom>
            </p:spPr>
          </p:pic>
        </mc:Fallback>
      </mc:AlternateContent>
      <mc:AlternateContent xmlns:mc="http://schemas.openxmlformats.org/markup-compatibility/2006" xmlns:p14="http://schemas.microsoft.com/office/powerpoint/2010/main">
        <mc:Choice Requires="p14">
          <p:contentPart p14:bwMode="auto" r:id="rId18">
            <p14:nvContentPartPr>
              <p14:cNvPr id="24" name="Ink 23">
                <a:extLst>
                  <a:ext uri="{FF2B5EF4-FFF2-40B4-BE49-F238E27FC236}">
                    <a16:creationId xmlns:a16="http://schemas.microsoft.com/office/drawing/2014/main" id="{06615BE1-1683-6F6B-4212-2C96351A07FC}"/>
                  </a:ext>
                  <a:ext uri="{C183D7F6-B498-43B3-948B-1728B52AA6E4}">
                    <adec:decorative xmlns:adec="http://schemas.microsoft.com/office/drawing/2017/decorative" val="1"/>
                  </a:ext>
                </a:extLst>
              </p14:cNvPr>
              <p14:cNvContentPartPr/>
              <p14:nvPr/>
            </p14:nvContentPartPr>
            <p14:xfrm>
              <a:off x="715242" y="4851595"/>
              <a:ext cx="486360" cy="6840"/>
            </p14:xfrm>
          </p:contentPart>
        </mc:Choice>
        <mc:Fallback xmlns="">
          <p:pic>
            <p:nvPicPr>
              <p:cNvPr id="24" name="Ink 23">
                <a:extLst>
                  <a:ext uri="{FF2B5EF4-FFF2-40B4-BE49-F238E27FC236}">
                    <a16:creationId xmlns:a16="http://schemas.microsoft.com/office/drawing/2014/main" id="{06615BE1-1683-6F6B-4212-2C96351A07FC}"/>
                  </a:ext>
                  <a:ext uri="{C183D7F6-B498-43B3-948B-1728B52AA6E4}">
                    <adec:decorative xmlns:adec="http://schemas.microsoft.com/office/drawing/2017/decorative" val="1"/>
                  </a:ext>
                </a:extLst>
              </p:cNvPr>
              <p:cNvPicPr/>
              <p:nvPr/>
            </p:nvPicPr>
            <p:blipFill>
              <a:blip r:embed="rId19"/>
              <a:stretch>
                <a:fillRect/>
              </a:stretch>
            </p:blipFill>
            <p:spPr>
              <a:xfrm>
                <a:off x="679242" y="4775595"/>
                <a:ext cx="558000" cy="158460"/>
              </a:xfrm>
              <a:prstGeom prst="rect">
                <a:avLst/>
              </a:prstGeom>
            </p:spPr>
          </p:pic>
        </mc:Fallback>
      </mc:AlternateContent>
      <mc:AlternateContent xmlns:mc="http://schemas.openxmlformats.org/markup-compatibility/2006" xmlns:p14="http://schemas.microsoft.com/office/powerpoint/2010/main">
        <mc:Choice Requires="p14">
          <p:contentPart p14:bwMode="auto" r:id="rId20">
            <p14:nvContentPartPr>
              <p14:cNvPr id="25" name="Ink 24">
                <a:extLst>
                  <a:ext uri="{FF2B5EF4-FFF2-40B4-BE49-F238E27FC236}">
                    <a16:creationId xmlns:a16="http://schemas.microsoft.com/office/drawing/2014/main" id="{D838AFAE-C7A1-1251-84E3-6590A04A9570}"/>
                  </a:ext>
                  <a:ext uri="{C183D7F6-B498-43B3-948B-1728B52AA6E4}">
                    <adec:decorative xmlns:adec="http://schemas.microsoft.com/office/drawing/2017/decorative" val="1"/>
                  </a:ext>
                </a:extLst>
              </p14:cNvPr>
              <p14:cNvContentPartPr/>
              <p14:nvPr/>
            </p14:nvContentPartPr>
            <p14:xfrm>
              <a:off x="715242" y="4960675"/>
              <a:ext cx="3188160" cy="41040"/>
            </p14:xfrm>
          </p:contentPart>
        </mc:Choice>
        <mc:Fallback xmlns="">
          <p:pic>
            <p:nvPicPr>
              <p:cNvPr id="25" name="Ink 24">
                <a:extLst>
                  <a:ext uri="{FF2B5EF4-FFF2-40B4-BE49-F238E27FC236}">
                    <a16:creationId xmlns:a16="http://schemas.microsoft.com/office/drawing/2014/main" id="{D838AFAE-C7A1-1251-84E3-6590A04A9570}"/>
                  </a:ext>
                  <a:ext uri="{C183D7F6-B498-43B3-948B-1728B52AA6E4}">
                    <adec:decorative xmlns:adec="http://schemas.microsoft.com/office/drawing/2017/decorative" val="1"/>
                  </a:ext>
                </a:extLst>
              </p:cNvPr>
              <p:cNvPicPr/>
              <p:nvPr/>
            </p:nvPicPr>
            <p:blipFill>
              <a:blip r:embed="rId21"/>
              <a:stretch>
                <a:fillRect/>
              </a:stretch>
            </p:blipFill>
            <p:spPr>
              <a:xfrm>
                <a:off x="679242" y="4888675"/>
                <a:ext cx="3259800" cy="184680"/>
              </a:xfrm>
              <a:prstGeom prst="rect">
                <a:avLst/>
              </a:prstGeom>
            </p:spPr>
          </p:pic>
        </mc:Fallback>
      </mc:AlternateContent>
      <mc:AlternateContent xmlns:mc="http://schemas.openxmlformats.org/markup-compatibility/2006" xmlns:p14="http://schemas.microsoft.com/office/powerpoint/2010/main">
        <mc:Choice Requires="p14">
          <p:contentPart p14:bwMode="auto" r:id="rId22">
            <p14:nvContentPartPr>
              <p14:cNvPr id="26" name="Ink 25">
                <a:extLst>
                  <a:ext uri="{FF2B5EF4-FFF2-40B4-BE49-F238E27FC236}">
                    <a16:creationId xmlns:a16="http://schemas.microsoft.com/office/drawing/2014/main" id="{B76A3201-FAB8-CD25-785D-C578CFF18789}"/>
                  </a:ext>
                  <a:ext uri="{C183D7F6-B498-43B3-948B-1728B52AA6E4}">
                    <adec:decorative xmlns:adec="http://schemas.microsoft.com/office/drawing/2017/decorative" val="1"/>
                  </a:ext>
                </a:extLst>
              </p14:cNvPr>
              <p14:cNvContentPartPr/>
              <p14:nvPr/>
            </p14:nvContentPartPr>
            <p14:xfrm>
              <a:off x="707322" y="5047795"/>
              <a:ext cx="889920" cy="41040"/>
            </p14:xfrm>
          </p:contentPart>
        </mc:Choice>
        <mc:Fallback xmlns="">
          <p:pic>
            <p:nvPicPr>
              <p:cNvPr id="26" name="Ink 25">
                <a:extLst>
                  <a:ext uri="{FF2B5EF4-FFF2-40B4-BE49-F238E27FC236}">
                    <a16:creationId xmlns:a16="http://schemas.microsoft.com/office/drawing/2014/main" id="{B76A3201-FAB8-CD25-785D-C578CFF18789}"/>
                  </a:ext>
                  <a:ext uri="{C183D7F6-B498-43B3-948B-1728B52AA6E4}">
                    <adec:decorative xmlns:adec="http://schemas.microsoft.com/office/drawing/2017/decorative" val="1"/>
                  </a:ext>
                </a:extLst>
              </p:cNvPr>
              <p:cNvPicPr/>
              <p:nvPr/>
            </p:nvPicPr>
            <p:blipFill>
              <a:blip r:embed="rId23"/>
              <a:stretch>
                <a:fillRect/>
              </a:stretch>
            </p:blipFill>
            <p:spPr>
              <a:xfrm>
                <a:off x="671322" y="4975795"/>
                <a:ext cx="961560" cy="184680"/>
              </a:xfrm>
              <a:prstGeom prst="rect">
                <a:avLst/>
              </a:prstGeom>
            </p:spPr>
          </p:pic>
        </mc:Fallback>
      </mc:AlternateContent>
      <mc:AlternateContent xmlns:mc="http://schemas.openxmlformats.org/markup-compatibility/2006" xmlns:p14="http://schemas.microsoft.com/office/powerpoint/2010/main">
        <mc:Choice Requires="p14">
          <p:contentPart p14:bwMode="auto" r:id="rId24">
            <p14:nvContentPartPr>
              <p14:cNvPr id="27" name="Ink 26">
                <a:extLst>
                  <a:ext uri="{FF2B5EF4-FFF2-40B4-BE49-F238E27FC236}">
                    <a16:creationId xmlns:a16="http://schemas.microsoft.com/office/drawing/2014/main" id="{36CEC566-7D1C-CDC3-453E-C38B3E3DEBBA}"/>
                  </a:ext>
                  <a:ext uri="{C183D7F6-B498-43B3-948B-1728B52AA6E4}">
                    <adec:decorative xmlns:adec="http://schemas.microsoft.com/office/drawing/2017/decorative" val="1"/>
                  </a:ext>
                </a:extLst>
              </p14:cNvPr>
              <p14:cNvContentPartPr/>
              <p14:nvPr/>
            </p14:nvContentPartPr>
            <p14:xfrm>
              <a:off x="4587402" y="2613115"/>
              <a:ext cx="850320" cy="19080"/>
            </p14:xfrm>
          </p:contentPart>
        </mc:Choice>
        <mc:Fallback xmlns="">
          <p:pic>
            <p:nvPicPr>
              <p:cNvPr id="27" name="Ink 26">
                <a:extLst>
                  <a:ext uri="{FF2B5EF4-FFF2-40B4-BE49-F238E27FC236}">
                    <a16:creationId xmlns:a16="http://schemas.microsoft.com/office/drawing/2014/main" id="{36CEC566-7D1C-CDC3-453E-C38B3E3DEBBA}"/>
                  </a:ext>
                  <a:ext uri="{C183D7F6-B498-43B3-948B-1728B52AA6E4}">
                    <adec:decorative xmlns:adec="http://schemas.microsoft.com/office/drawing/2017/decorative" val="1"/>
                  </a:ext>
                </a:extLst>
              </p:cNvPr>
              <p:cNvPicPr/>
              <p:nvPr/>
            </p:nvPicPr>
            <p:blipFill>
              <a:blip r:embed="rId25"/>
              <a:stretch>
                <a:fillRect/>
              </a:stretch>
            </p:blipFill>
            <p:spPr>
              <a:xfrm>
                <a:off x="4551402" y="2539730"/>
                <a:ext cx="921960" cy="165482"/>
              </a:xfrm>
              <a:prstGeom prst="rect">
                <a:avLst/>
              </a:prstGeom>
            </p:spPr>
          </p:pic>
        </mc:Fallback>
      </mc:AlternateContent>
      <mc:AlternateContent xmlns:mc="http://schemas.openxmlformats.org/markup-compatibility/2006" xmlns:p14="http://schemas.microsoft.com/office/powerpoint/2010/main">
        <mc:Choice Requires="p14">
          <p:contentPart p14:bwMode="auto" r:id="rId26">
            <p14:nvContentPartPr>
              <p14:cNvPr id="28" name="Ink 27">
                <a:extLst>
                  <a:ext uri="{FF2B5EF4-FFF2-40B4-BE49-F238E27FC236}">
                    <a16:creationId xmlns:a16="http://schemas.microsoft.com/office/drawing/2014/main" id="{436A39B8-6E73-E186-955F-8FD95DC00F16}"/>
                  </a:ext>
                  <a:ext uri="{C183D7F6-B498-43B3-948B-1728B52AA6E4}">
                    <adec:decorative xmlns:adec="http://schemas.microsoft.com/office/drawing/2017/decorative" val="1"/>
                  </a:ext>
                </a:extLst>
              </p14:cNvPr>
              <p14:cNvContentPartPr/>
              <p14:nvPr/>
            </p14:nvContentPartPr>
            <p14:xfrm>
              <a:off x="4611522" y="5045635"/>
              <a:ext cx="243000" cy="12240"/>
            </p14:xfrm>
          </p:contentPart>
        </mc:Choice>
        <mc:Fallback xmlns="">
          <p:pic>
            <p:nvPicPr>
              <p:cNvPr id="28" name="Ink 27">
                <a:extLst>
                  <a:ext uri="{FF2B5EF4-FFF2-40B4-BE49-F238E27FC236}">
                    <a16:creationId xmlns:a16="http://schemas.microsoft.com/office/drawing/2014/main" id="{436A39B8-6E73-E186-955F-8FD95DC00F16}"/>
                  </a:ext>
                  <a:ext uri="{C183D7F6-B498-43B3-948B-1728B52AA6E4}">
                    <adec:decorative xmlns:adec="http://schemas.microsoft.com/office/drawing/2017/decorative" val="1"/>
                  </a:ext>
                </a:extLst>
              </p:cNvPr>
              <p:cNvPicPr/>
              <p:nvPr/>
            </p:nvPicPr>
            <p:blipFill>
              <a:blip r:embed="rId27"/>
              <a:stretch>
                <a:fillRect/>
              </a:stretch>
            </p:blipFill>
            <p:spPr>
              <a:xfrm>
                <a:off x="4575575" y="4971453"/>
                <a:ext cx="314534" cy="160233"/>
              </a:xfrm>
              <a:prstGeom prst="rect">
                <a:avLst/>
              </a:prstGeom>
            </p:spPr>
          </p:pic>
        </mc:Fallback>
      </mc:AlternateContent>
      <mc:AlternateContent xmlns:mc="http://schemas.openxmlformats.org/markup-compatibility/2006" xmlns:p14="http://schemas.microsoft.com/office/powerpoint/2010/main">
        <mc:Choice Requires="p14">
          <p:contentPart p14:bwMode="auto" r:id="rId28">
            <p14:nvContentPartPr>
              <p14:cNvPr id="29" name="Ink 28">
                <a:extLst>
                  <a:ext uri="{FF2B5EF4-FFF2-40B4-BE49-F238E27FC236}">
                    <a16:creationId xmlns:a16="http://schemas.microsoft.com/office/drawing/2014/main" id="{0E0DEF68-74D9-0900-DF53-2317DECDC12C}"/>
                  </a:ext>
                  <a:ext uri="{C183D7F6-B498-43B3-948B-1728B52AA6E4}">
                    <adec:decorative xmlns:adec="http://schemas.microsoft.com/office/drawing/2017/decorative" val="1"/>
                  </a:ext>
                </a:extLst>
              </p14:cNvPr>
              <p14:cNvContentPartPr/>
              <p14:nvPr/>
            </p14:nvContentPartPr>
            <p14:xfrm>
              <a:off x="4611522" y="5150755"/>
              <a:ext cx="1502280" cy="19800"/>
            </p14:xfrm>
          </p:contentPart>
        </mc:Choice>
        <mc:Fallback xmlns="">
          <p:pic>
            <p:nvPicPr>
              <p:cNvPr id="29" name="Ink 28">
                <a:extLst>
                  <a:ext uri="{FF2B5EF4-FFF2-40B4-BE49-F238E27FC236}">
                    <a16:creationId xmlns:a16="http://schemas.microsoft.com/office/drawing/2014/main" id="{0E0DEF68-74D9-0900-DF53-2317DECDC12C}"/>
                  </a:ext>
                  <a:ext uri="{C183D7F6-B498-43B3-948B-1728B52AA6E4}">
                    <adec:decorative xmlns:adec="http://schemas.microsoft.com/office/drawing/2017/decorative" val="1"/>
                  </a:ext>
                </a:extLst>
              </p:cNvPr>
              <p:cNvPicPr/>
              <p:nvPr/>
            </p:nvPicPr>
            <p:blipFill>
              <a:blip r:embed="rId29"/>
              <a:stretch>
                <a:fillRect/>
              </a:stretch>
            </p:blipFill>
            <p:spPr>
              <a:xfrm>
                <a:off x="4575522" y="5078755"/>
                <a:ext cx="1573920" cy="163440"/>
              </a:xfrm>
              <a:prstGeom prst="rect">
                <a:avLst/>
              </a:prstGeom>
            </p:spPr>
          </p:pic>
        </mc:Fallback>
      </mc:AlternateContent>
      <mc:AlternateContent xmlns:mc="http://schemas.openxmlformats.org/markup-compatibility/2006" xmlns:p14="http://schemas.microsoft.com/office/powerpoint/2010/main">
        <mc:Choice Requires="p14">
          <p:contentPart p14:bwMode="auto" r:id="rId30">
            <p14:nvContentPartPr>
              <p14:cNvPr id="30" name="Ink 29">
                <a:extLst>
                  <a:ext uri="{FF2B5EF4-FFF2-40B4-BE49-F238E27FC236}">
                    <a16:creationId xmlns:a16="http://schemas.microsoft.com/office/drawing/2014/main" id="{D5E42387-42EE-D530-7C7A-4F22D83D1610}"/>
                  </a:ext>
                  <a:ext uri="{C183D7F6-B498-43B3-948B-1728B52AA6E4}">
                    <adec:decorative xmlns:adec="http://schemas.microsoft.com/office/drawing/2017/decorative" val="1"/>
                  </a:ext>
                </a:extLst>
              </p14:cNvPr>
              <p14:cNvContentPartPr/>
              <p14:nvPr/>
            </p14:nvContentPartPr>
            <p14:xfrm>
              <a:off x="4595682" y="5374675"/>
              <a:ext cx="829800" cy="8640"/>
            </p14:xfrm>
          </p:contentPart>
        </mc:Choice>
        <mc:Fallback xmlns="">
          <p:pic>
            <p:nvPicPr>
              <p:cNvPr id="30" name="Ink 29">
                <a:extLst>
                  <a:ext uri="{FF2B5EF4-FFF2-40B4-BE49-F238E27FC236}">
                    <a16:creationId xmlns:a16="http://schemas.microsoft.com/office/drawing/2014/main" id="{D5E42387-42EE-D530-7C7A-4F22D83D1610}"/>
                  </a:ext>
                  <a:ext uri="{C183D7F6-B498-43B3-948B-1728B52AA6E4}">
                    <adec:decorative xmlns:adec="http://schemas.microsoft.com/office/drawing/2017/decorative" val="1"/>
                  </a:ext>
                </a:extLst>
              </p:cNvPr>
              <p:cNvPicPr/>
              <p:nvPr/>
            </p:nvPicPr>
            <p:blipFill>
              <a:blip r:embed="rId31"/>
              <a:stretch>
                <a:fillRect/>
              </a:stretch>
            </p:blipFill>
            <p:spPr>
              <a:xfrm>
                <a:off x="4559682" y="5305555"/>
                <a:ext cx="901440" cy="146534"/>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31" name="Ink 30">
                <a:extLst>
                  <a:ext uri="{FF2B5EF4-FFF2-40B4-BE49-F238E27FC236}">
                    <a16:creationId xmlns:a16="http://schemas.microsoft.com/office/drawing/2014/main" id="{BAF352D6-8212-AF98-26EC-6FE9923AA321}"/>
                  </a:ext>
                  <a:ext uri="{C183D7F6-B498-43B3-948B-1728B52AA6E4}">
                    <adec:decorative xmlns:adec="http://schemas.microsoft.com/office/drawing/2017/decorative" val="1"/>
                  </a:ext>
                </a:extLst>
              </p14:cNvPr>
              <p14:cNvContentPartPr/>
              <p14:nvPr/>
            </p14:nvContentPartPr>
            <p14:xfrm>
              <a:off x="4603242" y="5580235"/>
              <a:ext cx="524520" cy="25920"/>
            </p14:xfrm>
          </p:contentPart>
        </mc:Choice>
        <mc:Fallback xmlns="">
          <p:pic>
            <p:nvPicPr>
              <p:cNvPr id="31" name="Ink 30">
                <a:extLst>
                  <a:ext uri="{FF2B5EF4-FFF2-40B4-BE49-F238E27FC236}">
                    <a16:creationId xmlns:a16="http://schemas.microsoft.com/office/drawing/2014/main" id="{BAF352D6-8212-AF98-26EC-6FE9923AA321}"/>
                  </a:ext>
                  <a:ext uri="{C183D7F6-B498-43B3-948B-1728B52AA6E4}">
                    <adec:decorative xmlns:adec="http://schemas.microsoft.com/office/drawing/2017/decorative" val="1"/>
                  </a:ext>
                </a:extLst>
              </p:cNvPr>
              <p:cNvPicPr/>
              <p:nvPr/>
            </p:nvPicPr>
            <p:blipFill>
              <a:blip r:embed="rId33"/>
              <a:stretch>
                <a:fillRect/>
              </a:stretch>
            </p:blipFill>
            <p:spPr>
              <a:xfrm>
                <a:off x="4567242" y="5508235"/>
                <a:ext cx="596160" cy="16956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32" name="Ink 31">
                <a:extLst>
                  <a:ext uri="{FF2B5EF4-FFF2-40B4-BE49-F238E27FC236}">
                    <a16:creationId xmlns:a16="http://schemas.microsoft.com/office/drawing/2014/main" id="{8CD1FF1F-7272-CA37-81B1-B934DE6F47C9}"/>
                  </a:ext>
                  <a:ext uri="{C183D7F6-B498-43B3-948B-1728B52AA6E4}">
                    <adec:decorative xmlns:adec="http://schemas.microsoft.com/office/drawing/2017/decorative" val="1"/>
                  </a:ext>
                </a:extLst>
              </p14:cNvPr>
              <p14:cNvContentPartPr/>
              <p14:nvPr/>
            </p14:nvContentPartPr>
            <p14:xfrm>
              <a:off x="8086242" y="3522115"/>
              <a:ext cx="776880" cy="25200"/>
            </p14:xfrm>
          </p:contentPart>
        </mc:Choice>
        <mc:Fallback xmlns="">
          <p:pic>
            <p:nvPicPr>
              <p:cNvPr id="32" name="Ink 31">
                <a:extLst>
                  <a:ext uri="{FF2B5EF4-FFF2-40B4-BE49-F238E27FC236}">
                    <a16:creationId xmlns:a16="http://schemas.microsoft.com/office/drawing/2014/main" id="{8CD1FF1F-7272-CA37-81B1-B934DE6F47C9}"/>
                  </a:ext>
                  <a:ext uri="{C183D7F6-B498-43B3-948B-1728B52AA6E4}">
                    <adec:decorative xmlns:adec="http://schemas.microsoft.com/office/drawing/2017/decorative" val="1"/>
                  </a:ext>
                </a:extLst>
              </p:cNvPr>
              <p:cNvPicPr/>
              <p:nvPr/>
            </p:nvPicPr>
            <p:blipFill>
              <a:blip r:embed="rId35"/>
              <a:stretch>
                <a:fillRect/>
              </a:stretch>
            </p:blipFill>
            <p:spPr>
              <a:xfrm>
                <a:off x="8050242" y="3450115"/>
                <a:ext cx="848520" cy="168840"/>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33" name="Ink 32">
                <a:extLst>
                  <a:ext uri="{FF2B5EF4-FFF2-40B4-BE49-F238E27FC236}">
                    <a16:creationId xmlns:a16="http://schemas.microsoft.com/office/drawing/2014/main" id="{77D2695D-FE33-2211-743A-F8DEFAD407A5}"/>
                  </a:ext>
                  <a:ext uri="{C183D7F6-B498-43B3-948B-1728B52AA6E4}">
                    <adec:decorative xmlns:adec="http://schemas.microsoft.com/office/drawing/2017/decorative" val="1"/>
                  </a:ext>
                </a:extLst>
              </p14:cNvPr>
              <p14:cNvContentPartPr/>
              <p14:nvPr/>
            </p14:nvContentPartPr>
            <p14:xfrm>
              <a:off x="8070042" y="3633355"/>
              <a:ext cx="366480" cy="360"/>
            </p14:xfrm>
          </p:contentPart>
        </mc:Choice>
        <mc:Fallback xmlns="">
          <p:pic>
            <p:nvPicPr>
              <p:cNvPr id="33" name="Ink 32">
                <a:extLst>
                  <a:ext uri="{FF2B5EF4-FFF2-40B4-BE49-F238E27FC236}">
                    <a16:creationId xmlns:a16="http://schemas.microsoft.com/office/drawing/2014/main" id="{77D2695D-FE33-2211-743A-F8DEFAD407A5}"/>
                  </a:ext>
                  <a:ext uri="{C183D7F6-B498-43B3-948B-1728B52AA6E4}">
                    <adec:decorative xmlns:adec="http://schemas.microsoft.com/office/drawing/2017/decorative" val="1"/>
                  </a:ext>
                </a:extLst>
              </p:cNvPr>
              <p:cNvPicPr/>
              <p:nvPr/>
            </p:nvPicPr>
            <p:blipFill>
              <a:blip r:embed="rId37"/>
              <a:stretch>
                <a:fillRect/>
              </a:stretch>
            </p:blipFill>
            <p:spPr>
              <a:xfrm>
                <a:off x="8034042" y="3561355"/>
                <a:ext cx="438120" cy="144000"/>
              </a:xfrm>
              <a:prstGeom prst="rect">
                <a:avLst/>
              </a:prstGeom>
            </p:spPr>
          </p:pic>
        </mc:Fallback>
      </mc:AlternateContent>
      <mc:AlternateContent xmlns:mc="http://schemas.openxmlformats.org/markup-compatibility/2006" xmlns:p14="http://schemas.microsoft.com/office/powerpoint/2010/main">
        <mc:Choice Requires="p14">
          <p:contentPart p14:bwMode="auto" r:id="rId38">
            <p14:nvContentPartPr>
              <p14:cNvPr id="34" name="Ink 33">
                <a:extLst>
                  <a:ext uri="{FF2B5EF4-FFF2-40B4-BE49-F238E27FC236}">
                    <a16:creationId xmlns:a16="http://schemas.microsoft.com/office/drawing/2014/main" id="{20A3C3E1-52FC-BA21-9F1C-3292ED742E61}"/>
                  </a:ext>
                  <a:ext uri="{C183D7F6-B498-43B3-948B-1728B52AA6E4}">
                    <adec:decorative xmlns:adec="http://schemas.microsoft.com/office/drawing/2017/decorative" val="1"/>
                  </a:ext>
                </a:extLst>
              </p14:cNvPr>
              <p14:cNvContentPartPr/>
              <p14:nvPr/>
            </p14:nvContentPartPr>
            <p14:xfrm>
              <a:off x="8094162" y="4324915"/>
              <a:ext cx="333360" cy="40320"/>
            </p14:xfrm>
          </p:contentPart>
        </mc:Choice>
        <mc:Fallback xmlns="">
          <p:pic>
            <p:nvPicPr>
              <p:cNvPr id="34" name="Ink 33">
                <a:extLst>
                  <a:ext uri="{FF2B5EF4-FFF2-40B4-BE49-F238E27FC236}">
                    <a16:creationId xmlns:a16="http://schemas.microsoft.com/office/drawing/2014/main" id="{20A3C3E1-52FC-BA21-9F1C-3292ED742E61}"/>
                  </a:ext>
                  <a:ext uri="{C183D7F6-B498-43B3-948B-1728B52AA6E4}">
                    <adec:decorative xmlns:adec="http://schemas.microsoft.com/office/drawing/2017/decorative" val="1"/>
                  </a:ext>
                </a:extLst>
              </p:cNvPr>
              <p:cNvPicPr/>
              <p:nvPr/>
            </p:nvPicPr>
            <p:blipFill>
              <a:blip r:embed="rId39"/>
              <a:stretch>
                <a:fillRect/>
              </a:stretch>
            </p:blipFill>
            <p:spPr>
              <a:xfrm>
                <a:off x="8058123" y="4252915"/>
                <a:ext cx="405077" cy="183960"/>
              </a:xfrm>
              <a:prstGeom prst="rect">
                <a:avLst/>
              </a:prstGeom>
            </p:spPr>
          </p:pic>
        </mc:Fallback>
      </mc:AlternateContent>
      <mc:AlternateContent xmlns:mc="http://schemas.openxmlformats.org/markup-compatibility/2006" xmlns:p14="http://schemas.microsoft.com/office/powerpoint/2010/main">
        <mc:Choice Requires="p14">
          <p:contentPart p14:bwMode="auto" r:id="rId40">
            <p14:nvContentPartPr>
              <p14:cNvPr id="35" name="Ink 34">
                <a:extLst>
                  <a:ext uri="{FF2B5EF4-FFF2-40B4-BE49-F238E27FC236}">
                    <a16:creationId xmlns:a16="http://schemas.microsoft.com/office/drawing/2014/main" id="{E950CB14-EA69-2212-5F77-2CB476764910}"/>
                  </a:ext>
                  <a:ext uri="{C183D7F6-B498-43B3-948B-1728B52AA6E4}">
                    <adec:decorative xmlns:adec="http://schemas.microsoft.com/office/drawing/2017/decorative" val="1"/>
                  </a:ext>
                </a:extLst>
              </p14:cNvPr>
              <p14:cNvContentPartPr/>
              <p14:nvPr/>
            </p14:nvContentPartPr>
            <p14:xfrm>
              <a:off x="8086242" y="4555315"/>
              <a:ext cx="285120" cy="56520"/>
            </p14:xfrm>
          </p:contentPart>
        </mc:Choice>
        <mc:Fallback xmlns="">
          <p:pic>
            <p:nvPicPr>
              <p:cNvPr id="35" name="Ink 34">
                <a:extLst>
                  <a:ext uri="{FF2B5EF4-FFF2-40B4-BE49-F238E27FC236}">
                    <a16:creationId xmlns:a16="http://schemas.microsoft.com/office/drawing/2014/main" id="{E950CB14-EA69-2212-5F77-2CB476764910}"/>
                  </a:ext>
                  <a:ext uri="{C183D7F6-B498-43B3-948B-1728B52AA6E4}">
                    <adec:decorative xmlns:adec="http://schemas.microsoft.com/office/drawing/2017/decorative" val="1"/>
                  </a:ext>
                </a:extLst>
              </p:cNvPr>
              <p:cNvPicPr/>
              <p:nvPr/>
            </p:nvPicPr>
            <p:blipFill>
              <a:blip r:embed="rId41"/>
              <a:stretch>
                <a:fillRect/>
              </a:stretch>
            </p:blipFill>
            <p:spPr>
              <a:xfrm>
                <a:off x="8050242" y="4483315"/>
                <a:ext cx="356760" cy="200160"/>
              </a:xfrm>
              <a:prstGeom prst="rect">
                <a:avLst/>
              </a:prstGeom>
            </p:spPr>
          </p:pic>
        </mc:Fallback>
      </mc:AlternateContent>
      <mc:AlternateContent xmlns:mc="http://schemas.openxmlformats.org/markup-compatibility/2006" xmlns:p14="http://schemas.microsoft.com/office/powerpoint/2010/main">
        <mc:Choice Requires="p14">
          <p:contentPart p14:bwMode="auto" r:id="rId42">
            <p14:nvContentPartPr>
              <p14:cNvPr id="36" name="Ink 35">
                <a:extLst>
                  <a:ext uri="{FF2B5EF4-FFF2-40B4-BE49-F238E27FC236}">
                    <a16:creationId xmlns:a16="http://schemas.microsoft.com/office/drawing/2014/main" id="{DCA5451B-40AD-AA90-A519-16C90B43ADB9}"/>
                  </a:ext>
                  <a:ext uri="{C183D7F6-B498-43B3-948B-1728B52AA6E4}">
                    <adec:decorative xmlns:adec="http://schemas.microsoft.com/office/drawing/2017/decorative" val="1"/>
                  </a:ext>
                </a:extLst>
              </p14:cNvPr>
              <p14:cNvContentPartPr/>
              <p14:nvPr/>
            </p14:nvContentPartPr>
            <p14:xfrm>
              <a:off x="8086242" y="5033035"/>
              <a:ext cx="349200" cy="32400"/>
            </p14:xfrm>
          </p:contentPart>
        </mc:Choice>
        <mc:Fallback xmlns="">
          <p:pic>
            <p:nvPicPr>
              <p:cNvPr id="36" name="Ink 35">
                <a:extLst>
                  <a:ext uri="{FF2B5EF4-FFF2-40B4-BE49-F238E27FC236}">
                    <a16:creationId xmlns:a16="http://schemas.microsoft.com/office/drawing/2014/main" id="{DCA5451B-40AD-AA90-A519-16C90B43ADB9}"/>
                  </a:ext>
                  <a:ext uri="{C183D7F6-B498-43B3-948B-1728B52AA6E4}">
                    <adec:decorative xmlns:adec="http://schemas.microsoft.com/office/drawing/2017/decorative" val="1"/>
                  </a:ext>
                </a:extLst>
              </p:cNvPr>
              <p:cNvPicPr/>
              <p:nvPr/>
            </p:nvPicPr>
            <p:blipFill>
              <a:blip r:embed="rId43"/>
              <a:stretch>
                <a:fillRect/>
              </a:stretch>
            </p:blipFill>
            <p:spPr>
              <a:xfrm>
                <a:off x="8050242" y="4961035"/>
                <a:ext cx="420840" cy="176040"/>
              </a:xfrm>
              <a:prstGeom prst="rect">
                <a:avLst/>
              </a:prstGeom>
            </p:spPr>
          </p:pic>
        </mc:Fallback>
      </mc:AlternateContent>
      <mc:AlternateContent xmlns:mc="http://schemas.openxmlformats.org/markup-compatibility/2006" xmlns:p14="http://schemas.microsoft.com/office/powerpoint/2010/main">
        <mc:Choice Requires="p14">
          <p:contentPart p14:bwMode="auto" r:id="rId44">
            <p14:nvContentPartPr>
              <p14:cNvPr id="37" name="Ink 36">
                <a:extLst>
                  <a:ext uri="{FF2B5EF4-FFF2-40B4-BE49-F238E27FC236}">
                    <a16:creationId xmlns:a16="http://schemas.microsoft.com/office/drawing/2014/main" id="{F063B002-83E8-7C4F-B1C0-7FAA7A0B3D88}"/>
                  </a:ext>
                  <a:ext uri="{C183D7F6-B498-43B3-948B-1728B52AA6E4}">
                    <adec:decorative xmlns:adec="http://schemas.microsoft.com/office/drawing/2017/decorative" val="1"/>
                  </a:ext>
                </a:extLst>
              </p14:cNvPr>
              <p14:cNvContentPartPr/>
              <p14:nvPr/>
            </p14:nvContentPartPr>
            <p14:xfrm>
              <a:off x="8102082" y="5237875"/>
              <a:ext cx="452880" cy="42120"/>
            </p14:xfrm>
          </p:contentPart>
        </mc:Choice>
        <mc:Fallback xmlns="">
          <p:pic>
            <p:nvPicPr>
              <p:cNvPr id="37" name="Ink 36">
                <a:extLst>
                  <a:ext uri="{FF2B5EF4-FFF2-40B4-BE49-F238E27FC236}">
                    <a16:creationId xmlns:a16="http://schemas.microsoft.com/office/drawing/2014/main" id="{F063B002-83E8-7C4F-B1C0-7FAA7A0B3D88}"/>
                  </a:ext>
                  <a:ext uri="{C183D7F6-B498-43B3-948B-1728B52AA6E4}">
                    <adec:decorative xmlns:adec="http://schemas.microsoft.com/office/drawing/2017/decorative" val="1"/>
                  </a:ext>
                </a:extLst>
              </p:cNvPr>
              <p:cNvPicPr/>
              <p:nvPr/>
            </p:nvPicPr>
            <p:blipFill>
              <a:blip r:embed="rId45"/>
              <a:stretch>
                <a:fillRect/>
              </a:stretch>
            </p:blipFill>
            <p:spPr>
              <a:xfrm>
                <a:off x="8066082" y="5165875"/>
                <a:ext cx="524520" cy="185760"/>
              </a:xfrm>
              <a:prstGeom prst="rect">
                <a:avLst/>
              </a:prstGeom>
            </p:spPr>
          </p:pic>
        </mc:Fallback>
      </mc:AlternateContent>
      <mc:AlternateContent xmlns:mc="http://schemas.openxmlformats.org/markup-compatibility/2006" xmlns:p14="http://schemas.microsoft.com/office/powerpoint/2010/main">
        <mc:Choice Requires="p14">
          <p:contentPart p14:bwMode="auto" r:id="rId46">
            <p14:nvContentPartPr>
              <p14:cNvPr id="39" name="Ink 38">
                <a:extLst>
                  <a:ext uri="{FF2B5EF4-FFF2-40B4-BE49-F238E27FC236}">
                    <a16:creationId xmlns:a16="http://schemas.microsoft.com/office/drawing/2014/main" id="{430D26C4-5FD3-46F5-A90E-3C6927B58634}"/>
                  </a:ext>
                  <a:ext uri="{C183D7F6-B498-43B3-948B-1728B52AA6E4}">
                    <adec:decorative xmlns:adec="http://schemas.microsoft.com/office/drawing/2017/decorative" val="1"/>
                  </a:ext>
                </a:extLst>
              </p14:cNvPr>
              <p14:cNvContentPartPr/>
              <p14:nvPr/>
            </p14:nvContentPartPr>
            <p14:xfrm>
              <a:off x="8086242" y="5970866"/>
              <a:ext cx="1168200" cy="25560"/>
            </p14:xfrm>
          </p:contentPart>
        </mc:Choice>
        <mc:Fallback xmlns="">
          <p:pic>
            <p:nvPicPr>
              <p:cNvPr id="39" name="Ink 38">
                <a:extLst>
                  <a:ext uri="{FF2B5EF4-FFF2-40B4-BE49-F238E27FC236}">
                    <a16:creationId xmlns:a16="http://schemas.microsoft.com/office/drawing/2014/main" id="{430D26C4-5FD3-46F5-A90E-3C6927B58634}"/>
                  </a:ext>
                  <a:ext uri="{C183D7F6-B498-43B3-948B-1728B52AA6E4}">
                    <adec:decorative xmlns:adec="http://schemas.microsoft.com/office/drawing/2017/decorative" val="1"/>
                  </a:ext>
                </a:extLst>
              </p:cNvPr>
              <p:cNvPicPr/>
              <p:nvPr/>
            </p:nvPicPr>
            <p:blipFill>
              <a:blip r:embed="rId47"/>
              <a:stretch>
                <a:fillRect/>
              </a:stretch>
            </p:blipFill>
            <p:spPr>
              <a:xfrm>
                <a:off x="8050253" y="5898866"/>
                <a:ext cx="1239818" cy="169200"/>
              </a:xfrm>
              <a:prstGeom prst="rect">
                <a:avLst/>
              </a:prstGeom>
            </p:spPr>
          </p:pic>
        </mc:Fallback>
      </mc:AlternateContent>
    </p:spTree>
    <p:extLst>
      <p:ext uri="{BB962C8B-B14F-4D97-AF65-F5344CB8AC3E}">
        <p14:creationId xmlns:p14="http://schemas.microsoft.com/office/powerpoint/2010/main" val="558744332"/>
      </p:ext>
    </p:extLst>
  </p:cSld>
  <p:clrMapOvr>
    <a:masterClrMapping/>
  </p:clrMapOvr>
</p:sld>
</file>

<file path=ppt/theme/theme1.xml><?xml version="1.0" encoding="utf-8"?>
<a:theme xmlns:a="http://schemas.openxmlformats.org/drawingml/2006/main" name="2021ODE">
  <a:themeElements>
    <a:clrScheme name="ODE2021">
      <a:dk1>
        <a:srgbClr val="000000"/>
      </a:dk1>
      <a:lt1>
        <a:srgbClr val="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C7457C9221D0340B8D5CA9726A131CC" ma:contentTypeVersion="7" ma:contentTypeDescription="Create a new document." ma:contentTypeScope="" ma:versionID="5dfc938b34e4116f9fe97bd443af5214">
  <xsd:schema xmlns:xsd="http://www.w3.org/2001/XMLSchema" xmlns:xs="http://www.w3.org/2001/XMLSchema" xmlns:p="http://schemas.microsoft.com/office/2006/metadata/properties" xmlns:ns1="http://schemas.microsoft.com/sharepoint/v3" xmlns:ns2="5555b13e-5550-4a64-82c9-4795d4b5fce9" xmlns:ns3="54031767-dd6d-417c-ab73-583408f47564" targetNamespace="http://schemas.microsoft.com/office/2006/metadata/properties" ma:root="true" ma:fieldsID="c871f720fd984a021f16a99f3d42a1e5" ns1:_="" ns2:_="" ns3:_="">
    <xsd:import namespace="http://schemas.microsoft.com/sharepoint/v3"/>
    <xsd:import namespace="5555b13e-5550-4a64-82c9-4795d4b5fce9"/>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555b13e-5550-4a64-82c9-4795d4b5fce9"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5555b13e-5550-4a64-82c9-4795d4b5fce9" xsi:nil="true"/>
    <Priority xmlns="5555b13e-5550-4a64-82c9-4795d4b5fce9">New</Priority>
    <Remediation_x0020_Date xmlns="5555b13e-5550-4a64-82c9-4795d4b5fce9">2025-06-13T22:21:42+00:00</Remediation_x0020_Dat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1E80616-237F-499B-A2B3-25A829FA993F}"/>
</file>

<file path=customXml/itemProps2.xml><?xml version="1.0" encoding="utf-8"?>
<ds:datastoreItem xmlns:ds="http://schemas.openxmlformats.org/officeDocument/2006/customXml" ds:itemID="{5AC886FD-A6E2-4786-ACC3-F1C426DC6B90}"/>
</file>

<file path=customXml/itemProps3.xml><?xml version="1.0" encoding="utf-8"?>
<ds:datastoreItem xmlns:ds="http://schemas.openxmlformats.org/officeDocument/2006/customXml" ds:itemID="{532D211F-4604-4F0C-842A-595E518A2CCE}"/>
</file>

<file path=docMetadata/LabelInfo.xml><?xml version="1.0" encoding="utf-8"?>
<clbl:labelList xmlns:clbl="http://schemas.microsoft.com/office/2020/mipLabelMetadata">
  <clbl:label id="{7730ea53-6f5e-4160-81a5-992a9105450a}" enabled="1" method="Standard" siteId="{b4f51418-b269-49a2-935a-fa54bf584fc8}" contentBits="0" removed="0"/>
</clbl:labelList>
</file>

<file path=docProps/app.xml><?xml version="1.0" encoding="utf-8"?>
<Properties xmlns="http://schemas.openxmlformats.org/officeDocument/2006/extended-properties" xmlns:vt="http://schemas.openxmlformats.org/officeDocument/2006/docPropsVTypes">
  <TotalTime>6596</TotalTime>
  <Words>3377</Words>
  <Application>Microsoft Office PowerPoint</Application>
  <PresentationFormat>Widescreen</PresentationFormat>
  <Paragraphs>207</Paragraphs>
  <Slides>19</Slides>
  <Notes>19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2021ODE</vt:lpstr>
      <vt:lpstr>Buy American Provision Requirements  </vt:lpstr>
      <vt:lpstr>Purpose of the Buy American Provision </vt:lpstr>
      <vt:lpstr>Buy American Requirement </vt:lpstr>
      <vt:lpstr>Definition of Domestic Commodity or Product</vt:lpstr>
      <vt:lpstr>Procurement Transactions</vt:lpstr>
      <vt:lpstr>Exceptions to the Buy American Provision</vt:lpstr>
      <vt:lpstr>Using an Exception</vt:lpstr>
      <vt:lpstr>Documenting an Exception</vt:lpstr>
      <vt:lpstr>FAR: 48 CFR 25.104 Nonavailable Articles List</vt:lpstr>
      <vt:lpstr>ODE CNP Buy American Exception Form</vt:lpstr>
      <vt:lpstr>USDA Exception Tracking Standard Form</vt:lpstr>
      <vt:lpstr>USDA Buy American Exceptions Tracking Standard Form </vt:lpstr>
      <vt:lpstr>Buy American Exception Summary</vt:lpstr>
      <vt:lpstr>Buy American Exception Threshold Accommodation Process for SY 2025-2026</vt:lpstr>
      <vt:lpstr>SFA Accommodation Plan SY 2025-2026</vt:lpstr>
      <vt:lpstr>Implementation of the Buy American Provision</vt:lpstr>
      <vt:lpstr>Monitoring by State Agencies.</vt:lpstr>
      <vt:lpstr>References</vt:lpstr>
      <vt:lpstr>Non-Discrimination Statement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Buy American Provision for the Manager</dc:title>
  <dc:creator>WILLIAMS Richard * ODE</dc:creator>
  <cp:lastModifiedBy>PUCKETT Jared * ODE</cp:lastModifiedBy>
  <cp:revision>33</cp:revision>
  <dcterms:modified xsi:type="dcterms:W3CDTF">2025-06-10T17:06:53Z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7730ea53-6f5e-4160-81a5-992a9105450a_Enabled">
    <vt:lpwstr>true</vt:lpwstr>
  </property>
  <property fmtid="{D5CDD505-2E9C-101B-9397-08002B2CF9AE}" pid="3" name="MSIP_Label_7730ea53-6f5e-4160-81a5-992a9105450a_SetDate">
    <vt:lpwstr>2024-10-08T19:00:21Z</vt:lpwstr>
  </property>
  <property fmtid="{D5CDD505-2E9C-101B-9397-08002B2CF9AE}" pid="4" name="MSIP_Label_7730ea53-6f5e-4160-81a5-992a9105450a_Method">
    <vt:lpwstr>Standard</vt:lpwstr>
  </property>
  <property fmtid="{D5CDD505-2E9C-101B-9397-08002B2CF9AE}" pid="5" name="MSIP_Label_7730ea53-6f5e-4160-81a5-992a9105450a_Name">
    <vt:lpwstr>Level 2 - Limited (Items)</vt:lpwstr>
  </property>
  <property fmtid="{D5CDD505-2E9C-101B-9397-08002B2CF9AE}" pid="6" name="MSIP_Label_7730ea53-6f5e-4160-81a5-992a9105450a_SiteId">
    <vt:lpwstr>b4f51418-b269-49a2-935a-fa54bf584fc8</vt:lpwstr>
  </property>
  <property fmtid="{D5CDD505-2E9C-101B-9397-08002B2CF9AE}" pid="7" name="MSIP_Label_7730ea53-6f5e-4160-81a5-992a9105450a_ActionId">
    <vt:lpwstr>9f527aac-f2d3-4ca6-a972-c99efadc29e3</vt:lpwstr>
  </property>
  <property fmtid="{D5CDD505-2E9C-101B-9397-08002B2CF9AE}" pid="8" name="MSIP_Label_7730ea53-6f5e-4160-81a5-992a9105450a_ContentBits">
    <vt:lpwstr>0</vt:lpwstr>
  </property>
  <property fmtid="{D5CDD505-2E9C-101B-9397-08002B2CF9AE}" pid="9" name="ContentTypeId">
    <vt:lpwstr>0x010100FC7457C9221D0340B8D5CA9726A131CC</vt:lpwstr>
  </property>
</Properties>
</file>