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4"/>
    <p:sldMasterId id="2147483731" r:id="rId5"/>
    <p:sldMasterId id="2147483743" r:id="rId6"/>
    <p:sldMasterId id="2147483755" r:id="rId7"/>
    <p:sldMasterId id="2147483767" r:id="rId8"/>
    <p:sldMasterId id="2147483779" r:id="rId9"/>
  </p:sldMasterIdLst>
  <p:notesMasterIdLst>
    <p:notesMasterId r:id="rId20"/>
  </p:notesMasterIdLst>
  <p:sldIdLst>
    <p:sldId id="276" r:id="rId10"/>
    <p:sldId id="277" r:id="rId11"/>
    <p:sldId id="278" r:id="rId12"/>
    <p:sldId id="279" r:id="rId13"/>
    <p:sldId id="280" r:id="rId14"/>
    <p:sldId id="285" r:id="rId15"/>
    <p:sldId id="281" r:id="rId16"/>
    <p:sldId id="282" r:id="rId17"/>
    <p:sldId id="286" r:id="rId18"/>
    <p:sldId id="33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4EC"/>
    <a:srgbClr val="FAF5E3"/>
    <a:srgbClr val="FCEDE1"/>
    <a:srgbClr val="E7F5F3"/>
    <a:srgbClr val="F0F4E6"/>
    <a:srgbClr val="FCF4F8"/>
    <a:srgbClr val="F2FAFE"/>
    <a:srgbClr val="BB8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78026" autoAdjust="0"/>
  </p:normalViewPr>
  <p:slideViewPr>
    <p:cSldViewPr snapToGrid="0">
      <p:cViewPr varScale="1">
        <p:scale>
          <a:sx n="85" d="100"/>
          <a:sy n="85" d="100"/>
        </p:scale>
        <p:origin x="1452" y="90"/>
      </p:cViewPr>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4302 of the Food Conservation and Energy Act of 2008 (P.L. 110-246) amended section 9(j) of the Richard B. Russell National School Lunch Act, 42 USC 1758(j), authorized use of a geographic preference. The provision applied to schools, sponsors, and institutions participating in any CNP, including the National School Lunch Program (NSLP), School Breakfast Program (SBP), Fresh Fruit and Vegetable Program (FFVP), Special Milk Program (SMP), Child and Adult Care Food Program (CACFP), Summer Food Service Program (SFSP), and Seamless Summer Option (SSO), as well as to purchases made for these programs by State agencies and USDA DoD Fresh.</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100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 food authority participating in the Child Nutrition Program, as well as State agencies making purchases on behalf of such school food authorities, may apply a geographic preference when procuring unprocessed locally grown or locally raised agricultural products, including the use of “locally grown”, “locally raised”, or “locally caught” as procurement specifications or selection criteria for unprocessed or minimally processed food items. When utilizing the geographic preference to procure such products, the school food authority making the purchase or the State agency making purchases on behalf of such school food authorities have the discretion to determine the local area to which the geographic preference option will be applied, so long as there are an appropriate number of qualified firms able to compete;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87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applying the optional geographic procurement preference, “unprocessed locally grown or locally raised agricultural products” means only those agricultural products that retain their inherent character. The effects of the following food handling and preservation techniques shall not be considered as changing an agricultural product into a product of a different kind or character: Cooling; refrigerating; freezing; size adjustment made by peeling, slicing, dicing, cutting, chopping, shucking, and grinding; forming ground products into patties without any additives or fillers; drying/dehydration; washing; packaging (such as placing eggs in cartons), vacuum packing and bagging (such as placing vegetables in bags or combining two or more types of vegetables or fruits in a single package); the addition of ascorbic acid or other preservatives to prevent oxidation of produce; butchering livestock and poultry; cleaning fish; and the pasteurization of milk.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849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accordance with Federal procurement regulations at 2 CFR 200.319, CNP operators must ensure full and open competition when procuring goods by planning solicitations that ensure an appropriate number of qualified firms are eligible to compete for the contract. Market research can help determine whether an adequate supply of local products exists in the marketplace before applying local as a specification and/or applying a defined scoring advantage to one or more local unprocessed agricultural products. Market research on unprocessed local agricultural products may include a range of activities such as visiting local farmers’ markets, participating in local food vendor fairs, or issuing Requests for Information (RFIs), which are requests made by institutions for vendors to share information about the products and services they provide. Whether or not competition is adequately full and open is determined by the CNP operator and may be assessed as part of reviews of Program operations conducted by the State agency.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16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of items grown and raised in Oregon to help with market research.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896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local as a specification (i.e., the written description of a product or service that a vendor must meet to be considered responsive to a solicitation) for local unprocessed agricultural products;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6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CNP operators may choose to: </a:t>
            </a:r>
          </a:p>
          <a:p>
            <a:r>
              <a:rPr lang="en-US" dirty="0"/>
              <a:t>•	Use local as a specification (i.e., the written description of a product or service that a vendor must meet to be considered responsive to a solicitation) for local unprocessed agricultural products; </a:t>
            </a:r>
          </a:p>
          <a:p>
            <a:r>
              <a:rPr lang="en-US" dirty="0"/>
              <a:t>•	Use a defined scoring advantage (e.g., additional credit or points given to local unprocessed agricultural products during the evaluation of responses to a solicitation) for local unprocessed agricultural products;</a:t>
            </a:r>
          </a:p>
          <a:p>
            <a:r>
              <a:rPr lang="en-US" dirty="0"/>
              <a:t>•	Adopt a mix of both strategies; or, </a:t>
            </a:r>
          </a:p>
          <a:p>
            <a:r>
              <a:rPr lang="en-US" dirty="0"/>
              <a:t>•	Elect not to use any of these approaches.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734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the requirements when the geographic preference provision to a solicitation. </a:t>
            </a:r>
          </a:p>
          <a:p>
            <a:endParaRPr lang="en-US" dirty="0"/>
          </a:p>
          <a:p>
            <a:pPr>
              <a:buFont typeface="Arial" panose="020B0604020202020204" pitchFamily="34" charset="0"/>
              <a:buChar char="•"/>
            </a:pPr>
            <a:r>
              <a:rPr lang="en-US" dirty="0"/>
              <a:t>CNP operators may now use locally grown, locally raised, or locally caught as a specification for local unprocessed agricultural.</a:t>
            </a:r>
          </a:p>
          <a:p>
            <a:pPr>
              <a:buFont typeface="Arial" panose="020B0604020202020204" pitchFamily="34" charset="0"/>
              <a:buChar char="•"/>
            </a:pPr>
            <a:r>
              <a:rPr lang="en-US" dirty="0"/>
              <a:t>Geographic Preference can only be used for unprocessed foods and that retain their inherent character.</a:t>
            </a:r>
          </a:p>
          <a:p>
            <a:pPr>
              <a:buFont typeface="Arial" panose="020B0604020202020204" pitchFamily="34" charset="0"/>
              <a:buChar char="•"/>
            </a:pPr>
            <a:r>
              <a:rPr lang="en-US" dirty="0"/>
              <a:t>May apply a geographic preference through additional points or credit during evaluation for local unprocessed agricultural products. </a:t>
            </a:r>
          </a:p>
          <a:p>
            <a:pPr>
              <a:buFont typeface="Arial" panose="020B0604020202020204" pitchFamily="34" charset="0"/>
              <a:buChar char="•"/>
            </a:pPr>
            <a:r>
              <a:rPr lang="en-US" dirty="0"/>
              <a:t>Require unprocessed agricultural product be locally grown, raised, or caught to meet the solicitation requirements and remove products or bids that do not meet this standard from consideration. </a:t>
            </a:r>
          </a:p>
          <a:p>
            <a:pPr>
              <a:buFont typeface="Arial" panose="020B0604020202020204" pitchFamily="34" charset="0"/>
              <a:buChar char="•"/>
            </a:pPr>
            <a:r>
              <a:rPr lang="en-US" dirty="0"/>
              <a:t>Must have an adequate number of suppliers to meet the full and open competition requirements.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85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A1B50CBB-0E25-78E8-ECFC-2CCF7FCA9551}"/>
            </a:ext>
          </a:extLst>
        </p:cNvPr>
        <p:cNvGrpSpPr/>
        <p:nvPr/>
      </p:nvGrpSpPr>
      <p:grpSpPr>
        <a:xfrm>
          <a:off x="0" y="0"/>
          <a:ext cx="0" cy="0"/>
          <a:chOff x="0" y="0"/>
          <a:chExt cx="0" cy="0"/>
        </a:xfrm>
      </p:grpSpPr>
      <p:sp>
        <p:nvSpPr>
          <p:cNvPr id="228" name="Google Shape;228;p13:notes">
            <a:extLst>
              <a:ext uri="{FF2B5EF4-FFF2-40B4-BE49-F238E27FC236}">
                <a16:creationId xmlns:a16="http://schemas.microsoft.com/office/drawing/2014/main" id="{CF6AEF4A-952C-10F2-1756-DAB97CD1BAD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3:notes">
            <a:extLst>
              <a:ext uri="{FF2B5EF4-FFF2-40B4-BE49-F238E27FC236}">
                <a16:creationId xmlns:a16="http://schemas.microsoft.com/office/drawing/2014/main" id="{8660D8EB-5F28-C243-362A-EF41DF8819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713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AE25D7A7-DBF1-4731-876B-EF0349DEF57D}"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1801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79C08E3A-1967-44F7-9CA0-320D3ED909C6}"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8675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150A4BA-4BC0-44D2-9B7A-1BA67BCFD26E}"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72758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80"/>
        <p:cNvGrpSpPr/>
        <p:nvPr/>
      </p:nvGrpSpPr>
      <p:grpSpPr>
        <a:xfrm>
          <a:off x="0" y="0"/>
          <a:ext cx="0" cy="0"/>
          <a:chOff x="0" y="0"/>
          <a:chExt cx="0" cy="0"/>
        </a:xfrm>
      </p:grpSpPr>
      <p:sp>
        <p:nvSpPr>
          <p:cNvPr id="81" name="Google Shape;81;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82" name="Google Shape;82;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0"/>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9688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BE140E1E-9F50-4DA7-8532-904D1258043E}"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42257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E083E88-43CE-4949-BD10-EF58ACAC9E00}" type="datetime1">
              <a:rPr lang="en-US" smtClean="0"/>
              <a:t>6/10/2025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4051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A4262DA6-2890-4F76-9B5D-A52D8E5BCA20}"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428879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4C1815FD-6724-4955-AFD3-561894D7734F}"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3083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799AFBB-9424-4797-A9A3-15E0C521173F}"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30987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255738ED-FF95-41E6-873D-176A2FFBF827}"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6239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4A318A3D-EDBA-4019-A5D5-6822BAFE5D04}" type="datetime1">
              <a:rPr lang="en-US" smtClean="0"/>
              <a:t>6/10/2025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62518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D3EF3E82-E342-448C-86A1-AD037F02CB12}" type="datetime1">
              <a:rPr lang="en-US" smtClean="0"/>
              <a:t>6/10/2025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94506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D576694-5E3B-49E2-ADE2-1D5F075EA847}" type="datetime1">
              <a:rPr lang="en-US" smtClean="0"/>
              <a:t>6/10/2025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354524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A755CB8E-C00C-4D55-865A-46E18BE7D0E5}" type="datetime1">
              <a:rPr lang="en-US" smtClean="0"/>
              <a:t>6/10/2025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288360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F626B24-82E0-47A8-9892-00031563D56B}"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47978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49126F9-427B-4C4E-ACBA-53EE8F200CAE}"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11245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4D19AF88-7CB1-4F03-ADC2-18D459D6C618}"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06436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B227D26-86C6-456C-9E25-4F6B7B50F9B7}" type="datetime1">
              <a:rPr lang="en-US" smtClean="0"/>
              <a:t>6/10/2025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49949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E2475BFB-07FD-45AF-A1F5-17A74D57B308}"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782126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EE580E6D-38C0-4806-A470-ECB46D5363C2}"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86489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32556FE-66BD-481D-85E3-5F58F517F705}"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118988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DF6584CC-A997-44CB-A1EE-F4E0DFBAD779}"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306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58160567-124C-4095-81DC-815DD21CE8C9}"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832603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F2FC4EFE-8E4C-4BC7-B5B3-D4F54D3E472D}" type="datetime1">
              <a:rPr lang="en-US" smtClean="0"/>
              <a:t>6/10/2025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08745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B041FEB8-1AD5-4C22-A87E-7FD2DE9EAF9B}" type="datetime1">
              <a:rPr lang="en-US" smtClean="0"/>
              <a:t>6/10/2025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749660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6559BCA1-3F28-4504-87BF-D3D670F39A74}" type="datetime1">
              <a:rPr lang="en-US" smtClean="0"/>
              <a:t>6/10/2025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83537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B05E307-4653-458C-80B0-E9544025F040}"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903691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FD07D6D1-EA64-40DD-A897-6F8EE962E11D}"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90477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6169A84-B199-41D1-BD2A-A7BA89EA64F1}"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5424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2E8D83D-2C09-4512-B2BC-C98EB3B89FA5}" type="datetime1">
              <a:rPr lang="en-US" smtClean="0"/>
              <a:t>6/10/2025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75127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4E4EE782-1113-4AA2-BA87-879A4B32EA8E}"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511751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257D380B-F62D-408C-AFFF-CEED7ACA0612}"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460462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8CBDB7B-9FFC-471F-A400-9D12E2D91974}"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74884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ED6FA7BA-D396-4E27-AF61-C3F310AFC230}"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15924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B7DDA5DD-5F82-41DC-9B60-8CE0A63777BB}"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20291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EAE18924-5BE2-42D0-A50B-16FDB5FA5603}" type="datetime1">
              <a:rPr lang="en-US" smtClean="0"/>
              <a:t>6/10/2025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58548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1EA3C2C-6DC8-493C-9140-B6557A76B277}" type="datetime1">
              <a:rPr lang="en-US" smtClean="0"/>
              <a:t>6/10/2025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863213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162D4F79-6EF2-4877-A207-34BDF4411E8E}" type="datetime1">
              <a:rPr lang="en-US" smtClean="0"/>
              <a:t>6/10/2025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50288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557BAF7-C49F-4083-AA22-8AAD4E559F9D}"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13784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D6FAB8B-2A43-45A5-BE4E-D049423CDA12}"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844643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95B40D8A-386E-4419-99E0-F75A18200034}"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00886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AB22452-A495-4EB6-B989-1CD42994562C}" type="datetime1">
              <a:rPr lang="en-US" smtClean="0"/>
              <a:t>6/10/2025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11633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EE53AEB8-8C62-44A4-A523-64545B680581}"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261061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98D6CB44-7BF3-4D76-BD2C-F2F0D9B5D002}"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5998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7E3AC9E-0280-4D27-9EA2-698F7A67BA53}"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47075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A846F28-578B-4E71-BAA6-81ACC119A47F}"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87005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A4BB7F27-F70D-4410-9755-6BA0D9569C37}"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173179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01112FDA-1205-4203-87F9-2F8062CE77E8}" type="datetime1">
              <a:rPr lang="en-US" smtClean="0"/>
              <a:t>6/10/2025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18879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3DC8F91-16E8-49CB-A5AC-BD0C434B1E38}" type="datetime1">
              <a:rPr lang="en-US" smtClean="0"/>
              <a:t>6/10/2025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167111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4B238419-75C3-4BDE-A9CE-D6AA33EDCA53}" type="datetime1">
              <a:rPr lang="en-US" smtClean="0"/>
              <a:t>6/10/2025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19109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7F49013A-5C23-46F7-8965-85C36A658194}"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2299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59EF4804-D7DE-4751-904B-2522E503B784}"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830630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821C304-C051-4347-8D60-059057964186}"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44278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2CA3334-8517-4529-A3D0-D66DDAC572B3}" type="datetime1">
              <a:rPr lang="en-US" smtClean="0"/>
              <a:t>6/10/2025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221428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B829D55D-F812-4208-8F36-EAAFEE466D96}"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3620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AABC6FB3-D811-417F-8686-F9E75A22B6CE}"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33232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80F9ABDE-3C86-450D-905B-D27FFD604B0D}"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68467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FC6FA52B-A8EB-4287-97C4-5A97AA381A09}"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30928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BB633BC0-C5A6-4F36-8238-B59AB83F8926}" type="datetime1">
              <a:rPr lang="en-US" smtClean="0"/>
              <a:t>6/10/2025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49834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3BCFF0F0-A6AF-4448-99D1-61034411FCE8}" type="datetime1">
              <a:rPr lang="en-US" smtClean="0"/>
              <a:t>6/10/2025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898079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51D50DD0-09AA-496C-AE77-4516DC32AF66}" type="datetime1">
              <a:rPr lang="en-US" smtClean="0"/>
              <a:t>6/10/2025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3890581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35572A0C-8CD5-4EF7-AB5F-12446F111152}" type="datetime1">
              <a:rPr lang="en-US" smtClean="0"/>
              <a:t>6/10/2025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06162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AD76BA4-B859-4175-9511-632FB1E0B399}"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54119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6A02050-97E0-4A29-A0CA-A323F6EE2CC7}" type="datetime1">
              <a:rPr lang="en-US" smtClean="0"/>
              <a:t>6/10/2025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367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52E33458-4B95-47BE-956D-AAB447907D75}" type="datetime1">
              <a:rPr lang="en-US" smtClean="0"/>
              <a:t>6/10/2025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2036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0EF567FB-5140-4075-A427-FA8B498DAFA1}" type="datetime1">
              <a:rPr lang="en-US" smtClean="0"/>
              <a:t>6/10/2025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40437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A48A807B-0068-4E1F-806E-C8C4952A24DC}" type="datetime1">
              <a:rPr lang="en-US" smtClean="0"/>
              <a:t>6/10/2025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0738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2D0A6FE-1ABE-4141-9C0E-FE4FA78F9128}" type="datetime1">
              <a:rPr lang="en-US" smtClean="0"/>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1592949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91"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16662658-B221-44AB-A835-01037B6343E2}" type="datetime1">
              <a:rPr lang="en-US" smtClean="0"/>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84425630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C56F38C-15A1-432F-A4C7-0F16EE281733}" type="datetime1">
              <a:rPr lang="en-US" smtClean="0"/>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09143805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45A5E84A-9C84-4582-BFA2-7B3C65413110}" type="datetime1">
              <a:rPr lang="en-US" smtClean="0"/>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28687803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329EC1B-63BD-48EE-BDF0-3233A897D35F}" type="datetime1">
              <a:rPr lang="en-US" smtClean="0"/>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8407012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63E3153A-6905-40E9-9CAB-FBC3BBF10590}" type="datetime1">
              <a:rPr lang="en-US" smtClean="0"/>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47250927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da.gov/sites/default/files/documents/ad-3027.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mailto:Program.Intake@us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1D6FF-9460-33D9-3097-D70202DF29D0}"/>
              </a:ext>
            </a:extLst>
          </p:cNvPr>
          <p:cNvSpPr>
            <a:spLocks noGrp="1"/>
          </p:cNvSpPr>
          <p:nvPr>
            <p:ph type="ctrTitle"/>
          </p:nvPr>
        </p:nvSpPr>
        <p:spPr/>
        <p:txBody>
          <a:bodyPr/>
          <a:lstStyle/>
          <a:p>
            <a:r>
              <a:rPr lang="en-US" dirty="0"/>
              <a:t>Geographic Preference</a:t>
            </a:r>
          </a:p>
        </p:txBody>
      </p:sp>
      <p:sp>
        <p:nvSpPr>
          <p:cNvPr id="6" name="Subtitle 5">
            <a:extLst>
              <a:ext uri="{FF2B5EF4-FFF2-40B4-BE49-F238E27FC236}">
                <a16:creationId xmlns:a16="http://schemas.microsoft.com/office/drawing/2014/main" id="{F2AB29E9-B211-32E1-AAFB-12CE6AFC52E4}"/>
              </a:ext>
            </a:extLst>
          </p:cNvPr>
          <p:cNvSpPr>
            <a:spLocks noGrp="1"/>
          </p:cNvSpPr>
          <p:nvPr>
            <p:ph type="subTitle" idx="1"/>
          </p:nvPr>
        </p:nvSpPr>
        <p:spPr/>
        <p:txBody>
          <a:bodyPr/>
          <a:lstStyle/>
          <a:p>
            <a:r>
              <a:rPr lang="en-US" dirty="0"/>
              <a:t>7 CFR 210.21(g)</a:t>
            </a:r>
          </a:p>
          <a:p>
            <a:r>
              <a:rPr lang="en-US" dirty="0"/>
              <a:t>USDA Memo SP 22-2024</a:t>
            </a:r>
          </a:p>
        </p:txBody>
      </p:sp>
      <p:sp>
        <p:nvSpPr>
          <p:cNvPr id="2" name="Google Shape;110;p13">
            <a:extLst>
              <a:ext uri="{FF2B5EF4-FFF2-40B4-BE49-F238E27FC236}">
                <a16:creationId xmlns:a16="http://schemas.microsoft.com/office/drawing/2014/main" id="{13A68218-B173-5378-36CB-36B72F81E3A8}"/>
              </a:ext>
            </a:extLst>
          </p:cNvPr>
          <p:cNvSpPr txBox="1">
            <a:spLocks noGrp="1"/>
          </p:cNvSpPr>
          <p:nvPr>
            <p:ph type="ftr" idx="11"/>
          </p:nvPr>
        </p:nvSpPr>
        <p:spPr>
          <a:xfrm>
            <a:off x="717175" y="6139793"/>
            <a:ext cx="426412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rPr>
              <a:t>Oregon Department of Education Child Nutrition Program </a:t>
            </a:r>
            <a:endParaRPr dirty="0">
              <a:latin typeface="+mn-lt"/>
            </a:endParaRPr>
          </a:p>
        </p:txBody>
      </p:sp>
      <p:sp>
        <p:nvSpPr>
          <p:cNvPr id="4" name="Slide Number Placeholder 3">
            <a:extLst>
              <a:ext uri="{FF2B5EF4-FFF2-40B4-BE49-F238E27FC236}">
                <a16:creationId xmlns:a16="http://schemas.microsoft.com/office/drawing/2014/main" id="{D84297A3-9E67-22BF-9253-BA4F0B1BB1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46403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3FF7BF13-267B-E495-5656-50CC35486F46}"/>
            </a:ext>
          </a:extLst>
        </p:cNvPr>
        <p:cNvGrpSpPr/>
        <p:nvPr/>
      </p:nvGrpSpPr>
      <p:grpSpPr>
        <a:xfrm>
          <a:off x="0" y="0"/>
          <a:ext cx="0" cy="0"/>
          <a:chOff x="0" y="0"/>
          <a:chExt cx="0" cy="0"/>
        </a:xfrm>
      </p:grpSpPr>
      <p:sp>
        <p:nvSpPr>
          <p:cNvPr id="231" name="Google Shape;231;p28">
            <a:extLst>
              <a:ext uri="{FF2B5EF4-FFF2-40B4-BE49-F238E27FC236}">
                <a16:creationId xmlns:a16="http://schemas.microsoft.com/office/drawing/2014/main" id="{D54DFD39-6C45-A2C7-5B5B-A84C6EE829B4}"/>
              </a:ext>
            </a:extLst>
          </p:cNvPr>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Non-Discrimination Statement</a:t>
            </a:r>
            <a:endParaRPr dirty="0"/>
          </a:p>
        </p:txBody>
      </p:sp>
      <p:sp>
        <p:nvSpPr>
          <p:cNvPr id="232" name="Google Shape;232;p28">
            <a:extLst>
              <a:ext uri="{FF2B5EF4-FFF2-40B4-BE49-F238E27FC236}">
                <a16:creationId xmlns:a16="http://schemas.microsoft.com/office/drawing/2014/main" id="{6072854C-5846-32A1-A231-04F952642DF5}"/>
              </a:ext>
            </a:extLst>
          </p:cNvPr>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fontScale="92500" lnSpcReduction="10000"/>
          </a:bodyPr>
          <a:lstStyle/>
          <a:p>
            <a:pPr marL="114300" indent="0">
              <a:buNone/>
            </a:pPr>
            <a:r>
              <a:rPr lang="en-US" sz="1400"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br>
              <a:rPr lang="en-US" sz="1400" dirty="0"/>
            </a:br>
            <a:r>
              <a:rPr lang="en-US" sz="1400" dirty="0"/>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114300" indent="0">
              <a:buNone/>
            </a:pPr>
            <a:r>
              <a:rPr lang="en-US" sz="1400" dirty="0"/>
              <a:t>To file a program discrimination complaint, a Complainant should complete a Form AD-3027, USDA Program Discrimination Complaint Form which can be obtained online at: </a:t>
            </a:r>
            <a:r>
              <a:rPr lang="en-US" sz="1400" u="sng" dirty="0">
                <a:hlinkClick r:id="rId3"/>
              </a:rPr>
              <a:t>https://www.usda.gov/sites/default/files/documents/ad-3027.pdf</a:t>
            </a:r>
            <a:r>
              <a:rPr lang="en-US" sz="1400" dirty="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114300" indent="0">
              <a:spcBef>
                <a:spcPts val="600"/>
              </a:spcBef>
              <a:buNone/>
            </a:pPr>
            <a:r>
              <a:rPr lang="en-US" sz="1400" b="1" dirty="0"/>
              <a:t>mail:</a:t>
            </a:r>
            <a:br>
              <a:rPr lang="en-US" sz="1400" dirty="0"/>
            </a:br>
            <a:r>
              <a:rPr lang="en-US" sz="1400" dirty="0"/>
              <a:t>U.S. Department of Agriculture</a:t>
            </a:r>
            <a:br>
              <a:rPr lang="en-US" sz="1400" dirty="0"/>
            </a:br>
            <a:r>
              <a:rPr lang="en-US" sz="1400" dirty="0"/>
              <a:t>Office of the Assistant Secretary for Civil Rights</a:t>
            </a:r>
            <a:br>
              <a:rPr lang="en-US" sz="1400" dirty="0"/>
            </a:br>
            <a:r>
              <a:rPr lang="en-US" sz="1400" dirty="0"/>
              <a:t>1400 Independence Avenue, SW</a:t>
            </a:r>
            <a:br>
              <a:rPr lang="en-US" sz="1400" dirty="0"/>
            </a:br>
            <a:r>
              <a:rPr lang="en-US" sz="1400" dirty="0"/>
              <a:t>Washington, D.C. 20250-9410; or</a:t>
            </a:r>
          </a:p>
          <a:p>
            <a:pPr marL="114300" indent="0">
              <a:spcBef>
                <a:spcPts val="600"/>
              </a:spcBef>
              <a:buNone/>
            </a:pPr>
            <a:r>
              <a:rPr lang="en-US" sz="1400" b="1" dirty="0"/>
              <a:t>fax:</a:t>
            </a:r>
            <a:br>
              <a:rPr lang="en-US" sz="1400" dirty="0"/>
            </a:br>
            <a:r>
              <a:rPr lang="en-US" sz="1400" dirty="0"/>
              <a:t>(833) 256-1665 or (202) 690-7442; or</a:t>
            </a:r>
          </a:p>
          <a:p>
            <a:pPr marL="114300" indent="0">
              <a:spcBef>
                <a:spcPts val="600"/>
              </a:spcBef>
              <a:buNone/>
            </a:pPr>
            <a:r>
              <a:rPr lang="en-US" sz="1400" b="1" dirty="0"/>
              <a:t>email:</a:t>
            </a:r>
            <a:br>
              <a:rPr lang="en-US" sz="1400" dirty="0"/>
            </a:br>
            <a:r>
              <a:rPr lang="en-US" sz="1400" u="sng" dirty="0">
                <a:hlinkClick r:id="rId4"/>
              </a:rPr>
              <a:t>Program.Intake@usda.gov</a:t>
            </a:r>
            <a:r>
              <a:rPr lang="en-US" sz="1400" u="sng" dirty="0"/>
              <a:t>,</a:t>
            </a:r>
          </a:p>
          <a:p>
            <a:pPr marL="114300" indent="0">
              <a:spcBef>
                <a:spcPts val="600"/>
              </a:spcBef>
              <a:buNone/>
            </a:pPr>
            <a:r>
              <a:rPr lang="en-US" sz="1400" dirty="0"/>
              <a:t>This institution is an equal opportunity provider</a:t>
            </a:r>
          </a:p>
        </p:txBody>
      </p:sp>
      <p:sp>
        <p:nvSpPr>
          <p:cNvPr id="233" name="Google Shape;233;p28">
            <a:extLst>
              <a:ext uri="{FF2B5EF4-FFF2-40B4-BE49-F238E27FC236}">
                <a16:creationId xmlns:a16="http://schemas.microsoft.com/office/drawing/2014/main" id="{18B98FA7-6F73-9E2E-1D9D-8C731628D7B6}"/>
              </a:ext>
            </a:extLst>
          </p:cNvPr>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34" name="Google Shape;234;p28">
            <a:extLst>
              <a:ext uri="{FF2B5EF4-FFF2-40B4-BE49-F238E27FC236}">
                <a16:creationId xmlns:a16="http://schemas.microsoft.com/office/drawing/2014/main" id="{99853DB1-7E61-3DBE-56D6-F311406858C2}"/>
              </a:ext>
            </a:extLst>
          </p:cNvP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4498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9E0E-AD13-4ECA-D676-4F2D4EFDA6E5}"/>
              </a:ext>
            </a:extLst>
          </p:cNvPr>
          <p:cNvSpPr>
            <a:spLocks noGrp="1"/>
          </p:cNvSpPr>
          <p:nvPr>
            <p:ph type="title"/>
          </p:nvPr>
        </p:nvSpPr>
        <p:spPr/>
        <p:txBody>
          <a:bodyPr/>
          <a:lstStyle/>
          <a:p>
            <a:r>
              <a:rPr lang="en-US" dirty="0"/>
              <a:t>Authority to Use Geographic Preference</a:t>
            </a:r>
          </a:p>
        </p:txBody>
      </p:sp>
      <p:sp>
        <p:nvSpPr>
          <p:cNvPr id="3" name="Text Placeholder 2">
            <a:extLst>
              <a:ext uri="{FF2B5EF4-FFF2-40B4-BE49-F238E27FC236}">
                <a16:creationId xmlns:a16="http://schemas.microsoft.com/office/drawing/2014/main" id="{9223945D-65A7-3CDE-0245-6E4140352BF8}"/>
              </a:ext>
            </a:extLst>
          </p:cNvPr>
          <p:cNvSpPr>
            <a:spLocks noGrp="1"/>
          </p:cNvSpPr>
          <p:nvPr>
            <p:ph type="body" idx="1"/>
          </p:nvPr>
        </p:nvSpPr>
        <p:spPr/>
        <p:txBody>
          <a:bodyPr>
            <a:normAutofit/>
          </a:bodyPr>
          <a:lstStyle/>
          <a:p>
            <a:r>
              <a:rPr lang="en-US" dirty="0"/>
              <a:t>Section 4302 of the Food Conservation and Energy Act of 2008 (P.L. 110-246) amended section 9(j) of the Richard B. Russell National School Lunch Act, 42 USC 1758(j) authorized use of a geographic preference. </a:t>
            </a:r>
          </a:p>
          <a:p>
            <a:r>
              <a:rPr lang="en-US" dirty="0"/>
              <a:t>The provision applied to schools, sponsors, and institutions participating in any Child Nutrition Program. </a:t>
            </a:r>
          </a:p>
          <a:p>
            <a:r>
              <a:rPr lang="en-US" dirty="0"/>
              <a:t>7 CFR 210.21(g) outlines the requirements when using a geographic preference. </a:t>
            </a:r>
          </a:p>
          <a:p>
            <a:endParaRPr lang="en-US" dirty="0"/>
          </a:p>
        </p:txBody>
      </p:sp>
      <p:sp>
        <p:nvSpPr>
          <p:cNvPr id="4" name="Slide Number Placeholder 3">
            <a:extLst>
              <a:ext uri="{FF2B5EF4-FFF2-40B4-BE49-F238E27FC236}">
                <a16:creationId xmlns:a16="http://schemas.microsoft.com/office/drawing/2014/main" id="{B7BB668C-1580-1FA4-0C7B-C0194D6ABA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12503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32D7-4388-2D9A-C99B-A38BF7688FAB}"/>
              </a:ext>
            </a:extLst>
          </p:cNvPr>
          <p:cNvSpPr>
            <a:spLocks noGrp="1"/>
          </p:cNvSpPr>
          <p:nvPr>
            <p:ph type="title"/>
          </p:nvPr>
        </p:nvSpPr>
        <p:spPr/>
        <p:txBody>
          <a:bodyPr/>
          <a:lstStyle/>
          <a:p>
            <a:r>
              <a:rPr lang="en-US" dirty="0"/>
              <a:t>Application of Geographic Preference </a:t>
            </a:r>
          </a:p>
        </p:txBody>
      </p:sp>
      <p:pic>
        <p:nvPicPr>
          <p:cNvPr id="5" name="Picture 4" descr="Apple stock image">
            <a:extLst>
              <a:ext uri="{FF2B5EF4-FFF2-40B4-BE49-F238E27FC236}">
                <a16:creationId xmlns:a16="http://schemas.microsoft.com/office/drawing/2014/main" id="{DCC8C304-288B-D05D-7BFA-91851F6461A6}"/>
              </a:ext>
            </a:extLst>
          </p:cNvPr>
          <p:cNvPicPr>
            <a:picLocks noChangeAspect="1"/>
          </p:cNvPicPr>
          <p:nvPr/>
        </p:nvPicPr>
        <p:blipFill>
          <a:blip r:embed="rId3"/>
          <a:stretch>
            <a:fillRect/>
          </a:stretch>
        </p:blipFill>
        <p:spPr>
          <a:xfrm>
            <a:off x="10056159" y="851616"/>
            <a:ext cx="1304418" cy="1469246"/>
          </a:xfrm>
          <a:prstGeom prst="rect">
            <a:avLst/>
          </a:prstGeom>
        </p:spPr>
      </p:pic>
      <p:sp>
        <p:nvSpPr>
          <p:cNvPr id="3" name="Text Placeholder 2">
            <a:extLst>
              <a:ext uri="{FF2B5EF4-FFF2-40B4-BE49-F238E27FC236}">
                <a16:creationId xmlns:a16="http://schemas.microsoft.com/office/drawing/2014/main" id="{C64D3560-71C4-E037-2A41-9735E7A687F3}"/>
              </a:ext>
            </a:extLst>
          </p:cNvPr>
          <p:cNvSpPr>
            <a:spLocks noGrp="1"/>
          </p:cNvSpPr>
          <p:nvPr>
            <p:ph type="body" idx="1"/>
          </p:nvPr>
        </p:nvSpPr>
        <p:spPr/>
        <p:txBody>
          <a:bodyPr/>
          <a:lstStyle/>
          <a:p>
            <a:endParaRPr lang="en-US" dirty="0"/>
          </a:p>
          <a:p>
            <a:r>
              <a:rPr lang="en-US" dirty="0"/>
              <a:t>Can only be used when procuring unprocessed locally grown or locally raised agricultural products.</a:t>
            </a:r>
          </a:p>
          <a:p>
            <a:r>
              <a:rPr lang="en-US" dirty="0"/>
              <a:t>May use the term “locally grown”, “locally raised”, or “locally caught” as procurement specifications or selection criteria for unprocessed or minimally processed food items.</a:t>
            </a:r>
          </a:p>
          <a:p>
            <a:r>
              <a:rPr lang="en-US" dirty="0"/>
              <a:t>School food authorities have the discretion to determine the local area to which the geographic preference option will be applied, so long as there are an appropriate number of qualified firms able to compete.</a:t>
            </a:r>
          </a:p>
        </p:txBody>
      </p:sp>
      <p:sp>
        <p:nvSpPr>
          <p:cNvPr id="4" name="Slide Number Placeholder 3">
            <a:extLst>
              <a:ext uri="{FF2B5EF4-FFF2-40B4-BE49-F238E27FC236}">
                <a16:creationId xmlns:a16="http://schemas.microsoft.com/office/drawing/2014/main" id="{EC92F882-A956-DE76-BE48-43BFC73BF0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88583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A8CA-E532-B36A-2456-BDEC98CCECF0}"/>
              </a:ext>
            </a:extLst>
          </p:cNvPr>
          <p:cNvSpPr>
            <a:spLocks noGrp="1"/>
          </p:cNvSpPr>
          <p:nvPr>
            <p:ph type="title"/>
          </p:nvPr>
        </p:nvSpPr>
        <p:spPr/>
        <p:txBody>
          <a:bodyPr>
            <a:normAutofit fontScale="90000"/>
          </a:bodyPr>
          <a:lstStyle/>
          <a:p>
            <a:r>
              <a:rPr lang="en-US" dirty="0"/>
              <a:t>Definition of Unprocessed Agricultural Products</a:t>
            </a:r>
          </a:p>
        </p:txBody>
      </p:sp>
      <p:pic>
        <p:nvPicPr>
          <p:cNvPr id="8" name="Picture 7" descr="Whole Carrot stock image">
            <a:extLst>
              <a:ext uri="{FF2B5EF4-FFF2-40B4-BE49-F238E27FC236}">
                <a16:creationId xmlns:a16="http://schemas.microsoft.com/office/drawing/2014/main" id="{E7CF5CD4-D9A5-2F23-6879-AB6CCDD4AE03}"/>
              </a:ext>
            </a:extLst>
          </p:cNvPr>
          <p:cNvPicPr>
            <a:picLocks noChangeAspect="1"/>
          </p:cNvPicPr>
          <p:nvPr/>
        </p:nvPicPr>
        <p:blipFill>
          <a:blip r:embed="rId3"/>
          <a:stretch>
            <a:fillRect/>
          </a:stretch>
        </p:blipFill>
        <p:spPr>
          <a:xfrm>
            <a:off x="3248054" y="1667642"/>
            <a:ext cx="765704" cy="901327"/>
          </a:xfrm>
          <a:prstGeom prst="rect">
            <a:avLst/>
          </a:prstGeom>
        </p:spPr>
      </p:pic>
      <p:pic>
        <p:nvPicPr>
          <p:cNvPr id="9" name="Picture 8" descr="Arrow - Right">
            <a:extLst>
              <a:ext uri="{FF2B5EF4-FFF2-40B4-BE49-F238E27FC236}">
                <a16:creationId xmlns:a16="http://schemas.microsoft.com/office/drawing/2014/main" id="{F17DA98D-C7D8-D638-EDB7-4687D6CA3B8D}"/>
              </a:ext>
            </a:extLst>
          </p:cNvPr>
          <p:cNvPicPr>
            <a:picLocks noChangeAspect="1"/>
          </p:cNvPicPr>
          <p:nvPr/>
        </p:nvPicPr>
        <p:blipFill>
          <a:blip r:embed="rId4"/>
          <a:stretch>
            <a:fillRect/>
          </a:stretch>
        </p:blipFill>
        <p:spPr>
          <a:xfrm>
            <a:off x="4860962" y="1927654"/>
            <a:ext cx="991808" cy="357701"/>
          </a:xfrm>
          <a:prstGeom prst="rect">
            <a:avLst/>
          </a:prstGeom>
        </p:spPr>
      </p:pic>
      <p:pic>
        <p:nvPicPr>
          <p:cNvPr id="10" name="Picture 9" descr="sliced carrot stock image">
            <a:extLst>
              <a:ext uri="{FF2B5EF4-FFF2-40B4-BE49-F238E27FC236}">
                <a16:creationId xmlns:a16="http://schemas.microsoft.com/office/drawing/2014/main" id="{5CD71706-6425-2F64-FD0B-5AD9097E0F89}"/>
              </a:ext>
            </a:extLst>
          </p:cNvPr>
          <p:cNvPicPr>
            <a:picLocks noChangeAspect="1"/>
          </p:cNvPicPr>
          <p:nvPr/>
        </p:nvPicPr>
        <p:blipFill>
          <a:blip r:embed="rId5"/>
          <a:stretch>
            <a:fillRect/>
          </a:stretch>
        </p:blipFill>
        <p:spPr>
          <a:xfrm>
            <a:off x="6699974" y="1575651"/>
            <a:ext cx="1190019" cy="901328"/>
          </a:xfrm>
          <a:prstGeom prst="rect">
            <a:avLst/>
          </a:prstGeom>
        </p:spPr>
      </p:pic>
      <p:sp>
        <p:nvSpPr>
          <p:cNvPr id="3" name="Text Placeholder 2">
            <a:extLst>
              <a:ext uri="{FF2B5EF4-FFF2-40B4-BE49-F238E27FC236}">
                <a16:creationId xmlns:a16="http://schemas.microsoft.com/office/drawing/2014/main" id="{D90BD758-264E-B3C7-F431-13BC4F0ABA72}"/>
              </a:ext>
            </a:extLst>
          </p:cNvPr>
          <p:cNvSpPr>
            <a:spLocks noGrp="1"/>
          </p:cNvSpPr>
          <p:nvPr>
            <p:ph type="body" idx="1"/>
          </p:nvPr>
        </p:nvSpPr>
        <p:spPr>
          <a:xfrm>
            <a:off x="717176" y="2568969"/>
            <a:ext cx="10784542" cy="1760723"/>
          </a:xfrm>
        </p:spPr>
        <p:txBody>
          <a:bodyPr>
            <a:normAutofit/>
          </a:bodyPr>
          <a:lstStyle/>
          <a:p>
            <a:r>
              <a:rPr lang="en-US" dirty="0"/>
              <a:t>Means only those agricultural products that retain their inherent character.</a:t>
            </a:r>
          </a:p>
          <a:p>
            <a:r>
              <a:rPr lang="en-US" dirty="0"/>
              <a:t>The effects of the following food handling and preservation techniques shall not be considered as changing an agricultural product into a product of a different kind or character:</a:t>
            </a:r>
          </a:p>
        </p:txBody>
      </p:sp>
      <p:sp>
        <p:nvSpPr>
          <p:cNvPr id="5" name="TextBox 4">
            <a:extLst>
              <a:ext uri="{FF2B5EF4-FFF2-40B4-BE49-F238E27FC236}">
                <a16:creationId xmlns:a16="http://schemas.microsoft.com/office/drawing/2014/main" id="{C2E60571-E606-DFE7-78EE-D9BAC27B168A}"/>
              </a:ext>
            </a:extLst>
          </p:cNvPr>
          <p:cNvSpPr txBox="1"/>
          <p:nvPr/>
        </p:nvSpPr>
        <p:spPr>
          <a:xfrm>
            <a:off x="830662" y="4298458"/>
            <a:ext cx="3973577" cy="2462213"/>
          </a:xfrm>
          <a:prstGeom prst="rect">
            <a:avLst/>
          </a:prstGeom>
          <a:noFill/>
        </p:spPr>
        <p:txBody>
          <a:bodyPr wrap="square" rtlCol="0">
            <a:spAutoFit/>
          </a:bodyPr>
          <a:lstStyle/>
          <a:p>
            <a:pPr marL="285750" indent="-285750">
              <a:buFont typeface="Arial" panose="020B0604020202020204" pitchFamily="34" charset="0"/>
              <a:buChar char="•"/>
            </a:pPr>
            <a:r>
              <a:rPr lang="en-US" dirty="0"/>
              <a:t>Cooling</a:t>
            </a:r>
          </a:p>
          <a:p>
            <a:pPr marL="285750" indent="-285750">
              <a:buFont typeface="Arial" panose="020B0604020202020204" pitchFamily="34" charset="0"/>
              <a:buChar char="•"/>
            </a:pPr>
            <a:r>
              <a:rPr lang="en-US" dirty="0"/>
              <a:t>Refrigerating</a:t>
            </a:r>
          </a:p>
          <a:p>
            <a:pPr marL="285750" indent="-285750">
              <a:buFont typeface="Arial" panose="020B0604020202020204" pitchFamily="34" charset="0"/>
              <a:buChar char="•"/>
            </a:pPr>
            <a:r>
              <a:rPr lang="en-US" dirty="0"/>
              <a:t>Freezing</a:t>
            </a:r>
          </a:p>
          <a:p>
            <a:pPr marL="285750" indent="-285750">
              <a:buFont typeface="Arial" panose="020B0604020202020204" pitchFamily="34" charset="0"/>
              <a:buChar char="•"/>
            </a:pPr>
            <a:r>
              <a:rPr lang="en-US" dirty="0"/>
              <a:t>Size adjustment made by peeling</a:t>
            </a:r>
          </a:p>
          <a:p>
            <a:pPr marL="285750" indent="-285750">
              <a:buFont typeface="Arial" panose="020B0604020202020204" pitchFamily="34" charset="0"/>
              <a:buChar char="•"/>
            </a:pPr>
            <a:r>
              <a:rPr lang="en-US" dirty="0"/>
              <a:t>Slicing</a:t>
            </a:r>
          </a:p>
          <a:p>
            <a:pPr marL="285750" indent="-285750">
              <a:buFont typeface="Arial" panose="020B0604020202020204" pitchFamily="34" charset="0"/>
              <a:buChar char="•"/>
            </a:pPr>
            <a:r>
              <a:rPr lang="en-US" dirty="0"/>
              <a:t>Dicing</a:t>
            </a:r>
          </a:p>
          <a:p>
            <a:pPr marL="285750" indent="-285750">
              <a:buFont typeface="Arial" panose="020B0604020202020204" pitchFamily="34" charset="0"/>
              <a:buChar char="•"/>
            </a:pPr>
            <a:r>
              <a:rPr lang="en-US" dirty="0"/>
              <a:t>Cutting</a:t>
            </a:r>
          </a:p>
          <a:p>
            <a:pPr marL="285750" indent="-285750">
              <a:buFont typeface="Arial" panose="020B0604020202020204" pitchFamily="34" charset="0"/>
              <a:buChar char="•"/>
            </a:pPr>
            <a:r>
              <a:rPr lang="en-US" dirty="0"/>
              <a:t>Chopping</a:t>
            </a:r>
          </a:p>
          <a:p>
            <a:pPr marL="285750" indent="-285750">
              <a:buFont typeface="Arial" panose="020B0604020202020204" pitchFamily="34" charset="0"/>
              <a:buChar char="•"/>
            </a:pPr>
            <a:r>
              <a:rPr lang="en-US" dirty="0"/>
              <a:t>Shucking</a:t>
            </a:r>
          </a:p>
          <a:p>
            <a:pPr marL="285750" indent="-285750">
              <a:buFont typeface="Arial" panose="020B0604020202020204" pitchFamily="34" charset="0"/>
              <a:buChar char="•"/>
            </a:pPr>
            <a:r>
              <a:rPr lang="en-US" dirty="0"/>
              <a:t>Pasteurization of milk</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84459A22-5BC2-0360-1656-A06BF4C56394}"/>
              </a:ext>
            </a:extLst>
          </p:cNvPr>
          <p:cNvSpPr txBox="1"/>
          <p:nvPr/>
        </p:nvSpPr>
        <p:spPr>
          <a:xfrm>
            <a:off x="4686766" y="4369475"/>
            <a:ext cx="642455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Grinding</a:t>
            </a:r>
          </a:p>
          <a:p>
            <a:pPr marL="285750" indent="-285750">
              <a:buFont typeface="Arial" panose="020B0604020202020204" pitchFamily="34" charset="0"/>
              <a:buChar char="•"/>
            </a:pPr>
            <a:r>
              <a:rPr lang="en-US" dirty="0"/>
              <a:t>Forming ground products into patties without any additives or fillers</a:t>
            </a:r>
          </a:p>
          <a:p>
            <a:pPr marL="285750" indent="-285750">
              <a:buFont typeface="Arial" panose="020B0604020202020204" pitchFamily="34" charset="0"/>
              <a:buChar char="•"/>
            </a:pPr>
            <a:r>
              <a:rPr lang="en-US" dirty="0"/>
              <a:t>Drying/dehydration</a:t>
            </a:r>
          </a:p>
          <a:p>
            <a:pPr marL="285750" indent="-285750">
              <a:buFont typeface="Arial" panose="020B0604020202020204" pitchFamily="34" charset="0"/>
              <a:buChar char="•"/>
            </a:pPr>
            <a:r>
              <a:rPr lang="en-US" dirty="0"/>
              <a:t>Washing; packaging (such as placing eggs in cartons)</a:t>
            </a:r>
          </a:p>
          <a:p>
            <a:pPr marL="285750" indent="-285750">
              <a:buFont typeface="Arial" panose="020B0604020202020204" pitchFamily="34" charset="0"/>
              <a:buChar char="•"/>
            </a:pPr>
            <a:r>
              <a:rPr lang="en-US" dirty="0"/>
              <a:t>Vacuum packing and bagging (such as placing vegetables in bags or combining two or more types of vegetables or fruits in a single package)</a:t>
            </a:r>
          </a:p>
          <a:p>
            <a:pPr marL="285750" indent="-285750">
              <a:buFont typeface="Arial" panose="020B0604020202020204" pitchFamily="34" charset="0"/>
              <a:buChar char="•"/>
            </a:pPr>
            <a:r>
              <a:rPr lang="en-US" dirty="0"/>
              <a:t>Addition of ascorbic acid or other preservatives to prevent oxidation of produce</a:t>
            </a:r>
          </a:p>
          <a:p>
            <a:pPr marL="285750" indent="-285750">
              <a:buFont typeface="Arial" panose="020B0604020202020204" pitchFamily="34" charset="0"/>
              <a:buChar char="•"/>
            </a:pPr>
            <a:r>
              <a:rPr lang="en-US" dirty="0"/>
              <a:t>Butchering livestock and poultry; cleaning fish</a:t>
            </a:r>
          </a:p>
        </p:txBody>
      </p:sp>
      <p:sp>
        <p:nvSpPr>
          <p:cNvPr id="4" name="Slide Number Placeholder 3">
            <a:extLst>
              <a:ext uri="{FF2B5EF4-FFF2-40B4-BE49-F238E27FC236}">
                <a16:creationId xmlns:a16="http://schemas.microsoft.com/office/drawing/2014/main" id="{6FDD0121-61EC-EBF0-9756-A9A3F35151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57917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A379-7D05-F3D2-AC19-049E89CDE30F}"/>
              </a:ext>
            </a:extLst>
          </p:cNvPr>
          <p:cNvSpPr>
            <a:spLocks noGrp="1"/>
          </p:cNvSpPr>
          <p:nvPr>
            <p:ph type="title"/>
          </p:nvPr>
        </p:nvSpPr>
        <p:spPr/>
        <p:txBody>
          <a:bodyPr/>
          <a:lstStyle/>
          <a:p>
            <a:r>
              <a:rPr lang="en-US" dirty="0"/>
              <a:t>Implementation of Geographic Preference</a:t>
            </a:r>
          </a:p>
        </p:txBody>
      </p:sp>
      <p:sp>
        <p:nvSpPr>
          <p:cNvPr id="3" name="Text Placeholder 2">
            <a:extLst>
              <a:ext uri="{FF2B5EF4-FFF2-40B4-BE49-F238E27FC236}">
                <a16:creationId xmlns:a16="http://schemas.microsoft.com/office/drawing/2014/main" id="{CA685626-F862-3780-083B-27B583571B76}"/>
              </a:ext>
            </a:extLst>
          </p:cNvPr>
          <p:cNvSpPr>
            <a:spLocks noGrp="1"/>
          </p:cNvSpPr>
          <p:nvPr>
            <p:ph type="body" idx="1"/>
          </p:nvPr>
        </p:nvSpPr>
        <p:spPr/>
        <p:txBody>
          <a:bodyPr/>
          <a:lstStyle/>
          <a:p>
            <a:r>
              <a:rPr lang="en-US" dirty="0"/>
              <a:t>CNP operators must ensure full and open competition when procuring goods.</a:t>
            </a:r>
          </a:p>
          <a:p>
            <a:r>
              <a:rPr lang="en-US" dirty="0"/>
              <a:t>Market research can help determine whether an adequate supply of local products exists in the marketplace.</a:t>
            </a:r>
          </a:p>
          <a:p>
            <a:r>
              <a:rPr lang="en-US" dirty="0"/>
              <a:t>Ensure you have an adequate number of local suppliers before applying local as a specification and/or applying a defined scoring advantage to one or more local unprocessed agricultural products.</a:t>
            </a:r>
          </a:p>
          <a:p>
            <a:r>
              <a:rPr lang="en-US" dirty="0"/>
              <a:t>Develop a solicitation that ensure an appropriate number of qualified firms are eligible to compete for the contract. </a:t>
            </a:r>
          </a:p>
        </p:txBody>
      </p:sp>
      <p:sp>
        <p:nvSpPr>
          <p:cNvPr id="4" name="Slide Number Placeholder 3">
            <a:extLst>
              <a:ext uri="{FF2B5EF4-FFF2-40B4-BE49-F238E27FC236}">
                <a16:creationId xmlns:a16="http://schemas.microsoft.com/office/drawing/2014/main" id="{2E6E7343-6278-450A-2F46-667CFD2D35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86005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37F6-7B41-E08E-2DEA-C088DBD59D34}"/>
              </a:ext>
            </a:extLst>
          </p:cNvPr>
          <p:cNvSpPr>
            <a:spLocks noGrp="1"/>
          </p:cNvSpPr>
          <p:nvPr>
            <p:ph type="title" idx="4294967295"/>
          </p:nvPr>
        </p:nvSpPr>
        <p:spPr/>
        <p:txBody>
          <a:bodyPr/>
          <a:lstStyle/>
          <a:p>
            <a:r>
              <a:rPr lang="en-US" dirty="0"/>
              <a:t>Grown In Oregon Image</a:t>
            </a:r>
          </a:p>
        </p:txBody>
      </p:sp>
      <p:pic>
        <p:nvPicPr>
          <p:cNvPr id="6" name="Picture 5" descr="Grown in Oregon image">
            <a:extLst>
              <a:ext uri="{FF2B5EF4-FFF2-40B4-BE49-F238E27FC236}">
                <a16:creationId xmlns:a16="http://schemas.microsoft.com/office/drawing/2014/main" id="{5FFE3C14-5096-228A-A632-80AAB1CFE95A}"/>
              </a:ext>
            </a:extLst>
          </p:cNvPr>
          <p:cNvPicPr>
            <a:picLocks noChangeAspect="1"/>
          </p:cNvPicPr>
          <p:nvPr/>
        </p:nvPicPr>
        <p:blipFill>
          <a:blip r:embed="rId3"/>
          <a:stretch>
            <a:fillRect/>
          </a:stretch>
        </p:blipFill>
        <p:spPr>
          <a:xfrm>
            <a:off x="717176" y="623545"/>
            <a:ext cx="10885819" cy="5516247"/>
          </a:xfrm>
          <a:prstGeom prst="rect">
            <a:avLst/>
          </a:prstGeom>
        </p:spPr>
      </p:pic>
      <p:sp>
        <p:nvSpPr>
          <p:cNvPr id="4" name="Slide Number Placeholder 3">
            <a:extLst>
              <a:ext uri="{FF2B5EF4-FFF2-40B4-BE49-F238E27FC236}">
                <a16:creationId xmlns:a16="http://schemas.microsoft.com/office/drawing/2014/main" id="{7A59148A-3CA7-4B95-72A7-BFFF3EA1FD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87663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8CE1-895A-E5B8-BDE9-29121EF01776}"/>
              </a:ext>
            </a:extLst>
          </p:cNvPr>
          <p:cNvSpPr>
            <a:spLocks noGrp="1"/>
          </p:cNvSpPr>
          <p:nvPr>
            <p:ph type="title"/>
          </p:nvPr>
        </p:nvSpPr>
        <p:spPr/>
        <p:txBody>
          <a:bodyPr>
            <a:normAutofit/>
          </a:bodyPr>
          <a:lstStyle/>
          <a:p>
            <a:r>
              <a:rPr lang="en-US" dirty="0"/>
              <a:t>Including Geographic Preference in Solicitation</a:t>
            </a:r>
          </a:p>
        </p:txBody>
      </p:sp>
      <p:sp>
        <p:nvSpPr>
          <p:cNvPr id="3" name="Text Placeholder 2">
            <a:extLst>
              <a:ext uri="{FF2B5EF4-FFF2-40B4-BE49-F238E27FC236}">
                <a16:creationId xmlns:a16="http://schemas.microsoft.com/office/drawing/2014/main" id="{FE712E1E-1633-2669-5BB2-246E9A829A56}"/>
              </a:ext>
            </a:extLst>
          </p:cNvPr>
          <p:cNvSpPr>
            <a:spLocks noGrp="1"/>
          </p:cNvSpPr>
          <p:nvPr>
            <p:ph type="body" idx="1"/>
          </p:nvPr>
        </p:nvSpPr>
        <p:spPr/>
        <p:txBody>
          <a:bodyPr/>
          <a:lstStyle/>
          <a:p>
            <a:r>
              <a:rPr lang="en-US" dirty="0"/>
              <a:t>CNP operators may now use local (e.g., “locally grown”, “locally raised”, or “locally caught”) as a specification for local unprocessed agricultural products purchased for program meals.</a:t>
            </a:r>
          </a:p>
          <a:p>
            <a:r>
              <a:rPr lang="en-US" dirty="0"/>
              <a:t>CNP operators can require that an unprocessed agricultural product be locally grown, raised, or caught to meet the solicitation requirements and remove products or bids that do not meet this standard from consideration. </a:t>
            </a:r>
          </a:p>
          <a:p>
            <a:endParaRPr lang="en-US" dirty="0"/>
          </a:p>
        </p:txBody>
      </p:sp>
      <p:pic>
        <p:nvPicPr>
          <p:cNvPr id="6" name="Picture 5" descr="Common Local Definitions">
            <a:extLst>
              <a:ext uri="{FF2B5EF4-FFF2-40B4-BE49-F238E27FC236}">
                <a16:creationId xmlns:a16="http://schemas.microsoft.com/office/drawing/2014/main" id="{26501FA5-28AA-EA54-5083-9F9C9502E41D}"/>
              </a:ext>
            </a:extLst>
          </p:cNvPr>
          <p:cNvPicPr>
            <a:picLocks noChangeAspect="1"/>
          </p:cNvPicPr>
          <p:nvPr/>
        </p:nvPicPr>
        <p:blipFill>
          <a:blip r:embed="rId3"/>
          <a:stretch>
            <a:fillRect/>
          </a:stretch>
        </p:blipFill>
        <p:spPr>
          <a:xfrm>
            <a:off x="3111334" y="4207348"/>
            <a:ext cx="5405771" cy="2193452"/>
          </a:xfrm>
          <a:prstGeom prst="rect">
            <a:avLst/>
          </a:prstGeom>
        </p:spPr>
      </p:pic>
      <p:sp>
        <p:nvSpPr>
          <p:cNvPr id="4" name="Slide Number Placeholder 3">
            <a:extLst>
              <a:ext uri="{FF2B5EF4-FFF2-40B4-BE49-F238E27FC236}">
                <a16:creationId xmlns:a16="http://schemas.microsoft.com/office/drawing/2014/main" id="{2EFCD0A1-EC7E-9286-C1D5-4B6315BC32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77238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CCF3-2739-F421-E6B1-F30A107471D3}"/>
              </a:ext>
            </a:extLst>
          </p:cNvPr>
          <p:cNvSpPr>
            <a:spLocks noGrp="1"/>
          </p:cNvSpPr>
          <p:nvPr>
            <p:ph type="title"/>
          </p:nvPr>
        </p:nvSpPr>
        <p:spPr/>
        <p:txBody>
          <a:bodyPr/>
          <a:lstStyle/>
          <a:p>
            <a:r>
              <a:rPr lang="en-US" dirty="0"/>
              <a:t>Scoring Geographic Preference</a:t>
            </a:r>
          </a:p>
        </p:txBody>
      </p:sp>
      <p:sp>
        <p:nvSpPr>
          <p:cNvPr id="3" name="Text Placeholder 2">
            <a:extLst>
              <a:ext uri="{FF2B5EF4-FFF2-40B4-BE49-F238E27FC236}">
                <a16:creationId xmlns:a16="http://schemas.microsoft.com/office/drawing/2014/main" id="{2199E266-021C-828B-C415-EF7BF60E6D29}"/>
              </a:ext>
            </a:extLst>
          </p:cNvPr>
          <p:cNvSpPr>
            <a:spLocks noGrp="1"/>
          </p:cNvSpPr>
          <p:nvPr>
            <p:ph type="body" idx="1"/>
          </p:nvPr>
        </p:nvSpPr>
        <p:spPr/>
        <p:txBody>
          <a:bodyPr/>
          <a:lstStyle/>
          <a:p>
            <a:r>
              <a:rPr lang="en-US" dirty="0"/>
              <a:t>Use local as a specification that a vendor must meet to be considered responsive to a solicitation </a:t>
            </a:r>
          </a:p>
          <a:p>
            <a:r>
              <a:rPr lang="en-US" dirty="0"/>
              <a:t>Use a defined scoring advantage (e.g., additional credit or points given to local unprocessed agricultural products during the evaluation of responses to a solicitation) for local unprocessed agricultural products.</a:t>
            </a:r>
          </a:p>
          <a:p>
            <a:r>
              <a:rPr lang="en-US" dirty="0"/>
              <a:t>Adopt a mix of both strategies; or</a:t>
            </a:r>
          </a:p>
          <a:p>
            <a:r>
              <a:rPr lang="en-US" dirty="0"/>
              <a:t>Elect not to use any of these approaches.</a:t>
            </a:r>
          </a:p>
        </p:txBody>
      </p:sp>
      <p:sp>
        <p:nvSpPr>
          <p:cNvPr id="4" name="Slide Number Placeholder 3">
            <a:extLst>
              <a:ext uri="{FF2B5EF4-FFF2-40B4-BE49-F238E27FC236}">
                <a16:creationId xmlns:a16="http://schemas.microsoft.com/office/drawing/2014/main" id="{D5EAF52C-26E8-4E72-2026-31F73A1282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07435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AB3E-7072-5304-7EC0-1C78ED0499DB}"/>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60AC6684-8FA2-B2B7-F295-917C3086D17E}"/>
              </a:ext>
            </a:extLst>
          </p:cNvPr>
          <p:cNvSpPr>
            <a:spLocks noGrp="1"/>
          </p:cNvSpPr>
          <p:nvPr>
            <p:ph type="body" idx="1"/>
          </p:nvPr>
        </p:nvSpPr>
        <p:spPr/>
        <p:txBody>
          <a:bodyPr>
            <a:normAutofit lnSpcReduction="10000"/>
          </a:bodyPr>
          <a:lstStyle/>
          <a:p>
            <a:r>
              <a:rPr lang="en-US" dirty="0"/>
              <a:t>CNP operators may now use locally grown, locally raised, or locally caught as a specification for local unprocessed agricultural.</a:t>
            </a:r>
          </a:p>
          <a:p>
            <a:r>
              <a:rPr lang="en-US" dirty="0"/>
              <a:t>Geographic Preference can only be used for unprocessed foods and that retain their inherent character.</a:t>
            </a:r>
          </a:p>
          <a:p>
            <a:r>
              <a:rPr lang="en-US" dirty="0"/>
              <a:t>May apply a geographic preference through additional points or credit during evaluation for local unprocessed agricultural products. </a:t>
            </a:r>
          </a:p>
          <a:p>
            <a:r>
              <a:rPr lang="en-US" dirty="0"/>
              <a:t>Require unprocessed agricultural product be locally grown, raised, or caught to meet the solicitation requirements and remove products or bids that do not meet this standard from consideration. </a:t>
            </a:r>
          </a:p>
          <a:p>
            <a:r>
              <a:rPr lang="en-US" dirty="0"/>
              <a:t>Must have an adequate number of suppliers to meet the full and open competition requirements.</a:t>
            </a:r>
          </a:p>
          <a:p>
            <a:endParaRPr lang="en-US" dirty="0"/>
          </a:p>
        </p:txBody>
      </p:sp>
      <p:sp>
        <p:nvSpPr>
          <p:cNvPr id="4" name="Slide Number Placeholder 3">
            <a:extLst>
              <a:ext uri="{FF2B5EF4-FFF2-40B4-BE49-F238E27FC236}">
                <a16:creationId xmlns:a16="http://schemas.microsoft.com/office/drawing/2014/main" id="{50EEE716-6AC8-B2F4-0FAB-0E0D0870FA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486271199"/>
      </p:ext>
    </p:extLst>
  </p:cSld>
  <p:clrMapOvr>
    <a:masterClrMapping/>
  </p:clrMapOvr>
</p:sld>
</file>

<file path=ppt/theme/theme1.xml><?xml version="1.0" encoding="utf-8"?>
<a:theme xmlns:a="http://schemas.openxmlformats.org/drawingml/2006/main" name="1_2021ODE">
  <a:themeElements>
    <a:clrScheme name="ODE 2025">
      <a:dk1>
        <a:sysClr val="windowText" lastClr="000000"/>
      </a:dk1>
      <a:lt1>
        <a:sysClr val="window" lastClr="FFFFFF"/>
      </a:lt1>
      <a:dk2>
        <a:srgbClr val="007A78"/>
      </a:dk2>
      <a:lt2>
        <a:srgbClr val="F2FAFE"/>
      </a:lt2>
      <a:accent1>
        <a:srgbClr val="1B75BC"/>
      </a:accent1>
      <a:accent2>
        <a:srgbClr val="9F2065"/>
      </a:accent2>
      <a:accent3>
        <a:srgbClr val="C14B1F"/>
      </a:accent3>
      <a:accent4>
        <a:srgbClr val="916600"/>
      </a:accent4>
      <a:accent5>
        <a:srgbClr val="007F43"/>
      </a:accent5>
      <a:accent6>
        <a:srgbClr val="D34F9A"/>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500E787D-4A08-4491-9FAB-BB9D43BCEFC7}"/>
    </a:ext>
  </a:extLst>
</a:theme>
</file>

<file path=ppt/theme/theme2.xml><?xml version="1.0" encoding="utf-8"?>
<a:theme xmlns:a="http://schemas.openxmlformats.org/drawingml/2006/main" name="Green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AAFB0B2A-C4B2-41C7-92A5-70D75F419D70}"/>
    </a:ext>
  </a:extLst>
</a:theme>
</file>

<file path=ppt/theme/theme3.xml><?xml version="1.0" encoding="utf-8"?>
<a:theme xmlns:a="http://schemas.openxmlformats.org/drawingml/2006/main" name="Gold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7D92AE0E-C289-45F3-BD76-BC889EE8D789}"/>
    </a:ext>
  </a:extLst>
</a:theme>
</file>

<file path=ppt/theme/theme4.xml><?xml version="1.0" encoding="utf-8"?>
<a:theme xmlns:a="http://schemas.openxmlformats.org/drawingml/2006/main" name="Orange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B6D488F7-2464-4E22-AB08-1AD187968121}"/>
    </a:ext>
  </a:extLst>
</a:theme>
</file>

<file path=ppt/theme/theme5.xml><?xml version="1.0" encoding="utf-8"?>
<a:theme xmlns:a="http://schemas.openxmlformats.org/drawingml/2006/main" name="Red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EEC54850-1245-4301-BCEC-014C0882AE7D}"/>
    </a:ext>
  </a:extLst>
</a:theme>
</file>

<file path=ppt/theme/theme6.xml><?xml version="1.0" encoding="utf-8"?>
<a:theme xmlns:a="http://schemas.openxmlformats.org/drawingml/2006/main" name="Teal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8DEE96B7-49DC-4AD3-ABF2-AFC8F0019781}"/>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031767-dd6d-417c-ab73-583408f47564">
      <UserInfo>
        <DisplayName>GOODNESS Michelle * ODE</DisplayName>
        <AccountId>497</AccountId>
        <AccountType/>
      </UserInfo>
      <UserInfo>
        <DisplayName>BAKER Traci * ODE</DisplayName>
        <AccountId>1053</AccountId>
        <AccountType/>
      </UserInfo>
      <UserInfo>
        <DisplayName>WIENS Jon * ODE</DisplayName>
        <AccountId>176</AccountId>
        <AccountType/>
      </UserInfo>
      <UserInfo>
        <DisplayName>BOYD Meg * ODE</DisplayName>
        <AccountId>110</AccountId>
        <AccountType/>
      </UserInfo>
      <UserInfo>
        <DisplayName>SIEGEL Marc * ODE</DisplayName>
        <AccountId>29</AccountId>
        <AccountType/>
      </UserInfo>
      <UserInfo>
        <DisplayName>FARLEY Dan * ODE</DisplayName>
        <AccountId>203</AccountId>
        <AccountType/>
      </UserInfo>
      <UserInfo>
        <DisplayName>JUSTIS Carlee * DAS</DisplayName>
        <AccountId>1071</AccountId>
        <AccountType/>
      </UserInfo>
    </SharedWithUsers>
    <Estimated_x0020_Creation_x0020_Date xmlns="5555b13e-5550-4a64-82c9-4795d4b5fce9" xsi:nil="true"/>
    <Priority xmlns="5555b13e-5550-4a64-82c9-4795d4b5fce9">New</Priority>
    <Remediation_x0020_Date xmlns="5555b13e-5550-4a64-82c9-4795d4b5fce9">2025-06-13T22:21:43+00:00</Remediation_x0020_Dat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7457C9221D0340B8D5CA9726A131CC" ma:contentTypeVersion="7" ma:contentTypeDescription="Create a new document." ma:contentTypeScope="" ma:versionID="5dfc938b34e4116f9fe97bd443af5214">
  <xsd:schema xmlns:xsd="http://www.w3.org/2001/XMLSchema" xmlns:xs="http://www.w3.org/2001/XMLSchema" xmlns:p="http://schemas.microsoft.com/office/2006/metadata/properties" xmlns:ns1="http://schemas.microsoft.com/sharepoint/v3" xmlns:ns2="5555b13e-5550-4a64-82c9-4795d4b5fce9" xmlns:ns3="54031767-dd6d-417c-ab73-583408f47564" targetNamespace="http://schemas.microsoft.com/office/2006/metadata/properties" ma:root="true" ma:fieldsID="c871f720fd984a021f16a99f3d42a1e5" ns1:_="" ns2:_="" ns3:_="">
    <xsd:import namespace="http://schemas.microsoft.com/sharepoint/v3"/>
    <xsd:import namespace="5555b13e-5550-4a64-82c9-4795d4b5fce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55b13e-5550-4a64-82c9-4795d4b5fce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EA527-A198-4301-BCF4-14EDE0643645}">
  <ds:schemaRefs>
    <ds:schemaRef ds:uri="33d0ab3a-ed53-4b26-b374-c651e1521cb8"/>
    <ds:schemaRef ds:uri="e10c53f3-1d52-4706-a966-ac9983b2994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B13E642-A470-42F8-A050-8040F2372EE8}"/>
</file>

<file path=customXml/itemProps3.xml><?xml version="1.0" encoding="utf-8"?>
<ds:datastoreItem xmlns:ds="http://schemas.openxmlformats.org/officeDocument/2006/customXml" ds:itemID="{FFC1C207-77FC-44F7-AC05-276B3AA37170}">
  <ds:schemaRefs>
    <ds:schemaRef ds:uri="http://schemas.microsoft.com/sharepoint/v3/contenttype/forms"/>
  </ds:schemaRefs>
</ds:datastoreItem>
</file>

<file path=docMetadata/LabelInfo.xml><?xml version="1.0" encoding="utf-8"?>
<clbl:labelList xmlns:clbl="http://schemas.microsoft.com/office/2020/mipLabelMetadata">
  <clbl:label id="{61f40bdc-19d8-4b8e-be88-e9eb9bcca8b8}" enabled="1" method="Privilege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Slide Deck Template_Accessible_2025</Template>
  <TotalTime>10</TotalTime>
  <Words>1907</Words>
  <Application>Microsoft Office PowerPoint</Application>
  <PresentationFormat>Widescreen</PresentationFormat>
  <Paragraphs>98</Paragraphs>
  <Slides>10</Slides>
  <Notes>9</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10</vt:i4>
      </vt:variant>
    </vt:vector>
  </HeadingPairs>
  <TitlesOfParts>
    <vt:vector size="18" baseType="lpstr">
      <vt:lpstr>Arial</vt:lpstr>
      <vt:lpstr>Calibri</vt:lpstr>
      <vt:lpstr>1_2021ODE</vt:lpstr>
      <vt:lpstr>Green_2021ODE</vt:lpstr>
      <vt:lpstr>Gold_2021ODE</vt:lpstr>
      <vt:lpstr>Orange_2021ODE</vt:lpstr>
      <vt:lpstr>Red_2021ODE</vt:lpstr>
      <vt:lpstr>Teal_2021ODE</vt:lpstr>
      <vt:lpstr>Geographic Preference</vt:lpstr>
      <vt:lpstr>Authority to Use Geographic Preference</vt:lpstr>
      <vt:lpstr>Application of Geographic Preference </vt:lpstr>
      <vt:lpstr>Definition of Unprocessed Agricultural Products</vt:lpstr>
      <vt:lpstr>Implementation of Geographic Preference</vt:lpstr>
      <vt:lpstr>Grown In Oregon Image</vt:lpstr>
      <vt:lpstr>Including Geographic Preference in Solicitation</vt:lpstr>
      <vt:lpstr>Scoring Geographic Preference</vt:lpstr>
      <vt:lpstr>Summary</vt:lpstr>
      <vt:lpstr>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 Preference</dc:title>
  <dc:creator>PUCKETT Jared * ODE</dc:creator>
  <cp:lastModifiedBy>PUCKETT Jared * ODE</cp:lastModifiedBy>
  <cp:revision>4</cp:revision>
  <dcterms:created xsi:type="dcterms:W3CDTF">2025-06-03T19:11:20Z</dcterms:created>
  <dcterms:modified xsi:type="dcterms:W3CDTF">2025-06-10T17:07:20Z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0x010100FC7457C9221D0340B8D5CA9726A131CC</vt:lpwstr>
  </property>
  <property fmtid="{D5CDD505-2E9C-101B-9397-08002B2CF9AE}" pid="3" name="TaxKeyword">
    <vt:lpwstr/>
  </property>
  <property fmtid="{D5CDD505-2E9C-101B-9397-08002B2CF9AE}" pid="4" name="MSIP_Label_61f40bdc-19d8-4b8e-be88-e9eb9bcca8b8_Enabled">
    <vt:lpwstr>true</vt:lpwstr>
  </property>
  <property fmtid="{D5CDD505-2E9C-101B-9397-08002B2CF9AE}" pid="5" name="MSIP_Label_61f40bdc-19d8-4b8e-be88-e9eb9bcca8b8_SetDate">
    <vt:lpwstr>2023-10-19T17:38:46Z</vt:lpwstr>
  </property>
  <property fmtid="{D5CDD505-2E9C-101B-9397-08002B2CF9AE}" pid="6" name="MSIP_Label_61f40bdc-19d8-4b8e-be88-e9eb9bcca8b8_Method">
    <vt:lpwstr>Privileged</vt:lpwstr>
  </property>
  <property fmtid="{D5CDD505-2E9C-101B-9397-08002B2CF9AE}" pid="7" name="MSIP_Label_61f40bdc-19d8-4b8e-be88-e9eb9bcca8b8_Name">
    <vt:lpwstr>Level 1 - Published (Items)</vt:lpwstr>
  </property>
  <property fmtid="{D5CDD505-2E9C-101B-9397-08002B2CF9AE}" pid="8" name="MSIP_Label_61f40bdc-19d8-4b8e-be88-e9eb9bcca8b8_SiteId">
    <vt:lpwstr>b4f51418-b269-49a2-935a-fa54bf584fc8</vt:lpwstr>
  </property>
  <property fmtid="{D5CDD505-2E9C-101B-9397-08002B2CF9AE}" pid="9" name="MSIP_Label_61f40bdc-19d8-4b8e-be88-e9eb9bcca8b8_ActionId">
    <vt:lpwstr>c4b5f7af-171c-4074-8f39-9fc74c531cc2</vt:lpwstr>
  </property>
  <property fmtid="{D5CDD505-2E9C-101B-9397-08002B2CF9AE}" pid="10" name="MSIP_Label_61f40bdc-19d8-4b8e-be88-e9eb9bcca8b8_ContentBits">
    <vt:lpwstr>0</vt:lpwstr>
  </property>
  <property fmtid="{D5CDD505-2E9C-101B-9397-08002B2CF9AE}" pid="11" name="MSIP_Label_09b73270-2993-4076-be47-9c78f42a1e84_Enabled">
    <vt:lpwstr>true</vt:lpwstr>
  </property>
  <property fmtid="{D5CDD505-2E9C-101B-9397-08002B2CF9AE}" pid="12" name="MSIP_Label_09b73270-2993-4076-be47-9c78f42a1e84_SetDate">
    <vt:lpwstr>2024-06-21T16:55:30Z</vt:lpwstr>
  </property>
  <property fmtid="{D5CDD505-2E9C-101B-9397-08002B2CF9AE}" pid="13" name="MSIP_Label_09b73270-2993-4076-be47-9c78f42a1e84_Method">
    <vt:lpwstr>Privileged</vt:lpwstr>
  </property>
  <property fmtid="{D5CDD505-2E9C-101B-9397-08002B2CF9AE}" pid="14" name="MSIP_Label_09b73270-2993-4076-be47-9c78f42a1e84_Name">
    <vt:lpwstr>Level 1 - Published (Items)</vt:lpwstr>
  </property>
  <property fmtid="{D5CDD505-2E9C-101B-9397-08002B2CF9AE}" pid="15" name="MSIP_Label_09b73270-2993-4076-be47-9c78f42a1e84_SiteId">
    <vt:lpwstr>aa3f6932-fa7c-47b4-a0ce-a598cad161cf</vt:lpwstr>
  </property>
  <property fmtid="{D5CDD505-2E9C-101B-9397-08002B2CF9AE}" pid="16" name="MSIP_Label_09b73270-2993-4076-be47-9c78f42a1e84_ActionId">
    <vt:lpwstr>9a956e48-93ec-48f0-b269-11b89d529c66</vt:lpwstr>
  </property>
  <property fmtid="{D5CDD505-2E9C-101B-9397-08002B2CF9AE}" pid="17" name="MSIP_Label_09b73270-2993-4076-be47-9c78f42a1e84_ContentBits">
    <vt:lpwstr>0</vt:lpwstr>
  </property>
</Properties>
</file>