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tags/tag5.xml" ContentType="application/vnd.openxmlformats-officedocument.presentationml.tags+xml"/>
  <Override PartName="/ppt/notesSlides/notesSlide4.xml" ContentType="application/vnd.openxmlformats-officedocument.presentationml.notesSlide+xml"/>
  <Override PartName="/ppt/tags/tag6.xml" ContentType="application/vnd.openxmlformats-officedocument.presentationml.tags+xml"/>
  <Override PartName="/ppt/notesSlides/notesSlide5.xml" ContentType="application/vnd.openxmlformats-officedocument.presentationml.notesSlide+xml"/>
  <Override PartName="/ppt/tags/tag7.xml" ContentType="application/vnd.openxmlformats-officedocument.presentationml.tags+xml"/>
  <Override PartName="/ppt/notesSlides/notesSlide6.xml" ContentType="application/vnd.openxmlformats-officedocument.presentationml.notesSlide+xml"/>
  <Override PartName="/ppt/tags/tag8.xml" ContentType="application/vnd.openxmlformats-officedocument.presentationml.tags+xml"/>
  <Override PartName="/ppt/notesSlides/notesSlide7.xml" ContentType="application/vnd.openxmlformats-officedocument.presentationml.notesSlide+xml"/>
  <Override PartName="/ppt/tags/tag9.xml" ContentType="application/vnd.openxmlformats-officedocument.presentationml.tags+xml"/>
  <Override PartName="/ppt/notesSlides/notesSlide8.xml" ContentType="application/vnd.openxmlformats-officedocument.presentationml.notesSlide+xml"/>
  <Override PartName="/ppt/tags/tag10.xml" ContentType="application/vnd.openxmlformats-officedocument.presentationml.tags+xml"/>
  <Override PartName="/ppt/notesSlides/notesSlide9.xml" ContentType="application/vnd.openxmlformats-officedocument.presentationml.notesSlide+xml"/>
  <Override PartName="/ppt/tags/tag11.xml" ContentType="application/vnd.openxmlformats-officedocument.presentationml.tags+xml"/>
  <Override PartName="/ppt/notesSlides/notesSlide10.xml" ContentType="application/vnd.openxmlformats-officedocument.presentationml.notesSlide+xml"/>
  <Override PartName="/ppt/tags/tag12.xml" ContentType="application/vnd.openxmlformats-officedocument.presentationml.tags+xml"/>
  <Override PartName="/ppt/notesSlides/notesSlide11.xml" ContentType="application/vnd.openxmlformats-officedocument.presentationml.notesSlide+xml"/>
  <Override PartName="/ppt/tags/tag13.xml" ContentType="application/vnd.openxmlformats-officedocument.presentationml.tags+xml"/>
  <Override PartName="/ppt/notesSlides/notesSlide12.xml" ContentType="application/vnd.openxmlformats-officedocument.presentationml.notesSlide+xml"/>
  <Override PartName="/ppt/tags/tag14.xml" ContentType="application/vnd.openxmlformats-officedocument.presentationml.tags+xml"/>
  <Override PartName="/ppt/notesSlides/notesSlide13.xml" ContentType="application/vnd.openxmlformats-officedocument.presentationml.notesSlide+xml"/>
  <Override PartName="/ppt/tags/tag15.xml" ContentType="application/vnd.openxmlformats-officedocument.presentationml.tags+xml"/>
  <Override PartName="/ppt/notesSlides/notesSlide1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16.xml" ContentType="application/vnd.openxmlformats-officedocument.presentationml.tags+xml"/>
  <Override PartName="/ppt/notesSlides/notesSlide15.xml" ContentType="application/vnd.openxmlformats-officedocument.presentationml.notesSlide+xml"/>
  <Override PartName="/ppt/tags/tag17.xml" ContentType="application/vnd.openxmlformats-officedocument.presentationml.tags+xml"/>
  <Override PartName="/ppt/notesSlides/notesSlide1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tags/tag18.xml" ContentType="application/vnd.openxmlformats-officedocument.presentationml.tags+xml"/>
  <Override PartName="/ppt/notesSlides/notesSlide17.xml" ContentType="application/vnd.openxmlformats-officedocument.presentationml.notesSlide+xml"/>
  <Override PartName="/ppt/tags/tag19.xml" ContentType="application/vnd.openxmlformats-officedocument.presentationml.tags+xml"/>
  <Override PartName="/ppt/notesSlides/notesSlide18.xml" ContentType="application/vnd.openxmlformats-officedocument.presentationml.notesSlide+xml"/>
  <Override PartName="/ppt/tags/tag20.xml" ContentType="application/vnd.openxmlformats-officedocument.presentationml.tags+xml"/>
  <Override PartName="/ppt/notesSlides/notesSlide19.xml" ContentType="application/vnd.openxmlformats-officedocument.presentationml.notesSlide+xml"/>
  <Override PartName="/ppt/tags/tag21.xml" ContentType="application/vnd.openxmlformats-officedocument.presentationml.tags+xml"/>
  <Override PartName="/ppt/notesSlides/notesSlide20.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tags/tag22.xml" ContentType="application/vnd.openxmlformats-officedocument.presentationml.tags+xml"/>
  <Override PartName="/ppt/notesSlides/notesSlide21.xml" ContentType="application/vnd.openxmlformats-officedocument.presentationml.notesSlide+xml"/>
  <Override PartName="/ppt/tags/tag23.xml" ContentType="application/vnd.openxmlformats-officedocument.presentationml.tags+xml"/>
  <Override PartName="/ppt/notesSlides/notesSlide22.xml" ContentType="application/vnd.openxmlformats-officedocument.presentationml.notesSlide+xml"/>
  <Override PartName="/ppt/tags/tag24.xml" ContentType="application/vnd.openxmlformats-officedocument.presentationml.tags+xml"/>
  <Override PartName="/ppt/notesSlides/notesSlide23.xml" ContentType="application/vnd.openxmlformats-officedocument.presentationml.notesSlide+xml"/>
  <Override PartName="/ppt/tags/tag25.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7" r:id="rId4"/>
  </p:sldMasterIdLst>
  <p:notesMasterIdLst>
    <p:notesMasterId r:id="rId29"/>
  </p:notesMasterIdLst>
  <p:sldIdLst>
    <p:sldId id="256" r:id="rId5"/>
    <p:sldId id="259" r:id="rId6"/>
    <p:sldId id="286" r:id="rId7"/>
    <p:sldId id="288" r:id="rId8"/>
    <p:sldId id="289" r:id="rId9"/>
    <p:sldId id="290" r:id="rId10"/>
    <p:sldId id="291" r:id="rId11"/>
    <p:sldId id="292" r:id="rId12"/>
    <p:sldId id="293" r:id="rId13"/>
    <p:sldId id="294" r:id="rId14"/>
    <p:sldId id="295" r:id="rId15"/>
    <p:sldId id="296" r:id="rId16"/>
    <p:sldId id="299" r:id="rId17"/>
    <p:sldId id="277" r:id="rId18"/>
    <p:sldId id="260" r:id="rId19"/>
    <p:sldId id="278" r:id="rId20"/>
    <p:sldId id="276" r:id="rId21"/>
    <p:sldId id="302" r:id="rId22"/>
    <p:sldId id="303" r:id="rId23"/>
    <p:sldId id="283" r:id="rId24"/>
    <p:sldId id="284" r:id="rId25"/>
    <p:sldId id="285" r:id="rId26"/>
    <p:sldId id="261" r:id="rId27"/>
    <p:sldId id="301" r:id="rId28"/>
  </p:sldIdLst>
  <p:sldSz cx="12192000" cy="6858000"/>
  <p:notesSz cx="6858000" cy="9144000"/>
  <p:custDataLst>
    <p:tags r:id="rId3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2C18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73432" autoAdjust="0"/>
  </p:normalViewPr>
  <p:slideViewPr>
    <p:cSldViewPr>
      <p:cViewPr varScale="1">
        <p:scale>
          <a:sx n="77" d="100"/>
          <a:sy n="77" d="100"/>
        </p:scale>
        <p:origin x="1794" y="96"/>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tags" Target="tags/tag1.xml"/></Relationships>
</file>

<file path=ppt/diagrams/_rels/data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svg"/><Relationship Id="rId1" Type="http://schemas.openxmlformats.org/officeDocument/2006/relationships/image" Target="../media/image6.png"/><Relationship Id="rId4" Type="http://schemas.openxmlformats.org/officeDocument/2006/relationships/image" Target="../media/image9.svg"/></Relationships>
</file>

<file path=ppt/diagrams/_rels/data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1.svg"/><Relationship Id="rId1" Type="http://schemas.openxmlformats.org/officeDocument/2006/relationships/image" Target="../media/image10.png"/><Relationship Id="rId4" Type="http://schemas.openxmlformats.org/officeDocument/2006/relationships/image" Target="../media/image7.svg"/></Relationships>
</file>

<file path=ppt/diagrams/_rels/drawing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svg"/><Relationship Id="rId1" Type="http://schemas.openxmlformats.org/officeDocument/2006/relationships/image" Target="../media/image6.png"/><Relationship Id="rId4" Type="http://schemas.openxmlformats.org/officeDocument/2006/relationships/image" Target="../media/image9.svg"/></Relationships>
</file>

<file path=ppt/diagrams/_rels/drawing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1.svg"/><Relationship Id="rId1" Type="http://schemas.openxmlformats.org/officeDocument/2006/relationships/image" Target="../media/image10.png"/><Relationship Id="rId4" Type="http://schemas.openxmlformats.org/officeDocument/2006/relationships/image" Target="../media/image7.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4AD99E8-B7E8-48BD-BCC3-112CD927E522}"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01091089-307D-4847-94AD-4AFC94E44438}">
      <dgm:prSet phldrT="[Text]"/>
      <dgm:spPr/>
      <dgm:t>
        <a:bodyPr/>
        <a:lstStyle/>
        <a:p>
          <a:pPr>
            <a:lnSpc>
              <a:spcPct val="100000"/>
            </a:lnSpc>
          </a:pPr>
          <a:r>
            <a:rPr lang="en-US" dirty="0"/>
            <a:t>Simple Item</a:t>
          </a:r>
        </a:p>
      </dgm:t>
      <dgm:extLst>
        <a:ext uri="{E40237B7-FDA0-4F09-8148-C483321AD2D9}">
          <dgm14:cNvPr xmlns:dgm14="http://schemas.microsoft.com/office/drawing/2010/diagram" id="0" name="" descr="simple item" title="simple item"/>
        </a:ext>
      </dgm:extLst>
    </dgm:pt>
    <dgm:pt modelId="{195B5B21-C5DB-48BA-9AE2-EC6173990EBB}" type="parTrans" cxnId="{41208BD5-91E7-431E-82C7-227B58863397}">
      <dgm:prSet/>
      <dgm:spPr/>
      <dgm:t>
        <a:bodyPr/>
        <a:lstStyle/>
        <a:p>
          <a:endParaRPr lang="en-US"/>
        </a:p>
      </dgm:t>
    </dgm:pt>
    <dgm:pt modelId="{685E3BDB-D5F0-4359-B026-70EF68D73C32}" type="sibTrans" cxnId="{41208BD5-91E7-431E-82C7-227B58863397}">
      <dgm:prSet/>
      <dgm:spPr/>
      <dgm:t>
        <a:bodyPr/>
        <a:lstStyle/>
        <a:p>
          <a:endParaRPr lang="en-US"/>
        </a:p>
      </dgm:t>
    </dgm:pt>
    <dgm:pt modelId="{F7524149-A775-46BF-9C4C-92AE835BC3F1}">
      <dgm:prSet phldrT="[Text]"/>
      <dgm:spPr/>
      <dgm:t>
        <a:bodyPr/>
        <a:lstStyle/>
        <a:p>
          <a:pPr>
            <a:lnSpc>
              <a:spcPct val="100000"/>
            </a:lnSpc>
          </a:pPr>
          <a:r>
            <a:rPr lang="en-US" dirty="0"/>
            <a:t>Simple Specification</a:t>
          </a:r>
        </a:p>
      </dgm:t>
      <dgm:extLst>
        <a:ext uri="{E40237B7-FDA0-4F09-8148-C483321AD2D9}">
          <dgm14:cNvPr xmlns:dgm14="http://schemas.microsoft.com/office/drawing/2010/diagram" id="0" name="" descr="Simple Specification" title="Simple Specification"/>
        </a:ext>
      </dgm:extLst>
    </dgm:pt>
    <dgm:pt modelId="{C6C258C8-FDC0-429A-8D00-216FC51FBF30}" type="parTrans" cxnId="{95F35C8C-4550-4B35-ADE9-41ED9F5F9E88}">
      <dgm:prSet/>
      <dgm:spPr/>
      <dgm:t>
        <a:bodyPr/>
        <a:lstStyle/>
        <a:p>
          <a:endParaRPr lang="en-US"/>
        </a:p>
      </dgm:t>
    </dgm:pt>
    <dgm:pt modelId="{FB5D2928-1F78-4202-8B0C-DE879257076D}" type="sibTrans" cxnId="{95F35C8C-4550-4B35-ADE9-41ED9F5F9E88}">
      <dgm:prSet/>
      <dgm:spPr/>
      <dgm:t>
        <a:bodyPr/>
        <a:lstStyle/>
        <a:p>
          <a:endParaRPr lang="en-US"/>
        </a:p>
      </dgm:t>
    </dgm:pt>
    <dgm:pt modelId="{8F4635C9-A181-407E-A9A6-C083DB5DC718}" type="pres">
      <dgm:prSet presAssocID="{F4AD99E8-B7E8-48BD-BCC3-112CD927E522}" presName="root" presStyleCnt="0">
        <dgm:presLayoutVars>
          <dgm:dir/>
          <dgm:resizeHandles val="exact"/>
        </dgm:presLayoutVars>
      </dgm:prSet>
      <dgm:spPr/>
    </dgm:pt>
    <dgm:pt modelId="{B4BD59BC-E432-4A23-AB37-DC7DF63D2FD8}" type="pres">
      <dgm:prSet presAssocID="{01091089-307D-4847-94AD-4AFC94E44438}" presName="compNode" presStyleCnt="0"/>
      <dgm:spPr/>
    </dgm:pt>
    <dgm:pt modelId="{24C350A6-CF45-4115-9011-9BFA0F27529D}" type="pres">
      <dgm:prSet presAssocID="{01091089-307D-4847-94AD-4AFC94E44438}" presName="bgRect" presStyleLbl="bgShp" presStyleIdx="0" presStyleCnt="2"/>
      <dgm:spPr/>
    </dgm:pt>
    <dgm:pt modelId="{1C1C41A3-010C-4152-9272-9628E0DCB779}" type="pres">
      <dgm:prSet presAssocID="{01091089-307D-4847-94AD-4AFC94E44438}"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heckmark"/>
        </a:ext>
      </dgm:extLst>
    </dgm:pt>
    <dgm:pt modelId="{499F1E09-9741-4F0D-8324-24F813175B95}" type="pres">
      <dgm:prSet presAssocID="{01091089-307D-4847-94AD-4AFC94E44438}" presName="spaceRect" presStyleCnt="0"/>
      <dgm:spPr/>
    </dgm:pt>
    <dgm:pt modelId="{39CC1FDE-E082-43DE-BB98-0110218D5E95}" type="pres">
      <dgm:prSet presAssocID="{01091089-307D-4847-94AD-4AFC94E44438}" presName="parTx" presStyleLbl="revTx" presStyleIdx="0" presStyleCnt="2">
        <dgm:presLayoutVars>
          <dgm:chMax val="0"/>
          <dgm:chPref val="0"/>
        </dgm:presLayoutVars>
      </dgm:prSet>
      <dgm:spPr/>
    </dgm:pt>
    <dgm:pt modelId="{22EA6351-7B63-4EA0-A150-F704C78A4784}" type="pres">
      <dgm:prSet presAssocID="{685E3BDB-D5F0-4359-B026-70EF68D73C32}" presName="sibTrans" presStyleCnt="0"/>
      <dgm:spPr/>
    </dgm:pt>
    <dgm:pt modelId="{75A5D779-20D5-4840-8DCB-C1126CC2B887}" type="pres">
      <dgm:prSet presAssocID="{F7524149-A775-46BF-9C4C-92AE835BC3F1}" presName="compNode" presStyleCnt="0"/>
      <dgm:spPr/>
    </dgm:pt>
    <dgm:pt modelId="{28C21AEE-E3C3-4A1D-97BD-5309213DB621}" type="pres">
      <dgm:prSet presAssocID="{F7524149-A775-46BF-9C4C-92AE835BC3F1}" presName="bgRect" presStyleLbl="bgShp" presStyleIdx="1" presStyleCnt="2"/>
      <dgm:spPr/>
    </dgm:pt>
    <dgm:pt modelId="{293A948A-7EBD-4BA0-A394-41C57BD07A42}" type="pres">
      <dgm:prSet presAssocID="{F7524149-A775-46BF-9C4C-92AE835BC3F1}"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heck List"/>
        </a:ext>
      </dgm:extLst>
    </dgm:pt>
    <dgm:pt modelId="{E10408E7-B6FC-46F2-9740-B755201E4BED}" type="pres">
      <dgm:prSet presAssocID="{F7524149-A775-46BF-9C4C-92AE835BC3F1}" presName="spaceRect" presStyleCnt="0"/>
      <dgm:spPr/>
    </dgm:pt>
    <dgm:pt modelId="{B1D0AA28-D66F-4C1D-B242-76FCD3670B1A}" type="pres">
      <dgm:prSet presAssocID="{F7524149-A775-46BF-9C4C-92AE835BC3F1}" presName="parTx" presStyleLbl="revTx" presStyleIdx="1" presStyleCnt="2">
        <dgm:presLayoutVars>
          <dgm:chMax val="0"/>
          <dgm:chPref val="0"/>
        </dgm:presLayoutVars>
      </dgm:prSet>
      <dgm:spPr/>
    </dgm:pt>
  </dgm:ptLst>
  <dgm:cxnLst>
    <dgm:cxn modelId="{7006575E-F6AF-4CE3-AB7A-1CA5C4B4CD29}" type="presOf" srcId="{F4AD99E8-B7E8-48BD-BCC3-112CD927E522}" destId="{8F4635C9-A181-407E-A9A6-C083DB5DC718}" srcOrd="0" destOrd="0" presId="urn:microsoft.com/office/officeart/2018/2/layout/IconVerticalSolidList"/>
    <dgm:cxn modelId="{53B3FC6B-D281-43C5-BA49-9E420AE8276D}" type="presOf" srcId="{F7524149-A775-46BF-9C4C-92AE835BC3F1}" destId="{B1D0AA28-D66F-4C1D-B242-76FCD3670B1A}" srcOrd="0" destOrd="0" presId="urn:microsoft.com/office/officeart/2018/2/layout/IconVerticalSolidList"/>
    <dgm:cxn modelId="{9347EB72-7B17-43F9-A8CD-5E0F1A4944C4}" type="presOf" srcId="{01091089-307D-4847-94AD-4AFC94E44438}" destId="{39CC1FDE-E082-43DE-BB98-0110218D5E95}" srcOrd="0" destOrd="0" presId="urn:microsoft.com/office/officeart/2018/2/layout/IconVerticalSolidList"/>
    <dgm:cxn modelId="{95F35C8C-4550-4B35-ADE9-41ED9F5F9E88}" srcId="{F4AD99E8-B7E8-48BD-BCC3-112CD927E522}" destId="{F7524149-A775-46BF-9C4C-92AE835BC3F1}" srcOrd="1" destOrd="0" parTransId="{C6C258C8-FDC0-429A-8D00-216FC51FBF30}" sibTransId="{FB5D2928-1F78-4202-8B0C-DE879257076D}"/>
    <dgm:cxn modelId="{41208BD5-91E7-431E-82C7-227B58863397}" srcId="{F4AD99E8-B7E8-48BD-BCC3-112CD927E522}" destId="{01091089-307D-4847-94AD-4AFC94E44438}" srcOrd="0" destOrd="0" parTransId="{195B5B21-C5DB-48BA-9AE2-EC6173990EBB}" sibTransId="{685E3BDB-D5F0-4359-B026-70EF68D73C32}"/>
    <dgm:cxn modelId="{12BF47B1-2FFE-4625-93BD-C48D1251DED2}" type="presParOf" srcId="{8F4635C9-A181-407E-A9A6-C083DB5DC718}" destId="{B4BD59BC-E432-4A23-AB37-DC7DF63D2FD8}" srcOrd="0" destOrd="0" presId="urn:microsoft.com/office/officeart/2018/2/layout/IconVerticalSolidList"/>
    <dgm:cxn modelId="{FEA02E28-CC38-4E95-8A8E-9547E689D1C7}" type="presParOf" srcId="{B4BD59BC-E432-4A23-AB37-DC7DF63D2FD8}" destId="{24C350A6-CF45-4115-9011-9BFA0F27529D}" srcOrd="0" destOrd="0" presId="urn:microsoft.com/office/officeart/2018/2/layout/IconVerticalSolidList"/>
    <dgm:cxn modelId="{39305143-B6D1-426D-8167-E298E638D5FD}" type="presParOf" srcId="{B4BD59BC-E432-4A23-AB37-DC7DF63D2FD8}" destId="{1C1C41A3-010C-4152-9272-9628E0DCB779}" srcOrd="1" destOrd="0" presId="urn:microsoft.com/office/officeart/2018/2/layout/IconVerticalSolidList"/>
    <dgm:cxn modelId="{721ABB6E-DFE6-4597-88B3-7CF4E1EA546C}" type="presParOf" srcId="{B4BD59BC-E432-4A23-AB37-DC7DF63D2FD8}" destId="{499F1E09-9741-4F0D-8324-24F813175B95}" srcOrd="2" destOrd="0" presId="urn:microsoft.com/office/officeart/2018/2/layout/IconVerticalSolidList"/>
    <dgm:cxn modelId="{CC0BEF85-7E78-4411-9CFE-3B410CB9BDDB}" type="presParOf" srcId="{B4BD59BC-E432-4A23-AB37-DC7DF63D2FD8}" destId="{39CC1FDE-E082-43DE-BB98-0110218D5E95}" srcOrd="3" destOrd="0" presId="urn:microsoft.com/office/officeart/2018/2/layout/IconVerticalSolidList"/>
    <dgm:cxn modelId="{8AC02E3E-7ABD-4E0A-AFFC-FE1EB19FD2C3}" type="presParOf" srcId="{8F4635C9-A181-407E-A9A6-C083DB5DC718}" destId="{22EA6351-7B63-4EA0-A150-F704C78A4784}" srcOrd="1" destOrd="0" presId="urn:microsoft.com/office/officeart/2018/2/layout/IconVerticalSolidList"/>
    <dgm:cxn modelId="{AEA51453-1426-4C96-871D-59E29A3F50EF}" type="presParOf" srcId="{8F4635C9-A181-407E-A9A6-C083DB5DC718}" destId="{75A5D779-20D5-4840-8DCB-C1126CC2B887}" srcOrd="2" destOrd="0" presId="urn:microsoft.com/office/officeart/2018/2/layout/IconVerticalSolidList"/>
    <dgm:cxn modelId="{157D9FF9-EAF6-464B-9D6C-704BF4E1CE6E}" type="presParOf" srcId="{75A5D779-20D5-4840-8DCB-C1126CC2B887}" destId="{28C21AEE-E3C3-4A1D-97BD-5309213DB621}" srcOrd="0" destOrd="0" presId="urn:microsoft.com/office/officeart/2018/2/layout/IconVerticalSolidList"/>
    <dgm:cxn modelId="{EA58BB85-E68A-481A-9899-E36899443377}" type="presParOf" srcId="{75A5D779-20D5-4840-8DCB-C1126CC2B887}" destId="{293A948A-7EBD-4BA0-A394-41C57BD07A42}" srcOrd="1" destOrd="0" presId="urn:microsoft.com/office/officeart/2018/2/layout/IconVerticalSolidList"/>
    <dgm:cxn modelId="{0E910526-0568-4A87-AAF7-C0038DC16732}" type="presParOf" srcId="{75A5D779-20D5-4840-8DCB-C1126CC2B887}" destId="{E10408E7-B6FC-46F2-9740-B755201E4BED}" srcOrd="2" destOrd="0" presId="urn:microsoft.com/office/officeart/2018/2/layout/IconVerticalSolidList"/>
    <dgm:cxn modelId="{A2687EEE-5DE3-43D9-B985-A55325ED2061}" type="presParOf" srcId="{75A5D779-20D5-4840-8DCB-C1126CC2B887}" destId="{B1D0AA28-D66F-4C1D-B242-76FCD3670B1A}" srcOrd="3" destOrd="0" presId="urn:microsoft.com/office/officeart/2018/2/layout/IconVerticalSolid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4AD99E8-B7E8-48BD-BCC3-112CD927E522}"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01091089-307D-4847-94AD-4AFC94E44438}">
      <dgm:prSet phldrT="[Text]"/>
      <dgm:spPr/>
      <dgm:t>
        <a:bodyPr/>
        <a:lstStyle/>
        <a:p>
          <a:pPr>
            <a:lnSpc>
              <a:spcPct val="100000"/>
            </a:lnSpc>
          </a:pPr>
          <a:r>
            <a:rPr lang="en-US" dirty="0"/>
            <a:t>Complex Item</a:t>
          </a:r>
        </a:p>
      </dgm:t>
      <dgm:extLst>
        <a:ext uri="{E40237B7-FDA0-4F09-8148-C483321AD2D9}">
          <dgm14:cNvPr xmlns:dgm14="http://schemas.microsoft.com/office/drawing/2010/diagram" id="0" name="" descr="complex item" title="complex item"/>
        </a:ext>
      </dgm:extLst>
    </dgm:pt>
    <dgm:pt modelId="{195B5B21-C5DB-48BA-9AE2-EC6173990EBB}" type="parTrans" cxnId="{41208BD5-91E7-431E-82C7-227B58863397}">
      <dgm:prSet/>
      <dgm:spPr/>
      <dgm:t>
        <a:bodyPr/>
        <a:lstStyle/>
        <a:p>
          <a:endParaRPr lang="en-US"/>
        </a:p>
      </dgm:t>
    </dgm:pt>
    <dgm:pt modelId="{685E3BDB-D5F0-4359-B026-70EF68D73C32}" type="sibTrans" cxnId="{41208BD5-91E7-431E-82C7-227B58863397}">
      <dgm:prSet/>
      <dgm:spPr/>
      <dgm:t>
        <a:bodyPr/>
        <a:lstStyle/>
        <a:p>
          <a:endParaRPr lang="en-US"/>
        </a:p>
      </dgm:t>
    </dgm:pt>
    <dgm:pt modelId="{F7524149-A775-46BF-9C4C-92AE835BC3F1}">
      <dgm:prSet phldrT="[Text]"/>
      <dgm:spPr/>
      <dgm:t>
        <a:bodyPr/>
        <a:lstStyle/>
        <a:p>
          <a:pPr>
            <a:lnSpc>
              <a:spcPct val="100000"/>
            </a:lnSpc>
          </a:pPr>
          <a:r>
            <a:rPr lang="en-US" dirty="0"/>
            <a:t>Complex Specification</a:t>
          </a:r>
        </a:p>
      </dgm:t>
      <dgm:extLst>
        <a:ext uri="{E40237B7-FDA0-4F09-8148-C483321AD2D9}">
          <dgm14:cNvPr xmlns:dgm14="http://schemas.microsoft.com/office/drawing/2010/diagram" id="0" name="" descr="Complex Specification&#10;" title="Complex Specification"/>
        </a:ext>
      </dgm:extLst>
    </dgm:pt>
    <dgm:pt modelId="{C6C258C8-FDC0-429A-8D00-216FC51FBF30}" type="parTrans" cxnId="{95F35C8C-4550-4B35-ADE9-41ED9F5F9E88}">
      <dgm:prSet/>
      <dgm:spPr/>
      <dgm:t>
        <a:bodyPr/>
        <a:lstStyle/>
        <a:p>
          <a:endParaRPr lang="en-US"/>
        </a:p>
      </dgm:t>
    </dgm:pt>
    <dgm:pt modelId="{FB5D2928-1F78-4202-8B0C-DE879257076D}" type="sibTrans" cxnId="{95F35C8C-4550-4B35-ADE9-41ED9F5F9E88}">
      <dgm:prSet/>
      <dgm:spPr/>
      <dgm:t>
        <a:bodyPr/>
        <a:lstStyle/>
        <a:p>
          <a:endParaRPr lang="en-US"/>
        </a:p>
      </dgm:t>
    </dgm:pt>
    <dgm:pt modelId="{2A168B79-EFF5-4071-9511-91F20782A84D}" type="pres">
      <dgm:prSet presAssocID="{F4AD99E8-B7E8-48BD-BCC3-112CD927E522}" presName="root" presStyleCnt="0">
        <dgm:presLayoutVars>
          <dgm:dir/>
          <dgm:resizeHandles val="exact"/>
        </dgm:presLayoutVars>
      </dgm:prSet>
      <dgm:spPr/>
    </dgm:pt>
    <dgm:pt modelId="{29587F7A-2D9D-4B14-96A7-7BF60AAC0953}" type="pres">
      <dgm:prSet presAssocID="{01091089-307D-4847-94AD-4AFC94E44438}" presName="compNode" presStyleCnt="0"/>
      <dgm:spPr/>
    </dgm:pt>
    <dgm:pt modelId="{61F2088C-E134-4456-AE02-65E6EDB093DF}" type="pres">
      <dgm:prSet presAssocID="{01091089-307D-4847-94AD-4AFC94E44438}" presName="bgRect" presStyleLbl="bgShp" presStyleIdx="0" presStyleCnt="2"/>
      <dgm:spPr/>
    </dgm:pt>
    <dgm:pt modelId="{D272F737-DB2D-4091-ADCA-5DB7E4642238}" type="pres">
      <dgm:prSet presAssocID="{01091089-307D-4847-94AD-4AFC94E44438}"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Puzzle"/>
        </a:ext>
      </dgm:extLst>
    </dgm:pt>
    <dgm:pt modelId="{C6B8B225-09DB-46FE-A233-460E2C326CC6}" type="pres">
      <dgm:prSet presAssocID="{01091089-307D-4847-94AD-4AFC94E44438}" presName="spaceRect" presStyleCnt="0"/>
      <dgm:spPr/>
    </dgm:pt>
    <dgm:pt modelId="{EAE12B08-5221-4A19-B08A-0B9112EAA8B1}" type="pres">
      <dgm:prSet presAssocID="{01091089-307D-4847-94AD-4AFC94E44438}" presName="parTx" presStyleLbl="revTx" presStyleIdx="0" presStyleCnt="2">
        <dgm:presLayoutVars>
          <dgm:chMax val="0"/>
          <dgm:chPref val="0"/>
        </dgm:presLayoutVars>
      </dgm:prSet>
      <dgm:spPr/>
    </dgm:pt>
    <dgm:pt modelId="{DD8062E6-238C-46CB-B72F-1D72B4CD5035}" type="pres">
      <dgm:prSet presAssocID="{685E3BDB-D5F0-4359-B026-70EF68D73C32}" presName="sibTrans" presStyleCnt="0"/>
      <dgm:spPr/>
    </dgm:pt>
    <dgm:pt modelId="{DDE575BF-0634-4824-8298-4ED656FD1C4A}" type="pres">
      <dgm:prSet presAssocID="{F7524149-A775-46BF-9C4C-92AE835BC3F1}" presName="compNode" presStyleCnt="0"/>
      <dgm:spPr/>
    </dgm:pt>
    <dgm:pt modelId="{2010C970-EC9C-41C6-9B15-99EF523915F9}" type="pres">
      <dgm:prSet presAssocID="{F7524149-A775-46BF-9C4C-92AE835BC3F1}" presName="bgRect" presStyleLbl="bgShp" presStyleIdx="1" presStyleCnt="2"/>
      <dgm:spPr/>
    </dgm:pt>
    <dgm:pt modelId="{776AEE20-7077-4B99-A8BB-BCBCC338E248}" type="pres">
      <dgm:prSet presAssocID="{F7524149-A775-46BF-9C4C-92AE835BC3F1}"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heckmark"/>
        </a:ext>
      </dgm:extLst>
    </dgm:pt>
    <dgm:pt modelId="{853F39AA-AC28-4B4C-B4F6-54E8BB670C66}" type="pres">
      <dgm:prSet presAssocID="{F7524149-A775-46BF-9C4C-92AE835BC3F1}" presName="spaceRect" presStyleCnt="0"/>
      <dgm:spPr/>
    </dgm:pt>
    <dgm:pt modelId="{B3A32F40-0E13-418E-9445-6152C850161C}" type="pres">
      <dgm:prSet presAssocID="{F7524149-A775-46BF-9C4C-92AE835BC3F1}" presName="parTx" presStyleLbl="revTx" presStyleIdx="1" presStyleCnt="2">
        <dgm:presLayoutVars>
          <dgm:chMax val="0"/>
          <dgm:chPref val="0"/>
        </dgm:presLayoutVars>
      </dgm:prSet>
      <dgm:spPr/>
    </dgm:pt>
  </dgm:ptLst>
  <dgm:cxnLst>
    <dgm:cxn modelId="{AD9F7E3E-29AA-45EB-87B4-95619909CF47}" type="presOf" srcId="{01091089-307D-4847-94AD-4AFC94E44438}" destId="{EAE12B08-5221-4A19-B08A-0B9112EAA8B1}" srcOrd="0" destOrd="0" presId="urn:microsoft.com/office/officeart/2018/2/layout/IconVerticalSolidList"/>
    <dgm:cxn modelId="{6CA5DD50-8FEB-4E8E-B6E3-21D35FE6ACF0}" type="presOf" srcId="{F7524149-A775-46BF-9C4C-92AE835BC3F1}" destId="{B3A32F40-0E13-418E-9445-6152C850161C}" srcOrd="0" destOrd="0" presId="urn:microsoft.com/office/officeart/2018/2/layout/IconVerticalSolidList"/>
    <dgm:cxn modelId="{95F35C8C-4550-4B35-ADE9-41ED9F5F9E88}" srcId="{F4AD99E8-B7E8-48BD-BCC3-112CD927E522}" destId="{F7524149-A775-46BF-9C4C-92AE835BC3F1}" srcOrd="1" destOrd="0" parTransId="{C6C258C8-FDC0-429A-8D00-216FC51FBF30}" sibTransId="{FB5D2928-1F78-4202-8B0C-DE879257076D}"/>
    <dgm:cxn modelId="{972C1EBC-0870-4AF1-AFBF-E502F720BDC8}" type="presOf" srcId="{F4AD99E8-B7E8-48BD-BCC3-112CD927E522}" destId="{2A168B79-EFF5-4071-9511-91F20782A84D}" srcOrd="0" destOrd="0" presId="urn:microsoft.com/office/officeart/2018/2/layout/IconVerticalSolidList"/>
    <dgm:cxn modelId="{41208BD5-91E7-431E-82C7-227B58863397}" srcId="{F4AD99E8-B7E8-48BD-BCC3-112CD927E522}" destId="{01091089-307D-4847-94AD-4AFC94E44438}" srcOrd="0" destOrd="0" parTransId="{195B5B21-C5DB-48BA-9AE2-EC6173990EBB}" sibTransId="{685E3BDB-D5F0-4359-B026-70EF68D73C32}"/>
    <dgm:cxn modelId="{CC21E8B8-A9D0-48C9-95F1-60C5F40D842A}" type="presParOf" srcId="{2A168B79-EFF5-4071-9511-91F20782A84D}" destId="{29587F7A-2D9D-4B14-96A7-7BF60AAC0953}" srcOrd="0" destOrd="0" presId="urn:microsoft.com/office/officeart/2018/2/layout/IconVerticalSolidList"/>
    <dgm:cxn modelId="{270F2A82-314C-4BB0-B905-57C33FCA4D61}" type="presParOf" srcId="{29587F7A-2D9D-4B14-96A7-7BF60AAC0953}" destId="{61F2088C-E134-4456-AE02-65E6EDB093DF}" srcOrd="0" destOrd="0" presId="urn:microsoft.com/office/officeart/2018/2/layout/IconVerticalSolidList"/>
    <dgm:cxn modelId="{B59CD181-08D9-4DE0-B323-90D75954C7FA}" type="presParOf" srcId="{29587F7A-2D9D-4B14-96A7-7BF60AAC0953}" destId="{D272F737-DB2D-4091-ADCA-5DB7E4642238}" srcOrd="1" destOrd="0" presId="urn:microsoft.com/office/officeart/2018/2/layout/IconVerticalSolidList"/>
    <dgm:cxn modelId="{0F6596F9-DDDA-45D1-9147-C1433E9CAC99}" type="presParOf" srcId="{29587F7A-2D9D-4B14-96A7-7BF60AAC0953}" destId="{C6B8B225-09DB-46FE-A233-460E2C326CC6}" srcOrd="2" destOrd="0" presId="urn:microsoft.com/office/officeart/2018/2/layout/IconVerticalSolidList"/>
    <dgm:cxn modelId="{634AE490-5C97-4234-BFAC-3C4C6B343A84}" type="presParOf" srcId="{29587F7A-2D9D-4B14-96A7-7BF60AAC0953}" destId="{EAE12B08-5221-4A19-B08A-0B9112EAA8B1}" srcOrd="3" destOrd="0" presId="urn:microsoft.com/office/officeart/2018/2/layout/IconVerticalSolidList"/>
    <dgm:cxn modelId="{6C8F292F-4140-424A-898B-19961304357E}" type="presParOf" srcId="{2A168B79-EFF5-4071-9511-91F20782A84D}" destId="{DD8062E6-238C-46CB-B72F-1D72B4CD5035}" srcOrd="1" destOrd="0" presId="urn:microsoft.com/office/officeart/2018/2/layout/IconVerticalSolidList"/>
    <dgm:cxn modelId="{687E6327-5E1C-42BB-8B94-CDEEC8C084A6}" type="presParOf" srcId="{2A168B79-EFF5-4071-9511-91F20782A84D}" destId="{DDE575BF-0634-4824-8298-4ED656FD1C4A}" srcOrd="2" destOrd="0" presId="urn:microsoft.com/office/officeart/2018/2/layout/IconVerticalSolidList"/>
    <dgm:cxn modelId="{72CD60BA-AB10-4CDD-A315-21A6E823A828}" type="presParOf" srcId="{DDE575BF-0634-4824-8298-4ED656FD1C4A}" destId="{2010C970-EC9C-41C6-9B15-99EF523915F9}" srcOrd="0" destOrd="0" presId="urn:microsoft.com/office/officeart/2018/2/layout/IconVerticalSolidList"/>
    <dgm:cxn modelId="{F2829F3E-88C7-4D44-993D-768BDFA16771}" type="presParOf" srcId="{DDE575BF-0634-4824-8298-4ED656FD1C4A}" destId="{776AEE20-7077-4B99-A8BB-BCBCC338E248}" srcOrd="1" destOrd="0" presId="urn:microsoft.com/office/officeart/2018/2/layout/IconVerticalSolidList"/>
    <dgm:cxn modelId="{CE4DC2BA-46AC-4FFF-873D-EB837EAE01EF}" type="presParOf" srcId="{DDE575BF-0634-4824-8298-4ED656FD1C4A}" destId="{853F39AA-AC28-4B4C-B4F6-54E8BB670C66}" srcOrd="2" destOrd="0" presId="urn:microsoft.com/office/officeart/2018/2/layout/IconVerticalSolidList"/>
    <dgm:cxn modelId="{7D2DC6B8-2209-421E-9114-3F4A6242ADD1}" type="presParOf" srcId="{DDE575BF-0634-4824-8298-4ED656FD1C4A}" destId="{B3A32F40-0E13-418E-9445-6152C850161C}" srcOrd="3" destOrd="0" presId="urn:microsoft.com/office/officeart/2018/2/layout/IconVerticalSolid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A6EAC18-3641-4430-ADDF-7A2278F6E701}" type="doc">
      <dgm:prSet loTypeId="urn:microsoft.com/office/officeart/2005/8/layout/list1" loCatId="list" qsTypeId="urn:microsoft.com/office/officeart/2005/8/quickstyle/simple2" qsCatId="simple" csTypeId="urn:microsoft.com/office/officeart/2005/8/colors/accent1_2" csCatId="accent1"/>
      <dgm:spPr/>
      <dgm:t>
        <a:bodyPr/>
        <a:lstStyle/>
        <a:p>
          <a:endParaRPr lang="en-US"/>
        </a:p>
      </dgm:t>
    </dgm:pt>
    <dgm:pt modelId="{68E5F589-796E-435F-BDB2-6F3D11B096AB}">
      <dgm:prSet/>
      <dgm:spPr/>
      <dgm:t>
        <a:bodyPr/>
        <a:lstStyle/>
        <a:p>
          <a:r>
            <a:rPr lang="en-US" b="1"/>
            <a:t>No!</a:t>
          </a:r>
          <a:endParaRPr lang="en-US"/>
        </a:p>
      </dgm:t>
    </dgm:pt>
    <dgm:pt modelId="{9FD1C7DD-4732-4158-9308-45F5B77C0153}" type="parTrans" cxnId="{08BEE5F7-E9B0-42A7-9C93-B5F14964A646}">
      <dgm:prSet/>
      <dgm:spPr/>
      <dgm:t>
        <a:bodyPr/>
        <a:lstStyle/>
        <a:p>
          <a:endParaRPr lang="en-US"/>
        </a:p>
      </dgm:t>
    </dgm:pt>
    <dgm:pt modelId="{96120B07-EEC4-4CCB-8526-0ECFF32B1BBB}" type="sibTrans" cxnId="{08BEE5F7-E9B0-42A7-9C93-B5F14964A646}">
      <dgm:prSet/>
      <dgm:spPr/>
      <dgm:t>
        <a:bodyPr/>
        <a:lstStyle/>
        <a:p>
          <a:endParaRPr lang="en-US"/>
        </a:p>
      </dgm:t>
    </dgm:pt>
    <dgm:pt modelId="{FD64B9FD-F1C9-45F1-8E76-88757C698562}">
      <dgm:prSet/>
      <dgm:spPr/>
      <dgm:t>
        <a:bodyPr/>
        <a:lstStyle/>
        <a:p>
          <a:r>
            <a:rPr lang="en-US"/>
            <a:t>Specifications apply to non-food items such as:</a:t>
          </a:r>
        </a:p>
      </dgm:t>
    </dgm:pt>
    <dgm:pt modelId="{3A0A706E-2B4E-4026-B5D8-A601830E2B43}" type="parTrans" cxnId="{049785FC-CB93-4B92-AB3C-77D740D8CECD}">
      <dgm:prSet/>
      <dgm:spPr/>
      <dgm:t>
        <a:bodyPr/>
        <a:lstStyle/>
        <a:p>
          <a:endParaRPr lang="en-US"/>
        </a:p>
      </dgm:t>
    </dgm:pt>
    <dgm:pt modelId="{794A88C5-F47B-4E53-B807-8095D7F354E8}" type="sibTrans" cxnId="{049785FC-CB93-4B92-AB3C-77D740D8CECD}">
      <dgm:prSet/>
      <dgm:spPr/>
      <dgm:t>
        <a:bodyPr/>
        <a:lstStyle/>
        <a:p>
          <a:endParaRPr lang="en-US"/>
        </a:p>
      </dgm:t>
    </dgm:pt>
    <dgm:pt modelId="{12C19D61-43EF-4A15-8754-C6BF8B422679}">
      <dgm:prSet/>
      <dgm:spPr/>
      <dgm:t>
        <a:bodyPr/>
        <a:lstStyle/>
        <a:p>
          <a:r>
            <a:rPr lang="en-US"/>
            <a:t>Office Supplies</a:t>
          </a:r>
        </a:p>
      </dgm:t>
    </dgm:pt>
    <dgm:pt modelId="{286793D4-696E-42A8-9B31-59F5A2D1E77B}" type="parTrans" cxnId="{1CA624A1-3B51-47AE-AF9D-8158615FD355}">
      <dgm:prSet/>
      <dgm:spPr/>
      <dgm:t>
        <a:bodyPr/>
        <a:lstStyle/>
        <a:p>
          <a:endParaRPr lang="en-US"/>
        </a:p>
      </dgm:t>
    </dgm:pt>
    <dgm:pt modelId="{A0A860D5-C00D-4A41-AE75-135F264B4D37}" type="sibTrans" cxnId="{1CA624A1-3B51-47AE-AF9D-8158615FD355}">
      <dgm:prSet/>
      <dgm:spPr/>
      <dgm:t>
        <a:bodyPr/>
        <a:lstStyle/>
        <a:p>
          <a:endParaRPr lang="en-US"/>
        </a:p>
      </dgm:t>
    </dgm:pt>
    <dgm:pt modelId="{F9745666-E46F-4381-825C-B447E0D47FFB}">
      <dgm:prSet/>
      <dgm:spPr/>
      <dgm:t>
        <a:bodyPr/>
        <a:lstStyle/>
        <a:p>
          <a:r>
            <a:rPr lang="en-US"/>
            <a:t>Kitchen Equipment</a:t>
          </a:r>
        </a:p>
      </dgm:t>
    </dgm:pt>
    <dgm:pt modelId="{35BB8710-D758-4E7B-AE4B-CD9C981866FC}" type="parTrans" cxnId="{46788554-4076-45C6-B2B3-5083B226D753}">
      <dgm:prSet/>
      <dgm:spPr/>
      <dgm:t>
        <a:bodyPr/>
        <a:lstStyle/>
        <a:p>
          <a:endParaRPr lang="en-US"/>
        </a:p>
      </dgm:t>
    </dgm:pt>
    <dgm:pt modelId="{FF0A7DB9-6E7E-4175-9699-4220FD606D72}" type="sibTrans" cxnId="{46788554-4076-45C6-B2B3-5083B226D753}">
      <dgm:prSet/>
      <dgm:spPr/>
      <dgm:t>
        <a:bodyPr/>
        <a:lstStyle/>
        <a:p>
          <a:endParaRPr lang="en-US"/>
        </a:p>
      </dgm:t>
    </dgm:pt>
    <dgm:pt modelId="{73EA55DA-5BB2-4A5D-AE16-D1F27908C0AC}">
      <dgm:prSet/>
      <dgm:spPr/>
      <dgm:t>
        <a:bodyPr/>
        <a:lstStyle/>
        <a:p>
          <a:r>
            <a:rPr lang="en-US"/>
            <a:t>Janitorial Supplies</a:t>
          </a:r>
        </a:p>
      </dgm:t>
    </dgm:pt>
    <dgm:pt modelId="{A466AE42-DAA5-4791-AC3E-2C2CD2F3C663}" type="parTrans" cxnId="{64EE5756-92BC-4975-A6A5-3DF0C7003C10}">
      <dgm:prSet/>
      <dgm:spPr/>
      <dgm:t>
        <a:bodyPr/>
        <a:lstStyle/>
        <a:p>
          <a:endParaRPr lang="en-US"/>
        </a:p>
      </dgm:t>
    </dgm:pt>
    <dgm:pt modelId="{ACA2940D-D72F-43F3-AAA7-D5924A3809A8}" type="sibTrans" cxnId="{64EE5756-92BC-4975-A6A5-3DF0C7003C10}">
      <dgm:prSet/>
      <dgm:spPr/>
      <dgm:t>
        <a:bodyPr/>
        <a:lstStyle/>
        <a:p>
          <a:endParaRPr lang="en-US"/>
        </a:p>
      </dgm:t>
    </dgm:pt>
    <dgm:pt modelId="{7E4E58B6-04C2-4B65-B66B-6E8C05246E1C}">
      <dgm:prSet/>
      <dgm:spPr/>
      <dgm:t>
        <a:bodyPr/>
        <a:lstStyle/>
        <a:p>
          <a:r>
            <a:rPr lang="en-US"/>
            <a:t>Security</a:t>
          </a:r>
        </a:p>
      </dgm:t>
    </dgm:pt>
    <dgm:pt modelId="{3ECA744D-27D8-4164-B3A6-60888F9A6EAD}" type="parTrans" cxnId="{FA82B5E4-3F68-45BA-B5F0-22BBFEEA9FB9}">
      <dgm:prSet/>
      <dgm:spPr/>
      <dgm:t>
        <a:bodyPr/>
        <a:lstStyle/>
        <a:p>
          <a:endParaRPr lang="en-US"/>
        </a:p>
      </dgm:t>
    </dgm:pt>
    <dgm:pt modelId="{0C2F1A32-A32B-4E14-87D1-CFCDA132997B}" type="sibTrans" cxnId="{FA82B5E4-3F68-45BA-B5F0-22BBFEEA9FB9}">
      <dgm:prSet/>
      <dgm:spPr/>
      <dgm:t>
        <a:bodyPr/>
        <a:lstStyle/>
        <a:p>
          <a:endParaRPr lang="en-US"/>
        </a:p>
      </dgm:t>
    </dgm:pt>
    <dgm:pt modelId="{A935822D-F2EE-4598-B43E-21C58B509D50}">
      <dgm:prSet/>
      <dgm:spPr/>
      <dgm:t>
        <a:bodyPr/>
        <a:lstStyle/>
        <a:p>
          <a:r>
            <a:rPr lang="en-US"/>
            <a:t>Marketing Materials</a:t>
          </a:r>
        </a:p>
      </dgm:t>
    </dgm:pt>
    <dgm:pt modelId="{95E304E1-F4DE-401D-AD9D-61DF53776BF0}" type="parTrans" cxnId="{23FF3FE3-F83D-464C-90DD-78FEC3BE4393}">
      <dgm:prSet/>
      <dgm:spPr/>
      <dgm:t>
        <a:bodyPr/>
        <a:lstStyle/>
        <a:p>
          <a:endParaRPr lang="en-US"/>
        </a:p>
      </dgm:t>
    </dgm:pt>
    <dgm:pt modelId="{A971A665-EBE2-4E08-96A6-BC2722803742}" type="sibTrans" cxnId="{23FF3FE3-F83D-464C-90DD-78FEC3BE4393}">
      <dgm:prSet/>
      <dgm:spPr/>
      <dgm:t>
        <a:bodyPr/>
        <a:lstStyle/>
        <a:p>
          <a:endParaRPr lang="en-US"/>
        </a:p>
      </dgm:t>
    </dgm:pt>
    <dgm:pt modelId="{E426326C-C18D-4F9E-89C4-E57ABBF0D436}">
      <dgm:prSet/>
      <dgm:spPr/>
      <dgm:t>
        <a:bodyPr/>
        <a:lstStyle/>
        <a:p>
          <a:r>
            <a:rPr lang="en-US"/>
            <a:t>Phone plans </a:t>
          </a:r>
        </a:p>
      </dgm:t>
    </dgm:pt>
    <dgm:pt modelId="{1E11B392-DD5F-44BC-8229-D19B98C242EB}" type="parTrans" cxnId="{A94B5341-7719-496C-85BE-3E596C2E5056}">
      <dgm:prSet/>
      <dgm:spPr/>
      <dgm:t>
        <a:bodyPr/>
        <a:lstStyle/>
        <a:p>
          <a:endParaRPr lang="en-US"/>
        </a:p>
      </dgm:t>
    </dgm:pt>
    <dgm:pt modelId="{DAD5E465-BEBC-4265-B78E-7071D22F37C6}" type="sibTrans" cxnId="{A94B5341-7719-496C-85BE-3E596C2E5056}">
      <dgm:prSet/>
      <dgm:spPr/>
      <dgm:t>
        <a:bodyPr/>
        <a:lstStyle/>
        <a:p>
          <a:endParaRPr lang="en-US"/>
        </a:p>
      </dgm:t>
    </dgm:pt>
    <dgm:pt modelId="{2CBFBAC8-C84E-4634-AB78-EBF657DBEA23}" type="pres">
      <dgm:prSet presAssocID="{AA6EAC18-3641-4430-ADDF-7A2278F6E701}" presName="linear" presStyleCnt="0">
        <dgm:presLayoutVars>
          <dgm:dir/>
          <dgm:animLvl val="lvl"/>
          <dgm:resizeHandles val="exact"/>
        </dgm:presLayoutVars>
      </dgm:prSet>
      <dgm:spPr/>
    </dgm:pt>
    <dgm:pt modelId="{12D0B891-BA0E-4332-8A54-791D217FC8C2}" type="pres">
      <dgm:prSet presAssocID="{68E5F589-796E-435F-BDB2-6F3D11B096AB}" presName="parentLin" presStyleCnt="0"/>
      <dgm:spPr/>
    </dgm:pt>
    <dgm:pt modelId="{4EB058A2-9613-4C4F-9C28-2A38928C13BF}" type="pres">
      <dgm:prSet presAssocID="{68E5F589-796E-435F-BDB2-6F3D11B096AB}" presName="parentLeftMargin" presStyleLbl="node1" presStyleIdx="0" presStyleCnt="2"/>
      <dgm:spPr/>
    </dgm:pt>
    <dgm:pt modelId="{B3DBD0B3-5255-4741-8834-8242FBBA2224}" type="pres">
      <dgm:prSet presAssocID="{68E5F589-796E-435F-BDB2-6F3D11B096AB}" presName="parentText" presStyleLbl="node1" presStyleIdx="0" presStyleCnt="2">
        <dgm:presLayoutVars>
          <dgm:chMax val="0"/>
          <dgm:bulletEnabled val="1"/>
        </dgm:presLayoutVars>
      </dgm:prSet>
      <dgm:spPr/>
    </dgm:pt>
    <dgm:pt modelId="{65F0D423-F1BA-4D89-A49C-72B15586E4C6}" type="pres">
      <dgm:prSet presAssocID="{68E5F589-796E-435F-BDB2-6F3D11B096AB}" presName="negativeSpace" presStyleCnt="0"/>
      <dgm:spPr/>
    </dgm:pt>
    <dgm:pt modelId="{C11160E0-53E4-4576-9836-C4B418695071}" type="pres">
      <dgm:prSet presAssocID="{68E5F589-796E-435F-BDB2-6F3D11B096AB}" presName="childText" presStyleLbl="conFgAcc1" presStyleIdx="0" presStyleCnt="2">
        <dgm:presLayoutVars>
          <dgm:bulletEnabled val="1"/>
        </dgm:presLayoutVars>
      </dgm:prSet>
      <dgm:spPr/>
    </dgm:pt>
    <dgm:pt modelId="{B7224FE3-62E6-4755-B5EF-E863854EEEC9}" type="pres">
      <dgm:prSet presAssocID="{96120B07-EEC4-4CCB-8526-0ECFF32B1BBB}" presName="spaceBetweenRectangles" presStyleCnt="0"/>
      <dgm:spPr/>
    </dgm:pt>
    <dgm:pt modelId="{4121A73C-6FDE-4B77-A1A4-B53704D71841}" type="pres">
      <dgm:prSet presAssocID="{FD64B9FD-F1C9-45F1-8E76-88757C698562}" presName="parentLin" presStyleCnt="0"/>
      <dgm:spPr/>
    </dgm:pt>
    <dgm:pt modelId="{AE4F7037-9201-4614-BDD6-D6C226E5AE98}" type="pres">
      <dgm:prSet presAssocID="{FD64B9FD-F1C9-45F1-8E76-88757C698562}" presName="parentLeftMargin" presStyleLbl="node1" presStyleIdx="0" presStyleCnt="2"/>
      <dgm:spPr/>
    </dgm:pt>
    <dgm:pt modelId="{DC3748CF-0563-43FE-AE33-C15B405DDCBE}" type="pres">
      <dgm:prSet presAssocID="{FD64B9FD-F1C9-45F1-8E76-88757C698562}" presName="parentText" presStyleLbl="node1" presStyleIdx="1" presStyleCnt="2">
        <dgm:presLayoutVars>
          <dgm:chMax val="0"/>
          <dgm:bulletEnabled val="1"/>
        </dgm:presLayoutVars>
      </dgm:prSet>
      <dgm:spPr/>
    </dgm:pt>
    <dgm:pt modelId="{FEDA03E8-F881-4A95-84B8-36ECF1FE413D}" type="pres">
      <dgm:prSet presAssocID="{FD64B9FD-F1C9-45F1-8E76-88757C698562}" presName="negativeSpace" presStyleCnt="0"/>
      <dgm:spPr/>
    </dgm:pt>
    <dgm:pt modelId="{5C5D6565-454B-4E66-9C32-7D5A6D6CD097}" type="pres">
      <dgm:prSet presAssocID="{FD64B9FD-F1C9-45F1-8E76-88757C698562}" presName="childText" presStyleLbl="conFgAcc1" presStyleIdx="1" presStyleCnt="2">
        <dgm:presLayoutVars>
          <dgm:bulletEnabled val="1"/>
        </dgm:presLayoutVars>
      </dgm:prSet>
      <dgm:spPr/>
    </dgm:pt>
  </dgm:ptLst>
  <dgm:cxnLst>
    <dgm:cxn modelId="{4B52B814-3080-4B0F-B405-A942B225F45C}" type="presOf" srcId="{FD64B9FD-F1C9-45F1-8E76-88757C698562}" destId="{DC3748CF-0563-43FE-AE33-C15B405DDCBE}" srcOrd="1" destOrd="0" presId="urn:microsoft.com/office/officeart/2005/8/layout/list1"/>
    <dgm:cxn modelId="{EC591116-595C-4B54-BCD8-57C80FF2785D}" type="presOf" srcId="{AA6EAC18-3641-4430-ADDF-7A2278F6E701}" destId="{2CBFBAC8-C84E-4634-AB78-EBF657DBEA23}" srcOrd="0" destOrd="0" presId="urn:microsoft.com/office/officeart/2005/8/layout/list1"/>
    <dgm:cxn modelId="{A272072D-AC0F-4D0E-AEFB-D9B2A7844D85}" type="presOf" srcId="{68E5F589-796E-435F-BDB2-6F3D11B096AB}" destId="{B3DBD0B3-5255-4741-8834-8242FBBA2224}" srcOrd="1" destOrd="0" presId="urn:microsoft.com/office/officeart/2005/8/layout/list1"/>
    <dgm:cxn modelId="{4AFD523E-BF79-4F42-8D88-FB421F434F3E}" type="presOf" srcId="{F9745666-E46F-4381-825C-B447E0D47FFB}" destId="{5C5D6565-454B-4E66-9C32-7D5A6D6CD097}" srcOrd="0" destOrd="1" presId="urn:microsoft.com/office/officeart/2005/8/layout/list1"/>
    <dgm:cxn modelId="{B76DE240-907D-4F1D-96F1-ECF04E8A6ABD}" type="presOf" srcId="{FD64B9FD-F1C9-45F1-8E76-88757C698562}" destId="{AE4F7037-9201-4614-BDD6-D6C226E5AE98}" srcOrd="0" destOrd="0" presId="urn:microsoft.com/office/officeart/2005/8/layout/list1"/>
    <dgm:cxn modelId="{A94B5341-7719-496C-85BE-3E596C2E5056}" srcId="{FD64B9FD-F1C9-45F1-8E76-88757C698562}" destId="{E426326C-C18D-4F9E-89C4-E57ABBF0D436}" srcOrd="5" destOrd="0" parTransId="{1E11B392-DD5F-44BC-8229-D19B98C242EB}" sibTransId="{DAD5E465-BEBC-4265-B78E-7071D22F37C6}"/>
    <dgm:cxn modelId="{EFB21D43-25BC-4388-B325-A39ADEC6699B}" type="presOf" srcId="{A935822D-F2EE-4598-B43E-21C58B509D50}" destId="{5C5D6565-454B-4E66-9C32-7D5A6D6CD097}" srcOrd="0" destOrd="4" presId="urn:microsoft.com/office/officeart/2005/8/layout/list1"/>
    <dgm:cxn modelId="{70414B43-DDE8-4103-8ACA-92EA7FD064F2}" type="presOf" srcId="{68E5F589-796E-435F-BDB2-6F3D11B096AB}" destId="{4EB058A2-9613-4C4F-9C28-2A38928C13BF}" srcOrd="0" destOrd="0" presId="urn:microsoft.com/office/officeart/2005/8/layout/list1"/>
    <dgm:cxn modelId="{6ED2A94A-2EB4-46DA-B1A0-EE49523EBF11}" type="presOf" srcId="{12C19D61-43EF-4A15-8754-C6BF8B422679}" destId="{5C5D6565-454B-4E66-9C32-7D5A6D6CD097}" srcOrd="0" destOrd="0" presId="urn:microsoft.com/office/officeart/2005/8/layout/list1"/>
    <dgm:cxn modelId="{19579C6C-7D67-4310-AC26-BD9AF76D4925}" type="presOf" srcId="{73EA55DA-5BB2-4A5D-AE16-D1F27908C0AC}" destId="{5C5D6565-454B-4E66-9C32-7D5A6D6CD097}" srcOrd="0" destOrd="2" presId="urn:microsoft.com/office/officeart/2005/8/layout/list1"/>
    <dgm:cxn modelId="{46788554-4076-45C6-B2B3-5083B226D753}" srcId="{FD64B9FD-F1C9-45F1-8E76-88757C698562}" destId="{F9745666-E46F-4381-825C-B447E0D47FFB}" srcOrd="1" destOrd="0" parTransId="{35BB8710-D758-4E7B-AE4B-CD9C981866FC}" sibTransId="{FF0A7DB9-6E7E-4175-9699-4220FD606D72}"/>
    <dgm:cxn modelId="{64EE5756-92BC-4975-A6A5-3DF0C7003C10}" srcId="{FD64B9FD-F1C9-45F1-8E76-88757C698562}" destId="{73EA55DA-5BB2-4A5D-AE16-D1F27908C0AC}" srcOrd="2" destOrd="0" parTransId="{A466AE42-DAA5-4791-AC3E-2C2CD2F3C663}" sibTransId="{ACA2940D-D72F-43F3-AAA7-D5924A3809A8}"/>
    <dgm:cxn modelId="{1CA624A1-3B51-47AE-AF9D-8158615FD355}" srcId="{FD64B9FD-F1C9-45F1-8E76-88757C698562}" destId="{12C19D61-43EF-4A15-8754-C6BF8B422679}" srcOrd="0" destOrd="0" parTransId="{286793D4-696E-42A8-9B31-59F5A2D1E77B}" sibTransId="{A0A860D5-C00D-4A41-AE75-135F264B4D37}"/>
    <dgm:cxn modelId="{1ECE59A3-BF4A-4B3B-A39A-C471DFF87445}" type="presOf" srcId="{7E4E58B6-04C2-4B65-B66B-6E8C05246E1C}" destId="{5C5D6565-454B-4E66-9C32-7D5A6D6CD097}" srcOrd="0" destOrd="3" presId="urn:microsoft.com/office/officeart/2005/8/layout/list1"/>
    <dgm:cxn modelId="{23FF3FE3-F83D-464C-90DD-78FEC3BE4393}" srcId="{FD64B9FD-F1C9-45F1-8E76-88757C698562}" destId="{A935822D-F2EE-4598-B43E-21C58B509D50}" srcOrd="4" destOrd="0" parTransId="{95E304E1-F4DE-401D-AD9D-61DF53776BF0}" sibTransId="{A971A665-EBE2-4E08-96A6-BC2722803742}"/>
    <dgm:cxn modelId="{FA82B5E4-3F68-45BA-B5F0-22BBFEEA9FB9}" srcId="{FD64B9FD-F1C9-45F1-8E76-88757C698562}" destId="{7E4E58B6-04C2-4B65-B66B-6E8C05246E1C}" srcOrd="3" destOrd="0" parTransId="{3ECA744D-27D8-4164-B3A6-60888F9A6EAD}" sibTransId="{0C2F1A32-A32B-4E14-87D1-CFCDA132997B}"/>
    <dgm:cxn modelId="{08BEE5F7-E9B0-42A7-9C93-B5F14964A646}" srcId="{AA6EAC18-3641-4430-ADDF-7A2278F6E701}" destId="{68E5F589-796E-435F-BDB2-6F3D11B096AB}" srcOrd="0" destOrd="0" parTransId="{9FD1C7DD-4732-4158-9308-45F5B77C0153}" sibTransId="{96120B07-EEC4-4CCB-8526-0ECFF32B1BBB}"/>
    <dgm:cxn modelId="{485E6AF8-2974-4ABB-B03B-678B370C5F54}" type="presOf" srcId="{E426326C-C18D-4F9E-89C4-E57ABBF0D436}" destId="{5C5D6565-454B-4E66-9C32-7D5A6D6CD097}" srcOrd="0" destOrd="5" presId="urn:microsoft.com/office/officeart/2005/8/layout/list1"/>
    <dgm:cxn modelId="{049785FC-CB93-4B92-AB3C-77D740D8CECD}" srcId="{AA6EAC18-3641-4430-ADDF-7A2278F6E701}" destId="{FD64B9FD-F1C9-45F1-8E76-88757C698562}" srcOrd="1" destOrd="0" parTransId="{3A0A706E-2B4E-4026-B5D8-A601830E2B43}" sibTransId="{794A88C5-F47B-4E53-B807-8095D7F354E8}"/>
    <dgm:cxn modelId="{29B3E347-4BC5-4ED0-B480-7F749928D193}" type="presParOf" srcId="{2CBFBAC8-C84E-4634-AB78-EBF657DBEA23}" destId="{12D0B891-BA0E-4332-8A54-791D217FC8C2}" srcOrd="0" destOrd="0" presId="urn:microsoft.com/office/officeart/2005/8/layout/list1"/>
    <dgm:cxn modelId="{F8741B8B-2BAB-489B-8C17-2C21757B8F32}" type="presParOf" srcId="{12D0B891-BA0E-4332-8A54-791D217FC8C2}" destId="{4EB058A2-9613-4C4F-9C28-2A38928C13BF}" srcOrd="0" destOrd="0" presId="urn:microsoft.com/office/officeart/2005/8/layout/list1"/>
    <dgm:cxn modelId="{D0B47840-C1FF-4CA8-963C-7C94F35361B0}" type="presParOf" srcId="{12D0B891-BA0E-4332-8A54-791D217FC8C2}" destId="{B3DBD0B3-5255-4741-8834-8242FBBA2224}" srcOrd="1" destOrd="0" presId="urn:microsoft.com/office/officeart/2005/8/layout/list1"/>
    <dgm:cxn modelId="{875E37D1-4AFF-4749-8318-B2C836EB11FF}" type="presParOf" srcId="{2CBFBAC8-C84E-4634-AB78-EBF657DBEA23}" destId="{65F0D423-F1BA-4D89-A49C-72B15586E4C6}" srcOrd="1" destOrd="0" presId="urn:microsoft.com/office/officeart/2005/8/layout/list1"/>
    <dgm:cxn modelId="{223B9FE8-E223-4B02-90F6-47D7AC8656C1}" type="presParOf" srcId="{2CBFBAC8-C84E-4634-AB78-EBF657DBEA23}" destId="{C11160E0-53E4-4576-9836-C4B418695071}" srcOrd="2" destOrd="0" presId="urn:microsoft.com/office/officeart/2005/8/layout/list1"/>
    <dgm:cxn modelId="{C841CE84-EBB9-4306-999E-79A9B3D157FD}" type="presParOf" srcId="{2CBFBAC8-C84E-4634-AB78-EBF657DBEA23}" destId="{B7224FE3-62E6-4755-B5EF-E863854EEEC9}" srcOrd="3" destOrd="0" presId="urn:microsoft.com/office/officeart/2005/8/layout/list1"/>
    <dgm:cxn modelId="{F3D15B13-21CD-48AB-9343-046090217E79}" type="presParOf" srcId="{2CBFBAC8-C84E-4634-AB78-EBF657DBEA23}" destId="{4121A73C-6FDE-4B77-A1A4-B53704D71841}" srcOrd="4" destOrd="0" presId="urn:microsoft.com/office/officeart/2005/8/layout/list1"/>
    <dgm:cxn modelId="{F6C9E1AD-A0B7-48D3-88C1-A841E895E69B}" type="presParOf" srcId="{4121A73C-6FDE-4B77-A1A4-B53704D71841}" destId="{AE4F7037-9201-4614-BDD6-D6C226E5AE98}" srcOrd="0" destOrd="0" presId="urn:microsoft.com/office/officeart/2005/8/layout/list1"/>
    <dgm:cxn modelId="{03549B39-0DDF-44CC-A225-BCCBA3DD8755}" type="presParOf" srcId="{4121A73C-6FDE-4B77-A1A4-B53704D71841}" destId="{DC3748CF-0563-43FE-AE33-C15B405DDCBE}" srcOrd="1" destOrd="0" presId="urn:microsoft.com/office/officeart/2005/8/layout/list1"/>
    <dgm:cxn modelId="{F91653A1-13C4-40DB-8663-FF3A4A53AD1E}" type="presParOf" srcId="{2CBFBAC8-C84E-4634-AB78-EBF657DBEA23}" destId="{FEDA03E8-F881-4A95-84B8-36ECF1FE413D}" srcOrd="5" destOrd="0" presId="urn:microsoft.com/office/officeart/2005/8/layout/list1"/>
    <dgm:cxn modelId="{75BC7852-C82F-46FA-9C1A-7A8FBA61F908}" type="presParOf" srcId="{2CBFBAC8-C84E-4634-AB78-EBF657DBEA23}" destId="{5C5D6565-454B-4E66-9C32-7D5A6D6CD097}" srcOrd="6" destOrd="0" presId="urn:microsoft.com/office/officeart/2005/8/layout/list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4C350A6-CF45-4115-9011-9BFA0F27529D}">
      <dsp:nvSpPr>
        <dsp:cNvPr id="0" name=""/>
        <dsp:cNvSpPr/>
      </dsp:nvSpPr>
      <dsp:spPr>
        <a:xfrm>
          <a:off x="0" y="667232"/>
          <a:ext cx="5329519" cy="1231814"/>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C1C41A3-010C-4152-9272-9628E0DCB779}">
      <dsp:nvSpPr>
        <dsp:cNvPr id="0" name=""/>
        <dsp:cNvSpPr/>
      </dsp:nvSpPr>
      <dsp:spPr>
        <a:xfrm>
          <a:off x="372623" y="944391"/>
          <a:ext cx="677497" cy="677497"/>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9CC1FDE-E082-43DE-BB98-0110218D5E95}">
      <dsp:nvSpPr>
        <dsp:cNvPr id="0" name=""/>
        <dsp:cNvSpPr/>
      </dsp:nvSpPr>
      <dsp:spPr>
        <a:xfrm>
          <a:off x="1422745" y="667232"/>
          <a:ext cx="3906773" cy="12318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0367" tIns="130367" rIns="130367" bIns="130367" numCol="1" spcCol="1270" anchor="ctr" anchorCtr="0">
          <a:noAutofit/>
        </a:bodyPr>
        <a:lstStyle/>
        <a:p>
          <a:pPr marL="0" lvl="0" indent="0" algn="l" defTabSz="1111250">
            <a:lnSpc>
              <a:spcPct val="100000"/>
            </a:lnSpc>
            <a:spcBef>
              <a:spcPct val="0"/>
            </a:spcBef>
            <a:spcAft>
              <a:spcPct val="35000"/>
            </a:spcAft>
            <a:buNone/>
          </a:pPr>
          <a:r>
            <a:rPr lang="en-US" sz="2500" kern="1200" dirty="0"/>
            <a:t>Simple Item</a:t>
          </a:r>
        </a:p>
      </dsp:txBody>
      <dsp:txXfrm>
        <a:off x="1422745" y="667232"/>
        <a:ext cx="3906773" cy="1231814"/>
      </dsp:txXfrm>
    </dsp:sp>
    <dsp:sp modelId="{28C21AEE-E3C3-4A1D-97BD-5309213DB621}">
      <dsp:nvSpPr>
        <dsp:cNvPr id="0" name=""/>
        <dsp:cNvSpPr/>
      </dsp:nvSpPr>
      <dsp:spPr>
        <a:xfrm>
          <a:off x="0" y="2207000"/>
          <a:ext cx="5329519" cy="1231814"/>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93A948A-7EBD-4BA0-A394-41C57BD07A42}">
      <dsp:nvSpPr>
        <dsp:cNvPr id="0" name=""/>
        <dsp:cNvSpPr/>
      </dsp:nvSpPr>
      <dsp:spPr>
        <a:xfrm>
          <a:off x="372623" y="2484159"/>
          <a:ext cx="677497" cy="677497"/>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1D0AA28-D66F-4C1D-B242-76FCD3670B1A}">
      <dsp:nvSpPr>
        <dsp:cNvPr id="0" name=""/>
        <dsp:cNvSpPr/>
      </dsp:nvSpPr>
      <dsp:spPr>
        <a:xfrm>
          <a:off x="1422745" y="2207000"/>
          <a:ext cx="3906773" cy="12318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0367" tIns="130367" rIns="130367" bIns="130367" numCol="1" spcCol="1270" anchor="ctr" anchorCtr="0">
          <a:noAutofit/>
        </a:bodyPr>
        <a:lstStyle/>
        <a:p>
          <a:pPr marL="0" lvl="0" indent="0" algn="l" defTabSz="1111250">
            <a:lnSpc>
              <a:spcPct val="100000"/>
            </a:lnSpc>
            <a:spcBef>
              <a:spcPct val="0"/>
            </a:spcBef>
            <a:spcAft>
              <a:spcPct val="35000"/>
            </a:spcAft>
            <a:buNone/>
          </a:pPr>
          <a:r>
            <a:rPr lang="en-US" sz="2500" kern="1200" dirty="0"/>
            <a:t>Simple Specification</a:t>
          </a:r>
        </a:p>
      </dsp:txBody>
      <dsp:txXfrm>
        <a:off x="1422745" y="2207000"/>
        <a:ext cx="3906773" cy="123181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1F2088C-E134-4456-AE02-65E6EDB093DF}">
      <dsp:nvSpPr>
        <dsp:cNvPr id="0" name=""/>
        <dsp:cNvSpPr/>
      </dsp:nvSpPr>
      <dsp:spPr>
        <a:xfrm>
          <a:off x="0" y="667232"/>
          <a:ext cx="5329519" cy="1231814"/>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272F737-DB2D-4091-ADCA-5DB7E4642238}">
      <dsp:nvSpPr>
        <dsp:cNvPr id="0" name=""/>
        <dsp:cNvSpPr/>
      </dsp:nvSpPr>
      <dsp:spPr>
        <a:xfrm>
          <a:off x="372623" y="944391"/>
          <a:ext cx="677497" cy="677497"/>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AE12B08-5221-4A19-B08A-0B9112EAA8B1}">
      <dsp:nvSpPr>
        <dsp:cNvPr id="0" name=""/>
        <dsp:cNvSpPr/>
      </dsp:nvSpPr>
      <dsp:spPr>
        <a:xfrm>
          <a:off x="1422745" y="667232"/>
          <a:ext cx="3906773" cy="12318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0367" tIns="130367" rIns="130367" bIns="130367" numCol="1" spcCol="1270" anchor="ctr" anchorCtr="0">
          <a:noAutofit/>
        </a:bodyPr>
        <a:lstStyle/>
        <a:p>
          <a:pPr marL="0" lvl="0" indent="0" algn="l" defTabSz="1111250">
            <a:lnSpc>
              <a:spcPct val="100000"/>
            </a:lnSpc>
            <a:spcBef>
              <a:spcPct val="0"/>
            </a:spcBef>
            <a:spcAft>
              <a:spcPct val="35000"/>
            </a:spcAft>
            <a:buNone/>
          </a:pPr>
          <a:r>
            <a:rPr lang="en-US" sz="2500" kern="1200" dirty="0"/>
            <a:t>Complex Item</a:t>
          </a:r>
        </a:p>
      </dsp:txBody>
      <dsp:txXfrm>
        <a:off x="1422745" y="667232"/>
        <a:ext cx="3906773" cy="1231814"/>
      </dsp:txXfrm>
    </dsp:sp>
    <dsp:sp modelId="{2010C970-EC9C-41C6-9B15-99EF523915F9}">
      <dsp:nvSpPr>
        <dsp:cNvPr id="0" name=""/>
        <dsp:cNvSpPr/>
      </dsp:nvSpPr>
      <dsp:spPr>
        <a:xfrm>
          <a:off x="0" y="2207000"/>
          <a:ext cx="5329519" cy="1231814"/>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76AEE20-7077-4B99-A8BB-BCBCC338E248}">
      <dsp:nvSpPr>
        <dsp:cNvPr id="0" name=""/>
        <dsp:cNvSpPr/>
      </dsp:nvSpPr>
      <dsp:spPr>
        <a:xfrm>
          <a:off x="372623" y="2484159"/>
          <a:ext cx="677497" cy="677497"/>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3A32F40-0E13-418E-9445-6152C850161C}">
      <dsp:nvSpPr>
        <dsp:cNvPr id="0" name=""/>
        <dsp:cNvSpPr/>
      </dsp:nvSpPr>
      <dsp:spPr>
        <a:xfrm>
          <a:off x="1422745" y="2207000"/>
          <a:ext cx="3906773" cy="12318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0367" tIns="130367" rIns="130367" bIns="130367" numCol="1" spcCol="1270" anchor="ctr" anchorCtr="0">
          <a:noAutofit/>
        </a:bodyPr>
        <a:lstStyle/>
        <a:p>
          <a:pPr marL="0" lvl="0" indent="0" algn="l" defTabSz="1111250">
            <a:lnSpc>
              <a:spcPct val="100000"/>
            </a:lnSpc>
            <a:spcBef>
              <a:spcPct val="0"/>
            </a:spcBef>
            <a:spcAft>
              <a:spcPct val="35000"/>
            </a:spcAft>
            <a:buNone/>
          </a:pPr>
          <a:r>
            <a:rPr lang="en-US" sz="2500" kern="1200" dirty="0"/>
            <a:t>Complex Specification</a:t>
          </a:r>
        </a:p>
      </dsp:txBody>
      <dsp:txXfrm>
        <a:off x="1422745" y="2207000"/>
        <a:ext cx="3906773" cy="123181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11160E0-53E4-4576-9836-C4B418695071}">
      <dsp:nvSpPr>
        <dsp:cNvPr id="0" name=""/>
        <dsp:cNvSpPr/>
      </dsp:nvSpPr>
      <dsp:spPr>
        <a:xfrm>
          <a:off x="0" y="331904"/>
          <a:ext cx="10784543" cy="5544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B3DBD0B3-5255-4741-8834-8242FBBA2224}">
      <dsp:nvSpPr>
        <dsp:cNvPr id="0" name=""/>
        <dsp:cNvSpPr/>
      </dsp:nvSpPr>
      <dsp:spPr>
        <a:xfrm>
          <a:off x="539227" y="7184"/>
          <a:ext cx="7549180" cy="64944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285341" tIns="0" rIns="285341" bIns="0" numCol="1" spcCol="1270" anchor="ctr" anchorCtr="0">
          <a:noAutofit/>
        </a:bodyPr>
        <a:lstStyle/>
        <a:p>
          <a:pPr marL="0" lvl="0" indent="0" algn="l" defTabSz="977900">
            <a:lnSpc>
              <a:spcPct val="90000"/>
            </a:lnSpc>
            <a:spcBef>
              <a:spcPct val="0"/>
            </a:spcBef>
            <a:spcAft>
              <a:spcPct val="35000"/>
            </a:spcAft>
            <a:buNone/>
          </a:pPr>
          <a:r>
            <a:rPr lang="en-US" sz="2200" b="1" kern="1200"/>
            <a:t>No!</a:t>
          </a:r>
          <a:endParaRPr lang="en-US" sz="2200" kern="1200"/>
        </a:p>
      </dsp:txBody>
      <dsp:txXfrm>
        <a:off x="570930" y="38887"/>
        <a:ext cx="7485774" cy="586034"/>
      </dsp:txXfrm>
    </dsp:sp>
    <dsp:sp modelId="{5C5D6565-454B-4E66-9C32-7D5A6D6CD097}">
      <dsp:nvSpPr>
        <dsp:cNvPr id="0" name=""/>
        <dsp:cNvSpPr/>
      </dsp:nvSpPr>
      <dsp:spPr>
        <a:xfrm>
          <a:off x="0" y="1329825"/>
          <a:ext cx="10784543" cy="27720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37000" tIns="458216" rIns="837000" bIns="156464" numCol="1" spcCol="1270" anchor="t" anchorCtr="0">
          <a:noAutofit/>
        </a:bodyPr>
        <a:lstStyle/>
        <a:p>
          <a:pPr marL="228600" lvl="1" indent="-228600" algn="l" defTabSz="977900">
            <a:lnSpc>
              <a:spcPct val="90000"/>
            </a:lnSpc>
            <a:spcBef>
              <a:spcPct val="0"/>
            </a:spcBef>
            <a:spcAft>
              <a:spcPct val="15000"/>
            </a:spcAft>
            <a:buChar char="•"/>
          </a:pPr>
          <a:r>
            <a:rPr lang="en-US" sz="2200" kern="1200"/>
            <a:t>Office Supplies</a:t>
          </a:r>
        </a:p>
        <a:p>
          <a:pPr marL="228600" lvl="1" indent="-228600" algn="l" defTabSz="977900">
            <a:lnSpc>
              <a:spcPct val="90000"/>
            </a:lnSpc>
            <a:spcBef>
              <a:spcPct val="0"/>
            </a:spcBef>
            <a:spcAft>
              <a:spcPct val="15000"/>
            </a:spcAft>
            <a:buChar char="•"/>
          </a:pPr>
          <a:r>
            <a:rPr lang="en-US" sz="2200" kern="1200"/>
            <a:t>Kitchen Equipment</a:t>
          </a:r>
        </a:p>
        <a:p>
          <a:pPr marL="228600" lvl="1" indent="-228600" algn="l" defTabSz="977900">
            <a:lnSpc>
              <a:spcPct val="90000"/>
            </a:lnSpc>
            <a:spcBef>
              <a:spcPct val="0"/>
            </a:spcBef>
            <a:spcAft>
              <a:spcPct val="15000"/>
            </a:spcAft>
            <a:buChar char="•"/>
          </a:pPr>
          <a:r>
            <a:rPr lang="en-US" sz="2200" kern="1200"/>
            <a:t>Janitorial Supplies</a:t>
          </a:r>
        </a:p>
        <a:p>
          <a:pPr marL="228600" lvl="1" indent="-228600" algn="l" defTabSz="977900">
            <a:lnSpc>
              <a:spcPct val="90000"/>
            </a:lnSpc>
            <a:spcBef>
              <a:spcPct val="0"/>
            </a:spcBef>
            <a:spcAft>
              <a:spcPct val="15000"/>
            </a:spcAft>
            <a:buChar char="•"/>
          </a:pPr>
          <a:r>
            <a:rPr lang="en-US" sz="2200" kern="1200"/>
            <a:t>Security</a:t>
          </a:r>
        </a:p>
        <a:p>
          <a:pPr marL="228600" lvl="1" indent="-228600" algn="l" defTabSz="977900">
            <a:lnSpc>
              <a:spcPct val="90000"/>
            </a:lnSpc>
            <a:spcBef>
              <a:spcPct val="0"/>
            </a:spcBef>
            <a:spcAft>
              <a:spcPct val="15000"/>
            </a:spcAft>
            <a:buChar char="•"/>
          </a:pPr>
          <a:r>
            <a:rPr lang="en-US" sz="2200" kern="1200"/>
            <a:t>Marketing Materials</a:t>
          </a:r>
        </a:p>
        <a:p>
          <a:pPr marL="228600" lvl="1" indent="-228600" algn="l" defTabSz="977900">
            <a:lnSpc>
              <a:spcPct val="90000"/>
            </a:lnSpc>
            <a:spcBef>
              <a:spcPct val="0"/>
            </a:spcBef>
            <a:spcAft>
              <a:spcPct val="15000"/>
            </a:spcAft>
            <a:buChar char="•"/>
          </a:pPr>
          <a:r>
            <a:rPr lang="en-US" sz="2200" kern="1200"/>
            <a:t>Phone plans </a:t>
          </a:r>
        </a:p>
      </dsp:txBody>
      <dsp:txXfrm>
        <a:off x="0" y="1329825"/>
        <a:ext cx="10784543" cy="2772000"/>
      </dsp:txXfrm>
    </dsp:sp>
    <dsp:sp modelId="{DC3748CF-0563-43FE-AE33-C15B405DDCBE}">
      <dsp:nvSpPr>
        <dsp:cNvPr id="0" name=""/>
        <dsp:cNvSpPr/>
      </dsp:nvSpPr>
      <dsp:spPr>
        <a:xfrm>
          <a:off x="539227" y="1005105"/>
          <a:ext cx="7549180" cy="64944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285341" tIns="0" rIns="285341" bIns="0" numCol="1" spcCol="1270" anchor="ctr" anchorCtr="0">
          <a:noAutofit/>
        </a:bodyPr>
        <a:lstStyle/>
        <a:p>
          <a:pPr marL="0" lvl="0" indent="0" algn="l" defTabSz="977900">
            <a:lnSpc>
              <a:spcPct val="90000"/>
            </a:lnSpc>
            <a:spcBef>
              <a:spcPct val="0"/>
            </a:spcBef>
            <a:spcAft>
              <a:spcPct val="35000"/>
            </a:spcAft>
            <a:buNone/>
          </a:pPr>
          <a:r>
            <a:rPr lang="en-US" sz="2200" kern="1200"/>
            <a:t>Specifications apply to non-food items such as:</a:t>
          </a:r>
        </a:p>
      </dsp:txBody>
      <dsp:txXfrm>
        <a:off x="570930" y="1036808"/>
        <a:ext cx="7485774" cy="586034"/>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FC0C05-2612-4945-A706-D14CA85E8DBE}" type="datetimeFigureOut">
              <a:rPr lang="en-US" smtClean="0"/>
              <a:t>10/15/2025</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83E866E-2359-4754-91F5-66098A231945}" type="slidenum">
              <a:rPr lang="en-US" smtClean="0"/>
              <a:t>‹#›</a:t>
            </a:fld>
            <a:endParaRPr lang="en-US" dirty="0"/>
          </a:p>
        </p:txBody>
      </p:sp>
    </p:spTree>
    <p:extLst>
      <p:ext uri="{BB962C8B-B14F-4D97-AF65-F5344CB8AC3E}">
        <p14:creationId xmlns:p14="http://schemas.microsoft.com/office/powerpoint/2010/main" val="35845143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3" Type="http://schemas.openxmlformats.org/officeDocument/2006/relationships/hyperlink" Target="https://www.ams.usda.gov/selling-food/product-specs" TargetMode="External"/><Relationship Id="rId2" Type="http://schemas.openxmlformats.org/officeDocument/2006/relationships/slide" Target="../slides/slide23.xml"/><Relationship Id="rId1" Type="http://schemas.openxmlformats.org/officeDocument/2006/relationships/notesMaster" Target="../notesMasters/notesMaster1.xml"/><Relationship Id="rId5" Type="http://schemas.openxmlformats.org/officeDocument/2006/relationships/hyperlink" Target="http://www.instituteofchildnutrition.org/" TargetMode="External"/><Relationship Id="rId4" Type="http://schemas.openxmlformats.org/officeDocument/2006/relationships/hyperlink" Target="https://www.ams.usda.gov/grades-standards" TargetMode="Externa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Welcome to an introduction</a:t>
            </a:r>
            <a:r>
              <a:rPr lang="en-US" baseline="0" dirty="0"/>
              <a:t> to writing specifications for use in Child Nutrition Programs procurement. </a:t>
            </a:r>
          </a:p>
          <a:p>
            <a:endParaRPr lang="en-US" baseline="0" dirty="0"/>
          </a:p>
          <a:p>
            <a:r>
              <a:rPr lang="en-US" baseline="0" dirty="0"/>
              <a:t>Do I have to be specific about what I want? </a:t>
            </a:r>
          </a:p>
          <a:p>
            <a:endParaRPr lang="en-US" baseline="0" dirty="0"/>
          </a:p>
          <a:p>
            <a:r>
              <a:rPr lang="en-US" baseline="0" dirty="0"/>
              <a:t>YES! It is the only way you can get what you want and the only way vendors will know what you want and helps to ensure free and open competition. </a:t>
            </a:r>
          </a:p>
          <a:p>
            <a:endParaRPr lang="en-US" baseline="0" dirty="0"/>
          </a:p>
          <a:p>
            <a:r>
              <a:rPr lang="en-US" baseline="0" dirty="0"/>
              <a:t>This requirement is </a:t>
            </a:r>
            <a:r>
              <a:rPr lang="en-US" baseline="0"/>
              <a:t>outlined in 2 CFR 200.319</a:t>
            </a:r>
            <a:endParaRPr lang="en-US" dirty="0"/>
          </a:p>
        </p:txBody>
      </p:sp>
      <p:sp>
        <p:nvSpPr>
          <p:cNvPr id="4" name="Slide Number Placeholder 3"/>
          <p:cNvSpPr>
            <a:spLocks noGrp="1"/>
          </p:cNvSpPr>
          <p:nvPr>
            <p:ph type="sldNum" sz="quarter" idx="10"/>
          </p:nvPr>
        </p:nvSpPr>
        <p:spPr/>
        <p:txBody>
          <a:bodyPr/>
          <a:lstStyle/>
          <a:p>
            <a:fld id="{B83E866E-2359-4754-91F5-66098A231945}" type="slidenum">
              <a:rPr lang="en-US" smtClean="0"/>
              <a:t>1</a:t>
            </a:fld>
            <a:endParaRPr lang="en-US" dirty="0"/>
          </a:p>
        </p:txBody>
      </p:sp>
    </p:spTree>
    <p:extLst>
      <p:ext uri="{BB962C8B-B14F-4D97-AF65-F5344CB8AC3E}">
        <p14:creationId xmlns:p14="http://schemas.microsoft.com/office/powerpoint/2010/main" val="36326866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Nutritional Standards</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What are the nutritional standards for the product?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Are there minimum or maximum nutrient or ingredient requirements or limitations? Some possible examples could include: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Pinto beans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Black beans combined must provide a 1.5 ounce equivalent for the Meat/Meat Alternate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Whole grain-rich tortilla must provide a 1.5 equivalent for the Grains component for CNP.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Regardless of what you specify,</a:t>
            </a:r>
            <a:r>
              <a:rPr lang="en-US" baseline="0" dirty="0"/>
              <a:t> p</a:t>
            </a:r>
            <a:r>
              <a:rPr lang="en-US" dirty="0"/>
              <a:t>roducts must meet CNP requirements</a:t>
            </a:r>
            <a:r>
              <a:rPr lang="en-US" baseline="0" dirty="0"/>
              <a:t> to be claim for meal reimbursement. </a:t>
            </a:r>
            <a:endParaRPr lang="en-US" dirty="0"/>
          </a:p>
          <a:p>
            <a:endParaRPr lang="en-US" dirty="0"/>
          </a:p>
        </p:txBody>
      </p:sp>
      <p:sp>
        <p:nvSpPr>
          <p:cNvPr id="4" name="Slide Number Placeholder 3"/>
          <p:cNvSpPr>
            <a:spLocks noGrp="1"/>
          </p:cNvSpPr>
          <p:nvPr>
            <p:ph type="sldNum" sz="quarter" idx="10"/>
          </p:nvPr>
        </p:nvSpPr>
        <p:spPr/>
        <p:txBody>
          <a:bodyPr/>
          <a:lstStyle/>
          <a:p>
            <a:fld id="{B83E866E-2359-4754-91F5-66098A231945}" type="slidenum">
              <a:rPr lang="en-US" smtClean="0"/>
              <a:t>10</a:t>
            </a:fld>
            <a:endParaRPr lang="en-US" dirty="0"/>
          </a:p>
        </p:txBody>
      </p:sp>
    </p:spTree>
    <p:extLst>
      <p:ext uri="{BB962C8B-B14F-4D97-AF65-F5344CB8AC3E}">
        <p14:creationId xmlns:p14="http://schemas.microsoft.com/office/powerpoint/2010/main" val="15777806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Unit on which Award is Made</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How will the sponsor determine which company is offering the best price for an acceptable product? How will the unit price be determined for an acceptable product?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Some possible examples could include: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Price by the case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Price by the serving size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Price</a:t>
            </a:r>
            <a:r>
              <a:rPr lang="en-US" baseline="0" dirty="0"/>
              <a:t> </a:t>
            </a:r>
            <a:r>
              <a:rPr lang="en-US" dirty="0"/>
              <a:t>per pound</a:t>
            </a:r>
          </a:p>
          <a:p>
            <a:endParaRPr lang="en-US" dirty="0"/>
          </a:p>
        </p:txBody>
      </p:sp>
      <p:sp>
        <p:nvSpPr>
          <p:cNvPr id="4" name="Slide Number Placeholder 3"/>
          <p:cNvSpPr>
            <a:spLocks noGrp="1"/>
          </p:cNvSpPr>
          <p:nvPr>
            <p:ph type="sldNum" sz="quarter" idx="10"/>
          </p:nvPr>
        </p:nvSpPr>
        <p:spPr/>
        <p:txBody>
          <a:bodyPr/>
          <a:lstStyle/>
          <a:p>
            <a:fld id="{B83E866E-2359-4754-91F5-66098A231945}" type="slidenum">
              <a:rPr lang="en-US" smtClean="0"/>
              <a:t>11</a:t>
            </a:fld>
            <a:endParaRPr lang="en-US" dirty="0"/>
          </a:p>
        </p:txBody>
      </p:sp>
    </p:spTree>
    <p:extLst>
      <p:ext uri="{BB962C8B-B14F-4D97-AF65-F5344CB8AC3E}">
        <p14:creationId xmlns:p14="http://schemas.microsoft.com/office/powerpoint/2010/main" val="408413784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Quality Indicators</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What are some quality indicators for a particular product?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Some food items are very basic and are either defined by their single-ingredient, such as iodized salt, or by their standard of identity, such as yogurt.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Standards of Identity for foods are federal requirements that define what a food product is, its name, and the ingredients that must or may be used in the manufacture of that food. SOIs protect consumers by ensuring labels accurately describe the products contained within the package. For example, an imitation spread cannot be called mayonnaise, and a non-dairy frozen dessert cannot be called ice cream. </a:t>
            </a:r>
          </a:p>
          <a:p>
            <a:endParaRPr lang="en-US" dirty="0"/>
          </a:p>
          <a:p>
            <a:pPr lvl="0"/>
            <a:r>
              <a:rPr lang="en-US" dirty="0"/>
              <a:t>Grade standards are USDA quality standards and are based on measurable attributes that describe the value and utility of the products. U.S. Grade Standards provide a uniform language for describing the quality and condition for meat, poultry, fresh fruits and vegetables, and processed fruits and vegetables. While safety inspections are mandatory, the federal government does not require that all food products are graded.</a:t>
            </a:r>
          </a:p>
          <a:p>
            <a:pPr lvl="0"/>
            <a:endParaRPr lang="en-US" dirty="0"/>
          </a:p>
          <a:p>
            <a:pPr lvl="0"/>
            <a:r>
              <a:rPr lang="en-US" dirty="0"/>
              <a:t>Some states require grading. Oregon requires</a:t>
            </a:r>
            <a:r>
              <a:rPr lang="en-US" baseline="0" dirty="0"/>
              <a:t> grading on Pears, Hazelnuts and Onions. </a:t>
            </a:r>
            <a:endParaRPr lang="en-US" dirty="0"/>
          </a:p>
          <a:p>
            <a:pPr lvl="0"/>
            <a:endParaRPr lang="en-US" dirty="0"/>
          </a:p>
          <a:p>
            <a:pPr lvl="0"/>
            <a:r>
              <a:rPr lang="en-US" dirty="0"/>
              <a:t>Many</a:t>
            </a:r>
            <a:r>
              <a:rPr lang="en-US" baseline="0" dirty="0"/>
              <a:t> </a:t>
            </a:r>
            <a:r>
              <a:rPr lang="en-US" dirty="0"/>
              <a:t>food processors participate in grading voluntarily because their customers list grade requirements in their specifications. Grade standards, such as USDA Prime and USDA Choice, are based on the product’s taste, texture, and appearance</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Due to the diversity in the nature of produce products, specific standards have been established for individual products. For example, the U.S. Standard for fresh apples is identified as U.S. Extra Fancy, U.S. Fancy, U.S. No. 1, U.S. Utility, or Combination grade. For fresh tomatoes off the vine, the U. S. Standard is U.S. No. 1 or U.S. No. 2.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Including grade standards on the solicitation document specification ensures the quality of produce purchased will meet the needs of your nutrition program. Some possible descriptions may include: Grade A, Prime, Choice, or Fancy. Additional examples include private label or manufacturer’s brands are subject to internal quality screening. </a:t>
            </a:r>
          </a:p>
          <a:p>
            <a:endParaRPr lang="en-US" dirty="0"/>
          </a:p>
        </p:txBody>
      </p:sp>
      <p:sp>
        <p:nvSpPr>
          <p:cNvPr id="4" name="Slide Number Placeholder 3"/>
          <p:cNvSpPr>
            <a:spLocks noGrp="1"/>
          </p:cNvSpPr>
          <p:nvPr>
            <p:ph type="sldNum" sz="quarter" idx="10"/>
          </p:nvPr>
        </p:nvSpPr>
        <p:spPr/>
        <p:txBody>
          <a:bodyPr/>
          <a:lstStyle/>
          <a:p>
            <a:fld id="{B83E866E-2359-4754-91F5-66098A231945}" type="slidenum">
              <a:rPr lang="en-US" smtClean="0"/>
              <a:t>12</a:t>
            </a:fld>
            <a:endParaRPr lang="en-US" dirty="0"/>
          </a:p>
        </p:txBody>
      </p:sp>
    </p:spTree>
    <p:extLst>
      <p:ext uri="{BB962C8B-B14F-4D97-AF65-F5344CB8AC3E}">
        <p14:creationId xmlns:p14="http://schemas.microsoft.com/office/powerpoint/2010/main" val="90662739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Meal Pattern Requirements/Child Nutrition (CN) Label</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Does the product contain certain meal components? Does the product have a CN label? The existence of a CN label on a product provides CNP meal program operators with a guarantee that the product contributes to the meal pattern requirements as printed on the label.</a:t>
            </a:r>
          </a:p>
          <a:p>
            <a:endParaRPr lang="en-US" dirty="0"/>
          </a:p>
        </p:txBody>
      </p:sp>
      <p:sp>
        <p:nvSpPr>
          <p:cNvPr id="4" name="Slide Number Placeholder 3"/>
          <p:cNvSpPr>
            <a:spLocks noGrp="1"/>
          </p:cNvSpPr>
          <p:nvPr>
            <p:ph type="sldNum" sz="quarter" idx="10"/>
          </p:nvPr>
        </p:nvSpPr>
        <p:spPr/>
        <p:txBody>
          <a:bodyPr/>
          <a:lstStyle/>
          <a:p>
            <a:fld id="{B83E866E-2359-4754-91F5-66098A231945}" type="slidenum">
              <a:rPr lang="en-US" smtClean="0"/>
              <a:t>13</a:t>
            </a:fld>
            <a:endParaRPr lang="en-US" dirty="0"/>
          </a:p>
        </p:txBody>
      </p:sp>
    </p:spTree>
    <p:extLst>
      <p:ext uri="{BB962C8B-B14F-4D97-AF65-F5344CB8AC3E}">
        <p14:creationId xmlns:p14="http://schemas.microsoft.com/office/powerpoint/2010/main" val="169087544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sz="2000" b="0" dirty="0"/>
              <a:t>A simple specification like this would be adequate</a:t>
            </a:r>
            <a:r>
              <a:rPr lang="en-US" sz="2000" b="0" baseline="0" dirty="0"/>
              <a:t> under the following circumstances:</a:t>
            </a:r>
            <a:endParaRPr lang="en-US" sz="2000" b="0" dirty="0"/>
          </a:p>
          <a:p>
            <a:endParaRPr lang="en-US" sz="2000" b="0" dirty="0"/>
          </a:p>
          <a:p>
            <a:pPr marL="742950" lvl="1" indent="-285750">
              <a:buFont typeface="Arial" panose="020B0604020202020204" pitchFamily="34" charset="0"/>
              <a:buChar char="•"/>
            </a:pPr>
            <a:r>
              <a:rPr lang="en-US" b="0" dirty="0"/>
              <a:t>Item only has one ingredient</a:t>
            </a:r>
          </a:p>
          <a:p>
            <a:pPr marL="742950" lvl="1" indent="-285750">
              <a:buFont typeface="Arial" panose="020B0604020202020204" pitchFamily="34" charset="0"/>
              <a:buChar char="•"/>
            </a:pPr>
            <a:r>
              <a:rPr lang="en-US" b="0" dirty="0"/>
              <a:t>Item already has a Standard of Identity</a:t>
            </a:r>
          </a:p>
          <a:p>
            <a:pPr marL="742950" lvl="1" indent="-285750">
              <a:buFont typeface="Arial" panose="020B0604020202020204" pitchFamily="34" charset="0"/>
              <a:buChar char="•"/>
            </a:pPr>
            <a:r>
              <a:rPr lang="en-US" b="0" dirty="0"/>
              <a:t>Item does not vary much between manufacturers</a:t>
            </a:r>
          </a:p>
          <a:p>
            <a:endParaRPr lang="en-US" dirty="0"/>
          </a:p>
        </p:txBody>
      </p:sp>
      <p:sp>
        <p:nvSpPr>
          <p:cNvPr id="4" name="Slide Number Placeholder 3"/>
          <p:cNvSpPr>
            <a:spLocks noGrp="1"/>
          </p:cNvSpPr>
          <p:nvPr>
            <p:ph type="sldNum" sz="quarter" idx="10"/>
          </p:nvPr>
        </p:nvSpPr>
        <p:spPr/>
        <p:txBody>
          <a:bodyPr/>
          <a:lstStyle/>
          <a:p>
            <a:fld id="{B83E866E-2359-4754-91F5-66098A231945}" type="slidenum">
              <a:rPr lang="en-US" smtClean="0"/>
              <a:t>14</a:t>
            </a:fld>
            <a:endParaRPr lang="en-US" dirty="0"/>
          </a:p>
        </p:txBody>
      </p:sp>
    </p:spTree>
    <p:extLst>
      <p:ext uri="{BB962C8B-B14F-4D97-AF65-F5344CB8AC3E}">
        <p14:creationId xmlns:p14="http://schemas.microsoft.com/office/powerpoint/2010/main" val="107911534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Here is an</a:t>
            </a:r>
            <a:r>
              <a:rPr lang="en-US" baseline="0" dirty="0"/>
              <a:t> example of a s</a:t>
            </a:r>
            <a:r>
              <a:rPr lang="en-US" dirty="0"/>
              <a:t>imple specification. </a:t>
            </a:r>
          </a:p>
          <a:p>
            <a:endParaRPr lang="en-US" dirty="0"/>
          </a:p>
          <a:p>
            <a:r>
              <a:rPr lang="en-US" dirty="0"/>
              <a:t>Under what circumstances would you use a simple specification?</a:t>
            </a:r>
          </a:p>
          <a:p>
            <a:pPr marL="457200" indent="-457200">
              <a:buFont typeface="Arial" panose="020B0604020202020204" pitchFamily="34" charset="0"/>
              <a:buChar char="•"/>
            </a:pPr>
            <a:r>
              <a:rPr lang="en-US" sz="1200" b="1" dirty="0"/>
              <a:t>Description of the Product: </a:t>
            </a:r>
            <a:r>
              <a:rPr lang="en-US" sz="1200" dirty="0"/>
              <a:t>Raisins</a:t>
            </a:r>
          </a:p>
          <a:p>
            <a:pPr marL="457200" indent="-457200">
              <a:buFont typeface="Arial" panose="020B0604020202020204" pitchFamily="34" charset="0"/>
              <a:buChar char="•"/>
            </a:pPr>
            <a:r>
              <a:rPr lang="en-US" sz="1200" b="1" dirty="0"/>
              <a:t>Product specifications: </a:t>
            </a:r>
            <a:r>
              <a:rPr lang="en-US" sz="1200" dirty="0"/>
              <a:t>Dehydrated, regular moisture Thompson seedless, individual packages of 1.3 ounces, U.S. Grade A, small (1/4 cup serving)</a:t>
            </a:r>
          </a:p>
          <a:p>
            <a:pPr marL="457200" indent="-457200">
              <a:buFont typeface="Arial" panose="020B0604020202020204" pitchFamily="34" charset="0"/>
              <a:buChar char="•"/>
            </a:pPr>
            <a:r>
              <a:rPr lang="en-US" sz="1200" b="1" dirty="0"/>
              <a:t>Packaging: </a:t>
            </a:r>
            <a:r>
              <a:rPr lang="en-US" sz="1200" dirty="0"/>
              <a:t>50 individual packages per case</a:t>
            </a:r>
          </a:p>
          <a:p>
            <a:pPr marL="457200" indent="-457200">
              <a:buFont typeface="Arial" panose="020B0604020202020204" pitchFamily="34" charset="0"/>
              <a:buChar char="•"/>
            </a:pPr>
            <a:r>
              <a:rPr lang="en-US" sz="1200" b="1" dirty="0"/>
              <a:t>Quantity: </a:t>
            </a:r>
            <a:r>
              <a:rPr lang="en-US" sz="1200" dirty="0"/>
              <a:t>500 cases</a:t>
            </a:r>
          </a:p>
          <a:p>
            <a:endParaRPr lang="en-US" dirty="0"/>
          </a:p>
        </p:txBody>
      </p:sp>
      <p:sp>
        <p:nvSpPr>
          <p:cNvPr id="4" name="Slide Number Placeholder 3"/>
          <p:cNvSpPr>
            <a:spLocks noGrp="1"/>
          </p:cNvSpPr>
          <p:nvPr>
            <p:ph type="sldNum" sz="quarter" idx="10"/>
          </p:nvPr>
        </p:nvSpPr>
        <p:spPr/>
        <p:txBody>
          <a:bodyPr/>
          <a:lstStyle/>
          <a:p>
            <a:fld id="{B83E866E-2359-4754-91F5-66098A231945}" type="slidenum">
              <a:rPr lang="en-US" smtClean="0"/>
              <a:t>15</a:t>
            </a:fld>
            <a:endParaRPr lang="en-US" dirty="0"/>
          </a:p>
        </p:txBody>
      </p:sp>
    </p:spTree>
    <p:extLst>
      <p:ext uri="{BB962C8B-B14F-4D97-AF65-F5344CB8AC3E}">
        <p14:creationId xmlns:p14="http://schemas.microsoft.com/office/powerpoint/2010/main" val="350030954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sz="2000" b="0" dirty="0"/>
              <a:t>A complex specification like this would be adequate</a:t>
            </a:r>
            <a:r>
              <a:rPr lang="en-US" sz="2000" b="0" baseline="0" dirty="0"/>
              <a:t> under the following circumstances:</a:t>
            </a:r>
          </a:p>
          <a:p>
            <a:endParaRPr lang="en-US" sz="2000" b="0" dirty="0"/>
          </a:p>
          <a:p>
            <a:pPr marL="742950" lvl="1" indent="-285750">
              <a:buFont typeface="Arial" panose="020B0604020202020204" pitchFamily="34" charset="0"/>
              <a:buChar char="•"/>
            </a:pPr>
            <a:r>
              <a:rPr lang="en-US" b="0" dirty="0"/>
              <a:t>Item has multiple ingredients</a:t>
            </a:r>
          </a:p>
          <a:p>
            <a:pPr marL="742950" lvl="1" indent="-285750">
              <a:buFont typeface="Arial" panose="020B0604020202020204" pitchFamily="34" charset="0"/>
              <a:buChar char="•"/>
            </a:pPr>
            <a:r>
              <a:rPr lang="en-US" b="0" dirty="0"/>
              <a:t>Item does not have a Standard of Identity</a:t>
            </a:r>
          </a:p>
          <a:p>
            <a:pPr marL="742950" lvl="1" indent="-285750">
              <a:buFont typeface="Arial" panose="020B0604020202020204" pitchFamily="34" charset="0"/>
              <a:buChar char="•"/>
            </a:pPr>
            <a:r>
              <a:rPr lang="en-US" b="0" dirty="0"/>
              <a:t>Item varies greatly between manufacturers</a:t>
            </a:r>
          </a:p>
          <a:p>
            <a:endParaRPr lang="en-US" dirty="0"/>
          </a:p>
        </p:txBody>
      </p:sp>
      <p:sp>
        <p:nvSpPr>
          <p:cNvPr id="4" name="Slide Number Placeholder 3"/>
          <p:cNvSpPr>
            <a:spLocks noGrp="1"/>
          </p:cNvSpPr>
          <p:nvPr>
            <p:ph type="sldNum" sz="quarter" idx="10"/>
          </p:nvPr>
        </p:nvSpPr>
        <p:spPr/>
        <p:txBody>
          <a:bodyPr/>
          <a:lstStyle/>
          <a:p>
            <a:fld id="{B83E866E-2359-4754-91F5-66098A231945}" type="slidenum">
              <a:rPr lang="en-US" smtClean="0"/>
              <a:t>16</a:t>
            </a:fld>
            <a:endParaRPr lang="en-US" dirty="0"/>
          </a:p>
        </p:txBody>
      </p:sp>
    </p:spTree>
    <p:extLst>
      <p:ext uri="{BB962C8B-B14F-4D97-AF65-F5344CB8AC3E}">
        <p14:creationId xmlns:p14="http://schemas.microsoft.com/office/powerpoint/2010/main" val="247436172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Here is an</a:t>
            </a:r>
            <a:r>
              <a:rPr lang="en-US" baseline="0" dirty="0"/>
              <a:t> example of a complex</a:t>
            </a:r>
            <a:r>
              <a:rPr lang="en-US" dirty="0"/>
              <a:t> Specification:</a:t>
            </a:r>
          </a:p>
          <a:p>
            <a:endParaRPr lang="en-US" dirty="0"/>
          </a:p>
          <a:p>
            <a:r>
              <a:rPr lang="en-US" dirty="0"/>
              <a:t>Under what circumstances would you use a complex specification?</a:t>
            </a:r>
          </a:p>
          <a:p>
            <a:r>
              <a:rPr lang="en-US" sz="1200" b="1" dirty="0"/>
              <a:t>Description of the Product</a:t>
            </a:r>
            <a:r>
              <a:rPr lang="en-US" sz="1200" dirty="0"/>
              <a:t>: two-bean burrito on a whole grain-rich tortilla</a:t>
            </a:r>
          </a:p>
          <a:p>
            <a:r>
              <a:rPr lang="en-US" sz="1200" dirty="0"/>
              <a:t>› </a:t>
            </a:r>
            <a:r>
              <a:rPr lang="en-US" sz="1200" b="1" dirty="0"/>
              <a:t>Case Pack/Weight: </a:t>
            </a:r>
            <a:r>
              <a:rPr lang="en-US" sz="1200" dirty="0"/>
              <a:t>72 to the case; paper between layer; individual bulk pack; individually quick frozen (IQF), bulk case cannot exceed 22 pounds in total weight. </a:t>
            </a:r>
          </a:p>
          <a:p>
            <a:r>
              <a:rPr lang="en-US" sz="1200" dirty="0"/>
              <a:t>› </a:t>
            </a:r>
            <a:r>
              <a:rPr lang="en-US" sz="1200" b="1" dirty="0"/>
              <a:t>Minimum and Maximum Size and Pieces</a:t>
            </a:r>
            <a:r>
              <a:rPr lang="en-US" sz="1200" dirty="0"/>
              <a:t>: 3.9 ounces and cannot exceed 4.1 ounces</a:t>
            </a:r>
          </a:p>
          <a:p>
            <a:r>
              <a:rPr lang="en-US" sz="1200" dirty="0"/>
              <a:t>› </a:t>
            </a:r>
            <a:r>
              <a:rPr lang="en-US" sz="1200" b="1" dirty="0"/>
              <a:t>Main Ingredient(s): </a:t>
            </a:r>
            <a:r>
              <a:rPr lang="en-US" sz="1200" dirty="0"/>
              <a:t>pinto beans, black beans, and an individual whole grain-rich tortilla</a:t>
            </a:r>
          </a:p>
          <a:p>
            <a:r>
              <a:rPr lang="en-US" sz="1200" dirty="0"/>
              <a:t>› </a:t>
            </a:r>
            <a:r>
              <a:rPr lang="en-US" sz="1200" b="1" dirty="0"/>
              <a:t>Other Product Ingredients</a:t>
            </a:r>
            <a:r>
              <a:rPr lang="en-US" sz="1200" dirty="0"/>
              <a:t>: product may include spices, emulsifiers, vegetable purees, and thickening agents </a:t>
            </a:r>
          </a:p>
          <a:p>
            <a:r>
              <a:rPr lang="en-US" sz="1200" dirty="0"/>
              <a:t>› </a:t>
            </a:r>
            <a:r>
              <a:rPr lang="en-US" sz="1200" b="1" dirty="0"/>
              <a:t>Prohibited Ingredients</a:t>
            </a:r>
            <a:r>
              <a:rPr lang="en-US" sz="1200" dirty="0"/>
              <a:t>: product cannot contain dairy, beef, chicken, pork, fish by-products, or monosodium glutamate (MSG)</a:t>
            </a:r>
          </a:p>
          <a:p>
            <a:r>
              <a:rPr lang="en-US" sz="1200" dirty="0"/>
              <a:t>› </a:t>
            </a:r>
            <a:r>
              <a:rPr lang="en-US" sz="1200" b="1" dirty="0"/>
              <a:t>Nutritional Standards: </a:t>
            </a:r>
            <a:r>
              <a:rPr lang="en-US" sz="1200" dirty="0"/>
              <a:t>pinto beans and black beans combined must provide a 1.5 ounce equivalent for the Meat/Meat Alternate, and the whole grain-rich tortilla must provide a 1.5 ounce equivalent and must include 50% whole grains by weight or have whole grain as the first ingredient for the Grains component for the National School Lunch Program; product must contain between 300-350 calories, must have less than or equal 35% calories from total fat, less than 10% calories from saturated fat, zero trans fat, and may not exceed 230 mg sodium.</a:t>
            </a:r>
          </a:p>
          <a:p>
            <a:r>
              <a:rPr lang="en-US" sz="1200" dirty="0"/>
              <a:t>› </a:t>
            </a:r>
            <a:r>
              <a:rPr lang="en-US" sz="1200" b="1" dirty="0"/>
              <a:t>Meal Pattern Requirements/Child Nutrition (CN) Label: </a:t>
            </a:r>
            <a:r>
              <a:rPr lang="en-US" sz="1200" dirty="0"/>
              <a:t>CN Label preferred or product must meet 1.5 ounce equivalent for the Meat/Meat Alternate, and the whole grain-rich tortilla must provide a 1.5 ounce equivalent for the Grains component for the National School Lunch Program.</a:t>
            </a:r>
          </a:p>
          <a:p>
            <a:r>
              <a:rPr lang="en-US" sz="1200" dirty="0"/>
              <a:t>› </a:t>
            </a:r>
            <a:r>
              <a:rPr lang="en-US" sz="1200" b="1" dirty="0"/>
              <a:t>Unit on Which Award is Made</a:t>
            </a:r>
            <a:r>
              <a:rPr lang="en-US" sz="1200" dirty="0"/>
              <a:t>: based on unit price for acceptable products</a:t>
            </a:r>
          </a:p>
          <a:p>
            <a:r>
              <a:rPr lang="en-US" sz="1200" dirty="0"/>
              <a:t>› </a:t>
            </a:r>
            <a:r>
              <a:rPr lang="en-US" sz="1200" b="1" dirty="0"/>
              <a:t>Quality Indicators: </a:t>
            </a:r>
            <a:r>
              <a:rPr lang="en-US" sz="1200" dirty="0"/>
              <a:t>private label or manufacturer’s brands are subject to internal quality screening; golden brown color; ability to hold in warming cabinet for up to one hour </a:t>
            </a:r>
          </a:p>
          <a:p>
            <a:endParaRPr lang="en-US" dirty="0"/>
          </a:p>
        </p:txBody>
      </p:sp>
      <p:sp>
        <p:nvSpPr>
          <p:cNvPr id="4" name="Slide Number Placeholder 3"/>
          <p:cNvSpPr>
            <a:spLocks noGrp="1"/>
          </p:cNvSpPr>
          <p:nvPr>
            <p:ph type="sldNum" sz="quarter" idx="10"/>
          </p:nvPr>
        </p:nvSpPr>
        <p:spPr/>
        <p:txBody>
          <a:bodyPr/>
          <a:lstStyle/>
          <a:p>
            <a:fld id="{B83E866E-2359-4754-91F5-66098A231945}" type="slidenum">
              <a:rPr lang="en-US" smtClean="0"/>
              <a:t>17</a:t>
            </a:fld>
            <a:endParaRPr lang="en-US" dirty="0"/>
          </a:p>
        </p:txBody>
      </p:sp>
    </p:spTree>
    <p:extLst>
      <p:ext uri="{BB962C8B-B14F-4D97-AF65-F5344CB8AC3E}">
        <p14:creationId xmlns:p14="http://schemas.microsoft.com/office/powerpoint/2010/main" val="318840222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50864F-9040-1C48-3236-FD76F7CE2E3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32C14CF-40A0-EF81-712E-E5019DB2286D}"/>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B6DB8F8A-4672-31B9-AF65-C767CE6E9E39}"/>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A burrito would be an example of a complex specification that we just</a:t>
            </a:r>
            <a:r>
              <a:rPr lang="en-US" sz="1200" baseline="0" dirty="0"/>
              <a:t> discussed</a:t>
            </a:r>
            <a:r>
              <a:rPr lang="en-US" sz="1200" dirty="0"/>
              <a:t>. This item has multiple ingredients and varies greatly between manufacturers. </a:t>
            </a:r>
            <a:endParaRPr lang="en-US" dirty="0"/>
          </a:p>
          <a:p>
            <a:endParaRPr lang="en-US" dirty="0"/>
          </a:p>
          <a:p>
            <a:r>
              <a:rPr lang="en-US" dirty="0"/>
              <a:t>A simple specification for a complex</a:t>
            </a:r>
            <a:r>
              <a:rPr lang="en-US" baseline="0" dirty="0"/>
              <a:t> item could result in a undesirable product or service as shown in the pictures. It could also result in the product not meeting CNP meal pattern requirements, and therefore meals claimed for reimbursement may be disallowed. </a:t>
            </a:r>
            <a:endParaRPr lang="en-US" dirty="0"/>
          </a:p>
        </p:txBody>
      </p:sp>
      <p:sp>
        <p:nvSpPr>
          <p:cNvPr id="4" name="Slide Number Placeholder 3">
            <a:extLst>
              <a:ext uri="{FF2B5EF4-FFF2-40B4-BE49-F238E27FC236}">
                <a16:creationId xmlns:a16="http://schemas.microsoft.com/office/drawing/2014/main" id="{0F63B7EA-12C9-DFD4-B221-E2516A3CF75C}"/>
              </a:ext>
            </a:extLst>
          </p:cNvPr>
          <p:cNvSpPr>
            <a:spLocks noGrp="1"/>
          </p:cNvSpPr>
          <p:nvPr>
            <p:ph type="sldNum" sz="quarter" idx="10"/>
          </p:nvPr>
        </p:nvSpPr>
        <p:spPr/>
        <p:txBody>
          <a:bodyPr/>
          <a:lstStyle/>
          <a:p>
            <a:fld id="{B83E866E-2359-4754-91F5-66098A231945}" type="slidenum">
              <a:rPr lang="en-US" smtClean="0"/>
              <a:t>18</a:t>
            </a:fld>
            <a:endParaRPr lang="en-US" dirty="0"/>
          </a:p>
        </p:txBody>
      </p:sp>
    </p:spTree>
    <p:extLst>
      <p:ext uri="{BB962C8B-B14F-4D97-AF65-F5344CB8AC3E}">
        <p14:creationId xmlns:p14="http://schemas.microsoft.com/office/powerpoint/2010/main" val="197267340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5413F3-C43D-E001-01FC-C8E59F07D4D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40AC9CE-D63E-D39B-D9B6-8BD15D03FFD4}"/>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7EA67B0A-89C3-F9B4-84E9-A3C10244A851}"/>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An apple would be an example of a simple specification. This item has a single ingredient and besides grade does not vary much.</a:t>
            </a:r>
            <a:endParaRPr lang="en-US" dirty="0"/>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Just the opposite of the previous slide, a complex specification for a simple </a:t>
            </a:r>
            <a:r>
              <a:rPr lang="en-US" baseline="0" dirty="0"/>
              <a:t>item could result in no bids because no vendor can meet the requirements. This can be an obstacle to having adequate competition. </a:t>
            </a:r>
            <a:endParaRPr lang="en-US" dirty="0"/>
          </a:p>
          <a:p>
            <a:endParaRPr lang="en-US" dirty="0"/>
          </a:p>
        </p:txBody>
      </p:sp>
      <p:sp>
        <p:nvSpPr>
          <p:cNvPr id="4" name="Slide Number Placeholder 3">
            <a:extLst>
              <a:ext uri="{FF2B5EF4-FFF2-40B4-BE49-F238E27FC236}">
                <a16:creationId xmlns:a16="http://schemas.microsoft.com/office/drawing/2014/main" id="{A1CCC786-787D-AB41-A209-7D596B4D6C07}"/>
              </a:ext>
            </a:extLst>
          </p:cNvPr>
          <p:cNvSpPr>
            <a:spLocks noGrp="1"/>
          </p:cNvSpPr>
          <p:nvPr>
            <p:ph type="sldNum" sz="quarter" idx="10"/>
          </p:nvPr>
        </p:nvSpPr>
        <p:spPr/>
        <p:txBody>
          <a:bodyPr/>
          <a:lstStyle/>
          <a:p>
            <a:fld id="{B83E866E-2359-4754-91F5-66098A231945}" type="slidenum">
              <a:rPr lang="en-US" smtClean="0"/>
              <a:t>19</a:t>
            </a:fld>
            <a:endParaRPr lang="en-US" dirty="0"/>
          </a:p>
        </p:txBody>
      </p:sp>
    </p:spTree>
    <p:extLst>
      <p:ext uri="{BB962C8B-B14F-4D97-AF65-F5344CB8AC3E}">
        <p14:creationId xmlns:p14="http://schemas.microsoft.com/office/powerpoint/2010/main" val="22245287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What is a specification?</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A description of the product or service a user seeks to procure and a description of what a bidder must offer to be considered for an award.</a:t>
            </a:r>
          </a:p>
          <a:p>
            <a:pPr marL="0" indent="0">
              <a:buNone/>
            </a:pPr>
            <a:endParaRPr lang="en-US" sz="1200" b="0" dirty="0"/>
          </a:p>
          <a:p>
            <a:pPr marL="0" indent="0">
              <a:buNone/>
            </a:pPr>
            <a:r>
              <a:rPr lang="en-US" sz="1200" b="0" dirty="0"/>
              <a:t>The goal with product specifications is to be:</a:t>
            </a:r>
          </a:p>
          <a:p>
            <a:pPr marL="171450" indent="-171450">
              <a:buFont typeface="Arial" panose="020B0604020202020204" pitchFamily="34" charset="0"/>
              <a:buChar char="•"/>
            </a:pPr>
            <a:r>
              <a:rPr lang="en-US" sz="1200" b="0" dirty="0"/>
              <a:t>Specific enough for vendor to provide exactly the product needed by the sponsor</a:t>
            </a:r>
          </a:p>
          <a:p>
            <a:pPr marL="171450" indent="-171450">
              <a:buFont typeface="Arial" panose="020B0604020202020204" pitchFamily="34" charset="0"/>
              <a:buChar char="•"/>
            </a:pPr>
            <a:r>
              <a:rPr lang="en-US" sz="1200" b="0" dirty="0"/>
              <a:t>But not so specific as to limit the number of vendors that can provide the specified product. </a:t>
            </a:r>
            <a:endParaRPr lang="en-US" sz="1200" b="1" dirty="0"/>
          </a:p>
          <a:p>
            <a:pPr marL="171450" indent="-171450">
              <a:buFont typeface="Arial" panose="020B0604020202020204" pitchFamily="34" charset="0"/>
              <a:buChar char="•"/>
            </a:pPr>
            <a:r>
              <a:rPr lang="en-US" sz="1200" dirty="0"/>
              <a:t>Clear, concise specifications describe the required characteristics of the goods and/or services. When one known brand name or product is used as the quality standard, regulations require the bid document to say brand name or pre-approved equivalent.</a:t>
            </a:r>
          </a:p>
          <a:p>
            <a:pPr marL="171450" indent="-171450">
              <a:buFont typeface="Arial" panose="020B0604020202020204" pitchFamily="34" charset="0"/>
              <a:buChar char="•"/>
            </a:pPr>
            <a:endParaRPr lang="en-US" sz="1200" dirty="0"/>
          </a:p>
          <a:p>
            <a:endParaRPr lang="en-US" dirty="0"/>
          </a:p>
        </p:txBody>
      </p:sp>
      <p:sp>
        <p:nvSpPr>
          <p:cNvPr id="4" name="Slide Number Placeholder 3"/>
          <p:cNvSpPr>
            <a:spLocks noGrp="1"/>
          </p:cNvSpPr>
          <p:nvPr>
            <p:ph type="sldNum" sz="quarter" idx="10"/>
          </p:nvPr>
        </p:nvSpPr>
        <p:spPr/>
        <p:txBody>
          <a:bodyPr/>
          <a:lstStyle/>
          <a:p>
            <a:fld id="{B83E866E-2359-4754-91F5-66098A231945}" type="slidenum">
              <a:rPr lang="en-US" smtClean="0"/>
              <a:t>2</a:t>
            </a:fld>
            <a:endParaRPr lang="en-US" dirty="0"/>
          </a:p>
        </p:txBody>
      </p:sp>
    </p:spTree>
    <p:extLst>
      <p:ext uri="{BB962C8B-B14F-4D97-AF65-F5344CB8AC3E}">
        <p14:creationId xmlns:p14="http://schemas.microsoft.com/office/powerpoint/2010/main" val="281434464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Do</a:t>
            </a:r>
            <a:r>
              <a:rPr lang="en-US" baseline="0" dirty="0"/>
              <a:t> specifications apply to just food? </a:t>
            </a:r>
          </a:p>
          <a:p>
            <a:endParaRPr lang="en-US" baseline="0" dirty="0"/>
          </a:p>
          <a:p>
            <a:r>
              <a:rPr lang="en-US" b="1" baseline="0" dirty="0"/>
              <a:t>No! </a:t>
            </a:r>
          </a:p>
          <a:p>
            <a:endParaRPr lang="en-US" b="1" baseline="0" dirty="0"/>
          </a:p>
          <a:p>
            <a:r>
              <a:rPr lang="en-US" baseline="0" dirty="0"/>
              <a:t>Specifications apply to everything you procure that is non-food which could include everything from office supplies and kitchen equipment to services such as security, laundry and phone plans!</a:t>
            </a:r>
            <a:endParaRPr lang="en-US" dirty="0"/>
          </a:p>
        </p:txBody>
      </p:sp>
      <p:sp>
        <p:nvSpPr>
          <p:cNvPr id="4" name="Slide Number Placeholder 3"/>
          <p:cNvSpPr>
            <a:spLocks noGrp="1"/>
          </p:cNvSpPr>
          <p:nvPr>
            <p:ph type="sldNum" sz="quarter" idx="10"/>
          </p:nvPr>
        </p:nvSpPr>
        <p:spPr/>
        <p:txBody>
          <a:bodyPr/>
          <a:lstStyle/>
          <a:p>
            <a:fld id="{B83E866E-2359-4754-91F5-66098A231945}" type="slidenum">
              <a:rPr lang="en-US" smtClean="0"/>
              <a:t>20</a:t>
            </a:fld>
            <a:endParaRPr lang="en-US" dirty="0"/>
          </a:p>
        </p:txBody>
      </p:sp>
    </p:spTree>
    <p:extLst>
      <p:ext uri="{BB962C8B-B14F-4D97-AF65-F5344CB8AC3E}">
        <p14:creationId xmlns:p14="http://schemas.microsoft.com/office/powerpoint/2010/main" val="247436172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baseline="0" dirty="0"/>
              <a:t>Here is a sample specification for a convection oven. As with multi-ingredient food products which require complex specifications, you will want to be thorough with major pieces of kitchen equipment to ensure you receive what you want. The more generic you are the more variation in proposals you will receive. </a:t>
            </a:r>
          </a:p>
          <a:p>
            <a:endParaRPr lang="en-US" baseline="0" dirty="0"/>
          </a:p>
          <a:p>
            <a:r>
              <a:rPr lang="en-US" sz="1200" b="1" dirty="0"/>
              <a:t>Description of the Product: </a:t>
            </a:r>
            <a:r>
              <a:rPr lang="en-US" sz="1200" dirty="0"/>
              <a:t>Convection Oven</a:t>
            </a:r>
          </a:p>
          <a:p>
            <a:r>
              <a:rPr lang="en-US" sz="1200" dirty="0"/>
              <a:t>›</a:t>
            </a:r>
            <a:r>
              <a:rPr lang="en-US" sz="1200" b="1" dirty="0"/>
              <a:t>Product specifications: </a:t>
            </a:r>
          </a:p>
          <a:p>
            <a:r>
              <a:rPr lang="en-US" sz="1200" dirty="0"/>
              <a:t>Convection single deck; insulated door handles; glass window door panels; standard depth to fit 18”x26” sheet pans; stainless steel exterior 16-20 gauge, no. 4 finish; 4” insulation on sides, 2” on doors; automatic fan shut-off; ability to cook without fan; cook and hold feature; solid state control with digital display; energy star preferred</a:t>
            </a:r>
            <a:endParaRPr lang="en-US" sz="1200" b="1" dirty="0"/>
          </a:p>
          <a:p>
            <a:r>
              <a:rPr lang="en-US" sz="1200" dirty="0"/>
              <a:t>›</a:t>
            </a:r>
            <a:r>
              <a:rPr lang="en-US" sz="1200" b="1" dirty="0"/>
              <a:t>Power Type: </a:t>
            </a:r>
            <a:r>
              <a:rPr lang="en-US" sz="1200" dirty="0"/>
              <a:t>Electric 220/240 VAC single phase; quick disconnect </a:t>
            </a:r>
          </a:p>
          <a:p>
            <a:r>
              <a:rPr lang="en-US" sz="1200" dirty="0"/>
              <a:t>›</a:t>
            </a:r>
            <a:r>
              <a:rPr lang="en-US" sz="1200" b="1" dirty="0"/>
              <a:t>Installation Type: </a:t>
            </a:r>
            <a:r>
              <a:rPr lang="en-US" sz="1200" dirty="0"/>
              <a:t>6” legs for floor</a:t>
            </a:r>
          </a:p>
          <a:p>
            <a:r>
              <a:rPr lang="en-US" sz="1200" dirty="0"/>
              <a:t>›</a:t>
            </a:r>
            <a:r>
              <a:rPr lang="en-US" sz="1200" b="1" dirty="0"/>
              <a:t>Quantity: </a:t>
            </a:r>
            <a:r>
              <a:rPr lang="en-US" sz="1200" dirty="0"/>
              <a:t>1</a:t>
            </a:r>
          </a:p>
          <a:p>
            <a:endParaRPr lang="en-US" baseline="0" dirty="0"/>
          </a:p>
          <a:p>
            <a:endParaRPr lang="en-US" b="1" baseline="0" dirty="0"/>
          </a:p>
          <a:p>
            <a:endParaRPr lang="en-US" b="1" baseline="0" dirty="0"/>
          </a:p>
        </p:txBody>
      </p:sp>
      <p:sp>
        <p:nvSpPr>
          <p:cNvPr id="4" name="Slide Number Placeholder 3"/>
          <p:cNvSpPr>
            <a:spLocks noGrp="1"/>
          </p:cNvSpPr>
          <p:nvPr>
            <p:ph type="sldNum" sz="quarter" idx="10"/>
          </p:nvPr>
        </p:nvSpPr>
        <p:spPr/>
        <p:txBody>
          <a:bodyPr/>
          <a:lstStyle/>
          <a:p>
            <a:fld id="{B83E866E-2359-4754-91F5-66098A231945}" type="slidenum">
              <a:rPr lang="en-US" smtClean="0"/>
              <a:t>21</a:t>
            </a:fld>
            <a:endParaRPr lang="en-US" dirty="0"/>
          </a:p>
        </p:txBody>
      </p:sp>
    </p:spTree>
    <p:extLst>
      <p:ext uri="{BB962C8B-B14F-4D97-AF65-F5344CB8AC3E}">
        <p14:creationId xmlns:p14="http://schemas.microsoft.com/office/powerpoint/2010/main" val="247436172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baseline="0" dirty="0"/>
              <a:t>Here is a sample specification for a computer. As with kitchen equipment which requires complex specifications, you will want to be thorough with computer equipment to ensure you receive what you want. The more generic you are the more variation in proposals you will receive. Remember that if you specify a brand you must state “or equivalent”.  </a:t>
            </a:r>
          </a:p>
          <a:p>
            <a:endParaRPr lang="en-US" baseline="0" dirty="0"/>
          </a:p>
          <a:p>
            <a:r>
              <a:rPr lang="en-US" sz="1200" b="1" dirty="0"/>
              <a:t>Description of the Product: </a:t>
            </a:r>
            <a:r>
              <a:rPr lang="en-US" sz="1200" dirty="0"/>
              <a:t>Computer</a:t>
            </a:r>
          </a:p>
          <a:p>
            <a:r>
              <a:rPr lang="en-US" sz="1200" dirty="0"/>
              <a:t>›</a:t>
            </a:r>
            <a:r>
              <a:rPr lang="en-US" sz="1200" b="1" dirty="0"/>
              <a:t>Product specifications: </a:t>
            </a:r>
          </a:p>
          <a:p>
            <a:r>
              <a:rPr lang="en-US" sz="1200" dirty="0"/>
              <a:t>Minimum dual core 2.4 GHz (Intel i5 or i7 processor or equivalent); minimum 8 GB RAM, minimum 256 GB Hard Drive; Graphics Card with HDMI or DVI support; minimum 23” widescreen LCD with HDMI or DVI support; DVD re-writable drive; 3 year warranty</a:t>
            </a:r>
            <a:endParaRPr lang="en-US" sz="1200" b="1" dirty="0"/>
          </a:p>
          <a:p>
            <a:r>
              <a:rPr lang="en-US" sz="1200" dirty="0"/>
              <a:t>›</a:t>
            </a:r>
            <a:r>
              <a:rPr lang="en-US" sz="1200" b="1" dirty="0"/>
              <a:t>Operating System: </a:t>
            </a:r>
            <a:r>
              <a:rPr lang="en-US" sz="1200" dirty="0"/>
              <a:t>Windows 10 or equivalent</a:t>
            </a:r>
          </a:p>
          <a:p>
            <a:r>
              <a:rPr lang="en-US" sz="1200" dirty="0"/>
              <a:t>›</a:t>
            </a:r>
            <a:r>
              <a:rPr lang="en-US" sz="1200" b="1" dirty="0"/>
              <a:t>Computer Type: </a:t>
            </a:r>
            <a:r>
              <a:rPr lang="en-US" sz="1200" dirty="0"/>
              <a:t>Desktop, Mini Tower preferred</a:t>
            </a:r>
          </a:p>
          <a:p>
            <a:r>
              <a:rPr lang="en-US" sz="1200" dirty="0"/>
              <a:t>›</a:t>
            </a:r>
            <a:r>
              <a:rPr lang="en-US" sz="1200" b="1" dirty="0"/>
              <a:t>Quantity: </a:t>
            </a:r>
            <a:r>
              <a:rPr lang="en-US" sz="1200" dirty="0"/>
              <a:t>1</a:t>
            </a:r>
          </a:p>
          <a:p>
            <a:endParaRPr lang="en-US" baseline="0" dirty="0"/>
          </a:p>
          <a:p>
            <a:endParaRPr lang="en-US" b="1" baseline="0" dirty="0"/>
          </a:p>
          <a:p>
            <a:endParaRPr lang="en-US" b="1" baseline="0" dirty="0"/>
          </a:p>
        </p:txBody>
      </p:sp>
      <p:sp>
        <p:nvSpPr>
          <p:cNvPr id="4" name="Slide Number Placeholder 3"/>
          <p:cNvSpPr>
            <a:spLocks noGrp="1"/>
          </p:cNvSpPr>
          <p:nvPr>
            <p:ph type="sldNum" sz="quarter" idx="10"/>
          </p:nvPr>
        </p:nvSpPr>
        <p:spPr/>
        <p:txBody>
          <a:bodyPr/>
          <a:lstStyle/>
          <a:p>
            <a:fld id="{B83E866E-2359-4754-91F5-66098A231945}" type="slidenum">
              <a:rPr lang="en-US" smtClean="0"/>
              <a:t>22</a:t>
            </a:fld>
            <a:endParaRPr lang="en-US" dirty="0"/>
          </a:p>
        </p:txBody>
      </p:sp>
    </p:spTree>
    <p:extLst>
      <p:ext uri="{BB962C8B-B14F-4D97-AF65-F5344CB8AC3E}">
        <p14:creationId xmlns:p14="http://schemas.microsoft.com/office/powerpoint/2010/main" val="247436172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This</a:t>
            </a:r>
            <a:r>
              <a:rPr lang="en-US" baseline="0" dirty="0"/>
              <a:t> slide</a:t>
            </a:r>
            <a:r>
              <a:rPr lang="en-US" dirty="0"/>
              <a:t> provides</a:t>
            </a:r>
            <a:r>
              <a:rPr lang="en-US" baseline="0" dirty="0"/>
              <a:t> links to some of the resources mentioned in this presentation. </a:t>
            </a:r>
            <a:endParaRPr lang="en-US" dirty="0"/>
          </a:p>
          <a:p>
            <a:r>
              <a:rPr lang="en-US" b="1" dirty="0"/>
              <a:t>USDA Agricultural Marketing Service (AMS)</a:t>
            </a:r>
          </a:p>
          <a:p>
            <a:endParaRPr lang="en-US" dirty="0"/>
          </a:p>
          <a:p>
            <a:r>
              <a:rPr lang="en-US" dirty="0"/>
              <a:t>Specifications for all USDA Foods products:</a:t>
            </a:r>
          </a:p>
          <a:p>
            <a:pPr marL="285750" indent="-285750">
              <a:buFont typeface="Arial" panose="020B0604020202020204" pitchFamily="34" charset="0"/>
              <a:buChar char="•"/>
            </a:pPr>
            <a:r>
              <a:rPr lang="en-US" dirty="0">
                <a:hlinkClick r:id="rId3"/>
              </a:rPr>
              <a:t>https://www.ams.usda.gov/selling-food/product-specs</a:t>
            </a:r>
            <a:endParaRPr lang="en-US" dirty="0"/>
          </a:p>
          <a:p>
            <a:endParaRPr lang="en-US" dirty="0"/>
          </a:p>
          <a:p>
            <a:r>
              <a:rPr lang="en-US" dirty="0"/>
              <a:t>Grades and Standards for American agricultural products: </a:t>
            </a:r>
          </a:p>
          <a:p>
            <a:pPr marL="285750" indent="-285750">
              <a:buFont typeface="Arial" panose="020B0604020202020204" pitchFamily="34" charset="0"/>
              <a:buChar char="•"/>
            </a:pPr>
            <a:r>
              <a:rPr lang="en-US" dirty="0">
                <a:hlinkClick r:id="rId4"/>
              </a:rPr>
              <a:t>https://www.ams.usda.gov/grades-standards</a:t>
            </a:r>
            <a:r>
              <a:rPr lang="en-US" dirty="0"/>
              <a:t>  </a:t>
            </a:r>
          </a:p>
          <a:p>
            <a:pPr marL="285750" indent="-285750">
              <a:buFont typeface="Arial" panose="020B0604020202020204" pitchFamily="34" charset="0"/>
              <a:buChar char="•"/>
            </a:pPr>
            <a:endParaRPr lang="en-US" dirty="0"/>
          </a:p>
          <a:p>
            <a:r>
              <a:rPr lang="en-US" b="1" dirty="0"/>
              <a:t>Institute of Child Nutrition</a:t>
            </a:r>
          </a:p>
          <a:p>
            <a:endParaRPr lang="en-US" b="1" dirty="0"/>
          </a:p>
          <a:p>
            <a:r>
              <a:rPr lang="en-US" dirty="0"/>
              <a:t>Procurement in the 21</a:t>
            </a:r>
            <a:r>
              <a:rPr lang="en-US" baseline="30000" dirty="0"/>
              <a:t>st</a:t>
            </a:r>
            <a:r>
              <a:rPr lang="en-US" dirty="0"/>
              <a:t> Century, Product Specifications, page 79</a:t>
            </a:r>
          </a:p>
          <a:p>
            <a:pPr marL="285750" indent="-285750">
              <a:buFont typeface="Arial" panose="020B0604020202020204" pitchFamily="34" charset="0"/>
              <a:buChar char="•"/>
            </a:pPr>
            <a:r>
              <a:rPr lang="en-US" dirty="0">
                <a:hlinkClick r:id="rId5"/>
              </a:rPr>
              <a:t>http://www.instituteofchildnutrition.org/</a:t>
            </a:r>
            <a:r>
              <a:rPr lang="en-US" dirty="0"/>
              <a:t> (click procurement in search box)</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hlinkClick r:id="rId5"/>
              </a:rPr>
              <a:t>http://www.instituteofchildnutrition.org/</a:t>
            </a:r>
            <a:r>
              <a:rPr lang="en-US" dirty="0"/>
              <a:t> (click equipment purchasing in search box)</a:t>
            </a:r>
          </a:p>
          <a:p>
            <a:endParaRPr lang="en-US" dirty="0"/>
          </a:p>
        </p:txBody>
      </p:sp>
      <p:sp>
        <p:nvSpPr>
          <p:cNvPr id="4" name="Slide Number Placeholder 3"/>
          <p:cNvSpPr>
            <a:spLocks noGrp="1"/>
          </p:cNvSpPr>
          <p:nvPr>
            <p:ph type="sldNum" sz="quarter" idx="10"/>
          </p:nvPr>
        </p:nvSpPr>
        <p:spPr/>
        <p:txBody>
          <a:bodyPr/>
          <a:lstStyle/>
          <a:p>
            <a:fld id="{B83E866E-2359-4754-91F5-66098A231945}" type="slidenum">
              <a:rPr lang="en-US" smtClean="0"/>
              <a:t>23</a:t>
            </a:fld>
            <a:endParaRPr lang="en-US" dirty="0"/>
          </a:p>
        </p:txBody>
      </p:sp>
    </p:spTree>
    <p:extLst>
      <p:ext uri="{BB962C8B-B14F-4D97-AF65-F5344CB8AC3E}">
        <p14:creationId xmlns:p14="http://schemas.microsoft.com/office/powerpoint/2010/main" val="37622381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What are the elements</a:t>
            </a:r>
            <a:r>
              <a:rPr lang="en-US" baseline="0" dirty="0"/>
              <a:t> of a specification?</a:t>
            </a:r>
            <a:endParaRPr lang="en-US" dirty="0"/>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Name of the Product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Developing specifications for multi-ingredient, processed food products is more involved.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Selecting a new product may require research on a brand name, industry standards for manufacturing, or quality indicators for the product. It might also be necessary to obtain samples and taste test the product before adding it to a solicitation document. </a:t>
            </a:r>
          </a:p>
          <a:p>
            <a:endParaRPr lang="en-US" dirty="0"/>
          </a:p>
          <a:p>
            <a:endParaRPr lang="en-US" dirty="0"/>
          </a:p>
        </p:txBody>
      </p:sp>
      <p:sp>
        <p:nvSpPr>
          <p:cNvPr id="4" name="Slide Number Placeholder 3"/>
          <p:cNvSpPr>
            <a:spLocks noGrp="1"/>
          </p:cNvSpPr>
          <p:nvPr>
            <p:ph type="sldNum" sz="quarter" idx="10"/>
          </p:nvPr>
        </p:nvSpPr>
        <p:spPr/>
        <p:txBody>
          <a:bodyPr/>
          <a:lstStyle/>
          <a:p>
            <a:fld id="{B83E866E-2359-4754-91F5-66098A231945}" type="slidenum">
              <a:rPr lang="en-US" smtClean="0"/>
              <a:t>3</a:t>
            </a:fld>
            <a:endParaRPr lang="en-US" dirty="0"/>
          </a:p>
        </p:txBody>
      </p:sp>
    </p:spTree>
    <p:extLst>
      <p:ext uri="{BB962C8B-B14F-4D97-AF65-F5344CB8AC3E}">
        <p14:creationId xmlns:p14="http://schemas.microsoft.com/office/powerpoint/2010/main" val="418971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Description of the Product</a:t>
            </a:r>
          </a:p>
          <a:p>
            <a:endParaRPr lang="en-US" dirty="0"/>
          </a:p>
          <a:p>
            <a:pPr lvl="0"/>
            <a:r>
              <a:rPr lang="en-US" dirty="0"/>
              <a:t>A vendor will need a description of the product. The product description must clearly indicate that respondents may quote on brand name or equal products to ensure maximum free and open competition. For example, if a fish product is listed, the type of fish would need to be identified (e.g., tilapia), the cut of fish (e.g., filet), and the portion size, the precooked weight, and whether it is frozen, etc. </a:t>
            </a:r>
          </a:p>
          <a:p>
            <a:pPr lvl="0"/>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If brand name specified then you must allow equal product to be substituted.</a:t>
            </a:r>
          </a:p>
          <a:p>
            <a:pPr lvl="0"/>
            <a:endParaRPr lang="en-US" dirty="0"/>
          </a:p>
          <a:p>
            <a:pPr lvl="0"/>
            <a:r>
              <a:rPr lang="en-US" dirty="0"/>
              <a:t>When specifying a brand, in addition to the above information</a:t>
            </a:r>
            <a:r>
              <a:rPr lang="en-US" baseline="0" dirty="0"/>
              <a:t> you should also </a:t>
            </a:r>
            <a:r>
              <a:rPr lang="en-US" dirty="0"/>
              <a:t>include: </a:t>
            </a:r>
          </a:p>
          <a:p>
            <a:pPr marL="171450" lvl="0" indent="-171450">
              <a:buFont typeface="Arial" panose="020B0604020202020204" pitchFamily="34" charset="0"/>
              <a:buChar char="•"/>
            </a:pPr>
            <a:r>
              <a:rPr lang="en-US" dirty="0"/>
              <a:t>Manufacturer’s name </a:t>
            </a:r>
          </a:p>
          <a:p>
            <a:pPr marL="171450" lvl="0" indent="-171450">
              <a:buFont typeface="Arial" panose="020B0604020202020204" pitchFamily="34" charset="0"/>
              <a:buChar char="•"/>
            </a:pPr>
            <a:r>
              <a:rPr lang="en-US" dirty="0"/>
              <a:t>Manufacturer’s name for the product (e.g. rounds, triangles, etc.), </a:t>
            </a:r>
          </a:p>
          <a:p>
            <a:pPr marL="171450" lvl="0" indent="-171450">
              <a:buFont typeface="Arial" panose="020B0604020202020204" pitchFamily="34" charset="0"/>
              <a:buChar char="•"/>
            </a:pPr>
            <a:r>
              <a:rPr lang="en-US" dirty="0"/>
              <a:t>Manufacturer’s code number </a:t>
            </a:r>
          </a:p>
          <a:p>
            <a:pPr marL="171450" lvl="0" indent="-171450">
              <a:buFont typeface="Arial" panose="020B0604020202020204" pitchFamily="34" charset="0"/>
              <a:buChar char="•"/>
            </a:pPr>
            <a:r>
              <a:rPr lang="en-US" dirty="0"/>
              <a:t>Manufacturer’s pack size </a:t>
            </a:r>
          </a:p>
          <a:p>
            <a:endParaRPr lang="en-US" dirty="0"/>
          </a:p>
          <a:p>
            <a:endParaRPr lang="en-US" dirty="0"/>
          </a:p>
        </p:txBody>
      </p:sp>
      <p:sp>
        <p:nvSpPr>
          <p:cNvPr id="4" name="Slide Number Placeholder 3"/>
          <p:cNvSpPr>
            <a:spLocks noGrp="1"/>
          </p:cNvSpPr>
          <p:nvPr>
            <p:ph type="sldNum" sz="quarter" idx="10"/>
          </p:nvPr>
        </p:nvSpPr>
        <p:spPr/>
        <p:txBody>
          <a:bodyPr/>
          <a:lstStyle/>
          <a:p>
            <a:fld id="{B83E866E-2359-4754-91F5-66098A231945}" type="slidenum">
              <a:rPr lang="en-US" smtClean="0"/>
              <a:t>4</a:t>
            </a:fld>
            <a:endParaRPr lang="en-US" dirty="0"/>
          </a:p>
        </p:txBody>
      </p:sp>
    </p:spTree>
    <p:extLst>
      <p:ext uri="{BB962C8B-B14F-4D97-AF65-F5344CB8AC3E}">
        <p14:creationId xmlns:p14="http://schemas.microsoft.com/office/powerpoint/2010/main" val="16868810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Case</a:t>
            </a:r>
            <a:r>
              <a:rPr lang="en-US" baseline="0" dirty="0"/>
              <a:t> Pack and Weight</a:t>
            </a:r>
            <a:endParaRPr lang="en-US" dirty="0"/>
          </a:p>
          <a:p>
            <a:endParaRPr lang="en-US" dirty="0"/>
          </a:p>
          <a:p>
            <a:pPr lvl="0"/>
            <a:r>
              <a:rPr lang="en-US" sz="2000" dirty="0"/>
              <a:t>How should the item be packaged</a:t>
            </a:r>
            <a:r>
              <a:rPr lang="en-US" sz="2000" baseline="0" dirty="0"/>
              <a:t> and </a:t>
            </a:r>
            <a:r>
              <a:rPr lang="en-US" sz="2000" dirty="0"/>
              <a:t>how big are the cases? As an example this can be as simple as specifying 6/#10 cans per case, or 4/5# loaves, or case not to exceed 25#. Some other sample descriptions</a:t>
            </a:r>
            <a:r>
              <a:rPr lang="en-US" sz="2000" baseline="0" dirty="0"/>
              <a:t> could</a:t>
            </a:r>
            <a:r>
              <a:rPr lang="en-US" sz="2000" dirty="0"/>
              <a:t> include:</a:t>
            </a:r>
          </a:p>
          <a:p>
            <a:pPr marL="800100" lvl="1" indent="-342900">
              <a:buFont typeface="Arial" panose="020B0604020202020204" pitchFamily="34" charset="0"/>
              <a:buChar char="•"/>
            </a:pPr>
            <a:r>
              <a:rPr lang="en-US" sz="2000" dirty="0"/>
              <a:t>individually wrapped</a:t>
            </a:r>
          </a:p>
          <a:p>
            <a:pPr marL="800100" lvl="1" indent="-342900">
              <a:buFont typeface="Arial" panose="020B0604020202020204" pitchFamily="34" charset="0"/>
              <a:buChar char="•"/>
            </a:pPr>
            <a:r>
              <a:rPr lang="en-US" sz="2000" dirty="0"/>
              <a:t>48 to the case</a:t>
            </a:r>
          </a:p>
          <a:p>
            <a:pPr marL="800100" lvl="1" indent="-342900">
              <a:buFont typeface="Arial" panose="020B0604020202020204" pitchFamily="34" charset="0"/>
              <a:buChar char="•"/>
            </a:pPr>
            <a:r>
              <a:rPr lang="en-US" sz="2000" dirty="0"/>
              <a:t>72 to the case</a:t>
            </a:r>
          </a:p>
          <a:p>
            <a:pPr marL="800100" lvl="1" indent="-342900">
              <a:buFont typeface="Arial" panose="020B0604020202020204" pitchFamily="34" charset="0"/>
              <a:buChar char="•"/>
            </a:pPr>
            <a:r>
              <a:rPr lang="en-US" sz="2000" dirty="0"/>
              <a:t>96 to the case</a:t>
            </a:r>
          </a:p>
          <a:p>
            <a:pPr marL="800100" lvl="1" indent="-342900">
              <a:buFont typeface="Arial" panose="020B0604020202020204" pitchFamily="34" charset="0"/>
              <a:buChar char="•"/>
            </a:pPr>
            <a:r>
              <a:rPr lang="en-US" sz="2000" dirty="0"/>
              <a:t>6/5# bags</a:t>
            </a:r>
          </a:p>
          <a:p>
            <a:endParaRPr lang="en-US" dirty="0"/>
          </a:p>
        </p:txBody>
      </p:sp>
      <p:sp>
        <p:nvSpPr>
          <p:cNvPr id="4" name="Slide Number Placeholder 3"/>
          <p:cNvSpPr>
            <a:spLocks noGrp="1"/>
          </p:cNvSpPr>
          <p:nvPr>
            <p:ph type="sldNum" sz="quarter" idx="10"/>
          </p:nvPr>
        </p:nvSpPr>
        <p:spPr/>
        <p:txBody>
          <a:bodyPr/>
          <a:lstStyle/>
          <a:p>
            <a:fld id="{B83E866E-2359-4754-91F5-66098A231945}" type="slidenum">
              <a:rPr lang="en-US" smtClean="0"/>
              <a:t>5</a:t>
            </a:fld>
            <a:endParaRPr lang="en-US" dirty="0"/>
          </a:p>
        </p:txBody>
      </p:sp>
    </p:spTree>
    <p:extLst>
      <p:ext uri="{BB962C8B-B14F-4D97-AF65-F5344CB8AC3E}">
        <p14:creationId xmlns:p14="http://schemas.microsoft.com/office/powerpoint/2010/main" val="25628629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Minimum and Maximum Size and Pieces</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What is the minimum size of the product? What is the maximum size of the product?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Some</a:t>
            </a:r>
            <a:r>
              <a:rPr lang="en-US" baseline="0" dirty="0"/>
              <a:t> examples </a:t>
            </a:r>
            <a:r>
              <a:rPr lang="en-US" dirty="0"/>
              <a:t>may include: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each serving must weigh a minimum of 3.9 ounces and cannot exceed 4.1 ounces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a:t>6 nuggets per 5 ounce portion</a:t>
            </a:r>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B83E866E-2359-4754-91F5-66098A231945}" type="slidenum">
              <a:rPr lang="en-US" smtClean="0"/>
              <a:t>6</a:t>
            </a:fld>
            <a:endParaRPr lang="en-US" dirty="0"/>
          </a:p>
        </p:txBody>
      </p:sp>
    </p:spTree>
    <p:extLst>
      <p:ext uri="{BB962C8B-B14F-4D97-AF65-F5344CB8AC3E}">
        <p14:creationId xmlns:p14="http://schemas.microsoft.com/office/powerpoint/2010/main" val="7610994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Main Ingredient(s)</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What are the main ingredients</a:t>
            </a:r>
            <a:r>
              <a:rPr lang="en-US" baseline="0" dirty="0"/>
              <a:t> for the specification? Sure, the specification may have a lot of ingredients but everything always has a primary ingredient and often times that ingredient has a quality indicator.   </a:t>
            </a: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Some possible examples</a:t>
            </a:r>
            <a:r>
              <a:rPr lang="en-US" baseline="0" dirty="0"/>
              <a:t> </a:t>
            </a:r>
            <a:r>
              <a:rPr lang="en-US" dirty="0"/>
              <a:t>may include: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Pinto beans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Black beans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Whole</a:t>
            </a:r>
            <a:r>
              <a:rPr lang="en-US" baseline="0" dirty="0"/>
              <a:t> muscle white chicken breast meat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a:t>Natural proportion chicken meat</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baseline="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aseline="0" dirty="0"/>
              <a:t>A quality indicator example could be whole muscle white chicken meat versus natural proportion chicken meat (50/50 white and dark meat blend). </a:t>
            </a:r>
            <a:endParaRPr lang="en-US"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B83E866E-2359-4754-91F5-66098A231945}" type="slidenum">
              <a:rPr lang="en-US" smtClean="0"/>
              <a:t>7</a:t>
            </a:fld>
            <a:endParaRPr lang="en-US" dirty="0"/>
          </a:p>
        </p:txBody>
      </p:sp>
    </p:spTree>
    <p:extLst>
      <p:ext uri="{BB962C8B-B14F-4D97-AF65-F5344CB8AC3E}">
        <p14:creationId xmlns:p14="http://schemas.microsoft.com/office/powerpoint/2010/main" val="11922604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Other product Ingredients</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What other ingredients are included in the product? Some possible examples could include: whole-grain pasta, whole-wheat flour,</a:t>
            </a:r>
            <a:r>
              <a:rPr lang="en-US" baseline="0" dirty="0"/>
              <a:t> </a:t>
            </a:r>
            <a:r>
              <a:rPr lang="en-US" dirty="0"/>
              <a:t>spices, emulsifiers, vegetable purees, and thickening agents.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If</a:t>
            </a:r>
            <a:r>
              <a:rPr lang="en-US" baseline="0" dirty="0"/>
              <a:t> you don’t specifically list something then you should not expect it to be in the product ingredient. </a:t>
            </a:r>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B83E866E-2359-4754-91F5-66098A231945}" type="slidenum">
              <a:rPr lang="en-US" smtClean="0"/>
              <a:t>8</a:t>
            </a:fld>
            <a:endParaRPr lang="en-US" dirty="0"/>
          </a:p>
        </p:txBody>
      </p:sp>
    </p:spTree>
    <p:extLst>
      <p:ext uri="{BB962C8B-B14F-4D97-AF65-F5344CB8AC3E}">
        <p14:creationId xmlns:p14="http://schemas.microsoft.com/office/powerpoint/2010/main" val="5246776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Prohibited Ingredients</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What ingredients are prohibited? When creating a specification indicate what ingredients are prohibited in the product (e.g., food additives, artificial colors and flavors, hydrogenated fat, Monosodium glutamate (MSG), and assorted allergens). If there is ever a question about the ingredients of an item, staff should refer to an official ingredient label. Some other possible descriptions may include: product cannot contain pork, fish by-products, MSG, soy derivatives, or food coloring. </a:t>
            </a:r>
          </a:p>
          <a:p>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B83E866E-2359-4754-91F5-66098A231945}" type="slidenum">
              <a:rPr lang="en-US" smtClean="0"/>
              <a:t>9</a:t>
            </a:fld>
            <a:endParaRPr lang="en-US" dirty="0"/>
          </a:p>
        </p:txBody>
      </p:sp>
    </p:spTree>
    <p:extLst>
      <p:ext uri="{BB962C8B-B14F-4D97-AF65-F5344CB8AC3E}">
        <p14:creationId xmlns:p14="http://schemas.microsoft.com/office/powerpoint/2010/main" val="8948612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schemeClr val="bg1"/>
              </a:solidFill>
            </a:endParaRPr>
          </a:p>
        </p:txBody>
      </p:sp>
      <p:sp>
        <p:nvSpPr>
          <p:cNvPr id="11" name="Rectangle 10"/>
          <p:cNvSpPr/>
          <p:nvPr/>
        </p:nvSpPr>
        <p:spPr>
          <a:xfrm>
            <a:off x="206188" y="5948084"/>
            <a:ext cx="11775141" cy="69924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1" y="3472133"/>
            <a:ext cx="1286259" cy="24384"/>
          </a:xfrm>
          <a:prstGeom prst="rect">
            <a:avLst/>
          </a:prstGeom>
        </p:spPr>
      </p:pic>
      <p:sp>
        <p:nvSpPr>
          <p:cNvPr id="2" name="Title 1"/>
          <p:cNvSpPr>
            <a:spLocks noGrp="1"/>
          </p:cNvSpPr>
          <p:nvPr>
            <p:ph type="ctrTitle"/>
          </p:nvPr>
        </p:nvSpPr>
        <p:spPr>
          <a:xfrm>
            <a:off x="1524000" y="2486703"/>
            <a:ext cx="9144000" cy="1023261"/>
          </a:xfrm>
        </p:spPr>
        <p:txBody>
          <a:bodyPr anchor="b">
            <a:normAutofit/>
          </a:bodyPr>
          <a:lstStyle>
            <a:lvl1pPr algn="ctr">
              <a:defRPr sz="405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1800">
                <a:solidFill>
                  <a:schemeClr val="accent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033771" y="214049"/>
            <a:ext cx="2124460" cy="2167132"/>
          </a:xfrm>
          <a:prstGeom prst="rect">
            <a:avLst/>
          </a:prstGeom>
        </p:spPr>
      </p:pic>
    </p:spTree>
    <p:extLst>
      <p:ext uri="{BB962C8B-B14F-4D97-AF65-F5344CB8AC3E}">
        <p14:creationId xmlns:p14="http://schemas.microsoft.com/office/powerpoint/2010/main" val="25946048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1"/>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1"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9000">
                <a:solidFill>
                  <a:schemeClr val="accent1"/>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6"/>
            <a:ext cx="9144000" cy="880607"/>
          </a:xfrm>
        </p:spPr>
        <p:txBody>
          <a:bodyPr/>
          <a:lstStyle>
            <a:lvl1pPr marL="0" indent="0" algn="ctr">
              <a:buNone/>
              <a:defRPr sz="1800">
                <a:solidFill>
                  <a:schemeClr val="accent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Tree>
    <p:extLst>
      <p:ext uri="{BB962C8B-B14F-4D97-AF65-F5344CB8AC3E}">
        <p14:creationId xmlns:p14="http://schemas.microsoft.com/office/powerpoint/2010/main" val="27721425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1"/>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1"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9000">
                <a:solidFill>
                  <a:schemeClr val="accent1"/>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18291" y="4043402"/>
            <a:ext cx="500040" cy="500040"/>
          </a:xfrm>
          <a:prstGeom prst="rect">
            <a:avLst/>
          </a:prstGeom>
        </p:spPr>
      </p:pic>
      <p:pic>
        <p:nvPicPr>
          <p:cNvPr id="12" name="Picture 11" descr="Facebook icon"/>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1" y="4043402"/>
            <a:ext cx="6806709" cy="369332"/>
          </a:xfrm>
          <a:prstGeom prst="rect">
            <a:avLst/>
          </a:prstGeom>
          <a:noFill/>
        </p:spPr>
        <p:txBody>
          <a:bodyPr wrap="square" rtlCol="0">
            <a:sp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solidFill>
                  <a:schemeClr val="accent1"/>
                </a:solidFill>
              </a:rPr>
              <a:t>twitter.com/</a:t>
            </a:r>
            <a:r>
              <a:rPr lang="en-US" sz="1800" dirty="0" err="1">
                <a:solidFill>
                  <a:schemeClr val="accent1"/>
                </a:solidFill>
              </a:rPr>
              <a:t>ORDeptEd</a:t>
            </a:r>
            <a:r>
              <a:rPr lang="en-US" sz="1800" dirty="0">
                <a:solidFill>
                  <a:schemeClr val="accent1"/>
                </a:solidFill>
              </a:rPr>
              <a:t> | fb.com/</a:t>
            </a:r>
            <a:r>
              <a:rPr lang="en-US" sz="1800" dirty="0" err="1">
                <a:solidFill>
                  <a:schemeClr val="accent1"/>
                </a:solidFill>
              </a:rPr>
              <a:t>ORDeptEd</a:t>
            </a:r>
            <a:endParaRPr lang="en-US" sz="1800" dirty="0">
              <a:solidFill>
                <a:schemeClr val="accent1"/>
              </a:solidFill>
            </a:endParaRPr>
          </a:p>
        </p:txBody>
      </p:sp>
    </p:spTree>
    <p:extLst>
      <p:ext uri="{BB962C8B-B14F-4D97-AF65-F5344CB8AC3E}">
        <p14:creationId xmlns:p14="http://schemas.microsoft.com/office/powerpoint/2010/main" val="14610215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1"/>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schemeClr val="bg1"/>
              </a:solidFill>
            </a:endParaRPr>
          </a:p>
        </p:txBody>
      </p:sp>
      <p:sp>
        <p:nvSpPr>
          <p:cNvPr id="17" name="Rectangle 16"/>
          <p:cNvSpPr/>
          <p:nvPr/>
        </p:nvSpPr>
        <p:spPr>
          <a:xfrm>
            <a:off x="206188" y="2488759"/>
            <a:ext cx="11775141" cy="190036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p>
        </p:txBody>
      </p:sp>
      <p:sp>
        <p:nvSpPr>
          <p:cNvPr id="9" name="Title 1"/>
          <p:cNvSpPr>
            <a:spLocks noGrp="1"/>
          </p:cNvSpPr>
          <p:nvPr>
            <p:ph type="ctrTitle"/>
          </p:nvPr>
        </p:nvSpPr>
        <p:spPr>
          <a:xfrm>
            <a:off x="717178" y="2488759"/>
            <a:ext cx="10784543" cy="1900363"/>
          </a:xfrm>
        </p:spPr>
        <p:txBody>
          <a:bodyPr anchor="ctr" anchorCtr="0">
            <a:noAutofit/>
          </a:bodyPr>
          <a:lstStyle>
            <a:lvl1pPr algn="ctr">
              <a:defRPr sz="5100">
                <a:solidFill>
                  <a:schemeClr val="accent1"/>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5" y="6139795"/>
            <a:ext cx="4509247" cy="365125"/>
          </a:xfrm>
        </p:spPr>
        <p:txBody>
          <a:bodyPr/>
          <a:lstStyle/>
          <a:p>
            <a:fld id="{7829B781-A755-4819-BC29-540BFF075356}" type="datetime1">
              <a:rPr lang="en-US" smtClean="0"/>
              <a:t>10/15/2025</a:t>
            </a:fld>
            <a:endParaRPr lang="en-US" dirty="0"/>
          </a:p>
        </p:txBody>
      </p:sp>
      <p:sp>
        <p:nvSpPr>
          <p:cNvPr id="11" name="Footer Placeholder 4"/>
          <p:cNvSpPr>
            <a:spLocks noGrp="1"/>
          </p:cNvSpPr>
          <p:nvPr>
            <p:ph type="ftr" sz="quarter" idx="11"/>
          </p:nvPr>
        </p:nvSpPr>
        <p:spPr>
          <a:xfrm>
            <a:off x="717176" y="6139795"/>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1" y="6139795"/>
            <a:ext cx="2891119"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033771" y="214049"/>
            <a:ext cx="2124460" cy="2167132"/>
          </a:xfrm>
          <a:prstGeom prst="rect">
            <a:avLst/>
          </a:prstGeom>
        </p:spPr>
      </p:pic>
    </p:spTree>
    <p:extLst>
      <p:ext uri="{BB962C8B-B14F-4D97-AF65-F5344CB8AC3E}">
        <p14:creationId xmlns:p14="http://schemas.microsoft.com/office/powerpoint/2010/main" val="31763118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1"/>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schemeClr val="bg1"/>
              </a:solidFill>
            </a:endParaRPr>
          </a:p>
        </p:txBody>
      </p:sp>
      <p:sp>
        <p:nvSpPr>
          <p:cNvPr id="8" name="Rectangle 7"/>
          <p:cNvSpPr/>
          <p:nvPr/>
        </p:nvSpPr>
        <p:spPr>
          <a:xfrm>
            <a:off x="206188" y="215153"/>
            <a:ext cx="11775141" cy="1397364"/>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879103-F9E0-4F46-ADC2-B8CD67C56AE7}" type="datetime1">
              <a:rPr lang="en-US" smtClean="0"/>
              <a:pPr/>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7" y="457200"/>
            <a:ext cx="10784543" cy="1026460"/>
          </a:xfrm>
        </p:spPr>
        <p:txBody>
          <a:bodyPr/>
          <a:lstStyle/>
          <a:p>
            <a:r>
              <a:rPr lang="en-US"/>
              <a:t>Click to edit Master title style</a:t>
            </a:r>
            <a:endParaRPr lang="en-US" dirty="0"/>
          </a:p>
        </p:txBody>
      </p:sp>
    </p:spTree>
    <p:extLst>
      <p:ext uri="{BB962C8B-B14F-4D97-AF65-F5344CB8AC3E}">
        <p14:creationId xmlns:p14="http://schemas.microsoft.com/office/powerpoint/2010/main" val="3599186421"/>
      </p:ext>
    </p:extLst>
  </p:cSld>
  <p:clrMapOvr>
    <a:masterClrMapping/>
  </p:clrMapOvr>
  <p:hf hdr="0" dt="0"/>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1"/>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schemeClr val="bg1"/>
              </a:solidFill>
            </a:endParaRPr>
          </a:p>
        </p:txBody>
      </p:sp>
      <p:sp>
        <p:nvSpPr>
          <p:cNvPr id="8" name="Rectangle 7"/>
          <p:cNvSpPr/>
          <p:nvPr/>
        </p:nvSpPr>
        <p:spPr>
          <a:xfrm>
            <a:off x="206190" y="215153"/>
            <a:ext cx="4730471" cy="64321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2" name="Title 1"/>
          <p:cNvSpPr>
            <a:spLocks noGrp="1"/>
          </p:cNvSpPr>
          <p:nvPr>
            <p:ph type="title"/>
          </p:nvPr>
        </p:nvSpPr>
        <p:spPr>
          <a:xfrm>
            <a:off x="717177" y="779646"/>
            <a:ext cx="3931827" cy="2525617"/>
          </a:xfrm>
        </p:spPr>
        <p:txBody>
          <a:bodyPr anchor="t" anchorCtr="0">
            <a:normAutofit/>
          </a:bodyPr>
          <a:lstStyle>
            <a:lvl1pPr>
              <a:defRPr sz="33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1800"/>
            </a:lvl1pPr>
            <a:lvl2pPr>
              <a:defRPr sz="1800"/>
            </a:lvl2pPr>
            <a:lvl3pPr>
              <a:defRPr sz="1800"/>
            </a:lvl3pPr>
            <a:lvl4pPr>
              <a:defRPr sz="1800"/>
            </a:lvl4pPr>
            <a:lvl5pPr>
              <a:defRPr sz="18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EB4264E-747B-4A66-8046-612678D808F9}" type="datetime1">
              <a:rPr lang="en-US" smtClean="0"/>
              <a:t>10/15/2025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7" cy="2320926"/>
          </a:xfrm>
        </p:spPr>
        <p:txBody>
          <a:bodyPr/>
          <a:lstStyle>
            <a:lvl1pPr marL="0" indent="0">
              <a:buNone/>
              <a:defRPr/>
            </a:lvl1pPr>
          </a:lstStyle>
          <a:p>
            <a:r>
              <a:rPr lang="en-US"/>
              <a:t>Click icon to add picture</a:t>
            </a:r>
            <a:endParaRPr lang="en-US" dirty="0"/>
          </a:p>
        </p:txBody>
      </p:sp>
    </p:spTree>
    <p:extLst>
      <p:ext uri="{BB962C8B-B14F-4D97-AF65-F5344CB8AC3E}">
        <p14:creationId xmlns:p14="http://schemas.microsoft.com/office/powerpoint/2010/main" val="8460738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8E4CE9B-FC86-4B75-8677-1AF147A5D684}" type="datetime1">
              <a:rPr lang="en-US" smtClean="0"/>
              <a:t>10/15/2025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0592729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1" y="1825625"/>
            <a:ext cx="5329519"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42591D8-9B02-4B28-8EF4-3003DE7E4109}" type="datetime1">
              <a:rPr lang="en-US" smtClean="0"/>
              <a:t>10/15/2025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6978999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8" y="1681163"/>
            <a:ext cx="5280399" cy="823912"/>
          </a:xfrm>
        </p:spPr>
        <p:txBody>
          <a:bodyPr anchor="t" anchorCtr="0">
            <a:normAutofit/>
          </a:bodyPr>
          <a:lstStyle>
            <a:lvl1pPr marL="0" indent="0">
              <a:buNone/>
              <a:defRPr sz="2400" b="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717178" y="2505077"/>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1" y="1681163"/>
            <a:ext cx="5329519" cy="823912"/>
          </a:xfrm>
        </p:spPr>
        <p:txBody>
          <a:bodyPr anchor="t" anchorCtr="0"/>
          <a:lstStyle>
            <a:lvl1pPr marL="0" indent="0">
              <a:buNone/>
              <a:defRPr sz="2400" b="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6172201" y="2505077"/>
            <a:ext cx="532951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CE9AC3-29A7-447C-985A-56B968AD79CC}" type="datetime1">
              <a:rPr lang="en-US" smtClean="0"/>
              <a:t>10/15/2025</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7" y="457200"/>
            <a:ext cx="10784543" cy="1026460"/>
          </a:xfrm>
        </p:spPr>
        <p:txBody>
          <a:bodyPr>
            <a:normAutofit/>
          </a:bodyPr>
          <a:lstStyle>
            <a:lvl1pPr>
              <a:defRPr sz="2400"/>
            </a:lvl1pPr>
          </a:lstStyle>
          <a:p>
            <a:r>
              <a:rPr lang="en-US"/>
              <a:t>Click to edit Master title style</a:t>
            </a:r>
            <a:endParaRPr lang="en-US" dirty="0"/>
          </a:p>
        </p:txBody>
      </p:sp>
    </p:spTree>
    <p:extLst>
      <p:ext uri="{BB962C8B-B14F-4D97-AF65-F5344CB8AC3E}">
        <p14:creationId xmlns:p14="http://schemas.microsoft.com/office/powerpoint/2010/main" val="24454195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Title Only">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10/15/2025</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7" y="457200"/>
            <a:ext cx="10784543" cy="1026460"/>
          </a:xfrm>
        </p:spPr>
        <p:txBody>
          <a:bodyPr/>
          <a:lstStyle/>
          <a:p>
            <a:r>
              <a:rPr lang="en-US"/>
              <a:t>Click to edit Master title style</a:t>
            </a:r>
            <a:endParaRPr lang="en-US" dirty="0"/>
          </a:p>
        </p:txBody>
      </p:sp>
    </p:spTree>
    <p:extLst>
      <p:ext uri="{BB962C8B-B14F-4D97-AF65-F5344CB8AC3E}">
        <p14:creationId xmlns:p14="http://schemas.microsoft.com/office/powerpoint/2010/main" val="2481116476"/>
      </p:ext>
    </p:extLst>
  </p:cSld>
  <p:clrMapOvr>
    <a:masterClrMapping/>
  </p:clrMapOvr>
  <p:hf hd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p:cSld name="Blank">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a:t>v</a:t>
            </a:r>
          </a:p>
        </p:txBody>
      </p:sp>
      <p:sp>
        <p:nvSpPr>
          <p:cNvPr id="2" name="Date Placeholder 1"/>
          <p:cNvSpPr>
            <a:spLocks noGrp="1"/>
          </p:cNvSpPr>
          <p:nvPr>
            <p:ph type="dt" sz="half" idx="10"/>
          </p:nvPr>
        </p:nvSpPr>
        <p:spPr/>
        <p:txBody>
          <a:bodyPr/>
          <a:lstStyle/>
          <a:p>
            <a:fld id="{80DF8147-9298-48DB-8898-31538F48B62E}" type="datetime1">
              <a:rPr lang="en-US" smtClean="0"/>
              <a:t>10/15/2025</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7" y="659958"/>
            <a:ext cx="10784543"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0354482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schemeClr val="tx1">
                  <a:lumMod val="65000"/>
                  <a:lumOff val="35000"/>
                </a:schemeClr>
              </a:solidFill>
            </a:endParaRPr>
          </a:p>
        </p:txBody>
      </p:sp>
      <p:sp>
        <p:nvSpPr>
          <p:cNvPr id="2" name="Title Placeholder 1"/>
          <p:cNvSpPr>
            <a:spLocks noGrp="1"/>
          </p:cNvSpPr>
          <p:nvPr>
            <p:ph type="title"/>
          </p:nvPr>
        </p:nvSpPr>
        <p:spPr>
          <a:xfrm>
            <a:off x="717177" y="457200"/>
            <a:ext cx="10784543"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7" y="1825625"/>
            <a:ext cx="10784543"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5"/>
            <a:ext cx="2864224" cy="365125"/>
          </a:xfrm>
          <a:prstGeom prst="rect">
            <a:avLst/>
          </a:prstGeom>
        </p:spPr>
        <p:txBody>
          <a:bodyPr vert="horz" lIns="91440" tIns="45720" rIns="91440" bIns="45720" rtlCol="0" anchor="ctr"/>
          <a:lstStyle>
            <a:lvl1pPr algn="l">
              <a:defRPr sz="9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5" y="6139795"/>
            <a:ext cx="4509247" cy="365125"/>
          </a:xfrm>
          <a:prstGeom prst="rect">
            <a:avLst/>
          </a:prstGeom>
        </p:spPr>
        <p:txBody>
          <a:bodyPr vert="horz" lIns="91440" tIns="45720" rIns="91440" bIns="45720" rtlCol="0" anchor="ctr"/>
          <a:lstStyle>
            <a:lvl1pPr algn="ctr">
              <a:defRPr sz="900">
                <a:solidFill>
                  <a:schemeClr val="tx1">
                    <a:lumMod val="65000"/>
                    <a:lumOff val="35000"/>
                  </a:schemeClr>
                </a:solidFill>
              </a:defRPr>
            </a:lvl1pPr>
          </a:lstStyle>
          <a:p>
            <a:fld id="{27879103-F9E0-4F46-ADC2-B8CD67C56AE7}" type="datetime1">
              <a:rPr lang="en-US" smtClean="0"/>
              <a:pPr/>
              <a:t>10/15/2025</a:t>
            </a:fld>
            <a:endParaRPr lang="en-US" dirty="0"/>
          </a:p>
        </p:txBody>
      </p:sp>
      <p:sp>
        <p:nvSpPr>
          <p:cNvPr id="6" name="Slide Number Placeholder 5"/>
          <p:cNvSpPr>
            <a:spLocks noGrp="1"/>
          </p:cNvSpPr>
          <p:nvPr>
            <p:ph type="sldNum" sz="quarter" idx="4"/>
          </p:nvPr>
        </p:nvSpPr>
        <p:spPr>
          <a:xfrm>
            <a:off x="8610601" y="6139795"/>
            <a:ext cx="2891119" cy="365125"/>
          </a:xfrm>
          <a:prstGeom prst="rect">
            <a:avLst/>
          </a:prstGeom>
        </p:spPr>
        <p:txBody>
          <a:bodyPr vert="horz" lIns="91440" tIns="45720" rIns="91440" bIns="45720" rtlCol="0" anchor="ctr"/>
          <a:lstStyle>
            <a:lvl1pPr algn="r">
              <a:defRPr sz="9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1" y="1558360"/>
            <a:ext cx="1286259" cy="24384"/>
          </a:xfrm>
          <a:prstGeom prst="rect">
            <a:avLst/>
          </a:prstGeom>
        </p:spPr>
      </p:pic>
    </p:spTree>
    <p:extLst>
      <p:ext uri="{BB962C8B-B14F-4D97-AF65-F5344CB8AC3E}">
        <p14:creationId xmlns:p14="http://schemas.microsoft.com/office/powerpoint/2010/main" val="2691040458"/>
      </p:ext>
    </p:extLst>
  </p:cSld>
  <p:clrMap bg1="lt1" tx1="dk1" bg2="lt2" tx2="dk2" accent1="accent1" accent2="accent2" accent3="accent3" accent4="accent4" accent5="accent5" accent6="accent6" hlink="hlink" folHlink="folHlink"/>
  <p:sldLayoutIdLst>
    <p:sldLayoutId id="2147483728" r:id="rId1"/>
    <p:sldLayoutId id="2147483729" r:id="rId2"/>
    <p:sldLayoutId id="2147483730" r:id="rId3"/>
    <p:sldLayoutId id="2147483731" r:id="rId4"/>
    <p:sldLayoutId id="2147483732" r:id="rId5"/>
    <p:sldLayoutId id="2147483733" r:id="rId6"/>
    <p:sldLayoutId id="2147483734" r:id="rId7"/>
    <p:sldLayoutId id="2147483735" r:id="rId8"/>
    <p:sldLayoutId id="2147483736" r:id="rId9"/>
    <p:sldLayoutId id="2147483737" r:id="rId10"/>
    <p:sldLayoutId id="2147483738" r:id="rId11"/>
  </p:sldLayoutIdLst>
  <p:hf hdr="0" dt="0"/>
  <p:txStyles>
    <p:titleStyle>
      <a:lvl1pPr algn="l" defTabSz="685800" rtl="0" eaLnBrk="1" latinLnBrk="0" hangingPunct="1">
        <a:lnSpc>
          <a:spcPct val="90000"/>
        </a:lnSpc>
        <a:spcBef>
          <a:spcPct val="0"/>
        </a:spcBef>
        <a:buNone/>
        <a:defRPr sz="3300" kern="1200">
          <a:solidFill>
            <a:schemeClr val="accent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lang="en-US" sz="1800" kern="1200" dirty="0" smtClean="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lang="en-US" sz="1800" kern="1200" dirty="0" smtClean="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lang="en-US" sz="1800" kern="1200" dirty="0" smtClean="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lang="en-US" sz="1800" kern="1200" dirty="0" smtClean="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lang="en-US" sz="1800" kern="1200" dirty="0" smtClean="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5.xml"/><Relationship Id="rId1" Type="http://schemas.openxmlformats.org/officeDocument/2006/relationships/tags" Target="../tags/tag11.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5.xml"/><Relationship Id="rId1" Type="http://schemas.openxmlformats.org/officeDocument/2006/relationships/tags" Target="../tags/tag12.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5.xml"/><Relationship Id="rId1" Type="http://schemas.openxmlformats.org/officeDocument/2006/relationships/tags" Target="../tags/tag13.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5.xml"/><Relationship Id="rId1" Type="http://schemas.openxmlformats.org/officeDocument/2006/relationships/tags" Target="../tags/tag14.xml"/></Relationships>
</file>

<file path=ppt/slides/_rels/slide14.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notesSlide" Target="../notesSlides/notesSlide14.xml"/><Relationship Id="rId7" Type="http://schemas.openxmlformats.org/officeDocument/2006/relationships/diagramColors" Target="../diagrams/colors1.xml"/><Relationship Id="rId2" Type="http://schemas.openxmlformats.org/officeDocument/2006/relationships/slideLayout" Target="../slideLayouts/slideLayout6.xml"/><Relationship Id="rId1" Type="http://schemas.openxmlformats.org/officeDocument/2006/relationships/tags" Target="../tags/tag15.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5.xml"/><Relationship Id="rId1" Type="http://schemas.openxmlformats.org/officeDocument/2006/relationships/tags" Target="../tags/tag16.xml"/></Relationships>
</file>

<file path=ppt/slides/_rels/slide16.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notesSlide" Target="../notesSlides/notesSlide16.xml"/><Relationship Id="rId7" Type="http://schemas.openxmlformats.org/officeDocument/2006/relationships/diagramColors" Target="../diagrams/colors2.xml"/><Relationship Id="rId2" Type="http://schemas.openxmlformats.org/officeDocument/2006/relationships/slideLayout" Target="../slideLayouts/slideLayout6.xml"/><Relationship Id="rId1" Type="http://schemas.openxmlformats.org/officeDocument/2006/relationships/tags" Target="../tags/tag17.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5.xml"/><Relationship Id="rId1" Type="http://schemas.openxmlformats.org/officeDocument/2006/relationships/tags" Target="../tags/tag18.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5.xml"/><Relationship Id="rId1" Type="http://schemas.openxmlformats.org/officeDocument/2006/relationships/tags" Target="../tags/tag19.xml"/><Relationship Id="rId5" Type="http://schemas.openxmlformats.org/officeDocument/2006/relationships/image" Target="../media/image13.png"/><Relationship Id="rId4" Type="http://schemas.openxmlformats.org/officeDocument/2006/relationships/image" Target="../media/image12.png"/></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5.xml"/><Relationship Id="rId1" Type="http://schemas.openxmlformats.org/officeDocument/2006/relationships/tags" Target="../tags/tag20.xml"/><Relationship Id="rId5" Type="http://schemas.openxmlformats.org/officeDocument/2006/relationships/image" Target="../media/image15.png"/><Relationship Id="rId4" Type="http://schemas.openxmlformats.org/officeDocument/2006/relationships/image" Target="../media/image14.pn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5.xml"/><Relationship Id="rId1" Type="http://schemas.openxmlformats.org/officeDocument/2006/relationships/tags" Target="../tags/tag3.xml"/></Relationships>
</file>

<file path=ppt/slides/_rels/slide20.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notesSlide" Target="../notesSlides/notesSlide20.xml"/><Relationship Id="rId7" Type="http://schemas.openxmlformats.org/officeDocument/2006/relationships/diagramColors" Target="../diagrams/colors3.xml"/><Relationship Id="rId2" Type="http://schemas.openxmlformats.org/officeDocument/2006/relationships/slideLayout" Target="../slideLayouts/slideLayout3.xml"/><Relationship Id="rId1" Type="http://schemas.openxmlformats.org/officeDocument/2006/relationships/tags" Target="../tags/tag21.xml"/><Relationship Id="rId6" Type="http://schemas.openxmlformats.org/officeDocument/2006/relationships/diagramQuickStyle" Target="../diagrams/quickStyle3.xml"/><Relationship Id="rId5" Type="http://schemas.openxmlformats.org/officeDocument/2006/relationships/diagramLayout" Target="../diagrams/layout3.xml"/><Relationship Id="rId4" Type="http://schemas.openxmlformats.org/officeDocument/2006/relationships/diagramData" Target="../diagrams/data3.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5.xml"/><Relationship Id="rId1" Type="http://schemas.openxmlformats.org/officeDocument/2006/relationships/tags" Target="../tags/tag22.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5.xml"/><Relationship Id="rId1" Type="http://schemas.openxmlformats.org/officeDocument/2006/relationships/tags" Target="../tags/tag23.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5.xml"/><Relationship Id="rId1" Type="http://schemas.openxmlformats.org/officeDocument/2006/relationships/tags" Target="../tags/tag24.xml"/><Relationship Id="rId6" Type="http://schemas.openxmlformats.org/officeDocument/2006/relationships/hyperlink" Target="http://www.instituteofchildnutrition.org/" TargetMode="External"/><Relationship Id="rId5" Type="http://schemas.openxmlformats.org/officeDocument/2006/relationships/hyperlink" Target="https://www.ams.usda.gov/grades-standards" TargetMode="External"/><Relationship Id="rId4" Type="http://schemas.openxmlformats.org/officeDocument/2006/relationships/hyperlink" Target="https://www.ams.usda.gov/selling-food/product-specs" TargetMode="External"/></Relationships>
</file>

<file path=ppt/slides/_rels/slide24.xml.rels><?xml version="1.0" encoding="UTF-8" standalone="yes"?>
<Relationships xmlns="http://schemas.openxmlformats.org/package/2006/relationships"><Relationship Id="rId3" Type="http://schemas.openxmlformats.org/officeDocument/2006/relationships/hyperlink" Target="https://www.usda.gov/sites/default/files/documents/ad-3027.pdf" TargetMode="External"/><Relationship Id="rId2" Type="http://schemas.openxmlformats.org/officeDocument/2006/relationships/slideLayout" Target="../slideLayouts/slideLayout5.xml"/><Relationship Id="rId1" Type="http://schemas.openxmlformats.org/officeDocument/2006/relationships/tags" Target="../tags/tag25.xml"/><Relationship Id="rId4" Type="http://schemas.openxmlformats.org/officeDocument/2006/relationships/hyperlink" Target="mailto:Program.Intake@usda.gov" TargetMode="Externa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5.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5.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6.xml"/><Relationship Id="rId1" Type="http://schemas.openxmlformats.org/officeDocument/2006/relationships/tags" Target="../tags/tag6.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5.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5.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5.xml"/><Relationship Id="rId1" Type="http://schemas.openxmlformats.org/officeDocument/2006/relationships/tags" Target="../tags/tag9.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5.xml"/><Relationship Id="rId1" Type="http://schemas.openxmlformats.org/officeDocument/2006/relationships/tags" Target="../tags/tag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657600" y="2314136"/>
            <a:ext cx="4879848" cy="1114864"/>
          </a:xfrm>
        </p:spPr>
        <p:txBody>
          <a:bodyPr>
            <a:normAutofit fontScale="90000"/>
          </a:bodyPr>
          <a:lstStyle/>
          <a:p>
            <a:r>
              <a:rPr lang="en-US" sz="5300" dirty="0"/>
              <a:t>Writing</a:t>
            </a:r>
            <a:r>
              <a:rPr lang="en-US" dirty="0"/>
              <a:t> </a:t>
            </a:r>
            <a:r>
              <a:rPr lang="en-US" sz="5300" dirty="0"/>
              <a:t>Specifications</a:t>
            </a:r>
            <a:endParaRPr lang="en-US" dirty="0"/>
          </a:p>
        </p:txBody>
      </p:sp>
      <p:sp>
        <p:nvSpPr>
          <p:cNvPr id="3" name="Subtitle 2"/>
          <p:cNvSpPr>
            <a:spLocks noGrp="1"/>
          </p:cNvSpPr>
          <p:nvPr>
            <p:ph type="subTitle" idx="1"/>
          </p:nvPr>
        </p:nvSpPr>
        <p:spPr>
          <a:xfrm>
            <a:off x="2168652" y="3810000"/>
            <a:ext cx="7854696" cy="1114864"/>
          </a:xfrm>
        </p:spPr>
        <p:txBody>
          <a:bodyPr>
            <a:normAutofit/>
          </a:bodyPr>
          <a:lstStyle/>
          <a:p>
            <a:r>
              <a:rPr lang="en-US" sz="2800" dirty="0"/>
              <a:t>Do I have to be specific about what I want?</a:t>
            </a:r>
          </a:p>
          <a:p>
            <a:r>
              <a:rPr lang="en-US" sz="2800" dirty="0"/>
              <a:t>2 CFR 200.319</a:t>
            </a:r>
          </a:p>
        </p:txBody>
      </p:sp>
    </p:spTree>
    <p:custDataLst>
      <p:tags r:id="rId1"/>
    </p:custDataLst>
    <p:extLst>
      <p:ext uri="{BB962C8B-B14F-4D97-AF65-F5344CB8AC3E}">
        <p14:creationId xmlns:p14="http://schemas.microsoft.com/office/powerpoint/2010/main" val="40754476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7177" y="457200"/>
            <a:ext cx="10784543" cy="1026460"/>
          </a:xfrm>
        </p:spPr>
        <p:txBody>
          <a:bodyPr anchor="b">
            <a:noAutofit/>
          </a:bodyPr>
          <a:lstStyle/>
          <a:p>
            <a:r>
              <a:rPr lang="en-US" sz="4000" dirty="0"/>
              <a:t>Elements of a Specification – </a:t>
            </a:r>
            <a:br>
              <a:rPr lang="en-US" sz="4000" dirty="0"/>
            </a:br>
            <a:r>
              <a:rPr lang="en-US" sz="4000" dirty="0"/>
              <a:t>Nutritional Standards</a:t>
            </a:r>
          </a:p>
        </p:txBody>
      </p:sp>
      <p:sp>
        <p:nvSpPr>
          <p:cNvPr id="3" name="Content Placeholder 2"/>
          <p:cNvSpPr>
            <a:spLocks noGrp="1"/>
          </p:cNvSpPr>
          <p:nvPr>
            <p:ph idx="1"/>
          </p:nvPr>
        </p:nvSpPr>
        <p:spPr>
          <a:xfrm>
            <a:off x="717177" y="1825625"/>
            <a:ext cx="10784543" cy="4109010"/>
          </a:xfrm>
        </p:spPr>
        <p:txBody>
          <a:bodyPr>
            <a:normAutofit/>
          </a:bodyPr>
          <a:lstStyle/>
          <a:p>
            <a:pPr marL="0" indent="0">
              <a:buNone/>
            </a:pPr>
            <a:r>
              <a:rPr lang="en-US" sz="2400" dirty="0"/>
              <a:t>What are the nutritional standards for the product? </a:t>
            </a:r>
          </a:p>
          <a:p>
            <a:pPr marL="0" indent="0">
              <a:buNone/>
            </a:pPr>
            <a:endParaRPr lang="en-US" sz="2400" dirty="0"/>
          </a:p>
          <a:p>
            <a:pPr marL="0" indent="0">
              <a:buNone/>
            </a:pPr>
            <a:r>
              <a:rPr lang="en-US" sz="2400" dirty="0"/>
              <a:t>Some possible examples could include:</a:t>
            </a:r>
          </a:p>
          <a:p>
            <a:pPr lvl="1"/>
            <a:r>
              <a:rPr lang="en-US" sz="2400" dirty="0"/>
              <a:t>Pinto beans</a:t>
            </a:r>
          </a:p>
          <a:p>
            <a:pPr lvl="1"/>
            <a:r>
              <a:rPr lang="en-US" sz="2400" dirty="0"/>
              <a:t>Black beans combined must provide a 1.5 ounce equivalent for the Meat/Meat Alternate</a:t>
            </a:r>
          </a:p>
          <a:p>
            <a:pPr lvl="1"/>
            <a:r>
              <a:rPr lang="en-US" sz="2400" dirty="0"/>
              <a:t>Whole grain-rich tortilla must provide a 1.5oz equivalent for the Grains component for CNP</a:t>
            </a:r>
          </a:p>
        </p:txBody>
      </p:sp>
      <p:sp>
        <p:nvSpPr>
          <p:cNvPr id="8" name="Footer Placeholder 2">
            <a:extLst>
              <a:ext uri="{FF2B5EF4-FFF2-40B4-BE49-F238E27FC236}">
                <a16:creationId xmlns:a16="http://schemas.microsoft.com/office/drawing/2014/main" id="{E0650F51-B8BC-C049-75E5-0D82BE5575A8}"/>
              </a:ext>
            </a:extLst>
          </p:cNvPr>
          <p:cNvSpPr>
            <a:spLocks noGrp="1"/>
          </p:cNvSpPr>
          <p:nvPr>
            <p:ph type="ftr" sz="quarter" idx="11"/>
          </p:nvPr>
        </p:nvSpPr>
        <p:spPr>
          <a:xfrm>
            <a:off x="717176" y="6139795"/>
            <a:ext cx="2864224" cy="365125"/>
          </a:xfrm>
        </p:spPr>
        <p:txBody>
          <a:bodyPr anchor="ctr">
            <a:normAutofit/>
          </a:bodyPr>
          <a:lstStyle/>
          <a:p>
            <a:pPr>
              <a:spcAft>
                <a:spcPts val="600"/>
              </a:spcAft>
            </a:pPr>
            <a:r>
              <a:rPr lang="en-US"/>
              <a:t>Oregon Department of Education</a:t>
            </a:r>
          </a:p>
        </p:txBody>
      </p:sp>
      <p:sp>
        <p:nvSpPr>
          <p:cNvPr id="10" name="Slide Number Placeholder 3">
            <a:extLst>
              <a:ext uri="{FF2B5EF4-FFF2-40B4-BE49-F238E27FC236}">
                <a16:creationId xmlns:a16="http://schemas.microsoft.com/office/drawing/2014/main" id="{A936CA12-EC5F-9B96-4D29-9C931C11E222}"/>
              </a:ext>
            </a:extLst>
          </p:cNvPr>
          <p:cNvSpPr>
            <a:spLocks noGrp="1"/>
          </p:cNvSpPr>
          <p:nvPr>
            <p:ph type="sldNum" sz="quarter" idx="12"/>
          </p:nvPr>
        </p:nvSpPr>
        <p:spPr>
          <a:xfrm>
            <a:off x="8610601" y="6139795"/>
            <a:ext cx="2891119" cy="365125"/>
          </a:xfrm>
        </p:spPr>
        <p:txBody>
          <a:bodyPr anchor="ctr">
            <a:normAutofit/>
          </a:bodyPr>
          <a:lstStyle/>
          <a:p>
            <a:pPr>
              <a:spcAft>
                <a:spcPts val="600"/>
              </a:spcAft>
            </a:pPr>
            <a:fld id="{357F5B69-6281-4C1F-8C38-6DA0F56DA430}" type="slidenum">
              <a:rPr lang="en-US" smtClean="0"/>
              <a:pPr>
                <a:spcAft>
                  <a:spcPts val="600"/>
                </a:spcAft>
              </a:pPr>
              <a:t>10</a:t>
            </a:fld>
            <a:endParaRPr lang="en-US"/>
          </a:p>
        </p:txBody>
      </p:sp>
    </p:spTree>
    <p:custDataLst>
      <p:tags r:id="rId1"/>
    </p:custDataLst>
    <p:extLst>
      <p:ext uri="{BB962C8B-B14F-4D97-AF65-F5344CB8AC3E}">
        <p14:creationId xmlns:p14="http://schemas.microsoft.com/office/powerpoint/2010/main" val="35552066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7177" y="457200"/>
            <a:ext cx="10784543" cy="1026460"/>
          </a:xfrm>
        </p:spPr>
        <p:txBody>
          <a:bodyPr anchor="b">
            <a:noAutofit/>
          </a:bodyPr>
          <a:lstStyle/>
          <a:p>
            <a:r>
              <a:rPr lang="en-US" sz="4000" dirty="0"/>
              <a:t>Elements of a Specification – </a:t>
            </a:r>
            <a:br>
              <a:rPr lang="en-US" sz="4000" dirty="0"/>
            </a:br>
            <a:r>
              <a:rPr lang="en-US" sz="4000" dirty="0"/>
              <a:t>Unit on which Award is Made</a:t>
            </a:r>
          </a:p>
        </p:txBody>
      </p:sp>
      <p:sp>
        <p:nvSpPr>
          <p:cNvPr id="14" name="Content Placeholder 2"/>
          <p:cNvSpPr>
            <a:spLocks noGrp="1"/>
          </p:cNvSpPr>
          <p:nvPr>
            <p:ph idx="1"/>
          </p:nvPr>
        </p:nvSpPr>
        <p:spPr>
          <a:xfrm>
            <a:off x="717177" y="1825625"/>
            <a:ext cx="10784543" cy="4109010"/>
          </a:xfrm>
        </p:spPr>
        <p:txBody>
          <a:bodyPr>
            <a:normAutofit/>
          </a:bodyPr>
          <a:lstStyle/>
          <a:p>
            <a:pPr marL="0" indent="0">
              <a:buNone/>
            </a:pPr>
            <a:r>
              <a:rPr lang="en-US" sz="2400" dirty="0"/>
              <a:t>How will you determine which company is offering the best price for an acceptable product? </a:t>
            </a:r>
          </a:p>
          <a:p>
            <a:pPr marL="0" indent="0">
              <a:buNone/>
            </a:pPr>
            <a:endParaRPr lang="en-US" sz="2400" dirty="0"/>
          </a:p>
          <a:p>
            <a:pPr marL="0" indent="0">
              <a:buNone/>
            </a:pPr>
            <a:r>
              <a:rPr lang="en-US" sz="2400" dirty="0"/>
              <a:t>Some possible examples could include:</a:t>
            </a:r>
          </a:p>
          <a:p>
            <a:pPr lvl="1"/>
            <a:r>
              <a:rPr lang="en-US" sz="2400" dirty="0"/>
              <a:t>Price by the case</a:t>
            </a:r>
          </a:p>
          <a:p>
            <a:pPr lvl="1"/>
            <a:r>
              <a:rPr lang="en-US" sz="2400" dirty="0"/>
              <a:t>Price by the serving size</a:t>
            </a:r>
          </a:p>
          <a:p>
            <a:pPr lvl="1"/>
            <a:r>
              <a:rPr lang="en-US" sz="2400" dirty="0"/>
              <a:t>Price per pound</a:t>
            </a:r>
          </a:p>
        </p:txBody>
      </p:sp>
      <p:sp>
        <p:nvSpPr>
          <p:cNvPr id="8" name="Footer Placeholder 2">
            <a:extLst>
              <a:ext uri="{FF2B5EF4-FFF2-40B4-BE49-F238E27FC236}">
                <a16:creationId xmlns:a16="http://schemas.microsoft.com/office/drawing/2014/main" id="{A11F3389-DE57-643D-132F-D8F4EF893811}"/>
              </a:ext>
            </a:extLst>
          </p:cNvPr>
          <p:cNvSpPr>
            <a:spLocks noGrp="1"/>
          </p:cNvSpPr>
          <p:nvPr>
            <p:ph type="ftr" sz="quarter" idx="11"/>
          </p:nvPr>
        </p:nvSpPr>
        <p:spPr>
          <a:xfrm>
            <a:off x="717176" y="6139795"/>
            <a:ext cx="2864224" cy="365125"/>
          </a:xfrm>
        </p:spPr>
        <p:txBody>
          <a:bodyPr anchor="ctr">
            <a:normAutofit/>
          </a:bodyPr>
          <a:lstStyle/>
          <a:p>
            <a:pPr>
              <a:spcAft>
                <a:spcPts val="600"/>
              </a:spcAft>
            </a:pPr>
            <a:r>
              <a:rPr lang="en-US"/>
              <a:t>Oregon Department of Education</a:t>
            </a:r>
          </a:p>
        </p:txBody>
      </p:sp>
      <p:sp>
        <p:nvSpPr>
          <p:cNvPr id="10" name="Slide Number Placeholder 3">
            <a:extLst>
              <a:ext uri="{FF2B5EF4-FFF2-40B4-BE49-F238E27FC236}">
                <a16:creationId xmlns:a16="http://schemas.microsoft.com/office/drawing/2014/main" id="{28C18F62-47D2-6AC2-36D2-E5A3281E0C1B}"/>
              </a:ext>
            </a:extLst>
          </p:cNvPr>
          <p:cNvSpPr>
            <a:spLocks noGrp="1"/>
          </p:cNvSpPr>
          <p:nvPr>
            <p:ph type="sldNum" sz="quarter" idx="12"/>
          </p:nvPr>
        </p:nvSpPr>
        <p:spPr>
          <a:xfrm>
            <a:off x="8610601" y="6139795"/>
            <a:ext cx="2891119" cy="365125"/>
          </a:xfrm>
        </p:spPr>
        <p:txBody>
          <a:bodyPr anchor="ctr">
            <a:normAutofit/>
          </a:bodyPr>
          <a:lstStyle/>
          <a:p>
            <a:pPr>
              <a:spcAft>
                <a:spcPts val="600"/>
              </a:spcAft>
            </a:pPr>
            <a:fld id="{357F5B69-6281-4C1F-8C38-6DA0F56DA430}" type="slidenum">
              <a:rPr lang="en-US" smtClean="0"/>
              <a:pPr>
                <a:spcAft>
                  <a:spcPts val="600"/>
                </a:spcAft>
              </a:pPr>
              <a:t>11</a:t>
            </a:fld>
            <a:endParaRPr lang="en-US"/>
          </a:p>
        </p:txBody>
      </p:sp>
    </p:spTree>
    <p:custDataLst>
      <p:tags r:id="rId1"/>
    </p:custDataLst>
    <p:extLst>
      <p:ext uri="{BB962C8B-B14F-4D97-AF65-F5344CB8AC3E}">
        <p14:creationId xmlns:p14="http://schemas.microsoft.com/office/powerpoint/2010/main" val="30345406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7177" y="457200"/>
            <a:ext cx="10784543" cy="1026460"/>
          </a:xfrm>
        </p:spPr>
        <p:txBody>
          <a:bodyPr anchor="b">
            <a:noAutofit/>
          </a:bodyPr>
          <a:lstStyle/>
          <a:p>
            <a:r>
              <a:rPr lang="en-US" sz="4000" dirty="0"/>
              <a:t>Elements of a Specification – </a:t>
            </a:r>
            <a:br>
              <a:rPr lang="en-US" sz="4000" dirty="0"/>
            </a:br>
            <a:r>
              <a:rPr lang="en-US" sz="4000" dirty="0"/>
              <a:t>Quality Indicators</a:t>
            </a:r>
          </a:p>
        </p:txBody>
      </p:sp>
      <p:sp>
        <p:nvSpPr>
          <p:cNvPr id="3" name="Content Placeholder 2"/>
          <p:cNvSpPr>
            <a:spLocks noGrp="1"/>
          </p:cNvSpPr>
          <p:nvPr>
            <p:ph idx="1"/>
          </p:nvPr>
        </p:nvSpPr>
        <p:spPr>
          <a:xfrm>
            <a:off x="717177" y="1825625"/>
            <a:ext cx="10784543" cy="4109010"/>
          </a:xfrm>
        </p:spPr>
        <p:txBody>
          <a:bodyPr>
            <a:normAutofit lnSpcReduction="10000"/>
          </a:bodyPr>
          <a:lstStyle/>
          <a:p>
            <a:pPr marL="0" indent="0">
              <a:buNone/>
            </a:pPr>
            <a:r>
              <a:rPr lang="en-US" sz="2400" b="1" dirty="0"/>
              <a:t>What are some quality indicators for a particular product? </a:t>
            </a:r>
          </a:p>
          <a:p>
            <a:pPr lvl="0"/>
            <a:r>
              <a:rPr lang="en-US" sz="2400" dirty="0"/>
              <a:t>Some food items are very basic and are either defined by their single-ingredient, such as iodized salt, or by their standard of identity, such as yogurt. </a:t>
            </a:r>
          </a:p>
          <a:p>
            <a:pPr lvl="0"/>
            <a:r>
              <a:rPr lang="en-US" sz="2400" dirty="0"/>
              <a:t>Grade standards are USDA quality standards and are based on measurable attributes that describe the value and utility of the products. </a:t>
            </a:r>
          </a:p>
          <a:p>
            <a:pPr lvl="0"/>
            <a:r>
              <a:rPr lang="en-US" sz="2400" dirty="0"/>
              <a:t>Some states require grading on certain products</a:t>
            </a:r>
          </a:p>
          <a:p>
            <a:pPr lvl="0"/>
            <a:r>
              <a:rPr lang="en-US" sz="2400" dirty="0"/>
              <a:t>Many food processors participate in grading voluntarily</a:t>
            </a:r>
          </a:p>
          <a:p>
            <a:pPr lvl="0"/>
            <a:r>
              <a:rPr lang="en-US" sz="2400" dirty="0"/>
              <a:t>Due to the diversity in the nature of produce products, specific standards have been established for individual products. </a:t>
            </a:r>
          </a:p>
          <a:p>
            <a:pPr lvl="0"/>
            <a:r>
              <a:rPr lang="en-US" sz="2400" dirty="0"/>
              <a:t>Including grade standards on the solicitation document specification ensures the quality of produce purchased will meet the needs of your nutrition program. </a:t>
            </a:r>
          </a:p>
          <a:p>
            <a:pPr lvl="0"/>
            <a:endParaRPr lang="en-US" dirty="0"/>
          </a:p>
          <a:p>
            <a:pPr lvl="0"/>
            <a:endParaRPr lang="en-US" dirty="0"/>
          </a:p>
        </p:txBody>
      </p:sp>
      <p:sp>
        <p:nvSpPr>
          <p:cNvPr id="8" name="Footer Placeholder 2">
            <a:extLst>
              <a:ext uri="{FF2B5EF4-FFF2-40B4-BE49-F238E27FC236}">
                <a16:creationId xmlns:a16="http://schemas.microsoft.com/office/drawing/2014/main" id="{4E8E0C6C-E050-64B3-42F3-1A1673E0436E}"/>
              </a:ext>
            </a:extLst>
          </p:cNvPr>
          <p:cNvSpPr>
            <a:spLocks noGrp="1"/>
          </p:cNvSpPr>
          <p:nvPr>
            <p:ph type="ftr" sz="quarter" idx="11"/>
          </p:nvPr>
        </p:nvSpPr>
        <p:spPr>
          <a:xfrm>
            <a:off x="717176" y="6139795"/>
            <a:ext cx="2864224" cy="365125"/>
          </a:xfrm>
        </p:spPr>
        <p:txBody>
          <a:bodyPr anchor="ctr">
            <a:normAutofit/>
          </a:bodyPr>
          <a:lstStyle/>
          <a:p>
            <a:pPr>
              <a:spcAft>
                <a:spcPts val="600"/>
              </a:spcAft>
            </a:pPr>
            <a:r>
              <a:rPr lang="en-US"/>
              <a:t>Oregon Department of Education</a:t>
            </a:r>
          </a:p>
        </p:txBody>
      </p:sp>
      <p:sp>
        <p:nvSpPr>
          <p:cNvPr id="10" name="Slide Number Placeholder 3">
            <a:extLst>
              <a:ext uri="{FF2B5EF4-FFF2-40B4-BE49-F238E27FC236}">
                <a16:creationId xmlns:a16="http://schemas.microsoft.com/office/drawing/2014/main" id="{F38B3C62-7BAD-8681-C8D8-06163AF8B0A2}"/>
              </a:ext>
            </a:extLst>
          </p:cNvPr>
          <p:cNvSpPr>
            <a:spLocks noGrp="1"/>
          </p:cNvSpPr>
          <p:nvPr>
            <p:ph type="sldNum" sz="quarter" idx="12"/>
          </p:nvPr>
        </p:nvSpPr>
        <p:spPr>
          <a:xfrm>
            <a:off x="8610601" y="6139795"/>
            <a:ext cx="2891119" cy="365125"/>
          </a:xfrm>
        </p:spPr>
        <p:txBody>
          <a:bodyPr anchor="ctr">
            <a:normAutofit/>
          </a:bodyPr>
          <a:lstStyle/>
          <a:p>
            <a:pPr>
              <a:spcAft>
                <a:spcPts val="600"/>
              </a:spcAft>
            </a:pPr>
            <a:fld id="{357F5B69-6281-4C1F-8C38-6DA0F56DA430}" type="slidenum">
              <a:rPr lang="en-US" smtClean="0"/>
              <a:pPr>
                <a:spcAft>
                  <a:spcPts val="600"/>
                </a:spcAft>
              </a:pPr>
              <a:t>12</a:t>
            </a:fld>
            <a:endParaRPr lang="en-US"/>
          </a:p>
        </p:txBody>
      </p:sp>
    </p:spTree>
    <p:custDataLst>
      <p:tags r:id="rId1"/>
    </p:custDataLst>
    <p:extLst>
      <p:ext uri="{BB962C8B-B14F-4D97-AF65-F5344CB8AC3E}">
        <p14:creationId xmlns:p14="http://schemas.microsoft.com/office/powerpoint/2010/main" val="14660838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7177" y="457200"/>
            <a:ext cx="10784543" cy="1026460"/>
          </a:xfrm>
        </p:spPr>
        <p:txBody>
          <a:bodyPr vert="horz" lIns="91440" tIns="45720" rIns="91440" bIns="45720" rtlCol="0" anchor="b" anchorCtr="0">
            <a:normAutofit fontScale="90000"/>
          </a:bodyPr>
          <a:lstStyle/>
          <a:p>
            <a:pPr lvl="0"/>
            <a:r>
              <a:rPr lang="en-US" sz="4000" kern="1200" dirty="0">
                <a:latin typeface="+mj-lt"/>
                <a:ea typeface="+mj-ea"/>
                <a:cs typeface="+mj-cs"/>
              </a:rPr>
              <a:t>Elements of a Specification – </a:t>
            </a:r>
            <a:br>
              <a:rPr lang="en-US" sz="4400" kern="1200" dirty="0">
                <a:latin typeface="+mj-lt"/>
                <a:ea typeface="+mj-ea"/>
                <a:cs typeface="+mj-cs"/>
              </a:rPr>
            </a:br>
            <a:r>
              <a:rPr lang="en-US" sz="4000" kern="1200" dirty="0">
                <a:latin typeface="+mj-lt"/>
                <a:ea typeface="+mj-ea"/>
                <a:cs typeface="+mj-cs"/>
              </a:rPr>
              <a:t>Meal Pattern Requirements/Child Nutrition (CN) Label</a:t>
            </a:r>
            <a:endParaRPr lang="en-US" sz="3600" kern="1200" dirty="0">
              <a:latin typeface="+mj-lt"/>
              <a:ea typeface="+mj-ea"/>
              <a:cs typeface="+mj-cs"/>
            </a:endParaRPr>
          </a:p>
        </p:txBody>
      </p:sp>
      <p:sp>
        <p:nvSpPr>
          <p:cNvPr id="4" name="Rectangle 3"/>
          <p:cNvSpPr/>
          <p:nvPr/>
        </p:nvSpPr>
        <p:spPr>
          <a:xfrm>
            <a:off x="717177" y="1825625"/>
            <a:ext cx="10784543" cy="4109010"/>
          </a:xfrm>
          <a:prstGeom prst="rect">
            <a:avLst/>
          </a:prstGeom>
        </p:spPr>
        <p:txBody>
          <a:bodyPr vert="horz" lIns="91440" tIns="45720" rIns="91440" bIns="45720" rtlCol="0">
            <a:normAutofit/>
          </a:bodyPr>
          <a:lstStyle/>
          <a:p>
            <a:pPr marL="171450" indent="-171450" defTabSz="685800">
              <a:lnSpc>
                <a:spcPct val="90000"/>
              </a:lnSpc>
              <a:spcBef>
                <a:spcPts val="750"/>
              </a:spcBef>
              <a:buFont typeface="Arial" panose="020B0604020202020204" pitchFamily="34" charset="0"/>
              <a:buChar char="•"/>
            </a:pPr>
            <a:r>
              <a:rPr lang="en-US" sz="2400" dirty="0"/>
              <a:t>Does the product contain certain meal components? </a:t>
            </a:r>
          </a:p>
          <a:p>
            <a:pPr marL="171450" indent="-171450" defTabSz="685800">
              <a:lnSpc>
                <a:spcPct val="90000"/>
              </a:lnSpc>
              <a:spcBef>
                <a:spcPts val="750"/>
              </a:spcBef>
              <a:buFont typeface="Arial" panose="020B0604020202020204" pitchFamily="34" charset="0"/>
              <a:buChar char="•"/>
            </a:pPr>
            <a:r>
              <a:rPr lang="en-US" sz="2400" dirty="0"/>
              <a:t>Does the product have a CN label?</a:t>
            </a:r>
          </a:p>
        </p:txBody>
      </p:sp>
      <p:sp>
        <p:nvSpPr>
          <p:cNvPr id="9" name="Footer Placeholder 2">
            <a:extLst>
              <a:ext uri="{FF2B5EF4-FFF2-40B4-BE49-F238E27FC236}">
                <a16:creationId xmlns:a16="http://schemas.microsoft.com/office/drawing/2014/main" id="{768C5E8E-918B-DF3E-1A6E-42E69E365914}"/>
              </a:ext>
            </a:extLst>
          </p:cNvPr>
          <p:cNvSpPr>
            <a:spLocks noGrp="1"/>
          </p:cNvSpPr>
          <p:nvPr>
            <p:ph type="ftr" sz="quarter" idx="11"/>
          </p:nvPr>
        </p:nvSpPr>
        <p:spPr>
          <a:xfrm>
            <a:off x="717176" y="6139795"/>
            <a:ext cx="2864224" cy="365125"/>
          </a:xfrm>
        </p:spPr>
        <p:txBody>
          <a:bodyPr vert="horz" lIns="91440" tIns="45720" rIns="91440" bIns="45720" rtlCol="0" anchor="ctr">
            <a:normAutofit/>
          </a:bodyPr>
          <a:lstStyle/>
          <a:p>
            <a:pPr>
              <a:spcAft>
                <a:spcPts val="600"/>
              </a:spcAft>
            </a:pPr>
            <a:r>
              <a:rPr lang="en-US" kern="1200">
                <a:latin typeface="+mn-lt"/>
                <a:ea typeface="+mn-ea"/>
                <a:cs typeface="+mn-cs"/>
              </a:rPr>
              <a:t>Oregon Department of Education</a:t>
            </a:r>
          </a:p>
        </p:txBody>
      </p:sp>
      <p:sp>
        <p:nvSpPr>
          <p:cNvPr id="11" name="Slide Number Placeholder 3">
            <a:extLst>
              <a:ext uri="{FF2B5EF4-FFF2-40B4-BE49-F238E27FC236}">
                <a16:creationId xmlns:a16="http://schemas.microsoft.com/office/drawing/2014/main" id="{FC80BF8C-DD60-B4E1-5631-29EE1785C39C}"/>
              </a:ext>
            </a:extLst>
          </p:cNvPr>
          <p:cNvSpPr>
            <a:spLocks noGrp="1"/>
          </p:cNvSpPr>
          <p:nvPr>
            <p:ph type="sldNum" sz="quarter" idx="12"/>
          </p:nvPr>
        </p:nvSpPr>
        <p:spPr>
          <a:xfrm>
            <a:off x="8610601" y="6139795"/>
            <a:ext cx="2891119" cy="365125"/>
          </a:xfrm>
        </p:spPr>
        <p:txBody>
          <a:bodyPr vert="horz" lIns="91440" tIns="45720" rIns="91440" bIns="45720" rtlCol="0" anchor="ctr">
            <a:normAutofit/>
          </a:bodyPr>
          <a:lstStyle/>
          <a:p>
            <a:pPr>
              <a:spcAft>
                <a:spcPts val="600"/>
              </a:spcAft>
            </a:pPr>
            <a:fld id="{357F5B69-6281-4C1F-8C38-6DA0F56DA430}" type="slidenum">
              <a:rPr lang="en-US" smtClean="0"/>
              <a:pPr>
                <a:spcAft>
                  <a:spcPts val="600"/>
                </a:spcAft>
              </a:pPr>
              <a:t>13</a:t>
            </a:fld>
            <a:endParaRPr lang="en-US"/>
          </a:p>
        </p:txBody>
      </p:sp>
    </p:spTree>
    <p:custDataLst>
      <p:tags r:id="rId1"/>
    </p:custDataLst>
    <p:extLst>
      <p:ext uri="{BB962C8B-B14F-4D97-AF65-F5344CB8AC3E}">
        <p14:creationId xmlns:p14="http://schemas.microsoft.com/office/powerpoint/2010/main" val="34134747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7177" y="457200"/>
            <a:ext cx="10784543" cy="1026460"/>
          </a:xfrm>
        </p:spPr>
        <p:txBody>
          <a:bodyPr vert="horz" lIns="91440" tIns="45720" rIns="91440" bIns="45720" rtlCol="0" anchor="b" anchorCtr="0">
            <a:normAutofit/>
          </a:bodyPr>
          <a:lstStyle/>
          <a:p>
            <a:r>
              <a:rPr lang="en-US" sz="4400" kern="1200" dirty="0">
                <a:latin typeface="+mj-lt"/>
                <a:ea typeface="+mj-ea"/>
                <a:cs typeface="+mj-cs"/>
              </a:rPr>
              <a:t>Simple Specification</a:t>
            </a:r>
          </a:p>
        </p:txBody>
      </p:sp>
      <p:sp>
        <p:nvSpPr>
          <p:cNvPr id="3" name="TextBox 2"/>
          <p:cNvSpPr txBox="1"/>
          <p:nvPr/>
        </p:nvSpPr>
        <p:spPr>
          <a:xfrm>
            <a:off x="717176" y="1825625"/>
            <a:ext cx="5302624" cy="4106048"/>
          </a:xfrm>
          <a:prstGeom prst="rect">
            <a:avLst/>
          </a:prstGeom>
        </p:spPr>
        <p:txBody>
          <a:bodyPr vert="horz" lIns="91440" tIns="45720" rIns="91440" bIns="45720" rtlCol="0">
            <a:normAutofit/>
          </a:bodyPr>
          <a:lstStyle/>
          <a:p>
            <a:pPr marL="171450" indent="-171450" defTabSz="685800">
              <a:lnSpc>
                <a:spcPct val="90000"/>
              </a:lnSpc>
              <a:spcBef>
                <a:spcPts val="750"/>
              </a:spcBef>
              <a:buFont typeface="Arial" panose="020B0604020202020204" pitchFamily="34" charset="0"/>
              <a:buChar char="•"/>
            </a:pPr>
            <a:r>
              <a:rPr lang="en-US" sz="2400" dirty="0"/>
              <a:t>When would a simple specification like this be adequate?</a:t>
            </a:r>
          </a:p>
          <a:p>
            <a:pPr marL="171450" lvl="1" indent="-171450" defTabSz="685800">
              <a:lnSpc>
                <a:spcPct val="90000"/>
              </a:lnSpc>
              <a:spcBef>
                <a:spcPts val="750"/>
              </a:spcBef>
              <a:buFont typeface="Arial" panose="020B0604020202020204" pitchFamily="34" charset="0"/>
              <a:buChar char="•"/>
            </a:pPr>
            <a:r>
              <a:rPr lang="en-US" sz="2400" dirty="0"/>
              <a:t>Item only has one ingredient</a:t>
            </a:r>
          </a:p>
          <a:p>
            <a:pPr marL="171450" lvl="1" indent="-171450" defTabSz="685800">
              <a:lnSpc>
                <a:spcPct val="90000"/>
              </a:lnSpc>
              <a:spcBef>
                <a:spcPts val="750"/>
              </a:spcBef>
              <a:buFont typeface="Arial" panose="020B0604020202020204" pitchFamily="34" charset="0"/>
              <a:buChar char="•"/>
            </a:pPr>
            <a:r>
              <a:rPr lang="en-US" sz="2400" dirty="0"/>
              <a:t>Item already has a Standard of Identity</a:t>
            </a:r>
          </a:p>
          <a:p>
            <a:pPr marL="171450" lvl="1" indent="-171450" defTabSz="685800">
              <a:lnSpc>
                <a:spcPct val="90000"/>
              </a:lnSpc>
              <a:spcBef>
                <a:spcPts val="750"/>
              </a:spcBef>
              <a:buFont typeface="Arial" panose="020B0604020202020204" pitchFamily="34" charset="0"/>
              <a:buChar char="•"/>
            </a:pPr>
            <a:r>
              <a:rPr lang="en-US" sz="2400" dirty="0"/>
              <a:t>Item does not vary much between manufacturers</a:t>
            </a:r>
          </a:p>
          <a:p>
            <a:pPr marL="171450" lvl="1" indent="-171450" defTabSz="685800">
              <a:lnSpc>
                <a:spcPct val="90000"/>
              </a:lnSpc>
              <a:spcBef>
                <a:spcPts val="750"/>
              </a:spcBef>
              <a:buFont typeface="Arial" panose="020B0604020202020204" pitchFamily="34" charset="0"/>
              <a:buChar char="•"/>
            </a:pPr>
            <a:endParaRPr lang="en-US" b="1" dirty="0"/>
          </a:p>
          <a:p>
            <a:pPr marL="171450" indent="-171450" defTabSz="685800">
              <a:lnSpc>
                <a:spcPct val="90000"/>
              </a:lnSpc>
              <a:spcBef>
                <a:spcPts val="750"/>
              </a:spcBef>
              <a:buFont typeface="Arial" panose="020B0604020202020204" pitchFamily="34" charset="0"/>
              <a:buChar char="•"/>
            </a:pPr>
            <a:endParaRPr lang="en-US" b="1" dirty="0"/>
          </a:p>
          <a:p>
            <a:pPr marL="171450" indent="-171450" defTabSz="685800">
              <a:lnSpc>
                <a:spcPct val="90000"/>
              </a:lnSpc>
              <a:spcBef>
                <a:spcPts val="750"/>
              </a:spcBef>
              <a:buFont typeface="Arial" panose="020B0604020202020204" pitchFamily="34" charset="0"/>
              <a:buChar char="•"/>
            </a:pPr>
            <a:endParaRPr lang="en-US" dirty="0"/>
          </a:p>
          <a:p>
            <a:pPr marL="171450" indent="-171450" defTabSz="685800">
              <a:lnSpc>
                <a:spcPct val="90000"/>
              </a:lnSpc>
              <a:spcBef>
                <a:spcPts val="750"/>
              </a:spcBef>
              <a:buFont typeface="Arial" panose="020B0604020202020204" pitchFamily="34" charset="0"/>
              <a:buChar char="•"/>
            </a:pPr>
            <a:endParaRPr lang="en-US" dirty="0"/>
          </a:p>
        </p:txBody>
      </p:sp>
      <p:graphicFrame>
        <p:nvGraphicFramePr>
          <p:cNvPr id="4" name="Diagram 3" descr="Two arrows pointing at eachother:&#10;simple item, simple specification" title="Two arrows pointing at eachother"/>
          <p:cNvGraphicFramePr/>
          <p:nvPr>
            <p:extLst>
              <p:ext uri="{D42A27DB-BD31-4B8C-83A1-F6EECF244321}">
                <p14:modId xmlns:p14="http://schemas.microsoft.com/office/powerpoint/2010/main" val="643669636"/>
              </p:ext>
            </p:extLst>
          </p:nvPr>
        </p:nvGraphicFramePr>
        <p:xfrm>
          <a:off x="6172201" y="1825625"/>
          <a:ext cx="5329519" cy="410604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9" name="Footer Placeholder 4">
            <a:extLst>
              <a:ext uri="{FF2B5EF4-FFF2-40B4-BE49-F238E27FC236}">
                <a16:creationId xmlns:a16="http://schemas.microsoft.com/office/drawing/2014/main" id="{D9A499DF-4254-25F8-9C24-6EEE80DD4627}"/>
              </a:ext>
            </a:extLst>
          </p:cNvPr>
          <p:cNvSpPr>
            <a:spLocks noGrp="1"/>
          </p:cNvSpPr>
          <p:nvPr>
            <p:ph type="ftr" sz="quarter" idx="11"/>
          </p:nvPr>
        </p:nvSpPr>
        <p:spPr>
          <a:xfrm>
            <a:off x="717176" y="6139795"/>
            <a:ext cx="2864224" cy="365125"/>
          </a:xfrm>
        </p:spPr>
        <p:txBody>
          <a:bodyPr/>
          <a:lstStyle/>
          <a:p>
            <a:pPr>
              <a:spcAft>
                <a:spcPts val="600"/>
              </a:spcAft>
            </a:pPr>
            <a:r>
              <a:rPr lang="en-US"/>
              <a:t>Oregon Department of Education</a:t>
            </a:r>
          </a:p>
        </p:txBody>
      </p:sp>
      <p:sp>
        <p:nvSpPr>
          <p:cNvPr id="11" name="Slide Number Placeholder 5">
            <a:extLst>
              <a:ext uri="{FF2B5EF4-FFF2-40B4-BE49-F238E27FC236}">
                <a16:creationId xmlns:a16="http://schemas.microsoft.com/office/drawing/2014/main" id="{257FDD51-BDCF-5F93-3635-1395DEECA391}"/>
              </a:ext>
            </a:extLst>
          </p:cNvPr>
          <p:cNvSpPr>
            <a:spLocks noGrp="1"/>
          </p:cNvSpPr>
          <p:nvPr>
            <p:ph type="sldNum" sz="quarter" idx="12"/>
          </p:nvPr>
        </p:nvSpPr>
        <p:spPr>
          <a:xfrm>
            <a:off x="8610601" y="6139795"/>
            <a:ext cx="2891119" cy="365125"/>
          </a:xfrm>
        </p:spPr>
        <p:txBody>
          <a:bodyPr/>
          <a:lstStyle/>
          <a:p>
            <a:pPr>
              <a:spcAft>
                <a:spcPts val="600"/>
              </a:spcAft>
            </a:pPr>
            <a:fld id="{357F5B69-6281-4C1F-8C38-6DA0F56DA430}" type="slidenum">
              <a:rPr lang="en-US" smtClean="0"/>
              <a:pPr>
                <a:spcAft>
                  <a:spcPts val="600"/>
                </a:spcAft>
              </a:pPr>
              <a:t>14</a:t>
            </a:fld>
            <a:endParaRPr lang="en-US"/>
          </a:p>
        </p:txBody>
      </p:sp>
    </p:spTree>
    <p:custDataLst>
      <p:tags r:id="rId1"/>
    </p:custDataLst>
    <p:extLst>
      <p:ext uri="{BB962C8B-B14F-4D97-AF65-F5344CB8AC3E}">
        <p14:creationId xmlns:p14="http://schemas.microsoft.com/office/powerpoint/2010/main" val="10738522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7177" y="457200"/>
            <a:ext cx="10784543" cy="1026460"/>
          </a:xfrm>
        </p:spPr>
        <p:txBody>
          <a:bodyPr vert="horz" lIns="91440" tIns="45720" rIns="91440" bIns="45720" rtlCol="0" anchor="b" anchorCtr="0">
            <a:normAutofit/>
          </a:bodyPr>
          <a:lstStyle/>
          <a:p>
            <a:r>
              <a:rPr lang="en-US" sz="4400" kern="1200" dirty="0">
                <a:latin typeface="+mj-lt"/>
                <a:ea typeface="+mj-ea"/>
                <a:cs typeface="+mj-cs"/>
              </a:rPr>
              <a:t>Simple Specification Example</a:t>
            </a:r>
          </a:p>
        </p:txBody>
      </p:sp>
      <p:sp>
        <p:nvSpPr>
          <p:cNvPr id="3" name="TextBox 2"/>
          <p:cNvSpPr txBox="1"/>
          <p:nvPr/>
        </p:nvSpPr>
        <p:spPr>
          <a:xfrm>
            <a:off x="717177" y="1825625"/>
            <a:ext cx="10784543" cy="4109010"/>
          </a:xfrm>
          <a:prstGeom prst="rect">
            <a:avLst/>
          </a:prstGeom>
        </p:spPr>
        <p:txBody>
          <a:bodyPr vert="horz" lIns="91440" tIns="45720" rIns="91440" bIns="45720" rtlCol="0">
            <a:normAutofit/>
          </a:bodyPr>
          <a:lstStyle/>
          <a:p>
            <a:pPr marL="285750" indent="-285750" defTabSz="685800">
              <a:lnSpc>
                <a:spcPct val="90000"/>
              </a:lnSpc>
              <a:spcBef>
                <a:spcPts val="750"/>
              </a:spcBef>
              <a:buFont typeface="Arial" panose="020B0604020202020204" pitchFamily="34" charset="0"/>
              <a:buChar char="•"/>
            </a:pPr>
            <a:r>
              <a:rPr lang="en-US" sz="2400" b="1" dirty="0"/>
              <a:t>Description of the Product: </a:t>
            </a:r>
            <a:r>
              <a:rPr lang="en-US" sz="2400" dirty="0"/>
              <a:t>Raisins</a:t>
            </a:r>
          </a:p>
          <a:p>
            <a:pPr marL="285750" indent="-285750" defTabSz="685800">
              <a:lnSpc>
                <a:spcPct val="90000"/>
              </a:lnSpc>
              <a:spcBef>
                <a:spcPts val="750"/>
              </a:spcBef>
              <a:buFont typeface="Arial" panose="020B0604020202020204" pitchFamily="34" charset="0"/>
              <a:buChar char="•"/>
            </a:pPr>
            <a:r>
              <a:rPr lang="en-US" sz="2400" b="1" dirty="0"/>
              <a:t>Product specifications: </a:t>
            </a:r>
            <a:r>
              <a:rPr lang="en-US" sz="2400" dirty="0"/>
              <a:t>Dehydrated, regular moisture Thompson seedless, individual packages of 1.3 ounces, U.S. Grade A, small (1/4 cup serving)</a:t>
            </a:r>
          </a:p>
          <a:p>
            <a:pPr marL="285750" indent="-285750" defTabSz="685800">
              <a:lnSpc>
                <a:spcPct val="90000"/>
              </a:lnSpc>
              <a:spcBef>
                <a:spcPts val="750"/>
              </a:spcBef>
              <a:buFont typeface="Arial" panose="020B0604020202020204" pitchFamily="34" charset="0"/>
              <a:buChar char="•"/>
            </a:pPr>
            <a:r>
              <a:rPr lang="en-US" sz="2400" b="1" dirty="0"/>
              <a:t>Packaging: </a:t>
            </a:r>
            <a:r>
              <a:rPr lang="en-US" sz="2400" dirty="0"/>
              <a:t>50 individual packages per case</a:t>
            </a:r>
          </a:p>
          <a:p>
            <a:pPr marL="285750" indent="-285750" defTabSz="685800">
              <a:lnSpc>
                <a:spcPct val="90000"/>
              </a:lnSpc>
              <a:spcBef>
                <a:spcPts val="750"/>
              </a:spcBef>
              <a:buFont typeface="Arial" panose="020B0604020202020204" pitchFamily="34" charset="0"/>
              <a:buChar char="•"/>
            </a:pPr>
            <a:r>
              <a:rPr lang="en-US" sz="2400" b="1" dirty="0"/>
              <a:t>Quantity: </a:t>
            </a:r>
            <a:r>
              <a:rPr lang="en-US" sz="2400" dirty="0"/>
              <a:t>500 cases</a:t>
            </a:r>
          </a:p>
          <a:p>
            <a:pPr marL="171450" indent="-171450" defTabSz="685800">
              <a:lnSpc>
                <a:spcPct val="90000"/>
              </a:lnSpc>
              <a:spcBef>
                <a:spcPts val="750"/>
              </a:spcBef>
              <a:buFont typeface="Arial" panose="020B0604020202020204" pitchFamily="34" charset="0"/>
              <a:buChar char="•"/>
            </a:pPr>
            <a:endParaRPr lang="en-US" dirty="0"/>
          </a:p>
          <a:p>
            <a:pPr marL="171450" indent="-171450" defTabSz="685800">
              <a:lnSpc>
                <a:spcPct val="90000"/>
              </a:lnSpc>
              <a:spcBef>
                <a:spcPts val="750"/>
              </a:spcBef>
              <a:buFont typeface="Arial" panose="020B0604020202020204" pitchFamily="34" charset="0"/>
              <a:buChar char="•"/>
            </a:pPr>
            <a:endParaRPr lang="en-US" dirty="0"/>
          </a:p>
        </p:txBody>
      </p:sp>
      <p:sp>
        <p:nvSpPr>
          <p:cNvPr id="8" name="Footer Placeholder 3">
            <a:extLst>
              <a:ext uri="{FF2B5EF4-FFF2-40B4-BE49-F238E27FC236}">
                <a16:creationId xmlns:a16="http://schemas.microsoft.com/office/drawing/2014/main" id="{5CD2836D-EDC2-3DD5-744D-23B4D4164997}"/>
              </a:ext>
            </a:extLst>
          </p:cNvPr>
          <p:cNvSpPr>
            <a:spLocks noGrp="1"/>
          </p:cNvSpPr>
          <p:nvPr>
            <p:ph type="ftr" sz="quarter" idx="11"/>
          </p:nvPr>
        </p:nvSpPr>
        <p:spPr>
          <a:xfrm>
            <a:off x="717176" y="6139795"/>
            <a:ext cx="2864224" cy="365125"/>
          </a:xfrm>
        </p:spPr>
        <p:txBody>
          <a:bodyPr/>
          <a:lstStyle/>
          <a:p>
            <a:pPr>
              <a:spcAft>
                <a:spcPts val="600"/>
              </a:spcAft>
            </a:pPr>
            <a:r>
              <a:rPr lang="en-US"/>
              <a:t>Oregon Department of Education</a:t>
            </a:r>
          </a:p>
        </p:txBody>
      </p:sp>
      <p:sp>
        <p:nvSpPr>
          <p:cNvPr id="10" name="Slide Number Placeholder 4">
            <a:extLst>
              <a:ext uri="{FF2B5EF4-FFF2-40B4-BE49-F238E27FC236}">
                <a16:creationId xmlns:a16="http://schemas.microsoft.com/office/drawing/2014/main" id="{6E724604-6F25-6D89-96EB-5050C8EB1520}"/>
              </a:ext>
            </a:extLst>
          </p:cNvPr>
          <p:cNvSpPr>
            <a:spLocks noGrp="1"/>
          </p:cNvSpPr>
          <p:nvPr>
            <p:ph type="sldNum" sz="quarter" idx="12"/>
          </p:nvPr>
        </p:nvSpPr>
        <p:spPr>
          <a:xfrm>
            <a:off x="8610601" y="6139795"/>
            <a:ext cx="2891119" cy="365125"/>
          </a:xfrm>
        </p:spPr>
        <p:txBody>
          <a:bodyPr/>
          <a:lstStyle/>
          <a:p>
            <a:pPr>
              <a:spcAft>
                <a:spcPts val="600"/>
              </a:spcAft>
            </a:pPr>
            <a:fld id="{357F5B69-6281-4C1F-8C38-6DA0F56DA430}" type="slidenum">
              <a:rPr lang="en-US" smtClean="0"/>
              <a:pPr>
                <a:spcAft>
                  <a:spcPts val="600"/>
                </a:spcAft>
              </a:pPr>
              <a:t>15</a:t>
            </a:fld>
            <a:endParaRPr lang="en-US"/>
          </a:p>
        </p:txBody>
      </p:sp>
    </p:spTree>
    <p:custDataLst>
      <p:tags r:id="rId1"/>
    </p:custDataLst>
    <p:extLst>
      <p:ext uri="{BB962C8B-B14F-4D97-AF65-F5344CB8AC3E}">
        <p14:creationId xmlns:p14="http://schemas.microsoft.com/office/powerpoint/2010/main" val="9028178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7177" y="457200"/>
            <a:ext cx="10784543" cy="1026460"/>
          </a:xfrm>
        </p:spPr>
        <p:txBody>
          <a:bodyPr vert="horz" lIns="91440" tIns="45720" rIns="91440" bIns="45720" rtlCol="0" anchor="b" anchorCtr="0">
            <a:normAutofit/>
          </a:bodyPr>
          <a:lstStyle/>
          <a:p>
            <a:r>
              <a:rPr lang="en-US" sz="4400" kern="1200" dirty="0">
                <a:latin typeface="+mj-lt"/>
                <a:ea typeface="+mj-ea"/>
                <a:cs typeface="+mj-cs"/>
              </a:rPr>
              <a:t>Complex Specification</a:t>
            </a:r>
          </a:p>
        </p:txBody>
      </p:sp>
      <p:sp>
        <p:nvSpPr>
          <p:cNvPr id="3" name="TextBox 2"/>
          <p:cNvSpPr txBox="1"/>
          <p:nvPr/>
        </p:nvSpPr>
        <p:spPr>
          <a:xfrm>
            <a:off x="717176" y="1825625"/>
            <a:ext cx="5302624" cy="4106048"/>
          </a:xfrm>
          <a:prstGeom prst="rect">
            <a:avLst/>
          </a:prstGeom>
        </p:spPr>
        <p:txBody>
          <a:bodyPr vert="horz" lIns="91440" tIns="45720" rIns="91440" bIns="45720" rtlCol="0">
            <a:normAutofit/>
          </a:bodyPr>
          <a:lstStyle/>
          <a:p>
            <a:pPr marL="171450" indent="-171450" defTabSz="685800">
              <a:lnSpc>
                <a:spcPct val="90000"/>
              </a:lnSpc>
              <a:spcBef>
                <a:spcPts val="750"/>
              </a:spcBef>
              <a:buFont typeface="Arial" panose="020B0604020202020204" pitchFamily="34" charset="0"/>
              <a:buChar char="•"/>
            </a:pPr>
            <a:r>
              <a:rPr lang="en-US" sz="2400" dirty="0"/>
              <a:t>When would a complex specification like this be adequate?</a:t>
            </a:r>
          </a:p>
          <a:p>
            <a:pPr marL="171450" lvl="1" indent="-171450" defTabSz="685800">
              <a:lnSpc>
                <a:spcPct val="90000"/>
              </a:lnSpc>
              <a:spcBef>
                <a:spcPts val="750"/>
              </a:spcBef>
              <a:buFont typeface="Arial" panose="020B0604020202020204" pitchFamily="34" charset="0"/>
              <a:buChar char="•"/>
            </a:pPr>
            <a:r>
              <a:rPr lang="en-US" sz="2400" dirty="0"/>
              <a:t>Item has multiple ingredients</a:t>
            </a:r>
          </a:p>
          <a:p>
            <a:pPr marL="171450" lvl="1" indent="-171450" defTabSz="685800">
              <a:lnSpc>
                <a:spcPct val="90000"/>
              </a:lnSpc>
              <a:spcBef>
                <a:spcPts val="750"/>
              </a:spcBef>
              <a:buFont typeface="Arial" panose="020B0604020202020204" pitchFamily="34" charset="0"/>
              <a:buChar char="•"/>
            </a:pPr>
            <a:r>
              <a:rPr lang="en-US" sz="2400" dirty="0"/>
              <a:t>Item does not have a Standard of Identity</a:t>
            </a:r>
          </a:p>
          <a:p>
            <a:pPr marL="171450" lvl="1" indent="-171450" defTabSz="685800">
              <a:lnSpc>
                <a:spcPct val="90000"/>
              </a:lnSpc>
              <a:spcBef>
                <a:spcPts val="750"/>
              </a:spcBef>
              <a:buFont typeface="Arial" panose="020B0604020202020204" pitchFamily="34" charset="0"/>
              <a:buChar char="•"/>
            </a:pPr>
            <a:r>
              <a:rPr lang="en-US" sz="2400" dirty="0"/>
              <a:t>Item varies greatly between manufacturers</a:t>
            </a:r>
          </a:p>
          <a:p>
            <a:pPr marL="171450" lvl="1" indent="-171450" defTabSz="685800">
              <a:lnSpc>
                <a:spcPct val="90000"/>
              </a:lnSpc>
              <a:spcBef>
                <a:spcPts val="750"/>
              </a:spcBef>
              <a:buFont typeface="Arial" panose="020B0604020202020204" pitchFamily="34" charset="0"/>
              <a:buChar char="•"/>
            </a:pPr>
            <a:endParaRPr lang="en-US" b="1" dirty="0"/>
          </a:p>
          <a:p>
            <a:pPr marL="171450" indent="-171450" defTabSz="685800">
              <a:lnSpc>
                <a:spcPct val="90000"/>
              </a:lnSpc>
              <a:spcBef>
                <a:spcPts val="750"/>
              </a:spcBef>
              <a:buFont typeface="Arial" panose="020B0604020202020204" pitchFamily="34" charset="0"/>
              <a:buChar char="•"/>
            </a:pPr>
            <a:endParaRPr lang="en-US" b="1" dirty="0"/>
          </a:p>
          <a:p>
            <a:pPr marL="171450" indent="-171450" defTabSz="685800">
              <a:lnSpc>
                <a:spcPct val="90000"/>
              </a:lnSpc>
              <a:spcBef>
                <a:spcPts val="750"/>
              </a:spcBef>
              <a:buFont typeface="Arial" panose="020B0604020202020204" pitchFamily="34" charset="0"/>
              <a:buChar char="•"/>
            </a:pPr>
            <a:endParaRPr lang="en-US" dirty="0"/>
          </a:p>
          <a:p>
            <a:pPr marL="171450" indent="-171450" defTabSz="685800">
              <a:lnSpc>
                <a:spcPct val="90000"/>
              </a:lnSpc>
              <a:spcBef>
                <a:spcPts val="750"/>
              </a:spcBef>
              <a:buFont typeface="Arial" panose="020B0604020202020204" pitchFamily="34" charset="0"/>
              <a:buChar char="•"/>
            </a:pPr>
            <a:endParaRPr lang="en-US" dirty="0"/>
          </a:p>
        </p:txBody>
      </p:sp>
      <p:graphicFrame>
        <p:nvGraphicFramePr>
          <p:cNvPr id="4" name="Diagram 3" descr="Two Arrows pointin at eachother: complex item and complex Specification" title="Two Arrows pointin at eachother"/>
          <p:cNvGraphicFramePr/>
          <p:nvPr>
            <p:extLst>
              <p:ext uri="{D42A27DB-BD31-4B8C-83A1-F6EECF244321}">
                <p14:modId xmlns:p14="http://schemas.microsoft.com/office/powerpoint/2010/main" val="4189681602"/>
              </p:ext>
            </p:extLst>
          </p:nvPr>
        </p:nvGraphicFramePr>
        <p:xfrm>
          <a:off x="6172201" y="1825625"/>
          <a:ext cx="5329519" cy="410604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9" name="Footer Placeholder 4">
            <a:extLst>
              <a:ext uri="{FF2B5EF4-FFF2-40B4-BE49-F238E27FC236}">
                <a16:creationId xmlns:a16="http://schemas.microsoft.com/office/drawing/2014/main" id="{58030B11-E0F5-2010-0393-3F8B915718AA}"/>
              </a:ext>
            </a:extLst>
          </p:cNvPr>
          <p:cNvSpPr>
            <a:spLocks noGrp="1"/>
          </p:cNvSpPr>
          <p:nvPr>
            <p:ph type="ftr" sz="quarter" idx="11"/>
          </p:nvPr>
        </p:nvSpPr>
        <p:spPr>
          <a:xfrm>
            <a:off x="717176" y="6139795"/>
            <a:ext cx="2864224" cy="365125"/>
          </a:xfrm>
        </p:spPr>
        <p:txBody>
          <a:bodyPr/>
          <a:lstStyle/>
          <a:p>
            <a:pPr>
              <a:spcAft>
                <a:spcPts val="600"/>
              </a:spcAft>
            </a:pPr>
            <a:r>
              <a:rPr lang="en-US"/>
              <a:t>Oregon Department of Education</a:t>
            </a:r>
          </a:p>
        </p:txBody>
      </p:sp>
      <p:sp>
        <p:nvSpPr>
          <p:cNvPr id="11" name="Slide Number Placeholder 5">
            <a:extLst>
              <a:ext uri="{FF2B5EF4-FFF2-40B4-BE49-F238E27FC236}">
                <a16:creationId xmlns:a16="http://schemas.microsoft.com/office/drawing/2014/main" id="{37991509-139A-0881-EFF5-4500D76A3595}"/>
              </a:ext>
            </a:extLst>
          </p:cNvPr>
          <p:cNvSpPr>
            <a:spLocks noGrp="1"/>
          </p:cNvSpPr>
          <p:nvPr>
            <p:ph type="sldNum" sz="quarter" idx="12"/>
          </p:nvPr>
        </p:nvSpPr>
        <p:spPr>
          <a:xfrm>
            <a:off x="8610601" y="6139795"/>
            <a:ext cx="2891119" cy="365125"/>
          </a:xfrm>
        </p:spPr>
        <p:txBody>
          <a:bodyPr/>
          <a:lstStyle/>
          <a:p>
            <a:pPr>
              <a:spcAft>
                <a:spcPts val="600"/>
              </a:spcAft>
            </a:pPr>
            <a:fld id="{357F5B69-6281-4C1F-8C38-6DA0F56DA430}" type="slidenum">
              <a:rPr lang="en-US" smtClean="0"/>
              <a:pPr>
                <a:spcAft>
                  <a:spcPts val="600"/>
                </a:spcAft>
              </a:pPr>
              <a:t>16</a:t>
            </a:fld>
            <a:endParaRPr lang="en-US"/>
          </a:p>
        </p:txBody>
      </p:sp>
    </p:spTree>
    <p:custDataLst>
      <p:tags r:id="rId1"/>
    </p:custDataLst>
    <p:extLst>
      <p:ext uri="{BB962C8B-B14F-4D97-AF65-F5344CB8AC3E}">
        <p14:creationId xmlns:p14="http://schemas.microsoft.com/office/powerpoint/2010/main" val="12457845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7177" y="457200"/>
            <a:ext cx="10784543" cy="1026460"/>
          </a:xfrm>
        </p:spPr>
        <p:txBody>
          <a:bodyPr vert="horz" lIns="91440" tIns="45720" rIns="91440" bIns="45720" rtlCol="0" anchor="b" anchorCtr="0">
            <a:normAutofit/>
          </a:bodyPr>
          <a:lstStyle/>
          <a:p>
            <a:r>
              <a:rPr lang="en-US" sz="4400" kern="1200" dirty="0">
                <a:latin typeface="+mj-lt"/>
                <a:ea typeface="+mj-ea"/>
                <a:cs typeface="+mj-cs"/>
              </a:rPr>
              <a:t>Complex Specification Example</a:t>
            </a:r>
          </a:p>
        </p:txBody>
      </p:sp>
      <p:sp>
        <p:nvSpPr>
          <p:cNvPr id="3" name="TextBox 2"/>
          <p:cNvSpPr txBox="1"/>
          <p:nvPr/>
        </p:nvSpPr>
        <p:spPr>
          <a:xfrm>
            <a:off x="717177" y="1825625"/>
            <a:ext cx="10784543" cy="4109010"/>
          </a:xfrm>
          <a:prstGeom prst="rect">
            <a:avLst/>
          </a:prstGeom>
        </p:spPr>
        <p:txBody>
          <a:bodyPr vert="horz" lIns="91440" tIns="45720" rIns="91440" bIns="45720" rtlCol="0">
            <a:noAutofit/>
          </a:bodyPr>
          <a:lstStyle/>
          <a:p>
            <a:pPr marL="171450" indent="-171450" defTabSz="685800">
              <a:lnSpc>
                <a:spcPct val="90000"/>
              </a:lnSpc>
              <a:spcBef>
                <a:spcPts val="750"/>
              </a:spcBef>
              <a:buFont typeface="Arial" panose="020B0604020202020204" pitchFamily="34" charset="0"/>
              <a:buChar char="•"/>
            </a:pPr>
            <a:r>
              <a:rPr lang="en-US" sz="1400" b="1" dirty="0"/>
              <a:t>Description of the Product</a:t>
            </a:r>
            <a:r>
              <a:rPr lang="en-US" sz="1400" dirty="0"/>
              <a:t>: two-bean burrito on a whole grain-rich tortilla</a:t>
            </a:r>
          </a:p>
          <a:p>
            <a:pPr marL="171450" indent="-171450" defTabSz="685800">
              <a:lnSpc>
                <a:spcPct val="90000"/>
              </a:lnSpc>
              <a:spcBef>
                <a:spcPts val="750"/>
              </a:spcBef>
              <a:buFont typeface="Arial" panose="020B0604020202020204" pitchFamily="34" charset="0"/>
              <a:buChar char="•"/>
            </a:pPr>
            <a:r>
              <a:rPr lang="en-US" sz="1400" b="1" dirty="0"/>
              <a:t>Case Pack/Weight: </a:t>
            </a:r>
            <a:r>
              <a:rPr lang="en-US" sz="1400" dirty="0"/>
              <a:t>72 to the case; paper between layer; individual bulk pack; individually quick frozen (IQF), bulk case cannot exceed 22 pounds in total weight. </a:t>
            </a:r>
          </a:p>
          <a:p>
            <a:pPr marL="171450" indent="-171450" defTabSz="685800">
              <a:lnSpc>
                <a:spcPct val="90000"/>
              </a:lnSpc>
              <a:spcBef>
                <a:spcPts val="750"/>
              </a:spcBef>
              <a:buFont typeface="Arial" panose="020B0604020202020204" pitchFamily="34" charset="0"/>
              <a:buChar char="•"/>
            </a:pPr>
            <a:r>
              <a:rPr lang="en-US" sz="1400" b="1" dirty="0"/>
              <a:t>Minimum and Maximum Size and Pieces</a:t>
            </a:r>
            <a:r>
              <a:rPr lang="en-US" sz="1400" dirty="0"/>
              <a:t>: 3.9 ounces and cannot exceed 4.1 ounces</a:t>
            </a:r>
          </a:p>
          <a:p>
            <a:pPr marL="171450" indent="-171450" defTabSz="685800">
              <a:lnSpc>
                <a:spcPct val="90000"/>
              </a:lnSpc>
              <a:spcBef>
                <a:spcPts val="750"/>
              </a:spcBef>
              <a:buFont typeface="Arial" panose="020B0604020202020204" pitchFamily="34" charset="0"/>
              <a:buChar char="•"/>
            </a:pPr>
            <a:r>
              <a:rPr lang="en-US" sz="1400" b="1" dirty="0"/>
              <a:t>Main Ingredient(s): </a:t>
            </a:r>
            <a:r>
              <a:rPr lang="en-US" sz="1400" dirty="0"/>
              <a:t>pinto beans, black beans, and an individual whole grain-rich tortilla</a:t>
            </a:r>
          </a:p>
          <a:p>
            <a:pPr marL="171450" indent="-171450" defTabSz="685800">
              <a:lnSpc>
                <a:spcPct val="90000"/>
              </a:lnSpc>
              <a:spcBef>
                <a:spcPts val="750"/>
              </a:spcBef>
              <a:buFont typeface="Arial" panose="020B0604020202020204" pitchFamily="34" charset="0"/>
              <a:buChar char="•"/>
            </a:pPr>
            <a:r>
              <a:rPr lang="en-US" sz="1400" b="1" dirty="0"/>
              <a:t>Other Product Ingredients</a:t>
            </a:r>
            <a:r>
              <a:rPr lang="en-US" sz="1400" dirty="0"/>
              <a:t>: product may include spices, emulsifiers, vegetable purees, and thickening agents </a:t>
            </a:r>
          </a:p>
          <a:p>
            <a:pPr marL="171450" indent="-171450" defTabSz="685800">
              <a:lnSpc>
                <a:spcPct val="90000"/>
              </a:lnSpc>
              <a:spcBef>
                <a:spcPts val="750"/>
              </a:spcBef>
              <a:buFont typeface="Arial" panose="020B0604020202020204" pitchFamily="34" charset="0"/>
              <a:buChar char="•"/>
            </a:pPr>
            <a:r>
              <a:rPr lang="en-US" sz="1400" b="1" dirty="0"/>
              <a:t>Prohibited Ingredients</a:t>
            </a:r>
            <a:r>
              <a:rPr lang="en-US" sz="1400" dirty="0"/>
              <a:t>: product cannot contain dairy, beef, chicken, pork, fish by-products, or monosodium glutamate (MSG)</a:t>
            </a:r>
          </a:p>
          <a:p>
            <a:pPr marL="171450" indent="-171450" defTabSz="685800">
              <a:lnSpc>
                <a:spcPct val="90000"/>
              </a:lnSpc>
              <a:spcBef>
                <a:spcPts val="750"/>
              </a:spcBef>
              <a:buFont typeface="Arial" panose="020B0604020202020204" pitchFamily="34" charset="0"/>
              <a:buChar char="•"/>
            </a:pPr>
            <a:r>
              <a:rPr lang="en-US" sz="1400" b="1" dirty="0"/>
              <a:t>Nutritional Standards: </a:t>
            </a:r>
            <a:r>
              <a:rPr lang="en-US" sz="1400" dirty="0"/>
              <a:t>pinto beans and black beans combined must provide a 1.5 ounce equivalent for the Meat/Meat Alternate, and the whole grain-rich tortilla must provide a 1.5 ounce equivalent and must include 50% whole grains by weight or have whole grain as the first ingredient for the Grains component for the National School Lunch Program; product must contain between 300-350 calories, must have less than or equal 35% calories from total fat, less than 10% calories from saturated fat, zero trans fat, and may not exceed 230 mg sodium.</a:t>
            </a:r>
          </a:p>
          <a:p>
            <a:pPr marL="171450" indent="-171450" defTabSz="685800">
              <a:lnSpc>
                <a:spcPct val="90000"/>
              </a:lnSpc>
              <a:spcBef>
                <a:spcPts val="750"/>
              </a:spcBef>
              <a:buFont typeface="Arial" panose="020B0604020202020204" pitchFamily="34" charset="0"/>
              <a:buChar char="•"/>
            </a:pPr>
            <a:r>
              <a:rPr lang="en-US" sz="1400" b="1" dirty="0"/>
              <a:t>Meal Pattern Requirements/Child Nutrition (CN) Label: </a:t>
            </a:r>
            <a:r>
              <a:rPr lang="en-US" sz="1400" dirty="0"/>
              <a:t>CN Label preferred or product must meet 1.5 ounce equivalent for the Meat/Meat Alternate, and the whole grain-rich tortilla must provide a 1.5 ounce equivalent for the Grains component for the National School Lunch Program.</a:t>
            </a:r>
          </a:p>
          <a:p>
            <a:pPr marL="171450" indent="-171450" defTabSz="685800">
              <a:lnSpc>
                <a:spcPct val="90000"/>
              </a:lnSpc>
              <a:spcBef>
                <a:spcPts val="750"/>
              </a:spcBef>
              <a:buFont typeface="Arial" panose="020B0604020202020204" pitchFamily="34" charset="0"/>
              <a:buChar char="•"/>
            </a:pPr>
            <a:r>
              <a:rPr lang="en-US" sz="1400" b="1" dirty="0"/>
              <a:t>Unit on Which Award is Made</a:t>
            </a:r>
            <a:r>
              <a:rPr lang="en-US" sz="1400" dirty="0"/>
              <a:t>: based on unit price for acceptable products</a:t>
            </a:r>
          </a:p>
          <a:p>
            <a:pPr marL="171450" indent="-171450" defTabSz="685800">
              <a:lnSpc>
                <a:spcPct val="90000"/>
              </a:lnSpc>
              <a:spcBef>
                <a:spcPts val="750"/>
              </a:spcBef>
              <a:buFont typeface="Arial" panose="020B0604020202020204" pitchFamily="34" charset="0"/>
              <a:buChar char="•"/>
            </a:pPr>
            <a:r>
              <a:rPr lang="en-US" sz="1400" b="1" dirty="0"/>
              <a:t>Quality Indicators: </a:t>
            </a:r>
            <a:r>
              <a:rPr lang="en-US" sz="1400" dirty="0"/>
              <a:t>private label or manufacturer’s brands are subject to internal quality screening; golden brown color; ability to hold in warming cabinet for up to one hour </a:t>
            </a:r>
          </a:p>
        </p:txBody>
      </p:sp>
      <p:sp>
        <p:nvSpPr>
          <p:cNvPr id="8" name="Footer Placeholder 3">
            <a:extLst>
              <a:ext uri="{FF2B5EF4-FFF2-40B4-BE49-F238E27FC236}">
                <a16:creationId xmlns:a16="http://schemas.microsoft.com/office/drawing/2014/main" id="{DFA1ACEE-E4C2-C80A-FB9B-A3490588CCBB}"/>
              </a:ext>
            </a:extLst>
          </p:cNvPr>
          <p:cNvSpPr>
            <a:spLocks noGrp="1"/>
          </p:cNvSpPr>
          <p:nvPr>
            <p:ph type="ftr" sz="quarter" idx="11"/>
          </p:nvPr>
        </p:nvSpPr>
        <p:spPr>
          <a:xfrm>
            <a:off x="717176" y="6139795"/>
            <a:ext cx="2864224" cy="365125"/>
          </a:xfrm>
        </p:spPr>
        <p:txBody>
          <a:bodyPr/>
          <a:lstStyle/>
          <a:p>
            <a:pPr>
              <a:spcAft>
                <a:spcPts val="600"/>
              </a:spcAft>
            </a:pPr>
            <a:r>
              <a:rPr lang="en-US"/>
              <a:t>Oregon Department of Education</a:t>
            </a:r>
          </a:p>
        </p:txBody>
      </p:sp>
      <p:sp>
        <p:nvSpPr>
          <p:cNvPr id="10" name="Slide Number Placeholder 4">
            <a:extLst>
              <a:ext uri="{FF2B5EF4-FFF2-40B4-BE49-F238E27FC236}">
                <a16:creationId xmlns:a16="http://schemas.microsoft.com/office/drawing/2014/main" id="{413E0379-2764-6D7E-253A-DBB0C5551FD6}"/>
              </a:ext>
            </a:extLst>
          </p:cNvPr>
          <p:cNvSpPr>
            <a:spLocks noGrp="1"/>
          </p:cNvSpPr>
          <p:nvPr>
            <p:ph type="sldNum" sz="quarter" idx="12"/>
          </p:nvPr>
        </p:nvSpPr>
        <p:spPr>
          <a:xfrm>
            <a:off x="8610601" y="6139795"/>
            <a:ext cx="2891119" cy="365125"/>
          </a:xfrm>
        </p:spPr>
        <p:txBody>
          <a:bodyPr/>
          <a:lstStyle/>
          <a:p>
            <a:pPr>
              <a:spcAft>
                <a:spcPts val="600"/>
              </a:spcAft>
            </a:pPr>
            <a:fld id="{357F5B69-6281-4C1F-8C38-6DA0F56DA430}" type="slidenum">
              <a:rPr lang="en-US" smtClean="0"/>
              <a:pPr>
                <a:spcAft>
                  <a:spcPts val="600"/>
                </a:spcAft>
              </a:pPr>
              <a:t>17</a:t>
            </a:fld>
            <a:endParaRPr lang="en-US"/>
          </a:p>
        </p:txBody>
      </p:sp>
    </p:spTree>
    <p:custDataLst>
      <p:tags r:id="rId1"/>
    </p:custDataLst>
    <p:extLst>
      <p:ext uri="{BB962C8B-B14F-4D97-AF65-F5344CB8AC3E}">
        <p14:creationId xmlns:p14="http://schemas.microsoft.com/office/powerpoint/2010/main" val="10000403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30AC41-90F9-634B-7EC4-5782301ED95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3C3FBEB-56B9-85F2-9DB6-B9BF04EBA842}"/>
              </a:ext>
            </a:extLst>
          </p:cNvPr>
          <p:cNvSpPr>
            <a:spLocks noGrp="1"/>
          </p:cNvSpPr>
          <p:nvPr>
            <p:ph type="title"/>
          </p:nvPr>
        </p:nvSpPr>
        <p:spPr>
          <a:xfrm>
            <a:off x="717177" y="457200"/>
            <a:ext cx="10784543" cy="1026460"/>
          </a:xfrm>
        </p:spPr>
        <p:txBody>
          <a:bodyPr vert="horz" lIns="91440" tIns="45720" rIns="91440" bIns="45720" rtlCol="0" anchor="b" anchorCtr="0">
            <a:noAutofit/>
          </a:bodyPr>
          <a:lstStyle/>
          <a:p>
            <a:r>
              <a:rPr lang="en-US" sz="4000" dirty="0"/>
              <a:t>What if I used a simple specification for complex item?</a:t>
            </a:r>
            <a:endParaRPr lang="en-US" sz="4000" kern="1200" dirty="0">
              <a:latin typeface="+mj-lt"/>
              <a:ea typeface="+mj-ea"/>
              <a:cs typeface="+mj-cs"/>
            </a:endParaRPr>
          </a:p>
        </p:txBody>
      </p:sp>
      <p:sp>
        <p:nvSpPr>
          <p:cNvPr id="3" name="TextBox 2">
            <a:extLst>
              <a:ext uri="{FF2B5EF4-FFF2-40B4-BE49-F238E27FC236}">
                <a16:creationId xmlns:a16="http://schemas.microsoft.com/office/drawing/2014/main" id="{5B705EFB-D1D3-653B-C49B-8F1ABF9FD8CD}"/>
              </a:ext>
            </a:extLst>
          </p:cNvPr>
          <p:cNvSpPr txBox="1"/>
          <p:nvPr/>
        </p:nvSpPr>
        <p:spPr>
          <a:xfrm>
            <a:off x="717177" y="1825625"/>
            <a:ext cx="10784543" cy="4109010"/>
          </a:xfrm>
          <a:prstGeom prst="rect">
            <a:avLst/>
          </a:prstGeom>
        </p:spPr>
        <p:txBody>
          <a:bodyPr vert="horz" lIns="91440" tIns="45720" rIns="91440" bIns="45720" rtlCol="0">
            <a:normAutofit/>
          </a:bodyPr>
          <a:lstStyle/>
          <a:p>
            <a:r>
              <a:rPr lang="en-US" sz="2800" b="1" dirty="0"/>
              <a:t>A burrito would be an example of a complex specification.</a:t>
            </a:r>
          </a:p>
          <a:p>
            <a:pPr marL="457200" indent="-457200">
              <a:buFont typeface="Arial" panose="020B0604020202020204" pitchFamily="34" charset="0"/>
              <a:buChar char="•"/>
            </a:pPr>
            <a:r>
              <a:rPr lang="en-US" sz="2800" dirty="0"/>
              <a:t>A simple specification for a product like this could result in</a:t>
            </a:r>
            <a:r>
              <a:rPr lang="en-US" sz="2800" b="1" dirty="0"/>
              <a:t>: </a:t>
            </a:r>
          </a:p>
          <a:p>
            <a:pPr marL="457200" indent="-457200">
              <a:buFont typeface="Arial" panose="020B0604020202020204" pitchFamily="34" charset="0"/>
              <a:buChar char="•"/>
            </a:pPr>
            <a:endParaRPr lang="en-US" sz="2800" dirty="0"/>
          </a:p>
          <a:p>
            <a:pPr marL="457200" indent="-457200">
              <a:buFont typeface="Arial" panose="020B0604020202020204" pitchFamily="34" charset="0"/>
              <a:buChar char="•"/>
            </a:pPr>
            <a:endParaRPr lang="en-US" sz="2800" dirty="0"/>
          </a:p>
          <a:p>
            <a:pPr marL="457200" indent="-457200">
              <a:buFont typeface="Arial" panose="020B0604020202020204" pitchFamily="34" charset="0"/>
              <a:buChar char="•"/>
            </a:pPr>
            <a:endParaRPr lang="en-US" sz="2800" dirty="0"/>
          </a:p>
          <a:p>
            <a:pPr marL="457200" indent="-457200">
              <a:buFont typeface="Arial" panose="020B0604020202020204" pitchFamily="34" charset="0"/>
              <a:buChar char="•"/>
            </a:pPr>
            <a:endParaRPr lang="en-US" sz="2800" dirty="0"/>
          </a:p>
          <a:p>
            <a:pPr marL="457200" indent="-457200">
              <a:buFont typeface="Arial" panose="020B0604020202020204" pitchFamily="34" charset="0"/>
              <a:buChar char="•"/>
            </a:pPr>
            <a:r>
              <a:rPr lang="en-US" sz="2800" dirty="0"/>
              <a:t> When you really wanted this: </a:t>
            </a:r>
          </a:p>
          <a:p>
            <a:pPr marL="457200" indent="-457200">
              <a:buFont typeface="Arial" panose="020B0604020202020204" pitchFamily="34" charset="0"/>
              <a:buChar char="•"/>
            </a:pPr>
            <a:endParaRPr lang="en-US" sz="2800" dirty="0"/>
          </a:p>
          <a:p>
            <a:pPr marL="742950" lvl="1" indent="-285750">
              <a:buFont typeface="Arial" panose="020B0604020202020204" pitchFamily="34" charset="0"/>
              <a:buChar char="•"/>
            </a:pPr>
            <a:endParaRPr lang="en-US" b="1" dirty="0"/>
          </a:p>
        </p:txBody>
      </p:sp>
      <p:pic>
        <p:nvPicPr>
          <p:cNvPr id="4" name="Picture 4">
            <a:extLst>
              <a:ext uri="{FF2B5EF4-FFF2-40B4-BE49-F238E27FC236}">
                <a16:creationId xmlns:a16="http://schemas.microsoft.com/office/drawing/2014/main" id="{54EB6253-15F8-C58B-BC13-320D2912584B}"/>
              </a:ext>
              <a:ext uri="{C183D7F6-B498-43B3-948B-1728B52AA6E4}">
                <adec:decorative xmlns:adec="http://schemas.microsoft.com/office/drawing/2017/decorative" val="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51608" y="2819400"/>
            <a:ext cx="1888784" cy="141476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3">
            <a:extLst>
              <a:ext uri="{FF2B5EF4-FFF2-40B4-BE49-F238E27FC236}">
                <a16:creationId xmlns:a16="http://schemas.microsoft.com/office/drawing/2014/main" id="{EBAD67DB-8EA9-D02F-975D-96104E721529}"/>
              </a:ext>
              <a:ext uri="{C183D7F6-B498-43B3-948B-1728B52AA6E4}">
                <adec:decorative xmlns:adec="http://schemas.microsoft.com/office/drawing/2017/decorative" val="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75948" y="4778388"/>
            <a:ext cx="2667000" cy="17145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Footer Placeholder 3">
            <a:extLst>
              <a:ext uri="{FF2B5EF4-FFF2-40B4-BE49-F238E27FC236}">
                <a16:creationId xmlns:a16="http://schemas.microsoft.com/office/drawing/2014/main" id="{8B9813DA-D393-2180-B1DB-69A350C32E7A}"/>
              </a:ext>
            </a:extLst>
          </p:cNvPr>
          <p:cNvSpPr>
            <a:spLocks noGrp="1"/>
          </p:cNvSpPr>
          <p:nvPr>
            <p:ph type="ftr" sz="quarter" idx="11"/>
          </p:nvPr>
        </p:nvSpPr>
        <p:spPr>
          <a:xfrm>
            <a:off x="717176" y="6139795"/>
            <a:ext cx="2864224" cy="365125"/>
          </a:xfrm>
        </p:spPr>
        <p:txBody>
          <a:bodyPr/>
          <a:lstStyle/>
          <a:p>
            <a:pPr>
              <a:spcAft>
                <a:spcPts val="600"/>
              </a:spcAft>
            </a:pPr>
            <a:r>
              <a:rPr lang="en-US"/>
              <a:t>Oregon Department of Education</a:t>
            </a:r>
          </a:p>
        </p:txBody>
      </p:sp>
      <p:sp>
        <p:nvSpPr>
          <p:cNvPr id="10" name="Slide Number Placeholder 4">
            <a:extLst>
              <a:ext uri="{FF2B5EF4-FFF2-40B4-BE49-F238E27FC236}">
                <a16:creationId xmlns:a16="http://schemas.microsoft.com/office/drawing/2014/main" id="{803681BB-85CE-1EA6-0F30-18C747BF37B8}"/>
              </a:ext>
            </a:extLst>
          </p:cNvPr>
          <p:cNvSpPr>
            <a:spLocks noGrp="1"/>
          </p:cNvSpPr>
          <p:nvPr>
            <p:ph type="sldNum" sz="quarter" idx="12"/>
          </p:nvPr>
        </p:nvSpPr>
        <p:spPr>
          <a:xfrm>
            <a:off x="8610601" y="6139795"/>
            <a:ext cx="2891119" cy="365125"/>
          </a:xfrm>
        </p:spPr>
        <p:txBody>
          <a:bodyPr/>
          <a:lstStyle/>
          <a:p>
            <a:pPr>
              <a:spcAft>
                <a:spcPts val="600"/>
              </a:spcAft>
            </a:pPr>
            <a:fld id="{357F5B69-6281-4C1F-8C38-6DA0F56DA430}" type="slidenum">
              <a:rPr lang="en-US" smtClean="0"/>
              <a:pPr>
                <a:spcAft>
                  <a:spcPts val="600"/>
                </a:spcAft>
              </a:pPr>
              <a:t>18</a:t>
            </a:fld>
            <a:endParaRPr lang="en-US"/>
          </a:p>
        </p:txBody>
      </p:sp>
    </p:spTree>
    <p:custDataLst>
      <p:tags r:id="rId1"/>
    </p:custDataLst>
    <p:extLst>
      <p:ext uri="{BB962C8B-B14F-4D97-AF65-F5344CB8AC3E}">
        <p14:creationId xmlns:p14="http://schemas.microsoft.com/office/powerpoint/2010/main" val="8342911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3F4CF3-735C-E581-8243-1655C18CD00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C33E37A-357C-883E-9147-DA3F45E28522}"/>
              </a:ext>
            </a:extLst>
          </p:cNvPr>
          <p:cNvSpPr>
            <a:spLocks noGrp="1"/>
          </p:cNvSpPr>
          <p:nvPr>
            <p:ph type="title"/>
          </p:nvPr>
        </p:nvSpPr>
        <p:spPr>
          <a:xfrm>
            <a:off x="717177" y="457200"/>
            <a:ext cx="10784543" cy="1026460"/>
          </a:xfrm>
        </p:spPr>
        <p:txBody>
          <a:bodyPr vert="horz" lIns="91440" tIns="45720" rIns="91440" bIns="45720" rtlCol="0" anchor="b" anchorCtr="0">
            <a:noAutofit/>
          </a:bodyPr>
          <a:lstStyle/>
          <a:p>
            <a:r>
              <a:rPr lang="en-US" sz="4000" dirty="0"/>
              <a:t>What if I used a complex specification for simple item?</a:t>
            </a:r>
            <a:endParaRPr lang="en-US" sz="4000" kern="1200" dirty="0">
              <a:latin typeface="+mj-lt"/>
              <a:ea typeface="+mj-ea"/>
              <a:cs typeface="+mj-cs"/>
            </a:endParaRPr>
          </a:p>
        </p:txBody>
      </p:sp>
      <p:sp>
        <p:nvSpPr>
          <p:cNvPr id="3" name="TextBox 2">
            <a:extLst>
              <a:ext uri="{FF2B5EF4-FFF2-40B4-BE49-F238E27FC236}">
                <a16:creationId xmlns:a16="http://schemas.microsoft.com/office/drawing/2014/main" id="{F3A3D580-322D-0C0E-BA8F-F05BE829BB2D}"/>
              </a:ext>
            </a:extLst>
          </p:cNvPr>
          <p:cNvSpPr txBox="1"/>
          <p:nvPr/>
        </p:nvSpPr>
        <p:spPr>
          <a:xfrm>
            <a:off x="717177" y="1825625"/>
            <a:ext cx="10784543" cy="4109010"/>
          </a:xfrm>
          <a:prstGeom prst="rect">
            <a:avLst/>
          </a:prstGeom>
        </p:spPr>
        <p:txBody>
          <a:bodyPr vert="horz" lIns="91440" tIns="45720" rIns="91440" bIns="45720" rtlCol="0">
            <a:normAutofit/>
          </a:bodyPr>
          <a:lstStyle/>
          <a:p>
            <a:r>
              <a:rPr lang="en-US" sz="2800" b="1" dirty="0"/>
              <a:t>An apple would be an example of a simple specification. This item has a single ingredient and besides grade does not vary much.</a:t>
            </a:r>
          </a:p>
          <a:p>
            <a:pPr marL="457200" indent="-457200">
              <a:buFont typeface="Arial" panose="020B0604020202020204" pitchFamily="34" charset="0"/>
              <a:buChar char="•"/>
            </a:pPr>
            <a:r>
              <a:rPr lang="en-US" sz="2800" dirty="0"/>
              <a:t>A complex specification for a product like this could result in: </a:t>
            </a:r>
          </a:p>
          <a:p>
            <a:endParaRPr lang="en-US" sz="2800" b="1" dirty="0"/>
          </a:p>
          <a:p>
            <a:pPr marL="457200" indent="-457200">
              <a:buFont typeface="Arial" panose="020B0604020202020204" pitchFamily="34" charset="0"/>
              <a:buChar char="•"/>
            </a:pPr>
            <a:endParaRPr lang="en-US" sz="2800" dirty="0"/>
          </a:p>
          <a:p>
            <a:endParaRPr lang="en-US" sz="2800" dirty="0"/>
          </a:p>
          <a:p>
            <a:pPr marL="457200" indent="-457200">
              <a:buFont typeface="Arial" panose="020B0604020202020204" pitchFamily="34" charset="0"/>
              <a:buChar char="•"/>
            </a:pPr>
            <a:r>
              <a:rPr lang="en-US" sz="2800" dirty="0"/>
              <a:t> When you really wanted this: </a:t>
            </a:r>
          </a:p>
          <a:p>
            <a:pPr marL="457200" indent="-457200">
              <a:buFont typeface="Arial" panose="020B0604020202020204" pitchFamily="34" charset="0"/>
              <a:buChar char="•"/>
            </a:pPr>
            <a:endParaRPr lang="en-US" sz="2800" dirty="0"/>
          </a:p>
          <a:p>
            <a:pPr marL="742950" lvl="1" indent="-285750">
              <a:buFont typeface="Arial" panose="020B0604020202020204" pitchFamily="34" charset="0"/>
              <a:buChar char="•"/>
            </a:pPr>
            <a:endParaRPr lang="en-US" b="1" dirty="0"/>
          </a:p>
        </p:txBody>
      </p:sp>
      <p:pic>
        <p:nvPicPr>
          <p:cNvPr id="6" name="Picture 2">
            <a:extLst>
              <a:ext uri="{FF2B5EF4-FFF2-40B4-BE49-F238E27FC236}">
                <a16:creationId xmlns:a16="http://schemas.microsoft.com/office/drawing/2014/main" id="{5B46124B-8F2F-46A4-B2F9-A4A33CB9AC31}"/>
              </a:ext>
              <a:ext uri="{C183D7F6-B498-43B3-948B-1728B52AA6E4}">
                <adec:decorative xmlns:adec="http://schemas.microsoft.com/office/drawing/2017/decorative" val="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94085" y="3232594"/>
            <a:ext cx="1203829" cy="120382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6">
            <a:extLst>
              <a:ext uri="{FF2B5EF4-FFF2-40B4-BE49-F238E27FC236}">
                <a16:creationId xmlns:a16="http://schemas.microsoft.com/office/drawing/2014/main" id="{EA620AA4-1700-7102-59DC-B7B8F4044200}"/>
              </a:ext>
              <a:ext uri="{C183D7F6-B498-43B3-948B-1728B52AA6E4}">
                <adec:decorative xmlns:adec="http://schemas.microsoft.com/office/drawing/2017/decorative" val="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73049" y="4785278"/>
            <a:ext cx="1445903" cy="171964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Footer Placeholder 3">
            <a:extLst>
              <a:ext uri="{FF2B5EF4-FFF2-40B4-BE49-F238E27FC236}">
                <a16:creationId xmlns:a16="http://schemas.microsoft.com/office/drawing/2014/main" id="{28D16B2D-F7F1-6449-C233-705AA2AB962F}"/>
              </a:ext>
            </a:extLst>
          </p:cNvPr>
          <p:cNvSpPr>
            <a:spLocks noGrp="1"/>
          </p:cNvSpPr>
          <p:nvPr>
            <p:ph type="ftr" sz="quarter" idx="11"/>
          </p:nvPr>
        </p:nvSpPr>
        <p:spPr>
          <a:xfrm>
            <a:off x="717176" y="6139795"/>
            <a:ext cx="2864224" cy="365125"/>
          </a:xfrm>
        </p:spPr>
        <p:txBody>
          <a:bodyPr/>
          <a:lstStyle/>
          <a:p>
            <a:pPr>
              <a:spcAft>
                <a:spcPts val="600"/>
              </a:spcAft>
            </a:pPr>
            <a:r>
              <a:rPr lang="en-US"/>
              <a:t>Oregon Department of Education</a:t>
            </a:r>
          </a:p>
        </p:txBody>
      </p:sp>
      <p:sp>
        <p:nvSpPr>
          <p:cNvPr id="10" name="Slide Number Placeholder 4">
            <a:extLst>
              <a:ext uri="{FF2B5EF4-FFF2-40B4-BE49-F238E27FC236}">
                <a16:creationId xmlns:a16="http://schemas.microsoft.com/office/drawing/2014/main" id="{EBE3E2AF-9C6B-E2EC-BB4C-DD1AAED7B0AD}"/>
              </a:ext>
            </a:extLst>
          </p:cNvPr>
          <p:cNvSpPr>
            <a:spLocks noGrp="1"/>
          </p:cNvSpPr>
          <p:nvPr>
            <p:ph type="sldNum" sz="quarter" idx="12"/>
          </p:nvPr>
        </p:nvSpPr>
        <p:spPr>
          <a:xfrm>
            <a:off x="8610601" y="6139795"/>
            <a:ext cx="2891119" cy="365125"/>
          </a:xfrm>
        </p:spPr>
        <p:txBody>
          <a:bodyPr/>
          <a:lstStyle/>
          <a:p>
            <a:pPr>
              <a:spcAft>
                <a:spcPts val="600"/>
              </a:spcAft>
            </a:pPr>
            <a:fld id="{357F5B69-6281-4C1F-8C38-6DA0F56DA430}" type="slidenum">
              <a:rPr lang="en-US" smtClean="0"/>
              <a:pPr>
                <a:spcAft>
                  <a:spcPts val="600"/>
                </a:spcAft>
              </a:pPr>
              <a:t>19</a:t>
            </a:fld>
            <a:endParaRPr lang="en-US"/>
          </a:p>
        </p:txBody>
      </p:sp>
    </p:spTree>
    <p:custDataLst>
      <p:tags r:id="rId1"/>
    </p:custDataLst>
    <p:extLst>
      <p:ext uri="{BB962C8B-B14F-4D97-AF65-F5344CB8AC3E}">
        <p14:creationId xmlns:p14="http://schemas.microsoft.com/office/powerpoint/2010/main" val="17546384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7177" y="457200"/>
            <a:ext cx="10784543" cy="1026460"/>
          </a:xfrm>
        </p:spPr>
        <p:txBody>
          <a:bodyPr anchor="b">
            <a:normAutofit/>
          </a:bodyPr>
          <a:lstStyle/>
          <a:p>
            <a:r>
              <a:rPr lang="en-US" sz="4400" dirty="0"/>
              <a:t>What is a Specification?</a:t>
            </a:r>
          </a:p>
        </p:txBody>
      </p:sp>
      <p:sp>
        <p:nvSpPr>
          <p:cNvPr id="3" name="Content Placeholder 2"/>
          <p:cNvSpPr>
            <a:spLocks noGrp="1"/>
          </p:cNvSpPr>
          <p:nvPr>
            <p:ph idx="1"/>
          </p:nvPr>
        </p:nvSpPr>
        <p:spPr>
          <a:xfrm>
            <a:off x="717177" y="1825625"/>
            <a:ext cx="10784543" cy="4109010"/>
          </a:xfrm>
        </p:spPr>
        <p:txBody>
          <a:bodyPr>
            <a:normAutofit/>
          </a:bodyPr>
          <a:lstStyle/>
          <a:p>
            <a:pPr marL="0" indent="0">
              <a:buNone/>
            </a:pPr>
            <a:r>
              <a:rPr lang="en-US" sz="2400" dirty="0"/>
              <a:t>A description of the product or service a user seeks to procure and a description of what a bidder must offer to be considered for an award… </a:t>
            </a:r>
          </a:p>
          <a:p>
            <a:pPr marL="0" indent="0">
              <a:buNone/>
            </a:pPr>
            <a:endParaRPr lang="en-US" sz="2400" dirty="0"/>
          </a:p>
          <a:p>
            <a:pPr marL="0" indent="0">
              <a:buNone/>
            </a:pPr>
            <a:r>
              <a:rPr lang="en-US" sz="2400" dirty="0"/>
              <a:t>The goal with product specifications is to be:</a:t>
            </a:r>
          </a:p>
          <a:p>
            <a:r>
              <a:rPr lang="en-US" sz="2400" dirty="0"/>
              <a:t>Specific enough for vendor to provide exactly the product needed by the sponsor </a:t>
            </a:r>
          </a:p>
          <a:p>
            <a:r>
              <a:rPr lang="en-US" sz="2400" dirty="0"/>
              <a:t>But not so specific as to limit the number of vendors that can provide the specified product. </a:t>
            </a:r>
          </a:p>
          <a:p>
            <a:endParaRPr lang="en-US" dirty="0"/>
          </a:p>
          <a:p>
            <a:endParaRPr lang="en-US" dirty="0"/>
          </a:p>
          <a:p>
            <a:endParaRPr lang="en-US" dirty="0"/>
          </a:p>
        </p:txBody>
      </p:sp>
      <p:sp>
        <p:nvSpPr>
          <p:cNvPr id="8" name="Footer Placeholder 2">
            <a:extLst>
              <a:ext uri="{FF2B5EF4-FFF2-40B4-BE49-F238E27FC236}">
                <a16:creationId xmlns:a16="http://schemas.microsoft.com/office/drawing/2014/main" id="{8D4037E9-E89B-9D64-F2F0-FBB236D47EC4}"/>
              </a:ext>
            </a:extLst>
          </p:cNvPr>
          <p:cNvSpPr>
            <a:spLocks noGrp="1"/>
          </p:cNvSpPr>
          <p:nvPr>
            <p:ph type="ftr" sz="quarter" idx="11"/>
          </p:nvPr>
        </p:nvSpPr>
        <p:spPr>
          <a:xfrm>
            <a:off x="717176" y="6139795"/>
            <a:ext cx="2864224" cy="365125"/>
          </a:xfrm>
        </p:spPr>
        <p:txBody>
          <a:bodyPr anchor="ctr">
            <a:normAutofit/>
          </a:bodyPr>
          <a:lstStyle/>
          <a:p>
            <a:pPr>
              <a:spcAft>
                <a:spcPts val="600"/>
              </a:spcAft>
            </a:pPr>
            <a:r>
              <a:rPr lang="en-US"/>
              <a:t>Oregon Department of Education</a:t>
            </a:r>
          </a:p>
        </p:txBody>
      </p:sp>
      <p:sp>
        <p:nvSpPr>
          <p:cNvPr id="10" name="Slide Number Placeholder 3">
            <a:extLst>
              <a:ext uri="{FF2B5EF4-FFF2-40B4-BE49-F238E27FC236}">
                <a16:creationId xmlns:a16="http://schemas.microsoft.com/office/drawing/2014/main" id="{3B4E7E92-61C6-5466-805B-061042086667}"/>
              </a:ext>
            </a:extLst>
          </p:cNvPr>
          <p:cNvSpPr>
            <a:spLocks noGrp="1"/>
          </p:cNvSpPr>
          <p:nvPr>
            <p:ph type="sldNum" sz="quarter" idx="12"/>
          </p:nvPr>
        </p:nvSpPr>
        <p:spPr>
          <a:xfrm>
            <a:off x="8610601" y="6139795"/>
            <a:ext cx="2891119" cy="365125"/>
          </a:xfrm>
        </p:spPr>
        <p:txBody>
          <a:bodyPr anchor="ctr">
            <a:normAutofit/>
          </a:bodyPr>
          <a:lstStyle/>
          <a:p>
            <a:pPr>
              <a:spcAft>
                <a:spcPts val="600"/>
              </a:spcAft>
            </a:pPr>
            <a:fld id="{357F5B69-6281-4C1F-8C38-6DA0F56DA430}" type="slidenum">
              <a:rPr lang="en-US" smtClean="0"/>
              <a:pPr>
                <a:spcAft>
                  <a:spcPts val="600"/>
                </a:spcAft>
              </a:pPr>
              <a:t>2</a:t>
            </a:fld>
            <a:endParaRPr lang="en-US"/>
          </a:p>
        </p:txBody>
      </p:sp>
    </p:spTree>
    <p:custDataLst>
      <p:tags r:id="rId1"/>
    </p:custDataLst>
    <p:extLst>
      <p:ext uri="{BB962C8B-B14F-4D97-AF65-F5344CB8AC3E}">
        <p14:creationId xmlns:p14="http://schemas.microsoft.com/office/powerpoint/2010/main" val="6939835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7177" y="457200"/>
            <a:ext cx="10784543" cy="1026460"/>
          </a:xfrm>
        </p:spPr>
        <p:txBody>
          <a:bodyPr vert="horz" lIns="91440" tIns="45720" rIns="91440" bIns="45720" rtlCol="0" anchor="b" anchorCtr="0">
            <a:normAutofit/>
          </a:bodyPr>
          <a:lstStyle/>
          <a:p>
            <a:r>
              <a:rPr lang="en-US" sz="4400" kern="1200" dirty="0">
                <a:latin typeface="+mj-lt"/>
                <a:ea typeface="+mj-ea"/>
                <a:cs typeface="+mj-cs"/>
              </a:rPr>
              <a:t>Do specifications apply to just food? </a:t>
            </a:r>
          </a:p>
        </p:txBody>
      </p:sp>
      <p:graphicFrame>
        <p:nvGraphicFramePr>
          <p:cNvPr id="5" name="TextBox 2" descr="Specifications apply to everything you procure that is non-food which could include everything from office supplies and kitchen equipment to services such as security, laundry and phone plans!&#10;">
            <a:extLst>
              <a:ext uri="{FF2B5EF4-FFF2-40B4-BE49-F238E27FC236}">
                <a16:creationId xmlns:a16="http://schemas.microsoft.com/office/drawing/2014/main" id="{F473AA8C-3A56-EB01-F272-62A171BB121C}"/>
              </a:ext>
            </a:extLst>
          </p:cNvPr>
          <p:cNvGraphicFramePr/>
          <p:nvPr>
            <p:extLst>
              <p:ext uri="{D42A27DB-BD31-4B8C-83A1-F6EECF244321}">
                <p14:modId xmlns:p14="http://schemas.microsoft.com/office/powerpoint/2010/main" val="3168542921"/>
              </p:ext>
            </p:extLst>
          </p:nvPr>
        </p:nvGraphicFramePr>
        <p:xfrm>
          <a:off x="717177" y="1825625"/>
          <a:ext cx="10784543" cy="410901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9" name="Footer Placeholder 2">
            <a:extLst>
              <a:ext uri="{FF2B5EF4-FFF2-40B4-BE49-F238E27FC236}">
                <a16:creationId xmlns:a16="http://schemas.microsoft.com/office/drawing/2014/main" id="{C6FD60EB-8C57-9AFA-B55C-C688A588D6A7}"/>
              </a:ext>
            </a:extLst>
          </p:cNvPr>
          <p:cNvSpPr>
            <a:spLocks noGrp="1"/>
          </p:cNvSpPr>
          <p:nvPr>
            <p:ph type="ftr" sz="quarter" idx="11"/>
          </p:nvPr>
        </p:nvSpPr>
        <p:spPr>
          <a:xfrm>
            <a:off x="717176" y="6139795"/>
            <a:ext cx="2864224" cy="365125"/>
          </a:xfrm>
        </p:spPr>
        <p:txBody>
          <a:bodyPr/>
          <a:lstStyle/>
          <a:p>
            <a:pPr>
              <a:spcAft>
                <a:spcPts val="600"/>
              </a:spcAft>
            </a:pPr>
            <a:r>
              <a:rPr lang="en-US"/>
              <a:t>Oregon Department of Education</a:t>
            </a:r>
          </a:p>
        </p:txBody>
      </p:sp>
      <p:sp>
        <p:nvSpPr>
          <p:cNvPr id="11" name="Slide Number Placeholder 3">
            <a:extLst>
              <a:ext uri="{FF2B5EF4-FFF2-40B4-BE49-F238E27FC236}">
                <a16:creationId xmlns:a16="http://schemas.microsoft.com/office/drawing/2014/main" id="{FCF649F7-670A-CE89-D846-F1462FCC5ECE}"/>
              </a:ext>
            </a:extLst>
          </p:cNvPr>
          <p:cNvSpPr>
            <a:spLocks noGrp="1"/>
          </p:cNvSpPr>
          <p:nvPr>
            <p:ph type="sldNum" sz="quarter" idx="12"/>
          </p:nvPr>
        </p:nvSpPr>
        <p:spPr>
          <a:xfrm>
            <a:off x="8610601" y="6139795"/>
            <a:ext cx="2891119" cy="365125"/>
          </a:xfrm>
        </p:spPr>
        <p:txBody>
          <a:bodyPr/>
          <a:lstStyle/>
          <a:p>
            <a:pPr>
              <a:spcAft>
                <a:spcPts val="600"/>
              </a:spcAft>
            </a:pPr>
            <a:fld id="{357F5B69-6281-4C1F-8C38-6DA0F56DA430}" type="slidenum">
              <a:rPr lang="en-US" smtClean="0"/>
              <a:pPr>
                <a:spcAft>
                  <a:spcPts val="600"/>
                </a:spcAft>
              </a:pPr>
              <a:t>20</a:t>
            </a:fld>
            <a:endParaRPr lang="en-US"/>
          </a:p>
        </p:txBody>
      </p:sp>
    </p:spTree>
    <p:custDataLst>
      <p:tags r:id="rId1"/>
    </p:custDataLst>
    <p:extLst>
      <p:ext uri="{BB962C8B-B14F-4D97-AF65-F5344CB8AC3E}">
        <p14:creationId xmlns:p14="http://schemas.microsoft.com/office/powerpoint/2010/main" val="8534863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7177" y="457200"/>
            <a:ext cx="10784543" cy="1026460"/>
          </a:xfrm>
        </p:spPr>
        <p:txBody>
          <a:bodyPr vert="horz" lIns="91440" tIns="45720" rIns="91440" bIns="45720" rtlCol="0" anchor="b" anchorCtr="0">
            <a:normAutofit/>
          </a:bodyPr>
          <a:lstStyle/>
          <a:p>
            <a:r>
              <a:rPr lang="en-US" sz="4400" kern="1200" dirty="0">
                <a:latin typeface="+mj-lt"/>
                <a:ea typeface="+mj-ea"/>
                <a:cs typeface="+mj-cs"/>
              </a:rPr>
              <a:t>Sample Specification for a Kitchen Oven </a:t>
            </a:r>
          </a:p>
        </p:txBody>
      </p:sp>
      <p:sp>
        <p:nvSpPr>
          <p:cNvPr id="3" name="TextBox 2"/>
          <p:cNvSpPr txBox="1"/>
          <p:nvPr/>
        </p:nvSpPr>
        <p:spPr>
          <a:xfrm>
            <a:off x="717177" y="1825625"/>
            <a:ext cx="10784543" cy="4109010"/>
          </a:xfrm>
          <a:prstGeom prst="rect">
            <a:avLst/>
          </a:prstGeom>
        </p:spPr>
        <p:txBody>
          <a:bodyPr vert="horz" lIns="91440" tIns="45720" rIns="91440" bIns="45720" rtlCol="0">
            <a:normAutofit/>
          </a:bodyPr>
          <a:lstStyle/>
          <a:p>
            <a:pPr marL="171450" indent="-171450" defTabSz="685800">
              <a:lnSpc>
                <a:spcPct val="90000"/>
              </a:lnSpc>
              <a:spcBef>
                <a:spcPts val="750"/>
              </a:spcBef>
              <a:buFont typeface="Arial" panose="020B0604020202020204" pitchFamily="34" charset="0"/>
              <a:buChar char="•"/>
            </a:pPr>
            <a:r>
              <a:rPr lang="en-US" sz="2400" b="1" dirty="0"/>
              <a:t>Description of the Product: </a:t>
            </a:r>
            <a:r>
              <a:rPr lang="en-US" sz="2400" dirty="0"/>
              <a:t>Convection Oven</a:t>
            </a:r>
          </a:p>
          <a:p>
            <a:pPr marL="171450" indent="-171450" defTabSz="685800">
              <a:lnSpc>
                <a:spcPct val="90000"/>
              </a:lnSpc>
              <a:spcBef>
                <a:spcPts val="750"/>
              </a:spcBef>
              <a:buFont typeface="Arial" panose="020B0604020202020204" pitchFamily="34" charset="0"/>
              <a:buChar char="•"/>
            </a:pPr>
            <a:r>
              <a:rPr lang="en-US" sz="2400" b="1" dirty="0"/>
              <a:t>Product specifications: </a:t>
            </a:r>
          </a:p>
          <a:p>
            <a:pPr marL="628650" lvl="1" indent="-171450" defTabSz="685800">
              <a:lnSpc>
                <a:spcPct val="90000"/>
              </a:lnSpc>
              <a:spcBef>
                <a:spcPts val="750"/>
              </a:spcBef>
              <a:buFont typeface="Arial" panose="020B0604020202020204" pitchFamily="34" charset="0"/>
              <a:buChar char="•"/>
            </a:pPr>
            <a:r>
              <a:rPr lang="en-US" sz="2400" dirty="0"/>
              <a:t>Convection single deck; insulated door handles; glass window door panels; standard depth to fit 18”x26” sheet pans; stainless steel exterior 16-20 gauge, no. 4 finish; 4” insulation on sides, 2” on doors; automatic fan shut-off; ability to cook without fan; cook and hold feature; solid state control with digital display; energy star preferred</a:t>
            </a:r>
            <a:endParaRPr lang="en-US" sz="2400" b="1" dirty="0"/>
          </a:p>
          <a:p>
            <a:pPr marL="171450" indent="-171450" defTabSz="685800">
              <a:lnSpc>
                <a:spcPct val="90000"/>
              </a:lnSpc>
              <a:spcBef>
                <a:spcPts val="750"/>
              </a:spcBef>
              <a:buFont typeface="Arial" panose="020B0604020202020204" pitchFamily="34" charset="0"/>
              <a:buChar char="•"/>
            </a:pPr>
            <a:r>
              <a:rPr lang="en-US" sz="2400" b="1" dirty="0"/>
              <a:t>Power Type: </a:t>
            </a:r>
            <a:r>
              <a:rPr lang="en-US" sz="2400" dirty="0"/>
              <a:t>Electric 220/240 VAC single phase; quick disconnect </a:t>
            </a:r>
          </a:p>
          <a:p>
            <a:pPr marL="171450" indent="-171450" defTabSz="685800">
              <a:lnSpc>
                <a:spcPct val="90000"/>
              </a:lnSpc>
              <a:spcBef>
                <a:spcPts val="750"/>
              </a:spcBef>
              <a:buFont typeface="Arial" panose="020B0604020202020204" pitchFamily="34" charset="0"/>
              <a:buChar char="•"/>
            </a:pPr>
            <a:r>
              <a:rPr lang="en-US" sz="2400" b="1" dirty="0"/>
              <a:t>Installation Type: </a:t>
            </a:r>
            <a:r>
              <a:rPr lang="en-US" sz="2400" dirty="0"/>
              <a:t>6” legs for floor</a:t>
            </a:r>
          </a:p>
          <a:p>
            <a:pPr marL="171450" indent="-171450" defTabSz="685800">
              <a:lnSpc>
                <a:spcPct val="90000"/>
              </a:lnSpc>
              <a:spcBef>
                <a:spcPts val="750"/>
              </a:spcBef>
              <a:buFont typeface="Arial" panose="020B0604020202020204" pitchFamily="34" charset="0"/>
              <a:buChar char="•"/>
            </a:pPr>
            <a:r>
              <a:rPr lang="en-US" sz="2400" b="1" dirty="0"/>
              <a:t>Quantity: </a:t>
            </a:r>
            <a:r>
              <a:rPr lang="en-US" sz="2400" dirty="0"/>
              <a:t>1</a:t>
            </a:r>
          </a:p>
          <a:p>
            <a:pPr marL="171450" indent="-171450" defTabSz="685800">
              <a:lnSpc>
                <a:spcPct val="90000"/>
              </a:lnSpc>
              <a:spcBef>
                <a:spcPts val="750"/>
              </a:spcBef>
              <a:buFont typeface="Arial" panose="020B0604020202020204" pitchFamily="34" charset="0"/>
              <a:buChar char="•"/>
            </a:pPr>
            <a:endParaRPr lang="en-US" dirty="0"/>
          </a:p>
          <a:p>
            <a:pPr marL="171450" indent="-171450" defTabSz="685800">
              <a:lnSpc>
                <a:spcPct val="90000"/>
              </a:lnSpc>
              <a:spcBef>
                <a:spcPts val="750"/>
              </a:spcBef>
              <a:buFont typeface="Arial" panose="020B0604020202020204" pitchFamily="34" charset="0"/>
              <a:buChar char="•"/>
            </a:pPr>
            <a:endParaRPr lang="en-US" dirty="0"/>
          </a:p>
        </p:txBody>
      </p:sp>
      <p:sp>
        <p:nvSpPr>
          <p:cNvPr id="12" name="Footer Placeholder 3">
            <a:extLst>
              <a:ext uri="{FF2B5EF4-FFF2-40B4-BE49-F238E27FC236}">
                <a16:creationId xmlns:a16="http://schemas.microsoft.com/office/drawing/2014/main" id="{A3893939-97F5-77EB-AECF-C40536CA1654}"/>
              </a:ext>
            </a:extLst>
          </p:cNvPr>
          <p:cNvSpPr>
            <a:spLocks noGrp="1"/>
          </p:cNvSpPr>
          <p:nvPr>
            <p:ph type="ftr" sz="quarter" idx="11"/>
          </p:nvPr>
        </p:nvSpPr>
        <p:spPr>
          <a:xfrm>
            <a:off x="717176" y="6139795"/>
            <a:ext cx="2864224" cy="365125"/>
          </a:xfrm>
        </p:spPr>
        <p:txBody>
          <a:bodyPr/>
          <a:lstStyle/>
          <a:p>
            <a:pPr>
              <a:spcAft>
                <a:spcPts val="600"/>
              </a:spcAft>
            </a:pPr>
            <a:r>
              <a:rPr lang="en-US"/>
              <a:t>Oregon Department of Education</a:t>
            </a:r>
          </a:p>
        </p:txBody>
      </p:sp>
      <p:sp>
        <p:nvSpPr>
          <p:cNvPr id="13" name="Slide Number Placeholder 4">
            <a:extLst>
              <a:ext uri="{FF2B5EF4-FFF2-40B4-BE49-F238E27FC236}">
                <a16:creationId xmlns:a16="http://schemas.microsoft.com/office/drawing/2014/main" id="{B1A2C62B-BBD6-CD38-33D3-C8DF8D4E3D4A}"/>
              </a:ext>
            </a:extLst>
          </p:cNvPr>
          <p:cNvSpPr>
            <a:spLocks noGrp="1"/>
          </p:cNvSpPr>
          <p:nvPr>
            <p:ph type="sldNum" sz="quarter" idx="12"/>
          </p:nvPr>
        </p:nvSpPr>
        <p:spPr>
          <a:xfrm>
            <a:off x="8610601" y="6139795"/>
            <a:ext cx="2891119" cy="365125"/>
          </a:xfrm>
        </p:spPr>
        <p:txBody>
          <a:bodyPr/>
          <a:lstStyle/>
          <a:p>
            <a:pPr>
              <a:spcAft>
                <a:spcPts val="600"/>
              </a:spcAft>
            </a:pPr>
            <a:fld id="{357F5B69-6281-4C1F-8C38-6DA0F56DA430}" type="slidenum">
              <a:rPr lang="en-US" smtClean="0"/>
              <a:pPr>
                <a:spcAft>
                  <a:spcPts val="600"/>
                </a:spcAft>
              </a:pPr>
              <a:t>21</a:t>
            </a:fld>
            <a:endParaRPr lang="en-US"/>
          </a:p>
        </p:txBody>
      </p:sp>
    </p:spTree>
    <p:custDataLst>
      <p:tags r:id="rId1"/>
    </p:custDataLst>
    <p:extLst>
      <p:ext uri="{BB962C8B-B14F-4D97-AF65-F5344CB8AC3E}">
        <p14:creationId xmlns:p14="http://schemas.microsoft.com/office/powerpoint/2010/main" val="20630598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7177" y="457200"/>
            <a:ext cx="10784543" cy="1026460"/>
          </a:xfrm>
        </p:spPr>
        <p:txBody>
          <a:bodyPr vert="horz" lIns="91440" tIns="45720" rIns="91440" bIns="45720" rtlCol="0" anchor="b" anchorCtr="0">
            <a:normAutofit/>
          </a:bodyPr>
          <a:lstStyle/>
          <a:p>
            <a:r>
              <a:rPr lang="en-US" sz="4400" kern="1200" dirty="0">
                <a:latin typeface="+mj-lt"/>
                <a:ea typeface="+mj-ea"/>
                <a:cs typeface="+mj-cs"/>
              </a:rPr>
              <a:t>Sample Specification for a Computer</a:t>
            </a:r>
          </a:p>
        </p:txBody>
      </p:sp>
      <p:sp>
        <p:nvSpPr>
          <p:cNvPr id="3" name="TextBox 2"/>
          <p:cNvSpPr txBox="1"/>
          <p:nvPr/>
        </p:nvSpPr>
        <p:spPr>
          <a:xfrm>
            <a:off x="717177" y="1825625"/>
            <a:ext cx="10784543" cy="4109010"/>
          </a:xfrm>
          <a:prstGeom prst="rect">
            <a:avLst/>
          </a:prstGeom>
        </p:spPr>
        <p:txBody>
          <a:bodyPr vert="horz" lIns="91440" tIns="45720" rIns="91440" bIns="45720" rtlCol="0">
            <a:normAutofit/>
          </a:bodyPr>
          <a:lstStyle/>
          <a:p>
            <a:pPr marL="171450" indent="-171450" defTabSz="685800">
              <a:lnSpc>
                <a:spcPct val="90000"/>
              </a:lnSpc>
              <a:spcBef>
                <a:spcPts val="750"/>
              </a:spcBef>
              <a:buFont typeface="Arial" panose="020B0604020202020204" pitchFamily="34" charset="0"/>
              <a:buChar char="•"/>
            </a:pPr>
            <a:r>
              <a:rPr lang="en-US" sz="2400" b="1" dirty="0"/>
              <a:t>Description of the Product: </a:t>
            </a:r>
            <a:r>
              <a:rPr lang="en-US" sz="2400" dirty="0"/>
              <a:t>Computer</a:t>
            </a:r>
          </a:p>
          <a:p>
            <a:pPr marL="171450" indent="-171450" defTabSz="685800">
              <a:lnSpc>
                <a:spcPct val="90000"/>
              </a:lnSpc>
              <a:spcBef>
                <a:spcPts val="750"/>
              </a:spcBef>
              <a:buFont typeface="Arial" panose="020B0604020202020204" pitchFamily="34" charset="0"/>
              <a:buChar char="•"/>
            </a:pPr>
            <a:r>
              <a:rPr lang="en-US" sz="2400" b="1" dirty="0"/>
              <a:t>Product specifications: </a:t>
            </a:r>
          </a:p>
          <a:p>
            <a:pPr marL="171450" indent="-171450" defTabSz="685800">
              <a:lnSpc>
                <a:spcPct val="90000"/>
              </a:lnSpc>
              <a:spcBef>
                <a:spcPts val="750"/>
              </a:spcBef>
              <a:buFont typeface="Arial" panose="020B0604020202020204" pitchFamily="34" charset="0"/>
              <a:buChar char="•"/>
            </a:pPr>
            <a:r>
              <a:rPr lang="en-US" sz="2400" dirty="0"/>
              <a:t>Minimum dual core 2.4 GHz (Intel i5 or i7 processor or equivalent); minimum 8 GB RAM, minimum 256 GB Hard Drive; Graphics Card with HDMI or DVI support; minimum 23” widescreen LCD with HDMI or DVI support; DVD re-writable drive; 3 year warranty</a:t>
            </a:r>
            <a:endParaRPr lang="en-US" sz="2400" b="1" dirty="0"/>
          </a:p>
          <a:p>
            <a:pPr marL="171450" indent="-171450" defTabSz="685800">
              <a:lnSpc>
                <a:spcPct val="90000"/>
              </a:lnSpc>
              <a:spcBef>
                <a:spcPts val="750"/>
              </a:spcBef>
              <a:buFont typeface="Arial" panose="020B0604020202020204" pitchFamily="34" charset="0"/>
              <a:buChar char="•"/>
            </a:pPr>
            <a:r>
              <a:rPr lang="en-US" sz="2400" b="1" dirty="0"/>
              <a:t>Operating System: </a:t>
            </a:r>
            <a:r>
              <a:rPr lang="en-US" sz="2400" dirty="0"/>
              <a:t>Windows 10 or equivalent</a:t>
            </a:r>
          </a:p>
          <a:p>
            <a:pPr marL="171450" indent="-171450" defTabSz="685800">
              <a:lnSpc>
                <a:spcPct val="90000"/>
              </a:lnSpc>
              <a:spcBef>
                <a:spcPts val="750"/>
              </a:spcBef>
              <a:buFont typeface="Arial" panose="020B0604020202020204" pitchFamily="34" charset="0"/>
              <a:buChar char="•"/>
            </a:pPr>
            <a:r>
              <a:rPr lang="en-US" sz="2400" b="1" dirty="0"/>
              <a:t>Computer Type: </a:t>
            </a:r>
            <a:r>
              <a:rPr lang="en-US" sz="2400" dirty="0"/>
              <a:t>Desktop, Mini Tower preferred</a:t>
            </a:r>
          </a:p>
          <a:p>
            <a:pPr marL="171450" indent="-171450" defTabSz="685800">
              <a:lnSpc>
                <a:spcPct val="90000"/>
              </a:lnSpc>
              <a:spcBef>
                <a:spcPts val="750"/>
              </a:spcBef>
              <a:buFont typeface="Arial" panose="020B0604020202020204" pitchFamily="34" charset="0"/>
              <a:buChar char="•"/>
            </a:pPr>
            <a:r>
              <a:rPr lang="en-US" sz="2400" b="1" dirty="0"/>
              <a:t>Quantity: </a:t>
            </a:r>
            <a:r>
              <a:rPr lang="en-US" sz="2400" dirty="0"/>
              <a:t>1</a:t>
            </a:r>
          </a:p>
          <a:p>
            <a:pPr marL="171450" indent="-171450" defTabSz="685800">
              <a:lnSpc>
                <a:spcPct val="90000"/>
              </a:lnSpc>
              <a:spcBef>
                <a:spcPts val="750"/>
              </a:spcBef>
              <a:buFont typeface="Arial" panose="020B0604020202020204" pitchFamily="34" charset="0"/>
              <a:buChar char="•"/>
            </a:pPr>
            <a:endParaRPr lang="en-US" dirty="0"/>
          </a:p>
          <a:p>
            <a:pPr marL="171450" indent="-171450" defTabSz="685800">
              <a:lnSpc>
                <a:spcPct val="90000"/>
              </a:lnSpc>
              <a:spcBef>
                <a:spcPts val="750"/>
              </a:spcBef>
              <a:buFont typeface="Arial" panose="020B0604020202020204" pitchFamily="34" charset="0"/>
              <a:buChar char="•"/>
            </a:pPr>
            <a:endParaRPr lang="en-US" dirty="0"/>
          </a:p>
        </p:txBody>
      </p:sp>
      <p:sp>
        <p:nvSpPr>
          <p:cNvPr id="8" name="Footer Placeholder 3">
            <a:extLst>
              <a:ext uri="{FF2B5EF4-FFF2-40B4-BE49-F238E27FC236}">
                <a16:creationId xmlns:a16="http://schemas.microsoft.com/office/drawing/2014/main" id="{9D0A2516-B270-402D-F3A1-8009F1D7ECE3}"/>
              </a:ext>
            </a:extLst>
          </p:cNvPr>
          <p:cNvSpPr>
            <a:spLocks noGrp="1"/>
          </p:cNvSpPr>
          <p:nvPr>
            <p:ph type="ftr" sz="quarter" idx="11"/>
          </p:nvPr>
        </p:nvSpPr>
        <p:spPr>
          <a:xfrm>
            <a:off x="717176" y="6139795"/>
            <a:ext cx="2864224" cy="365125"/>
          </a:xfrm>
        </p:spPr>
        <p:txBody>
          <a:bodyPr/>
          <a:lstStyle/>
          <a:p>
            <a:pPr>
              <a:spcAft>
                <a:spcPts val="600"/>
              </a:spcAft>
            </a:pPr>
            <a:r>
              <a:rPr lang="en-US"/>
              <a:t>Oregon Department of Education</a:t>
            </a:r>
          </a:p>
        </p:txBody>
      </p:sp>
      <p:sp>
        <p:nvSpPr>
          <p:cNvPr id="10" name="Slide Number Placeholder 4">
            <a:extLst>
              <a:ext uri="{FF2B5EF4-FFF2-40B4-BE49-F238E27FC236}">
                <a16:creationId xmlns:a16="http://schemas.microsoft.com/office/drawing/2014/main" id="{5CE2B53A-6D8E-5CF7-4FCD-37D39A523A24}"/>
              </a:ext>
            </a:extLst>
          </p:cNvPr>
          <p:cNvSpPr>
            <a:spLocks noGrp="1"/>
          </p:cNvSpPr>
          <p:nvPr>
            <p:ph type="sldNum" sz="quarter" idx="12"/>
          </p:nvPr>
        </p:nvSpPr>
        <p:spPr>
          <a:xfrm>
            <a:off x="8610601" y="6139795"/>
            <a:ext cx="2891119" cy="365125"/>
          </a:xfrm>
        </p:spPr>
        <p:txBody>
          <a:bodyPr/>
          <a:lstStyle/>
          <a:p>
            <a:pPr>
              <a:spcAft>
                <a:spcPts val="600"/>
              </a:spcAft>
            </a:pPr>
            <a:fld id="{357F5B69-6281-4C1F-8C38-6DA0F56DA430}" type="slidenum">
              <a:rPr lang="en-US" smtClean="0"/>
              <a:pPr>
                <a:spcAft>
                  <a:spcPts val="600"/>
                </a:spcAft>
              </a:pPr>
              <a:t>22</a:t>
            </a:fld>
            <a:endParaRPr lang="en-US"/>
          </a:p>
        </p:txBody>
      </p:sp>
    </p:spTree>
    <p:custDataLst>
      <p:tags r:id="rId1"/>
    </p:custDataLst>
    <p:extLst>
      <p:ext uri="{BB962C8B-B14F-4D97-AF65-F5344CB8AC3E}">
        <p14:creationId xmlns:p14="http://schemas.microsoft.com/office/powerpoint/2010/main" val="173443792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7177" y="457200"/>
            <a:ext cx="10784543" cy="1026460"/>
          </a:xfrm>
        </p:spPr>
        <p:txBody>
          <a:bodyPr vert="horz" lIns="91440" tIns="45720" rIns="91440" bIns="45720" rtlCol="0" anchor="b" anchorCtr="0">
            <a:normAutofit/>
          </a:bodyPr>
          <a:lstStyle/>
          <a:p>
            <a:r>
              <a:rPr lang="en-US" sz="4400" kern="1200" dirty="0">
                <a:latin typeface="+mj-lt"/>
                <a:ea typeface="+mj-ea"/>
                <a:cs typeface="+mj-cs"/>
              </a:rPr>
              <a:t>Resources</a:t>
            </a:r>
          </a:p>
        </p:txBody>
      </p:sp>
      <p:sp>
        <p:nvSpPr>
          <p:cNvPr id="4" name="TextBox 3"/>
          <p:cNvSpPr txBox="1"/>
          <p:nvPr/>
        </p:nvSpPr>
        <p:spPr>
          <a:xfrm>
            <a:off x="717177" y="1825625"/>
            <a:ext cx="10784543" cy="4109010"/>
          </a:xfrm>
          <a:prstGeom prst="rect">
            <a:avLst/>
          </a:prstGeom>
        </p:spPr>
        <p:txBody>
          <a:bodyPr vert="horz" lIns="91440" tIns="45720" rIns="91440" bIns="45720" rtlCol="0">
            <a:normAutofit/>
          </a:bodyPr>
          <a:lstStyle/>
          <a:p>
            <a:pPr marL="171450" indent="-171450" defTabSz="685800">
              <a:lnSpc>
                <a:spcPct val="90000"/>
              </a:lnSpc>
              <a:spcBef>
                <a:spcPts val="750"/>
              </a:spcBef>
              <a:buFont typeface="Arial" panose="020B0604020202020204" pitchFamily="34" charset="0"/>
              <a:buChar char="•"/>
            </a:pPr>
            <a:r>
              <a:rPr lang="en-US" sz="1400" b="1" dirty="0"/>
              <a:t>USDA Agricultural Marketing Service (AMS)</a:t>
            </a:r>
          </a:p>
          <a:p>
            <a:pPr marL="171450" indent="-171450" defTabSz="685800">
              <a:lnSpc>
                <a:spcPct val="90000"/>
              </a:lnSpc>
              <a:spcBef>
                <a:spcPts val="750"/>
              </a:spcBef>
              <a:buFont typeface="Arial" panose="020B0604020202020204" pitchFamily="34" charset="0"/>
              <a:buChar char="•"/>
            </a:pPr>
            <a:endParaRPr lang="en-US" sz="1400" dirty="0"/>
          </a:p>
          <a:p>
            <a:pPr marL="171450" indent="-171450" defTabSz="685800">
              <a:lnSpc>
                <a:spcPct val="90000"/>
              </a:lnSpc>
              <a:spcBef>
                <a:spcPts val="750"/>
              </a:spcBef>
              <a:buFont typeface="Arial" panose="020B0604020202020204" pitchFamily="34" charset="0"/>
              <a:buChar char="•"/>
            </a:pPr>
            <a:r>
              <a:rPr lang="en-US" sz="1400" dirty="0"/>
              <a:t>Specifications for all USDA Foods products:</a:t>
            </a:r>
          </a:p>
          <a:p>
            <a:pPr marL="171450" indent="-171450" defTabSz="685800">
              <a:lnSpc>
                <a:spcPct val="90000"/>
              </a:lnSpc>
              <a:spcBef>
                <a:spcPts val="750"/>
              </a:spcBef>
              <a:buFont typeface="Arial" panose="020B0604020202020204" pitchFamily="34" charset="0"/>
              <a:buChar char="•"/>
            </a:pPr>
            <a:r>
              <a:rPr lang="en-US" sz="1400" dirty="0">
                <a:hlinkClick r:id="rId4">
                  <a:extLst>
                    <a:ext uri="{A12FA001-AC4F-418D-AE19-62706E023703}">
                      <ahyp:hlinkClr xmlns:ahyp="http://schemas.microsoft.com/office/drawing/2018/hyperlinkcolor" val="tx"/>
                    </a:ext>
                  </a:extLst>
                </a:hlinkClick>
              </a:rPr>
              <a:t>https://www.ams.usda.gov/selling-food/product-specs</a:t>
            </a:r>
            <a:endParaRPr lang="en-US" sz="1400" dirty="0"/>
          </a:p>
          <a:p>
            <a:pPr marL="171450" indent="-171450" defTabSz="685800">
              <a:lnSpc>
                <a:spcPct val="90000"/>
              </a:lnSpc>
              <a:spcBef>
                <a:spcPts val="750"/>
              </a:spcBef>
              <a:buFont typeface="Arial" panose="020B0604020202020204" pitchFamily="34" charset="0"/>
              <a:buChar char="•"/>
            </a:pPr>
            <a:endParaRPr lang="en-US" sz="1400" dirty="0"/>
          </a:p>
          <a:p>
            <a:pPr marL="171450" indent="-171450" defTabSz="685800">
              <a:lnSpc>
                <a:spcPct val="90000"/>
              </a:lnSpc>
              <a:spcBef>
                <a:spcPts val="750"/>
              </a:spcBef>
              <a:buFont typeface="Arial" panose="020B0604020202020204" pitchFamily="34" charset="0"/>
              <a:buChar char="•"/>
            </a:pPr>
            <a:r>
              <a:rPr lang="en-US" sz="1400" dirty="0"/>
              <a:t>Grades and Standards for American agricultural products: </a:t>
            </a:r>
          </a:p>
          <a:p>
            <a:pPr marL="171450" indent="-171450" defTabSz="685800">
              <a:lnSpc>
                <a:spcPct val="90000"/>
              </a:lnSpc>
              <a:spcBef>
                <a:spcPts val="750"/>
              </a:spcBef>
              <a:buFont typeface="Arial" panose="020B0604020202020204" pitchFamily="34" charset="0"/>
              <a:buChar char="•"/>
            </a:pPr>
            <a:r>
              <a:rPr lang="en-US" sz="1400" dirty="0">
                <a:hlinkClick r:id="rId5">
                  <a:extLst>
                    <a:ext uri="{A12FA001-AC4F-418D-AE19-62706E023703}">
                      <ahyp:hlinkClr xmlns:ahyp="http://schemas.microsoft.com/office/drawing/2018/hyperlinkcolor" val="tx"/>
                    </a:ext>
                  </a:extLst>
                </a:hlinkClick>
              </a:rPr>
              <a:t>https://www.ams.usda.gov/grades-standards</a:t>
            </a:r>
            <a:r>
              <a:rPr lang="en-US" sz="1400" dirty="0"/>
              <a:t>  </a:t>
            </a:r>
          </a:p>
          <a:p>
            <a:pPr marL="171450" indent="-171450" defTabSz="685800">
              <a:lnSpc>
                <a:spcPct val="90000"/>
              </a:lnSpc>
              <a:spcBef>
                <a:spcPts val="750"/>
              </a:spcBef>
              <a:buFont typeface="Arial" panose="020B0604020202020204" pitchFamily="34" charset="0"/>
              <a:buChar char="•"/>
            </a:pPr>
            <a:endParaRPr lang="en-US" sz="1400" dirty="0"/>
          </a:p>
          <a:p>
            <a:pPr marL="171450" indent="-171450" defTabSz="685800">
              <a:lnSpc>
                <a:spcPct val="90000"/>
              </a:lnSpc>
              <a:spcBef>
                <a:spcPts val="750"/>
              </a:spcBef>
              <a:buFont typeface="Arial" panose="020B0604020202020204" pitchFamily="34" charset="0"/>
              <a:buChar char="•"/>
            </a:pPr>
            <a:r>
              <a:rPr lang="en-US" sz="1400" b="1" dirty="0"/>
              <a:t>Institute of Child Nutrition</a:t>
            </a:r>
          </a:p>
          <a:p>
            <a:pPr marL="171450" indent="-171450" defTabSz="685800">
              <a:lnSpc>
                <a:spcPct val="90000"/>
              </a:lnSpc>
              <a:spcBef>
                <a:spcPts val="750"/>
              </a:spcBef>
              <a:buFont typeface="Arial" panose="020B0604020202020204" pitchFamily="34" charset="0"/>
              <a:buChar char="•"/>
            </a:pPr>
            <a:endParaRPr lang="en-US" sz="1400" b="1" dirty="0"/>
          </a:p>
          <a:p>
            <a:pPr marL="171450" indent="-171450" defTabSz="685800">
              <a:lnSpc>
                <a:spcPct val="90000"/>
              </a:lnSpc>
              <a:spcBef>
                <a:spcPts val="750"/>
              </a:spcBef>
              <a:buFont typeface="Arial" panose="020B0604020202020204" pitchFamily="34" charset="0"/>
              <a:buChar char="•"/>
            </a:pPr>
            <a:r>
              <a:rPr lang="en-US" sz="1400" dirty="0"/>
              <a:t>Procurement in the 21</a:t>
            </a:r>
            <a:r>
              <a:rPr lang="en-US" sz="1400" baseline="30000" dirty="0"/>
              <a:t>st</a:t>
            </a:r>
            <a:r>
              <a:rPr lang="en-US" sz="1400" dirty="0"/>
              <a:t> Century, Product Specifications, page 79</a:t>
            </a:r>
          </a:p>
          <a:p>
            <a:pPr marL="171450" indent="-171450" defTabSz="685800">
              <a:lnSpc>
                <a:spcPct val="90000"/>
              </a:lnSpc>
              <a:spcBef>
                <a:spcPts val="750"/>
              </a:spcBef>
              <a:buFont typeface="Arial" panose="020B0604020202020204" pitchFamily="34" charset="0"/>
              <a:buChar char="•"/>
            </a:pPr>
            <a:r>
              <a:rPr lang="en-US" sz="1400" dirty="0">
                <a:hlinkClick r:id="rId6">
                  <a:extLst>
                    <a:ext uri="{A12FA001-AC4F-418D-AE19-62706E023703}">
                      <ahyp:hlinkClr xmlns:ahyp="http://schemas.microsoft.com/office/drawing/2018/hyperlinkcolor" val="tx"/>
                    </a:ext>
                  </a:extLst>
                </a:hlinkClick>
              </a:rPr>
              <a:t>http://www.instituteofchildnutrition.org/</a:t>
            </a:r>
            <a:r>
              <a:rPr lang="en-US" sz="1400" dirty="0"/>
              <a:t> (click procurement in search box)</a:t>
            </a:r>
          </a:p>
          <a:p>
            <a:pPr marL="171450" indent="-171450" defTabSz="685800">
              <a:lnSpc>
                <a:spcPct val="90000"/>
              </a:lnSpc>
              <a:spcBef>
                <a:spcPts val="750"/>
              </a:spcBef>
              <a:buFont typeface="Arial" panose="020B0604020202020204" pitchFamily="34" charset="0"/>
              <a:buChar char="•"/>
            </a:pPr>
            <a:endParaRPr lang="en-US" sz="1400" dirty="0"/>
          </a:p>
          <a:p>
            <a:pPr marL="171450" indent="-171450" defTabSz="685800">
              <a:lnSpc>
                <a:spcPct val="90000"/>
              </a:lnSpc>
              <a:spcBef>
                <a:spcPts val="750"/>
              </a:spcBef>
              <a:buFont typeface="Arial" panose="020B0604020202020204" pitchFamily="34" charset="0"/>
              <a:buChar char="•"/>
            </a:pPr>
            <a:r>
              <a:rPr lang="en-US" sz="1400" dirty="0">
                <a:hlinkClick r:id="rId6">
                  <a:extLst>
                    <a:ext uri="{A12FA001-AC4F-418D-AE19-62706E023703}">
                      <ahyp:hlinkClr xmlns:ahyp="http://schemas.microsoft.com/office/drawing/2018/hyperlinkcolor" val="tx"/>
                    </a:ext>
                  </a:extLst>
                </a:hlinkClick>
              </a:rPr>
              <a:t>http://www.instituteofchildnutrition.org/</a:t>
            </a:r>
            <a:r>
              <a:rPr lang="en-US" sz="1400" dirty="0"/>
              <a:t> (click equipment purchasing in search box)</a:t>
            </a:r>
          </a:p>
          <a:p>
            <a:pPr marL="171450" indent="-171450" defTabSz="685800">
              <a:lnSpc>
                <a:spcPct val="90000"/>
              </a:lnSpc>
              <a:spcBef>
                <a:spcPts val="750"/>
              </a:spcBef>
              <a:buFont typeface="Arial" panose="020B0604020202020204" pitchFamily="34" charset="0"/>
              <a:buChar char="•"/>
            </a:pPr>
            <a:endParaRPr lang="en-US" sz="1400" dirty="0"/>
          </a:p>
          <a:p>
            <a:pPr marL="171450" indent="-171450" defTabSz="685800">
              <a:lnSpc>
                <a:spcPct val="90000"/>
              </a:lnSpc>
              <a:spcBef>
                <a:spcPts val="750"/>
              </a:spcBef>
              <a:buFont typeface="Arial" panose="020B0604020202020204" pitchFamily="34" charset="0"/>
              <a:buChar char="•"/>
            </a:pPr>
            <a:endParaRPr lang="en-US" sz="1400" dirty="0"/>
          </a:p>
        </p:txBody>
      </p:sp>
      <p:sp>
        <p:nvSpPr>
          <p:cNvPr id="9" name="Footer Placeholder 3">
            <a:extLst>
              <a:ext uri="{FF2B5EF4-FFF2-40B4-BE49-F238E27FC236}">
                <a16:creationId xmlns:a16="http://schemas.microsoft.com/office/drawing/2014/main" id="{9FD5DC36-2D6C-6454-9A6C-B75ECF2158EE}"/>
              </a:ext>
            </a:extLst>
          </p:cNvPr>
          <p:cNvSpPr>
            <a:spLocks noGrp="1"/>
          </p:cNvSpPr>
          <p:nvPr>
            <p:ph type="ftr" sz="quarter" idx="11"/>
          </p:nvPr>
        </p:nvSpPr>
        <p:spPr>
          <a:xfrm>
            <a:off x="717176" y="6139795"/>
            <a:ext cx="2864224" cy="365125"/>
          </a:xfrm>
        </p:spPr>
        <p:txBody>
          <a:bodyPr/>
          <a:lstStyle/>
          <a:p>
            <a:pPr>
              <a:spcAft>
                <a:spcPts val="600"/>
              </a:spcAft>
            </a:pPr>
            <a:r>
              <a:rPr lang="en-US"/>
              <a:t>Oregon Department of Education</a:t>
            </a:r>
          </a:p>
        </p:txBody>
      </p:sp>
      <p:sp>
        <p:nvSpPr>
          <p:cNvPr id="11" name="Slide Number Placeholder 4">
            <a:extLst>
              <a:ext uri="{FF2B5EF4-FFF2-40B4-BE49-F238E27FC236}">
                <a16:creationId xmlns:a16="http://schemas.microsoft.com/office/drawing/2014/main" id="{4DCFE240-3A4A-3C16-33BA-F8625014EEE6}"/>
              </a:ext>
            </a:extLst>
          </p:cNvPr>
          <p:cNvSpPr>
            <a:spLocks noGrp="1"/>
          </p:cNvSpPr>
          <p:nvPr>
            <p:ph type="sldNum" sz="quarter" idx="12"/>
          </p:nvPr>
        </p:nvSpPr>
        <p:spPr>
          <a:xfrm>
            <a:off x="8610601" y="6139795"/>
            <a:ext cx="2891119" cy="365125"/>
          </a:xfrm>
        </p:spPr>
        <p:txBody>
          <a:bodyPr/>
          <a:lstStyle/>
          <a:p>
            <a:pPr>
              <a:spcAft>
                <a:spcPts val="600"/>
              </a:spcAft>
            </a:pPr>
            <a:fld id="{357F5B69-6281-4C1F-8C38-6DA0F56DA430}" type="slidenum">
              <a:rPr lang="en-US" smtClean="0"/>
              <a:pPr>
                <a:spcAft>
                  <a:spcPts val="600"/>
                </a:spcAft>
              </a:pPr>
              <a:t>23</a:t>
            </a:fld>
            <a:endParaRPr lang="en-US"/>
          </a:p>
        </p:txBody>
      </p:sp>
    </p:spTree>
    <p:custDataLst>
      <p:tags r:id="rId1"/>
    </p:custDataLst>
    <p:extLst>
      <p:ext uri="{BB962C8B-B14F-4D97-AF65-F5344CB8AC3E}">
        <p14:creationId xmlns:p14="http://schemas.microsoft.com/office/powerpoint/2010/main" val="317520236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717177" y="457200"/>
            <a:ext cx="10784543" cy="1026460"/>
          </a:xfrm>
        </p:spPr>
        <p:txBody>
          <a:bodyPr anchor="b">
            <a:normAutofit/>
          </a:bodyPr>
          <a:lstStyle/>
          <a:p>
            <a:r>
              <a:rPr lang="en-US" sz="4000" dirty="0"/>
              <a:t>Non-Discrimination Statement</a:t>
            </a:r>
          </a:p>
        </p:txBody>
      </p:sp>
      <p:sp>
        <p:nvSpPr>
          <p:cNvPr id="5" name="Text Placeholder 4"/>
          <p:cNvSpPr>
            <a:spLocks noGrp="1"/>
          </p:cNvSpPr>
          <p:nvPr>
            <p:ph idx="1"/>
          </p:nvPr>
        </p:nvSpPr>
        <p:spPr>
          <a:xfrm>
            <a:off x="717177" y="1825625"/>
            <a:ext cx="10784543" cy="4109010"/>
          </a:xfrm>
        </p:spPr>
        <p:txBody>
          <a:bodyPr>
            <a:normAutofit fontScale="92500" lnSpcReduction="10000"/>
          </a:bodyPr>
          <a:lstStyle/>
          <a:p>
            <a:pPr marL="85725" indent="0">
              <a:buNone/>
            </a:pPr>
            <a:r>
              <a:rPr lang="en-US" sz="1400" dirty="0"/>
              <a:t>In accordance with federal civil rights law and U.S. Department of Agriculture (USDA) civil rights regulations and policies, this institution is prohibited from discriminating on the basis of race, color, national origin, sex (including gender identity and sexual orientation), disability, age, or reprisal or retaliation for prior civil rights activity.</a:t>
            </a:r>
            <a:br>
              <a:rPr lang="en-US" sz="1400" dirty="0"/>
            </a:br>
            <a:r>
              <a:rPr lang="en-US" sz="1400" dirty="0"/>
              <a:t>Program information may be made available in languages other than English. Persons with disabilities who require alternative means of communication to obtain program information (e.g., Braille, large print, audiotape, American Sign Language), should contact the responsible state or local agency that administers the program or USDA's TARGET Center at (202) 720-2600 (voice and TTY) or contact USDA through the Federal Relay Service at (800) 877-8339.</a:t>
            </a:r>
          </a:p>
          <a:p>
            <a:pPr marL="85725" indent="0">
              <a:buNone/>
            </a:pPr>
            <a:r>
              <a:rPr lang="en-US" sz="1400" dirty="0"/>
              <a:t>To file a program discrimination complaint, a Complainant should complete a Form AD-3027, USDA Program Discrimination Complaint Form which can be obtained online at: </a:t>
            </a:r>
            <a:r>
              <a:rPr lang="en-US" sz="1400" u="sng" dirty="0">
                <a:hlinkClick r:id="rId3"/>
              </a:rPr>
              <a:t>https://www.usda.gov/sites/default/files/documents/ad-3027.pdf</a:t>
            </a:r>
            <a:r>
              <a:rPr lang="en-US" sz="1400" dirty="0"/>
              <a:t>, from any USDA office, by calling (866) 632-9992, or by writing a letter addressed to USDA. The letter must contain the complainant's name, address, telephone number, and a written description of the alleged discriminatory action in sufficient detail to inform the Assistant Secretary for Civil Rights (ASCR) about the nature and date of an alleged civil rights violation. The completed AD-3027 form or letter must be submitted to USDA by:</a:t>
            </a:r>
          </a:p>
          <a:p>
            <a:pPr marL="85725" indent="0">
              <a:spcBef>
                <a:spcPts val="450"/>
              </a:spcBef>
              <a:buNone/>
            </a:pPr>
            <a:r>
              <a:rPr lang="en-US" sz="1400" b="1" dirty="0"/>
              <a:t>mail:</a:t>
            </a:r>
            <a:br>
              <a:rPr lang="en-US" sz="1400" dirty="0"/>
            </a:br>
            <a:r>
              <a:rPr lang="en-US" sz="1400" dirty="0"/>
              <a:t>U.S. Department of Agriculture</a:t>
            </a:r>
            <a:br>
              <a:rPr lang="en-US" sz="1400" dirty="0"/>
            </a:br>
            <a:r>
              <a:rPr lang="en-US" sz="1400" dirty="0"/>
              <a:t>Office of the Assistant Secretary for Civil Rights</a:t>
            </a:r>
            <a:br>
              <a:rPr lang="en-US" sz="1400" dirty="0"/>
            </a:br>
            <a:r>
              <a:rPr lang="en-US" sz="1400" dirty="0"/>
              <a:t>1400 Independence Avenue, SW</a:t>
            </a:r>
            <a:br>
              <a:rPr lang="en-US" sz="1400" dirty="0"/>
            </a:br>
            <a:r>
              <a:rPr lang="en-US" sz="1400" dirty="0"/>
              <a:t>Washington, D.C. 20250-9410; or</a:t>
            </a:r>
          </a:p>
          <a:p>
            <a:pPr marL="85725" indent="0">
              <a:spcBef>
                <a:spcPts val="450"/>
              </a:spcBef>
              <a:buNone/>
            </a:pPr>
            <a:r>
              <a:rPr lang="en-US" sz="1400" b="1" dirty="0"/>
              <a:t>fax:</a:t>
            </a:r>
            <a:br>
              <a:rPr lang="en-US" sz="1400" dirty="0"/>
            </a:br>
            <a:r>
              <a:rPr lang="en-US" sz="1400" dirty="0"/>
              <a:t>(833) 256-1665 or (202) 690-7442; or</a:t>
            </a:r>
          </a:p>
          <a:p>
            <a:pPr marL="85725" indent="0">
              <a:spcBef>
                <a:spcPts val="450"/>
              </a:spcBef>
              <a:buNone/>
            </a:pPr>
            <a:r>
              <a:rPr lang="en-US" sz="1400" b="1" dirty="0"/>
              <a:t>email:</a:t>
            </a:r>
            <a:br>
              <a:rPr lang="en-US" sz="1400" dirty="0"/>
            </a:br>
            <a:r>
              <a:rPr lang="en-US" sz="1400" u="sng" dirty="0">
                <a:hlinkClick r:id="rId4"/>
              </a:rPr>
              <a:t>Program.Intake@usda.gov</a:t>
            </a:r>
            <a:r>
              <a:rPr lang="en-US" sz="1400" u="sng" dirty="0"/>
              <a:t>,</a:t>
            </a:r>
          </a:p>
          <a:p>
            <a:pPr marL="85725" indent="0">
              <a:spcBef>
                <a:spcPts val="450"/>
              </a:spcBef>
              <a:buNone/>
            </a:pPr>
            <a:r>
              <a:rPr lang="en-US" sz="1400" dirty="0"/>
              <a:t>This institution is an equal opportunity provider</a:t>
            </a:r>
          </a:p>
        </p:txBody>
      </p:sp>
      <p:sp>
        <p:nvSpPr>
          <p:cNvPr id="11" name="Footer Placeholder 3">
            <a:extLst>
              <a:ext uri="{FF2B5EF4-FFF2-40B4-BE49-F238E27FC236}">
                <a16:creationId xmlns:a16="http://schemas.microsoft.com/office/drawing/2014/main" id="{0A351AA8-93D4-911F-0F6D-073AA696DB01}"/>
              </a:ext>
            </a:extLst>
          </p:cNvPr>
          <p:cNvSpPr>
            <a:spLocks noGrp="1"/>
          </p:cNvSpPr>
          <p:nvPr>
            <p:ph type="ftr" sz="quarter" idx="11"/>
          </p:nvPr>
        </p:nvSpPr>
        <p:spPr>
          <a:xfrm>
            <a:off x="717176" y="6139795"/>
            <a:ext cx="2864224" cy="365125"/>
          </a:xfrm>
        </p:spPr>
        <p:txBody>
          <a:bodyPr/>
          <a:lstStyle/>
          <a:p>
            <a:pPr>
              <a:spcAft>
                <a:spcPts val="600"/>
              </a:spcAft>
            </a:pPr>
            <a:r>
              <a:rPr lang="en-US"/>
              <a:t>Oregon Department of Education</a:t>
            </a:r>
          </a:p>
        </p:txBody>
      </p:sp>
      <p:sp>
        <p:nvSpPr>
          <p:cNvPr id="4" name="Slide Number Placeholder 3"/>
          <p:cNvSpPr>
            <a:spLocks noGrp="1"/>
          </p:cNvSpPr>
          <p:nvPr>
            <p:ph type="sldNum" sz="quarter" idx="12"/>
          </p:nvPr>
        </p:nvSpPr>
        <p:spPr>
          <a:xfrm>
            <a:off x="8610601" y="6139795"/>
            <a:ext cx="2891119" cy="365125"/>
          </a:xfrm>
        </p:spPr>
        <p:txBody>
          <a:bodyPr anchor="ctr">
            <a:normAutofit/>
          </a:bodyPr>
          <a:lstStyle/>
          <a:p>
            <a:pPr defTabSz="685800">
              <a:spcAft>
                <a:spcPts val="600"/>
              </a:spcAft>
            </a:pPr>
            <a:fld id="{00000000-1234-1234-1234-123412341234}" type="slidenum">
              <a:rPr lang="en-US"/>
              <a:pPr defTabSz="685800">
                <a:spcAft>
                  <a:spcPts val="600"/>
                </a:spcAft>
              </a:pPr>
              <a:t>24</a:t>
            </a:fld>
            <a:endParaRPr lang="en-US"/>
          </a:p>
        </p:txBody>
      </p:sp>
    </p:spTree>
    <p:custDataLst>
      <p:tags r:id="rId1"/>
    </p:custDataLst>
    <p:extLst>
      <p:ext uri="{BB962C8B-B14F-4D97-AF65-F5344CB8AC3E}">
        <p14:creationId xmlns:p14="http://schemas.microsoft.com/office/powerpoint/2010/main" val="8961738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7177" y="457200"/>
            <a:ext cx="10784543" cy="1026460"/>
          </a:xfrm>
        </p:spPr>
        <p:txBody>
          <a:bodyPr anchor="b">
            <a:noAutofit/>
          </a:bodyPr>
          <a:lstStyle/>
          <a:p>
            <a:r>
              <a:rPr lang="en-US" sz="4000" dirty="0"/>
              <a:t>Elements of a Specification – </a:t>
            </a:r>
            <a:br>
              <a:rPr lang="en-US" sz="4000" dirty="0"/>
            </a:br>
            <a:r>
              <a:rPr lang="en-US" sz="4000" dirty="0"/>
              <a:t>Name of Product</a:t>
            </a:r>
          </a:p>
        </p:txBody>
      </p:sp>
      <p:sp>
        <p:nvSpPr>
          <p:cNvPr id="3" name="Content Placeholder 2"/>
          <p:cNvSpPr>
            <a:spLocks noGrp="1"/>
          </p:cNvSpPr>
          <p:nvPr>
            <p:ph idx="1"/>
          </p:nvPr>
        </p:nvSpPr>
        <p:spPr>
          <a:xfrm>
            <a:off x="717177" y="1825625"/>
            <a:ext cx="10784543" cy="4109010"/>
          </a:xfrm>
        </p:spPr>
        <p:txBody>
          <a:bodyPr>
            <a:normAutofit/>
          </a:bodyPr>
          <a:lstStyle/>
          <a:p>
            <a:pPr lvl="0"/>
            <a:r>
              <a:rPr lang="en-US" sz="2400" dirty="0"/>
              <a:t>Developing specifications for multi-ingredient, processed food products is more involved. </a:t>
            </a:r>
          </a:p>
          <a:p>
            <a:pPr lvl="0"/>
            <a:r>
              <a:rPr lang="en-US" sz="2400" dirty="0"/>
              <a:t>New products may require research or sampling before writing specification.</a:t>
            </a:r>
          </a:p>
          <a:p>
            <a:endParaRPr lang="en-US" dirty="0"/>
          </a:p>
        </p:txBody>
      </p:sp>
      <p:sp>
        <p:nvSpPr>
          <p:cNvPr id="8" name="Footer Placeholder 2">
            <a:extLst>
              <a:ext uri="{FF2B5EF4-FFF2-40B4-BE49-F238E27FC236}">
                <a16:creationId xmlns:a16="http://schemas.microsoft.com/office/drawing/2014/main" id="{C5C0DEBC-6F62-29E5-198D-F98E745DACDC}"/>
              </a:ext>
            </a:extLst>
          </p:cNvPr>
          <p:cNvSpPr>
            <a:spLocks noGrp="1"/>
          </p:cNvSpPr>
          <p:nvPr>
            <p:ph type="ftr" sz="quarter" idx="11"/>
          </p:nvPr>
        </p:nvSpPr>
        <p:spPr>
          <a:xfrm>
            <a:off x="717176" y="6139795"/>
            <a:ext cx="2864224" cy="365125"/>
          </a:xfrm>
        </p:spPr>
        <p:txBody>
          <a:bodyPr anchor="ctr">
            <a:normAutofit/>
          </a:bodyPr>
          <a:lstStyle/>
          <a:p>
            <a:pPr>
              <a:spcAft>
                <a:spcPts val="600"/>
              </a:spcAft>
            </a:pPr>
            <a:r>
              <a:rPr lang="en-US"/>
              <a:t>Oregon Department of Education</a:t>
            </a:r>
          </a:p>
        </p:txBody>
      </p:sp>
      <p:sp>
        <p:nvSpPr>
          <p:cNvPr id="10" name="Slide Number Placeholder 3">
            <a:extLst>
              <a:ext uri="{FF2B5EF4-FFF2-40B4-BE49-F238E27FC236}">
                <a16:creationId xmlns:a16="http://schemas.microsoft.com/office/drawing/2014/main" id="{0525F5CA-0A66-E4D6-B1C2-09421D774203}"/>
              </a:ext>
            </a:extLst>
          </p:cNvPr>
          <p:cNvSpPr>
            <a:spLocks noGrp="1"/>
          </p:cNvSpPr>
          <p:nvPr>
            <p:ph type="sldNum" sz="quarter" idx="12"/>
          </p:nvPr>
        </p:nvSpPr>
        <p:spPr>
          <a:xfrm>
            <a:off x="8610601" y="6139795"/>
            <a:ext cx="2891119" cy="365125"/>
          </a:xfrm>
        </p:spPr>
        <p:txBody>
          <a:bodyPr anchor="ctr">
            <a:normAutofit/>
          </a:bodyPr>
          <a:lstStyle/>
          <a:p>
            <a:pPr>
              <a:spcAft>
                <a:spcPts val="600"/>
              </a:spcAft>
            </a:pPr>
            <a:fld id="{357F5B69-6281-4C1F-8C38-6DA0F56DA430}" type="slidenum">
              <a:rPr lang="en-US" smtClean="0"/>
              <a:pPr>
                <a:spcAft>
                  <a:spcPts val="600"/>
                </a:spcAft>
              </a:pPr>
              <a:t>3</a:t>
            </a:fld>
            <a:endParaRPr lang="en-US"/>
          </a:p>
        </p:txBody>
      </p:sp>
    </p:spTree>
    <p:custDataLst>
      <p:tags r:id="rId1"/>
    </p:custDataLst>
    <p:extLst>
      <p:ext uri="{BB962C8B-B14F-4D97-AF65-F5344CB8AC3E}">
        <p14:creationId xmlns:p14="http://schemas.microsoft.com/office/powerpoint/2010/main" val="26767842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7177" y="457200"/>
            <a:ext cx="10784543" cy="1026460"/>
          </a:xfrm>
        </p:spPr>
        <p:txBody>
          <a:bodyPr anchor="b">
            <a:noAutofit/>
          </a:bodyPr>
          <a:lstStyle/>
          <a:p>
            <a:r>
              <a:rPr lang="en-US" sz="4000" dirty="0"/>
              <a:t>Elements of a Specification – </a:t>
            </a:r>
            <a:br>
              <a:rPr lang="en-US" sz="4000" dirty="0"/>
            </a:br>
            <a:r>
              <a:rPr lang="en-US" sz="4000" dirty="0"/>
              <a:t>Description of Product</a:t>
            </a:r>
          </a:p>
        </p:txBody>
      </p:sp>
      <p:sp>
        <p:nvSpPr>
          <p:cNvPr id="3" name="Content Placeholder 2"/>
          <p:cNvSpPr>
            <a:spLocks noGrp="1"/>
          </p:cNvSpPr>
          <p:nvPr>
            <p:ph idx="1"/>
          </p:nvPr>
        </p:nvSpPr>
        <p:spPr>
          <a:xfrm>
            <a:off x="717177" y="1825625"/>
            <a:ext cx="10784543" cy="4109010"/>
          </a:xfrm>
        </p:spPr>
        <p:txBody>
          <a:bodyPr>
            <a:normAutofit/>
          </a:bodyPr>
          <a:lstStyle/>
          <a:p>
            <a:pPr lvl="0"/>
            <a:r>
              <a:rPr lang="en-US" sz="2400" dirty="0"/>
              <a:t>A vendor will need a description of the product. </a:t>
            </a:r>
          </a:p>
          <a:p>
            <a:pPr lvl="0"/>
            <a:r>
              <a:rPr lang="en-US" sz="2400" dirty="0"/>
              <a:t>If specifying brand= must allow equal</a:t>
            </a:r>
          </a:p>
          <a:p>
            <a:pPr lvl="0"/>
            <a:r>
              <a:rPr lang="en-US" sz="2400" dirty="0"/>
              <a:t>When specifying a brand include:</a:t>
            </a:r>
          </a:p>
          <a:p>
            <a:pPr lvl="1">
              <a:buFont typeface="Courier New" panose="02070309020205020404" pitchFamily="49" charset="0"/>
              <a:buChar char="o"/>
            </a:pPr>
            <a:r>
              <a:rPr lang="en-US" sz="2400" dirty="0"/>
              <a:t>Manufacturer’s name</a:t>
            </a:r>
          </a:p>
          <a:p>
            <a:pPr lvl="1">
              <a:buFont typeface="Courier New" panose="02070309020205020404" pitchFamily="49" charset="0"/>
              <a:buChar char="o"/>
            </a:pPr>
            <a:r>
              <a:rPr lang="en-US" sz="2400" dirty="0"/>
              <a:t>Manufacturer’s name for product (e.g. rounds, triangles, etc.)</a:t>
            </a:r>
          </a:p>
          <a:p>
            <a:pPr lvl="1">
              <a:buFont typeface="Courier New" panose="02070309020205020404" pitchFamily="49" charset="0"/>
              <a:buChar char="o"/>
            </a:pPr>
            <a:r>
              <a:rPr lang="en-US" sz="2400" dirty="0"/>
              <a:t>Manufacturer’s code number</a:t>
            </a:r>
          </a:p>
          <a:p>
            <a:pPr lvl="1">
              <a:buFont typeface="Courier New" panose="02070309020205020404" pitchFamily="49" charset="0"/>
              <a:buChar char="o"/>
            </a:pPr>
            <a:r>
              <a:rPr lang="en-US" sz="2400" dirty="0"/>
              <a:t>Manufacturer’s pack size </a:t>
            </a:r>
          </a:p>
          <a:p>
            <a:endParaRPr lang="en-US" dirty="0"/>
          </a:p>
        </p:txBody>
      </p:sp>
      <p:sp>
        <p:nvSpPr>
          <p:cNvPr id="8" name="Footer Placeholder 2">
            <a:extLst>
              <a:ext uri="{FF2B5EF4-FFF2-40B4-BE49-F238E27FC236}">
                <a16:creationId xmlns:a16="http://schemas.microsoft.com/office/drawing/2014/main" id="{1CD2AE51-76EE-15CA-01F1-4BDA7F2FA05E}"/>
              </a:ext>
            </a:extLst>
          </p:cNvPr>
          <p:cNvSpPr>
            <a:spLocks noGrp="1"/>
          </p:cNvSpPr>
          <p:nvPr>
            <p:ph type="ftr" sz="quarter" idx="11"/>
          </p:nvPr>
        </p:nvSpPr>
        <p:spPr>
          <a:xfrm>
            <a:off x="717176" y="6139795"/>
            <a:ext cx="2864224" cy="365125"/>
          </a:xfrm>
        </p:spPr>
        <p:txBody>
          <a:bodyPr anchor="ctr">
            <a:normAutofit/>
          </a:bodyPr>
          <a:lstStyle/>
          <a:p>
            <a:pPr>
              <a:spcAft>
                <a:spcPts val="600"/>
              </a:spcAft>
            </a:pPr>
            <a:r>
              <a:rPr lang="en-US"/>
              <a:t>Oregon Department of Education</a:t>
            </a:r>
          </a:p>
        </p:txBody>
      </p:sp>
      <p:sp>
        <p:nvSpPr>
          <p:cNvPr id="10" name="Slide Number Placeholder 3">
            <a:extLst>
              <a:ext uri="{FF2B5EF4-FFF2-40B4-BE49-F238E27FC236}">
                <a16:creationId xmlns:a16="http://schemas.microsoft.com/office/drawing/2014/main" id="{97999382-DD31-F3D2-C9A8-2B1654558A4E}"/>
              </a:ext>
            </a:extLst>
          </p:cNvPr>
          <p:cNvSpPr>
            <a:spLocks noGrp="1"/>
          </p:cNvSpPr>
          <p:nvPr>
            <p:ph type="sldNum" sz="quarter" idx="12"/>
          </p:nvPr>
        </p:nvSpPr>
        <p:spPr>
          <a:xfrm>
            <a:off x="8610601" y="6139795"/>
            <a:ext cx="2891119" cy="365125"/>
          </a:xfrm>
        </p:spPr>
        <p:txBody>
          <a:bodyPr anchor="ctr">
            <a:normAutofit/>
          </a:bodyPr>
          <a:lstStyle/>
          <a:p>
            <a:pPr>
              <a:spcAft>
                <a:spcPts val="600"/>
              </a:spcAft>
            </a:pPr>
            <a:fld id="{357F5B69-6281-4C1F-8C38-6DA0F56DA430}" type="slidenum">
              <a:rPr lang="en-US" smtClean="0"/>
              <a:pPr>
                <a:spcAft>
                  <a:spcPts val="600"/>
                </a:spcAft>
              </a:pPr>
              <a:t>4</a:t>
            </a:fld>
            <a:endParaRPr lang="en-US"/>
          </a:p>
        </p:txBody>
      </p:sp>
    </p:spTree>
    <p:custDataLst>
      <p:tags r:id="rId1"/>
    </p:custDataLst>
    <p:extLst>
      <p:ext uri="{BB962C8B-B14F-4D97-AF65-F5344CB8AC3E}">
        <p14:creationId xmlns:p14="http://schemas.microsoft.com/office/powerpoint/2010/main" val="3732457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7177" y="457200"/>
            <a:ext cx="10784543" cy="1026460"/>
          </a:xfrm>
        </p:spPr>
        <p:txBody>
          <a:bodyPr anchor="b">
            <a:noAutofit/>
          </a:bodyPr>
          <a:lstStyle/>
          <a:p>
            <a:r>
              <a:rPr lang="en-US" sz="4000" dirty="0"/>
              <a:t>Elements of a Specification – </a:t>
            </a:r>
            <a:br>
              <a:rPr lang="en-US" sz="4000" dirty="0"/>
            </a:br>
            <a:r>
              <a:rPr lang="en-US" sz="4000" dirty="0"/>
              <a:t>Case and Pack Weight</a:t>
            </a:r>
          </a:p>
        </p:txBody>
      </p:sp>
      <p:sp>
        <p:nvSpPr>
          <p:cNvPr id="3" name="Content Placeholder 2"/>
          <p:cNvSpPr>
            <a:spLocks noGrp="1"/>
          </p:cNvSpPr>
          <p:nvPr>
            <p:ph sz="half" idx="1"/>
          </p:nvPr>
        </p:nvSpPr>
        <p:spPr>
          <a:xfrm>
            <a:off x="717176" y="1825625"/>
            <a:ext cx="5302624" cy="4106048"/>
          </a:xfrm>
        </p:spPr>
        <p:txBody>
          <a:bodyPr>
            <a:normAutofit/>
          </a:bodyPr>
          <a:lstStyle/>
          <a:p>
            <a:pPr marL="0" indent="0">
              <a:buNone/>
            </a:pPr>
            <a:r>
              <a:rPr lang="en-US" sz="2400" dirty="0"/>
              <a:t>How should the item be packaged and how big are the cases? </a:t>
            </a:r>
          </a:p>
          <a:p>
            <a:pPr marL="0" indent="0">
              <a:buNone/>
            </a:pPr>
            <a:r>
              <a:rPr lang="en-US" sz="2400" dirty="0"/>
              <a:t>Examples</a:t>
            </a:r>
          </a:p>
          <a:p>
            <a:pPr lvl="1"/>
            <a:r>
              <a:rPr lang="en-US" sz="2400" dirty="0"/>
              <a:t>6/#10 cans</a:t>
            </a:r>
          </a:p>
          <a:p>
            <a:pPr lvl="1"/>
            <a:r>
              <a:rPr lang="en-US" sz="2400" dirty="0"/>
              <a:t>4/5# loaves</a:t>
            </a:r>
          </a:p>
          <a:p>
            <a:pPr lvl="1"/>
            <a:r>
              <a:rPr lang="en-US" sz="2400" dirty="0"/>
              <a:t>Case not to exceed 25#</a:t>
            </a:r>
          </a:p>
          <a:p>
            <a:endParaRPr lang="en-US" dirty="0"/>
          </a:p>
        </p:txBody>
      </p:sp>
      <p:pic>
        <p:nvPicPr>
          <p:cNvPr id="4" name="Picture 2" descr="Image of a box" title="Image of a box"/>
          <p:cNvPicPr>
            <a:picLocks noChangeAspect="1" noChangeArrowheads="1"/>
          </p:cNvPicPr>
          <p:nvPr/>
        </p:nvPicPr>
        <p:blipFill>
          <a:blip r:embed="rId4">
            <a:extLst>
              <a:ext uri="{28A0092B-C50C-407E-A947-70E740481C1C}">
                <a14:useLocalDpi xmlns:a14="http://schemas.microsoft.com/office/drawing/2010/main" val="0"/>
              </a:ext>
            </a:extLst>
          </a:blip>
          <a:srcRect t="758" r="1" b="6791"/>
          <a:stretch>
            <a:fillRect/>
          </a:stretch>
        </p:blipFill>
        <p:spPr bwMode="auto">
          <a:xfrm>
            <a:off x="6172201" y="1825625"/>
            <a:ext cx="5329519" cy="4106048"/>
          </a:xfrm>
          <a:prstGeom prst="rect">
            <a:avLst/>
          </a:prstGeom>
          <a:solidFill>
            <a:schemeClr val="accent1"/>
          </a:solidFill>
          <a:ln>
            <a:noFill/>
          </a:ln>
          <a:extLst>
            <a:ext uri="{91240B29-F687-4F45-9708-019B960494DF}">
              <a14:hiddenLine xmlns:a14="http://schemas.microsoft.com/office/drawing/2010/main" w="9525">
                <a:solidFill>
                  <a:schemeClr val="tx1"/>
                </a:solidFill>
                <a:miter lim="800000"/>
                <a:headEnd/>
                <a:tailEnd/>
              </a14:hiddenLine>
            </a:ext>
          </a:extLst>
        </p:spPr>
      </p:pic>
      <p:sp>
        <p:nvSpPr>
          <p:cNvPr id="9" name="Footer Placeholder 4">
            <a:extLst>
              <a:ext uri="{FF2B5EF4-FFF2-40B4-BE49-F238E27FC236}">
                <a16:creationId xmlns:a16="http://schemas.microsoft.com/office/drawing/2014/main" id="{69452154-B37E-4D8D-9496-624DD0985DB8}"/>
              </a:ext>
            </a:extLst>
          </p:cNvPr>
          <p:cNvSpPr>
            <a:spLocks noGrp="1"/>
          </p:cNvSpPr>
          <p:nvPr>
            <p:ph type="ftr" sz="quarter" idx="11"/>
          </p:nvPr>
        </p:nvSpPr>
        <p:spPr>
          <a:xfrm>
            <a:off x="717176" y="6139795"/>
            <a:ext cx="2864224" cy="365125"/>
          </a:xfrm>
        </p:spPr>
        <p:txBody>
          <a:bodyPr/>
          <a:lstStyle/>
          <a:p>
            <a:pPr>
              <a:spcAft>
                <a:spcPts val="600"/>
              </a:spcAft>
            </a:pPr>
            <a:r>
              <a:rPr lang="en-US"/>
              <a:t>Oregon Department of Education</a:t>
            </a:r>
          </a:p>
        </p:txBody>
      </p:sp>
      <p:sp>
        <p:nvSpPr>
          <p:cNvPr id="11" name="Slide Number Placeholder 5">
            <a:extLst>
              <a:ext uri="{FF2B5EF4-FFF2-40B4-BE49-F238E27FC236}">
                <a16:creationId xmlns:a16="http://schemas.microsoft.com/office/drawing/2014/main" id="{93292B84-3EFC-3FB4-C5EF-03ECEED41963}"/>
              </a:ext>
            </a:extLst>
          </p:cNvPr>
          <p:cNvSpPr>
            <a:spLocks noGrp="1"/>
          </p:cNvSpPr>
          <p:nvPr>
            <p:ph type="sldNum" sz="quarter" idx="12"/>
          </p:nvPr>
        </p:nvSpPr>
        <p:spPr>
          <a:xfrm>
            <a:off x="8610601" y="6139795"/>
            <a:ext cx="2891119" cy="365125"/>
          </a:xfrm>
        </p:spPr>
        <p:txBody>
          <a:bodyPr/>
          <a:lstStyle/>
          <a:p>
            <a:pPr>
              <a:spcAft>
                <a:spcPts val="600"/>
              </a:spcAft>
            </a:pPr>
            <a:fld id="{357F5B69-6281-4C1F-8C38-6DA0F56DA430}" type="slidenum">
              <a:rPr lang="en-US" smtClean="0"/>
              <a:pPr>
                <a:spcAft>
                  <a:spcPts val="600"/>
                </a:spcAft>
              </a:pPr>
              <a:t>5</a:t>
            </a:fld>
            <a:endParaRPr lang="en-US"/>
          </a:p>
        </p:txBody>
      </p:sp>
    </p:spTree>
    <p:custDataLst>
      <p:tags r:id="rId1"/>
    </p:custDataLst>
    <p:extLst>
      <p:ext uri="{BB962C8B-B14F-4D97-AF65-F5344CB8AC3E}">
        <p14:creationId xmlns:p14="http://schemas.microsoft.com/office/powerpoint/2010/main" val="21010141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7177" y="457200"/>
            <a:ext cx="10784543" cy="1026460"/>
          </a:xfrm>
        </p:spPr>
        <p:txBody>
          <a:bodyPr anchor="b">
            <a:noAutofit/>
          </a:bodyPr>
          <a:lstStyle/>
          <a:p>
            <a:r>
              <a:rPr lang="en-US" sz="4000" dirty="0"/>
              <a:t>Elements of a Specification – </a:t>
            </a:r>
            <a:br>
              <a:rPr lang="en-US" sz="4000" dirty="0"/>
            </a:br>
            <a:r>
              <a:rPr lang="en-US" sz="4000" dirty="0"/>
              <a:t>Minimum and Maximum Size and Pieces</a:t>
            </a:r>
          </a:p>
        </p:txBody>
      </p:sp>
      <p:sp>
        <p:nvSpPr>
          <p:cNvPr id="3" name="Content Placeholder 2"/>
          <p:cNvSpPr>
            <a:spLocks noGrp="1"/>
          </p:cNvSpPr>
          <p:nvPr>
            <p:ph idx="1"/>
          </p:nvPr>
        </p:nvSpPr>
        <p:spPr>
          <a:xfrm>
            <a:off x="717177" y="1825625"/>
            <a:ext cx="10784543" cy="4109010"/>
          </a:xfrm>
        </p:spPr>
        <p:txBody>
          <a:bodyPr>
            <a:normAutofit/>
          </a:bodyPr>
          <a:lstStyle/>
          <a:p>
            <a:pPr lvl="0"/>
            <a:r>
              <a:rPr lang="en-US" sz="2400" dirty="0"/>
              <a:t>What is the Minimum Size? </a:t>
            </a:r>
          </a:p>
          <a:p>
            <a:pPr lvl="0"/>
            <a:r>
              <a:rPr lang="en-US" sz="2400" dirty="0"/>
              <a:t>What is the Maximum Size? </a:t>
            </a:r>
          </a:p>
          <a:p>
            <a:pPr marL="0" indent="0">
              <a:buNone/>
            </a:pPr>
            <a:r>
              <a:rPr lang="en-US" sz="2400" dirty="0"/>
              <a:t>Examples:</a:t>
            </a:r>
          </a:p>
          <a:p>
            <a:pPr lvl="1"/>
            <a:r>
              <a:rPr lang="en-US" sz="2400" dirty="0"/>
              <a:t>Minimum serving size 3.9 ounces</a:t>
            </a:r>
          </a:p>
          <a:p>
            <a:pPr lvl="1"/>
            <a:r>
              <a:rPr lang="en-US" sz="2400" dirty="0"/>
              <a:t>Maximum serving size 4.1 ounces</a:t>
            </a:r>
          </a:p>
          <a:p>
            <a:pPr lvl="1"/>
            <a:r>
              <a:rPr lang="en-US" sz="2400" dirty="0"/>
              <a:t>6 nuggets per 5 ounce portion</a:t>
            </a:r>
          </a:p>
        </p:txBody>
      </p:sp>
      <p:sp>
        <p:nvSpPr>
          <p:cNvPr id="8" name="Footer Placeholder 2">
            <a:extLst>
              <a:ext uri="{FF2B5EF4-FFF2-40B4-BE49-F238E27FC236}">
                <a16:creationId xmlns:a16="http://schemas.microsoft.com/office/drawing/2014/main" id="{D62A91BA-4A58-54C4-8005-81E542693E75}"/>
              </a:ext>
            </a:extLst>
          </p:cNvPr>
          <p:cNvSpPr>
            <a:spLocks noGrp="1"/>
          </p:cNvSpPr>
          <p:nvPr>
            <p:ph type="ftr" sz="quarter" idx="11"/>
          </p:nvPr>
        </p:nvSpPr>
        <p:spPr>
          <a:xfrm>
            <a:off x="717176" y="6139795"/>
            <a:ext cx="2864224" cy="365125"/>
          </a:xfrm>
        </p:spPr>
        <p:txBody>
          <a:bodyPr anchor="ctr">
            <a:normAutofit/>
          </a:bodyPr>
          <a:lstStyle/>
          <a:p>
            <a:pPr>
              <a:spcAft>
                <a:spcPts val="600"/>
              </a:spcAft>
            </a:pPr>
            <a:r>
              <a:rPr lang="en-US"/>
              <a:t>Oregon Department of Education</a:t>
            </a:r>
          </a:p>
        </p:txBody>
      </p:sp>
      <p:sp>
        <p:nvSpPr>
          <p:cNvPr id="10" name="Slide Number Placeholder 3">
            <a:extLst>
              <a:ext uri="{FF2B5EF4-FFF2-40B4-BE49-F238E27FC236}">
                <a16:creationId xmlns:a16="http://schemas.microsoft.com/office/drawing/2014/main" id="{37F972A3-02FD-8ACE-3139-CE98F13DA860}"/>
              </a:ext>
            </a:extLst>
          </p:cNvPr>
          <p:cNvSpPr>
            <a:spLocks noGrp="1"/>
          </p:cNvSpPr>
          <p:nvPr>
            <p:ph type="sldNum" sz="quarter" idx="12"/>
          </p:nvPr>
        </p:nvSpPr>
        <p:spPr>
          <a:xfrm>
            <a:off x="8610601" y="6139795"/>
            <a:ext cx="2891119" cy="365125"/>
          </a:xfrm>
        </p:spPr>
        <p:txBody>
          <a:bodyPr anchor="ctr">
            <a:normAutofit/>
          </a:bodyPr>
          <a:lstStyle/>
          <a:p>
            <a:pPr>
              <a:spcAft>
                <a:spcPts val="600"/>
              </a:spcAft>
            </a:pPr>
            <a:fld id="{357F5B69-6281-4C1F-8C38-6DA0F56DA430}" type="slidenum">
              <a:rPr lang="en-US" smtClean="0"/>
              <a:pPr>
                <a:spcAft>
                  <a:spcPts val="600"/>
                </a:spcAft>
              </a:pPr>
              <a:t>6</a:t>
            </a:fld>
            <a:endParaRPr lang="en-US"/>
          </a:p>
        </p:txBody>
      </p:sp>
    </p:spTree>
    <p:custDataLst>
      <p:tags r:id="rId1"/>
    </p:custDataLst>
    <p:extLst>
      <p:ext uri="{BB962C8B-B14F-4D97-AF65-F5344CB8AC3E}">
        <p14:creationId xmlns:p14="http://schemas.microsoft.com/office/powerpoint/2010/main" val="42456782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7177" y="457200"/>
            <a:ext cx="10784543" cy="1026460"/>
          </a:xfrm>
        </p:spPr>
        <p:txBody>
          <a:bodyPr anchor="b">
            <a:normAutofit fontScale="90000"/>
          </a:bodyPr>
          <a:lstStyle/>
          <a:p>
            <a:r>
              <a:rPr lang="en-US" sz="4400" dirty="0"/>
              <a:t>Elements of a Specification – </a:t>
            </a:r>
            <a:br>
              <a:rPr lang="en-US" sz="4400" dirty="0"/>
            </a:br>
            <a:r>
              <a:rPr lang="en-US" sz="4400" dirty="0"/>
              <a:t>Main Ingredients</a:t>
            </a:r>
          </a:p>
        </p:txBody>
      </p:sp>
      <p:sp>
        <p:nvSpPr>
          <p:cNvPr id="3" name="Content Placeholder 2"/>
          <p:cNvSpPr>
            <a:spLocks noGrp="1"/>
          </p:cNvSpPr>
          <p:nvPr>
            <p:ph idx="1"/>
          </p:nvPr>
        </p:nvSpPr>
        <p:spPr>
          <a:xfrm>
            <a:off x="717177" y="1825625"/>
            <a:ext cx="10784543" cy="4109010"/>
          </a:xfrm>
        </p:spPr>
        <p:txBody>
          <a:bodyPr>
            <a:normAutofit/>
          </a:bodyPr>
          <a:lstStyle/>
          <a:p>
            <a:pPr marL="0" indent="0">
              <a:buNone/>
            </a:pPr>
            <a:r>
              <a:rPr lang="en-US" sz="2400" dirty="0"/>
              <a:t>Some possible examples:</a:t>
            </a:r>
          </a:p>
          <a:p>
            <a:pPr lvl="1"/>
            <a:r>
              <a:rPr lang="en-US" sz="2400" dirty="0"/>
              <a:t>Pinto beans </a:t>
            </a:r>
          </a:p>
          <a:p>
            <a:pPr lvl="1"/>
            <a:r>
              <a:rPr lang="en-US" sz="2400" dirty="0"/>
              <a:t>Black beans </a:t>
            </a:r>
          </a:p>
          <a:p>
            <a:pPr lvl="1"/>
            <a:r>
              <a:rPr lang="en-US" sz="2400" dirty="0"/>
              <a:t>Whole muscle white chicken breast meat</a:t>
            </a:r>
          </a:p>
          <a:p>
            <a:pPr lvl="1"/>
            <a:r>
              <a:rPr lang="en-US" sz="2400" dirty="0"/>
              <a:t>Natural proportion chicken meat</a:t>
            </a:r>
          </a:p>
          <a:p>
            <a:pPr lvl="0"/>
            <a:endParaRPr lang="en-US" dirty="0"/>
          </a:p>
        </p:txBody>
      </p:sp>
      <p:sp>
        <p:nvSpPr>
          <p:cNvPr id="8" name="Footer Placeholder 2">
            <a:extLst>
              <a:ext uri="{FF2B5EF4-FFF2-40B4-BE49-F238E27FC236}">
                <a16:creationId xmlns:a16="http://schemas.microsoft.com/office/drawing/2014/main" id="{058E50F7-6F83-9DFF-357E-9B9C67614BE7}"/>
              </a:ext>
            </a:extLst>
          </p:cNvPr>
          <p:cNvSpPr>
            <a:spLocks noGrp="1"/>
          </p:cNvSpPr>
          <p:nvPr>
            <p:ph type="ftr" sz="quarter" idx="11"/>
          </p:nvPr>
        </p:nvSpPr>
        <p:spPr>
          <a:xfrm>
            <a:off x="717176" y="6139795"/>
            <a:ext cx="2864224" cy="365125"/>
          </a:xfrm>
        </p:spPr>
        <p:txBody>
          <a:bodyPr anchor="ctr">
            <a:normAutofit/>
          </a:bodyPr>
          <a:lstStyle/>
          <a:p>
            <a:pPr>
              <a:spcAft>
                <a:spcPts val="600"/>
              </a:spcAft>
            </a:pPr>
            <a:r>
              <a:rPr lang="en-US"/>
              <a:t>Oregon Department of Education</a:t>
            </a:r>
          </a:p>
        </p:txBody>
      </p:sp>
      <p:sp>
        <p:nvSpPr>
          <p:cNvPr id="10" name="Slide Number Placeholder 3">
            <a:extLst>
              <a:ext uri="{FF2B5EF4-FFF2-40B4-BE49-F238E27FC236}">
                <a16:creationId xmlns:a16="http://schemas.microsoft.com/office/drawing/2014/main" id="{A7228C87-4790-05CB-F0DB-BC307FD457CB}"/>
              </a:ext>
            </a:extLst>
          </p:cNvPr>
          <p:cNvSpPr>
            <a:spLocks noGrp="1"/>
          </p:cNvSpPr>
          <p:nvPr>
            <p:ph type="sldNum" sz="quarter" idx="12"/>
          </p:nvPr>
        </p:nvSpPr>
        <p:spPr>
          <a:xfrm>
            <a:off x="8610601" y="6139795"/>
            <a:ext cx="2891119" cy="365125"/>
          </a:xfrm>
        </p:spPr>
        <p:txBody>
          <a:bodyPr anchor="ctr">
            <a:normAutofit/>
          </a:bodyPr>
          <a:lstStyle/>
          <a:p>
            <a:pPr>
              <a:spcAft>
                <a:spcPts val="600"/>
              </a:spcAft>
            </a:pPr>
            <a:fld id="{357F5B69-6281-4C1F-8C38-6DA0F56DA430}" type="slidenum">
              <a:rPr lang="en-US" smtClean="0"/>
              <a:pPr>
                <a:spcAft>
                  <a:spcPts val="600"/>
                </a:spcAft>
              </a:pPr>
              <a:t>7</a:t>
            </a:fld>
            <a:endParaRPr lang="en-US"/>
          </a:p>
        </p:txBody>
      </p:sp>
    </p:spTree>
    <p:custDataLst>
      <p:tags r:id="rId1"/>
    </p:custDataLst>
    <p:extLst>
      <p:ext uri="{BB962C8B-B14F-4D97-AF65-F5344CB8AC3E}">
        <p14:creationId xmlns:p14="http://schemas.microsoft.com/office/powerpoint/2010/main" val="38566311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7177" y="457200"/>
            <a:ext cx="10784543" cy="1026460"/>
          </a:xfrm>
        </p:spPr>
        <p:txBody>
          <a:bodyPr anchor="b">
            <a:noAutofit/>
          </a:bodyPr>
          <a:lstStyle/>
          <a:p>
            <a:r>
              <a:rPr lang="en-US" sz="4000" dirty="0"/>
              <a:t>Elements of a Specification – </a:t>
            </a:r>
            <a:br>
              <a:rPr lang="en-US" sz="4000" dirty="0"/>
            </a:br>
            <a:r>
              <a:rPr lang="en-US" sz="4000" dirty="0"/>
              <a:t>Other Product Ingredients</a:t>
            </a:r>
          </a:p>
        </p:txBody>
      </p:sp>
      <p:sp>
        <p:nvSpPr>
          <p:cNvPr id="3" name="Content Placeholder 2"/>
          <p:cNvSpPr>
            <a:spLocks noGrp="1"/>
          </p:cNvSpPr>
          <p:nvPr>
            <p:ph idx="1"/>
          </p:nvPr>
        </p:nvSpPr>
        <p:spPr>
          <a:xfrm>
            <a:off x="717177" y="1825625"/>
            <a:ext cx="10784543" cy="4109010"/>
          </a:xfrm>
        </p:spPr>
        <p:txBody>
          <a:bodyPr>
            <a:normAutofit/>
          </a:bodyPr>
          <a:lstStyle/>
          <a:p>
            <a:pPr marL="0" indent="0">
              <a:buNone/>
            </a:pPr>
            <a:r>
              <a:rPr lang="en-US" sz="2400" dirty="0"/>
              <a:t>Some possible examples:</a:t>
            </a:r>
          </a:p>
          <a:p>
            <a:pPr lvl="1"/>
            <a:r>
              <a:rPr lang="en-US" sz="2400" dirty="0"/>
              <a:t>Whole-grain pasta</a:t>
            </a:r>
          </a:p>
          <a:p>
            <a:pPr lvl="1"/>
            <a:r>
              <a:rPr lang="en-US" sz="2400" dirty="0"/>
              <a:t>Whole-wheat flour</a:t>
            </a:r>
          </a:p>
          <a:p>
            <a:pPr lvl="1"/>
            <a:r>
              <a:rPr lang="en-US" sz="2400" dirty="0"/>
              <a:t>Spices </a:t>
            </a:r>
          </a:p>
          <a:p>
            <a:pPr lvl="1"/>
            <a:r>
              <a:rPr lang="en-US" sz="2400" dirty="0"/>
              <a:t>Emulsifiers</a:t>
            </a:r>
          </a:p>
          <a:p>
            <a:pPr lvl="1"/>
            <a:r>
              <a:rPr lang="en-US" sz="2400" dirty="0"/>
              <a:t>Vegetable purees</a:t>
            </a:r>
          </a:p>
          <a:p>
            <a:pPr lvl="1"/>
            <a:r>
              <a:rPr lang="en-US" sz="2400" dirty="0"/>
              <a:t>Thickening agents</a:t>
            </a:r>
          </a:p>
          <a:p>
            <a:pPr lvl="0"/>
            <a:endParaRPr lang="en-US" dirty="0"/>
          </a:p>
        </p:txBody>
      </p:sp>
      <p:sp>
        <p:nvSpPr>
          <p:cNvPr id="8" name="Footer Placeholder 2">
            <a:extLst>
              <a:ext uri="{FF2B5EF4-FFF2-40B4-BE49-F238E27FC236}">
                <a16:creationId xmlns:a16="http://schemas.microsoft.com/office/drawing/2014/main" id="{753B5D8A-09F2-4076-B5DA-46294437B4A7}"/>
              </a:ext>
            </a:extLst>
          </p:cNvPr>
          <p:cNvSpPr>
            <a:spLocks noGrp="1"/>
          </p:cNvSpPr>
          <p:nvPr>
            <p:ph type="ftr" sz="quarter" idx="11"/>
          </p:nvPr>
        </p:nvSpPr>
        <p:spPr>
          <a:xfrm>
            <a:off x="717176" y="6139795"/>
            <a:ext cx="2864224" cy="365125"/>
          </a:xfrm>
        </p:spPr>
        <p:txBody>
          <a:bodyPr anchor="ctr">
            <a:normAutofit/>
          </a:bodyPr>
          <a:lstStyle/>
          <a:p>
            <a:pPr>
              <a:spcAft>
                <a:spcPts val="600"/>
              </a:spcAft>
            </a:pPr>
            <a:r>
              <a:rPr lang="en-US"/>
              <a:t>Oregon Department of Education</a:t>
            </a:r>
          </a:p>
        </p:txBody>
      </p:sp>
      <p:sp>
        <p:nvSpPr>
          <p:cNvPr id="10" name="Slide Number Placeholder 3">
            <a:extLst>
              <a:ext uri="{FF2B5EF4-FFF2-40B4-BE49-F238E27FC236}">
                <a16:creationId xmlns:a16="http://schemas.microsoft.com/office/drawing/2014/main" id="{E1A78A21-8963-8389-3FD2-425E8AD3A405}"/>
              </a:ext>
            </a:extLst>
          </p:cNvPr>
          <p:cNvSpPr>
            <a:spLocks noGrp="1"/>
          </p:cNvSpPr>
          <p:nvPr>
            <p:ph type="sldNum" sz="quarter" idx="12"/>
          </p:nvPr>
        </p:nvSpPr>
        <p:spPr>
          <a:xfrm>
            <a:off x="8610601" y="6139795"/>
            <a:ext cx="2891119" cy="365125"/>
          </a:xfrm>
        </p:spPr>
        <p:txBody>
          <a:bodyPr anchor="ctr">
            <a:normAutofit/>
          </a:bodyPr>
          <a:lstStyle/>
          <a:p>
            <a:pPr>
              <a:spcAft>
                <a:spcPts val="600"/>
              </a:spcAft>
            </a:pPr>
            <a:fld id="{357F5B69-6281-4C1F-8C38-6DA0F56DA430}" type="slidenum">
              <a:rPr lang="en-US" smtClean="0"/>
              <a:pPr>
                <a:spcAft>
                  <a:spcPts val="600"/>
                </a:spcAft>
              </a:pPr>
              <a:t>8</a:t>
            </a:fld>
            <a:endParaRPr lang="en-US"/>
          </a:p>
        </p:txBody>
      </p:sp>
    </p:spTree>
    <p:custDataLst>
      <p:tags r:id="rId1"/>
    </p:custDataLst>
    <p:extLst>
      <p:ext uri="{BB962C8B-B14F-4D97-AF65-F5344CB8AC3E}">
        <p14:creationId xmlns:p14="http://schemas.microsoft.com/office/powerpoint/2010/main" val="28450184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7177" y="457200"/>
            <a:ext cx="10784543" cy="1026460"/>
          </a:xfrm>
        </p:spPr>
        <p:txBody>
          <a:bodyPr anchor="b">
            <a:noAutofit/>
          </a:bodyPr>
          <a:lstStyle/>
          <a:p>
            <a:r>
              <a:rPr lang="en-US" sz="4000" dirty="0"/>
              <a:t>Elements of a Specification – </a:t>
            </a:r>
            <a:br>
              <a:rPr lang="en-US" sz="4000" dirty="0"/>
            </a:br>
            <a:r>
              <a:rPr lang="en-US" sz="4000" dirty="0"/>
              <a:t>Prohibited Ingredients</a:t>
            </a:r>
          </a:p>
        </p:txBody>
      </p:sp>
      <p:sp>
        <p:nvSpPr>
          <p:cNvPr id="3" name="Content Placeholder 2"/>
          <p:cNvSpPr>
            <a:spLocks noGrp="1"/>
          </p:cNvSpPr>
          <p:nvPr>
            <p:ph idx="1"/>
          </p:nvPr>
        </p:nvSpPr>
        <p:spPr>
          <a:xfrm>
            <a:off x="717177" y="1825625"/>
            <a:ext cx="10784543" cy="4109010"/>
          </a:xfrm>
        </p:spPr>
        <p:txBody>
          <a:bodyPr>
            <a:normAutofit/>
          </a:bodyPr>
          <a:lstStyle/>
          <a:p>
            <a:pPr marL="0" indent="0">
              <a:buNone/>
            </a:pPr>
            <a:r>
              <a:rPr lang="en-US" sz="2400" dirty="0"/>
              <a:t>What ingredients are prohibited? </a:t>
            </a:r>
          </a:p>
          <a:p>
            <a:pPr lvl="0"/>
            <a:endParaRPr lang="en-US" sz="2400" dirty="0"/>
          </a:p>
          <a:p>
            <a:pPr marL="0" indent="0">
              <a:buNone/>
            </a:pPr>
            <a:r>
              <a:rPr lang="en-US" sz="2400" dirty="0"/>
              <a:t>Some possible examples:</a:t>
            </a:r>
          </a:p>
          <a:p>
            <a:pPr lvl="1"/>
            <a:r>
              <a:rPr lang="en-US" sz="2400" dirty="0"/>
              <a:t>Food additives</a:t>
            </a:r>
          </a:p>
          <a:p>
            <a:pPr lvl="1"/>
            <a:r>
              <a:rPr lang="en-US" sz="2400" dirty="0"/>
              <a:t>Artificial colors and flavors</a:t>
            </a:r>
          </a:p>
          <a:p>
            <a:pPr lvl="1"/>
            <a:r>
              <a:rPr lang="en-US" sz="2400" dirty="0"/>
              <a:t>Hydrogenated fat</a:t>
            </a:r>
          </a:p>
          <a:p>
            <a:pPr lvl="1"/>
            <a:r>
              <a:rPr lang="en-US" sz="2400" dirty="0"/>
              <a:t>Monosodium glutamate (MSG)</a:t>
            </a:r>
          </a:p>
          <a:p>
            <a:pPr lvl="1"/>
            <a:r>
              <a:rPr lang="en-US" sz="2400" dirty="0"/>
              <a:t>Assorted allergens</a:t>
            </a:r>
          </a:p>
        </p:txBody>
      </p:sp>
      <p:sp>
        <p:nvSpPr>
          <p:cNvPr id="8" name="Footer Placeholder 2">
            <a:extLst>
              <a:ext uri="{FF2B5EF4-FFF2-40B4-BE49-F238E27FC236}">
                <a16:creationId xmlns:a16="http://schemas.microsoft.com/office/drawing/2014/main" id="{407ACD21-BB57-ADAC-1F9D-C0CDEB8A1056}"/>
              </a:ext>
            </a:extLst>
          </p:cNvPr>
          <p:cNvSpPr>
            <a:spLocks noGrp="1"/>
          </p:cNvSpPr>
          <p:nvPr>
            <p:ph type="ftr" sz="quarter" idx="11"/>
          </p:nvPr>
        </p:nvSpPr>
        <p:spPr>
          <a:xfrm>
            <a:off x="717176" y="6139795"/>
            <a:ext cx="2864224" cy="365125"/>
          </a:xfrm>
        </p:spPr>
        <p:txBody>
          <a:bodyPr anchor="ctr">
            <a:normAutofit/>
          </a:bodyPr>
          <a:lstStyle/>
          <a:p>
            <a:pPr>
              <a:spcAft>
                <a:spcPts val="600"/>
              </a:spcAft>
            </a:pPr>
            <a:r>
              <a:rPr lang="en-US"/>
              <a:t>Oregon Department of Education</a:t>
            </a:r>
          </a:p>
        </p:txBody>
      </p:sp>
      <p:sp>
        <p:nvSpPr>
          <p:cNvPr id="10" name="Slide Number Placeholder 3">
            <a:extLst>
              <a:ext uri="{FF2B5EF4-FFF2-40B4-BE49-F238E27FC236}">
                <a16:creationId xmlns:a16="http://schemas.microsoft.com/office/drawing/2014/main" id="{78BAF2F5-2982-00DB-C88B-99BD742D7229}"/>
              </a:ext>
            </a:extLst>
          </p:cNvPr>
          <p:cNvSpPr>
            <a:spLocks noGrp="1"/>
          </p:cNvSpPr>
          <p:nvPr>
            <p:ph type="sldNum" sz="quarter" idx="12"/>
          </p:nvPr>
        </p:nvSpPr>
        <p:spPr>
          <a:xfrm>
            <a:off x="8610601" y="6139795"/>
            <a:ext cx="2891119" cy="365125"/>
          </a:xfrm>
        </p:spPr>
        <p:txBody>
          <a:bodyPr anchor="ctr">
            <a:normAutofit/>
          </a:bodyPr>
          <a:lstStyle/>
          <a:p>
            <a:pPr>
              <a:spcAft>
                <a:spcPts val="600"/>
              </a:spcAft>
            </a:pPr>
            <a:fld id="{357F5B69-6281-4C1F-8C38-6DA0F56DA430}" type="slidenum">
              <a:rPr lang="en-US" smtClean="0"/>
              <a:pPr>
                <a:spcAft>
                  <a:spcPts val="600"/>
                </a:spcAft>
              </a:pPr>
              <a:t>9</a:t>
            </a:fld>
            <a:endParaRPr lang="en-US"/>
          </a:p>
        </p:txBody>
      </p:sp>
    </p:spTree>
    <p:custDataLst>
      <p:tags r:id="rId1"/>
    </p:custDataLst>
    <p:extLst>
      <p:ext uri="{BB962C8B-B14F-4D97-AF65-F5344CB8AC3E}">
        <p14:creationId xmlns:p14="http://schemas.microsoft.com/office/powerpoint/2010/main" val="221450924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DESIGN_ID_2021ODE" val="9UOPrumW"/>
  <p:tag name="ARTICULATE_SLIDE_COUNT" val="28"/>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PowerPoint-Template" id="{CEF040AC-A138-4BA3-B6BE-255F68BC4D27}" vid="{CA1779EF-404C-40EC-AE1C-4E7CB1FF334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Remediation_x0020_Date xmlns="5555b13e-5550-4a64-82c9-4795d4b5fce9">2025-10-15T07:00:00+00:00</Remediation_x0020_Date>
    <Priority xmlns="5555b13e-5550-4a64-82c9-4795d4b5fce9">New</Priority>
    <Estimated_x0020_Creation_x0020_Date xmlns="5555b13e-5550-4a64-82c9-4795d4b5fce9"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FC7457C9221D0340B8D5CA9726A131CC" ma:contentTypeVersion="7" ma:contentTypeDescription="Create a new document." ma:contentTypeScope="" ma:versionID="5dfc938b34e4116f9fe97bd443af5214">
  <xsd:schema xmlns:xsd="http://www.w3.org/2001/XMLSchema" xmlns:xs="http://www.w3.org/2001/XMLSchema" xmlns:p="http://schemas.microsoft.com/office/2006/metadata/properties" xmlns:ns1="http://schemas.microsoft.com/sharepoint/v3" xmlns:ns2="5555b13e-5550-4a64-82c9-4795d4b5fce9" xmlns:ns3="54031767-dd6d-417c-ab73-583408f47564" targetNamespace="http://schemas.microsoft.com/office/2006/metadata/properties" ma:root="true" ma:fieldsID="c871f720fd984a021f16a99f3d42a1e5" ns1:_="" ns2:_="" ns3:_="">
    <xsd:import namespace="http://schemas.microsoft.com/sharepoint/v3"/>
    <xsd:import namespace="5555b13e-5550-4a64-82c9-4795d4b5fce9"/>
    <xsd:import namespace="54031767-dd6d-417c-ab73-583408f47564"/>
    <xsd:element name="properties">
      <xsd:complexType>
        <xsd:sequence>
          <xsd:element name="documentManagement">
            <xsd:complexType>
              <xsd:all>
                <xsd:element ref="ns1:PublishingStartDate" minOccurs="0"/>
                <xsd:element ref="ns1:PublishingExpirationDate" minOccurs="0"/>
                <xsd:element ref="ns2:Estimated_x0020_Creation_x0020_Date" minOccurs="0"/>
                <xsd:element ref="ns2:Remediation_x0020_Date" minOccurs="0"/>
                <xsd:element ref="ns2:Priority"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5555b13e-5550-4a64-82c9-4795d4b5fce9" elementFormDefault="qualified">
    <xsd:import namespace="http://schemas.microsoft.com/office/2006/documentManagement/types"/>
    <xsd:import namespace="http://schemas.microsoft.com/office/infopath/2007/PartnerControls"/>
    <xsd:element name="Estimated_x0020_Creation_x0020_Date" ma:index="6" nillable="true" ma:displayName="Estimated Creation Date" ma:format="DateOnly" ma:internalName="Estimated_x0020_Creation_x0020_Date" ma:readOnly="false">
      <xsd:simpleType>
        <xsd:restriction base="dms:DateTime"/>
      </xsd:simpleType>
    </xsd:element>
    <xsd:element name="Remediation_x0020_Date" ma:index="7" nillable="true" ma:displayName="Remediation Date" ma:default="[today]" ma:format="DateOnly" ma:internalName="Remediation_x0020_Date" ma:readOnly="false">
      <xsd:simpleType>
        <xsd:restriction base="dms:DateTime"/>
      </xsd:simpleType>
    </xsd:element>
    <xsd:element name="Priority" ma:index="8" nillable="true" ma:displayName="Priority" ma:default="New" ma:description="What Priority Level Is This Document?" ma:format="RadioButtons" ma:internalName="Priority" ma:readOnly="false">
      <xsd:simpleType>
        <xsd:restriction base="dms:Choice">
          <xsd:enumeration value="New"/>
          <xsd:enumeration value="Legacy"/>
          <xsd:enumeration value="Tier 1"/>
          <xsd:enumeration value="Tier 2"/>
          <xsd:enumeration value="Tier 3"/>
        </xsd:restriction>
      </xsd:simpleType>
    </xsd:element>
  </xsd:schema>
  <xsd:schema xmlns:xsd="http://www.w3.org/2001/XMLSchema" xmlns:xs="http://www.w3.org/2001/XMLSchema" xmlns:dms="http://schemas.microsoft.com/office/2006/documentManagement/types" xmlns:pc="http://schemas.microsoft.com/office/infopath/2007/PartnerControls" targetNamespace="54031767-dd6d-417c-ab73-583408f47564"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9"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B32223F-61D0-43F1-BCA9-AF18AF3CCEC8}">
  <ds:schemaRefs>
    <ds:schemaRef ds:uri="http://schemas.microsoft.com/sharepoint/v3/contenttype/forms"/>
  </ds:schemaRefs>
</ds:datastoreItem>
</file>

<file path=customXml/itemProps2.xml><?xml version="1.0" encoding="utf-8"?>
<ds:datastoreItem xmlns:ds="http://schemas.openxmlformats.org/officeDocument/2006/customXml" ds:itemID="{8B3C5934-7F40-4D83-858B-43C4D591A25A}">
  <ds:schemaRefs>
    <ds:schemaRef ds:uri="http://schemas.microsoft.com/sharepoint/v3"/>
    <ds:schemaRef ds:uri="http://purl.org/dc/terms/"/>
    <ds:schemaRef ds:uri="54031767-dd6d-417c-ab73-583408f47564"/>
    <ds:schemaRef ds:uri="http://purl.org/dc/dcmitype/"/>
    <ds:schemaRef ds:uri="5555b13e-5550-4a64-82c9-4795d4b5fce9"/>
    <ds:schemaRef ds:uri="http://schemas.openxmlformats.org/package/2006/metadata/core-properties"/>
    <ds:schemaRef ds:uri="http://purl.org/dc/elements/1.1/"/>
    <ds:schemaRef ds:uri="http://schemas.microsoft.com/office/2006/metadata/properties"/>
    <ds:schemaRef ds:uri="http://schemas.microsoft.com/office/2006/documentManagement/types"/>
    <ds:schemaRef ds:uri="http://schemas.microsoft.com/office/infopath/2007/PartnerControls"/>
    <ds:schemaRef ds:uri="http://www.w3.org/XML/1998/namespace"/>
  </ds:schemaRefs>
</ds:datastoreItem>
</file>

<file path=customXml/itemProps3.xml><?xml version="1.0" encoding="utf-8"?>
<ds:datastoreItem xmlns:ds="http://schemas.openxmlformats.org/officeDocument/2006/customXml" ds:itemID="{C4E78714-6FC6-4F49-A080-76829C29EDE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5555b13e-5550-4a64-82c9-4795d4b5fce9"/>
    <ds:schemaRef ds:uri="54031767-dd6d-417c-ab73-583408f4756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7730ea53-6f5e-4160-81a5-992a9105450a}" enabled="1" method="Standard" siteId="{b4f51418-b269-49a2-935a-fa54bf584fc8}" contentBits="0" removed="0"/>
</clbl:labelList>
</file>

<file path=docProps/app.xml><?xml version="1.0" encoding="utf-8"?>
<Properties xmlns="http://schemas.openxmlformats.org/officeDocument/2006/extended-properties" xmlns:vt="http://schemas.openxmlformats.org/officeDocument/2006/docPropsVTypes">
  <Template/>
  <TotalTime>993</TotalTime>
  <Words>4298</Words>
  <Application>Microsoft Office PowerPoint</Application>
  <PresentationFormat>Widescreen</PresentationFormat>
  <Paragraphs>423</Paragraphs>
  <Slides>24</Slides>
  <Notes>23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24</vt:i4>
      </vt:variant>
    </vt:vector>
  </HeadingPairs>
  <TitlesOfParts>
    <vt:vector size="28" baseType="lpstr">
      <vt:lpstr>Arial</vt:lpstr>
      <vt:lpstr>Calibri</vt:lpstr>
      <vt:lpstr>Courier New</vt:lpstr>
      <vt:lpstr>2021ODE</vt:lpstr>
      <vt:lpstr>Writing Specifications</vt:lpstr>
      <vt:lpstr>What is a Specification?</vt:lpstr>
      <vt:lpstr>Elements of a Specification –  Name of Product</vt:lpstr>
      <vt:lpstr>Elements of a Specification –  Description of Product</vt:lpstr>
      <vt:lpstr>Elements of a Specification –  Case and Pack Weight</vt:lpstr>
      <vt:lpstr>Elements of a Specification –  Minimum and Maximum Size and Pieces</vt:lpstr>
      <vt:lpstr>Elements of a Specification –  Main Ingredients</vt:lpstr>
      <vt:lpstr>Elements of a Specification –  Other Product Ingredients</vt:lpstr>
      <vt:lpstr>Elements of a Specification –  Prohibited Ingredients</vt:lpstr>
      <vt:lpstr>Elements of a Specification –  Nutritional Standards</vt:lpstr>
      <vt:lpstr>Elements of a Specification –  Unit on which Award is Made</vt:lpstr>
      <vt:lpstr>Elements of a Specification –  Quality Indicators</vt:lpstr>
      <vt:lpstr>Elements of a Specification –  Meal Pattern Requirements/Child Nutrition (CN) Label</vt:lpstr>
      <vt:lpstr>Simple Specification</vt:lpstr>
      <vt:lpstr>Simple Specification Example</vt:lpstr>
      <vt:lpstr>Complex Specification</vt:lpstr>
      <vt:lpstr>Complex Specification Example</vt:lpstr>
      <vt:lpstr>What if I used a simple specification for complex item?</vt:lpstr>
      <vt:lpstr>What if I used a complex specification for simple item?</vt:lpstr>
      <vt:lpstr>Do specifications apply to just food? </vt:lpstr>
      <vt:lpstr>Sample Specification for a Kitchen Oven </vt:lpstr>
      <vt:lpstr>Sample Specification for a Computer</vt:lpstr>
      <vt:lpstr>Resources</vt:lpstr>
      <vt:lpstr>Non-Discrimination Statement</vt:lpstr>
    </vt:vector>
  </TitlesOfParts>
  <Company>Oregon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LINCOLN Michelle</dc:creator>
  <cp:lastModifiedBy>PUCKETT Jared * ODE</cp:lastModifiedBy>
  <cp:revision>85</cp:revision>
  <dcterms:created xsi:type="dcterms:W3CDTF">2016-01-12T19:56:56Z</dcterms:created>
  <dcterms:modified xsi:type="dcterms:W3CDTF">2025-10-15T17:45:41Z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0x010100FC7457C9221D0340B8D5CA9726A131CC</vt:lpwstr>
  </property>
  <property fmtid="{D5CDD505-2E9C-101B-9397-08002B2CF9AE}" pid="3" name="ArticulateGUID">
    <vt:lpwstr>C9AE614D-1E86-4EF1-A7F6-5BFBB1930E55</vt:lpwstr>
  </property>
  <property fmtid="{D5CDD505-2E9C-101B-9397-08002B2CF9AE}" pid="4" name="ArticulatePath">
    <vt:lpwstr>Procurement-specification-part-8- Accessible</vt:lpwstr>
  </property>
</Properties>
</file>