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tags/tag8.xml" ContentType="application/vnd.openxmlformats-officedocument.presentationml.tags+xml"/>
  <Override PartName="/ppt/notesSlides/notesSlide7.xml" ContentType="application/vnd.openxmlformats-officedocument.presentationml.notesSlide+xml"/>
  <Override PartName="/ppt/tags/tag9.xml" ContentType="application/vnd.openxmlformats-officedocument.presentationml.tag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tags/tag10.xml" ContentType="application/vnd.openxmlformats-officedocument.presentationml.tags+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tags/tag11.xml" ContentType="application/vnd.openxmlformats-officedocument.presentationml.tags+xml"/>
  <Override PartName="/ppt/notesSlides/notesSlide16.xml" ContentType="application/vnd.openxmlformats-officedocument.presentationml.notesSlide+xml"/>
  <Override PartName="/ppt/tags/tag12.xml" ContentType="application/vnd.openxmlformats-officedocument.presentationml.tags+xml"/>
  <Override PartName="/ppt/notesSlides/notesSlide17.xml" ContentType="application/vnd.openxmlformats-officedocument.presentationml.notesSlide+xml"/>
  <Override PartName="/ppt/tags/tag13.xml" ContentType="application/vnd.openxmlformats-officedocument.presentationml.tags+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7" r:id="rId4"/>
    <p:sldMasterId id="2147483815" r:id="rId5"/>
    <p:sldMasterId id="2147483803" r:id="rId6"/>
    <p:sldMasterId id="2147483791" r:id="rId7"/>
    <p:sldMasterId id="2147483779" r:id="rId8"/>
    <p:sldMasterId id="2147483767" r:id="rId9"/>
  </p:sldMasterIdLst>
  <p:notesMasterIdLst>
    <p:notesMasterId r:id="rId30"/>
  </p:notesMasterIdLst>
  <p:sldIdLst>
    <p:sldId id="256" r:id="rId10"/>
    <p:sldId id="258" r:id="rId11"/>
    <p:sldId id="259" r:id="rId12"/>
    <p:sldId id="260" r:id="rId13"/>
    <p:sldId id="272" r:id="rId14"/>
    <p:sldId id="268" r:id="rId15"/>
    <p:sldId id="269" r:id="rId16"/>
    <p:sldId id="266" r:id="rId17"/>
    <p:sldId id="273" r:id="rId18"/>
    <p:sldId id="274" r:id="rId19"/>
    <p:sldId id="275" r:id="rId20"/>
    <p:sldId id="277" r:id="rId21"/>
    <p:sldId id="276" r:id="rId22"/>
    <p:sldId id="270" r:id="rId23"/>
    <p:sldId id="278" r:id="rId24"/>
    <p:sldId id="265" r:id="rId25"/>
    <p:sldId id="263" r:id="rId26"/>
    <p:sldId id="262" r:id="rId27"/>
    <p:sldId id="280" r:id="rId28"/>
    <p:sldId id="315" r:id="rId29"/>
  </p:sldIdLst>
  <p:sldSz cx="12192000" cy="6858000"/>
  <p:notesSz cx="6858000" cy="9144000"/>
  <p:custDataLst>
    <p:tags r:id="rId3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F38FD89-AE5B-186F-77A3-6E1A83CC671E}" name="VISINSKY Jessica * ODE" initials="JV" userId="S::VisinskJ@ode.oregon.gov::19f1fa56-4ef8-4cd2-8c38-11cd5423c13f" providerId="AD"/>
  <p188:author id="{9D5B80B3-6AC8-903E-12F2-DDF9994797E4}" name="DAVISON Christian * ODE" initials="DC*O" userId="S::DavisonC@ode.oregon.gov::0d0fb809-37e7-4b65-b93f-982384ebebf7" providerId="AD"/>
  <p188:author id="{4A136FC8-8D80-9D18-11A7-26D897E492F7}" name="DAVISON Christian * ODE" initials="CD" userId="S::Christian.Davison@ode.oregon.gov::0d0fb809-37e7-4b65-b93f-982384ebebf7" providerId="AD"/>
  <p188:author id="{23ABB2CE-C632-403E-C905-E9B82D50005C}" name="TUMA Bernardo * ODE" initials="BT" userId="S::bernardo.tuma@ode.oregon.gov::e3d4c99f-a282-4399-b701-c5034a976e9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66"/>
    <a:srgbClr val="FCF4F8"/>
    <a:srgbClr val="FCEDE1"/>
    <a:srgbClr val="FAF5E3"/>
    <a:srgbClr val="F0F4E6"/>
    <a:srgbClr val="E7F5F3"/>
    <a:srgbClr val="20552D"/>
    <a:srgbClr val="AC471A"/>
    <a:srgbClr val="5D0541"/>
    <a:srgbClr val="926700"/>
  </p:clrMru>
  <p:extLst>
    <p:ext uri="{E76CE94A-603C-4142-B9EB-6D1370010A27}">
      <p14:discardImageEditData xmlns:p14="http://schemas.microsoft.com/office/powerpoint/2010/main" val="0"/>
    </p:ext>
    <p:ext uri="{D31A062A-798A-4329-ABDD-BBA856620510}">
      <p14:defaultImageDpi xmlns:p14="http://schemas.microsoft.com/office/powerpoint/2010/main" val="33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42502" autoAdjust="0"/>
  </p:normalViewPr>
  <p:slideViewPr>
    <p:cSldViewPr snapToGrid="0">
      <p:cViewPr varScale="1">
        <p:scale>
          <a:sx n="40" d="100"/>
          <a:sy n="40" d="100"/>
        </p:scale>
        <p:origin x="2096" y="32"/>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7" d="100"/>
          <a:sy n="87" d="100"/>
        </p:scale>
        <p:origin x="3840" y="6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slide" Target="slides/slide17.xml"/><Relationship Id="rId3" Type="http://schemas.openxmlformats.org/officeDocument/2006/relationships/customXml" Target="../customXml/item3.xml"/><Relationship Id="rId21" Type="http://schemas.openxmlformats.org/officeDocument/2006/relationships/slide" Target="slides/slide12.xml"/><Relationship Id="rId34" Type="http://schemas.openxmlformats.org/officeDocument/2006/relationships/theme" Target="theme/theme1.xml"/><Relationship Id="rId7" Type="http://schemas.openxmlformats.org/officeDocument/2006/relationships/slideMaster" Target="slideMasters/slideMaster4.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slide" Target="slides/slide16.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7.xml"/><Relationship Id="rId20" Type="http://schemas.openxmlformats.org/officeDocument/2006/relationships/slide" Target="slides/slide11.xml"/><Relationship Id="rId29" Type="http://schemas.openxmlformats.org/officeDocument/2006/relationships/slide" Target="slides/slide20.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2.xml"/><Relationship Id="rId24" Type="http://schemas.openxmlformats.org/officeDocument/2006/relationships/slide" Target="slides/slide15.xml"/><Relationship Id="rId32"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slide" Target="slides/slide19.xml"/><Relationship Id="rId36" Type="http://schemas.microsoft.com/office/2018/10/relationships/authors" Target="authors.xml"/><Relationship Id="rId10" Type="http://schemas.openxmlformats.org/officeDocument/2006/relationships/slide" Target="slides/slide1.xml"/><Relationship Id="rId19" Type="http://schemas.openxmlformats.org/officeDocument/2006/relationships/slide" Target="slides/slide10.xml"/><Relationship Id="rId31" Type="http://schemas.openxmlformats.org/officeDocument/2006/relationships/tags" Target="tags/tag1.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slide" Target="slides/slide18.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Master" Target="slideMasters/slideMaster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63DED8-CA54-42CE-AED5-48AF1E60C0FC}" type="datetimeFigureOut">
              <a:rPr lang="en-US" smtClean="0"/>
              <a:t>2/25/2026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042C83-F474-4689-992F-134064305DAD}" type="slidenum">
              <a:rPr lang="en-US" smtClean="0"/>
              <a:t>‹#›</a:t>
            </a:fld>
            <a:endParaRPr lang="en-US"/>
          </a:p>
        </p:txBody>
      </p:sp>
    </p:spTree>
    <p:extLst>
      <p:ext uri="{BB962C8B-B14F-4D97-AF65-F5344CB8AC3E}">
        <p14:creationId xmlns:p14="http://schemas.microsoft.com/office/powerpoint/2010/main" val="35658597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www.oregon.gov/ode/students-and-family/childnutrition/SNP/Documents/BAtB%20Equipment%20Grant%20Reimbursement%20Form.docx"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www.oregon.gov/ode/students-and-family/childnutrition/SNP/Documents/BAtB%20Equipment%20Grant%20Reimbursement%20Form.docx"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s://www.oregon.gov/ode/students-and-family/childnutrition/SNP/Documents/BAtB%20Equipment%20Grant%20Claim%20Form.xlsm" TargetMode="External"/><Relationship Id="rId2" Type="http://schemas.openxmlformats.org/officeDocument/2006/relationships/slide" Target="../slides/slide14.xml"/><Relationship Id="rId1" Type="http://schemas.openxmlformats.org/officeDocument/2006/relationships/notesMaster" Target="../notesMasters/notesMaster1.xml"/><Relationship Id="rId6" Type="http://schemas.openxmlformats.org/officeDocument/2006/relationships/hyperlink" Target="https://www.oregon.gov/ode/students-and-family/childnutrition/SNP/Documents/BAtB%20Equipment%20Grant%20Reimbursement%20Form.docx" TargetMode="External"/><Relationship Id="rId5" Type="http://schemas.openxmlformats.org/officeDocument/2006/relationships/hyperlink" Target="https://odedistrict.oregon.gov/applications/pages/egms.aspx" TargetMode="External"/><Relationship Id="rId4" Type="http://schemas.openxmlformats.org/officeDocument/2006/relationships/hyperlink" Target="mailto:%20ode.schoolnutrition@ode.oregon.gov" TargetMode="Externa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3" Type="http://schemas.openxmlformats.org/officeDocument/2006/relationships/hyperlink" Target="mailto:Laura.Allran@ode.oregon.gov" TargetMode="External"/><Relationship Id="rId2" Type="http://schemas.openxmlformats.org/officeDocument/2006/relationships/slide" Target="../slides/slide19.xml"/><Relationship Id="rId1" Type="http://schemas.openxmlformats.org/officeDocument/2006/relationships/notesMaster" Target="../notesMasters/notesMaster1.xml"/><Relationship Id="rId5" Type="http://schemas.openxmlformats.org/officeDocument/2006/relationships/hyperlink" Target="mailto:Richard.Williams@ode.oregon.gov" TargetMode="External"/><Relationship Id="rId4" Type="http://schemas.openxmlformats.org/officeDocument/2006/relationships/hyperlink" Target="mailto:ode.procurement@ode.oregon.gov" TargetMode="Externa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secure.sos.state.or.us/oard/viewSingleRule.action?ruleVrsnRsn=269562"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oregon.gov/ode/students-and-family/childnutrition/SNP/Documents/BAtB%20Equipment%20Grant%20Reimbursement%20Form.docx" TargetMode="External"/><Relationship Id="rId2" Type="http://schemas.openxmlformats.org/officeDocument/2006/relationships/slide" Target="../slides/slide8.xml"/><Relationship Id="rId1" Type="http://schemas.openxmlformats.org/officeDocument/2006/relationships/notesMaster" Target="../notesMasters/notesMaster1.xml"/><Relationship Id="rId4" Type="http://schemas.openxmlformats.org/officeDocument/2006/relationships/hyperlink" Target="https://www.oregon.gov/ode/students-and-family/childnutrition/SNP/Documents/BAtB%20Equipment%20Grant%20Claim%20Form.xlsm" TargetMode="Externa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to the Breakfast After the Bell Presentation. </a:t>
            </a:r>
          </a:p>
          <a:p>
            <a:r>
              <a:rPr lang="en-US" dirty="0"/>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presentation is to provide sponsors with information regarding Breakfast after the Bell</a:t>
            </a:r>
            <a:r>
              <a:rPr lang="en-US" baseline="0" dirty="0"/>
              <a:t> and i</a:t>
            </a:r>
            <a:r>
              <a:rPr lang="en-US" dirty="0"/>
              <a:t>nstructions for the Breakfast</a:t>
            </a:r>
            <a:r>
              <a:rPr lang="en-US" baseline="0" dirty="0"/>
              <a:t> After the Bell Equipment Grants.  </a:t>
            </a:r>
          </a:p>
        </p:txBody>
      </p:sp>
      <p:sp>
        <p:nvSpPr>
          <p:cNvPr id="4" name="Slide Number Placeholder 3"/>
          <p:cNvSpPr>
            <a:spLocks noGrp="1"/>
          </p:cNvSpPr>
          <p:nvPr>
            <p:ph type="sldNum" sz="quarter" idx="10"/>
          </p:nvPr>
        </p:nvSpPr>
        <p:spPr/>
        <p:txBody>
          <a:bodyPr/>
          <a:lstStyle/>
          <a:p>
            <a:fld id="{42042C83-F474-4689-992F-134064305DAD}" type="slidenum">
              <a:rPr lang="en-US" smtClean="0"/>
              <a:t>1</a:t>
            </a:fld>
            <a:endParaRPr lang="en-US"/>
          </a:p>
        </p:txBody>
      </p:sp>
    </p:spTree>
    <p:extLst>
      <p:ext uri="{BB962C8B-B14F-4D97-AF65-F5344CB8AC3E}">
        <p14:creationId xmlns:p14="http://schemas.microsoft.com/office/powerpoint/2010/main" val="35606279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updated form was needed </a:t>
            </a:r>
            <a:r>
              <a:rPr lang="en-US" sz="1200" b="0" i="0" u="none" strike="noStrike" kern="1200" dirty="0">
                <a:solidFill>
                  <a:schemeClr val="tx1"/>
                </a:solidFill>
                <a:effectLst/>
                <a:latin typeface="+mn-lt"/>
                <a:ea typeface="+mn-ea"/>
                <a:cs typeface="+mn-cs"/>
              </a:rPr>
              <a:t>to provided for a more efficient and accurate claim reporting, better tracking tool, and less</a:t>
            </a:r>
            <a:r>
              <a:rPr lang="en-US" dirty="0">
                <a:effectLst/>
              </a:rPr>
              <a:t> </a:t>
            </a:r>
            <a:r>
              <a:rPr lang="en-US" sz="1200" b="0" i="0" u="none" strike="noStrike" kern="1200" dirty="0">
                <a:solidFill>
                  <a:schemeClr val="tx1"/>
                </a:solidFill>
                <a:effectLst/>
                <a:latin typeface="+mn-lt"/>
                <a:ea typeface="+mn-ea"/>
                <a:cs typeface="+mn-cs"/>
              </a:rPr>
              <a:t>cumbersome submissions. </a:t>
            </a:r>
            <a:endParaRPr lang="en-US" dirty="0"/>
          </a:p>
          <a:p>
            <a:endParaRPr lang="en-US" dirty="0"/>
          </a:p>
          <a:p>
            <a:r>
              <a:rPr lang="en-US" dirty="0"/>
              <a:t>This form is posted on Meal Pattern and nutritional quality webpage in the Breakfast After the Bell section. </a:t>
            </a:r>
          </a:p>
          <a:p>
            <a:endParaRPr lang="en-US" dirty="0"/>
          </a:p>
          <a:p>
            <a:r>
              <a:rPr lang="en-US" dirty="0"/>
              <a:t>In order for all of the functions to work properly you must have Office 365 operating system.   If you are unable to use this document, we have also posted an excel document so you can enter your claims manually.  </a:t>
            </a:r>
          </a:p>
          <a:p>
            <a:endParaRPr lang="en-US" dirty="0"/>
          </a:p>
          <a:p>
            <a:r>
              <a:rPr lang="en-US" dirty="0"/>
              <a:t>The different tabs on the form are “Instructions, Claim Entry Example, Claim Totals Example, Claim Entry, and Claim totals.”  The instructions, claim entry example, and claim totals example tabs are locked as they are for your information only. The only tab that you are able to enter information on is the claim entry form.   The Claim total tab will contain the balance of your claims and subgrant for each site. This tab is also locked but it will adjust as you enter in your claim information from the claim entry form tab. </a:t>
            </a:r>
          </a:p>
          <a:p>
            <a:r>
              <a:rPr lang="en-US" dirty="0"/>
              <a:t>Please read through your instructions and example tabs before you begin. </a:t>
            </a:r>
          </a:p>
          <a:p>
            <a:r>
              <a:rPr lang="en-US" dirty="0"/>
              <a:t>Please note:  This is a new form and there may be something within the form that needs corrections, please notify us immediately so we can make adjustment and post the revised form. </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42042C83-F474-4689-992F-134064305DAD}" type="slidenum">
              <a:rPr lang="en-US" smtClean="0"/>
              <a:t>10</a:t>
            </a:fld>
            <a:endParaRPr lang="en-US"/>
          </a:p>
        </p:txBody>
      </p:sp>
    </p:spTree>
    <p:extLst>
      <p:ext uri="{BB962C8B-B14F-4D97-AF65-F5344CB8AC3E}">
        <p14:creationId xmlns:p14="http://schemas.microsoft.com/office/powerpoint/2010/main" val="42346786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slide shows the “Claim Entry Example” tab from the </a:t>
            </a:r>
            <a:r>
              <a:rPr kumimoji="0" lang="en-US" altLang="en-US" sz="1200" b="0" i="0" u="none" strike="noStrike" cap="none" normalizeH="0" baseline="0" dirty="0" err="1">
                <a:ln>
                  <a:noFill/>
                </a:ln>
                <a:solidFill>
                  <a:schemeClr val="tx1"/>
                </a:solidFill>
                <a:effectLst/>
                <a:latin typeface="Arial" panose="020B0604020202020204" pitchFamily="34" charset="0"/>
                <a:hlinkClick r:id="rId3" tooltip="claim form"/>
              </a:rPr>
              <a:t>BAtB</a:t>
            </a:r>
            <a:r>
              <a:rPr kumimoji="0" lang="en-US" altLang="en-US" sz="1200" b="0" i="0" u="none" strike="noStrike" cap="none" normalizeH="0" baseline="0" dirty="0">
                <a:ln>
                  <a:noFill/>
                </a:ln>
                <a:solidFill>
                  <a:schemeClr val="tx1"/>
                </a:solidFill>
                <a:effectLst/>
                <a:latin typeface="Arial" panose="020B0604020202020204" pitchFamily="34" charset="0"/>
                <a:hlinkClick r:id="rId3" tooltip="claim form"/>
              </a:rPr>
              <a:t> Equipment Grant Claim form</a:t>
            </a:r>
            <a:r>
              <a:rPr kumimoji="0" lang="en-US" altLang="en-US" sz="1200" b="0" i="0" u="none" strike="noStrike" cap="none" normalizeH="0" baseline="0" dirty="0">
                <a:ln>
                  <a:noFill/>
                </a:ln>
                <a:solidFill>
                  <a:schemeClr val="tx1"/>
                </a:solidFill>
                <a:effectLst/>
                <a:latin typeface="Arial" panose="020B0604020202020204" pitchFamily="34" charset="0"/>
              </a:rPr>
              <a:t>.  You will use the “claim entry” tab to complete your claim.  We are using Wild Things Unified School District’s Breakfast After the Bell sites as an example. You will follow these steps:  (click)</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kumimoji="0" lang="en-US" altLang="en-US" sz="1200" b="0" i="0" u="none" strike="noStrike" cap="none" normalizeH="0" baseline="0" dirty="0">
                <a:ln>
                  <a:noFill/>
                </a:ln>
                <a:solidFill>
                  <a:schemeClr val="tx1"/>
                </a:solidFill>
                <a:effectLst/>
                <a:latin typeface="Arial" panose="020B0604020202020204" pitchFamily="34" charset="0"/>
              </a:rPr>
              <a:t>Click on the “drop down” button to select your sponsor’s name.  Once this is selected, a list of your </a:t>
            </a:r>
            <a:r>
              <a:rPr kumimoji="0" lang="en-US" altLang="en-US" sz="1200" b="0" i="0" u="none" strike="noStrike" cap="none" normalizeH="0" baseline="0" dirty="0" err="1">
                <a:ln>
                  <a:noFill/>
                </a:ln>
                <a:solidFill>
                  <a:schemeClr val="tx1"/>
                </a:solidFill>
                <a:effectLst/>
                <a:latin typeface="Arial" panose="020B0604020202020204" pitchFamily="34" charset="0"/>
              </a:rPr>
              <a:t>BAtB</a:t>
            </a:r>
            <a:r>
              <a:rPr kumimoji="0" lang="en-US" altLang="en-US" sz="1200" b="0" i="0" u="none" strike="noStrike" cap="none" normalizeH="0" baseline="0" dirty="0">
                <a:ln>
                  <a:noFill/>
                </a:ln>
                <a:solidFill>
                  <a:schemeClr val="tx1"/>
                </a:solidFill>
                <a:effectLst/>
                <a:latin typeface="Arial" panose="020B0604020202020204" pitchFamily="34" charset="0"/>
              </a:rPr>
              <a:t> sites will be displayed in blue.  If you see an additional site or a site that is missing, please contact us for this correction.  (Click)</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kumimoji="0" lang="en-US" altLang="en-US" sz="1200" b="0" i="0" u="none" strike="noStrike" cap="none" normalizeH="0" baseline="0" dirty="0">
                <a:ln>
                  <a:noFill/>
                </a:ln>
                <a:solidFill>
                  <a:schemeClr val="tx1"/>
                </a:solidFill>
                <a:effectLst/>
                <a:latin typeface="Arial" panose="020B0604020202020204" pitchFamily="34" charset="0"/>
              </a:rPr>
              <a:t>Enter the date that you will be submitting this document for approval.  </a:t>
            </a:r>
            <a:r>
              <a:rPr kumimoji="0" lang="en-US" altLang="en-US" sz="1200" b="1" i="0" u="none" strike="noStrike" cap="none" normalizeH="0" baseline="0" dirty="0">
                <a:ln>
                  <a:noFill/>
                </a:ln>
                <a:solidFill>
                  <a:schemeClr val="tx1"/>
                </a:solidFill>
                <a:effectLst/>
                <a:latin typeface="Arial" panose="020B0604020202020204" pitchFamily="34" charset="0"/>
              </a:rPr>
              <a:t>The date must be entered in order to calculate the claim</a:t>
            </a:r>
            <a:r>
              <a:rPr kumimoji="0" lang="en-US" altLang="en-US" sz="1200" b="0" i="0" u="none" strike="noStrike" cap="none" normalizeH="0" baseline="0" dirty="0">
                <a:ln>
                  <a:noFill/>
                </a:ln>
                <a:solidFill>
                  <a:schemeClr val="tx1"/>
                </a:solidFill>
                <a:effectLst/>
                <a:latin typeface="Arial" panose="020B0604020202020204" pitchFamily="34" charset="0"/>
              </a:rPr>
              <a:t>. Notice that the claim date is the same for various pieces of equipment, vendors and sites. The spreadsheet will group the equipment costs per site by the identifying claim date.  In this example, this is the first claim submitted for approval.  Each time you submit an additional claim for approval, it is important that you enter the accurate submission date for each claim.  This is so the spreadsheet will categorize each of the claims. (click) </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kumimoji="0" lang="en-US" altLang="en-US" sz="1200" b="0" i="0" u="none" strike="noStrike" cap="none" normalizeH="0" baseline="0" dirty="0">
                <a:ln>
                  <a:noFill/>
                </a:ln>
                <a:solidFill>
                  <a:schemeClr val="tx1"/>
                </a:solidFill>
                <a:effectLst/>
                <a:latin typeface="Arial" panose="020B0604020202020204" pitchFamily="34" charset="0"/>
              </a:rPr>
              <a:t>Using your invoice as a reference, enter the vendor, invoice number, invoice date, and each equipment item.  If you have multiple items, you can copy and paste the claim date, vendor, invoice number, and invoice date to several rows. (Click)</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kumimoji="0" lang="en-US" altLang="en-US" sz="1200" b="0" i="0" u="none" strike="noStrike" cap="none" normalizeH="0" baseline="0" dirty="0">
                <a:ln>
                  <a:noFill/>
                </a:ln>
                <a:solidFill>
                  <a:schemeClr val="tx1"/>
                </a:solidFill>
                <a:effectLst/>
                <a:latin typeface="Arial" panose="020B0604020202020204" pitchFamily="34" charset="0"/>
              </a:rPr>
              <a:t>Reason:  Please use the drop down to indicate how this product will be used for Breakfast After the Bell.  If one of the reasons from the drop-down doesn’t apply, you can enter your own reason in the blank cell.  (click)</a:t>
            </a:r>
          </a:p>
          <a:p>
            <a:pPr marL="228600" indent="-228600">
              <a:buAutoNum type="arabicPeriod" startAt="5"/>
            </a:pPr>
            <a:r>
              <a:rPr kumimoji="0" lang="en-US" sz="1200" b="0" i="0" u="none" strike="noStrike" cap="none" normalizeH="0" baseline="0" dirty="0">
                <a:ln>
                  <a:noFill/>
                </a:ln>
                <a:solidFill>
                  <a:schemeClr val="tx1"/>
                </a:solidFill>
                <a:effectLst/>
                <a:latin typeface="Arial" panose="020B0604020202020204" pitchFamily="34" charset="0"/>
              </a:rPr>
              <a:t>Enter the equipment amount for each site.  If you purchased multiple pieces of the same equipment item, you can enter this on same row for the equipment and then the cost of each piece under each site.  If you purchased one piece of equipment that will be used for multiple sites, you can enter the amount you want applied to each site.  The total amount on the form cannot be more than the piece of equipment shown on the invoice.  (Click)</a:t>
            </a:r>
          </a:p>
          <a:p>
            <a:pPr marL="228600" indent="-228600">
              <a:buAutoNum type="arabicPeriod" startAt="5"/>
            </a:pPr>
            <a:r>
              <a:rPr kumimoji="0" lang="en-US" sz="1200" b="0" i="0" u="none" strike="noStrike" cap="none" normalizeH="0" baseline="0" dirty="0">
                <a:ln>
                  <a:noFill/>
                </a:ln>
                <a:solidFill>
                  <a:schemeClr val="tx1"/>
                </a:solidFill>
                <a:effectLst/>
                <a:latin typeface="Arial" panose="020B0604020202020204" pitchFamily="34" charset="0"/>
              </a:rPr>
              <a:t>After the first claim has been submitted and processed,  you may want to purchase additional equipment and submit another claim.   You can enter your information in the next row.   Again, please don’t forget to enter the same date for each claim submitted for approval.  The submitted claim date on here is 10/31/25. (Click)</a:t>
            </a:r>
          </a:p>
          <a:p>
            <a:pPr marL="228600" indent="-228600">
              <a:buAutoNum type="arabicPeriod" startAt="5"/>
            </a:pPr>
            <a:r>
              <a:rPr kumimoji="0" lang="en-US" sz="1200" b="0" i="0" u="none" strike="noStrike" cap="none" normalizeH="0" baseline="0" dirty="0">
                <a:ln>
                  <a:noFill/>
                </a:ln>
                <a:solidFill>
                  <a:schemeClr val="tx1"/>
                </a:solidFill>
                <a:effectLst/>
                <a:latin typeface="Arial" panose="020B0604020202020204" pitchFamily="34" charset="0"/>
              </a:rPr>
              <a:t>There is also a 3</a:t>
            </a:r>
            <a:r>
              <a:rPr kumimoji="0" lang="en-US" sz="1200" b="0" i="0" u="none" strike="noStrike" cap="none" normalizeH="0" baseline="30000" dirty="0">
                <a:ln>
                  <a:noFill/>
                </a:ln>
                <a:solidFill>
                  <a:schemeClr val="tx1"/>
                </a:solidFill>
                <a:effectLst/>
                <a:latin typeface="Arial" panose="020B0604020202020204" pitchFamily="34" charset="0"/>
              </a:rPr>
              <a:t>rd</a:t>
            </a:r>
            <a:r>
              <a:rPr kumimoji="0" lang="en-US" sz="1200" b="0" i="0" u="none" strike="noStrike" cap="none" normalizeH="0" baseline="0" dirty="0">
                <a:ln>
                  <a:noFill/>
                </a:ln>
                <a:solidFill>
                  <a:schemeClr val="tx1"/>
                </a:solidFill>
                <a:effectLst/>
                <a:latin typeface="Arial" panose="020B0604020202020204" pitchFamily="34" charset="0"/>
              </a:rPr>
              <a:t> claim displayed here. </a:t>
            </a:r>
            <a:endParaRPr lang="en-US" dirty="0"/>
          </a:p>
        </p:txBody>
      </p:sp>
      <p:sp>
        <p:nvSpPr>
          <p:cNvPr id="4" name="Slide Number Placeholder 3"/>
          <p:cNvSpPr>
            <a:spLocks noGrp="1"/>
          </p:cNvSpPr>
          <p:nvPr>
            <p:ph type="sldNum" sz="quarter" idx="5"/>
          </p:nvPr>
        </p:nvSpPr>
        <p:spPr/>
        <p:txBody>
          <a:bodyPr/>
          <a:lstStyle/>
          <a:p>
            <a:fld id="{42042C83-F474-4689-992F-134064305DAD}" type="slidenum">
              <a:rPr lang="en-US" smtClean="0"/>
              <a:t>11</a:t>
            </a:fld>
            <a:endParaRPr lang="en-US"/>
          </a:p>
        </p:txBody>
      </p:sp>
    </p:spTree>
    <p:extLst>
      <p:ext uri="{BB962C8B-B14F-4D97-AF65-F5344CB8AC3E}">
        <p14:creationId xmlns:p14="http://schemas.microsoft.com/office/powerpoint/2010/main" val="26396329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B5EE1D-E8C1-A3EE-AF58-117959B2075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511DDE-2349-FDF8-F4B4-40EBBD4ED8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4C18CE6-D60A-A7C2-4438-BF6405CC39F3}"/>
              </a:ext>
            </a:extLst>
          </p:cNvPr>
          <p:cNvSpPr>
            <a:spLocks noGrp="1"/>
          </p:cNvSpPr>
          <p:nvPr>
            <p:ph type="body" idx="1"/>
          </p:nvPr>
        </p:nvSpPr>
        <p:spPr/>
        <p:txBody>
          <a:bodyPr/>
          <a:lstStyle/>
          <a:p>
            <a:r>
              <a:rPr lang="en-US" dirty="0"/>
              <a:t>The “CNP Use Only” is a hidden section, You can view this by clicking on the +(plus)  button from the left top bar.  (Click)  Please do not make any edits to this section.   (Click)</a:t>
            </a:r>
          </a:p>
          <a:p>
            <a:endParaRPr lang="en-US" dirty="0"/>
          </a:p>
          <a:p>
            <a:pPr marL="0" indent="0">
              <a:buFont typeface="+mj-lt"/>
              <a:buNone/>
            </a:pPr>
            <a:r>
              <a:rPr lang="en-US" dirty="0"/>
              <a:t>Once your claim is approved or needs correction, ODE CNP will send the </a:t>
            </a:r>
            <a:r>
              <a:rPr kumimoji="0" lang="en-US" altLang="en-US" sz="1200" b="0" i="0" u="none" strike="noStrike" cap="none" normalizeH="0" baseline="0" dirty="0" err="1">
                <a:ln>
                  <a:noFill/>
                </a:ln>
                <a:solidFill>
                  <a:schemeClr val="tx1"/>
                </a:solidFill>
                <a:effectLst/>
                <a:latin typeface="Arial" panose="020B0604020202020204" pitchFamily="34" charset="0"/>
                <a:hlinkClick r:id="rId3" tooltip="claim form"/>
              </a:rPr>
              <a:t>BAtB</a:t>
            </a:r>
            <a:r>
              <a:rPr kumimoji="0" lang="en-US" altLang="en-US" sz="1200" b="0" i="0" u="none" strike="noStrike" cap="none" normalizeH="0" baseline="0" dirty="0">
                <a:ln>
                  <a:noFill/>
                </a:ln>
                <a:solidFill>
                  <a:schemeClr val="tx1"/>
                </a:solidFill>
                <a:effectLst/>
                <a:latin typeface="Arial" panose="020B0604020202020204" pitchFamily="34" charset="0"/>
                <a:hlinkClick r:id="rId3" tooltip="claim form"/>
              </a:rPr>
              <a:t> Equipment Grant Claim form</a:t>
            </a:r>
            <a:r>
              <a:rPr kumimoji="0" lang="en-US" altLang="en-US" sz="1200" b="0" i="0" u="none" strike="noStrike" cap="none" normalizeH="0" baseline="0" dirty="0">
                <a:ln>
                  <a:noFill/>
                </a:ln>
                <a:solidFill>
                  <a:schemeClr val="tx1"/>
                </a:solidFill>
                <a:effectLst/>
                <a:latin typeface="Arial" panose="020B0604020202020204" pitchFamily="34" charset="0"/>
              </a:rPr>
              <a:t> back to you with the “CNP Use Only” displayed. This section will show:</a:t>
            </a:r>
          </a:p>
          <a:p>
            <a:pPr marL="228600" indent="-228600">
              <a:buFont typeface="+mj-lt"/>
              <a:buAutoNum type="arabicPeriod"/>
            </a:pPr>
            <a:endParaRPr lang="en-US" dirty="0"/>
          </a:p>
          <a:p>
            <a:pPr marL="228600" indent="-228600">
              <a:buFont typeface="+mj-lt"/>
              <a:buAutoNum type="arabicPeriod"/>
            </a:pPr>
            <a:r>
              <a:rPr lang="en-US" dirty="0"/>
              <a:t>(Click) The total for each equipment item and then the total claim amount for each claim #.  The “Total Claim Amount” column of  $2,969.50 is the sum of all the recorded equipment for the first claim #1. </a:t>
            </a:r>
          </a:p>
          <a:p>
            <a:pPr marL="228600" indent="-228600">
              <a:buFont typeface="+mj-lt"/>
              <a:buAutoNum type="arabicPeriod"/>
            </a:pPr>
            <a:r>
              <a:rPr lang="en-US" dirty="0"/>
              <a:t>(Click) The claims that are approved and processed through EGMS.  This is your confirmation of when the claim was approved and processed through EGMS. </a:t>
            </a:r>
          </a:p>
          <a:p>
            <a:pPr marL="228600" indent="-228600">
              <a:buFont typeface="+mj-lt"/>
              <a:buAutoNum type="arabicPeriod"/>
            </a:pPr>
            <a:r>
              <a:rPr lang="en-US" dirty="0"/>
              <a:t>(Click) The is the claim #.  When you enter the claim date on the form, a number will be assigned.  For instance, in our last slide for the 1</a:t>
            </a:r>
            <a:r>
              <a:rPr lang="en-US" baseline="30000" dirty="0"/>
              <a:t>st</a:t>
            </a:r>
            <a:r>
              <a:rPr lang="en-US" dirty="0"/>
              <a:t> claim, the date of 10/9/25 was entered for four pieces of equipment that was claimed that day, since this was the first claim, the number 1 was assigned.  For the next claim, the number 2 will be assigned, and so on. </a:t>
            </a:r>
          </a:p>
          <a:p>
            <a:pPr marL="228600" indent="-228600">
              <a:buFont typeface="+mj-lt"/>
              <a:buAutoNum type="arabicPeriod"/>
            </a:pPr>
            <a:r>
              <a:rPr lang="en-US" dirty="0"/>
              <a:t>(Click)  This column provides comments for you to view for claims that may be disapproved, needing adjusting, or for questions.  </a:t>
            </a:r>
          </a:p>
        </p:txBody>
      </p:sp>
      <p:sp>
        <p:nvSpPr>
          <p:cNvPr id="4" name="Slide Number Placeholder 3">
            <a:extLst>
              <a:ext uri="{FF2B5EF4-FFF2-40B4-BE49-F238E27FC236}">
                <a16:creationId xmlns:a16="http://schemas.microsoft.com/office/drawing/2014/main" id="{131B8A3C-813F-FDF8-2A8E-1DC0450FBA16}"/>
              </a:ext>
            </a:extLst>
          </p:cNvPr>
          <p:cNvSpPr>
            <a:spLocks noGrp="1"/>
          </p:cNvSpPr>
          <p:nvPr>
            <p:ph type="sldNum" sz="quarter" idx="5"/>
          </p:nvPr>
        </p:nvSpPr>
        <p:spPr/>
        <p:txBody>
          <a:bodyPr/>
          <a:lstStyle/>
          <a:p>
            <a:fld id="{42042C83-F474-4689-992F-134064305DAD}" type="slidenum">
              <a:rPr lang="en-US" smtClean="0"/>
              <a:t>12</a:t>
            </a:fld>
            <a:endParaRPr lang="en-US"/>
          </a:p>
        </p:txBody>
      </p:sp>
    </p:spTree>
    <p:extLst>
      <p:ext uri="{BB962C8B-B14F-4D97-AF65-F5344CB8AC3E}">
        <p14:creationId xmlns:p14="http://schemas.microsoft.com/office/powerpoint/2010/main" val="4580254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Once you have completed the “claim entry” tab, you can view the summary of your totals on “Claim Totals” tab.  (Click)</a:t>
            </a:r>
          </a:p>
          <a:p>
            <a:endParaRPr lang="en-US" dirty="0"/>
          </a:p>
          <a:p>
            <a:pPr marL="228600" indent="-228600">
              <a:buAutoNum type="arabicPeriod"/>
            </a:pPr>
            <a:r>
              <a:rPr lang="en-US" dirty="0"/>
              <a:t>All of your eligible sites will be listed and the subgrant number for each identifying site in EGMS.  (Click)</a:t>
            </a:r>
          </a:p>
          <a:p>
            <a:pPr marL="228600" indent="-228600">
              <a:buAutoNum type="arabicPeriod"/>
            </a:pPr>
            <a:r>
              <a:rPr lang="en-US" dirty="0"/>
              <a:t>For each claim number and date, you can view total amount of the claim.  (click) </a:t>
            </a:r>
          </a:p>
          <a:p>
            <a:pPr marL="228600" indent="-228600">
              <a:buAutoNum type="arabicPeriod"/>
            </a:pPr>
            <a:r>
              <a:rPr lang="en-US" dirty="0"/>
              <a:t>This section shows the amount that you will claim in EGMS for each site. (click)</a:t>
            </a:r>
          </a:p>
          <a:p>
            <a:pPr marL="228600" indent="-228600">
              <a:buAutoNum type="arabicPeriod"/>
            </a:pPr>
            <a:r>
              <a:rPr lang="en-US" dirty="0"/>
              <a:t>The amount of $2023 was allocated for performance period 2025-2027 for each site. (Click)</a:t>
            </a:r>
          </a:p>
          <a:p>
            <a:pPr marL="228600" indent="-228600">
              <a:buAutoNum type="arabicPeriod"/>
            </a:pPr>
            <a:r>
              <a:rPr lang="en-US" dirty="0"/>
              <a:t>This row will display the total of the claims for each site.  (click) This should match what you have claimed in EGMS for each site. </a:t>
            </a:r>
          </a:p>
          <a:p>
            <a:pPr marL="228600" indent="-228600">
              <a:buAutoNum type="arabicPeriod"/>
            </a:pPr>
            <a:r>
              <a:rPr lang="en-US" dirty="0"/>
              <a:t>This is the remaining amount available to claim for each site. Please notice that Max’s Island Elementary has a remaining amount of -$598.83.  This means that the last claim you have submitted will bring your over the amount allocated for this grant.  You would need to go back to the claim Entry tab and adjust your claim for Max’s Island Elementary by $598.83 in order for the claim to be approved. </a:t>
            </a:r>
          </a:p>
          <a:p>
            <a:pPr marL="228600" indent="-228600">
              <a:buAutoNum type="arabicPeriod"/>
            </a:pPr>
            <a:endParaRPr lang="en-US" dirty="0"/>
          </a:p>
        </p:txBody>
      </p:sp>
      <p:sp>
        <p:nvSpPr>
          <p:cNvPr id="4" name="Slide Number Placeholder 3"/>
          <p:cNvSpPr>
            <a:spLocks noGrp="1"/>
          </p:cNvSpPr>
          <p:nvPr>
            <p:ph type="sldNum" sz="quarter" idx="5"/>
          </p:nvPr>
        </p:nvSpPr>
        <p:spPr/>
        <p:txBody>
          <a:bodyPr/>
          <a:lstStyle/>
          <a:p>
            <a:fld id="{42042C83-F474-4689-992F-134064305DAD}" type="slidenum">
              <a:rPr lang="en-US" smtClean="0"/>
              <a:t>13</a:t>
            </a:fld>
            <a:endParaRPr lang="en-US"/>
          </a:p>
        </p:txBody>
      </p:sp>
    </p:spTree>
    <p:extLst>
      <p:ext uri="{BB962C8B-B14F-4D97-AF65-F5344CB8AC3E}">
        <p14:creationId xmlns:p14="http://schemas.microsoft.com/office/powerpoint/2010/main" val="17350627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0"/>
              </a:spcBef>
              <a:spcAft>
                <a:spcPct val="0"/>
              </a:spcAft>
              <a:buClrTx/>
              <a:buSzTx/>
              <a:buFontTx/>
              <a:buChar char="•"/>
              <a:tabLst/>
            </a:pPr>
            <a:r>
              <a:rPr lang="en-US" dirty="0"/>
              <a:t>. After you have complete</a:t>
            </a:r>
            <a:r>
              <a:rPr lang="en-US" b="0" dirty="0"/>
              <a:t>d </a:t>
            </a:r>
            <a:r>
              <a:rPr lang="en-US" dirty="0"/>
              <a:t>your first claim on the </a:t>
            </a:r>
            <a:r>
              <a:rPr lang="en-US" dirty="0" err="1">
                <a:hlinkClick r:id="rId3"/>
              </a:rPr>
              <a:t>BAtB</a:t>
            </a:r>
            <a:r>
              <a:rPr lang="en-US" dirty="0">
                <a:hlinkClick r:id="rId3"/>
              </a:rPr>
              <a:t> Equipment Grant Claim Form</a:t>
            </a:r>
            <a:r>
              <a:rPr lang="en-US" dirty="0"/>
              <a:t>,  you can submit the claim form and your invoices to </a:t>
            </a:r>
            <a:r>
              <a:rPr kumimoji="0" lang="en-US" altLang="en-US" sz="1200" b="0" i="0" u="none" strike="noStrike" cap="none" normalizeH="0" baseline="0" dirty="0">
                <a:ln>
                  <a:noFill/>
                </a:ln>
                <a:solidFill>
                  <a:schemeClr val="tx1"/>
                </a:solidFill>
                <a:effectLst/>
                <a:latin typeface="Arial" panose="020B0604020202020204" pitchFamily="34" charset="0"/>
                <a:hlinkClick r:id="rId4"/>
              </a:rPr>
              <a:t>ode.scholnutrition@ode.oregon.gov</a:t>
            </a:r>
            <a:r>
              <a:rPr kumimoji="0" lang="en-US" altLang="en-US" sz="1200" b="0" i="0" u="none" strike="noStrike" cap="none" normalizeH="0" baseline="0" dirty="0">
                <a:ln>
                  <a:noFill/>
                </a:ln>
                <a:solidFill>
                  <a:schemeClr val="tx1"/>
                </a:solidFill>
                <a:effectLst/>
                <a:latin typeface="Arial" panose="020B0604020202020204" pitchFamily="34" charset="0"/>
              </a:rPr>
              <a:t>.  Include in the subject line of your  email, "</a:t>
            </a:r>
            <a:r>
              <a:rPr kumimoji="0" lang="en-US" altLang="en-US" sz="1200" b="0" i="0" u="none" strike="noStrike" cap="none" normalizeH="0" baseline="0" dirty="0" err="1">
                <a:ln>
                  <a:noFill/>
                </a:ln>
                <a:solidFill>
                  <a:schemeClr val="tx1"/>
                </a:solidFill>
                <a:effectLst/>
                <a:latin typeface="Arial" panose="020B0604020202020204" pitchFamily="34" charset="0"/>
              </a:rPr>
              <a:t>BAtB</a:t>
            </a:r>
            <a:r>
              <a:rPr kumimoji="0" lang="en-US" altLang="en-US" sz="1200" b="0" i="0" u="none" strike="noStrike" cap="none" normalizeH="0" baseline="0" dirty="0">
                <a:ln>
                  <a:noFill/>
                </a:ln>
                <a:solidFill>
                  <a:schemeClr val="tx1"/>
                </a:solidFill>
                <a:effectLst/>
                <a:latin typeface="Arial" panose="020B0604020202020204" pitchFamily="34" charset="0"/>
              </a:rPr>
              <a:t> Equipment Grant Reimbursement - (Sponsor Name)</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sz="1200" dirty="0">
                <a:latin typeface="Arial" panose="020B0604020202020204" pitchFamily="34" charset="0"/>
              </a:rPr>
              <a:t>ODE CNP will review your Grant Claim Form and compare this with the invoice(s) submitted. If there needs</a:t>
            </a:r>
            <a:r>
              <a:rPr lang="en-US" altLang="en-US" sz="1200" baseline="0" dirty="0">
                <a:latin typeface="Arial" panose="020B0604020202020204" pitchFamily="34" charset="0"/>
              </a:rPr>
              <a:t> to be corrections, we will email you. ODE CNP will send back the grant claim form indicating which subgrant claims are approved and/or needing corrections.</a:t>
            </a:r>
          </a:p>
          <a:p>
            <a:pPr marL="0" marR="0" lvl="0" indent="0" algn="l" defTabSz="914400" rtl="0" eaLnBrk="0" fontAlgn="base" latinLnBrk="0" hangingPunct="0">
              <a:lnSpc>
                <a:spcPct val="100000"/>
              </a:lnSpc>
              <a:spcBef>
                <a:spcPct val="0"/>
              </a:spcBef>
              <a:spcAft>
                <a:spcPct val="0"/>
              </a:spcAft>
              <a:buClrTx/>
              <a:buSzTx/>
              <a:buFontTx/>
              <a:buChar char="•"/>
              <a:tabLst/>
              <a:defRPr/>
            </a:pPr>
            <a:r>
              <a:rPr kumimoji="0" lang="en-US" altLang="en-US" sz="1200" b="0" i="0" u="none" strike="noStrike" cap="none" normalizeH="0" baseline="0" dirty="0">
                <a:ln>
                  <a:noFill/>
                </a:ln>
                <a:solidFill>
                  <a:schemeClr val="tx1"/>
                </a:solidFill>
                <a:effectLst/>
                <a:latin typeface="Arial" panose="020B0604020202020204" pitchFamily="34" charset="0"/>
              </a:rPr>
              <a:t>Upon approval of claim reimbursement, sponsor will enter claims through  the </a:t>
            </a:r>
            <a:r>
              <a:rPr kumimoji="0" lang="en-US" altLang="en-US" sz="1200" b="0" i="0" u="none" strike="noStrike" cap="none" normalizeH="0" baseline="0" dirty="0">
                <a:ln>
                  <a:noFill/>
                </a:ln>
                <a:solidFill>
                  <a:schemeClr val="tx1"/>
                </a:solidFill>
                <a:effectLst/>
                <a:latin typeface="Arial" panose="020B0604020202020204" pitchFamily="34" charset="0"/>
                <a:hlinkClick r:id="rId5"/>
              </a:rPr>
              <a:t>Electronic Grants Management System (EGMS)</a:t>
            </a:r>
            <a:r>
              <a:rPr kumimoji="0" lang="en-US" altLang="en-US" sz="1200" b="0" i="0" u="none" strike="noStrike" cap="none" normalizeH="0" baseline="0" dirty="0">
                <a:ln>
                  <a:noFill/>
                </a:ln>
                <a:solidFill>
                  <a:schemeClr val="tx1"/>
                </a:solidFill>
                <a:effectLst/>
                <a:latin typeface="Arial" panose="020B0604020202020204" pitchFamily="34" charset="0"/>
              </a:rPr>
              <a:t> according to the corresponding subgrant number on the  </a:t>
            </a:r>
            <a:r>
              <a:rPr kumimoji="0" lang="en-US" altLang="en-US" sz="1200" b="0" i="0" u="none" strike="noStrike" cap="none" normalizeH="0" baseline="0" dirty="0" err="1">
                <a:ln>
                  <a:noFill/>
                </a:ln>
                <a:solidFill>
                  <a:schemeClr val="tx1"/>
                </a:solidFill>
                <a:effectLst/>
                <a:latin typeface="Arial" panose="020B0604020202020204" pitchFamily="34" charset="0"/>
                <a:hlinkClick r:id="rId6" tooltip="claim form"/>
              </a:rPr>
              <a:t>BAtB</a:t>
            </a:r>
            <a:r>
              <a:rPr kumimoji="0" lang="en-US" altLang="en-US" sz="1200" b="0" i="0" u="none" strike="noStrike" cap="none" normalizeH="0" baseline="0" dirty="0">
                <a:ln>
                  <a:noFill/>
                </a:ln>
                <a:solidFill>
                  <a:schemeClr val="tx1"/>
                </a:solidFill>
                <a:effectLst/>
                <a:latin typeface="Arial" panose="020B0604020202020204" pitchFamily="34" charset="0"/>
                <a:hlinkClick r:id="rId6" tooltip="claim form"/>
              </a:rPr>
              <a:t> Equipment Grant Claim form</a:t>
            </a:r>
            <a:r>
              <a:rPr kumimoji="0" lang="en-US" altLang="en-US" sz="1200" b="0" i="0" u="none" strike="noStrike" cap="none" normalizeH="0" baseline="0" dirty="0">
                <a:ln>
                  <a:noFill/>
                </a:ln>
                <a:solidFill>
                  <a:schemeClr val="tx1"/>
                </a:solidFill>
                <a:effectLst/>
                <a:latin typeface="Arial" panose="020B0604020202020204" pitchFamily="34" charset="0"/>
              </a:rPr>
              <a:t>.  You can check the site name in EGMS in the comment section. </a:t>
            </a:r>
          </a:p>
          <a:p>
            <a:pPr marL="0" marR="0" lvl="0" indent="0" algn="l" defTabSz="914400" rtl="0" eaLnBrk="0" fontAlgn="base" latinLnBrk="0" hangingPunct="0">
              <a:lnSpc>
                <a:spcPct val="100000"/>
              </a:lnSpc>
              <a:spcBef>
                <a:spcPct val="0"/>
              </a:spcBef>
              <a:spcAft>
                <a:spcPct val="0"/>
              </a:spcAft>
              <a:buClrTx/>
              <a:buSzTx/>
              <a:buFontTx/>
              <a:buChar char="•"/>
              <a:tabLst/>
              <a:defRPr/>
            </a:pPr>
            <a:r>
              <a:rPr kumimoji="0" lang="en-US" altLang="en-US" sz="1200" b="0" i="0" u="none" strike="noStrike" cap="none" normalizeH="0" baseline="0" dirty="0">
                <a:ln>
                  <a:noFill/>
                </a:ln>
                <a:solidFill>
                  <a:schemeClr val="tx1"/>
                </a:solidFill>
                <a:effectLst/>
                <a:latin typeface="Arial" panose="020B0604020202020204" pitchFamily="34" charset="0"/>
              </a:rPr>
              <a:t>ODE CNP will approve the claim in EGMS and then the claim will be processed. </a:t>
            </a:r>
          </a:p>
          <a:p>
            <a:pPr marL="0" marR="0" lvl="0" indent="0" algn="l" defTabSz="914400" rtl="0" eaLnBrk="0" fontAlgn="base" latinLnBrk="0" hangingPunct="0">
              <a:lnSpc>
                <a:spcPct val="100000"/>
              </a:lnSpc>
              <a:spcBef>
                <a:spcPct val="0"/>
              </a:spcBef>
              <a:spcAft>
                <a:spcPct val="0"/>
              </a:spcAft>
              <a:buClrTx/>
              <a:buSzTx/>
              <a:buFontTx/>
              <a:buChar char="•"/>
              <a:tabLst/>
              <a:defRPr/>
            </a:pPr>
            <a:endParaRPr kumimoji="0" lang="en-US" altLang="en-US" sz="1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cap="none" normalizeH="0" baseline="0" dirty="0">
                <a:ln>
                  <a:noFill/>
                </a:ln>
                <a:solidFill>
                  <a:schemeClr val="tx1"/>
                </a:solidFill>
                <a:effectLst/>
                <a:latin typeface="Arial" panose="020B0604020202020204" pitchFamily="34" charset="0"/>
              </a:rPr>
              <a:t>Tips:</a:t>
            </a:r>
          </a:p>
          <a:p>
            <a:pPr marL="0" marR="0" lvl="0" indent="0" algn="l" defTabSz="914400" rtl="0" eaLnBrk="0" fontAlgn="base" latinLnBrk="0" hangingPunct="0">
              <a:lnSpc>
                <a:spcPct val="100000"/>
              </a:lnSpc>
              <a:spcBef>
                <a:spcPct val="0"/>
              </a:spcBef>
              <a:spcAft>
                <a:spcPct val="0"/>
              </a:spcAft>
              <a:buClrTx/>
              <a:buSzTx/>
              <a:buNone/>
              <a:tabLst/>
            </a:pPr>
            <a:r>
              <a:rPr lang="en-US" altLang="en-US" sz="1200" baseline="0" dirty="0">
                <a:latin typeface="Arial" panose="020B0604020202020204" pitchFamily="34" charset="0"/>
              </a:rPr>
              <a:t>Check with us if you are unsure if your equipment will qualify prior to purchasing. </a:t>
            </a:r>
          </a:p>
          <a:p>
            <a:pPr marL="0" marR="0" lvl="0" indent="0" algn="l" defTabSz="914400" rtl="0" eaLnBrk="0" fontAlgn="base" latinLnBrk="0" hangingPunct="0">
              <a:lnSpc>
                <a:spcPct val="100000"/>
              </a:lnSpc>
              <a:spcBef>
                <a:spcPct val="0"/>
              </a:spcBef>
              <a:spcAft>
                <a:spcPct val="0"/>
              </a:spcAft>
              <a:buClrTx/>
              <a:buSzTx/>
              <a:buNone/>
              <a:tabLst/>
            </a:pPr>
            <a:r>
              <a:rPr lang="en-US" altLang="en-US" sz="1200" baseline="0" dirty="0">
                <a:latin typeface="Arial" panose="020B0604020202020204" pitchFamily="34" charset="0"/>
              </a:rPr>
              <a:t>Submit</a:t>
            </a:r>
            <a:r>
              <a:rPr lang="en-US" altLang="en-US" sz="1200" dirty="0">
                <a:latin typeface="Arial" panose="020B0604020202020204" pitchFamily="34" charset="0"/>
              </a:rPr>
              <a:t> all</a:t>
            </a:r>
            <a:r>
              <a:rPr lang="en-US" altLang="en-US" sz="1200" baseline="0" dirty="0">
                <a:latin typeface="Arial" panose="020B0604020202020204" pitchFamily="34" charset="0"/>
              </a:rPr>
              <a:t> of </a:t>
            </a:r>
            <a:r>
              <a:rPr lang="en-US" altLang="en-US" sz="1200" dirty="0">
                <a:latin typeface="Arial" panose="020B0604020202020204" pitchFamily="34" charset="0"/>
              </a:rPr>
              <a:t>your claim reimbursement forms and invoices together in one email.  </a:t>
            </a:r>
          </a:p>
          <a:p>
            <a:pPr marL="0" marR="0" lvl="0" indent="0" algn="l" defTabSz="914400" rtl="0" eaLnBrk="0" fontAlgn="base" latinLnBrk="0" hangingPunct="0">
              <a:lnSpc>
                <a:spcPct val="100000"/>
              </a:lnSpc>
              <a:spcBef>
                <a:spcPct val="0"/>
              </a:spcBef>
              <a:spcAft>
                <a:spcPct val="0"/>
              </a:spcAft>
              <a:buClrTx/>
              <a:buSzTx/>
              <a:buNone/>
              <a:tabLst/>
            </a:pPr>
            <a:r>
              <a:rPr lang="en-US" altLang="en-US" sz="1200" dirty="0">
                <a:latin typeface="Arial" panose="020B0604020202020204" pitchFamily="34" charset="0"/>
              </a:rPr>
              <a:t>Keep </a:t>
            </a:r>
            <a:r>
              <a:rPr lang="en-US" altLang="en-US" sz="1200" dirty="0" err="1">
                <a:latin typeface="Arial" panose="020B0604020202020204" pitchFamily="34" charset="0"/>
              </a:rPr>
              <a:t>CNPweb</a:t>
            </a:r>
            <a:r>
              <a:rPr lang="en-US" altLang="en-US" sz="1200" dirty="0">
                <a:latin typeface="Arial" panose="020B0604020202020204" pitchFamily="34" charset="0"/>
              </a:rPr>
              <a:t> contacts current</a:t>
            </a:r>
            <a:r>
              <a:rPr lang="en-US" altLang="en-US" sz="1200" baseline="0" dirty="0">
                <a:latin typeface="Arial" panose="020B0604020202020204" pitchFamily="34" charset="0"/>
              </a:rPr>
              <a:t> so you will not miss notifications.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200" dirty="0">
                <a:latin typeface="Arial" panose="020B0604020202020204" pitchFamily="34" charset="0"/>
              </a:rPr>
              <a:t>Don’t wait until the last minute to claim.</a:t>
            </a:r>
            <a:r>
              <a:rPr lang="en-US" altLang="en-US" sz="1200" baseline="0" dirty="0">
                <a:latin typeface="Arial" panose="020B0604020202020204" pitchFamily="34" charset="0"/>
              </a:rPr>
              <a:t>  If the claim has errors this may result in a disapproved claim that cannot be resubmitted.  </a:t>
            </a:r>
            <a:endParaRPr lang="en-US" dirty="0"/>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sz="1200" dirty="0">
              <a:latin typeface="Arial" panose="020B0604020202020204" pitchFamily="34" charset="0"/>
            </a:endParaRPr>
          </a:p>
        </p:txBody>
      </p:sp>
      <p:sp>
        <p:nvSpPr>
          <p:cNvPr id="4" name="Slide Number Placeholder 3"/>
          <p:cNvSpPr>
            <a:spLocks noGrp="1"/>
          </p:cNvSpPr>
          <p:nvPr>
            <p:ph type="sldNum" sz="quarter" idx="10"/>
          </p:nvPr>
        </p:nvSpPr>
        <p:spPr/>
        <p:txBody>
          <a:bodyPr/>
          <a:lstStyle/>
          <a:p>
            <a:fld id="{42042C83-F474-4689-992F-134064305DAD}" type="slidenum">
              <a:rPr lang="en-US" smtClean="0"/>
              <a:t>14</a:t>
            </a:fld>
            <a:endParaRPr lang="en-US"/>
          </a:p>
        </p:txBody>
      </p:sp>
    </p:spTree>
    <p:extLst>
      <p:ext uri="{BB962C8B-B14F-4D97-AF65-F5344CB8AC3E}">
        <p14:creationId xmlns:p14="http://schemas.microsoft.com/office/powerpoint/2010/main" val="39832525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are upcoming timelines:</a:t>
            </a:r>
          </a:p>
          <a:p>
            <a:r>
              <a:rPr lang="en-US" dirty="0"/>
              <a:t>February 27, 2026 – is when the agreements are due to procurement.  Please sign this and return to the Procurement point of contact as soon as possible.   Once the agreement has been executed, the subgrants for the eligible sites will be taken off hold in EGMS.  At that time, you may submit your Grant form and invoices for approval.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Spring 2026 – The SY 2026-2027 </a:t>
            </a:r>
            <a:r>
              <a:rPr lang="en-US" dirty="0" err="1"/>
              <a:t>BAtB</a:t>
            </a:r>
            <a:r>
              <a:rPr lang="en-US" dirty="0"/>
              <a:t> Required and Exempt Eligible List will be released and posted. If there are any new sites on this list that wasn’t on the 25-26 list, then you may receive either an amendment or a new agreement for these newly added eligible sites.  </a:t>
            </a:r>
          </a:p>
          <a:p>
            <a:endParaRPr lang="en-US" dirty="0"/>
          </a:p>
          <a:p>
            <a:r>
              <a:rPr lang="en-US" dirty="0"/>
              <a:t>June 30, 2027, is the last day to procure your equipment.  Your invoice date must be on or before June 30, 2027 in order for the claim to be approved. If your invoice date is after Jun 30</a:t>
            </a:r>
            <a:r>
              <a:rPr lang="en-US" baseline="30000" dirty="0"/>
              <a:t>th</a:t>
            </a:r>
            <a:r>
              <a:rPr lang="en-US" dirty="0"/>
              <a:t> you will not be approved to claim for the 25-27 </a:t>
            </a:r>
            <a:r>
              <a:rPr lang="en-US" dirty="0" err="1"/>
              <a:t>BAtB</a:t>
            </a:r>
            <a:r>
              <a:rPr lang="en-US" dirty="0"/>
              <a:t> equipment grant. </a:t>
            </a:r>
          </a:p>
          <a:p>
            <a:r>
              <a:rPr lang="en-US" dirty="0"/>
              <a:t>July 10, 2027 – Is the last day assigned by ODE CNP to submit your documentation for approval and submit your claim in EGMS.   This date was set  by ODE CNP due to the timing of EGMS shut-down mid-July and to ensure you will receive your claim.  </a:t>
            </a:r>
          </a:p>
          <a:p>
            <a:r>
              <a:rPr lang="en-US" dirty="0"/>
              <a:t>Aug 14, 2027,   EGMS automatically assigns this final date for grant submission.  Please don’t wait until this date to submit your claims but follow the July 10</a:t>
            </a:r>
            <a:r>
              <a:rPr lang="en-US" baseline="30000" dirty="0"/>
              <a:t>th</a:t>
            </a:r>
            <a:r>
              <a:rPr lang="en-US" dirty="0"/>
              <a:t> due date. </a:t>
            </a:r>
          </a:p>
          <a:p>
            <a:endParaRPr lang="en-US" dirty="0"/>
          </a:p>
          <a:p>
            <a:endParaRPr lang="en-US" dirty="0"/>
          </a:p>
        </p:txBody>
      </p:sp>
      <p:sp>
        <p:nvSpPr>
          <p:cNvPr id="4" name="Slide Number Placeholder 3"/>
          <p:cNvSpPr>
            <a:spLocks noGrp="1"/>
          </p:cNvSpPr>
          <p:nvPr>
            <p:ph type="sldNum" sz="quarter" idx="5"/>
          </p:nvPr>
        </p:nvSpPr>
        <p:spPr/>
        <p:txBody>
          <a:bodyPr/>
          <a:lstStyle/>
          <a:p>
            <a:fld id="{42042C83-F474-4689-992F-134064305DAD}" type="slidenum">
              <a:rPr lang="en-US" smtClean="0"/>
              <a:t>15</a:t>
            </a:fld>
            <a:endParaRPr lang="en-US"/>
          </a:p>
        </p:txBody>
      </p:sp>
    </p:spTree>
    <p:extLst>
      <p:ext uri="{BB962C8B-B14F-4D97-AF65-F5344CB8AC3E}">
        <p14:creationId xmlns:p14="http://schemas.microsoft.com/office/powerpoint/2010/main" val="20527929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little bit about Procurement:</a:t>
            </a:r>
          </a:p>
          <a:p>
            <a:endParaRPr lang="en-US" dirty="0"/>
          </a:p>
          <a:p>
            <a:r>
              <a:rPr lang="en-US" dirty="0"/>
              <a:t>Sponsors</a:t>
            </a:r>
            <a:r>
              <a:rPr lang="en-US" baseline="0" dirty="0"/>
              <a:t> m</a:t>
            </a:r>
            <a:r>
              <a:rPr lang="en-US" dirty="0"/>
              <a:t>ust comply with all applicable federal, state, and local procurement laws and procedures when purchasing equipment with grant dollars.</a:t>
            </a:r>
          </a:p>
          <a:p>
            <a:endParaRPr lang="en-US" dirty="0"/>
          </a:p>
          <a:p>
            <a:r>
              <a:rPr lang="en-US" dirty="0"/>
              <a:t>Oregon </a:t>
            </a:r>
            <a:r>
              <a:rPr lang="en-US" dirty="0" err="1"/>
              <a:t>BAtB</a:t>
            </a:r>
            <a:r>
              <a:rPr lang="en-US" dirty="0"/>
              <a:t> funds are state funds. However, due to this grant being administered as a reimbursement grant, the procurement requirements will depend on the funding source used</a:t>
            </a:r>
          </a:p>
          <a:p>
            <a:r>
              <a:rPr lang="en-US" dirty="0"/>
              <a:t>at the time of purchase.</a:t>
            </a:r>
          </a:p>
          <a:p>
            <a:endParaRPr lang="en-US" dirty="0"/>
          </a:p>
          <a:p>
            <a:r>
              <a:rPr lang="en-US" dirty="0"/>
              <a:t>General Funds Account: If the School Food Authority purchases, repairs, renovates, or upgrades the necessary equipment with funds from General Funds or other non-federal</a:t>
            </a:r>
          </a:p>
          <a:p>
            <a:r>
              <a:rPr lang="en-US" dirty="0"/>
              <a:t>funds state procurement standards outlined in ORS 279B would be followed.</a:t>
            </a:r>
          </a:p>
          <a:p>
            <a:endParaRPr lang="en-US" dirty="0"/>
          </a:p>
          <a:p>
            <a:r>
              <a:rPr lang="en-US" dirty="0"/>
              <a:t>If the school food authority uses the nonprofit food service account or a combination of federal and non-federal funds, the more restrictive procurement standards must be applied.</a:t>
            </a:r>
          </a:p>
          <a:p>
            <a:endParaRPr lang="en-US" dirty="0"/>
          </a:p>
          <a:p>
            <a:r>
              <a:rPr lang="en-US" dirty="0"/>
              <a:t>An awardee can find more information and resources on the Oregon Department of Education Child Nutrition Procurement Resources website for these requirements or contact Richard Williams at  Richard.Williams@ode.oregon.gov</a:t>
            </a:r>
          </a:p>
          <a:p>
            <a:endParaRPr lang="en-US" dirty="0"/>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16</a:t>
            </a:fld>
            <a:endParaRPr lang="en-US"/>
          </a:p>
        </p:txBody>
      </p:sp>
    </p:spTree>
    <p:extLst>
      <p:ext uri="{BB962C8B-B14F-4D97-AF65-F5344CB8AC3E}">
        <p14:creationId xmlns:p14="http://schemas.microsoft.com/office/powerpoint/2010/main" val="221332894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let’s take a look at some common questions we have received about the </a:t>
            </a:r>
            <a:r>
              <a:rPr lang="en-US" dirty="0" err="1"/>
              <a:t>BAtB</a:t>
            </a:r>
            <a:r>
              <a:rPr lang="en-US" dirty="0"/>
              <a:t> equipment grant. </a:t>
            </a:r>
          </a:p>
          <a:p>
            <a:endParaRPr lang="en-US" dirty="0"/>
          </a:p>
          <a:p>
            <a:r>
              <a:rPr lang="en-US" dirty="0"/>
              <a:t>What if the equipment is over the amount of the grant?  Nonprofit food service account or general funds can be used to pay the remaining amount of the purchase.</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Can I submit multiple grant reimbursement requests for the same site?  Yes,</a:t>
            </a:r>
            <a:r>
              <a:rPr lang="en-US" baseline="0" dirty="0"/>
              <a:t> you can,  just ensure that you don’t go over your allocated amount for each site.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What if I don’t need to use this grant? If you wish to decline the grant for some sites or all of your sites, simply email the </a:t>
            </a:r>
            <a:r>
              <a:rPr lang="en-US" baseline="0" dirty="0" err="1"/>
              <a:t>ode.schoolnutrition</a:t>
            </a:r>
            <a:r>
              <a:rPr lang="en-US" baseline="0" dirty="0"/>
              <a:t> mailbox of which site(s) you wish to decline.   Please note:  the funding for this site’s grant is no longer available once you decline.  Keep in mind that you may need this grant later on in the year.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What if I wish to purchase a breakfast cart that is over the amount but will be used for multiple sites?   You have the option to purchase a breakfast cart for multiple Breakfast</a:t>
            </a:r>
            <a:r>
              <a:rPr lang="en-US" baseline="0" dirty="0"/>
              <a:t> After the Bell sites.  You would complete the  </a:t>
            </a:r>
            <a:r>
              <a:rPr lang="en-US" baseline="0" dirty="0" err="1"/>
              <a:t>BAtB</a:t>
            </a:r>
            <a:r>
              <a:rPr lang="en-US" baseline="0" dirty="0"/>
              <a:t> Equipment Grant Claim form for that piece of equipment and the amount to apply for each site that will use this equipment.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What if I applied for</a:t>
            </a:r>
            <a:r>
              <a:rPr lang="en-US" baseline="0" dirty="0"/>
              <a:t> the </a:t>
            </a:r>
            <a:r>
              <a:rPr lang="en-US" baseline="0" dirty="0" err="1"/>
              <a:t>BAtB</a:t>
            </a:r>
            <a:r>
              <a:rPr lang="en-US" baseline="0" dirty="0"/>
              <a:t> exemption, am I still eligible for the equipment grant? </a:t>
            </a:r>
            <a:r>
              <a:rPr lang="en-US" dirty="0"/>
              <a:t>If you elected for the exemption during the renewal </a:t>
            </a:r>
            <a:r>
              <a:rPr lang="en-US" baseline="0" dirty="0"/>
              <a:t>and you are not operating Breakfast After the Bell at that site, you will not be eligible for the </a:t>
            </a:r>
            <a:r>
              <a:rPr lang="en-US" baseline="0" dirty="0" err="1"/>
              <a:t>BAtB</a:t>
            </a:r>
            <a:r>
              <a:rPr lang="en-US" baseline="0" dirty="0"/>
              <a:t> equipment grant.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The reasons you may not see a site on the agreement are because the site is not listed on the </a:t>
            </a:r>
            <a:r>
              <a:rPr lang="en-US" baseline="0" dirty="0" err="1"/>
              <a:t>BAtB</a:t>
            </a:r>
            <a:r>
              <a:rPr lang="en-US" baseline="0" dirty="0"/>
              <a:t> Required and Exempt Eligible Site List, you declined this grant for one or more sites upon September’s grant notification, or you applied for the exemption in </a:t>
            </a:r>
            <a:r>
              <a:rPr lang="en-US" baseline="0" dirty="0" err="1"/>
              <a:t>CNPweb</a:t>
            </a:r>
            <a:r>
              <a:rPr lang="en-US" baseline="0" dirty="0"/>
              <a:t> during the renewal.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If I am unable to utilize this grant, can we move the funds to another SFA that has need of this?  At this time, we are unable to move funds to from one site to another as this is a lengthy process.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endParaRPr lang="en-US" dirty="0"/>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17</a:t>
            </a:fld>
            <a:endParaRPr lang="en-US"/>
          </a:p>
        </p:txBody>
      </p:sp>
    </p:spTree>
    <p:extLst>
      <p:ext uri="{BB962C8B-B14F-4D97-AF65-F5344CB8AC3E}">
        <p14:creationId xmlns:p14="http://schemas.microsoft.com/office/powerpoint/2010/main" val="260789203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have multiple resources</a:t>
            </a:r>
            <a:r>
              <a:rPr lang="en-US" baseline="0" dirty="0"/>
              <a:t> that you can utilize.  Please see this screen for a list of resources, contacts and links. </a:t>
            </a:r>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18</a:t>
            </a:fld>
            <a:endParaRPr lang="en-US"/>
          </a:p>
        </p:txBody>
      </p:sp>
    </p:spTree>
    <p:extLst>
      <p:ext uri="{BB962C8B-B14F-4D97-AF65-F5344CB8AC3E}">
        <p14:creationId xmlns:p14="http://schemas.microsoft.com/office/powerpoint/2010/main" val="182498448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Thank you for viewing this training. We have covered a lot of material related to Breakfast After the Bell.  If you have any additional questions, please reach out </a:t>
            </a:r>
          </a:p>
          <a:p>
            <a:r>
              <a:rPr lang="en-US" dirty="0"/>
              <a:t>Contacts:</a:t>
            </a:r>
          </a:p>
          <a:p>
            <a:pPr lvl="1"/>
            <a:r>
              <a:rPr lang="en-US" dirty="0"/>
              <a:t>Basic </a:t>
            </a:r>
            <a:r>
              <a:rPr lang="en-US" dirty="0" err="1"/>
              <a:t>BAtB</a:t>
            </a:r>
            <a:r>
              <a:rPr lang="en-US" dirty="0"/>
              <a:t> Equipment Grant Questions:   </a:t>
            </a:r>
            <a:r>
              <a:rPr lang="en-US" dirty="0">
                <a:hlinkClick r:id="rId3"/>
              </a:rPr>
              <a:t>Laura.Allran@ode.oregon.gov</a:t>
            </a:r>
            <a:endParaRPr lang="en-US" dirty="0"/>
          </a:p>
          <a:p>
            <a:pPr lvl="1"/>
            <a:r>
              <a:rPr lang="en-US" dirty="0"/>
              <a:t>Grant Agreement Questions: </a:t>
            </a:r>
            <a:r>
              <a:rPr lang="en-US" u="sng" dirty="0">
                <a:hlinkClick r:id="rId4"/>
              </a:rPr>
              <a:t>ode.procurement@ode.oregon.gov</a:t>
            </a:r>
            <a:endParaRPr lang="en-US" u="sng" dirty="0"/>
          </a:p>
          <a:p>
            <a:pPr lvl="1"/>
            <a:r>
              <a:rPr lang="en-US" dirty="0"/>
              <a:t>Procurement Questions:  </a:t>
            </a:r>
            <a:r>
              <a:rPr lang="en-US" dirty="0">
                <a:hlinkClick r:id="rId5"/>
              </a:rPr>
              <a:t>Richard.Williams@ode.oregon.gov</a:t>
            </a:r>
            <a:endParaRPr lang="en-US" dirty="0"/>
          </a:p>
          <a:p>
            <a:endParaRPr lang="en-US" dirty="0"/>
          </a:p>
        </p:txBody>
      </p:sp>
      <p:sp>
        <p:nvSpPr>
          <p:cNvPr id="4" name="Slide Number Placeholder 3"/>
          <p:cNvSpPr>
            <a:spLocks noGrp="1"/>
          </p:cNvSpPr>
          <p:nvPr>
            <p:ph type="sldNum" sz="quarter" idx="5"/>
          </p:nvPr>
        </p:nvSpPr>
        <p:spPr/>
        <p:txBody>
          <a:bodyPr/>
          <a:lstStyle/>
          <a:p>
            <a:fld id="{42042C83-F474-4689-992F-134064305DAD}" type="slidenum">
              <a:rPr lang="en-US" smtClean="0"/>
              <a:t>19</a:t>
            </a:fld>
            <a:endParaRPr lang="en-US"/>
          </a:p>
        </p:txBody>
      </p:sp>
    </p:spTree>
    <p:extLst>
      <p:ext uri="{BB962C8B-B14F-4D97-AF65-F5344CB8AC3E}">
        <p14:creationId xmlns:p14="http://schemas.microsoft.com/office/powerpoint/2010/main" val="31959017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0" kern="1200" dirty="0">
                <a:solidFill>
                  <a:schemeClr val="tx1"/>
                </a:solidFill>
                <a:effectLst/>
                <a:latin typeface="+mn-lt"/>
                <a:ea typeface="+mn-ea"/>
                <a:cs typeface="+mn-cs"/>
              </a:rPr>
              <a:t>Let’s begin with the guidance and regulations that govern the Breakfast after the Bell (</a:t>
            </a:r>
            <a:r>
              <a:rPr lang="en-US" sz="1200" i="0" kern="1200" dirty="0" err="1">
                <a:solidFill>
                  <a:schemeClr val="tx1"/>
                </a:solidFill>
                <a:effectLst/>
                <a:latin typeface="+mn-lt"/>
                <a:ea typeface="+mn-ea"/>
                <a:cs typeface="+mn-cs"/>
              </a:rPr>
              <a:t>BAtB</a:t>
            </a:r>
            <a:r>
              <a:rPr lang="en-US" sz="1200" i="0" kern="1200" dirty="0">
                <a:solidFill>
                  <a:schemeClr val="tx1"/>
                </a:solidFill>
                <a:effectLst/>
                <a:latin typeface="+mn-lt"/>
                <a:ea typeface="+mn-ea"/>
                <a:cs typeface="+mn-cs"/>
              </a:rPr>
              <a:t>) initiative. (Throughout this presentation we may refer Breakfast After the Bell as </a:t>
            </a:r>
            <a:r>
              <a:rPr lang="en-US" sz="1200" i="0" kern="1200" dirty="0" err="1">
                <a:solidFill>
                  <a:schemeClr val="tx1"/>
                </a:solidFill>
                <a:effectLst/>
                <a:latin typeface="+mn-lt"/>
                <a:ea typeface="+mn-ea"/>
                <a:cs typeface="+mn-cs"/>
              </a:rPr>
              <a:t>BAtB</a:t>
            </a:r>
            <a:r>
              <a:rPr lang="en-US" sz="1200" i="0" kern="1200" dirty="0">
                <a:solidFill>
                  <a:schemeClr val="tx1"/>
                </a:solidFill>
                <a:effectLst/>
                <a:latin typeface="+mn-lt"/>
                <a:ea typeface="+mn-ea"/>
                <a:cs typeface="+mn-cs"/>
              </a:rPr>
              <a:t>.)</a:t>
            </a:r>
          </a:p>
          <a:p>
            <a:r>
              <a:rPr lang="en-US" sz="1200" i="0" kern="1200" dirty="0">
                <a:solidFill>
                  <a:schemeClr val="tx1"/>
                </a:solidFill>
                <a:effectLst/>
                <a:latin typeface="+mn-lt"/>
                <a:ea typeface="+mn-ea"/>
                <a:cs typeface="+mn-cs"/>
              </a:rPr>
              <a:t>The Student Success Act (SSA) was adopted during the 2019 legislative session.  SSA included the expansion of school breakfast programs through the Breakfast after the Bell (</a:t>
            </a:r>
            <a:r>
              <a:rPr lang="en-US" sz="1200" i="0" kern="1200" dirty="0" err="1">
                <a:solidFill>
                  <a:schemeClr val="tx1"/>
                </a:solidFill>
                <a:effectLst/>
                <a:latin typeface="+mn-lt"/>
                <a:ea typeface="+mn-ea"/>
                <a:cs typeface="+mn-cs"/>
              </a:rPr>
              <a:t>BAtB</a:t>
            </a:r>
            <a:r>
              <a:rPr lang="en-US" sz="1200" i="0" kern="1200" dirty="0">
                <a:solidFill>
                  <a:schemeClr val="tx1"/>
                </a:solidFill>
                <a:effectLst/>
                <a:latin typeface="+mn-lt"/>
                <a:ea typeface="+mn-ea"/>
                <a:cs typeface="+mn-cs"/>
              </a:rPr>
              <a:t>) requirement. </a:t>
            </a:r>
          </a:p>
          <a:p>
            <a:endParaRPr lang="en-US" sz="1200" i="0" kern="1200" dirty="0">
              <a:solidFill>
                <a:schemeClr val="tx1"/>
              </a:solidFill>
              <a:effectLst/>
              <a:latin typeface="+mn-lt"/>
              <a:ea typeface="+mn-ea"/>
              <a:cs typeface="+mn-cs"/>
            </a:endParaRPr>
          </a:p>
          <a:p>
            <a:r>
              <a:rPr lang="en-US" sz="1200" kern="1200" dirty="0" err="1">
                <a:solidFill>
                  <a:schemeClr val="tx1"/>
                </a:solidFill>
                <a:effectLst/>
                <a:latin typeface="+mn-lt"/>
                <a:ea typeface="+mn-ea"/>
                <a:cs typeface="+mn-cs"/>
              </a:rPr>
              <a:t>BatB</a:t>
            </a:r>
            <a:r>
              <a:rPr lang="en-US" sz="1200" kern="1200" dirty="0">
                <a:solidFill>
                  <a:schemeClr val="tx1"/>
                </a:solidFill>
                <a:effectLst/>
                <a:latin typeface="+mn-lt"/>
                <a:ea typeface="+mn-ea"/>
                <a:cs typeface="+mn-cs"/>
              </a:rPr>
              <a:t> implementation rule  </a:t>
            </a:r>
            <a:r>
              <a:rPr lang="en-US" sz="1200" u="sng" kern="1200" dirty="0">
                <a:solidFill>
                  <a:schemeClr val="tx1"/>
                </a:solidFill>
                <a:effectLst/>
                <a:latin typeface="+mn-lt"/>
                <a:ea typeface="+mn-ea"/>
                <a:cs typeface="+mn-cs"/>
                <a:hlinkClick r:id="rId3"/>
              </a:rPr>
              <a:t>OAR 581-051-0600</a:t>
            </a:r>
            <a:r>
              <a:rPr lang="en-US" sz="1200" kern="1200" dirty="0">
                <a:solidFill>
                  <a:schemeClr val="tx1"/>
                </a:solidFill>
                <a:effectLst/>
                <a:latin typeface="+mn-lt"/>
                <a:ea typeface="+mn-ea"/>
                <a:cs typeface="+mn-cs"/>
              </a:rPr>
              <a:t> included the </a:t>
            </a:r>
            <a:r>
              <a:rPr lang="en-US" sz="1200" i="1" kern="1200" dirty="0" err="1">
                <a:solidFill>
                  <a:schemeClr val="tx1"/>
                </a:solidFill>
                <a:effectLst/>
                <a:latin typeface="+mn-lt"/>
                <a:ea typeface="+mn-ea"/>
                <a:cs typeface="+mn-cs"/>
              </a:rPr>
              <a:t>BAtB</a:t>
            </a:r>
            <a:r>
              <a:rPr lang="en-US" sz="1200" i="1" kern="1200" dirty="0">
                <a:solidFill>
                  <a:schemeClr val="tx1"/>
                </a:solidFill>
                <a:effectLst/>
                <a:latin typeface="+mn-lt"/>
                <a:ea typeface="+mn-ea"/>
                <a:cs typeface="+mn-cs"/>
              </a:rPr>
              <a:t> requirements and the exemption process.  </a:t>
            </a:r>
            <a:r>
              <a:rPr lang="en-US" sz="1200" i="0" kern="1200" dirty="0">
                <a:solidFill>
                  <a:schemeClr val="tx1"/>
                </a:solidFill>
                <a:effectLst/>
                <a:latin typeface="+mn-lt"/>
                <a:ea typeface="+mn-ea"/>
                <a:cs typeface="+mn-cs"/>
              </a:rPr>
              <a:t>The </a:t>
            </a:r>
            <a:r>
              <a:rPr lang="en-US" i="0" dirty="0"/>
              <a:t>School </a:t>
            </a:r>
            <a:r>
              <a:rPr lang="en-US" dirty="0"/>
              <a:t>district, </a:t>
            </a:r>
            <a:r>
              <a:rPr lang="en-US" sz="1200" i="0" kern="1200" dirty="0">
                <a:solidFill>
                  <a:schemeClr val="tx1"/>
                </a:solidFill>
                <a:effectLst/>
                <a:latin typeface="+mn-lt"/>
                <a:ea typeface="+mn-ea"/>
                <a:cs typeface="+mn-cs"/>
              </a:rPr>
              <a:t>public charter schools, and education service districts (ESD) must</a:t>
            </a:r>
            <a:r>
              <a:rPr lang="en-US" sz="1200" i="0" kern="1200" baseline="0" dirty="0">
                <a:solidFill>
                  <a:schemeClr val="tx1"/>
                </a:solidFill>
                <a:effectLst/>
                <a:latin typeface="+mn-lt"/>
                <a:ea typeface="+mn-ea"/>
                <a:cs typeface="+mn-cs"/>
              </a:rPr>
              <a:t> </a:t>
            </a:r>
            <a:r>
              <a:rPr lang="en-US" sz="1200" i="0" kern="1200" dirty="0">
                <a:solidFill>
                  <a:schemeClr val="tx1"/>
                </a:solidFill>
                <a:effectLst/>
                <a:latin typeface="+mn-lt"/>
                <a:ea typeface="+mn-ea"/>
                <a:cs typeface="+mn-cs"/>
              </a:rPr>
              <a:t>make breakfast accessible at a school site after the beginning of the school</a:t>
            </a:r>
            <a:r>
              <a:rPr lang="en-US" sz="1200" i="0" kern="1200" baseline="0" dirty="0">
                <a:solidFill>
                  <a:schemeClr val="tx1"/>
                </a:solidFill>
                <a:effectLst/>
                <a:latin typeface="+mn-lt"/>
                <a:ea typeface="+mn-ea"/>
                <a:cs typeface="+mn-cs"/>
              </a:rPr>
              <a:t> day </a:t>
            </a:r>
            <a:r>
              <a:rPr lang="en-US" sz="1200" i="0" kern="1200" dirty="0">
                <a:solidFill>
                  <a:schemeClr val="tx1"/>
                </a:solidFill>
                <a:effectLst/>
                <a:latin typeface="+mn-lt"/>
                <a:ea typeface="+mn-ea"/>
                <a:cs typeface="+mn-cs"/>
              </a:rPr>
              <a:t>if 70% or more of the students at that school site, from a previous year, were “eligible students”. “Eligible students” are those students who are eligible for free or reduced-price meals under the U.S. Department of Agriculture’s guidelines. The school district, public charter school and education service district can claim an exemption from this requirement if </a:t>
            </a:r>
            <a:r>
              <a:rPr lang="en-US" dirty="0"/>
              <a:t>70 percent or more of the eligible students regularly receive breakfast at the school site. The breakfast must be free of charge,</a:t>
            </a:r>
            <a:r>
              <a:rPr lang="en-US" baseline="0" dirty="0"/>
              <a:t> and accessible after the beginning of the school day and at least 30 minutes before the start of the school site’s first lunch service. </a:t>
            </a: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OAR 581-022-0102, Standard for Public Elementary and Secondary Schools,  allows for </a:t>
            </a:r>
            <a:r>
              <a:rPr lang="en-US" baseline="0" dirty="0"/>
              <a:t>15 minutes instructional time each day if a student is consuming breakfast in the classroom.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r>
              <a:rPr lang="en-US" sz="1200" kern="1200" dirty="0">
                <a:solidFill>
                  <a:schemeClr val="tx1"/>
                </a:solidFill>
                <a:effectLst/>
                <a:latin typeface="+mn-lt"/>
                <a:ea typeface="+mn-ea"/>
                <a:cs typeface="+mn-cs"/>
              </a:rPr>
              <a:t>ORS 327.535 – Participation in School Breakfast Program statue </a:t>
            </a:r>
            <a:r>
              <a:rPr lang="en-US" sz="1200" kern="1200" baseline="0" dirty="0">
                <a:solidFill>
                  <a:schemeClr val="tx1"/>
                </a:solidFill>
                <a:effectLst/>
                <a:latin typeface="+mn-lt"/>
                <a:ea typeface="+mn-ea"/>
                <a:cs typeface="+mn-cs"/>
              </a:rPr>
              <a:t>states that </a:t>
            </a:r>
            <a:r>
              <a:rPr lang="en-US" dirty="0"/>
              <a:t>If 70 percent or more of the students at a school site are eligible students, the school district must make breakfast accessible at that school site after the beginning of the school day.   The school district must ensure that breakfast is: accessible to all students after the beginning of the school day, regardless of grade or arrival time (if before 30 minutes prior to lunch service time); </a:t>
            </a:r>
            <a:r>
              <a:rPr lang="en-US" b="1" dirty="0"/>
              <a:t>and</a:t>
            </a:r>
            <a:r>
              <a:rPr lang="en-US" dirty="0"/>
              <a:t> provided at no charge to all students, regardless of whether a student is an eligible student.</a:t>
            </a: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OAR 581-051-0605 provides guidance for the Breakfast After the Bell Equipment Grants.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2</a:t>
            </a:fld>
            <a:endParaRPr lang="en-US"/>
          </a:p>
        </p:txBody>
      </p:sp>
    </p:spTree>
    <p:extLst>
      <p:ext uri="{BB962C8B-B14F-4D97-AF65-F5344CB8AC3E}">
        <p14:creationId xmlns:p14="http://schemas.microsoft.com/office/powerpoint/2010/main" val="167332126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institution is an equal opportunity provider</a:t>
            </a:r>
          </a:p>
        </p:txBody>
      </p:sp>
      <p:sp>
        <p:nvSpPr>
          <p:cNvPr id="4" name="Slide Number Placeholder 3"/>
          <p:cNvSpPr>
            <a:spLocks noGrp="1"/>
          </p:cNvSpPr>
          <p:nvPr>
            <p:ph type="sldNum" sz="quarter" idx="5"/>
          </p:nvPr>
        </p:nvSpPr>
        <p:spPr/>
        <p:txBody>
          <a:bodyPr/>
          <a:lstStyle/>
          <a:p>
            <a:fld id="{42042C83-F474-4689-992F-134064305DAD}" type="slidenum">
              <a:rPr lang="en-US" smtClean="0"/>
              <a:t>20</a:t>
            </a:fld>
            <a:endParaRPr lang="en-US"/>
          </a:p>
        </p:txBody>
      </p:sp>
    </p:spTree>
    <p:extLst>
      <p:ext uri="{BB962C8B-B14F-4D97-AF65-F5344CB8AC3E}">
        <p14:creationId xmlns:p14="http://schemas.microsoft.com/office/powerpoint/2010/main" val="22251072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Segoe UI" panose="020B0502040204020203" pitchFamily="34" charset="0"/>
              </a:rPr>
              <a:t>The goal for this presentation is for you to gain an understanding of:</a:t>
            </a:r>
          </a:p>
          <a:p>
            <a:endParaRPr lang="en-US" dirty="0"/>
          </a:p>
          <a:p>
            <a:pPr marL="457200" marR="0" lvl="0" indent="-457200" algn="l" defTabSz="914400" rtl="0" eaLnBrk="1" fontAlgn="auto" latinLnBrk="0" hangingPunct="1">
              <a:lnSpc>
                <a:spcPct val="100000"/>
              </a:lnSpc>
              <a:spcBef>
                <a:spcPts val="0"/>
              </a:spcBef>
              <a:spcAft>
                <a:spcPts val="0"/>
              </a:spcAft>
              <a:buClrTx/>
              <a:buSzTx/>
              <a:buFont typeface="+mj-lt"/>
              <a:buAutoNum type="arabicPeriod"/>
              <a:tabLst/>
              <a:defRPr/>
            </a:pPr>
            <a:r>
              <a:rPr lang="en-US" dirty="0"/>
              <a:t>Basic Knowledge of Breakfast After the Bell</a:t>
            </a:r>
          </a:p>
          <a:p>
            <a:pPr marL="457200" marR="0" lvl="0" indent="-457200" algn="l" defTabSz="914400" rtl="0" eaLnBrk="1" fontAlgn="auto" latinLnBrk="0" hangingPunct="1">
              <a:lnSpc>
                <a:spcPct val="100000"/>
              </a:lnSpc>
              <a:spcBef>
                <a:spcPts val="0"/>
              </a:spcBef>
              <a:spcAft>
                <a:spcPts val="0"/>
              </a:spcAft>
              <a:buClrTx/>
              <a:buSzTx/>
              <a:buFont typeface="+mj-lt"/>
              <a:buAutoNum type="arabicPeriod"/>
              <a:tabLst/>
              <a:defRPr/>
            </a:pPr>
            <a:r>
              <a:rPr lang="en-US" dirty="0"/>
              <a:t>Basics for </a:t>
            </a:r>
            <a:r>
              <a:rPr lang="en-US" dirty="0" err="1"/>
              <a:t>BAtB</a:t>
            </a:r>
            <a:r>
              <a:rPr lang="en-US" dirty="0"/>
              <a:t> Equipment Grant</a:t>
            </a:r>
          </a:p>
          <a:p>
            <a:pPr marL="457200" marR="0" lvl="0" indent="-457200" algn="l" defTabSz="914400" rtl="0" eaLnBrk="1" fontAlgn="auto" latinLnBrk="0" hangingPunct="1">
              <a:lnSpc>
                <a:spcPct val="100000"/>
              </a:lnSpc>
              <a:spcBef>
                <a:spcPts val="0"/>
              </a:spcBef>
              <a:spcAft>
                <a:spcPts val="0"/>
              </a:spcAft>
              <a:buClrTx/>
              <a:buSzTx/>
              <a:buFont typeface="+mj-lt"/>
              <a:buAutoNum type="arabicPeriod"/>
              <a:tabLst/>
              <a:defRPr/>
            </a:pPr>
            <a:r>
              <a:rPr lang="en-US" dirty="0"/>
              <a:t>Eligibility Criteria for </a:t>
            </a:r>
            <a:r>
              <a:rPr lang="en-US" dirty="0" err="1"/>
              <a:t>BAtB</a:t>
            </a:r>
            <a:r>
              <a:rPr lang="en-US" dirty="0"/>
              <a:t> Equipment grant</a:t>
            </a:r>
          </a:p>
          <a:p>
            <a:pPr marL="457200" marR="0" lvl="0" indent="-457200" algn="l" defTabSz="914400" rtl="0" eaLnBrk="1" fontAlgn="auto" latinLnBrk="0" hangingPunct="1">
              <a:lnSpc>
                <a:spcPct val="100000"/>
              </a:lnSpc>
              <a:spcBef>
                <a:spcPts val="0"/>
              </a:spcBef>
              <a:spcAft>
                <a:spcPts val="0"/>
              </a:spcAft>
              <a:buClrTx/>
              <a:buSzTx/>
              <a:buFont typeface="+mj-lt"/>
              <a:buAutoNum type="arabicPeriod"/>
              <a:tabLst/>
              <a:defRPr/>
            </a:pPr>
            <a:r>
              <a:rPr lang="en-US" dirty="0"/>
              <a:t>Qualified Equipment for Breakfast After the Bell</a:t>
            </a:r>
          </a:p>
          <a:p>
            <a:pPr marL="457200" indent="-457200">
              <a:buFont typeface="+mj-lt"/>
              <a:buAutoNum type="arabicPeriod"/>
            </a:pPr>
            <a:r>
              <a:rPr lang="en-US" dirty="0"/>
              <a:t>The Process Steps for </a:t>
            </a:r>
            <a:r>
              <a:rPr lang="en-US" dirty="0" err="1"/>
              <a:t>BAtB</a:t>
            </a:r>
            <a:r>
              <a:rPr lang="en-US" dirty="0"/>
              <a:t> equipment grant</a:t>
            </a:r>
          </a:p>
          <a:p>
            <a:pPr marL="457200" indent="-457200">
              <a:buFont typeface="+mj-lt"/>
              <a:buAutoNum type="arabicPeriod"/>
            </a:pPr>
            <a:r>
              <a:rPr lang="en-US" dirty="0"/>
              <a:t>How to complete the </a:t>
            </a:r>
            <a:r>
              <a:rPr lang="en-US" dirty="0" err="1"/>
              <a:t>BAtB</a:t>
            </a:r>
            <a:r>
              <a:rPr lang="en-US" dirty="0"/>
              <a:t> Equipment Grant Claim Form</a:t>
            </a:r>
          </a:p>
          <a:p>
            <a:pPr marL="457200" indent="-457200">
              <a:buFont typeface="+mj-lt"/>
              <a:buAutoNum type="arabicPeriod"/>
            </a:pPr>
            <a:r>
              <a:rPr lang="en-US" dirty="0"/>
              <a:t>Claim Submission Process </a:t>
            </a:r>
          </a:p>
          <a:p>
            <a:pPr marL="457200" indent="-457200">
              <a:buFont typeface="+mj-lt"/>
              <a:buAutoNum type="arabicPeriod"/>
            </a:pPr>
            <a:r>
              <a:rPr lang="en-US" dirty="0"/>
              <a:t>Timelines</a:t>
            </a:r>
          </a:p>
          <a:p>
            <a:pPr marL="457200" indent="-457200">
              <a:buFont typeface="+mj-lt"/>
              <a:buAutoNum type="arabicPeriod"/>
            </a:pPr>
            <a:r>
              <a:rPr lang="en-US" dirty="0"/>
              <a:t>Procurement Information</a:t>
            </a:r>
          </a:p>
          <a:p>
            <a:pPr marL="457200" indent="-457200">
              <a:buFont typeface="+mj-lt"/>
              <a:buAutoNum type="arabicPeriod"/>
            </a:pPr>
            <a:r>
              <a:rPr lang="en-US" dirty="0"/>
              <a:t>Common Questions and Answers</a:t>
            </a:r>
          </a:p>
          <a:p>
            <a:pPr marL="0" indent="0">
              <a:buFont typeface="+mj-lt"/>
              <a:buNone/>
            </a:pPr>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3</a:t>
            </a:fld>
            <a:endParaRPr lang="en-US"/>
          </a:p>
        </p:txBody>
      </p:sp>
    </p:spTree>
    <p:extLst>
      <p:ext uri="{BB962C8B-B14F-4D97-AF65-F5344CB8AC3E}">
        <p14:creationId xmlns:p14="http://schemas.microsoft.com/office/powerpoint/2010/main" val="27701835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“Breakfast after the Bell” is a reimbursable breakfast offered by a school district or ESD to students after the beginning of the school day.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r>
              <a:rPr lang="en-US" sz="1200" kern="1200" baseline="0" dirty="0">
                <a:solidFill>
                  <a:schemeClr val="tx1"/>
                </a:solidFill>
                <a:effectLst/>
                <a:latin typeface="+mn-lt"/>
                <a:ea typeface="+mn-ea"/>
                <a:cs typeface="+mn-cs"/>
              </a:rPr>
              <a:t>Schools are required to make breakfast accessible to a student, after the beginning of the school day up until 30 minutes before the start of the school site’s lunch service. If a school has a staggered lunch schedule, the time the first lunch service starts will apply.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requirement applies to schools that meet the following two criteria:</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US" dirty="0"/>
              <a:t>The school is either administered by a school district or education service district, or the school is a public charter school; and </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US" dirty="0"/>
              <a:t>70 percent or more of the students at the school, in the second preceding school year, were eligible for free or reduced-price meals.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school sites required to implement </a:t>
            </a:r>
            <a:r>
              <a:rPr lang="en-US" dirty="0" err="1"/>
              <a:t>BAtB</a:t>
            </a:r>
            <a:r>
              <a:rPr lang="en-US" dirty="0"/>
              <a:t> can be found on the </a:t>
            </a:r>
            <a:r>
              <a:rPr lang="en-US" dirty="0" err="1"/>
              <a:t>BAtB</a:t>
            </a:r>
            <a:r>
              <a:rPr lang="en-US" dirty="0"/>
              <a:t> Required and Exempt Eligible Site List posted within SNP Meal Pattern and Nutritional Quality webpage.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Private Schools are not required to participate in Breakfast After the Bell.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a:solidFill>
                  <a:schemeClr val="tx1"/>
                </a:solidFill>
                <a:effectLst/>
                <a:latin typeface="+mn-lt"/>
                <a:ea typeface="+mn-ea"/>
                <a:cs typeface="+mn-cs"/>
              </a:rPr>
              <a:t>A school site subject to the requirement can apply for an exemption if the school has demonstrated that 70 percent or more students eligible for free or reduced-price meals regularly receive breakfast at that school. ODE has compiled a </a:t>
            </a:r>
            <a:r>
              <a:rPr lang="en-US" sz="1200" kern="1200" baseline="0" dirty="0" err="1">
                <a:solidFill>
                  <a:schemeClr val="tx1"/>
                </a:solidFill>
                <a:effectLst/>
                <a:latin typeface="+mn-lt"/>
                <a:ea typeface="+mn-ea"/>
                <a:cs typeface="+mn-cs"/>
              </a:rPr>
              <a:t>BAtB</a:t>
            </a:r>
            <a:r>
              <a:rPr lang="en-US" sz="1200" kern="1200" baseline="0" dirty="0">
                <a:solidFill>
                  <a:schemeClr val="tx1"/>
                </a:solidFill>
                <a:effectLst/>
                <a:latin typeface="+mn-lt"/>
                <a:ea typeface="+mn-ea"/>
                <a:cs typeface="+mn-cs"/>
              </a:rPr>
              <a:t> Required and Exempt Eligible Site List indicating exempt schools based on evaluated breakfast claims data.  ODE/CNP will review each school site’s exemption eligibility during the renewal process to approve or deny requested exemptions.</a:t>
            </a:r>
          </a:p>
          <a:p>
            <a:endParaRPr lang="en-US" sz="1200" kern="1200" baseline="0" dirty="0">
              <a:solidFill>
                <a:schemeClr val="tx1"/>
              </a:solidFill>
              <a:effectLst/>
              <a:latin typeface="+mn-lt"/>
              <a:ea typeface="+mn-ea"/>
              <a:cs typeface="+mn-cs"/>
            </a:endParaRPr>
          </a:p>
          <a:p>
            <a:r>
              <a:rPr lang="en-US" sz="1200" kern="1200" baseline="0" dirty="0">
                <a:solidFill>
                  <a:schemeClr val="tx1"/>
                </a:solidFill>
                <a:effectLst/>
                <a:latin typeface="+mn-lt"/>
                <a:ea typeface="+mn-ea"/>
                <a:cs typeface="+mn-cs"/>
              </a:rPr>
              <a:t>There are many ways to implement a successful </a:t>
            </a:r>
            <a:r>
              <a:rPr lang="en-US" sz="1200" kern="1200" baseline="0" dirty="0" err="1">
                <a:solidFill>
                  <a:schemeClr val="tx1"/>
                </a:solidFill>
                <a:effectLst/>
                <a:latin typeface="+mn-lt"/>
                <a:ea typeface="+mn-ea"/>
                <a:cs typeface="+mn-cs"/>
              </a:rPr>
              <a:t>BAtB</a:t>
            </a:r>
            <a:r>
              <a:rPr lang="en-US" sz="1200" kern="1200" baseline="0" dirty="0">
                <a:solidFill>
                  <a:schemeClr val="tx1"/>
                </a:solidFill>
                <a:effectLst/>
                <a:latin typeface="+mn-lt"/>
                <a:ea typeface="+mn-ea"/>
                <a:cs typeface="+mn-cs"/>
              </a:rPr>
              <a:t> program. Collaborators should work together at the local level to implement the best model for each school. Implementation models include:</a:t>
            </a:r>
          </a:p>
          <a:p>
            <a:r>
              <a:rPr lang="en-US" sz="1200" kern="1200" baseline="0" dirty="0">
                <a:solidFill>
                  <a:schemeClr val="tx1"/>
                </a:solidFill>
                <a:effectLst/>
                <a:latin typeface="+mn-lt"/>
                <a:ea typeface="+mn-ea"/>
                <a:cs typeface="+mn-cs"/>
              </a:rPr>
              <a:t>✓ Offering a second chance breakfast in the cafeteria</a:t>
            </a:r>
          </a:p>
          <a:p>
            <a:r>
              <a:rPr lang="en-US" sz="1200" kern="1200" baseline="0" dirty="0">
                <a:solidFill>
                  <a:schemeClr val="tx1"/>
                </a:solidFill>
                <a:effectLst/>
                <a:latin typeface="+mn-lt"/>
                <a:ea typeface="+mn-ea"/>
                <a:cs typeface="+mn-cs"/>
              </a:rPr>
              <a:t>✓ Grab-‘n-go pick-up tables in the hallways with an acceptable point of service</a:t>
            </a:r>
          </a:p>
          <a:p>
            <a:r>
              <a:rPr lang="en-US" sz="1200" kern="1200" baseline="0" dirty="0">
                <a:solidFill>
                  <a:schemeClr val="tx1"/>
                </a:solidFill>
                <a:effectLst/>
                <a:latin typeface="+mn-lt"/>
                <a:ea typeface="+mn-ea"/>
                <a:cs typeface="+mn-cs"/>
              </a:rPr>
              <a:t>✓ Vending machines</a:t>
            </a:r>
          </a:p>
          <a:p>
            <a:r>
              <a:rPr lang="en-US" sz="1200" kern="1200" baseline="0" dirty="0">
                <a:solidFill>
                  <a:schemeClr val="tx1"/>
                </a:solidFill>
                <a:effectLst/>
                <a:latin typeface="+mn-lt"/>
                <a:ea typeface="+mn-ea"/>
                <a:cs typeface="+mn-cs"/>
              </a:rPr>
              <a:t>✓ Serving breakfast in the classroom</a:t>
            </a:r>
          </a:p>
          <a:p>
            <a:endParaRPr lang="en-US" sz="120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333333"/>
                </a:solidFill>
                <a:effectLst/>
                <a:latin typeface="Calibri" panose="020F0502020204030204" pitchFamily="34" charset="0"/>
                <a:ea typeface="Calibri" panose="020F0502020204030204" pitchFamily="34" charset="0"/>
              </a:rPr>
              <a:t>Up to fifteen minutes instructional time can be counted each day of the time that a student spends</a:t>
            </a:r>
            <a:r>
              <a:rPr lang="en-US" sz="1800" spc="-15" dirty="0">
                <a:solidFill>
                  <a:srgbClr val="333333"/>
                </a:solidFill>
                <a:effectLst/>
                <a:latin typeface="Calibri" panose="020F0502020204030204" pitchFamily="34" charset="0"/>
                <a:ea typeface="Calibri" panose="020F0502020204030204" pitchFamily="34" charset="0"/>
              </a:rPr>
              <a:t> </a:t>
            </a:r>
            <a:r>
              <a:rPr lang="en-US" sz="1800" dirty="0">
                <a:solidFill>
                  <a:srgbClr val="333333"/>
                </a:solidFill>
                <a:effectLst/>
                <a:latin typeface="Calibri" panose="020F0502020204030204" pitchFamily="34" charset="0"/>
                <a:ea typeface="Calibri" panose="020F0502020204030204" pitchFamily="34" charset="0"/>
              </a:rPr>
              <a:t>consuming</a:t>
            </a:r>
            <a:r>
              <a:rPr lang="en-US" sz="1800" spc="-15" dirty="0">
                <a:solidFill>
                  <a:srgbClr val="333333"/>
                </a:solidFill>
                <a:effectLst/>
                <a:latin typeface="Calibri" panose="020F0502020204030204" pitchFamily="34" charset="0"/>
                <a:ea typeface="Calibri" panose="020F0502020204030204" pitchFamily="34" charset="0"/>
              </a:rPr>
              <a:t> </a:t>
            </a:r>
            <a:r>
              <a:rPr lang="en-US" sz="1800" dirty="0">
                <a:solidFill>
                  <a:srgbClr val="333333"/>
                </a:solidFill>
                <a:effectLst/>
                <a:latin typeface="Calibri" panose="020F0502020204030204" pitchFamily="34" charset="0"/>
                <a:ea typeface="Calibri" panose="020F0502020204030204" pitchFamily="34" charset="0"/>
              </a:rPr>
              <a:t>breakfast</a:t>
            </a:r>
            <a:r>
              <a:rPr lang="en-US" sz="1800" spc="-15" dirty="0">
                <a:solidFill>
                  <a:srgbClr val="333333"/>
                </a:solidFill>
                <a:effectLst/>
                <a:latin typeface="Calibri" panose="020F0502020204030204" pitchFamily="34" charset="0"/>
                <a:ea typeface="Calibri" panose="020F0502020204030204" pitchFamily="34" charset="0"/>
              </a:rPr>
              <a:t> </a:t>
            </a:r>
            <a:r>
              <a:rPr lang="en-US" sz="1800" dirty="0">
                <a:solidFill>
                  <a:srgbClr val="333333"/>
                </a:solidFill>
                <a:effectLst/>
                <a:latin typeface="Calibri" panose="020F0502020204030204" pitchFamily="34" charset="0"/>
                <a:ea typeface="Calibri" panose="020F0502020204030204" pitchFamily="34" charset="0"/>
              </a:rPr>
              <a:t>in</a:t>
            </a:r>
            <a:r>
              <a:rPr lang="en-US" sz="1800" spc="-15" dirty="0">
                <a:solidFill>
                  <a:srgbClr val="333333"/>
                </a:solidFill>
                <a:effectLst/>
                <a:latin typeface="Calibri" panose="020F0502020204030204" pitchFamily="34" charset="0"/>
                <a:ea typeface="Calibri" panose="020F0502020204030204" pitchFamily="34" charset="0"/>
              </a:rPr>
              <a:t> </a:t>
            </a:r>
            <a:r>
              <a:rPr lang="en-US" sz="1800" dirty="0">
                <a:solidFill>
                  <a:srgbClr val="333333"/>
                </a:solidFill>
                <a:effectLst/>
                <a:latin typeface="Calibri" panose="020F0502020204030204" pitchFamily="34" charset="0"/>
                <a:ea typeface="Calibri" panose="020F0502020204030204" pitchFamily="34" charset="0"/>
              </a:rPr>
              <a:t>the</a:t>
            </a:r>
            <a:r>
              <a:rPr lang="en-US" sz="1800" spc="-10" dirty="0">
                <a:solidFill>
                  <a:srgbClr val="333333"/>
                </a:solidFill>
                <a:effectLst/>
                <a:latin typeface="Calibri" panose="020F0502020204030204" pitchFamily="34" charset="0"/>
                <a:ea typeface="Calibri" panose="020F0502020204030204" pitchFamily="34" charset="0"/>
              </a:rPr>
              <a:t> </a:t>
            </a:r>
            <a:r>
              <a:rPr lang="en-US" sz="1800" dirty="0">
                <a:solidFill>
                  <a:srgbClr val="333333"/>
                </a:solidFill>
                <a:effectLst/>
                <a:latin typeface="Calibri" panose="020F0502020204030204" pitchFamily="34" charset="0"/>
                <a:ea typeface="Calibri" panose="020F0502020204030204" pitchFamily="34" charset="0"/>
              </a:rPr>
              <a:t>classroom</a:t>
            </a:r>
            <a:r>
              <a:rPr lang="en-US" sz="1800" spc="-10" dirty="0">
                <a:solidFill>
                  <a:srgbClr val="333333"/>
                </a:solidFill>
                <a:effectLst/>
                <a:latin typeface="Calibri" panose="020F0502020204030204" pitchFamily="34" charset="0"/>
                <a:ea typeface="Calibri" panose="020F0502020204030204" pitchFamily="34" charset="0"/>
              </a:rPr>
              <a:t> </a:t>
            </a:r>
            <a:r>
              <a:rPr lang="en-US" sz="1800" dirty="0">
                <a:solidFill>
                  <a:srgbClr val="333333"/>
                </a:solidFill>
                <a:effectLst/>
                <a:latin typeface="Calibri" panose="020F0502020204030204" pitchFamily="34" charset="0"/>
                <a:ea typeface="Calibri" panose="020F0502020204030204" pitchFamily="34" charset="0"/>
              </a:rPr>
              <a:t>if</a:t>
            </a:r>
            <a:r>
              <a:rPr lang="en-US" sz="1800" spc="-15" dirty="0">
                <a:solidFill>
                  <a:srgbClr val="333333"/>
                </a:solidFill>
                <a:effectLst/>
                <a:latin typeface="Calibri" panose="020F0502020204030204" pitchFamily="34" charset="0"/>
                <a:ea typeface="Calibri" panose="020F0502020204030204" pitchFamily="34" charset="0"/>
              </a:rPr>
              <a:t> </a:t>
            </a:r>
            <a:r>
              <a:rPr lang="en-US" sz="1800" dirty="0">
                <a:solidFill>
                  <a:srgbClr val="333333"/>
                </a:solidFill>
                <a:effectLst/>
                <a:latin typeface="Calibri" panose="020F0502020204030204" pitchFamily="34" charset="0"/>
                <a:ea typeface="Calibri" panose="020F0502020204030204" pitchFamily="34" charset="0"/>
              </a:rPr>
              <a:t>instruction</a:t>
            </a:r>
            <a:r>
              <a:rPr lang="en-US" sz="1800" spc="-15" dirty="0">
                <a:solidFill>
                  <a:srgbClr val="333333"/>
                </a:solidFill>
                <a:effectLst/>
                <a:latin typeface="Calibri" panose="020F0502020204030204" pitchFamily="34" charset="0"/>
                <a:ea typeface="Calibri" panose="020F0502020204030204" pitchFamily="34" charset="0"/>
              </a:rPr>
              <a:t> </a:t>
            </a:r>
            <a:r>
              <a:rPr lang="en-US" sz="1800" dirty="0">
                <a:solidFill>
                  <a:srgbClr val="333333"/>
                </a:solidFill>
                <a:effectLst/>
                <a:latin typeface="Calibri" panose="020F0502020204030204" pitchFamily="34" charset="0"/>
                <a:ea typeface="Calibri" panose="020F0502020204030204" pitchFamily="34" charset="0"/>
              </a:rPr>
              <a:t>is</a:t>
            </a:r>
            <a:r>
              <a:rPr lang="en-US" sz="1800" spc="-15" dirty="0">
                <a:solidFill>
                  <a:srgbClr val="333333"/>
                </a:solidFill>
                <a:effectLst/>
                <a:latin typeface="Calibri" panose="020F0502020204030204" pitchFamily="34" charset="0"/>
                <a:ea typeface="Calibri" panose="020F0502020204030204" pitchFamily="34" charset="0"/>
              </a:rPr>
              <a:t> </a:t>
            </a:r>
            <a:r>
              <a:rPr lang="en-US" sz="1800" dirty="0">
                <a:solidFill>
                  <a:srgbClr val="333333"/>
                </a:solidFill>
                <a:effectLst/>
                <a:latin typeface="Calibri" panose="020F0502020204030204" pitchFamily="34" charset="0"/>
                <a:ea typeface="Calibri" panose="020F0502020204030204" pitchFamily="34" charset="0"/>
              </a:rPr>
              <a:t>being</a:t>
            </a:r>
            <a:r>
              <a:rPr lang="en-US" sz="1800" spc="-15" dirty="0">
                <a:solidFill>
                  <a:srgbClr val="333333"/>
                </a:solidFill>
                <a:effectLst/>
                <a:latin typeface="Calibri" panose="020F0502020204030204" pitchFamily="34" charset="0"/>
                <a:ea typeface="Calibri" panose="020F0502020204030204" pitchFamily="34" charset="0"/>
              </a:rPr>
              <a:t> </a:t>
            </a:r>
            <a:r>
              <a:rPr lang="en-US" sz="1800" dirty="0">
                <a:solidFill>
                  <a:srgbClr val="333333"/>
                </a:solidFill>
                <a:effectLst/>
                <a:latin typeface="Calibri" panose="020F0502020204030204" pitchFamily="34" charset="0"/>
                <a:ea typeface="Calibri" panose="020F0502020204030204" pitchFamily="34" charset="0"/>
              </a:rPr>
              <a:t>provided</a:t>
            </a:r>
            <a:r>
              <a:rPr lang="en-US" sz="1800" spc="-15" dirty="0">
                <a:solidFill>
                  <a:srgbClr val="333333"/>
                </a:solidFill>
                <a:effectLst/>
                <a:latin typeface="Calibri" panose="020F0502020204030204" pitchFamily="34" charset="0"/>
                <a:ea typeface="Calibri" panose="020F0502020204030204" pitchFamily="34" charset="0"/>
              </a:rPr>
              <a:t> </a:t>
            </a:r>
            <a:r>
              <a:rPr lang="en-US" sz="1800" dirty="0">
                <a:solidFill>
                  <a:srgbClr val="333333"/>
                </a:solidFill>
                <a:effectLst/>
                <a:latin typeface="Calibri" panose="020F0502020204030204" pitchFamily="34" charset="0"/>
                <a:ea typeface="Calibri" panose="020F0502020204030204" pitchFamily="34" charset="0"/>
              </a:rPr>
              <a:t>at</a:t>
            </a:r>
            <a:r>
              <a:rPr lang="en-US" sz="1800" spc="-15" dirty="0">
                <a:solidFill>
                  <a:srgbClr val="333333"/>
                </a:solidFill>
                <a:effectLst/>
                <a:latin typeface="Calibri" panose="020F0502020204030204" pitchFamily="34" charset="0"/>
                <a:ea typeface="Calibri" panose="020F0502020204030204" pitchFamily="34" charset="0"/>
              </a:rPr>
              <a:t> </a:t>
            </a:r>
            <a:r>
              <a:rPr lang="en-US" sz="1800" dirty="0">
                <a:solidFill>
                  <a:srgbClr val="333333"/>
                </a:solidFill>
                <a:effectLst/>
                <a:latin typeface="Calibri" panose="020F0502020204030204" pitchFamily="34" charset="0"/>
                <a:ea typeface="Calibri" panose="020F0502020204030204" pitchFamily="34" charset="0"/>
              </a:rPr>
              <a:t>the</a:t>
            </a:r>
            <a:r>
              <a:rPr lang="en-US" sz="1800" spc="-10" dirty="0">
                <a:solidFill>
                  <a:srgbClr val="333333"/>
                </a:solidFill>
                <a:effectLst/>
                <a:latin typeface="Calibri" panose="020F0502020204030204" pitchFamily="34" charset="0"/>
                <a:ea typeface="Calibri" panose="020F0502020204030204" pitchFamily="34" charset="0"/>
              </a:rPr>
              <a:t> </a:t>
            </a:r>
            <a:r>
              <a:rPr lang="en-US" sz="1800" dirty="0">
                <a:solidFill>
                  <a:srgbClr val="333333"/>
                </a:solidFill>
                <a:effectLst/>
                <a:latin typeface="Calibri" panose="020F0502020204030204" pitchFamily="34" charset="0"/>
                <a:ea typeface="Calibri" panose="020F0502020204030204" pitchFamily="34" charset="0"/>
              </a:rPr>
              <a:t>same</a:t>
            </a:r>
            <a:r>
              <a:rPr lang="en-US" sz="1800" spc="-10" dirty="0">
                <a:solidFill>
                  <a:srgbClr val="333333"/>
                </a:solidFill>
                <a:effectLst/>
                <a:latin typeface="Calibri" panose="020F0502020204030204" pitchFamily="34" charset="0"/>
                <a:ea typeface="Calibri" panose="020F0502020204030204" pitchFamily="34" charset="0"/>
              </a:rPr>
              <a:t> </a:t>
            </a:r>
            <a:r>
              <a:rPr lang="en-US" sz="1800" dirty="0">
                <a:solidFill>
                  <a:srgbClr val="333333"/>
                </a:solidFill>
                <a:effectLst/>
                <a:latin typeface="Calibri" panose="020F0502020204030204" pitchFamily="34" charset="0"/>
                <a:ea typeface="Calibri" panose="020F0502020204030204" pitchFamily="34" charset="0"/>
              </a:rPr>
              <a:t>time.</a:t>
            </a:r>
            <a:endParaRPr lang="en-US" sz="1800" dirty="0">
              <a:effectLst/>
              <a:latin typeface="Calibri" panose="020F0502020204030204" pitchFamily="34" charset="0"/>
              <a:ea typeface="Calibri" panose="020F0502020204030204" pitchFamily="34" charset="0"/>
            </a:endParaRPr>
          </a:p>
          <a:p>
            <a:endParaRPr lang="en-US" sz="1200" kern="1200" baseline="0" dirty="0">
              <a:solidFill>
                <a:schemeClr val="tx1"/>
              </a:solidFill>
              <a:effectLst/>
              <a:latin typeface="+mn-lt"/>
              <a:ea typeface="+mn-ea"/>
              <a:cs typeface="+mn-cs"/>
            </a:endParaRPr>
          </a:p>
          <a:p>
            <a:endParaRPr lang="en-US" sz="1200" kern="1200" baseline="0" dirty="0">
              <a:solidFill>
                <a:schemeClr val="tx1"/>
              </a:solidFill>
              <a:effectLst/>
              <a:latin typeface="+mn-lt"/>
              <a:ea typeface="+mn-ea"/>
              <a:cs typeface="+mn-cs"/>
            </a:endParaRPr>
          </a:p>
          <a:p>
            <a:endParaRPr lang="en-US" sz="1200" kern="1200" baseline="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42042C83-F474-4689-992F-134064305DAD}" type="slidenum">
              <a:rPr lang="en-US" smtClean="0"/>
              <a:t>4</a:t>
            </a:fld>
            <a:endParaRPr lang="en-US"/>
          </a:p>
        </p:txBody>
      </p:sp>
    </p:spTree>
    <p:extLst>
      <p:ext uri="{BB962C8B-B14F-4D97-AF65-F5344CB8AC3E}">
        <p14:creationId xmlns:p14="http://schemas.microsoft.com/office/powerpoint/2010/main" val="41125371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baseline="0" dirty="0">
              <a:solidFill>
                <a:schemeClr val="tx1"/>
              </a:solidFill>
              <a:effectLst/>
              <a:latin typeface="+mn-lt"/>
              <a:ea typeface="+mn-ea"/>
              <a:cs typeface="+mn-cs"/>
            </a:endParaRPr>
          </a:p>
          <a:p>
            <a:r>
              <a:rPr lang="en-US" sz="1200" kern="1200" baseline="0" dirty="0">
                <a:solidFill>
                  <a:schemeClr val="tx1"/>
                </a:solidFill>
                <a:effectLst/>
                <a:latin typeface="+mn-lt"/>
                <a:ea typeface="+mn-ea"/>
                <a:cs typeface="+mn-cs"/>
              </a:rPr>
              <a:t>The Breakfast After the Bell equipment grant’s purpose is to assist </a:t>
            </a:r>
            <a:r>
              <a:rPr lang="en-US" sz="1200" kern="1200" dirty="0">
                <a:solidFill>
                  <a:schemeClr val="tx1"/>
                </a:solidFill>
                <a:effectLst/>
                <a:latin typeface="+mn-lt"/>
                <a:ea typeface="+mn-ea"/>
                <a:cs typeface="+mn-cs"/>
              </a:rPr>
              <a:t>school/sites with the cost of purchasing </a:t>
            </a:r>
            <a:r>
              <a:rPr lang="en-US" dirty="0"/>
              <a:t>new equipment, or repairing, renovating, or upgrading equipment they already own, which is necessary and required to provide students breakfast after the beginning of the school day.</a:t>
            </a:r>
          </a:p>
          <a:p>
            <a:endParaRPr lang="en-US" dirty="0"/>
          </a:p>
          <a:p>
            <a:r>
              <a:rPr lang="en-US" sz="1800" dirty="0">
                <a:effectLst/>
                <a:latin typeface="Calibri" panose="020F0502020204030204" pitchFamily="34" charset="0"/>
                <a:ea typeface="Calibri" panose="020F0502020204030204" pitchFamily="34" charset="0"/>
              </a:rPr>
              <a:t>The Student Success Act allocated funding to support implementation of </a:t>
            </a:r>
            <a:r>
              <a:rPr lang="en-US" sz="1800" dirty="0" err="1">
                <a:effectLst/>
                <a:latin typeface="Calibri" panose="020F0502020204030204" pitchFamily="34" charset="0"/>
                <a:ea typeface="Calibri" panose="020F0502020204030204" pitchFamily="34" charset="0"/>
              </a:rPr>
              <a:t>BatB</a:t>
            </a:r>
            <a:r>
              <a:rPr lang="en-US" sz="1800" dirty="0">
                <a:effectLst/>
                <a:latin typeface="Calibri" panose="020F0502020204030204" pitchFamily="34" charset="0"/>
                <a:ea typeface="Calibri" panose="020F0502020204030204" pitchFamily="34" charset="0"/>
              </a:rPr>
              <a:t>. </a:t>
            </a:r>
            <a:r>
              <a:rPr lang="en-US" sz="1800" dirty="0">
                <a:solidFill>
                  <a:srgbClr val="333333"/>
                </a:solidFill>
                <a:effectLst/>
                <a:latin typeface="Calibri" panose="020F0502020204030204" pitchFamily="34" charset="0"/>
                <a:ea typeface="Calibri" panose="020F0502020204030204" pitchFamily="34" charset="0"/>
              </a:rPr>
              <a:t>The noncompetitive equipment grant is available to support </a:t>
            </a:r>
            <a:r>
              <a:rPr lang="en-US" sz="1800" dirty="0" err="1">
                <a:solidFill>
                  <a:srgbClr val="333333"/>
                </a:solidFill>
                <a:effectLst/>
                <a:latin typeface="Calibri" panose="020F0502020204030204" pitchFamily="34" charset="0"/>
                <a:ea typeface="Calibri" panose="020F0502020204030204" pitchFamily="34" charset="0"/>
              </a:rPr>
              <a:t>BAtB</a:t>
            </a:r>
            <a:r>
              <a:rPr lang="en-US" sz="1800" dirty="0">
                <a:solidFill>
                  <a:srgbClr val="333333"/>
                </a:solidFill>
                <a:effectLst/>
                <a:latin typeface="Calibri" panose="020F0502020204030204" pitchFamily="34" charset="0"/>
                <a:ea typeface="Calibri" panose="020F0502020204030204" pitchFamily="34" charset="0"/>
              </a:rPr>
              <a:t> implementation. </a:t>
            </a:r>
            <a:endParaRPr lang="en-US" dirty="0"/>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Grant recipients may not deposit their </a:t>
            </a:r>
            <a:r>
              <a:rPr lang="en-US" sz="1200" kern="1200" dirty="0" err="1">
                <a:solidFill>
                  <a:schemeClr val="tx1"/>
                </a:solidFill>
                <a:effectLst/>
                <a:latin typeface="+mn-lt"/>
                <a:ea typeface="+mn-ea"/>
                <a:cs typeface="+mn-cs"/>
              </a:rPr>
              <a:t>BAtB</a:t>
            </a:r>
            <a:r>
              <a:rPr lang="en-US" sz="1200" kern="1200" dirty="0">
                <a:solidFill>
                  <a:schemeClr val="tx1"/>
                </a:solidFill>
                <a:effectLst/>
                <a:latin typeface="+mn-lt"/>
                <a:ea typeface="+mn-ea"/>
                <a:cs typeface="+mn-cs"/>
              </a:rPr>
              <a:t> Equipment Grant awards into the nonprofit food service accounts and must separately account for these grant funds.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Schools required to implement </a:t>
            </a:r>
            <a:r>
              <a:rPr lang="en-US" sz="1200" kern="1200" dirty="0" err="1">
                <a:solidFill>
                  <a:schemeClr val="tx1"/>
                </a:solidFill>
                <a:effectLst/>
                <a:latin typeface="+mn-lt"/>
                <a:ea typeface="+mn-ea"/>
                <a:cs typeface="+mn-cs"/>
              </a:rPr>
              <a:t>BAtB</a:t>
            </a:r>
            <a:r>
              <a:rPr lang="en-US" sz="1200" kern="1200" dirty="0">
                <a:solidFill>
                  <a:schemeClr val="tx1"/>
                </a:solidFill>
                <a:effectLst/>
                <a:latin typeface="+mn-lt"/>
                <a:ea typeface="+mn-ea"/>
                <a:cs typeface="+mn-cs"/>
              </a:rPr>
              <a:t> can be found on the </a:t>
            </a:r>
            <a:r>
              <a:rPr lang="en-US" sz="1200" kern="1200" dirty="0" err="1">
                <a:solidFill>
                  <a:schemeClr val="tx1"/>
                </a:solidFill>
                <a:effectLst/>
                <a:latin typeface="+mn-lt"/>
                <a:ea typeface="+mn-ea"/>
                <a:cs typeface="+mn-cs"/>
              </a:rPr>
              <a:t>BAtB</a:t>
            </a:r>
            <a:r>
              <a:rPr lang="en-US" sz="1200" kern="1200" dirty="0">
                <a:solidFill>
                  <a:schemeClr val="tx1"/>
                </a:solidFill>
                <a:effectLst/>
                <a:latin typeface="+mn-lt"/>
                <a:ea typeface="+mn-ea"/>
                <a:cs typeface="+mn-cs"/>
              </a:rPr>
              <a:t> Required and Exempt Eligible Site List.  This list consists of the sponsors required to participate in Breakfast After the Bell and which sites could be exempt from this requirement.</a:t>
            </a:r>
          </a:p>
          <a:p>
            <a:endParaRPr lang="en-US" dirty="0"/>
          </a:p>
          <a:p>
            <a:r>
              <a:rPr lang="en-US" dirty="0"/>
              <a:t>The </a:t>
            </a:r>
            <a:r>
              <a:rPr lang="en-US" dirty="0" err="1"/>
              <a:t>BAtB</a:t>
            </a:r>
            <a:r>
              <a:rPr lang="en-US" dirty="0"/>
              <a:t> Equipment grant is a biennium grant. This means that the performance period of the grant is for two years starting Jul 1st to June 30</a:t>
            </a:r>
            <a:r>
              <a:rPr lang="en-US" baseline="30000" dirty="0"/>
              <a:t>th</a:t>
            </a:r>
            <a:r>
              <a:rPr lang="en-US" dirty="0"/>
              <a:t> two years later. These grant funds are release every two years for sponsors to claim.  </a:t>
            </a:r>
          </a:p>
          <a:p>
            <a:pPr marL="171450" indent="-171450">
              <a:buFont typeface="Arial" panose="020B0604020202020204" pitchFamily="34" charset="0"/>
              <a:buChar char="•"/>
            </a:pPr>
            <a:r>
              <a:rPr lang="en-US" dirty="0"/>
              <a:t>Since the </a:t>
            </a:r>
            <a:r>
              <a:rPr lang="en-US" dirty="0" err="1"/>
              <a:t>BAtB</a:t>
            </a:r>
            <a:r>
              <a:rPr lang="en-US" dirty="0"/>
              <a:t> Required and exempt list is posted for each school year, this biennium grant will have two rounds of funding. The first round will be for the first year required and eligible sites.  The second round of funding will be for the additional sites listed on the second year required and exempt list and did not received funding for the previous year.   </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42042C83-F474-4689-992F-134064305DAD}" type="slidenum">
              <a:rPr lang="en-US" smtClean="0"/>
              <a:t>5</a:t>
            </a:fld>
            <a:endParaRPr lang="en-US"/>
          </a:p>
        </p:txBody>
      </p:sp>
    </p:spTree>
    <p:extLst>
      <p:ext uri="{BB962C8B-B14F-4D97-AF65-F5344CB8AC3E}">
        <p14:creationId xmlns:p14="http://schemas.microsoft.com/office/powerpoint/2010/main" val="4592944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a:solidFill>
                  <a:schemeClr val="tx1"/>
                </a:solidFill>
                <a:effectLst/>
                <a:latin typeface="+mn-lt"/>
                <a:ea typeface="+mn-ea"/>
                <a:cs typeface="+mn-cs"/>
              </a:rPr>
              <a:t>Recipients</a:t>
            </a:r>
            <a:r>
              <a:rPr lang="en-US" sz="1200" kern="1200" baseline="0" dirty="0">
                <a:solidFill>
                  <a:schemeClr val="tx1"/>
                </a:solidFill>
                <a:effectLst/>
                <a:latin typeface="+mn-lt"/>
                <a:ea typeface="+mn-ea"/>
                <a:cs typeface="+mn-cs"/>
              </a:rPr>
              <a:t> must meet the following requirements in order to be eligible for the Breakfast After the Bell Equipment grant:</a:t>
            </a:r>
          </a:p>
          <a:p>
            <a:pPr marL="228600" lvl="0" indent="-228600">
              <a:buAutoNum type="arabicPeriod"/>
            </a:pPr>
            <a:r>
              <a:rPr lang="en-US" sz="1200" kern="1200" baseline="0" dirty="0">
                <a:solidFill>
                  <a:schemeClr val="tx1"/>
                </a:solidFill>
                <a:effectLst/>
                <a:latin typeface="+mn-lt"/>
                <a:ea typeface="+mn-ea"/>
                <a:cs typeface="+mn-cs"/>
              </a:rPr>
              <a:t>Must be a school district, public charter school or education service district</a:t>
            </a:r>
          </a:p>
          <a:p>
            <a:pPr marL="228600" lvl="0" indent="-228600">
              <a:buAutoNum type="arabicPeriod"/>
            </a:pPr>
            <a:r>
              <a:rPr lang="en-US" sz="1200" kern="1200" baseline="0" dirty="0">
                <a:solidFill>
                  <a:schemeClr val="tx1"/>
                </a:solidFill>
                <a:effectLst/>
                <a:latin typeface="+mn-lt"/>
                <a:ea typeface="+mn-ea"/>
                <a:cs typeface="+mn-cs"/>
              </a:rPr>
              <a:t>Must be operating School Breakfast program</a:t>
            </a:r>
          </a:p>
          <a:p>
            <a:pPr marL="228600" lvl="0" indent="-228600">
              <a:buAutoNum type="arabicPeriod"/>
            </a:pPr>
            <a:r>
              <a:rPr lang="en-US" sz="1200" kern="1200" baseline="0" dirty="0">
                <a:solidFill>
                  <a:schemeClr val="tx1"/>
                </a:solidFill>
                <a:effectLst/>
                <a:latin typeface="+mn-lt"/>
                <a:ea typeface="+mn-ea"/>
                <a:cs typeface="+mn-cs"/>
              </a:rPr>
              <a:t>Students must be on campus for in-person learning as required under ORS 327.535 – Participation in School Breakfast Program</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US" dirty="0"/>
              <a:t>Student population must be 70% Federal Free and Reduced eligible as per the Breakfast After the Bell Required List posted to ODE/CNP webpage. </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US" dirty="0"/>
              <a:t>Must make breakfast accessible after the beginning of the school day</a:t>
            </a:r>
            <a:endParaRPr lang="en-US" sz="1200" kern="1200" baseline="0" dirty="0">
              <a:solidFill>
                <a:schemeClr val="tx1"/>
              </a:solidFill>
              <a:effectLst/>
              <a:latin typeface="+mn-lt"/>
              <a:ea typeface="+mn-ea"/>
              <a:cs typeface="+mn-cs"/>
            </a:endParaRP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US" dirty="0"/>
              <a:t>Sponsor did</a:t>
            </a:r>
            <a:r>
              <a:rPr lang="en-US" baseline="0" dirty="0"/>
              <a:t> not </a:t>
            </a:r>
            <a:r>
              <a:rPr lang="en-US" dirty="0"/>
              <a:t>elect</a:t>
            </a:r>
            <a:r>
              <a:rPr lang="en-US" baseline="0" dirty="0"/>
              <a:t> for the </a:t>
            </a:r>
            <a:r>
              <a:rPr lang="en-US" baseline="0" dirty="0" err="1"/>
              <a:t>BAtB</a:t>
            </a:r>
            <a:r>
              <a:rPr lang="en-US" baseline="0" dirty="0"/>
              <a:t> exemption for this site.  During the renewal, sponsors may choose to use the 70% Free and Reduce participation exemption but won’t be eligible for the equipment grant. </a:t>
            </a:r>
            <a:endParaRPr lang="en-US" dirty="0"/>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endParaRPr lang="en-US" baseline="0" dirty="0"/>
          </a:p>
          <a:p>
            <a:pPr lvl="0"/>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6</a:t>
            </a:fld>
            <a:endParaRPr lang="en-US"/>
          </a:p>
        </p:txBody>
      </p:sp>
    </p:spTree>
    <p:extLst>
      <p:ext uri="{BB962C8B-B14F-4D97-AF65-F5344CB8AC3E}">
        <p14:creationId xmlns:p14="http://schemas.microsoft.com/office/powerpoint/2010/main" val="2379098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“Equipment” means tangible personal property having a useful life of more than one year that is necessary and required to provide breakfast after the beginning of the school day.</a:t>
            </a:r>
          </a:p>
          <a:p>
            <a:endParaRPr lang="en-US" dirty="0"/>
          </a:p>
          <a:p>
            <a:r>
              <a:rPr lang="en-US" sz="1800" dirty="0">
                <a:effectLst/>
                <a:latin typeface="Segoe UI" panose="020B0502040204020203" pitchFamily="34" charset="0"/>
              </a:rPr>
              <a:t>You can purchase new equipment, or repair, renovate, or upgrade equipment you already own.</a:t>
            </a:r>
          </a:p>
          <a:p>
            <a:endParaRPr lang="en-US" dirty="0"/>
          </a:p>
          <a:p>
            <a:r>
              <a:rPr lang="en-US" sz="1800" dirty="0">
                <a:effectLst/>
                <a:latin typeface="Segoe UI" panose="020B0502040204020203" pitchFamily="34" charset="0"/>
              </a:rPr>
              <a:t>Some examples of Breakfast After the Bell equipment are rolling coolers, breakfast carts, food carriers, laptops, kitchen utensils, trays, and portable kiosks.</a:t>
            </a:r>
          </a:p>
          <a:p>
            <a:endParaRPr lang="en-US" baseline="0" dirty="0"/>
          </a:p>
          <a:p>
            <a:r>
              <a:rPr lang="en-US" baseline="0" dirty="0"/>
              <a:t>Equipment that doesn’t qualify and is not claimable are:</a:t>
            </a:r>
          </a:p>
          <a:p>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Segoe UI" panose="020B0502040204020203" pitchFamily="34" charset="0"/>
              </a:rPr>
              <a:t>Equipment that will not be use for breakfast after the bell purposes.  </a:t>
            </a:r>
          </a:p>
          <a:p>
            <a:endParaRPr lang="en-US" baseline="0" dirty="0"/>
          </a:p>
          <a:p>
            <a:r>
              <a:rPr lang="en-US" sz="1800" dirty="0">
                <a:effectLst/>
                <a:latin typeface="Segoe UI" panose="020B0502040204020203" pitchFamily="34" charset="0"/>
              </a:rPr>
              <a:t>Items that are disposable and have a usability of less than a year. Some examples of disposable items are cleaning products, paper products, food, etc.</a:t>
            </a:r>
          </a:p>
          <a:p>
            <a:endParaRPr lang="en-US" sz="1800" dirty="0">
              <a:effectLst/>
              <a:latin typeface="Segoe UI" panose="020B0502040204020203" pitchFamily="34" charset="0"/>
            </a:endParaRPr>
          </a:p>
          <a:p>
            <a:r>
              <a:rPr lang="en-US" dirty="0"/>
              <a:t>Additional items that do not qualify are Meal Management software</a:t>
            </a:r>
            <a:r>
              <a:rPr lang="en-US" baseline="0" dirty="0"/>
              <a:t> systems, indirect costs,  </a:t>
            </a:r>
            <a:r>
              <a:rPr lang="en-US" dirty="0"/>
              <a:t>administrative costs,</a:t>
            </a:r>
            <a:r>
              <a:rPr lang="en-US" baseline="0" dirty="0"/>
              <a:t> and structural repair. </a:t>
            </a:r>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7</a:t>
            </a:fld>
            <a:endParaRPr lang="en-US"/>
          </a:p>
        </p:txBody>
      </p:sp>
    </p:spTree>
    <p:extLst>
      <p:ext uri="{BB962C8B-B14F-4D97-AF65-F5344CB8AC3E}">
        <p14:creationId xmlns:p14="http://schemas.microsoft.com/office/powerpoint/2010/main" val="21005032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a:p>
            <a:r>
              <a:rPr lang="en-US" dirty="0"/>
              <a:t>1.   Sponsors will be notified</a:t>
            </a:r>
            <a:r>
              <a:rPr lang="en-US" baseline="0" dirty="0"/>
              <a:t> of the </a:t>
            </a:r>
            <a:r>
              <a:rPr lang="en-US" baseline="0" dirty="0" err="1"/>
              <a:t>BAtB</a:t>
            </a:r>
            <a:r>
              <a:rPr lang="en-US" baseline="0" dirty="0"/>
              <a:t> Equipment opportunity and </a:t>
            </a:r>
            <a:r>
              <a:rPr lang="en-US" dirty="0"/>
              <a:t>receive an</a:t>
            </a:r>
            <a:r>
              <a:rPr lang="en-US" baseline="0" dirty="0"/>
              <a:t> </a:t>
            </a:r>
            <a:r>
              <a:rPr lang="en-US" dirty="0"/>
              <a:t>Agreement from ODE Procurement</a:t>
            </a:r>
          </a:p>
          <a:p>
            <a:r>
              <a:rPr lang="en-US" dirty="0"/>
              <a:t>2.   Sponsors will sign and submit the agreement</a:t>
            </a:r>
            <a:r>
              <a:rPr lang="en-US" baseline="0" dirty="0"/>
              <a:t> to the ODE Procurement Specialist.</a:t>
            </a:r>
            <a:endParaRPr lang="en-US" dirty="0"/>
          </a:p>
          <a:p>
            <a:pPr marL="228600" indent="-228600">
              <a:buAutoNum type="arabicPeriod" startAt="3"/>
            </a:pPr>
            <a:r>
              <a:rPr lang="en-US" dirty="0"/>
              <a:t>Procurement approves the agreement and sends the executed agreement to the sponsor. </a:t>
            </a:r>
          </a:p>
          <a:p>
            <a:pPr marL="228600" indent="-228600">
              <a:buAutoNum type="arabicPeriod" startAt="3"/>
            </a:pPr>
            <a:r>
              <a:rPr lang="en-US" dirty="0"/>
              <a:t>ODE CNP takes the subgrants off hold in the Electronic Grant Management System</a:t>
            </a:r>
            <a:r>
              <a:rPr lang="en-US" baseline="0" dirty="0"/>
              <a:t> (EGMS). </a:t>
            </a:r>
          </a:p>
          <a:p>
            <a:pPr marL="228600" indent="-228600">
              <a:buAutoNum type="arabicPeriod" startAt="4"/>
            </a:pPr>
            <a:r>
              <a:rPr lang="en-US" dirty="0"/>
              <a:t>The sponsor will be notified when the grant funds are available</a:t>
            </a:r>
            <a:r>
              <a:rPr lang="en-US" baseline="0" dirty="0"/>
              <a:t> through EGMS with the appropriate corresponding subgrant claim number, </a:t>
            </a:r>
            <a:r>
              <a:rPr kumimoji="0" lang="en-US" altLang="en-US" sz="1200" b="0" i="0" u="none" strike="noStrike" cap="none" normalizeH="0" baseline="0" dirty="0">
                <a:ln>
                  <a:noFill/>
                </a:ln>
                <a:solidFill>
                  <a:schemeClr val="tx1"/>
                </a:solidFill>
                <a:effectLst/>
                <a:latin typeface="Arial" panose="020B0604020202020204" pitchFamily="34" charset="0"/>
              </a:rPr>
              <a:t>instructions and link to the </a:t>
            </a:r>
            <a:r>
              <a:rPr kumimoji="0" lang="en-US" altLang="en-US" sz="1200" b="0" i="0" u="none" strike="noStrike" cap="none" normalizeH="0" baseline="0" dirty="0" err="1">
                <a:ln>
                  <a:noFill/>
                </a:ln>
                <a:solidFill>
                  <a:schemeClr val="tx1"/>
                </a:solidFill>
                <a:effectLst/>
                <a:latin typeface="Arial" panose="020B0604020202020204" pitchFamily="34" charset="0"/>
                <a:hlinkClick r:id="rId3" tooltip="claim form"/>
              </a:rPr>
              <a:t>BAtB</a:t>
            </a:r>
            <a:r>
              <a:rPr kumimoji="0" lang="en-US" altLang="en-US" sz="1200" b="0" i="0" u="none" strike="noStrike" cap="none" normalizeH="0" baseline="0" dirty="0">
                <a:ln>
                  <a:noFill/>
                </a:ln>
                <a:solidFill>
                  <a:schemeClr val="tx1"/>
                </a:solidFill>
                <a:effectLst/>
                <a:latin typeface="Arial" panose="020B0604020202020204" pitchFamily="34" charset="0"/>
                <a:hlinkClick r:id="rId3" tooltip="claim form"/>
              </a:rPr>
              <a:t> Equipment Grant Claim form</a:t>
            </a:r>
            <a:endParaRPr kumimoji="0" lang="en-US" altLang="en-US" sz="1200" b="0" i="0" u="none" strike="noStrike" cap="none" normalizeH="0" baseline="0" dirty="0">
              <a:ln>
                <a:noFill/>
              </a:ln>
              <a:solidFill>
                <a:schemeClr val="tx1"/>
              </a:solidFill>
              <a:effectLst/>
              <a:latin typeface="Arial" panose="020B0604020202020204" pitchFamily="34" charset="0"/>
            </a:endParaRPr>
          </a:p>
          <a:p>
            <a:pPr marL="228600" indent="-228600">
              <a:buAutoNum type="arabicPeriod" startAt="4"/>
            </a:pPr>
            <a:r>
              <a:rPr lang="en-US" dirty="0"/>
              <a:t>Sponsor purchases equipment or coordinates repairs to be completed</a:t>
            </a:r>
            <a:r>
              <a:rPr lang="en-US" baseline="0" dirty="0"/>
              <a:t> by the end of the Performance date.  (June 30, 2027) </a:t>
            </a:r>
          </a:p>
          <a:p>
            <a:pPr marL="228600" indent="-228600">
              <a:buAutoNum type="arabicPeriod" startAt="4"/>
            </a:pPr>
            <a:r>
              <a:rPr kumimoji="0" lang="en-US" altLang="en-US" sz="1200" b="0" i="0" u="none" strike="noStrike" cap="none" normalizeH="0" baseline="0" dirty="0">
                <a:ln>
                  <a:noFill/>
                </a:ln>
                <a:solidFill>
                  <a:schemeClr val="tx1"/>
                </a:solidFill>
                <a:effectLst/>
                <a:latin typeface="Arial" panose="020B0604020202020204" pitchFamily="34" charset="0"/>
              </a:rPr>
              <a:t>After purchasing your equipment, complete the </a:t>
            </a:r>
            <a:r>
              <a:rPr lang="en-US" dirty="0" err="1">
                <a:hlinkClick r:id="rId4"/>
              </a:rPr>
              <a:t>BAtB</a:t>
            </a:r>
            <a:r>
              <a:rPr lang="en-US" dirty="0">
                <a:hlinkClick r:id="rId4"/>
              </a:rPr>
              <a:t> Equipment Grant Claim Form</a:t>
            </a:r>
            <a:r>
              <a:rPr lang="en-US" dirty="0"/>
              <a:t> referencing the products purchase from the invoice. </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42042C83-F474-4689-992F-134064305DAD}" type="slidenum">
              <a:rPr lang="en-US" smtClean="0"/>
              <a:t>8</a:t>
            </a:fld>
            <a:endParaRPr lang="en-US"/>
          </a:p>
        </p:txBody>
      </p:sp>
    </p:spTree>
    <p:extLst>
      <p:ext uri="{BB962C8B-B14F-4D97-AF65-F5344CB8AC3E}">
        <p14:creationId xmlns:p14="http://schemas.microsoft.com/office/powerpoint/2010/main" val="6330522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kumimoji="0" lang="en-US" altLang="en-US" sz="1200" b="0" i="0" u="none" strike="noStrike" cap="none" normalizeH="0" baseline="0" dirty="0">
                <a:ln>
                  <a:noFill/>
                </a:ln>
                <a:solidFill>
                  <a:schemeClr val="tx1"/>
                </a:solidFill>
                <a:effectLst/>
                <a:latin typeface="Arial" panose="020B0604020202020204" pitchFamily="34" charset="0"/>
              </a:rPr>
              <a:t>Starting this year,  grantees will submit the revised </a:t>
            </a:r>
            <a:r>
              <a:rPr kumimoji="0" lang="en-US" altLang="en-US" sz="1200" b="0" i="0" u="none" strike="noStrike" cap="none" normalizeH="0" baseline="0" dirty="0" err="1">
                <a:ln>
                  <a:noFill/>
                </a:ln>
                <a:solidFill>
                  <a:schemeClr val="tx1"/>
                </a:solidFill>
                <a:effectLst/>
                <a:latin typeface="Arial" panose="020B0604020202020204" pitchFamily="34" charset="0"/>
              </a:rPr>
              <a:t>BAtB</a:t>
            </a:r>
            <a:r>
              <a:rPr kumimoji="0" lang="en-US" altLang="en-US" sz="1200" b="0" i="0" u="none" strike="noStrike" cap="none" normalizeH="0" baseline="0" dirty="0">
                <a:ln>
                  <a:noFill/>
                </a:ln>
                <a:solidFill>
                  <a:schemeClr val="tx1"/>
                </a:solidFill>
                <a:effectLst/>
                <a:latin typeface="Arial" panose="020B0604020202020204" pitchFamily="34" charset="0"/>
              </a:rPr>
              <a:t> Equipment Grant claim form.  Instead of using the reimbursement word document for each claim and each site,  all recipients will use the </a:t>
            </a:r>
            <a:r>
              <a:rPr kumimoji="0" lang="en-US" altLang="en-US" sz="1200" b="0" i="0" u="none" strike="noStrike" cap="none" normalizeH="0" baseline="0" dirty="0" err="1">
                <a:ln>
                  <a:noFill/>
                </a:ln>
                <a:solidFill>
                  <a:schemeClr val="tx1"/>
                </a:solidFill>
                <a:effectLst/>
                <a:latin typeface="Arial" panose="020B0604020202020204" pitchFamily="34" charset="0"/>
              </a:rPr>
              <a:t>BAtB</a:t>
            </a:r>
            <a:r>
              <a:rPr kumimoji="0" lang="en-US" altLang="en-US" sz="1200" b="0" i="0" u="none" strike="noStrike" cap="none" normalizeH="0" baseline="0" dirty="0">
                <a:ln>
                  <a:noFill/>
                </a:ln>
                <a:solidFill>
                  <a:schemeClr val="tx1"/>
                </a:solidFill>
                <a:effectLst/>
                <a:latin typeface="Arial" panose="020B0604020202020204" pitchFamily="34" charset="0"/>
              </a:rPr>
              <a:t> Equipment grant claim worksheet form.   </a:t>
            </a:r>
          </a:p>
          <a:p>
            <a:endParaRPr kumimoji="0" lang="en-US" altLang="en-US" sz="1200" b="0" i="0" u="none" strike="noStrike" cap="none" normalizeH="0" baseline="0" dirty="0">
              <a:ln>
                <a:noFill/>
              </a:ln>
              <a:solidFill>
                <a:schemeClr val="tx1"/>
              </a:solidFill>
              <a:effectLst/>
              <a:latin typeface="Arial" panose="020B0604020202020204" pitchFamily="34" charset="0"/>
            </a:endParaRPr>
          </a:p>
          <a:p>
            <a:r>
              <a:rPr kumimoji="0" lang="en-US" altLang="en-US" sz="1200" b="0" i="0" u="none" strike="noStrike" cap="none" normalizeH="0" baseline="0" dirty="0">
                <a:ln>
                  <a:noFill/>
                </a:ln>
                <a:solidFill>
                  <a:schemeClr val="tx1"/>
                </a:solidFill>
                <a:effectLst/>
                <a:latin typeface="Arial" panose="020B0604020202020204" pitchFamily="34" charset="0"/>
              </a:rPr>
              <a:t>This claim worksheet will:  </a:t>
            </a:r>
          </a:p>
          <a:p>
            <a:endParaRPr kumimoji="0" lang="en-US" altLang="en-US" sz="1200" b="0" i="0" u="none" strike="noStrike" cap="none" normalizeH="0" baseline="0" dirty="0">
              <a:ln>
                <a:noFill/>
              </a:ln>
              <a:solidFill>
                <a:schemeClr val="tx1"/>
              </a:solidFill>
              <a:effectLst/>
              <a:latin typeface="Arial" panose="020B0604020202020204" pitchFamily="34" charset="0"/>
            </a:endParaRPr>
          </a:p>
          <a:p>
            <a:pPr lvl="1">
              <a:buFont typeface="Courier New" panose="02070309020205020404" pitchFamily="49" charset="0"/>
              <a:buChar char="o"/>
            </a:pPr>
            <a:r>
              <a:rPr lang="en-US" dirty="0"/>
              <a:t>Enable recipients to enter equipment purchases from multiple invoices for multiple sites.  </a:t>
            </a:r>
          </a:p>
          <a:p>
            <a:pPr lvl="1">
              <a:buFont typeface="Courier New" panose="02070309020205020404" pitchFamily="49" charset="0"/>
              <a:buChar char="o"/>
            </a:pPr>
            <a:r>
              <a:rPr lang="en-US" dirty="0"/>
              <a:t>Allows recipients to enter multiple claims during the performance period. </a:t>
            </a:r>
          </a:p>
          <a:p>
            <a:pPr lvl="1">
              <a:buFont typeface="Courier New" panose="02070309020205020404" pitchFamily="49" charset="0"/>
              <a:buChar char="o"/>
            </a:pPr>
            <a:r>
              <a:rPr lang="en-US" dirty="0"/>
              <a:t>It will tally the totals of each site for each claim</a:t>
            </a:r>
          </a:p>
          <a:p>
            <a:pPr lvl="1">
              <a:buFont typeface="Courier New" panose="02070309020205020404" pitchFamily="49" charset="0"/>
              <a:buChar char="o"/>
            </a:pPr>
            <a:r>
              <a:rPr lang="en-US" dirty="0"/>
              <a:t>Will show the remaining claim amount available to claim. It will flag when you go over the grant amount so that you can adjust </a:t>
            </a:r>
            <a:r>
              <a:rPr lang="en-US" u="sng" dirty="0"/>
              <a:t>this.</a:t>
            </a:r>
          </a:p>
          <a:p>
            <a:pPr lvl="1">
              <a:buFont typeface="Courier New" panose="02070309020205020404" pitchFamily="49" charset="0"/>
              <a:buChar char="o"/>
            </a:pPr>
            <a:r>
              <a:rPr lang="en-US" dirty="0"/>
              <a:t>Will show recipients which claims are approved or will need correction. </a:t>
            </a:r>
          </a:p>
          <a:p>
            <a:pPr lvl="1">
              <a:buFont typeface="Courier New" panose="02070309020205020404" pitchFamily="49" charset="0"/>
              <a:buChar char="o"/>
            </a:pPr>
            <a:r>
              <a:rPr lang="en-US" dirty="0"/>
              <a:t>Will enable recipients to enter up to eight claim requests throughout the performance period.</a:t>
            </a:r>
            <a:endParaRPr kumimoji="0" lang="en-US" altLang="en-US" sz="1200" b="0" i="0" u="none" strike="noStrike" cap="none" normalizeH="0" baseline="0" dirty="0">
              <a:ln>
                <a:noFill/>
              </a:ln>
              <a:solidFill>
                <a:schemeClr val="tx1"/>
              </a:solidFill>
              <a:effectLst/>
              <a:latin typeface="Arial" panose="020B0604020202020204" pitchFamily="34" charset="0"/>
            </a:endParaRPr>
          </a:p>
          <a:p>
            <a:endParaRPr kumimoji="0" lang="en-US" altLang="en-US" sz="1200" b="0" i="0" u="none" strike="noStrike" cap="none" normalizeH="0" baseline="0" dirty="0">
              <a:ln>
                <a:noFill/>
              </a:ln>
              <a:solidFill>
                <a:schemeClr val="tx1"/>
              </a:solidFill>
              <a:effectLst/>
              <a:latin typeface="Arial" panose="020B0604020202020204" pitchFamily="34" charset="0"/>
            </a:endParaRPr>
          </a:p>
        </p:txBody>
      </p:sp>
      <p:sp>
        <p:nvSpPr>
          <p:cNvPr id="4" name="Slide Number Placeholder 3"/>
          <p:cNvSpPr>
            <a:spLocks noGrp="1"/>
          </p:cNvSpPr>
          <p:nvPr>
            <p:ph type="sldNum" sz="quarter" idx="5"/>
          </p:nvPr>
        </p:nvSpPr>
        <p:spPr/>
        <p:txBody>
          <a:bodyPr/>
          <a:lstStyle/>
          <a:p>
            <a:fld id="{42042C83-F474-4689-992F-134064305DAD}" type="slidenum">
              <a:rPr lang="en-US" smtClean="0"/>
              <a:t>9</a:t>
            </a:fld>
            <a:endParaRPr lang="en-US"/>
          </a:p>
        </p:txBody>
      </p:sp>
    </p:spTree>
    <p:extLst>
      <p:ext uri="{BB962C8B-B14F-4D97-AF65-F5344CB8AC3E}">
        <p14:creationId xmlns:p14="http://schemas.microsoft.com/office/powerpoint/2010/main" val="418503999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3.xml"/><Relationship Id="rId4" Type="http://schemas.openxmlformats.org/officeDocument/2006/relationships/image" Target="../media/image4.png"/></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4.xml"/><Relationship Id="rId4" Type="http://schemas.openxmlformats.org/officeDocument/2006/relationships/image" Target="../media/image4.png"/></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5.xml"/><Relationship Id="rId4" Type="http://schemas.openxmlformats.org/officeDocument/2006/relationships/image" Target="../media/image4.png"/></Relationships>
</file>

<file path=ppt/slideLayouts/_rels/slideLayout5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6.xml"/><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2/25/2026</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868411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1"/>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2/25/2026</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051034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1"/>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2/25/2026</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41954605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5"/>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5"/>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2/25/2026</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6393534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5"/>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5"/>
                </a:solidFill>
              </a:defRPr>
            </a:lvl1pPr>
          </a:lstStyle>
          <a:p>
            <a:r>
              <a:rPr lang="en-US" dirty="0"/>
              <a:t>Click to edit Master title style</a:t>
            </a:r>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2/25/2026</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7527520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5"/>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2/25/2026</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1859161546"/>
      </p:ext>
    </p:extLst>
  </p:cSld>
  <p:clrMapOvr>
    <a:masterClrMapping/>
  </p:clrMapOvr>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5"/>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42395"/>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2/25/2026</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2188519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2/25/2026</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5550779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2/25/2026</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0547354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5"/>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2/25/2026</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9961934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5"/>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2/25/2026</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73561297"/>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1"/>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1"/>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2/25/2026</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371196792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5"/>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2/25/2026</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96013930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5"/>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2/25/2026</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1495868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5"/>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2/25/2026</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50695638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4"/>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4"/>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2/25/2026</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416586868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4"/>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4"/>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2/25/2026</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408349619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4"/>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2/25/2026</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1434936730"/>
      </p:ext>
    </p:extLst>
  </p:cSld>
  <p:clrMapOvr>
    <a:masterClrMapping/>
  </p:clrMapOvr>
  <p:hf hdr="0" dt="0"/>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4"/>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38201"/>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2/25/2026</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74844097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2/25/2026</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80218836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2/25/2026</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99368712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4"/>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2/25/2026</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2907083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1"/>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2/25/2026</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2522581207"/>
      </p:ext>
    </p:extLst>
  </p:cSld>
  <p:clrMapOvr>
    <a:masterClrMapping/>
  </p:clrMapOvr>
  <p:hf hdr="0" dt="0"/>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4"/>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2/25/2026</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1790770148"/>
      </p:ext>
    </p:extLst>
  </p:cSld>
  <p:clrMapOvr>
    <a:masterClrMapping/>
  </p:clrMapOvr>
  <p:hf hdr="0" dt="0"/>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4"/>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2/25/2026</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38950673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4"/>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2/25/2026</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97810850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4"/>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2/25/2026</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27941908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3"/>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3"/>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2/25/2026</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17215195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3"/>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3"/>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2/25/2026</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75475669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3"/>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2/25/2026</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481282686"/>
      </p:ext>
    </p:extLst>
  </p:cSld>
  <p:clrMapOvr>
    <a:masterClrMapping/>
  </p:clrMapOvr>
  <p:hf hdr="0" dt="0"/>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3"/>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34006"/>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2/25/2026</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4397147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2/25/2026</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37459297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2/25/2026</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0934277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1"/>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25617"/>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2/25/2026</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r>
              <a:rPr lang="en-US"/>
              <a:t>Click icon to add picture</a:t>
            </a:r>
            <a:endParaRPr lang="en-US" dirty="0"/>
          </a:p>
        </p:txBody>
      </p:sp>
    </p:spTree>
    <p:extLst>
      <p:ext uri="{BB962C8B-B14F-4D97-AF65-F5344CB8AC3E}">
        <p14:creationId xmlns:p14="http://schemas.microsoft.com/office/powerpoint/2010/main" val="163386169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3"/>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2/25/2026</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408864431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3"/>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2/25/2026</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2110732786"/>
      </p:ext>
    </p:extLst>
  </p:cSld>
  <p:clrMapOvr>
    <a:masterClrMapping/>
  </p:clrMapOvr>
  <p:hf hdr="0" dt="0"/>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3"/>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2/25/2026</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37231324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3"/>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2/25/2026</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423753685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3"/>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2/25/2026</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370819823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2"/>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2/25/2026</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17029978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2"/>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2"/>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2/25/2026</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76542624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2/25/2026</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222434564"/>
      </p:ext>
    </p:extLst>
  </p:cSld>
  <p:clrMapOvr>
    <a:masterClrMapping/>
  </p:clrMapOvr>
  <p:hf hdr="0" dt="0"/>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2/25/2026</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24685746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2/25/2026</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827161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2/25/2026</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52853951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2/25/2026</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15374607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2"/>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2/25/2026</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391129785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2"/>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2/25/2026</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3436298166"/>
      </p:ext>
    </p:extLst>
  </p:cSld>
  <p:clrMapOvr>
    <a:masterClrMapping/>
  </p:clrMapOvr>
  <p:hf hdr="0" dt="0"/>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2"/>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2/25/2026</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21011967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2/25/2026</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86142060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2/25/2026</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203597305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tx2"/>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2/25/2026</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3945692765"/>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tx2"/>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tx2"/>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2/25/2026</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07681253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tx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2/25/2026</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372431344"/>
      </p:ext>
    </p:extLst>
  </p:cSld>
  <p:clrMapOvr>
    <a:masterClrMapping/>
  </p:clrMapOvr>
  <p:hf hdr="0" dt="0"/>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tx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2/25/2026</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508029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2/25/2026</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31813274"/>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2/25/2026</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554169284"/>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2/25/2026</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6485095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tx2"/>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2/25/2026</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2351430777"/>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tx2"/>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2/25/2026</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3188208071"/>
      </p:ext>
    </p:extLst>
  </p:cSld>
  <p:clrMapOvr>
    <a:masterClrMapping/>
  </p:clrMapOvr>
  <p:hf hdr="0" dt="0"/>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tx2"/>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2/25/2026</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730247866"/>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tx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2/25/2026</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9841323"/>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tx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2/25/2026</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7944975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2/25/2026</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6427311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le Only">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2/25/2026</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3752021579"/>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Blank">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2/25/2026</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039459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pn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1.pn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2/25/2026</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1075416471"/>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hf hdr="0" dt="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accent5"/>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2/25/2026</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694759649"/>
      </p:ext>
    </p:extLst>
  </p:cSld>
  <p:clrMap bg1="lt1" tx1="dk1" bg2="lt2" tx2="dk2" accent1="accent1" accent2="accent2" accent3="accent3" accent4="accent4" accent5="accent5" accent6="accent6" hlink="hlink" folHlink="folHlink"/>
  <p:sldLayoutIdLst>
    <p:sldLayoutId id="2147483816" r:id="rId1"/>
    <p:sldLayoutId id="2147483817" r:id="rId2"/>
    <p:sldLayoutId id="2147483818" r:id="rId3"/>
    <p:sldLayoutId id="2147483819" r:id="rId4"/>
    <p:sldLayoutId id="2147483820" r:id="rId5"/>
    <p:sldLayoutId id="2147483821" r:id="rId6"/>
    <p:sldLayoutId id="2147483822" r:id="rId7"/>
    <p:sldLayoutId id="2147483823" r:id="rId8"/>
    <p:sldLayoutId id="2147483824" r:id="rId9"/>
    <p:sldLayoutId id="2147483825" r:id="rId10"/>
    <p:sldLayoutId id="2147483826" r:id="rId11"/>
  </p:sldLayoutIdLst>
  <p:hf hdr="0" dt="0"/>
  <p:txStyles>
    <p:titleStyle>
      <a:lvl1pPr algn="l" defTabSz="914400" rtl="0" eaLnBrk="1" latinLnBrk="0" hangingPunct="1">
        <a:lnSpc>
          <a:spcPct val="90000"/>
        </a:lnSpc>
        <a:spcBef>
          <a:spcPct val="0"/>
        </a:spcBef>
        <a:buNone/>
        <a:defRPr sz="4400" kern="1200">
          <a:solidFill>
            <a:schemeClr val="accent5"/>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accent4"/>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2/25/2026</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900062332"/>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p:hf hdr="0" dt="0"/>
  <p:txStyles>
    <p:titleStyle>
      <a:lvl1pPr algn="l" defTabSz="914400" rtl="0" eaLnBrk="1" latinLnBrk="0" hangingPunct="1">
        <a:lnSpc>
          <a:spcPct val="90000"/>
        </a:lnSpc>
        <a:spcBef>
          <a:spcPct val="0"/>
        </a:spcBef>
        <a:buNone/>
        <a:defRPr sz="4400" kern="1200">
          <a:solidFill>
            <a:schemeClr val="accent4"/>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accent3"/>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2/25/2026</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519374154"/>
      </p:ext>
    </p:extLst>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 id="2147483795" r:id="rId4"/>
    <p:sldLayoutId id="2147483796" r:id="rId5"/>
    <p:sldLayoutId id="2147483797" r:id="rId6"/>
    <p:sldLayoutId id="2147483798" r:id="rId7"/>
    <p:sldLayoutId id="2147483799" r:id="rId8"/>
    <p:sldLayoutId id="2147483800" r:id="rId9"/>
    <p:sldLayoutId id="2147483801" r:id="rId10"/>
    <p:sldLayoutId id="2147483802" r:id="rId11"/>
  </p:sldLayoutIdLst>
  <p:hf hdr="0" dt="0"/>
  <p:txStyles>
    <p:titleStyle>
      <a:lvl1pPr algn="l" defTabSz="914400" rtl="0" eaLnBrk="1" latinLnBrk="0" hangingPunct="1">
        <a:lnSpc>
          <a:spcPct val="90000"/>
        </a:lnSpc>
        <a:spcBef>
          <a:spcPct val="0"/>
        </a:spcBef>
        <a:buNone/>
        <a:defRPr sz="4400" kern="1200">
          <a:solidFill>
            <a:schemeClr val="accent3"/>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accent2"/>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2/25/2026</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4279954450"/>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Lst>
  <p:hf hdr="0" dt="0"/>
  <p:txStyles>
    <p:titleStyle>
      <a:lvl1pPr algn="l" defTabSz="914400" rtl="0" eaLnBrk="1" latinLnBrk="0" hangingPunct="1">
        <a:lnSpc>
          <a:spcPct val="90000"/>
        </a:lnSpc>
        <a:spcBef>
          <a:spcPct val="0"/>
        </a:spcBef>
        <a:buNone/>
        <a:defRPr sz="4400" kern="1200">
          <a:solidFill>
            <a:schemeClr val="accent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2/25/2026</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3184397434"/>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Lst>
  <p:hf hdr="0" dt="0"/>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5" Type="http://schemas.openxmlformats.org/officeDocument/2006/relationships/hyperlink" Target="mailto:jon.mabale@ode.oregon.gov" TargetMode="External"/><Relationship Id="rId4" Type="http://schemas.openxmlformats.org/officeDocument/2006/relationships/hyperlink" Target="mailto:Laura.allran@ode.oregon.gov"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5.xml"/><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5.xml"/><Relationship Id="rId1" Type="http://schemas.openxmlformats.org/officeDocument/2006/relationships/tags" Target="../tags/tag10.xml"/><Relationship Id="rId5" Type="http://schemas.openxmlformats.org/officeDocument/2006/relationships/hyperlink" Target="https://odedistrict.oregon.gov/applications/pages/egms.aspx" TargetMode="External"/><Relationship Id="rId4" Type="http://schemas.openxmlformats.org/officeDocument/2006/relationships/hyperlink" Target="https://www.oregon.gov/ode/students-and-family/childnutrition/SNP/Documents/BAtB%20Equipment%20Grant%20Claim%20Form.xlsm" TargetMode="Externa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5.xml"/><Relationship Id="rId1" Type="http://schemas.openxmlformats.org/officeDocument/2006/relationships/tags" Target="../tags/tag11.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5.xml"/><Relationship Id="rId1" Type="http://schemas.openxmlformats.org/officeDocument/2006/relationships/tags" Target="../tags/tag12.xml"/></Relationships>
</file>

<file path=ppt/slides/_rels/slide18.xml.rels><?xml version="1.0" encoding="UTF-8" standalone="yes"?>
<Relationships xmlns="http://schemas.openxmlformats.org/package/2006/relationships"><Relationship Id="rId8" Type="http://schemas.openxmlformats.org/officeDocument/2006/relationships/hyperlink" Target="mailto:Laura.Allran@ode.oregon.gov" TargetMode="External"/><Relationship Id="rId3" Type="http://schemas.openxmlformats.org/officeDocument/2006/relationships/notesSlide" Target="../notesSlides/notesSlide18.xml"/><Relationship Id="rId7" Type="http://schemas.openxmlformats.org/officeDocument/2006/relationships/hyperlink" Target="https://www.oregon.gov/ode/schools-and-districts/finance/pages/budget-and-analysis.aspx" TargetMode="External"/><Relationship Id="rId2" Type="http://schemas.openxmlformats.org/officeDocument/2006/relationships/slideLayout" Target="../slideLayouts/slideLayout5.xml"/><Relationship Id="rId1" Type="http://schemas.openxmlformats.org/officeDocument/2006/relationships/tags" Target="../tags/tag13.xml"/><Relationship Id="rId6" Type="http://schemas.openxmlformats.org/officeDocument/2006/relationships/hyperlink" Target="https://www.oregon.gov/ode/students-and-family/childnutrition/Pages/Procurement.aspx" TargetMode="External"/><Relationship Id="rId5" Type="http://schemas.openxmlformats.org/officeDocument/2006/relationships/hyperlink" Target="https://www.oregon.gov/ode/students-and-family/childnutrition/SNP/Pages/Meal-Pattern-and-Nutritional-Quality.aspx#MCQ" TargetMode="External"/><Relationship Id="rId10" Type="http://schemas.openxmlformats.org/officeDocument/2006/relationships/hyperlink" Target="mailto:Richard.Williams@ode.oregon.gov" TargetMode="External"/><Relationship Id="rId4" Type="http://schemas.openxmlformats.org/officeDocument/2006/relationships/hyperlink" Target="https://www.oregon.gov/ode/students-and-family/childnutrition/SNP/Pages/Student-Success-.aspx" TargetMode="External"/><Relationship Id="rId9" Type="http://schemas.openxmlformats.org/officeDocument/2006/relationships/hyperlink" Target="mailto:ode.procurement@ode.oregon.gov" TargetMode="Externa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7" Type="http://schemas.openxmlformats.org/officeDocument/2006/relationships/hyperlink" Target="https://secure.sos.state.or.us/oard/viewSingleRule.action?ruleVrsnRsn=269562" TargetMode="External"/><Relationship Id="rId2" Type="http://schemas.openxmlformats.org/officeDocument/2006/relationships/slideLayout" Target="../slideLayouts/slideLayout5.xml"/><Relationship Id="rId1" Type="http://schemas.openxmlformats.org/officeDocument/2006/relationships/tags" Target="../tags/tag3.xml"/><Relationship Id="rId6" Type="http://schemas.openxmlformats.org/officeDocument/2006/relationships/hyperlink" Target="https://oregon.public.law/statutes/ors_327.535" TargetMode="External"/><Relationship Id="rId5" Type="http://schemas.openxmlformats.org/officeDocument/2006/relationships/hyperlink" Target="https://secure.sos.state.or.us/oard/viewSingleRule.action?ruleVrsnRsn=287776" TargetMode="External"/><Relationship Id="rId4" Type="http://schemas.openxmlformats.org/officeDocument/2006/relationships/hyperlink" Target="https://secure.sos.state.or.us/oard/viewSingleRule.action?ruleVrsnRsn=291228" TargetMode="External"/></Relationships>
</file>

<file path=ppt/slides/_rels/slide20.xml.rels><?xml version="1.0" encoding="UTF-8" standalone="yes"?>
<Relationships xmlns="http://schemas.openxmlformats.org/package/2006/relationships"><Relationship Id="rId3" Type="http://schemas.openxmlformats.org/officeDocument/2006/relationships/hyperlink" Target="https://nam02.safelinks.protection.outlook.com/?url=https://www.usda.gov/sites/default/files/documents/USDA-OASCR%2520P-Complaint-Form-0508-0002-508-11-28-17Fax2Mail.pdf&amp;data=02%7c01%7cDustin.Melton%40ode.state.or.us%7ccc6cc32c498d4264ffee08d84f9fac4c%7cb4f51418b26949a2935afa54bf584fc8%7c0%7c1%7c637346894499272810&amp;sdata=poNWo8VI7SK49Ri%2Bie4JVYHS5nSA5du/vDnuHSJh2sE%3D&amp;reserved=0" TargetMode="External"/><Relationship Id="rId2" Type="http://schemas.openxmlformats.org/officeDocument/2006/relationships/notesSlide" Target="../notesSlides/notesSlide20.xml"/><Relationship Id="rId1" Type="http://schemas.openxmlformats.org/officeDocument/2006/relationships/slideLayout" Target="../slideLayouts/slideLayout5.xml"/><Relationship Id="rId5" Type="http://schemas.openxmlformats.org/officeDocument/2006/relationships/hyperlink" Target="mailto:program.intake@usda.gov" TargetMode="External"/><Relationship Id="rId4" Type="http://schemas.openxmlformats.org/officeDocument/2006/relationships/hyperlink" Target="https://nam02.safelinks.protection.outlook.com/?url=https://www.usda.gov/oascr/how-to-file-a-program-discrimination-complaint&amp;data=02%7c01%7cDustin.Melton%40ode.state.or.us%7ccc6cc32c498d4264ffee08d84f9fac4c%7cb4f51418b26949a2935afa54bf584fc8%7c0%7c1%7c637346894499282807&amp;sdata=tXFJrNfAd/whZvrCU3VL0H%2BizaQMQQ2lH3Ng4RFolrA%3D&amp;reserved=0" TargetMode="Externa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5.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5.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5.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5.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5.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5.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993693"/>
            <a:ext cx="9144000" cy="989350"/>
          </a:xfrm>
        </p:spPr>
        <p:txBody>
          <a:bodyPr>
            <a:normAutofit/>
          </a:bodyPr>
          <a:lstStyle/>
          <a:p>
            <a:r>
              <a:rPr lang="en-US" dirty="0"/>
              <a:t>Breakfast After the Bell (</a:t>
            </a:r>
            <a:r>
              <a:rPr lang="en-US" dirty="0" err="1"/>
              <a:t>BAtB</a:t>
            </a:r>
            <a:r>
              <a:rPr lang="en-US" dirty="0"/>
              <a:t>)</a:t>
            </a:r>
          </a:p>
        </p:txBody>
      </p:sp>
      <p:sp>
        <p:nvSpPr>
          <p:cNvPr id="3" name="Subtitle 2"/>
          <p:cNvSpPr>
            <a:spLocks noGrp="1"/>
          </p:cNvSpPr>
          <p:nvPr>
            <p:ph type="subTitle" idx="1"/>
          </p:nvPr>
        </p:nvSpPr>
        <p:spPr>
          <a:xfrm>
            <a:off x="1524000" y="2983044"/>
            <a:ext cx="9144000" cy="3521874"/>
          </a:xfrm>
        </p:spPr>
        <p:txBody>
          <a:bodyPr>
            <a:normAutofit lnSpcReduction="10000"/>
          </a:bodyPr>
          <a:lstStyle/>
          <a:p>
            <a:r>
              <a:rPr lang="en-US" b="1" dirty="0"/>
              <a:t>Laura Allran</a:t>
            </a:r>
          </a:p>
          <a:p>
            <a:r>
              <a:rPr lang="en-US" dirty="0"/>
              <a:t>Child Nutrition Specialist/Grant Manager</a:t>
            </a:r>
          </a:p>
          <a:p>
            <a:r>
              <a:rPr lang="en-US" dirty="0">
                <a:hlinkClick r:id="rId4"/>
              </a:rPr>
              <a:t>Laura.allran@ode.oregon.gov</a:t>
            </a:r>
            <a:endParaRPr lang="en-US" dirty="0"/>
          </a:p>
          <a:p>
            <a:endParaRPr lang="en-US" dirty="0"/>
          </a:p>
          <a:p>
            <a:r>
              <a:rPr lang="en-US" b="1" dirty="0"/>
              <a:t>Jon </a:t>
            </a:r>
            <a:r>
              <a:rPr lang="en-US" b="1" dirty="0" err="1"/>
              <a:t>Mabale</a:t>
            </a:r>
            <a:endParaRPr lang="en-US" b="1" dirty="0"/>
          </a:p>
          <a:p>
            <a:r>
              <a:rPr lang="en-US" dirty="0"/>
              <a:t>Operations and Policy Analyst</a:t>
            </a:r>
          </a:p>
          <a:p>
            <a:r>
              <a:rPr lang="en-US" dirty="0">
                <a:hlinkClick r:id="rId5"/>
              </a:rPr>
              <a:t>jon.mabale@ode.oregon.gov</a:t>
            </a:r>
            <a:r>
              <a:rPr lang="en-US" dirty="0"/>
              <a:t> </a:t>
            </a:r>
          </a:p>
          <a:p>
            <a:r>
              <a:rPr lang="en-US" b="1" dirty="0"/>
              <a:t>Presented on 2/24/26</a:t>
            </a:r>
          </a:p>
          <a:p>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1</a:t>
            </a:fld>
            <a:endParaRPr lang="en-US" dirty="0"/>
          </a:p>
        </p:txBody>
      </p:sp>
    </p:spTree>
    <p:custDataLst>
      <p:tags r:id="rId1"/>
    </p:custDataLst>
    <p:extLst>
      <p:ext uri="{BB962C8B-B14F-4D97-AF65-F5344CB8AC3E}">
        <p14:creationId xmlns:p14="http://schemas.microsoft.com/office/powerpoint/2010/main" val="3972213208"/>
      </p:ext>
    </p:extLst>
  </p:cSld>
  <p:clrMapOvr>
    <a:masterClrMapping/>
  </p:clrMapOvr>
  <mc:AlternateContent xmlns:mc="http://schemas.openxmlformats.org/markup-compatibility/2006">
    <mc:Choice xmlns:p14="http://schemas.microsoft.com/office/powerpoint/2010/main" Requires="p14">
      <p:transition spd="slow" p14:dur="2000" advTm="14611"/>
    </mc:Choice>
    <mc:Fallback>
      <p:transition spd="slow" advTm="14611"/>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05F722-EC5E-101D-A607-CC40DBDEFE3E}"/>
              </a:ext>
            </a:extLst>
          </p:cNvPr>
          <p:cNvSpPr>
            <a:spLocks noGrp="1"/>
          </p:cNvSpPr>
          <p:nvPr>
            <p:ph type="title"/>
          </p:nvPr>
        </p:nvSpPr>
        <p:spPr/>
        <p:txBody>
          <a:bodyPr/>
          <a:lstStyle/>
          <a:p>
            <a:r>
              <a:rPr lang="en-US" dirty="0"/>
              <a:t>6b.  BATB Equipment Grant Claim Form</a:t>
            </a:r>
          </a:p>
        </p:txBody>
      </p:sp>
      <p:sp>
        <p:nvSpPr>
          <p:cNvPr id="4" name="Footer Placeholder 3">
            <a:extLst>
              <a:ext uri="{FF2B5EF4-FFF2-40B4-BE49-F238E27FC236}">
                <a16:creationId xmlns:a16="http://schemas.microsoft.com/office/drawing/2014/main" id="{74976FF3-E0D1-B595-7A88-6064F29B77A9}"/>
              </a:ext>
            </a:extLst>
          </p:cNvPr>
          <p:cNvSpPr>
            <a:spLocks noGrp="1"/>
          </p:cNvSpPr>
          <p:nvPr>
            <p:ph type="ftr" sz="quarter" idx="11"/>
          </p:nvPr>
        </p:nvSpPr>
        <p:spPr/>
        <p:txBody>
          <a:bodyPr/>
          <a:lstStyle/>
          <a:p>
            <a:r>
              <a:rPr lang="en-US"/>
              <a:t>Oregon Department of Education</a:t>
            </a:r>
            <a:endParaRPr lang="en-US" dirty="0"/>
          </a:p>
        </p:txBody>
      </p:sp>
      <p:sp>
        <p:nvSpPr>
          <p:cNvPr id="5" name="Slide Number Placeholder 4">
            <a:extLst>
              <a:ext uri="{FF2B5EF4-FFF2-40B4-BE49-F238E27FC236}">
                <a16:creationId xmlns:a16="http://schemas.microsoft.com/office/drawing/2014/main" id="{9BD7CC07-392A-34B1-2222-641B7C5E9C18}"/>
              </a:ext>
            </a:extLst>
          </p:cNvPr>
          <p:cNvSpPr>
            <a:spLocks noGrp="1"/>
          </p:cNvSpPr>
          <p:nvPr>
            <p:ph type="sldNum" sz="quarter" idx="12"/>
          </p:nvPr>
        </p:nvSpPr>
        <p:spPr/>
        <p:txBody>
          <a:bodyPr/>
          <a:lstStyle/>
          <a:p>
            <a:fld id="{357F5B69-6281-4C1F-8C38-6DA0F56DA430}" type="slidenum">
              <a:rPr lang="en-US" smtClean="0"/>
              <a:t>10</a:t>
            </a:fld>
            <a:endParaRPr lang="en-US" dirty="0"/>
          </a:p>
        </p:txBody>
      </p:sp>
      <p:sp>
        <p:nvSpPr>
          <p:cNvPr id="8" name="TextBox 7">
            <a:extLst>
              <a:ext uri="{FF2B5EF4-FFF2-40B4-BE49-F238E27FC236}">
                <a16:creationId xmlns:a16="http://schemas.microsoft.com/office/drawing/2014/main" id="{D8C93A26-7F91-5D9F-7675-0919F1A5307C}"/>
              </a:ext>
            </a:extLst>
          </p:cNvPr>
          <p:cNvSpPr txBox="1"/>
          <p:nvPr/>
        </p:nvSpPr>
        <p:spPr>
          <a:xfrm>
            <a:off x="690282" y="1672826"/>
            <a:ext cx="10428629" cy="4832092"/>
          </a:xfrm>
          <a:prstGeom prst="rect">
            <a:avLst/>
          </a:prstGeom>
          <a:noFill/>
        </p:spPr>
        <p:txBody>
          <a:bodyPr wrap="square" rtlCol="0">
            <a:spAutoFit/>
          </a:bodyPr>
          <a:lstStyle/>
          <a:p>
            <a:pPr marL="342900" indent="-342900">
              <a:buFont typeface="Arial" panose="020B0604020202020204" pitchFamily="34" charset="0"/>
              <a:buChar char="•"/>
            </a:pPr>
            <a:r>
              <a:rPr lang="en-US" sz="2400" dirty="0"/>
              <a:t>Why do we need an Upgraded form?</a:t>
            </a:r>
          </a:p>
          <a:p>
            <a:pPr marL="342900" indent="-342900">
              <a:buFont typeface="Arial" panose="020B0604020202020204" pitchFamily="34" charset="0"/>
              <a:buChar char="•"/>
            </a:pPr>
            <a:r>
              <a:rPr lang="en-US" sz="2400" dirty="0"/>
              <a:t>Where is the form located?  The link to this form is in the Breakfast After the Bell section on the Meal Pattern and Nutritional Quality webpage. </a:t>
            </a:r>
          </a:p>
          <a:p>
            <a:pPr marL="342900" indent="-342900">
              <a:buFont typeface="Arial" panose="020B0604020202020204" pitchFamily="34" charset="0"/>
              <a:buChar char="•"/>
            </a:pPr>
            <a:r>
              <a:rPr lang="en-US" sz="2400" dirty="0"/>
              <a:t>What are the Computer Software requirements?   You must have Office 365 in order for the functions to work properly.   </a:t>
            </a:r>
          </a:p>
          <a:p>
            <a:pPr marL="342900" indent="-342900">
              <a:buFont typeface="Arial" panose="020B0604020202020204" pitchFamily="34" charset="0"/>
              <a:buChar char="•"/>
            </a:pPr>
            <a:r>
              <a:rPr lang="en-US" sz="2400" dirty="0"/>
              <a:t>What if I don’t have Office 365 and the functions don’t work? You can download the </a:t>
            </a:r>
            <a:r>
              <a:rPr lang="en-US" sz="2400" dirty="0" err="1"/>
              <a:t>BAtB</a:t>
            </a:r>
            <a:r>
              <a:rPr lang="en-US" sz="2400" dirty="0"/>
              <a:t> Equipment Grant Claim Form (Manual/print version)</a:t>
            </a:r>
          </a:p>
          <a:p>
            <a:pPr marL="342900" indent="-342900">
              <a:buFont typeface="Arial" panose="020B0604020202020204" pitchFamily="34" charset="0"/>
              <a:buChar char="•"/>
            </a:pPr>
            <a:r>
              <a:rPr lang="en-US" sz="2400" dirty="0"/>
              <a:t>The following tabs are available when you open the claim form:</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r>
              <a:rPr lang="en-US" sz="2400" dirty="0"/>
              <a:t>Please read through the instructions and example tabs before you begin. </a:t>
            </a:r>
          </a:p>
          <a:p>
            <a:pPr marL="342900" indent="-342900">
              <a:buFont typeface="Arial" panose="020B0604020202020204" pitchFamily="34" charset="0"/>
              <a:buChar char="•"/>
            </a:pPr>
            <a:r>
              <a:rPr lang="en-US" sz="2400" dirty="0"/>
              <a:t>Please reach out if you see errors on this form.</a:t>
            </a:r>
          </a:p>
          <a:p>
            <a:endParaRPr lang="en-US" sz="2000" dirty="0"/>
          </a:p>
        </p:txBody>
      </p:sp>
      <p:pic>
        <p:nvPicPr>
          <p:cNvPr id="6" name="Picture 5" descr="Tabs on the claim form: Instructions, Claim Entry Example, Claim Tool Example, Claim Entry, Claim Totals">
            <a:extLst>
              <a:ext uri="{FF2B5EF4-FFF2-40B4-BE49-F238E27FC236}">
                <a16:creationId xmlns:a16="http://schemas.microsoft.com/office/drawing/2014/main" id="{41CC2547-3D5A-8935-166D-CFEF8F96D277}"/>
              </a:ext>
            </a:extLst>
          </p:cNvPr>
          <p:cNvPicPr>
            <a:picLocks noChangeAspect="1"/>
          </p:cNvPicPr>
          <p:nvPr/>
        </p:nvPicPr>
        <p:blipFill>
          <a:blip r:embed="rId3"/>
          <a:stretch>
            <a:fillRect/>
          </a:stretch>
        </p:blipFill>
        <p:spPr>
          <a:xfrm>
            <a:off x="1198623" y="4716786"/>
            <a:ext cx="8726594" cy="588310"/>
          </a:xfrm>
          <a:prstGeom prst="rect">
            <a:avLst/>
          </a:prstGeom>
        </p:spPr>
      </p:pic>
    </p:spTree>
    <p:extLst>
      <p:ext uri="{BB962C8B-B14F-4D97-AF65-F5344CB8AC3E}">
        <p14:creationId xmlns:p14="http://schemas.microsoft.com/office/powerpoint/2010/main" val="1768688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636EBD-B9BD-22AC-2161-F7694397D49E}"/>
              </a:ext>
            </a:extLst>
          </p:cNvPr>
          <p:cNvSpPr>
            <a:spLocks noGrp="1"/>
          </p:cNvSpPr>
          <p:nvPr>
            <p:ph type="title"/>
          </p:nvPr>
        </p:nvSpPr>
        <p:spPr/>
        <p:txBody>
          <a:bodyPr/>
          <a:lstStyle/>
          <a:p>
            <a:r>
              <a:rPr lang="en-US" dirty="0"/>
              <a:t>6c. </a:t>
            </a:r>
            <a:r>
              <a:rPr lang="en-US" dirty="0" err="1"/>
              <a:t>BAtB</a:t>
            </a:r>
            <a:r>
              <a:rPr lang="en-US" dirty="0"/>
              <a:t> Equipment Grant Claim Form</a:t>
            </a:r>
          </a:p>
        </p:txBody>
      </p:sp>
      <p:sp>
        <p:nvSpPr>
          <p:cNvPr id="4" name="Footer Placeholder 3">
            <a:extLst>
              <a:ext uri="{FF2B5EF4-FFF2-40B4-BE49-F238E27FC236}">
                <a16:creationId xmlns:a16="http://schemas.microsoft.com/office/drawing/2014/main" id="{F0098683-2BD1-DD52-3C10-175E10168741}"/>
              </a:ext>
            </a:extLst>
          </p:cNvPr>
          <p:cNvSpPr>
            <a:spLocks noGrp="1"/>
          </p:cNvSpPr>
          <p:nvPr>
            <p:ph type="ftr" sz="quarter" idx="11"/>
          </p:nvPr>
        </p:nvSpPr>
        <p:spPr/>
        <p:txBody>
          <a:bodyPr/>
          <a:lstStyle/>
          <a:p>
            <a:r>
              <a:rPr lang="en-US"/>
              <a:t>Oregon Department of Education</a:t>
            </a:r>
            <a:endParaRPr lang="en-US" dirty="0"/>
          </a:p>
        </p:txBody>
      </p:sp>
      <p:sp>
        <p:nvSpPr>
          <p:cNvPr id="5" name="Slide Number Placeholder 4">
            <a:extLst>
              <a:ext uri="{FF2B5EF4-FFF2-40B4-BE49-F238E27FC236}">
                <a16:creationId xmlns:a16="http://schemas.microsoft.com/office/drawing/2014/main" id="{41928E22-BE60-7F6C-5258-BB1453F8647F}"/>
              </a:ext>
            </a:extLst>
          </p:cNvPr>
          <p:cNvSpPr>
            <a:spLocks noGrp="1"/>
          </p:cNvSpPr>
          <p:nvPr>
            <p:ph type="sldNum" sz="quarter" idx="12"/>
          </p:nvPr>
        </p:nvSpPr>
        <p:spPr/>
        <p:txBody>
          <a:bodyPr/>
          <a:lstStyle/>
          <a:p>
            <a:fld id="{357F5B69-6281-4C1F-8C38-6DA0F56DA430}" type="slidenum">
              <a:rPr lang="en-US" smtClean="0"/>
              <a:t>11</a:t>
            </a:fld>
            <a:endParaRPr lang="en-US" dirty="0"/>
          </a:p>
        </p:txBody>
      </p:sp>
      <p:sp>
        <p:nvSpPr>
          <p:cNvPr id="21" name="Content Placeholder 20">
            <a:extLst>
              <a:ext uri="{FF2B5EF4-FFF2-40B4-BE49-F238E27FC236}">
                <a16:creationId xmlns:a16="http://schemas.microsoft.com/office/drawing/2014/main" id="{DE8DE6C9-6496-129C-4E24-0A7764C2E12B}"/>
              </a:ext>
            </a:extLst>
          </p:cNvPr>
          <p:cNvSpPr>
            <a:spLocks noGrp="1"/>
          </p:cNvSpPr>
          <p:nvPr>
            <p:ph idx="1"/>
          </p:nvPr>
        </p:nvSpPr>
        <p:spPr>
          <a:xfrm>
            <a:off x="3415763" y="8204654"/>
            <a:ext cx="10784542" cy="4109010"/>
          </a:xfrm>
        </p:spPr>
        <p:txBody>
          <a:bodyPr/>
          <a:lstStyle/>
          <a:p>
            <a:r>
              <a:rPr lang="en-US" dirty="0"/>
              <a:t>“Blank Form” tab</a:t>
            </a:r>
          </a:p>
          <a:p>
            <a:endParaRPr lang="en-US" dirty="0"/>
          </a:p>
        </p:txBody>
      </p:sp>
      <p:pic>
        <p:nvPicPr>
          <p:cNvPr id="11" name="Picture 10" descr="Claim Entry Example">
            <a:extLst>
              <a:ext uri="{FF2B5EF4-FFF2-40B4-BE49-F238E27FC236}">
                <a16:creationId xmlns:a16="http://schemas.microsoft.com/office/drawing/2014/main" id="{CB941926-A59B-078A-6898-F75F0978410F}"/>
              </a:ext>
            </a:extLst>
          </p:cNvPr>
          <p:cNvPicPr>
            <a:picLocks noChangeAspect="1"/>
          </p:cNvPicPr>
          <p:nvPr/>
        </p:nvPicPr>
        <p:blipFill>
          <a:blip r:embed="rId3"/>
          <a:stretch>
            <a:fillRect/>
          </a:stretch>
        </p:blipFill>
        <p:spPr>
          <a:xfrm>
            <a:off x="391672" y="1830115"/>
            <a:ext cx="11408656" cy="3873915"/>
          </a:xfrm>
          <a:prstGeom prst="rect">
            <a:avLst/>
          </a:prstGeom>
        </p:spPr>
      </p:pic>
      <p:sp>
        <p:nvSpPr>
          <p:cNvPr id="33" name="Arrow: Left 32">
            <a:extLst>
              <a:ext uri="{FF2B5EF4-FFF2-40B4-BE49-F238E27FC236}">
                <a16:creationId xmlns:a16="http://schemas.microsoft.com/office/drawing/2014/main" id="{CE76BB41-D238-4E42-2AB6-F315EB6F8AB7}"/>
              </a:ext>
              <a:ext uri="{C183D7F6-B498-43B3-948B-1728B52AA6E4}">
                <adec:decorative xmlns:adec="http://schemas.microsoft.com/office/drawing/2017/decorative" val="1"/>
              </a:ext>
            </a:extLst>
          </p:cNvPr>
          <p:cNvSpPr/>
          <p:nvPr/>
        </p:nvSpPr>
        <p:spPr>
          <a:xfrm rot="20648541">
            <a:off x="6343910" y="1698880"/>
            <a:ext cx="850326" cy="262470"/>
          </a:xfrm>
          <a:prstGeom prst="lef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Arrow: Left 34">
            <a:extLst>
              <a:ext uri="{FF2B5EF4-FFF2-40B4-BE49-F238E27FC236}">
                <a16:creationId xmlns:a16="http://schemas.microsoft.com/office/drawing/2014/main" id="{838E917F-84FF-84E6-0EF8-1F61D4D6A4E8}"/>
              </a:ext>
              <a:ext uri="{C183D7F6-B498-43B3-948B-1728B52AA6E4}">
                <adec:decorative xmlns:adec="http://schemas.microsoft.com/office/drawing/2017/decorative" val="1"/>
              </a:ext>
            </a:extLst>
          </p:cNvPr>
          <p:cNvSpPr/>
          <p:nvPr/>
        </p:nvSpPr>
        <p:spPr>
          <a:xfrm rot="20527835">
            <a:off x="8151090" y="2896755"/>
            <a:ext cx="701649" cy="183415"/>
          </a:xfrm>
          <a:prstGeom prst="lef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Rounded Corners 35">
            <a:extLst>
              <a:ext uri="{FF2B5EF4-FFF2-40B4-BE49-F238E27FC236}">
                <a16:creationId xmlns:a16="http://schemas.microsoft.com/office/drawing/2014/main" id="{FE0007C2-BD24-5BEA-E2C1-0DE7ACE297A3}"/>
              </a:ext>
              <a:ext uri="{C183D7F6-B498-43B3-948B-1728B52AA6E4}">
                <adec:decorative xmlns:adec="http://schemas.microsoft.com/office/drawing/2017/decorative" val="1"/>
              </a:ext>
            </a:extLst>
          </p:cNvPr>
          <p:cNvSpPr/>
          <p:nvPr/>
        </p:nvSpPr>
        <p:spPr>
          <a:xfrm>
            <a:off x="8302170" y="3069695"/>
            <a:ext cx="3619297" cy="994304"/>
          </a:xfrm>
          <a:prstGeom prst="roundRect">
            <a:avLst/>
          </a:prstGeom>
          <a:noFill/>
          <a:ln w="38100">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Rounded Corners 31">
            <a:extLst>
              <a:ext uri="{FF2B5EF4-FFF2-40B4-BE49-F238E27FC236}">
                <a16:creationId xmlns:a16="http://schemas.microsoft.com/office/drawing/2014/main" id="{6405597C-58D0-C489-72EE-45B5E060B533}"/>
              </a:ext>
              <a:ext uri="{C183D7F6-B498-43B3-948B-1728B52AA6E4}">
                <adec:decorative xmlns:adec="http://schemas.microsoft.com/office/drawing/2017/decorative" val="1"/>
              </a:ext>
            </a:extLst>
          </p:cNvPr>
          <p:cNvSpPr/>
          <p:nvPr/>
        </p:nvSpPr>
        <p:spPr>
          <a:xfrm>
            <a:off x="1249673" y="3069694"/>
            <a:ext cx="5074557" cy="994304"/>
          </a:xfrm>
          <a:prstGeom prst="roundRect">
            <a:avLst/>
          </a:prstGeom>
          <a:noFill/>
          <a:ln w="38100">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Rounded Corners 36">
            <a:extLst>
              <a:ext uri="{FF2B5EF4-FFF2-40B4-BE49-F238E27FC236}">
                <a16:creationId xmlns:a16="http://schemas.microsoft.com/office/drawing/2014/main" id="{BD7C8237-A3CC-93FF-BFB9-5A7C25189234}"/>
              </a:ext>
              <a:ext uri="{C183D7F6-B498-43B3-948B-1728B52AA6E4}">
                <adec:decorative xmlns:adec="http://schemas.microsoft.com/office/drawing/2017/decorative" val="1"/>
              </a:ext>
            </a:extLst>
          </p:cNvPr>
          <p:cNvSpPr/>
          <p:nvPr/>
        </p:nvSpPr>
        <p:spPr>
          <a:xfrm>
            <a:off x="407631" y="3069694"/>
            <a:ext cx="826083" cy="994305"/>
          </a:xfrm>
          <a:prstGeom prst="roundRect">
            <a:avLst/>
          </a:prstGeom>
          <a:noFill/>
          <a:ln w="38100">
            <a:solidFill>
              <a:srgbClr val="00666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Rounded Corners 11">
            <a:extLst>
              <a:ext uri="{FF2B5EF4-FFF2-40B4-BE49-F238E27FC236}">
                <a16:creationId xmlns:a16="http://schemas.microsoft.com/office/drawing/2014/main" id="{A5E51B39-069B-276B-038C-ACE1E1649B0A}"/>
              </a:ext>
              <a:ext uri="{C183D7F6-B498-43B3-948B-1728B52AA6E4}">
                <adec:decorative xmlns:adec="http://schemas.microsoft.com/office/drawing/2017/decorative" val="1"/>
              </a:ext>
            </a:extLst>
          </p:cNvPr>
          <p:cNvSpPr/>
          <p:nvPr/>
        </p:nvSpPr>
        <p:spPr>
          <a:xfrm>
            <a:off x="391672" y="4063998"/>
            <a:ext cx="11277813" cy="484832"/>
          </a:xfrm>
          <a:prstGeom prst="roundRect">
            <a:avLst/>
          </a:prstGeom>
          <a:noFill/>
          <a:ln w="38100">
            <a:solidFill>
              <a:schemeClr val="accent4">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Rounded Corners 12">
            <a:extLst>
              <a:ext uri="{FF2B5EF4-FFF2-40B4-BE49-F238E27FC236}">
                <a16:creationId xmlns:a16="http://schemas.microsoft.com/office/drawing/2014/main" id="{B9B9BA57-6395-02FC-D203-761E241CF978}"/>
              </a:ext>
              <a:ext uri="{C183D7F6-B498-43B3-948B-1728B52AA6E4}">
                <adec:decorative xmlns:adec="http://schemas.microsoft.com/office/drawing/2017/decorative" val="1"/>
              </a:ext>
            </a:extLst>
          </p:cNvPr>
          <p:cNvSpPr/>
          <p:nvPr/>
        </p:nvSpPr>
        <p:spPr>
          <a:xfrm>
            <a:off x="391672" y="4499761"/>
            <a:ext cx="11430213" cy="1204269"/>
          </a:xfrm>
          <a:prstGeom prst="roundRect">
            <a:avLst/>
          </a:prstGeom>
          <a:noFill/>
          <a:ln w="381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n>
                <a:solidFill>
                  <a:srgbClr val="0070C0"/>
                </a:solidFill>
              </a:ln>
            </a:endParaRPr>
          </a:p>
        </p:txBody>
      </p:sp>
    </p:spTree>
    <p:extLst>
      <p:ext uri="{BB962C8B-B14F-4D97-AF65-F5344CB8AC3E}">
        <p14:creationId xmlns:p14="http://schemas.microsoft.com/office/powerpoint/2010/main" val="90928178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35" grpId="0" animBg="1"/>
      <p:bldP spid="36" grpId="0" animBg="1"/>
      <p:bldP spid="32" grpId="0" animBg="1"/>
      <p:bldP spid="37" grpId="0" animBg="1"/>
      <p:bldP spid="12" grpId="0" animBg="1"/>
      <p:bldP spid="1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B94F5B-1C3D-CB81-273C-9157401F7B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5DBDA9-19BD-A1E4-7E80-2BD473BBD99D}"/>
              </a:ext>
            </a:extLst>
          </p:cNvPr>
          <p:cNvSpPr>
            <a:spLocks noGrp="1"/>
          </p:cNvSpPr>
          <p:nvPr>
            <p:ph type="title"/>
          </p:nvPr>
        </p:nvSpPr>
        <p:spPr/>
        <p:txBody>
          <a:bodyPr/>
          <a:lstStyle/>
          <a:p>
            <a:r>
              <a:rPr lang="en-US" dirty="0"/>
              <a:t>6d. CNP Use Only Hidden section</a:t>
            </a:r>
          </a:p>
        </p:txBody>
      </p:sp>
      <p:sp>
        <p:nvSpPr>
          <p:cNvPr id="4" name="Footer Placeholder 3">
            <a:extLst>
              <a:ext uri="{FF2B5EF4-FFF2-40B4-BE49-F238E27FC236}">
                <a16:creationId xmlns:a16="http://schemas.microsoft.com/office/drawing/2014/main" id="{F2A27FAA-3080-5827-58A2-3DE8ED73ACA9}"/>
              </a:ext>
            </a:extLst>
          </p:cNvPr>
          <p:cNvSpPr>
            <a:spLocks noGrp="1"/>
          </p:cNvSpPr>
          <p:nvPr>
            <p:ph type="ftr" sz="quarter" idx="11"/>
          </p:nvPr>
        </p:nvSpPr>
        <p:spPr/>
        <p:txBody>
          <a:bodyPr/>
          <a:lstStyle/>
          <a:p>
            <a:r>
              <a:rPr lang="en-US"/>
              <a:t>Oregon Department of Education</a:t>
            </a:r>
            <a:endParaRPr lang="en-US" dirty="0"/>
          </a:p>
        </p:txBody>
      </p:sp>
      <p:sp>
        <p:nvSpPr>
          <p:cNvPr id="5" name="Slide Number Placeholder 4">
            <a:extLst>
              <a:ext uri="{FF2B5EF4-FFF2-40B4-BE49-F238E27FC236}">
                <a16:creationId xmlns:a16="http://schemas.microsoft.com/office/drawing/2014/main" id="{C1D3F054-0C1D-DBC8-2E0B-BDE3E6A97CE3}"/>
              </a:ext>
            </a:extLst>
          </p:cNvPr>
          <p:cNvSpPr>
            <a:spLocks noGrp="1"/>
          </p:cNvSpPr>
          <p:nvPr>
            <p:ph type="sldNum" sz="quarter" idx="12"/>
          </p:nvPr>
        </p:nvSpPr>
        <p:spPr/>
        <p:txBody>
          <a:bodyPr/>
          <a:lstStyle/>
          <a:p>
            <a:fld id="{357F5B69-6281-4C1F-8C38-6DA0F56DA430}" type="slidenum">
              <a:rPr lang="en-US" smtClean="0"/>
              <a:t>12</a:t>
            </a:fld>
            <a:endParaRPr lang="en-US" dirty="0"/>
          </a:p>
        </p:txBody>
      </p:sp>
      <p:pic>
        <p:nvPicPr>
          <p:cNvPr id="6" name="Picture 5" descr="CNP use only hidden section">
            <a:extLst>
              <a:ext uri="{FF2B5EF4-FFF2-40B4-BE49-F238E27FC236}">
                <a16:creationId xmlns:a16="http://schemas.microsoft.com/office/drawing/2014/main" id="{FEBB029F-20F0-5D01-F434-C87718147FCB}"/>
              </a:ext>
            </a:extLst>
          </p:cNvPr>
          <p:cNvPicPr>
            <a:picLocks noChangeAspect="1"/>
          </p:cNvPicPr>
          <p:nvPr/>
        </p:nvPicPr>
        <p:blipFill>
          <a:blip r:embed="rId3"/>
          <a:stretch>
            <a:fillRect/>
          </a:stretch>
        </p:blipFill>
        <p:spPr>
          <a:xfrm>
            <a:off x="768197" y="1919966"/>
            <a:ext cx="3552809" cy="3255562"/>
          </a:xfrm>
          <a:prstGeom prst="rect">
            <a:avLst/>
          </a:prstGeom>
        </p:spPr>
      </p:pic>
      <p:sp>
        <p:nvSpPr>
          <p:cNvPr id="3" name="Arrow: Left 2">
            <a:extLst>
              <a:ext uri="{FF2B5EF4-FFF2-40B4-BE49-F238E27FC236}">
                <a16:creationId xmlns:a16="http://schemas.microsoft.com/office/drawing/2014/main" id="{23B1DED1-E135-408B-7CDE-326B39EB6CC7}"/>
              </a:ext>
              <a:ext uri="{C183D7F6-B498-43B3-948B-1728B52AA6E4}">
                <adec:decorative xmlns:adec="http://schemas.microsoft.com/office/drawing/2017/decorative" val="1"/>
              </a:ext>
            </a:extLst>
          </p:cNvPr>
          <p:cNvSpPr/>
          <p:nvPr/>
        </p:nvSpPr>
        <p:spPr>
          <a:xfrm rot="21085516">
            <a:off x="1770501" y="3416511"/>
            <a:ext cx="850326" cy="262470"/>
          </a:xfrm>
          <a:prstGeom prst="lef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Content Placeholder 18" descr="&quot;&quot;">
            <a:extLst>
              <a:ext uri="{FF2B5EF4-FFF2-40B4-BE49-F238E27FC236}">
                <a16:creationId xmlns:a16="http://schemas.microsoft.com/office/drawing/2014/main" id="{1F0FA021-32DC-3DD6-B55E-8447E3A4348A}"/>
              </a:ext>
            </a:extLst>
          </p:cNvPr>
          <p:cNvPicPr>
            <a:picLocks noGrp="1" noChangeAspect="1"/>
          </p:cNvPicPr>
          <p:nvPr>
            <p:ph idx="1"/>
          </p:nvPr>
        </p:nvPicPr>
        <p:blipFill>
          <a:blip r:embed="rId4"/>
          <a:stretch>
            <a:fillRect/>
          </a:stretch>
        </p:blipFill>
        <p:spPr>
          <a:xfrm>
            <a:off x="717176" y="1462798"/>
            <a:ext cx="8541219" cy="4556216"/>
          </a:xfrm>
          <a:prstGeom prst="rect">
            <a:avLst/>
          </a:prstGeom>
        </p:spPr>
      </p:pic>
      <p:sp>
        <p:nvSpPr>
          <p:cNvPr id="14" name="Rectangle: Rounded Corners 13">
            <a:extLst>
              <a:ext uri="{FF2B5EF4-FFF2-40B4-BE49-F238E27FC236}">
                <a16:creationId xmlns:a16="http://schemas.microsoft.com/office/drawing/2014/main" id="{15A259F5-32A3-A24C-56F6-6115D933622F}"/>
              </a:ext>
              <a:ext uri="{C183D7F6-B498-43B3-948B-1728B52AA6E4}">
                <adec:decorative xmlns:adec="http://schemas.microsoft.com/office/drawing/2017/decorative" val="1"/>
              </a:ext>
            </a:extLst>
          </p:cNvPr>
          <p:cNvSpPr/>
          <p:nvPr/>
        </p:nvSpPr>
        <p:spPr>
          <a:xfrm>
            <a:off x="4696361" y="2108533"/>
            <a:ext cx="891639" cy="576610"/>
          </a:xfrm>
          <a:prstGeom prst="roundRect">
            <a:avLst/>
          </a:prstGeom>
          <a:noFill/>
          <a:ln w="38100">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Rounded Corners 11">
            <a:extLst>
              <a:ext uri="{FF2B5EF4-FFF2-40B4-BE49-F238E27FC236}">
                <a16:creationId xmlns:a16="http://schemas.microsoft.com/office/drawing/2014/main" id="{0F16E0A9-AAA6-D59D-59A9-B3751BD5A548}"/>
              </a:ext>
              <a:ext uri="{C183D7F6-B498-43B3-948B-1728B52AA6E4}">
                <adec:decorative xmlns:adec="http://schemas.microsoft.com/office/drawing/2017/decorative" val="1"/>
              </a:ext>
            </a:extLst>
          </p:cNvPr>
          <p:cNvSpPr/>
          <p:nvPr/>
        </p:nvSpPr>
        <p:spPr>
          <a:xfrm>
            <a:off x="5762170" y="1922070"/>
            <a:ext cx="841831" cy="949536"/>
          </a:xfrm>
          <a:prstGeom prst="roundRect">
            <a:avLst/>
          </a:prstGeom>
          <a:noFill/>
          <a:ln w="38100">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Rounded Corners 21">
            <a:extLst>
              <a:ext uri="{FF2B5EF4-FFF2-40B4-BE49-F238E27FC236}">
                <a16:creationId xmlns:a16="http://schemas.microsoft.com/office/drawing/2014/main" id="{E056BC62-05E5-E501-0E4E-20DC29D5E48E}"/>
              </a:ext>
              <a:ext uri="{C183D7F6-B498-43B3-948B-1728B52AA6E4}">
                <adec:decorative xmlns:adec="http://schemas.microsoft.com/office/drawing/2017/decorative" val="1"/>
              </a:ext>
            </a:extLst>
          </p:cNvPr>
          <p:cNvSpPr/>
          <p:nvPr/>
        </p:nvSpPr>
        <p:spPr>
          <a:xfrm>
            <a:off x="6647544" y="2023712"/>
            <a:ext cx="957942" cy="847894"/>
          </a:xfrm>
          <a:prstGeom prst="roundRect">
            <a:avLst/>
          </a:prstGeom>
          <a:noFill/>
          <a:ln w="38100">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Rounded Corners 12">
            <a:extLst>
              <a:ext uri="{FF2B5EF4-FFF2-40B4-BE49-F238E27FC236}">
                <a16:creationId xmlns:a16="http://schemas.microsoft.com/office/drawing/2014/main" id="{1E86864F-195B-691C-F878-65ED79F122E0}"/>
              </a:ext>
              <a:ext uri="{C183D7F6-B498-43B3-948B-1728B52AA6E4}">
                <adec:decorative xmlns:adec="http://schemas.microsoft.com/office/drawing/2017/decorative" val="1"/>
              </a:ext>
            </a:extLst>
          </p:cNvPr>
          <p:cNvSpPr/>
          <p:nvPr/>
        </p:nvSpPr>
        <p:spPr>
          <a:xfrm>
            <a:off x="7649029" y="1889179"/>
            <a:ext cx="957942" cy="949536"/>
          </a:xfrm>
          <a:prstGeom prst="roundRect">
            <a:avLst/>
          </a:prstGeom>
          <a:noFill/>
          <a:ln w="38100">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Rounded Corners 10">
            <a:extLst>
              <a:ext uri="{FF2B5EF4-FFF2-40B4-BE49-F238E27FC236}">
                <a16:creationId xmlns:a16="http://schemas.microsoft.com/office/drawing/2014/main" id="{4045025A-3AAD-F9FE-DBD9-58E33B82C41E}"/>
              </a:ext>
              <a:ext uri="{C183D7F6-B498-43B3-948B-1728B52AA6E4}">
                <adec:decorative xmlns:adec="http://schemas.microsoft.com/office/drawing/2017/decorative" val="1"/>
              </a:ext>
            </a:extLst>
          </p:cNvPr>
          <p:cNvSpPr/>
          <p:nvPr/>
        </p:nvSpPr>
        <p:spPr>
          <a:xfrm>
            <a:off x="8650578" y="2023712"/>
            <a:ext cx="607817" cy="815003"/>
          </a:xfrm>
          <a:prstGeom prst="roundRect">
            <a:avLst/>
          </a:prstGeom>
          <a:noFill/>
          <a:ln w="38100">
            <a:solidFill>
              <a:srgbClr val="7030A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Arrow: Left 6">
            <a:extLst>
              <a:ext uri="{FF2B5EF4-FFF2-40B4-BE49-F238E27FC236}">
                <a16:creationId xmlns:a16="http://schemas.microsoft.com/office/drawing/2014/main" id="{1D457033-06C8-7111-A98F-D6B8DFA5B87F}"/>
              </a:ext>
              <a:ext uri="{C183D7F6-B498-43B3-948B-1728B52AA6E4}">
                <adec:decorative xmlns:adec="http://schemas.microsoft.com/office/drawing/2017/decorative" val="1"/>
              </a:ext>
            </a:extLst>
          </p:cNvPr>
          <p:cNvSpPr/>
          <p:nvPr/>
        </p:nvSpPr>
        <p:spPr>
          <a:xfrm rot="21085516">
            <a:off x="4562621" y="5615492"/>
            <a:ext cx="850326" cy="262470"/>
          </a:xfrm>
          <a:prstGeom prst="lef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20214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4" fill="hold" nodeType="clickEffect">
                                  <p:stCondLst>
                                    <p:cond delay="0"/>
                                  </p:stCondLst>
                                  <p:childTnLst>
                                    <p:set>
                                      <p:cBhvr>
                                        <p:cTn id="10" dur="1" fill="hold">
                                          <p:stCondLst>
                                            <p:cond delay="0"/>
                                          </p:stCondLst>
                                        </p:cTn>
                                        <p:tgtEl>
                                          <p:spTgt spid="19"/>
                                        </p:tgtEl>
                                        <p:attrNameLst>
                                          <p:attrName>style.visibility</p:attrName>
                                        </p:attrNameLst>
                                      </p:cBhvr>
                                      <p:to>
                                        <p:strVal val="visible"/>
                                      </p:to>
                                    </p:set>
                                    <p:animEffect transition="in" filter="wipe(down)">
                                      <p:cBhvr>
                                        <p:cTn id="11" dur="1000"/>
                                        <p:tgtEl>
                                          <p:spTgt spid="19"/>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14"/>
                                        </p:tgtEl>
                                        <p:attrNameLst>
                                          <p:attrName>style.visibility</p:attrName>
                                        </p:attrNameLst>
                                      </p:cBhvr>
                                      <p:to>
                                        <p:strVal val="visible"/>
                                      </p:to>
                                    </p:set>
                                  </p:childTnLst>
                                </p:cTn>
                              </p:par>
                              <p:par>
                                <p:cTn id="16" presetID="1" presetClass="entr" presetSubtype="0" fill="hold" grpId="0" nodeType="withEffect">
                                  <p:stCondLst>
                                    <p:cond delay="0"/>
                                  </p:stCondLst>
                                  <p:childTnLst>
                                    <p:set>
                                      <p:cBhvr>
                                        <p:cTn id="17" dur="1" fill="hold">
                                          <p:stCondLst>
                                            <p:cond delay="0"/>
                                          </p:stCondLst>
                                        </p:cTn>
                                        <p:tgtEl>
                                          <p:spTgt spid="12"/>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22"/>
                                        </p:tgtEl>
                                        <p:attrNameLst>
                                          <p:attrName>style.visibility</p:attrName>
                                        </p:attrNameLst>
                                      </p:cBhvr>
                                      <p:to>
                                        <p:strVal val="visible"/>
                                      </p:to>
                                    </p:set>
                                  </p:childTnLst>
                                </p:cTn>
                              </p:par>
                              <p:par>
                                <p:cTn id="22" presetID="1" presetClass="entr" presetSubtype="0" fill="hold" grpId="0" nodeType="withEffect">
                                  <p:stCondLst>
                                    <p:cond delay="0"/>
                                  </p:stCondLst>
                                  <p:childTnLst>
                                    <p:set>
                                      <p:cBhvr>
                                        <p:cTn id="23" dur="1" fill="hold">
                                          <p:stCondLst>
                                            <p:cond delay="0"/>
                                          </p:stCondLst>
                                        </p:cTn>
                                        <p:tgtEl>
                                          <p:spTgt spid="13"/>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11"/>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4" grpId="0" animBg="1"/>
      <p:bldP spid="12" grpId="0" animBg="1"/>
      <p:bldP spid="22" grpId="0" animBg="1"/>
      <p:bldP spid="13" grpId="0" animBg="1"/>
      <p:bldP spid="11" grpId="0" animBg="1"/>
      <p:bldP spid="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ED68B6-0048-0412-925E-7837DF1499A0}"/>
              </a:ext>
            </a:extLst>
          </p:cNvPr>
          <p:cNvSpPr>
            <a:spLocks noGrp="1"/>
          </p:cNvSpPr>
          <p:nvPr>
            <p:ph type="title"/>
          </p:nvPr>
        </p:nvSpPr>
        <p:spPr/>
        <p:txBody>
          <a:bodyPr/>
          <a:lstStyle/>
          <a:p>
            <a:r>
              <a:rPr lang="en-US" dirty="0"/>
              <a:t>6e. Claim Totals</a:t>
            </a:r>
          </a:p>
        </p:txBody>
      </p:sp>
      <p:sp>
        <p:nvSpPr>
          <p:cNvPr id="4" name="Footer Placeholder 3">
            <a:extLst>
              <a:ext uri="{FF2B5EF4-FFF2-40B4-BE49-F238E27FC236}">
                <a16:creationId xmlns:a16="http://schemas.microsoft.com/office/drawing/2014/main" id="{91A60E9F-15A7-193F-990C-F3792EA025F3}"/>
              </a:ext>
            </a:extLst>
          </p:cNvPr>
          <p:cNvSpPr>
            <a:spLocks noGrp="1"/>
          </p:cNvSpPr>
          <p:nvPr>
            <p:ph type="ftr" sz="quarter" idx="11"/>
          </p:nvPr>
        </p:nvSpPr>
        <p:spPr/>
        <p:txBody>
          <a:bodyPr/>
          <a:lstStyle/>
          <a:p>
            <a:r>
              <a:rPr lang="en-US"/>
              <a:t>Oregon Department of Education</a:t>
            </a:r>
            <a:endParaRPr lang="en-US" dirty="0"/>
          </a:p>
        </p:txBody>
      </p:sp>
      <p:sp>
        <p:nvSpPr>
          <p:cNvPr id="5" name="Slide Number Placeholder 4">
            <a:extLst>
              <a:ext uri="{FF2B5EF4-FFF2-40B4-BE49-F238E27FC236}">
                <a16:creationId xmlns:a16="http://schemas.microsoft.com/office/drawing/2014/main" id="{44A7E4A2-35FB-3DDA-C0CF-FC84F3AB4084}"/>
              </a:ext>
            </a:extLst>
          </p:cNvPr>
          <p:cNvSpPr>
            <a:spLocks noGrp="1"/>
          </p:cNvSpPr>
          <p:nvPr>
            <p:ph type="sldNum" sz="quarter" idx="12"/>
          </p:nvPr>
        </p:nvSpPr>
        <p:spPr/>
        <p:txBody>
          <a:bodyPr/>
          <a:lstStyle/>
          <a:p>
            <a:fld id="{357F5B69-6281-4C1F-8C38-6DA0F56DA430}" type="slidenum">
              <a:rPr lang="en-US" smtClean="0"/>
              <a:t>13</a:t>
            </a:fld>
            <a:endParaRPr lang="en-US" dirty="0"/>
          </a:p>
        </p:txBody>
      </p:sp>
      <p:pic>
        <p:nvPicPr>
          <p:cNvPr id="15" name="Picture 14" descr="Claim Entry Tab">
            <a:extLst>
              <a:ext uri="{FF2B5EF4-FFF2-40B4-BE49-F238E27FC236}">
                <a16:creationId xmlns:a16="http://schemas.microsoft.com/office/drawing/2014/main" id="{334E5176-5F44-CCE9-804D-FD860591A78A}"/>
              </a:ext>
            </a:extLst>
          </p:cNvPr>
          <p:cNvPicPr>
            <a:picLocks noChangeAspect="1"/>
          </p:cNvPicPr>
          <p:nvPr/>
        </p:nvPicPr>
        <p:blipFill>
          <a:blip r:embed="rId3"/>
          <a:stretch>
            <a:fillRect/>
          </a:stretch>
        </p:blipFill>
        <p:spPr>
          <a:xfrm>
            <a:off x="552690" y="1726793"/>
            <a:ext cx="10843840" cy="4413000"/>
          </a:xfrm>
          <a:prstGeom prst="rect">
            <a:avLst/>
          </a:prstGeom>
        </p:spPr>
      </p:pic>
      <p:sp>
        <p:nvSpPr>
          <p:cNvPr id="18" name="Rectangle: Rounded Corners 17">
            <a:extLst>
              <a:ext uri="{FF2B5EF4-FFF2-40B4-BE49-F238E27FC236}">
                <a16:creationId xmlns:a16="http://schemas.microsoft.com/office/drawing/2014/main" id="{059FBF2D-09A6-15A6-541D-E7B3ECF73E37}"/>
              </a:ext>
              <a:ext uri="{C183D7F6-B498-43B3-948B-1728B52AA6E4}">
                <adec:decorative xmlns:adec="http://schemas.microsoft.com/office/drawing/2017/decorative" val="1"/>
              </a:ext>
            </a:extLst>
          </p:cNvPr>
          <p:cNvSpPr/>
          <p:nvPr/>
        </p:nvSpPr>
        <p:spPr>
          <a:xfrm>
            <a:off x="6357257" y="3841839"/>
            <a:ext cx="3628572" cy="360667"/>
          </a:xfrm>
          <a:prstGeom prst="roundRect">
            <a:avLst/>
          </a:prstGeom>
          <a:noFill/>
          <a:ln w="38100">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Rounded Corners 18">
            <a:extLst>
              <a:ext uri="{FF2B5EF4-FFF2-40B4-BE49-F238E27FC236}">
                <a16:creationId xmlns:a16="http://schemas.microsoft.com/office/drawing/2014/main" id="{8AEF0CE5-EACE-5713-04CE-9467684A56D5}"/>
              </a:ext>
              <a:ext uri="{C183D7F6-B498-43B3-948B-1728B52AA6E4}">
                <adec:decorative xmlns:adec="http://schemas.microsoft.com/office/drawing/2017/decorative" val="1"/>
              </a:ext>
            </a:extLst>
          </p:cNvPr>
          <p:cNvSpPr/>
          <p:nvPr/>
        </p:nvSpPr>
        <p:spPr>
          <a:xfrm>
            <a:off x="552690" y="4804229"/>
            <a:ext cx="4033824" cy="1200020"/>
          </a:xfrm>
          <a:prstGeom prst="roundRect">
            <a:avLst/>
          </a:prstGeom>
          <a:noFill/>
          <a:ln w="38100">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Rounded Corners 19">
            <a:extLst>
              <a:ext uri="{FF2B5EF4-FFF2-40B4-BE49-F238E27FC236}">
                <a16:creationId xmlns:a16="http://schemas.microsoft.com/office/drawing/2014/main" id="{781C26BF-F1DD-5F34-EE92-47995342322D}"/>
              </a:ext>
              <a:ext uri="{C183D7F6-B498-43B3-948B-1728B52AA6E4}">
                <adec:decorative xmlns:adec="http://schemas.microsoft.com/office/drawing/2017/decorative" val="1"/>
              </a:ext>
            </a:extLst>
          </p:cNvPr>
          <p:cNvSpPr/>
          <p:nvPr/>
        </p:nvSpPr>
        <p:spPr>
          <a:xfrm>
            <a:off x="4586513" y="4804228"/>
            <a:ext cx="5515429" cy="1204685"/>
          </a:xfrm>
          <a:prstGeom prst="roundRect">
            <a:avLst/>
          </a:prstGeom>
          <a:noFill/>
          <a:ln w="38100">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Rounded Corners 20">
            <a:extLst>
              <a:ext uri="{FF2B5EF4-FFF2-40B4-BE49-F238E27FC236}">
                <a16:creationId xmlns:a16="http://schemas.microsoft.com/office/drawing/2014/main" id="{025D03D2-59D9-628D-FA02-86B592BD577B}"/>
              </a:ext>
              <a:ext uri="{C183D7F6-B498-43B3-948B-1728B52AA6E4}">
                <adec:decorative xmlns:adec="http://schemas.microsoft.com/office/drawing/2017/decorative" val="1"/>
              </a:ext>
            </a:extLst>
          </p:cNvPr>
          <p:cNvSpPr/>
          <p:nvPr/>
        </p:nvSpPr>
        <p:spPr>
          <a:xfrm>
            <a:off x="4586513" y="2480912"/>
            <a:ext cx="5399316" cy="992414"/>
          </a:xfrm>
          <a:prstGeom prst="roundRect">
            <a:avLst/>
          </a:prstGeom>
          <a:noFill/>
          <a:ln w="38100">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Rounded Corners 22">
            <a:extLst>
              <a:ext uri="{FF2B5EF4-FFF2-40B4-BE49-F238E27FC236}">
                <a16:creationId xmlns:a16="http://schemas.microsoft.com/office/drawing/2014/main" id="{AD5ADA36-C458-2583-AF77-E0EE4DED9F4F}"/>
              </a:ext>
              <a:ext uri="{C183D7F6-B498-43B3-948B-1728B52AA6E4}">
                <adec:decorative xmlns:adec="http://schemas.microsoft.com/office/drawing/2017/decorative" val="1"/>
              </a:ext>
            </a:extLst>
          </p:cNvPr>
          <p:cNvSpPr/>
          <p:nvPr/>
        </p:nvSpPr>
        <p:spPr>
          <a:xfrm>
            <a:off x="4586513" y="4202508"/>
            <a:ext cx="5399316" cy="470839"/>
          </a:xfrm>
          <a:prstGeom prst="roundRect">
            <a:avLst/>
          </a:prstGeom>
          <a:noFill/>
          <a:ln w="38100">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Rounded Corners 23">
            <a:extLst>
              <a:ext uri="{FF2B5EF4-FFF2-40B4-BE49-F238E27FC236}">
                <a16:creationId xmlns:a16="http://schemas.microsoft.com/office/drawing/2014/main" id="{887DBBE5-9E32-B121-276A-995C3392FF84}"/>
              </a:ext>
              <a:ext uri="{C183D7F6-B498-43B3-948B-1728B52AA6E4}">
                <adec:decorative xmlns:adec="http://schemas.microsoft.com/office/drawing/2017/decorative" val="1"/>
              </a:ext>
            </a:extLst>
          </p:cNvPr>
          <p:cNvSpPr/>
          <p:nvPr/>
        </p:nvSpPr>
        <p:spPr>
          <a:xfrm>
            <a:off x="4586513" y="3429000"/>
            <a:ext cx="5399316" cy="404995"/>
          </a:xfrm>
          <a:prstGeom prst="roundRect">
            <a:avLst/>
          </a:prstGeom>
          <a:noFill/>
          <a:ln w="38100">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Rounded Corners 24">
            <a:extLst>
              <a:ext uri="{FF2B5EF4-FFF2-40B4-BE49-F238E27FC236}">
                <a16:creationId xmlns:a16="http://schemas.microsoft.com/office/drawing/2014/main" id="{5B275CBD-969D-CDD8-A38A-5D81E2DF99B4}"/>
              </a:ext>
              <a:ext uri="{C183D7F6-B498-43B3-948B-1728B52AA6E4}">
                <adec:decorative xmlns:adec="http://schemas.microsoft.com/office/drawing/2017/decorative" val="1"/>
              </a:ext>
            </a:extLst>
          </p:cNvPr>
          <p:cNvSpPr/>
          <p:nvPr/>
        </p:nvSpPr>
        <p:spPr>
          <a:xfrm>
            <a:off x="4586514" y="3833995"/>
            <a:ext cx="1770744" cy="376355"/>
          </a:xfrm>
          <a:prstGeom prst="round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n w="12700">
                <a:solidFill>
                  <a:srgbClr val="FF0000"/>
                </a:solidFill>
              </a:ln>
            </a:endParaRPr>
          </a:p>
        </p:txBody>
      </p:sp>
    </p:spTree>
    <p:extLst>
      <p:ext uri="{BB962C8B-B14F-4D97-AF65-F5344CB8AC3E}">
        <p14:creationId xmlns:p14="http://schemas.microsoft.com/office/powerpoint/2010/main" val="4756584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9" grpId="0" animBg="1"/>
      <p:bldP spid="20" grpId="0" animBg="1"/>
      <p:bldP spid="21" grpId="0" animBg="1"/>
      <p:bldP spid="23" grpId="0" animBg="1"/>
      <p:bldP spid="24" grpId="0" animBg="1"/>
      <p:bldP spid="2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7.  Claim Submission Process</a:t>
            </a:r>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14</a:t>
            </a:fld>
            <a:endParaRPr lang="en-US" dirty="0"/>
          </a:p>
        </p:txBody>
      </p:sp>
      <p:sp>
        <p:nvSpPr>
          <p:cNvPr id="6" name="Rectangle 1"/>
          <p:cNvSpPr>
            <a:spLocks noGrp="1" noChangeArrowheads="1"/>
          </p:cNvSpPr>
          <p:nvPr>
            <p:ph idx="1"/>
          </p:nvPr>
        </p:nvSpPr>
        <p:spPr bwMode="auto">
          <a:xfrm>
            <a:off x="690282" y="1657290"/>
            <a:ext cx="10784542" cy="43088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342900" marR="0" lvl="0" indent="-342900" algn="l" defTabSz="914400" rtl="0" eaLnBrk="0" fontAlgn="base" latinLnBrk="0" hangingPunct="0">
              <a:lnSpc>
                <a:spcPct val="100000"/>
              </a:lnSpc>
              <a:spcBef>
                <a:spcPts val="0"/>
              </a:spcBef>
              <a:spcAft>
                <a:spcPct val="0"/>
              </a:spcAft>
              <a:buClrTx/>
              <a:buSzTx/>
              <a:buFont typeface="+mj-lt"/>
              <a:buAutoNum type="arabicPeriod"/>
              <a:tabLst/>
            </a:pPr>
            <a:r>
              <a:rPr lang="en-US" altLang="en-US" dirty="0"/>
              <a:t>Complete the </a:t>
            </a:r>
            <a:r>
              <a:rPr lang="en-US" altLang="en-US" dirty="0" err="1"/>
              <a:t>BAtB</a:t>
            </a:r>
            <a:r>
              <a:rPr lang="en-US" altLang="en-US" dirty="0"/>
              <a:t> Equipment Grant Claim Form.</a:t>
            </a:r>
            <a:endParaRPr kumimoji="0" lang="en-US" altLang="en-US" b="0" i="0" u="none" strike="noStrike" cap="none" normalizeH="0" baseline="0" dirty="0">
              <a:ln>
                <a:noFill/>
              </a:ln>
              <a:solidFill>
                <a:schemeClr val="tx1"/>
              </a:solidFill>
              <a:effectLst/>
            </a:endParaRPr>
          </a:p>
          <a:p>
            <a:pPr marL="342900" lvl="0" indent="-342900" eaLnBrk="0" fontAlgn="base" hangingPunct="0">
              <a:lnSpc>
                <a:spcPct val="100000"/>
              </a:lnSpc>
              <a:spcBef>
                <a:spcPts val="0"/>
              </a:spcBef>
              <a:spcAft>
                <a:spcPct val="0"/>
              </a:spcAft>
              <a:buFont typeface="+mj-lt"/>
              <a:buAutoNum type="arabicPeriod"/>
            </a:pPr>
            <a:r>
              <a:rPr kumimoji="0" lang="en-US" altLang="en-US" b="0" i="0" u="none" strike="noStrike" cap="none" normalizeH="0" baseline="0" dirty="0">
                <a:ln>
                  <a:noFill/>
                </a:ln>
                <a:solidFill>
                  <a:schemeClr val="tx1"/>
                </a:solidFill>
                <a:effectLst/>
              </a:rPr>
              <a:t>Email the completed </a:t>
            </a:r>
            <a:r>
              <a:rPr lang="en-US" dirty="0" err="1">
                <a:hlinkClick r:id="rId4"/>
              </a:rPr>
              <a:t>BAtB</a:t>
            </a:r>
            <a:r>
              <a:rPr lang="en-US" dirty="0">
                <a:hlinkClick r:id="rId4"/>
              </a:rPr>
              <a:t> Equipment Grant Claim Form</a:t>
            </a:r>
            <a:r>
              <a:rPr lang="en-US" dirty="0"/>
              <a:t> </a:t>
            </a:r>
            <a:r>
              <a:rPr kumimoji="0" lang="en-US" altLang="en-US" b="0" i="0" u="none" strike="noStrike" cap="none" normalizeH="0" baseline="0" dirty="0">
                <a:ln>
                  <a:noFill/>
                </a:ln>
                <a:solidFill>
                  <a:schemeClr val="tx1"/>
                </a:solidFill>
                <a:effectLst/>
              </a:rPr>
              <a:t>and invoice(s).</a:t>
            </a:r>
          </a:p>
          <a:p>
            <a:pPr marL="342900" marR="0" lvl="0" indent="-342900" algn="l" defTabSz="914400" rtl="0" eaLnBrk="0" fontAlgn="base" latinLnBrk="0" hangingPunct="0">
              <a:lnSpc>
                <a:spcPct val="100000"/>
              </a:lnSpc>
              <a:spcBef>
                <a:spcPts val="0"/>
              </a:spcBef>
              <a:spcAft>
                <a:spcPct val="0"/>
              </a:spcAft>
              <a:buClrTx/>
              <a:buSzTx/>
              <a:buFont typeface="+mj-lt"/>
              <a:buAutoNum type="arabicPeriod"/>
              <a:tabLst/>
            </a:pPr>
            <a:r>
              <a:rPr lang="en-US" altLang="en-US" dirty="0"/>
              <a:t>ODE CNP will review your Grant Claim form and compare this with the invoice(s).  </a:t>
            </a:r>
          </a:p>
          <a:p>
            <a:pPr marL="342900" marR="0" lvl="0" indent="-342900" algn="l" defTabSz="914400" rtl="0" eaLnBrk="0" fontAlgn="base" latinLnBrk="0" hangingPunct="0">
              <a:lnSpc>
                <a:spcPct val="100000"/>
              </a:lnSpc>
              <a:spcBef>
                <a:spcPts val="0"/>
              </a:spcBef>
              <a:spcAft>
                <a:spcPct val="0"/>
              </a:spcAft>
              <a:buClrTx/>
              <a:buSzTx/>
              <a:buFont typeface="+mj-lt"/>
              <a:buAutoNum type="arabicPeriod"/>
              <a:tabLst/>
            </a:pPr>
            <a:r>
              <a:rPr kumimoji="0" lang="en-US" altLang="en-US" b="0" i="0" u="none" strike="noStrike" cap="none" normalizeH="0" baseline="0" dirty="0">
                <a:ln>
                  <a:noFill/>
                </a:ln>
                <a:solidFill>
                  <a:schemeClr val="tx1"/>
                </a:solidFill>
                <a:effectLst/>
              </a:rPr>
              <a:t>After ODE</a:t>
            </a:r>
            <a:r>
              <a:rPr kumimoji="0" lang="en-US" altLang="en-US" b="0" i="0" u="none" strike="noStrike" cap="none" normalizeH="0" dirty="0">
                <a:ln>
                  <a:noFill/>
                </a:ln>
                <a:solidFill>
                  <a:schemeClr val="tx1"/>
                </a:solidFill>
                <a:effectLst/>
              </a:rPr>
              <a:t> CNP </a:t>
            </a:r>
            <a:r>
              <a:rPr kumimoji="0" lang="en-US" altLang="en-US" b="0" i="0" u="none" strike="noStrike" cap="none" normalizeH="0" baseline="0" dirty="0">
                <a:ln>
                  <a:noFill/>
                </a:ln>
                <a:solidFill>
                  <a:schemeClr val="tx1"/>
                </a:solidFill>
                <a:effectLst/>
              </a:rPr>
              <a:t>approval, enter claims through  the </a:t>
            </a:r>
            <a:r>
              <a:rPr kumimoji="0" lang="en-US" altLang="en-US" b="0" i="0" u="none" strike="noStrike" cap="none" normalizeH="0" baseline="0" dirty="0">
                <a:ln>
                  <a:noFill/>
                </a:ln>
                <a:solidFill>
                  <a:schemeClr val="tx1"/>
                </a:solidFill>
                <a:effectLst/>
                <a:hlinkClick r:id="rId5"/>
              </a:rPr>
              <a:t>Electronic Grants Management System (EGMS)</a:t>
            </a:r>
            <a:r>
              <a:rPr kumimoji="0" lang="en-US" altLang="en-US" b="0" i="0" u="none" strike="noStrike" cap="none" normalizeH="0" baseline="0" dirty="0">
                <a:ln>
                  <a:noFill/>
                </a:ln>
                <a:solidFill>
                  <a:schemeClr val="tx1"/>
                </a:solidFill>
                <a:effectLst/>
              </a:rPr>
              <a:t>  </a:t>
            </a:r>
          </a:p>
          <a:p>
            <a:pPr marL="342900" marR="0" lvl="0" indent="-342900" algn="l" defTabSz="914400" rtl="0" eaLnBrk="0" fontAlgn="base" latinLnBrk="0" hangingPunct="0">
              <a:lnSpc>
                <a:spcPct val="100000"/>
              </a:lnSpc>
              <a:spcBef>
                <a:spcPts val="0"/>
              </a:spcBef>
              <a:spcAft>
                <a:spcPct val="0"/>
              </a:spcAft>
              <a:buClrTx/>
              <a:buSzTx/>
              <a:buFont typeface="+mj-lt"/>
              <a:buAutoNum type="arabicPeriod"/>
              <a:tabLst/>
            </a:pPr>
            <a:r>
              <a:rPr lang="en-US" altLang="en-US" dirty="0"/>
              <a:t>The claim is approved in EGMS and processed.</a:t>
            </a:r>
          </a:p>
          <a:p>
            <a:pPr marL="0" marR="0" lvl="0" indent="0" algn="l" defTabSz="914400" rtl="0" eaLnBrk="0" fontAlgn="base" latinLnBrk="0" hangingPunct="0">
              <a:lnSpc>
                <a:spcPct val="100000"/>
              </a:lnSpc>
              <a:spcBef>
                <a:spcPts val="1200"/>
              </a:spcBef>
              <a:spcAft>
                <a:spcPct val="0"/>
              </a:spcAft>
              <a:buClrTx/>
              <a:buSzTx/>
              <a:buNone/>
              <a:tabLst/>
            </a:pPr>
            <a:r>
              <a:rPr lang="en-US" altLang="en-US" b="1" dirty="0"/>
              <a:t>TIPS</a:t>
            </a:r>
          </a:p>
          <a:p>
            <a:pPr eaLnBrk="0" fontAlgn="base" hangingPunct="0">
              <a:lnSpc>
                <a:spcPct val="100000"/>
              </a:lnSpc>
              <a:spcBef>
                <a:spcPct val="0"/>
              </a:spcBef>
              <a:spcAft>
                <a:spcPct val="0"/>
              </a:spcAft>
            </a:pPr>
            <a:r>
              <a:rPr lang="en-US" altLang="en-US" dirty="0"/>
              <a:t>Reach out if you are unsure if your equipment would qualify. </a:t>
            </a:r>
          </a:p>
          <a:p>
            <a:pPr eaLnBrk="0" fontAlgn="base" hangingPunct="0">
              <a:lnSpc>
                <a:spcPct val="100000"/>
              </a:lnSpc>
              <a:spcBef>
                <a:spcPct val="0"/>
              </a:spcBef>
              <a:spcAft>
                <a:spcPct val="0"/>
              </a:spcAft>
            </a:pPr>
            <a:r>
              <a:rPr lang="en-US" altLang="en-US" dirty="0"/>
              <a:t>Submit your claim reimbursement form and invoices together in one email.  </a:t>
            </a:r>
          </a:p>
          <a:p>
            <a:pPr eaLnBrk="0" fontAlgn="base" hangingPunct="0">
              <a:lnSpc>
                <a:spcPct val="100000"/>
              </a:lnSpc>
              <a:spcBef>
                <a:spcPct val="0"/>
              </a:spcBef>
              <a:spcAft>
                <a:spcPct val="0"/>
              </a:spcAft>
            </a:pPr>
            <a:r>
              <a:rPr lang="en-US" altLang="en-US" dirty="0"/>
              <a:t>Keep </a:t>
            </a:r>
            <a:r>
              <a:rPr lang="en-US" altLang="en-US" dirty="0" err="1"/>
              <a:t>CNPweb</a:t>
            </a:r>
            <a:r>
              <a:rPr lang="en-US" altLang="en-US" dirty="0"/>
              <a:t> contacts current so you will not miss any notifications.   </a:t>
            </a:r>
          </a:p>
          <a:p>
            <a:pPr eaLnBrk="0" fontAlgn="base" hangingPunct="0">
              <a:lnSpc>
                <a:spcPct val="100000"/>
              </a:lnSpc>
              <a:spcBef>
                <a:spcPct val="0"/>
              </a:spcBef>
              <a:spcAft>
                <a:spcPct val="0"/>
              </a:spcAft>
            </a:pPr>
            <a:r>
              <a:rPr lang="en-US" altLang="en-US" dirty="0"/>
              <a:t>Don’t wait to last minute to procure your equipment and claim</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custDataLst>
      <p:tags r:id="rId1"/>
    </p:custDataLst>
    <p:extLst>
      <p:ext uri="{BB962C8B-B14F-4D97-AF65-F5344CB8AC3E}">
        <p14:creationId xmlns:p14="http://schemas.microsoft.com/office/powerpoint/2010/main" val="3421800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8ED04E-877D-095F-E144-4628421EAC1C}"/>
              </a:ext>
            </a:extLst>
          </p:cNvPr>
          <p:cNvSpPr>
            <a:spLocks noGrp="1"/>
          </p:cNvSpPr>
          <p:nvPr>
            <p:ph type="title"/>
          </p:nvPr>
        </p:nvSpPr>
        <p:spPr/>
        <p:txBody>
          <a:bodyPr/>
          <a:lstStyle/>
          <a:p>
            <a:r>
              <a:rPr lang="en-US" dirty="0"/>
              <a:t>8. Timelines</a:t>
            </a:r>
          </a:p>
        </p:txBody>
      </p:sp>
      <p:sp>
        <p:nvSpPr>
          <p:cNvPr id="3" name="Content Placeholder 2">
            <a:extLst>
              <a:ext uri="{FF2B5EF4-FFF2-40B4-BE49-F238E27FC236}">
                <a16:creationId xmlns:a16="http://schemas.microsoft.com/office/drawing/2014/main" id="{C196ED3B-1A24-ED44-AECA-EC038E6C28AE}"/>
              </a:ext>
            </a:extLst>
          </p:cNvPr>
          <p:cNvSpPr>
            <a:spLocks noGrp="1"/>
          </p:cNvSpPr>
          <p:nvPr>
            <p:ph idx="1"/>
          </p:nvPr>
        </p:nvSpPr>
        <p:spPr/>
        <p:txBody>
          <a:bodyPr>
            <a:normAutofit/>
          </a:bodyPr>
          <a:lstStyle/>
          <a:p>
            <a:r>
              <a:rPr lang="en-US" sz="2800" dirty="0"/>
              <a:t>February 27,2026 – Agreements are due  to Procurement. </a:t>
            </a:r>
          </a:p>
          <a:p>
            <a:r>
              <a:rPr lang="en-US" sz="2800" dirty="0"/>
              <a:t>Spring 2026 – The SY 2026-2027 </a:t>
            </a:r>
            <a:r>
              <a:rPr lang="en-US" sz="2800" dirty="0" err="1"/>
              <a:t>BAtB</a:t>
            </a:r>
            <a:r>
              <a:rPr lang="en-US" sz="2800" dirty="0"/>
              <a:t> Required and Exempt Eligible List will be released and posted.</a:t>
            </a:r>
          </a:p>
          <a:p>
            <a:r>
              <a:rPr lang="en-US" sz="2800" dirty="0"/>
              <a:t>June 30, 2027 – Last day to procure your equipment.</a:t>
            </a:r>
          </a:p>
          <a:p>
            <a:r>
              <a:rPr lang="en-US" sz="2800" dirty="0"/>
              <a:t>July 10, 2027 –  ODE CNP’s Due date to submit your claim documentation for approval and submit your claim in EGMS. </a:t>
            </a:r>
          </a:p>
          <a:p>
            <a:r>
              <a:rPr lang="en-US" sz="2800" dirty="0"/>
              <a:t>August 14, 2027 – EGMS final date of submission. The Breakfast After the Bell Equipment grants will be closed and all grant funds will be liquidated. </a:t>
            </a:r>
          </a:p>
        </p:txBody>
      </p:sp>
      <p:sp>
        <p:nvSpPr>
          <p:cNvPr id="4" name="Footer Placeholder 3">
            <a:extLst>
              <a:ext uri="{FF2B5EF4-FFF2-40B4-BE49-F238E27FC236}">
                <a16:creationId xmlns:a16="http://schemas.microsoft.com/office/drawing/2014/main" id="{FE5B657C-4FD6-1F39-F116-D3345C4F4B41}"/>
              </a:ext>
            </a:extLst>
          </p:cNvPr>
          <p:cNvSpPr>
            <a:spLocks noGrp="1"/>
          </p:cNvSpPr>
          <p:nvPr>
            <p:ph type="ftr" sz="quarter" idx="11"/>
          </p:nvPr>
        </p:nvSpPr>
        <p:spPr/>
        <p:txBody>
          <a:bodyPr/>
          <a:lstStyle/>
          <a:p>
            <a:r>
              <a:rPr lang="en-US"/>
              <a:t>Oregon Department of Education</a:t>
            </a:r>
            <a:endParaRPr lang="en-US" dirty="0"/>
          </a:p>
        </p:txBody>
      </p:sp>
      <p:sp>
        <p:nvSpPr>
          <p:cNvPr id="5" name="Slide Number Placeholder 4">
            <a:extLst>
              <a:ext uri="{FF2B5EF4-FFF2-40B4-BE49-F238E27FC236}">
                <a16:creationId xmlns:a16="http://schemas.microsoft.com/office/drawing/2014/main" id="{CADD2B16-EF8C-EC80-5852-54260A31A0E0}"/>
              </a:ext>
            </a:extLst>
          </p:cNvPr>
          <p:cNvSpPr>
            <a:spLocks noGrp="1"/>
          </p:cNvSpPr>
          <p:nvPr>
            <p:ph type="sldNum" sz="quarter" idx="12"/>
          </p:nvPr>
        </p:nvSpPr>
        <p:spPr/>
        <p:txBody>
          <a:bodyPr/>
          <a:lstStyle/>
          <a:p>
            <a:fld id="{357F5B69-6281-4C1F-8C38-6DA0F56DA430}" type="slidenum">
              <a:rPr lang="en-US" smtClean="0"/>
              <a:t>15</a:t>
            </a:fld>
            <a:endParaRPr lang="en-US" dirty="0"/>
          </a:p>
        </p:txBody>
      </p:sp>
    </p:spTree>
    <p:extLst>
      <p:ext uri="{BB962C8B-B14F-4D97-AF65-F5344CB8AC3E}">
        <p14:creationId xmlns:p14="http://schemas.microsoft.com/office/powerpoint/2010/main" val="89945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9. Procurement</a:t>
            </a:r>
          </a:p>
        </p:txBody>
      </p:sp>
      <p:sp>
        <p:nvSpPr>
          <p:cNvPr id="3" name="Content Placeholder 2"/>
          <p:cNvSpPr>
            <a:spLocks noGrp="1"/>
          </p:cNvSpPr>
          <p:nvPr>
            <p:ph idx="1"/>
          </p:nvPr>
        </p:nvSpPr>
        <p:spPr>
          <a:xfrm>
            <a:off x="717176" y="1720374"/>
            <a:ext cx="10784542" cy="4601981"/>
          </a:xfrm>
        </p:spPr>
        <p:txBody>
          <a:bodyPr>
            <a:normAutofit/>
          </a:bodyPr>
          <a:lstStyle/>
          <a:p>
            <a:r>
              <a:rPr lang="en-US" dirty="0"/>
              <a:t>Comply with federal, state, and local procurement laws and procedures.</a:t>
            </a:r>
          </a:p>
          <a:p>
            <a:r>
              <a:rPr lang="en-US" dirty="0"/>
              <a:t>Funding Sources</a:t>
            </a:r>
          </a:p>
          <a:p>
            <a:pPr lvl="1"/>
            <a:r>
              <a:rPr lang="en-US" dirty="0"/>
              <a:t>General Funds Account</a:t>
            </a:r>
          </a:p>
          <a:p>
            <a:pPr lvl="2"/>
            <a:r>
              <a:rPr lang="en-US" dirty="0"/>
              <a:t>ORS 279B</a:t>
            </a:r>
          </a:p>
          <a:p>
            <a:pPr lvl="1"/>
            <a:r>
              <a:rPr lang="en-US" dirty="0"/>
              <a:t>Nonprofit Food Service Account</a:t>
            </a:r>
          </a:p>
          <a:p>
            <a:pPr lvl="2"/>
            <a:r>
              <a:rPr lang="en-US" dirty="0"/>
              <a:t>2CFR 200-318 through 200.327</a:t>
            </a:r>
          </a:p>
          <a:p>
            <a:pPr lvl="2"/>
            <a:r>
              <a:rPr lang="en-US" dirty="0"/>
              <a:t>If exceeds $10,000 and not on ODE CNP Capital Equipment pre-approved list, follow 2 CFR 200.439</a:t>
            </a:r>
          </a:p>
          <a:p>
            <a:pPr lvl="1"/>
            <a:r>
              <a:rPr lang="en-US" dirty="0"/>
              <a:t>Combination of federal and non-federal funds (Use most Restrictive Procurement Standards)</a:t>
            </a:r>
          </a:p>
          <a:p>
            <a:r>
              <a:rPr lang="en-US" dirty="0"/>
              <a:t>ODE CNP Procurement Resource webpage or Richard.Williams@ode.oregon.gov</a:t>
            </a:r>
          </a:p>
          <a:p>
            <a:pPr lvl="1"/>
            <a:endParaRPr lang="en-US" dirty="0"/>
          </a:p>
          <a:p>
            <a:pPr lvl="1"/>
            <a:endParaRPr lang="en-US" dirty="0"/>
          </a:p>
          <a:p>
            <a:pPr lvl="1"/>
            <a:endParaRPr lang="en-US" dirty="0"/>
          </a:p>
          <a:p>
            <a:pPr marL="457200" lvl="1" indent="0">
              <a:buNone/>
            </a:pPr>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16</a:t>
            </a:fld>
            <a:endParaRPr lang="en-US" dirty="0"/>
          </a:p>
        </p:txBody>
      </p:sp>
    </p:spTree>
    <p:custDataLst>
      <p:tags r:id="rId1"/>
    </p:custDataLst>
    <p:extLst>
      <p:ext uri="{BB962C8B-B14F-4D97-AF65-F5344CB8AC3E}">
        <p14:creationId xmlns:p14="http://schemas.microsoft.com/office/powerpoint/2010/main" val="26541905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10. Common Questions and Answers</a:t>
            </a:r>
          </a:p>
        </p:txBody>
      </p:sp>
      <p:sp>
        <p:nvSpPr>
          <p:cNvPr id="3" name="Content Placeholder 2"/>
          <p:cNvSpPr>
            <a:spLocks noGrp="1"/>
          </p:cNvSpPr>
          <p:nvPr>
            <p:ph idx="1"/>
          </p:nvPr>
        </p:nvSpPr>
        <p:spPr>
          <a:xfrm>
            <a:off x="592428" y="1686560"/>
            <a:ext cx="11204620" cy="4714240"/>
          </a:xfrm>
        </p:spPr>
        <p:txBody>
          <a:bodyPr>
            <a:noAutofit/>
          </a:bodyPr>
          <a:lstStyle/>
          <a:p>
            <a:r>
              <a:rPr lang="en-US" dirty="0"/>
              <a:t>What if the equipment is over the amount of the grant?</a:t>
            </a:r>
          </a:p>
          <a:p>
            <a:r>
              <a:rPr lang="en-US" dirty="0"/>
              <a:t>Can I submit multiple grant reimbursement requests for the same site?</a:t>
            </a:r>
          </a:p>
          <a:p>
            <a:r>
              <a:rPr lang="en-US" dirty="0"/>
              <a:t>What if I don’t need to use this grant?</a:t>
            </a:r>
          </a:p>
          <a:p>
            <a:r>
              <a:rPr lang="en-US" dirty="0"/>
              <a:t>What if I wish to purchase a breakfast cart that is over the amount but will be used for multiple sites?</a:t>
            </a:r>
          </a:p>
          <a:p>
            <a:r>
              <a:rPr lang="en-US" dirty="0"/>
              <a:t>What if I applied for the </a:t>
            </a:r>
            <a:r>
              <a:rPr lang="en-US" dirty="0" err="1"/>
              <a:t>BAtB</a:t>
            </a:r>
            <a:r>
              <a:rPr lang="en-US" dirty="0"/>
              <a:t> exemption, am I still eligible for the equipment grant.  </a:t>
            </a:r>
          </a:p>
          <a:p>
            <a:r>
              <a:rPr lang="en-US" dirty="0"/>
              <a:t>Why doesn’t one of my sites show up in the agreement? </a:t>
            </a:r>
          </a:p>
          <a:p>
            <a:r>
              <a:rPr lang="en-US" dirty="0"/>
              <a:t>If I am unable to utilize this grant, can we move the funds to another SFA or site that has need of this?</a:t>
            </a:r>
          </a:p>
          <a:p>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17</a:t>
            </a:fld>
            <a:endParaRPr lang="en-US" dirty="0"/>
          </a:p>
        </p:txBody>
      </p:sp>
    </p:spTree>
    <p:custDataLst>
      <p:tags r:id="rId1"/>
    </p:custDataLst>
    <p:extLst>
      <p:ext uri="{BB962C8B-B14F-4D97-AF65-F5344CB8AC3E}">
        <p14:creationId xmlns:p14="http://schemas.microsoft.com/office/powerpoint/2010/main" val="4467140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Resources</a:t>
            </a:r>
          </a:p>
        </p:txBody>
      </p:sp>
      <p:sp>
        <p:nvSpPr>
          <p:cNvPr id="3" name="Content Placeholder 2"/>
          <p:cNvSpPr>
            <a:spLocks noGrp="1"/>
          </p:cNvSpPr>
          <p:nvPr>
            <p:ph idx="1"/>
          </p:nvPr>
        </p:nvSpPr>
        <p:spPr>
          <a:xfrm>
            <a:off x="717176" y="1729719"/>
            <a:ext cx="10784542" cy="4775199"/>
          </a:xfrm>
        </p:spPr>
        <p:txBody>
          <a:bodyPr>
            <a:normAutofit lnSpcReduction="10000"/>
          </a:bodyPr>
          <a:lstStyle/>
          <a:p>
            <a:r>
              <a:rPr lang="en-US" dirty="0"/>
              <a:t>Student Success Act:  </a:t>
            </a:r>
            <a:r>
              <a:rPr lang="en-US" sz="2000" dirty="0">
                <a:hlinkClick r:id="rId4"/>
              </a:rPr>
              <a:t>https://www.oregon.gov/ode/students-and-family/childnutrition/SNP/Pages/Student-Success-.aspx</a:t>
            </a:r>
            <a:endParaRPr lang="en-US" sz="2000" dirty="0"/>
          </a:p>
          <a:p>
            <a:r>
              <a:rPr lang="en-US" dirty="0"/>
              <a:t>Meal Pattern and Nutritional Quality webpage for Breakfast After the Bell Accordion:  </a:t>
            </a:r>
            <a:r>
              <a:rPr lang="en-US" sz="2000" dirty="0">
                <a:hlinkClick r:id="rId5"/>
              </a:rPr>
              <a:t>https://www.oregon.gov/ode/students-and-family/childnutrition/SNP/Pages/Meal-Pattern-and-Nutritional-Quality.aspx#MCQ</a:t>
            </a:r>
            <a:endParaRPr lang="en-US" sz="2000" dirty="0"/>
          </a:p>
          <a:p>
            <a:r>
              <a:rPr lang="en-US" dirty="0"/>
              <a:t>Nutrition Procurement Resources:  </a:t>
            </a:r>
            <a:r>
              <a:rPr lang="en-US" sz="2000" dirty="0">
                <a:hlinkClick r:id="rId6"/>
              </a:rPr>
              <a:t>https://www.oregon.gov/ode/students-and-family/childnutrition/Pages/Procurement.aspx</a:t>
            </a:r>
            <a:endParaRPr lang="en-US" sz="2000" dirty="0"/>
          </a:p>
          <a:p>
            <a:r>
              <a:rPr lang="en-US" dirty="0"/>
              <a:t>Budget and Analysis Webpage for EGMS:  </a:t>
            </a:r>
            <a:r>
              <a:rPr lang="en-US" sz="2000" dirty="0">
                <a:hlinkClick r:id="rId7"/>
              </a:rPr>
              <a:t>https://www.oregon.gov/ode/schools-and-districts/finance/pages/budget-and-analysis.aspx</a:t>
            </a:r>
            <a:endParaRPr lang="en-US" sz="2000" dirty="0"/>
          </a:p>
          <a:p>
            <a:r>
              <a:rPr lang="en-US" dirty="0"/>
              <a:t>Contacts:</a:t>
            </a:r>
          </a:p>
          <a:p>
            <a:pPr lvl="1"/>
            <a:r>
              <a:rPr lang="en-US" dirty="0"/>
              <a:t>Basic </a:t>
            </a:r>
            <a:r>
              <a:rPr lang="en-US" dirty="0" err="1"/>
              <a:t>BAtB</a:t>
            </a:r>
            <a:r>
              <a:rPr lang="en-US" dirty="0"/>
              <a:t> Equipment Grant Questions:   </a:t>
            </a:r>
            <a:r>
              <a:rPr lang="en-US" dirty="0">
                <a:hlinkClick r:id="rId8"/>
              </a:rPr>
              <a:t>Laura.Allran@ode.oregon.gov</a:t>
            </a:r>
            <a:endParaRPr lang="en-US" dirty="0"/>
          </a:p>
          <a:p>
            <a:pPr lvl="1"/>
            <a:r>
              <a:rPr lang="en-US" dirty="0"/>
              <a:t>Grant Agreement Questions: </a:t>
            </a:r>
            <a:r>
              <a:rPr lang="en-US" u="sng" dirty="0">
                <a:hlinkClick r:id="rId9"/>
              </a:rPr>
              <a:t>ode.procurement@ode.oregon.gov</a:t>
            </a:r>
            <a:endParaRPr lang="en-US" u="sng" dirty="0"/>
          </a:p>
          <a:p>
            <a:pPr lvl="1"/>
            <a:r>
              <a:rPr lang="en-US" dirty="0"/>
              <a:t>Procurement Questions:  </a:t>
            </a:r>
            <a:r>
              <a:rPr lang="en-US" dirty="0">
                <a:hlinkClick r:id="rId10"/>
              </a:rPr>
              <a:t>Richard.Williams@ode.oregon.gov</a:t>
            </a:r>
            <a:endParaRPr lang="en-US" dirty="0"/>
          </a:p>
          <a:p>
            <a:pPr lvl="1"/>
            <a:endParaRPr lang="en-US" dirty="0"/>
          </a:p>
          <a:p>
            <a:pPr lvl="1"/>
            <a:endParaRPr lang="en-US" dirty="0"/>
          </a:p>
          <a:p>
            <a:pPr lvl="1"/>
            <a:endParaRPr lang="en-US" sz="2000" dirty="0"/>
          </a:p>
          <a:p>
            <a:endParaRPr lang="en-US" dirty="0"/>
          </a:p>
          <a:p>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18</a:t>
            </a:fld>
            <a:endParaRPr lang="en-US" dirty="0"/>
          </a:p>
        </p:txBody>
      </p:sp>
    </p:spTree>
    <p:custDataLst>
      <p:tags r:id="rId1"/>
    </p:custDataLst>
    <p:extLst>
      <p:ext uri="{BB962C8B-B14F-4D97-AF65-F5344CB8AC3E}">
        <p14:creationId xmlns:p14="http://schemas.microsoft.com/office/powerpoint/2010/main" val="24246931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Questions?</a:t>
            </a:r>
          </a:p>
        </p:txBody>
      </p:sp>
      <p:sp>
        <p:nvSpPr>
          <p:cNvPr id="3" name="Footer Placeholder 2"/>
          <p:cNvSpPr>
            <a:spLocks noGrp="1"/>
          </p:cNvSpPr>
          <p:nvPr>
            <p:ph type="ftr" sz="quarter" idx="11"/>
          </p:nvPr>
        </p:nvSpPr>
        <p:spPr/>
        <p:txBody>
          <a:bodyPr/>
          <a:lstStyle/>
          <a:p>
            <a:r>
              <a:rPr lang="en-US" dirty="0"/>
              <a:t>Oregon Department of Education</a:t>
            </a:r>
          </a:p>
        </p:txBody>
      </p:sp>
      <p:sp>
        <p:nvSpPr>
          <p:cNvPr id="4" name="Slide Number Placeholder 3"/>
          <p:cNvSpPr>
            <a:spLocks noGrp="1"/>
          </p:cNvSpPr>
          <p:nvPr>
            <p:ph type="sldNum" sz="quarter" idx="12"/>
          </p:nvPr>
        </p:nvSpPr>
        <p:spPr/>
        <p:txBody>
          <a:bodyPr/>
          <a:lstStyle/>
          <a:p>
            <a:fld id="{357F5B69-6281-4C1F-8C38-6DA0F56DA430}" type="slidenum">
              <a:rPr lang="en-US" smtClean="0"/>
              <a:t>19</a:t>
            </a:fld>
            <a:endParaRPr lang="en-US" dirty="0"/>
          </a:p>
        </p:txBody>
      </p:sp>
    </p:spTree>
    <p:extLst>
      <p:ext uri="{BB962C8B-B14F-4D97-AF65-F5344CB8AC3E}">
        <p14:creationId xmlns:p14="http://schemas.microsoft.com/office/powerpoint/2010/main" val="3832791341"/>
      </p:ext>
    </p:extLst>
  </p:cSld>
  <p:clrMapOvr>
    <a:masterClrMapping/>
  </p:clrMapOvr>
  <mc:AlternateContent xmlns:mc="http://schemas.openxmlformats.org/markup-compatibility/2006" xmlns:p14="http://schemas.microsoft.com/office/powerpoint/2010/main">
    <mc:Choice Requires="p14">
      <p:transition spd="slow" p14:dur="2000" advTm="16693"/>
    </mc:Choice>
    <mc:Fallback xmlns="">
      <p:transition spd="slow" advTm="16693"/>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Regulations for Breakfast After Bell (</a:t>
            </a:r>
            <a:r>
              <a:rPr lang="en-US" dirty="0" err="1"/>
              <a:t>BAtB</a:t>
            </a:r>
            <a:r>
              <a:rPr lang="en-US" dirty="0"/>
              <a:t>)</a:t>
            </a:r>
          </a:p>
        </p:txBody>
      </p:sp>
      <p:sp>
        <p:nvSpPr>
          <p:cNvPr id="3" name="Content Placeholder 2"/>
          <p:cNvSpPr>
            <a:spLocks noGrp="1"/>
          </p:cNvSpPr>
          <p:nvPr>
            <p:ph idx="1"/>
          </p:nvPr>
        </p:nvSpPr>
        <p:spPr/>
        <p:txBody>
          <a:bodyPr/>
          <a:lstStyle/>
          <a:p>
            <a:pPr>
              <a:spcBef>
                <a:spcPts val="1200"/>
              </a:spcBef>
            </a:pPr>
            <a:r>
              <a:rPr lang="en-US" sz="3200" b="1" dirty="0"/>
              <a:t>Student Success Act (SSA)</a:t>
            </a:r>
          </a:p>
          <a:p>
            <a:pPr lvl="1">
              <a:spcBef>
                <a:spcPts val="1200"/>
              </a:spcBef>
            </a:pPr>
            <a:r>
              <a:rPr lang="en-US" sz="2800" dirty="0">
                <a:hlinkClick r:id="rId4"/>
              </a:rPr>
              <a:t>OAR 581-051-0600 - </a:t>
            </a:r>
            <a:r>
              <a:rPr lang="en-US" sz="2800" dirty="0" err="1">
                <a:hlinkClick r:id="rId4"/>
              </a:rPr>
              <a:t>BAtB</a:t>
            </a:r>
            <a:r>
              <a:rPr lang="en-US" sz="2800" dirty="0">
                <a:hlinkClick r:id="rId4"/>
              </a:rPr>
              <a:t> Requirements and Exemption Process</a:t>
            </a:r>
            <a:endParaRPr lang="en-US" sz="2800" dirty="0"/>
          </a:p>
          <a:p>
            <a:pPr lvl="1">
              <a:spcBef>
                <a:spcPts val="1200"/>
              </a:spcBef>
            </a:pPr>
            <a:r>
              <a:rPr lang="en-US" sz="2800" dirty="0">
                <a:hlinkClick r:id="rId5"/>
              </a:rPr>
              <a:t>OAR 581-022-0102 – Standard for Public Elementary and Secondary Schools</a:t>
            </a:r>
            <a:endParaRPr lang="en-US" sz="2800" dirty="0"/>
          </a:p>
          <a:p>
            <a:pPr lvl="1">
              <a:spcBef>
                <a:spcPts val="1200"/>
              </a:spcBef>
            </a:pPr>
            <a:r>
              <a:rPr lang="en-US" sz="2800" dirty="0">
                <a:hlinkClick r:id="rId6"/>
              </a:rPr>
              <a:t>ORS 327.535 – Participation in School Breakfast Program</a:t>
            </a:r>
            <a:endParaRPr lang="en-US" sz="2800" dirty="0"/>
          </a:p>
          <a:p>
            <a:pPr lvl="1">
              <a:spcBef>
                <a:spcPts val="1200"/>
              </a:spcBef>
            </a:pPr>
            <a:r>
              <a:rPr lang="en-US" sz="2800" dirty="0">
                <a:hlinkClick r:id="rId7"/>
              </a:rPr>
              <a:t>OAR 581-051-0605 – </a:t>
            </a:r>
            <a:r>
              <a:rPr lang="en-US" sz="2800" dirty="0" err="1">
                <a:hlinkClick r:id="rId7"/>
              </a:rPr>
              <a:t>BAtB</a:t>
            </a:r>
            <a:r>
              <a:rPr lang="en-US" sz="2800" dirty="0">
                <a:hlinkClick r:id="rId7"/>
              </a:rPr>
              <a:t> Equipment Grant</a:t>
            </a:r>
            <a:endParaRPr lang="en-US" sz="2800" dirty="0"/>
          </a:p>
          <a:p>
            <a:pPr lvl="1"/>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2</a:t>
            </a:fld>
            <a:endParaRPr lang="en-US" dirty="0"/>
          </a:p>
        </p:txBody>
      </p:sp>
    </p:spTree>
    <p:custDataLst>
      <p:tags r:id="rId1"/>
    </p:custDataLst>
    <p:extLst>
      <p:ext uri="{BB962C8B-B14F-4D97-AF65-F5344CB8AC3E}">
        <p14:creationId xmlns:p14="http://schemas.microsoft.com/office/powerpoint/2010/main" val="1565938191"/>
      </p:ext>
    </p:extLst>
  </p:cSld>
  <p:clrMapOvr>
    <a:masterClrMapping/>
  </p:clrMapOvr>
  <mc:AlternateContent xmlns:mc="http://schemas.openxmlformats.org/markup-compatibility/2006">
    <mc:Choice xmlns:p14="http://schemas.microsoft.com/office/powerpoint/2010/main" Requires="p14">
      <p:transition spd="slow" p14:dur="2000" advTm="150173"/>
    </mc:Choice>
    <mc:Fallback>
      <p:transition spd="slow" advTm="150173"/>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230298B5-57CE-7C38-8C73-352854A26295}"/>
              </a:ext>
            </a:extLst>
          </p:cNvPr>
          <p:cNvSpPr>
            <a:spLocks noGrp="1"/>
          </p:cNvSpPr>
          <p:nvPr>
            <p:ph type="title"/>
          </p:nvPr>
        </p:nvSpPr>
        <p:spPr/>
        <p:txBody>
          <a:bodyPr/>
          <a:lstStyle/>
          <a:p>
            <a:r>
              <a:rPr lang="en-US" dirty="0"/>
              <a:t>USDA Civil Rights</a:t>
            </a:r>
          </a:p>
        </p:txBody>
      </p:sp>
      <p:sp>
        <p:nvSpPr>
          <p:cNvPr id="11" name="Content Placeholder 10">
            <a:extLst>
              <a:ext uri="{FF2B5EF4-FFF2-40B4-BE49-F238E27FC236}">
                <a16:creationId xmlns:a16="http://schemas.microsoft.com/office/drawing/2014/main" id="{22A16521-C662-0675-B303-CFC920E88342}"/>
              </a:ext>
            </a:extLst>
          </p:cNvPr>
          <p:cNvSpPr>
            <a:spLocks noGrp="1"/>
          </p:cNvSpPr>
          <p:nvPr>
            <p:ph idx="1"/>
          </p:nvPr>
        </p:nvSpPr>
        <p:spPr/>
        <p:txBody>
          <a:bodyPr>
            <a:normAutofit fontScale="62500" lnSpcReduction="20000"/>
          </a:bodyPr>
          <a:lstStyle/>
          <a:p>
            <a:pPr marL="0" indent="0">
              <a:buNone/>
            </a:pPr>
            <a:r>
              <a:rPr lang="en-US" sz="2400" b="0" i="0" dirty="0">
                <a:solidFill>
                  <a:srgbClr val="333333"/>
                </a:solidFill>
                <a:effectLst/>
              </a:rPr>
              <a:t>In accordance with federal civil rights law and U.S. Department of Agriculture (USDA) civil rights regulations and policies, this institution is prohibited from discriminating on the basis of race, color, national origin, sex (including gender identity and sexual orientation), disability, age, or reprisal or retaliation for prior civil rights activity.</a:t>
            </a:r>
            <a:br>
              <a:rPr lang="en-US" sz="2400" dirty="0"/>
            </a:br>
            <a:br>
              <a:rPr lang="en-US" sz="2400" dirty="0"/>
            </a:br>
            <a:r>
              <a:rPr lang="en-US" sz="2400" dirty="0"/>
              <a:t>Persons with disabilities who require alternative means of communication for program information (e.g. Braille, large print, audiotape, American Sign Language, etc.), should contact the Agency (State or local) where they applied for benefits.  Individuals who are deaf, hard of hearing or have speech disabilities may contact USDA through the Federal Relay Service at (800) 877-8339.  Additionally, program information may be made available in languages other than English.</a:t>
            </a:r>
            <a:br>
              <a:rPr lang="en-US" sz="2400" dirty="0"/>
            </a:br>
            <a:br>
              <a:rPr lang="en-US" sz="2400" dirty="0"/>
            </a:br>
            <a:r>
              <a:rPr lang="en-US" sz="2400" dirty="0"/>
              <a:t>To file a program complaint of discrimination, complete the </a:t>
            </a:r>
            <a:r>
              <a:rPr lang="en-US" sz="2400" u="sng" dirty="0">
                <a:hlinkClick r:id="rId3"/>
              </a:rPr>
              <a:t>USDA Program Discrimination Complaint Form</a:t>
            </a:r>
            <a:r>
              <a:rPr lang="en-US" sz="2400" dirty="0"/>
              <a:t>, (AD-3027) found online at: </a:t>
            </a:r>
            <a:r>
              <a:rPr lang="en-US" sz="2400" u="sng" dirty="0">
                <a:hlinkClick r:id="rId4"/>
              </a:rPr>
              <a:t>How to File a Complaint</a:t>
            </a:r>
            <a:r>
              <a:rPr lang="en-US" sz="2400" dirty="0"/>
              <a:t>, and at any USDA office, or write a letter addressed to USDA and provide in the letter all of the information requested in the form. To request a copy of the complaint form, call (866) 632-9992. Submit your completed form or letter to USDA by: </a:t>
            </a:r>
            <a:br>
              <a:rPr lang="en-US" sz="2400" dirty="0"/>
            </a:br>
            <a:br>
              <a:rPr lang="en-US" sz="2400" dirty="0"/>
            </a:br>
            <a:r>
              <a:rPr lang="en-US" sz="2400" dirty="0"/>
              <a:t>mail: U.S. Department of Agriculture </a:t>
            </a:r>
            <a:br>
              <a:rPr lang="en-US" sz="2400" dirty="0"/>
            </a:br>
            <a:r>
              <a:rPr lang="en-US" sz="2400" dirty="0"/>
              <a:t>Office of the Assistant Secretary for Civil Rights </a:t>
            </a:r>
            <a:br>
              <a:rPr lang="en-US" sz="2400" dirty="0"/>
            </a:br>
            <a:r>
              <a:rPr lang="en-US" sz="2400" dirty="0"/>
              <a:t>1400 Independence Avenue, SW </a:t>
            </a:r>
            <a:br>
              <a:rPr lang="en-US" sz="2400" dirty="0"/>
            </a:br>
            <a:r>
              <a:rPr lang="en-US" sz="2400" dirty="0"/>
              <a:t>Washington, D.C. 20250-9410; </a:t>
            </a:r>
          </a:p>
          <a:p>
            <a:pPr marL="0" indent="0">
              <a:buNone/>
            </a:pPr>
            <a:r>
              <a:rPr lang="en-US" sz="2400" dirty="0"/>
              <a:t>fax: (202) 690-7442; or </a:t>
            </a:r>
          </a:p>
          <a:p>
            <a:pPr marL="0" indent="0">
              <a:buNone/>
            </a:pPr>
            <a:r>
              <a:rPr lang="en-US" sz="2400" dirty="0"/>
              <a:t>email: </a:t>
            </a:r>
            <a:r>
              <a:rPr lang="en-US" sz="2400" u="sng" dirty="0" err="1">
                <a:hlinkClick r:id="rId5"/>
              </a:rPr>
              <a:t>program.intake@usda.gov</a:t>
            </a:r>
            <a:r>
              <a:rPr lang="en-US" sz="2400" dirty="0"/>
              <a:t>.</a:t>
            </a:r>
          </a:p>
          <a:p>
            <a:pPr marL="0" indent="0">
              <a:buNone/>
            </a:pPr>
            <a:r>
              <a:rPr lang="en-US" sz="2400" dirty="0"/>
              <a:t>This institution is an equal opportunity provider.</a:t>
            </a:r>
          </a:p>
          <a:p>
            <a:pPr marL="0" indent="0">
              <a:buNone/>
            </a:pPr>
            <a:endParaRPr lang="en-US" dirty="0"/>
          </a:p>
        </p:txBody>
      </p:sp>
      <p:sp>
        <p:nvSpPr>
          <p:cNvPr id="3" name="Footer Placeholder 2">
            <a:extLst>
              <a:ext uri="{FF2B5EF4-FFF2-40B4-BE49-F238E27FC236}">
                <a16:creationId xmlns:a16="http://schemas.microsoft.com/office/drawing/2014/main" id="{6E1EB636-A8F2-DF78-482C-F8EC2A36636B}"/>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a:extLst>
              <a:ext uri="{FF2B5EF4-FFF2-40B4-BE49-F238E27FC236}">
                <a16:creationId xmlns:a16="http://schemas.microsoft.com/office/drawing/2014/main" id="{ACBD7CBA-558E-A0EE-4221-50943B838D45}"/>
              </a:ext>
            </a:extLst>
          </p:cNvPr>
          <p:cNvSpPr>
            <a:spLocks noGrp="1"/>
          </p:cNvSpPr>
          <p:nvPr>
            <p:ph type="sldNum" sz="quarter" idx="12"/>
          </p:nvPr>
        </p:nvSpPr>
        <p:spPr/>
        <p:txBody>
          <a:bodyPr/>
          <a:lstStyle/>
          <a:p>
            <a:fld id="{357F5B69-6281-4C1F-8C38-6DA0F56DA430}" type="slidenum">
              <a:rPr lang="en-US" smtClean="0"/>
              <a:t>20</a:t>
            </a:fld>
            <a:endParaRPr lang="en-US" dirty="0"/>
          </a:p>
        </p:txBody>
      </p:sp>
    </p:spTree>
    <p:extLst>
      <p:ext uri="{BB962C8B-B14F-4D97-AF65-F5344CB8AC3E}">
        <p14:creationId xmlns:p14="http://schemas.microsoft.com/office/powerpoint/2010/main" val="38477369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Goals for this Presentation</a:t>
            </a:r>
          </a:p>
        </p:txBody>
      </p:sp>
      <p:sp>
        <p:nvSpPr>
          <p:cNvPr id="3" name="Content Placeholder 2"/>
          <p:cNvSpPr>
            <a:spLocks noGrp="1"/>
          </p:cNvSpPr>
          <p:nvPr>
            <p:ph idx="1"/>
          </p:nvPr>
        </p:nvSpPr>
        <p:spPr>
          <a:xfrm>
            <a:off x="717176" y="1640114"/>
            <a:ext cx="10784542" cy="4760686"/>
          </a:xfrm>
        </p:spPr>
        <p:txBody>
          <a:bodyPr>
            <a:normAutofit/>
          </a:bodyPr>
          <a:lstStyle/>
          <a:p>
            <a:pPr marL="457200" indent="-457200">
              <a:buFont typeface="+mj-lt"/>
              <a:buAutoNum type="arabicPeriod"/>
            </a:pPr>
            <a:r>
              <a:rPr lang="en-US" dirty="0"/>
              <a:t>Basic Knowledge of Breakfast After the Bell (</a:t>
            </a:r>
            <a:r>
              <a:rPr lang="en-US" dirty="0" err="1"/>
              <a:t>BAtB</a:t>
            </a:r>
            <a:r>
              <a:rPr lang="en-US" dirty="0"/>
              <a:t>)</a:t>
            </a:r>
          </a:p>
          <a:p>
            <a:pPr marL="457200" indent="-457200">
              <a:buFont typeface="+mj-lt"/>
              <a:buAutoNum type="arabicPeriod"/>
            </a:pPr>
            <a:r>
              <a:rPr lang="en-US" dirty="0"/>
              <a:t>The Basics for </a:t>
            </a:r>
            <a:r>
              <a:rPr lang="en-US" dirty="0" err="1"/>
              <a:t>BAtB</a:t>
            </a:r>
            <a:r>
              <a:rPr lang="en-US" dirty="0"/>
              <a:t> Equipment Grant</a:t>
            </a:r>
          </a:p>
          <a:p>
            <a:pPr marL="457200" indent="-457200">
              <a:buFont typeface="+mj-lt"/>
              <a:buAutoNum type="arabicPeriod"/>
            </a:pPr>
            <a:r>
              <a:rPr lang="en-US" dirty="0"/>
              <a:t>Eligibility Criteria for </a:t>
            </a:r>
            <a:r>
              <a:rPr lang="en-US" dirty="0" err="1"/>
              <a:t>BAtB</a:t>
            </a:r>
            <a:r>
              <a:rPr lang="en-US" dirty="0"/>
              <a:t> Equipment Grant</a:t>
            </a:r>
          </a:p>
          <a:p>
            <a:pPr marL="457200" indent="-457200">
              <a:buFont typeface="+mj-lt"/>
              <a:buAutoNum type="arabicPeriod"/>
            </a:pPr>
            <a:r>
              <a:rPr lang="en-US" dirty="0"/>
              <a:t>Qualified Equipment</a:t>
            </a:r>
          </a:p>
          <a:p>
            <a:pPr marL="457200" indent="-457200">
              <a:buFont typeface="+mj-lt"/>
              <a:buAutoNum type="arabicPeriod"/>
            </a:pPr>
            <a:r>
              <a:rPr lang="en-US" dirty="0"/>
              <a:t>Process Steps for </a:t>
            </a:r>
            <a:r>
              <a:rPr lang="en-US" dirty="0" err="1"/>
              <a:t>BatB</a:t>
            </a:r>
            <a:r>
              <a:rPr lang="en-US" dirty="0"/>
              <a:t> Equipment </a:t>
            </a:r>
          </a:p>
          <a:p>
            <a:pPr marL="457200" indent="-457200">
              <a:buFont typeface="+mj-lt"/>
              <a:buAutoNum type="arabicPeriod"/>
            </a:pPr>
            <a:r>
              <a:rPr lang="en-US" dirty="0" err="1"/>
              <a:t>BAtB</a:t>
            </a:r>
            <a:r>
              <a:rPr lang="en-US" dirty="0"/>
              <a:t> Equipment Grant Claim Form  Process</a:t>
            </a:r>
          </a:p>
          <a:p>
            <a:pPr marL="457200" indent="-457200">
              <a:buFont typeface="+mj-lt"/>
              <a:buAutoNum type="arabicPeriod"/>
            </a:pPr>
            <a:r>
              <a:rPr lang="en-US" dirty="0"/>
              <a:t>Claim Submission Process</a:t>
            </a:r>
          </a:p>
          <a:p>
            <a:pPr marL="457200" indent="-457200">
              <a:buFont typeface="+mj-lt"/>
              <a:buAutoNum type="arabicPeriod"/>
            </a:pPr>
            <a:r>
              <a:rPr lang="en-US" dirty="0"/>
              <a:t>Timelines</a:t>
            </a:r>
          </a:p>
          <a:p>
            <a:pPr marL="457200" indent="-457200">
              <a:buFont typeface="+mj-lt"/>
              <a:buAutoNum type="arabicPeriod"/>
            </a:pPr>
            <a:r>
              <a:rPr lang="en-US" dirty="0"/>
              <a:t>Procurement Information</a:t>
            </a:r>
          </a:p>
          <a:p>
            <a:pPr marL="457200" indent="-457200">
              <a:buFont typeface="+mj-lt"/>
              <a:buAutoNum type="arabicPeriod"/>
            </a:pPr>
            <a:r>
              <a:rPr lang="en-US" dirty="0"/>
              <a:t>Common Questions and Answers</a:t>
            </a:r>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3</a:t>
            </a:fld>
            <a:endParaRPr lang="en-US" dirty="0"/>
          </a:p>
        </p:txBody>
      </p:sp>
    </p:spTree>
    <p:custDataLst>
      <p:tags r:id="rId1"/>
    </p:custDataLst>
    <p:extLst>
      <p:ext uri="{BB962C8B-B14F-4D97-AF65-F5344CB8AC3E}">
        <p14:creationId xmlns:p14="http://schemas.microsoft.com/office/powerpoint/2010/main" val="1617011079"/>
      </p:ext>
    </p:extLst>
  </p:cSld>
  <p:clrMapOvr>
    <a:masterClrMapping/>
  </p:clrMapOvr>
  <mc:AlternateContent xmlns:mc="http://schemas.openxmlformats.org/markup-compatibility/2006">
    <mc:Choice xmlns:p14="http://schemas.microsoft.com/office/powerpoint/2010/main" Requires="p14">
      <p:transition spd="slow" p14:dur="2000" advTm="38751"/>
    </mc:Choice>
    <mc:Fallback>
      <p:transition spd="slow" advTm="38751"/>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 The Basics of Breakfast After the Bell</a:t>
            </a:r>
          </a:p>
        </p:txBody>
      </p:sp>
      <p:sp>
        <p:nvSpPr>
          <p:cNvPr id="3" name="Content Placeholder 2"/>
          <p:cNvSpPr>
            <a:spLocks noGrp="1"/>
          </p:cNvSpPr>
          <p:nvPr>
            <p:ph idx="1"/>
          </p:nvPr>
        </p:nvSpPr>
        <p:spPr>
          <a:xfrm>
            <a:off x="717176" y="1825625"/>
            <a:ext cx="10784542" cy="4314168"/>
          </a:xfrm>
        </p:spPr>
        <p:txBody>
          <a:bodyPr>
            <a:normAutofit/>
          </a:bodyPr>
          <a:lstStyle/>
          <a:p>
            <a:pPr lvl="1"/>
            <a:r>
              <a:rPr lang="en-US" sz="2800" dirty="0"/>
              <a:t>What is Breakfast After the Bell?</a:t>
            </a:r>
          </a:p>
          <a:p>
            <a:pPr lvl="1"/>
            <a:r>
              <a:rPr lang="en-US" sz="2800" dirty="0"/>
              <a:t>When must serve Breakfast After the Bell?</a:t>
            </a:r>
          </a:p>
          <a:p>
            <a:pPr lvl="1"/>
            <a:r>
              <a:rPr lang="en-US" sz="2800" dirty="0"/>
              <a:t>Which schools are required to implement Breakfast After the Bell?</a:t>
            </a:r>
          </a:p>
          <a:p>
            <a:pPr lvl="1"/>
            <a:r>
              <a:rPr lang="en-US" sz="2800" dirty="0"/>
              <a:t>Exemption from Breakfast After the Bell Requirement</a:t>
            </a:r>
          </a:p>
          <a:p>
            <a:pPr lvl="1"/>
            <a:r>
              <a:rPr lang="en-US" sz="2800" dirty="0"/>
              <a:t>Implementation Methods</a:t>
            </a:r>
          </a:p>
          <a:p>
            <a:pPr lvl="1"/>
            <a:r>
              <a:rPr lang="en-US" sz="2800" dirty="0"/>
              <a:t>Instructional Time</a:t>
            </a:r>
          </a:p>
          <a:p>
            <a:pPr lvl="2"/>
            <a:endParaRPr lang="en-US" dirty="0"/>
          </a:p>
          <a:p>
            <a:pPr lvl="2"/>
            <a:endParaRPr lang="en-US" dirty="0"/>
          </a:p>
          <a:p>
            <a:pPr lvl="2"/>
            <a:endParaRPr lang="en-US" dirty="0"/>
          </a:p>
          <a:p>
            <a:pPr lvl="2"/>
            <a:endParaRPr lang="en-US" dirty="0"/>
          </a:p>
          <a:p>
            <a:pPr lvl="2"/>
            <a:endParaRPr lang="en-US" dirty="0"/>
          </a:p>
          <a:p>
            <a:pPr marL="457200" lvl="1" indent="0">
              <a:buNone/>
            </a:pPr>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4</a:t>
            </a:fld>
            <a:endParaRPr lang="en-US" dirty="0"/>
          </a:p>
        </p:txBody>
      </p:sp>
    </p:spTree>
    <p:custDataLst>
      <p:tags r:id="rId1"/>
    </p:custDataLst>
    <p:extLst>
      <p:ext uri="{BB962C8B-B14F-4D97-AF65-F5344CB8AC3E}">
        <p14:creationId xmlns:p14="http://schemas.microsoft.com/office/powerpoint/2010/main" val="1447882030"/>
      </p:ext>
    </p:extLst>
  </p:cSld>
  <p:clrMapOvr>
    <a:masterClrMapping/>
  </p:clrMapOvr>
  <mc:AlternateContent xmlns:mc="http://schemas.openxmlformats.org/markup-compatibility/2006">
    <mc:Choice xmlns:p14="http://schemas.microsoft.com/office/powerpoint/2010/main" Requires="p14">
      <p:transition spd="slow" p14:dur="2000" advTm="24848"/>
    </mc:Choice>
    <mc:Fallback>
      <p:transition spd="slow" advTm="24848"/>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The Basics of </a:t>
            </a:r>
            <a:r>
              <a:rPr lang="en-US" dirty="0" err="1"/>
              <a:t>BAtB</a:t>
            </a:r>
            <a:r>
              <a:rPr lang="en-US" dirty="0"/>
              <a:t> Equipment Grant</a:t>
            </a:r>
          </a:p>
        </p:txBody>
      </p:sp>
      <p:sp>
        <p:nvSpPr>
          <p:cNvPr id="3" name="Content Placeholder 2"/>
          <p:cNvSpPr>
            <a:spLocks noGrp="1"/>
          </p:cNvSpPr>
          <p:nvPr>
            <p:ph idx="1"/>
          </p:nvPr>
        </p:nvSpPr>
        <p:spPr>
          <a:xfrm>
            <a:off x="717176" y="1825625"/>
            <a:ext cx="10784542" cy="4314168"/>
          </a:xfrm>
        </p:spPr>
        <p:txBody>
          <a:bodyPr>
            <a:normAutofit lnSpcReduction="10000"/>
          </a:bodyPr>
          <a:lstStyle/>
          <a:p>
            <a:pPr lvl="1"/>
            <a:r>
              <a:rPr lang="en-US" sz="2800" dirty="0"/>
              <a:t>Purpose of </a:t>
            </a:r>
            <a:r>
              <a:rPr lang="en-US" sz="2800" dirty="0" err="1"/>
              <a:t>BAtB</a:t>
            </a:r>
            <a:r>
              <a:rPr lang="en-US" sz="2800" dirty="0"/>
              <a:t> Equipment Grant</a:t>
            </a:r>
          </a:p>
          <a:p>
            <a:pPr lvl="1"/>
            <a:r>
              <a:rPr lang="en-US" sz="2800" dirty="0"/>
              <a:t>Funding Allocation  for the </a:t>
            </a:r>
            <a:r>
              <a:rPr lang="en-US" sz="2800" dirty="0" err="1"/>
              <a:t>BAtB</a:t>
            </a:r>
            <a:r>
              <a:rPr lang="en-US" sz="2800" dirty="0"/>
              <a:t> Equipment Grant</a:t>
            </a:r>
          </a:p>
          <a:p>
            <a:pPr lvl="2"/>
            <a:r>
              <a:rPr lang="en-US" sz="2800" dirty="0"/>
              <a:t>May not deposit in Nonprofit Food Service account and must separately account for grant funds.  </a:t>
            </a:r>
          </a:p>
          <a:p>
            <a:pPr lvl="1"/>
            <a:r>
              <a:rPr lang="en-US" sz="2800" dirty="0"/>
              <a:t>How do you determine which sites qualify for the equipment grant?</a:t>
            </a:r>
          </a:p>
          <a:p>
            <a:pPr lvl="2"/>
            <a:r>
              <a:rPr lang="en-US" sz="2800" dirty="0"/>
              <a:t>Required Sites</a:t>
            </a:r>
          </a:p>
          <a:p>
            <a:pPr lvl="2"/>
            <a:r>
              <a:rPr lang="en-US" sz="2800" dirty="0"/>
              <a:t>Sites that qualify for the exemption</a:t>
            </a:r>
          </a:p>
          <a:p>
            <a:pPr lvl="1"/>
            <a:r>
              <a:rPr lang="en-US" sz="2800" dirty="0"/>
              <a:t>How often are the grants funds allocated?</a:t>
            </a:r>
          </a:p>
          <a:p>
            <a:pPr lvl="2"/>
            <a:r>
              <a:rPr lang="en-US" sz="2800" dirty="0"/>
              <a:t>Biennial Grant</a:t>
            </a:r>
          </a:p>
          <a:p>
            <a:pPr lvl="2"/>
            <a:r>
              <a:rPr lang="en-US" sz="2800" dirty="0"/>
              <a:t>Two rounds of funding within the biennial.  </a:t>
            </a:r>
          </a:p>
          <a:p>
            <a:pPr lvl="1"/>
            <a:endParaRPr lang="en-US" dirty="0"/>
          </a:p>
          <a:p>
            <a:pPr lvl="2"/>
            <a:endParaRPr lang="en-US" dirty="0"/>
          </a:p>
          <a:p>
            <a:pPr lvl="1"/>
            <a:endParaRPr lang="en-US" dirty="0"/>
          </a:p>
          <a:p>
            <a:pPr lvl="2"/>
            <a:endParaRPr lang="en-US" dirty="0"/>
          </a:p>
          <a:p>
            <a:pPr lvl="2"/>
            <a:endParaRPr lang="en-US" dirty="0"/>
          </a:p>
          <a:p>
            <a:pPr lvl="2"/>
            <a:endParaRPr lang="en-US" dirty="0"/>
          </a:p>
          <a:p>
            <a:pPr lvl="2"/>
            <a:endParaRPr lang="en-US" dirty="0"/>
          </a:p>
          <a:p>
            <a:pPr lvl="2"/>
            <a:endParaRPr lang="en-US" dirty="0"/>
          </a:p>
          <a:p>
            <a:pPr lvl="2"/>
            <a:endParaRPr lang="en-US" dirty="0"/>
          </a:p>
          <a:p>
            <a:pPr marL="457200" lvl="1" indent="0">
              <a:buNone/>
            </a:pPr>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5</a:t>
            </a:fld>
            <a:endParaRPr lang="en-US" dirty="0"/>
          </a:p>
        </p:txBody>
      </p:sp>
    </p:spTree>
    <p:custDataLst>
      <p:tags r:id="rId1"/>
    </p:custDataLst>
    <p:extLst>
      <p:ext uri="{BB962C8B-B14F-4D97-AF65-F5344CB8AC3E}">
        <p14:creationId xmlns:p14="http://schemas.microsoft.com/office/powerpoint/2010/main" val="13232646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3. Eligibility for the </a:t>
            </a:r>
            <a:r>
              <a:rPr lang="en-US" dirty="0" err="1"/>
              <a:t>BAtB</a:t>
            </a:r>
            <a:r>
              <a:rPr lang="en-US" dirty="0"/>
              <a:t> Equipment grant</a:t>
            </a:r>
          </a:p>
        </p:txBody>
      </p:sp>
      <p:sp>
        <p:nvSpPr>
          <p:cNvPr id="3" name="Content Placeholder 2"/>
          <p:cNvSpPr>
            <a:spLocks noGrp="1"/>
          </p:cNvSpPr>
          <p:nvPr>
            <p:ph idx="1"/>
          </p:nvPr>
        </p:nvSpPr>
        <p:spPr/>
        <p:txBody>
          <a:bodyPr>
            <a:normAutofit fontScale="92500"/>
          </a:bodyPr>
          <a:lstStyle/>
          <a:p>
            <a:r>
              <a:rPr lang="en-US" sz="3000" dirty="0"/>
              <a:t>Recipients must meet the following requirements:</a:t>
            </a:r>
          </a:p>
          <a:p>
            <a:pPr lvl="1"/>
            <a:r>
              <a:rPr lang="en-US" sz="3000" dirty="0"/>
              <a:t>School district, public charter schools, and education service districts </a:t>
            </a:r>
          </a:p>
          <a:p>
            <a:pPr lvl="1"/>
            <a:r>
              <a:rPr lang="en-US" sz="3000" dirty="0"/>
              <a:t>School Breakfast Program (SBP)</a:t>
            </a:r>
          </a:p>
          <a:p>
            <a:pPr lvl="1"/>
            <a:r>
              <a:rPr lang="en-US" sz="3000" dirty="0"/>
              <a:t>Students on campus</a:t>
            </a:r>
          </a:p>
          <a:p>
            <a:pPr lvl="1"/>
            <a:r>
              <a:rPr lang="en-US" sz="3000" dirty="0"/>
              <a:t>Student population must be 70% Federal Free and Reduced eligible </a:t>
            </a:r>
          </a:p>
          <a:p>
            <a:pPr lvl="1"/>
            <a:r>
              <a:rPr lang="en-US" sz="3000" dirty="0"/>
              <a:t>Must make breakfast accessible after the beginning of the school day</a:t>
            </a:r>
          </a:p>
          <a:p>
            <a:pPr lvl="1"/>
            <a:r>
              <a:rPr lang="en-US" sz="3000" dirty="0"/>
              <a:t>Sponsor did not elect the BATB exemption for the site. </a:t>
            </a:r>
          </a:p>
          <a:p>
            <a:pPr lvl="1"/>
            <a:endParaRPr lang="en-US" dirty="0"/>
          </a:p>
          <a:p>
            <a:pPr lvl="1"/>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6</a:t>
            </a:fld>
            <a:endParaRPr lang="en-US" dirty="0"/>
          </a:p>
        </p:txBody>
      </p:sp>
    </p:spTree>
    <p:custDataLst>
      <p:tags r:id="rId1"/>
    </p:custDataLst>
    <p:extLst>
      <p:ext uri="{BB962C8B-B14F-4D97-AF65-F5344CB8AC3E}">
        <p14:creationId xmlns:p14="http://schemas.microsoft.com/office/powerpoint/2010/main" val="37520800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4. Qualified Equipment</a:t>
            </a:r>
          </a:p>
        </p:txBody>
      </p:sp>
      <p:sp>
        <p:nvSpPr>
          <p:cNvPr id="3" name="Content Placeholder 2"/>
          <p:cNvSpPr>
            <a:spLocks noGrp="1"/>
          </p:cNvSpPr>
          <p:nvPr>
            <p:ph idx="1"/>
          </p:nvPr>
        </p:nvSpPr>
        <p:spPr>
          <a:xfrm>
            <a:off x="717176" y="1825624"/>
            <a:ext cx="10784542" cy="4420629"/>
          </a:xfrm>
        </p:spPr>
        <p:txBody>
          <a:bodyPr>
            <a:normAutofit lnSpcReduction="10000"/>
          </a:bodyPr>
          <a:lstStyle/>
          <a:p>
            <a:pPr lvl="1"/>
            <a:r>
              <a:rPr lang="en-US" sz="2800" dirty="0"/>
              <a:t>Qualified Equipment, installation and ancillary costs</a:t>
            </a:r>
          </a:p>
          <a:p>
            <a:pPr lvl="2"/>
            <a:r>
              <a:rPr lang="en-US" sz="2800" dirty="0"/>
              <a:t>Equipment Definition</a:t>
            </a:r>
          </a:p>
          <a:p>
            <a:pPr lvl="2"/>
            <a:r>
              <a:rPr lang="en-US" sz="2800" dirty="0"/>
              <a:t>Useable for 1 year or more</a:t>
            </a:r>
          </a:p>
          <a:p>
            <a:pPr lvl="2"/>
            <a:r>
              <a:rPr lang="en-US" sz="2800" dirty="0"/>
              <a:t>Purchase, repair, renovate, or upgrade equipment</a:t>
            </a:r>
          </a:p>
          <a:p>
            <a:pPr lvl="1"/>
            <a:r>
              <a:rPr lang="en-US" sz="2800" dirty="0"/>
              <a:t>Not qualified as equipment</a:t>
            </a:r>
          </a:p>
          <a:p>
            <a:pPr lvl="2"/>
            <a:r>
              <a:rPr lang="en-US" sz="2800" dirty="0"/>
              <a:t>Equipment that will not be used for breakfast after the bell purposes</a:t>
            </a:r>
          </a:p>
          <a:p>
            <a:pPr lvl="2"/>
            <a:r>
              <a:rPr lang="en-US" sz="2800" dirty="0"/>
              <a:t>Disposable Items and items usability of less than 1 year</a:t>
            </a:r>
          </a:p>
          <a:p>
            <a:pPr lvl="2"/>
            <a:r>
              <a:rPr lang="en-US" sz="2800" dirty="0"/>
              <a:t>Meal Management software systems</a:t>
            </a:r>
          </a:p>
          <a:p>
            <a:pPr lvl="2"/>
            <a:r>
              <a:rPr lang="en-US" sz="2800" dirty="0"/>
              <a:t>Indirect and  administrative cost</a:t>
            </a:r>
          </a:p>
          <a:p>
            <a:pPr lvl="2"/>
            <a:r>
              <a:rPr lang="en-US" sz="2800" dirty="0"/>
              <a:t>Structural Repair</a:t>
            </a:r>
          </a:p>
          <a:p>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7</a:t>
            </a:fld>
            <a:endParaRPr lang="en-US" dirty="0"/>
          </a:p>
        </p:txBody>
      </p:sp>
    </p:spTree>
    <p:custDataLst>
      <p:tags r:id="rId1"/>
    </p:custDataLst>
    <p:extLst>
      <p:ext uri="{BB962C8B-B14F-4D97-AF65-F5344CB8AC3E}">
        <p14:creationId xmlns:p14="http://schemas.microsoft.com/office/powerpoint/2010/main" val="2419362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5.  Process Steps</a:t>
            </a:r>
          </a:p>
        </p:txBody>
      </p:sp>
      <p:sp>
        <p:nvSpPr>
          <p:cNvPr id="3" name="Content Placeholder 2"/>
          <p:cNvSpPr>
            <a:spLocks noGrp="1"/>
          </p:cNvSpPr>
          <p:nvPr>
            <p:ph idx="1"/>
          </p:nvPr>
        </p:nvSpPr>
        <p:spPr>
          <a:xfrm>
            <a:off x="717176" y="1838504"/>
            <a:ext cx="10784542" cy="4109010"/>
          </a:xfrm>
        </p:spPr>
        <p:txBody>
          <a:bodyPr>
            <a:normAutofit lnSpcReduction="10000"/>
          </a:bodyPr>
          <a:lstStyle/>
          <a:p>
            <a:pPr marL="0" indent="0">
              <a:buNone/>
            </a:pPr>
            <a:r>
              <a:rPr lang="en-US" dirty="0"/>
              <a:t>1</a:t>
            </a:r>
            <a:r>
              <a:rPr lang="en-US" sz="2800" dirty="0"/>
              <a:t>.  Sponsors will receive a </a:t>
            </a:r>
            <a:r>
              <a:rPr lang="en-US" sz="2800" dirty="0" err="1"/>
              <a:t>BAtB</a:t>
            </a:r>
            <a:r>
              <a:rPr lang="en-US" sz="2800" dirty="0"/>
              <a:t> Agreement from ODE Procurement.</a:t>
            </a:r>
          </a:p>
          <a:p>
            <a:pPr marL="0" indent="0">
              <a:buNone/>
            </a:pPr>
            <a:r>
              <a:rPr lang="en-US" sz="2800" dirty="0"/>
              <a:t>2.  Sponsors will sign and submit the agreement.</a:t>
            </a:r>
          </a:p>
          <a:p>
            <a:pPr marL="0" indent="0">
              <a:buNone/>
            </a:pPr>
            <a:r>
              <a:rPr lang="en-US" sz="2800" dirty="0"/>
              <a:t>3.  Procurement approves the agreement and sends the executed agreement to sponsor. </a:t>
            </a:r>
          </a:p>
          <a:p>
            <a:pPr marL="457200" indent="-457200">
              <a:buAutoNum type="arabicPeriod" startAt="4"/>
            </a:pPr>
            <a:r>
              <a:rPr lang="en-US" sz="2800" dirty="0"/>
              <a:t>ODE CNP takes the subgrant off hold in EGMS. </a:t>
            </a:r>
          </a:p>
          <a:p>
            <a:pPr marL="457200" indent="-457200">
              <a:buAutoNum type="arabicPeriod" startAt="4"/>
            </a:pPr>
            <a:r>
              <a:rPr lang="en-US" altLang="en-US" sz="2800" dirty="0"/>
              <a:t>Sponsor notification of grant funding available with instructions.</a:t>
            </a:r>
          </a:p>
          <a:p>
            <a:pPr marL="457200" indent="-457200">
              <a:buAutoNum type="arabicPeriod" startAt="4"/>
            </a:pPr>
            <a:r>
              <a:rPr lang="en-US" altLang="en-US" sz="2800" dirty="0"/>
              <a:t>Purchase, repair, renovate, or upgrade the necessary equipment by end of performance date (June 30th at end of biennial).</a:t>
            </a:r>
          </a:p>
          <a:p>
            <a:pPr marL="457200" indent="-457200">
              <a:buAutoNum type="arabicPeriod" startAt="4"/>
            </a:pPr>
            <a:r>
              <a:rPr lang="en-US" altLang="en-US" sz="2800" dirty="0"/>
              <a:t>Follow the claiming procedures</a:t>
            </a:r>
            <a:r>
              <a:rPr lang="en-US" altLang="en-US" dirty="0"/>
              <a:t>.</a:t>
            </a:r>
          </a:p>
          <a:p>
            <a:pPr marL="457200" indent="-457200">
              <a:buAutoNum type="arabicPeriod" startAt="5"/>
            </a:pPr>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8</a:t>
            </a:fld>
            <a:endParaRPr lang="en-US" dirty="0"/>
          </a:p>
        </p:txBody>
      </p:sp>
    </p:spTree>
    <p:custDataLst>
      <p:tags r:id="rId1"/>
    </p:custDataLst>
    <p:extLst>
      <p:ext uri="{BB962C8B-B14F-4D97-AF65-F5344CB8AC3E}">
        <p14:creationId xmlns:p14="http://schemas.microsoft.com/office/powerpoint/2010/main" val="5135166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EE48C7-1CD1-3391-4472-FAB12E2E3EB2}"/>
              </a:ext>
            </a:extLst>
          </p:cNvPr>
          <p:cNvSpPr>
            <a:spLocks noGrp="1"/>
          </p:cNvSpPr>
          <p:nvPr>
            <p:ph type="title"/>
          </p:nvPr>
        </p:nvSpPr>
        <p:spPr/>
        <p:txBody>
          <a:bodyPr>
            <a:normAutofit/>
          </a:bodyPr>
          <a:lstStyle/>
          <a:p>
            <a:r>
              <a:rPr lang="en-US" dirty="0"/>
              <a:t>6a.  BATB Equipment Grant Claim Form</a:t>
            </a:r>
          </a:p>
        </p:txBody>
      </p:sp>
      <p:sp>
        <p:nvSpPr>
          <p:cNvPr id="3" name="Content Placeholder 2">
            <a:extLst>
              <a:ext uri="{FF2B5EF4-FFF2-40B4-BE49-F238E27FC236}">
                <a16:creationId xmlns:a16="http://schemas.microsoft.com/office/drawing/2014/main" id="{40536BC7-557A-BE10-F8B1-67DDF18CCD0F}"/>
              </a:ext>
            </a:extLst>
          </p:cNvPr>
          <p:cNvSpPr>
            <a:spLocks noGrp="1"/>
          </p:cNvSpPr>
          <p:nvPr>
            <p:ph idx="1"/>
          </p:nvPr>
        </p:nvSpPr>
        <p:spPr>
          <a:xfrm>
            <a:off x="717176" y="1863837"/>
            <a:ext cx="10784542" cy="4275956"/>
          </a:xfrm>
        </p:spPr>
        <p:txBody>
          <a:bodyPr>
            <a:normAutofit fontScale="92500" lnSpcReduction="10000"/>
          </a:bodyPr>
          <a:lstStyle/>
          <a:p>
            <a:r>
              <a:rPr lang="en-US" sz="2600" dirty="0"/>
              <a:t>Sponsors will complete and submit the </a:t>
            </a:r>
            <a:r>
              <a:rPr lang="en-US" sz="2600" dirty="0" err="1"/>
              <a:t>BAtB</a:t>
            </a:r>
            <a:r>
              <a:rPr lang="en-US" sz="2600" dirty="0"/>
              <a:t> Equipment Grant Claim spreadsheet for all claims and sites. This has replaced the </a:t>
            </a:r>
            <a:r>
              <a:rPr lang="en-US" sz="2600" dirty="0" err="1"/>
              <a:t>BAtB</a:t>
            </a:r>
            <a:r>
              <a:rPr lang="en-US" sz="2600" dirty="0"/>
              <a:t> reimbursement word document.  </a:t>
            </a:r>
          </a:p>
          <a:p>
            <a:r>
              <a:rPr lang="en-US" sz="2600" dirty="0"/>
              <a:t>The New Claim worksheet will:</a:t>
            </a:r>
          </a:p>
          <a:p>
            <a:pPr lvl="1">
              <a:buFont typeface="Courier New" panose="02070309020205020404" pitchFamily="49" charset="0"/>
              <a:buChar char="o"/>
            </a:pPr>
            <a:r>
              <a:rPr lang="en-US" sz="2600" dirty="0"/>
              <a:t>Enable you to enter equipment purchases from multiple invoices for multiple sites.  </a:t>
            </a:r>
          </a:p>
          <a:p>
            <a:pPr lvl="1">
              <a:buFont typeface="Courier New" panose="02070309020205020404" pitchFamily="49" charset="0"/>
              <a:buChar char="o"/>
            </a:pPr>
            <a:r>
              <a:rPr lang="en-US" sz="2600" dirty="0"/>
              <a:t>Allow recipients to enter multiple claims during the performance period. </a:t>
            </a:r>
          </a:p>
          <a:p>
            <a:pPr lvl="1">
              <a:buFont typeface="Courier New" panose="02070309020205020404" pitchFamily="49" charset="0"/>
              <a:buChar char="o"/>
            </a:pPr>
            <a:r>
              <a:rPr lang="en-US" sz="2600" dirty="0"/>
              <a:t>Tally the totals for each site for each claim</a:t>
            </a:r>
          </a:p>
          <a:p>
            <a:pPr lvl="1">
              <a:buFont typeface="Courier New" panose="02070309020205020404" pitchFamily="49" charset="0"/>
              <a:buChar char="o"/>
            </a:pPr>
            <a:r>
              <a:rPr lang="en-US" sz="2600" dirty="0"/>
              <a:t>Will show the remaining claim amount available. It will flag if you go over the grant amount so that you can adjust this.</a:t>
            </a:r>
          </a:p>
          <a:p>
            <a:pPr lvl="1">
              <a:buFont typeface="Courier New" panose="02070309020205020404" pitchFamily="49" charset="0"/>
              <a:buChar char="o"/>
            </a:pPr>
            <a:r>
              <a:rPr lang="en-US" sz="2600" dirty="0"/>
              <a:t>Will show recipients which claims are approved. </a:t>
            </a:r>
          </a:p>
          <a:p>
            <a:pPr lvl="1">
              <a:buFont typeface="Courier New" panose="02070309020205020404" pitchFamily="49" charset="0"/>
              <a:buChar char="o"/>
            </a:pPr>
            <a:r>
              <a:rPr lang="en-US" sz="2600" dirty="0"/>
              <a:t>Will enable recipients to enter up to eight claim requests throughout the performance period. </a:t>
            </a:r>
          </a:p>
          <a:p>
            <a:pPr marL="457200" lvl="1" indent="0">
              <a:buNone/>
            </a:pPr>
            <a:endParaRPr lang="en-US" dirty="0"/>
          </a:p>
          <a:p>
            <a:endParaRPr lang="en-US" dirty="0"/>
          </a:p>
        </p:txBody>
      </p:sp>
      <p:sp>
        <p:nvSpPr>
          <p:cNvPr id="4" name="Footer Placeholder 3">
            <a:extLst>
              <a:ext uri="{FF2B5EF4-FFF2-40B4-BE49-F238E27FC236}">
                <a16:creationId xmlns:a16="http://schemas.microsoft.com/office/drawing/2014/main" id="{C7C17FDA-B676-CD14-180C-202FFDBA4D02}"/>
              </a:ext>
            </a:extLst>
          </p:cNvPr>
          <p:cNvSpPr>
            <a:spLocks noGrp="1"/>
          </p:cNvSpPr>
          <p:nvPr>
            <p:ph type="ftr" sz="quarter" idx="11"/>
          </p:nvPr>
        </p:nvSpPr>
        <p:spPr/>
        <p:txBody>
          <a:bodyPr/>
          <a:lstStyle/>
          <a:p>
            <a:r>
              <a:rPr lang="en-US"/>
              <a:t>Oregon Department of Education</a:t>
            </a:r>
            <a:endParaRPr lang="en-US" dirty="0"/>
          </a:p>
        </p:txBody>
      </p:sp>
      <p:sp>
        <p:nvSpPr>
          <p:cNvPr id="5" name="Slide Number Placeholder 4">
            <a:extLst>
              <a:ext uri="{FF2B5EF4-FFF2-40B4-BE49-F238E27FC236}">
                <a16:creationId xmlns:a16="http://schemas.microsoft.com/office/drawing/2014/main" id="{8E6F67CC-6AF2-453C-B8B2-CF72C9E9443C}"/>
              </a:ext>
            </a:extLst>
          </p:cNvPr>
          <p:cNvSpPr>
            <a:spLocks noGrp="1"/>
          </p:cNvSpPr>
          <p:nvPr>
            <p:ph type="sldNum" sz="quarter" idx="12"/>
          </p:nvPr>
        </p:nvSpPr>
        <p:spPr/>
        <p:txBody>
          <a:bodyPr/>
          <a:lstStyle/>
          <a:p>
            <a:fld id="{357F5B69-6281-4C1F-8C38-6DA0F56DA430}" type="slidenum">
              <a:rPr lang="en-US" smtClean="0"/>
              <a:t>9</a:t>
            </a:fld>
            <a:endParaRPr lang="en-US" dirty="0"/>
          </a:p>
        </p:txBody>
      </p:sp>
    </p:spTree>
    <p:extLst>
      <p:ext uri="{BB962C8B-B14F-4D97-AF65-F5344CB8AC3E}">
        <p14:creationId xmlns:p14="http://schemas.microsoft.com/office/powerpoint/2010/main" val="139802243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15"/>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id="{CEF040AC-A138-4BA3-B6BE-255F68BC4D27}" vid="{CA1779EF-404C-40EC-AE1C-4E7CB1FF3341}"/>
    </a:ext>
  </a:extLst>
</a:theme>
</file>

<file path=ppt/theme/theme2.xml><?xml version="1.0" encoding="utf-8"?>
<a:theme xmlns:a="http://schemas.openxmlformats.org/drawingml/2006/main" name="Green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id="{CEF040AC-A138-4BA3-B6BE-255F68BC4D27}" vid="{7B5AFE78-9CF7-4712-A484-02177805FB18}"/>
    </a:ext>
  </a:extLst>
</a:theme>
</file>

<file path=ppt/theme/theme3.xml><?xml version="1.0" encoding="utf-8"?>
<a:theme xmlns:a="http://schemas.openxmlformats.org/drawingml/2006/main" name="Gold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id="{CEF040AC-A138-4BA3-B6BE-255F68BC4D27}" vid="{9DB117EC-CCB7-4942-A79F-D67FDA18FDA5}"/>
    </a:ext>
  </a:extLst>
</a:theme>
</file>

<file path=ppt/theme/theme4.xml><?xml version="1.0" encoding="utf-8"?>
<a:theme xmlns:a="http://schemas.openxmlformats.org/drawingml/2006/main" name="Orange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id="{CEF040AC-A138-4BA3-B6BE-255F68BC4D27}" vid="{6EA88DF3-8199-41D3-BD37-41E396ABC7FA}"/>
    </a:ext>
  </a:extLst>
</a:theme>
</file>

<file path=ppt/theme/theme5.xml><?xml version="1.0" encoding="utf-8"?>
<a:theme xmlns:a="http://schemas.openxmlformats.org/drawingml/2006/main" name="Red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id="{CEF040AC-A138-4BA3-B6BE-255F68BC4D27}" vid="{FD9BC937-E704-4D8E-952C-6E01F47C66DE}"/>
    </a:ext>
  </a:extLst>
</a:theme>
</file>

<file path=ppt/theme/theme6.xml><?xml version="1.0" encoding="utf-8"?>
<a:theme xmlns:a="http://schemas.openxmlformats.org/drawingml/2006/main" name="Teal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id="{CEF040AC-A138-4BA3-B6BE-255F68BC4D27}" vid="{453E4EAA-52B1-435D-A402-F7FF7F9E897B}"/>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Estimated_x0020_Creation_x0020_Date xmlns="5555b13e-5550-4a64-82c9-4795d4b5fce9" xsi:nil="true"/>
    <Priority xmlns="5555b13e-5550-4a64-82c9-4795d4b5fce9">New</Priority>
    <Remediation_x0020_Date xmlns="5555b13e-5550-4a64-82c9-4795d4b5fce9">2024-10-02T16:40:51+00:00</Remediation_x0020_Date>
    <PublishingExpirationDate xmlns="http://schemas.microsoft.com/sharepoint/v3" xsi:nil="true"/>
    <PublishingStartDate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C7457C9221D0340B8D5CA9726A131CC" ma:contentTypeVersion="7" ma:contentTypeDescription="Create a new document." ma:contentTypeScope="" ma:versionID="5dfc938b34e4116f9fe97bd443af5214">
  <xsd:schema xmlns:xsd="http://www.w3.org/2001/XMLSchema" xmlns:xs="http://www.w3.org/2001/XMLSchema" xmlns:p="http://schemas.microsoft.com/office/2006/metadata/properties" xmlns:ns1="http://schemas.microsoft.com/sharepoint/v3" xmlns:ns2="5555b13e-5550-4a64-82c9-4795d4b5fce9" xmlns:ns3="54031767-dd6d-417c-ab73-583408f47564" targetNamespace="http://schemas.microsoft.com/office/2006/metadata/properties" ma:root="true" ma:fieldsID="c871f720fd984a021f16a99f3d42a1e5" ns1:_="" ns2:_="" ns3:_="">
    <xsd:import namespace="http://schemas.microsoft.com/sharepoint/v3"/>
    <xsd:import namespace="5555b13e-5550-4a64-82c9-4795d4b5fce9"/>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555b13e-5550-4a64-82c9-4795d4b5fce9"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C2AA772-8C0A-480C-9E0C-84C76C73C71D}">
  <ds:schemaRefs>
    <ds:schemaRef ds:uri="5555b13e-5550-4a64-82c9-4795d4b5fce9"/>
    <ds:schemaRef ds:uri="http://schemas.microsoft.com/office/2006/metadata/properties"/>
    <ds:schemaRef ds:uri="http://www.w3.org/XML/1998/namespace"/>
    <ds:schemaRef ds:uri="http://schemas.microsoft.com/office/2006/documentManagement/types"/>
    <ds:schemaRef ds:uri="http://purl.org/dc/terms/"/>
    <ds:schemaRef ds:uri="http://purl.org/dc/dcmitype/"/>
    <ds:schemaRef ds:uri="http://purl.org/dc/elements/1.1/"/>
    <ds:schemaRef ds:uri="http://schemas.microsoft.com/office/infopath/2007/PartnerControls"/>
    <ds:schemaRef ds:uri="http://schemas.microsoft.com/sharepoint/v3"/>
    <ds:schemaRef ds:uri="http://schemas.openxmlformats.org/package/2006/metadata/core-properties"/>
    <ds:schemaRef ds:uri="54031767-dd6d-417c-ab73-583408f47564"/>
  </ds:schemaRefs>
</ds:datastoreItem>
</file>

<file path=customXml/itemProps2.xml><?xml version="1.0" encoding="utf-8"?>
<ds:datastoreItem xmlns:ds="http://schemas.openxmlformats.org/officeDocument/2006/customXml" ds:itemID="{FA537A3C-07AB-4ED3-ABE5-8FDAADAD9E20}">
  <ds:schemaRefs>
    <ds:schemaRef ds:uri="http://schemas.microsoft.com/sharepoint/v3/contenttype/forms"/>
  </ds:schemaRefs>
</ds:datastoreItem>
</file>

<file path=customXml/itemProps3.xml><?xml version="1.0" encoding="utf-8"?>
<ds:datastoreItem xmlns:ds="http://schemas.openxmlformats.org/officeDocument/2006/customXml" ds:itemID="{FBE7B1E0-520B-43CF-8B6B-2F40867D7A5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5555b13e-5550-4a64-82c9-4795d4b5fce9"/>
    <ds:schemaRef ds:uri="54031767-dd6d-417c-ab73-583408f4756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7730ea53-6f5e-4160-81a5-992a9105450a}" enabled="1" method="Standard" siteId="{b4f51418-b269-49a2-935a-fa54bf584fc8}" contentBits="0" removed="0"/>
</clbl:labelList>
</file>

<file path=docProps/app.xml><?xml version="1.0" encoding="utf-8"?>
<Properties xmlns="http://schemas.openxmlformats.org/officeDocument/2006/extended-properties" xmlns:vt="http://schemas.openxmlformats.org/officeDocument/2006/docPropsVTypes">
  <Template>ODE-PowerPoint-Template</Template>
  <TotalTime>5553</TotalTime>
  <Words>5703</Words>
  <Application>Microsoft Office PowerPoint</Application>
  <PresentationFormat>Widescreen</PresentationFormat>
  <Paragraphs>414</Paragraphs>
  <Slides>20</Slides>
  <Notes>20</Notes>
  <HiddenSlides>0</HiddenSlides>
  <MMClips>0</MMClips>
  <ScaleCrop>false</ScaleCrop>
  <HeadingPairs>
    <vt:vector size="6" baseType="variant">
      <vt:variant>
        <vt:lpstr>Fonts Used</vt:lpstr>
      </vt:variant>
      <vt:variant>
        <vt:i4>4</vt:i4>
      </vt:variant>
      <vt:variant>
        <vt:lpstr>Theme</vt:lpstr>
      </vt:variant>
      <vt:variant>
        <vt:i4>6</vt:i4>
      </vt:variant>
      <vt:variant>
        <vt:lpstr>Slide Titles</vt:lpstr>
      </vt:variant>
      <vt:variant>
        <vt:i4>20</vt:i4>
      </vt:variant>
    </vt:vector>
  </HeadingPairs>
  <TitlesOfParts>
    <vt:vector size="30" baseType="lpstr">
      <vt:lpstr>Arial</vt:lpstr>
      <vt:lpstr>Calibri</vt:lpstr>
      <vt:lpstr>Courier New</vt:lpstr>
      <vt:lpstr>Segoe UI</vt:lpstr>
      <vt:lpstr>2021ODE</vt:lpstr>
      <vt:lpstr>Green_2021ODE</vt:lpstr>
      <vt:lpstr>Gold_2021ODE</vt:lpstr>
      <vt:lpstr>Orange_2021ODE</vt:lpstr>
      <vt:lpstr>Red_2021ODE</vt:lpstr>
      <vt:lpstr>Teal_2021ODE</vt:lpstr>
      <vt:lpstr>Breakfast After the Bell (BAtB)</vt:lpstr>
      <vt:lpstr>Regulations for Breakfast After Bell (BAtB)</vt:lpstr>
      <vt:lpstr>Goals for this Presentation</vt:lpstr>
      <vt:lpstr>1. The Basics of Breakfast After the Bell</vt:lpstr>
      <vt:lpstr>2. The Basics of BAtB Equipment Grant</vt:lpstr>
      <vt:lpstr>3. Eligibility for the BAtB Equipment grant</vt:lpstr>
      <vt:lpstr>4. Qualified Equipment</vt:lpstr>
      <vt:lpstr>5.  Process Steps</vt:lpstr>
      <vt:lpstr>6a.  BATB Equipment Grant Claim Form</vt:lpstr>
      <vt:lpstr>6b.  BATB Equipment Grant Claim Form</vt:lpstr>
      <vt:lpstr>6c. BAtB Equipment Grant Claim Form</vt:lpstr>
      <vt:lpstr>6d. CNP Use Only Hidden section</vt:lpstr>
      <vt:lpstr>6e. Claim Totals</vt:lpstr>
      <vt:lpstr>7.  Claim Submission Process</vt:lpstr>
      <vt:lpstr>8. Timelines</vt:lpstr>
      <vt:lpstr>9. Procurement</vt:lpstr>
      <vt:lpstr>10. Common Questions and Answers</vt:lpstr>
      <vt:lpstr>Resources</vt:lpstr>
      <vt:lpstr>Questions?</vt:lpstr>
      <vt:lpstr>USDA Civil Rights</vt:lpstr>
    </vt:vector>
  </TitlesOfParts>
  <Company>Oregon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 2023 – 2024 Breakfast After the Bell (BAtB) Equipment Grant</dc:title>
  <dc:creator>ALLRAN Laura * ODE</dc:creator>
  <cp:lastModifiedBy>LINCOLN Michelle * ODE</cp:lastModifiedBy>
  <cp:revision>119</cp:revision>
  <dcterms:created xsi:type="dcterms:W3CDTF">2023-04-10T16:56:01Z</dcterms:created>
  <dcterms:modified xsi:type="dcterms:W3CDTF">2026-02-25T21:35:20Z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0x010100FC7457C9221D0340B8D5CA9726A131CC</vt:lpwstr>
  </property>
  <property fmtid="{D5CDD505-2E9C-101B-9397-08002B2CF9AE}" pid="3" name="ArticulateGUID">
    <vt:lpwstr>A5F46F05-EFD6-4026-ADAF-FCFFDF5134BE</vt:lpwstr>
  </property>
  <property fmtid="{D5CDD505-2E9C-101B-9397-08002B2CF9AE}" pid="4" name="ArticulatePath">
    <vt:lpwstr>SY 2023 – 2024 Breakfast After the Bell</vt:lpwstr>
  </property>
  <property fmtid="{D5CDD505-2E9C-101B-9397-08002B2CF9AE}" pid="5" name="MSIP_Label_7730ea53-6f5e-4160-81a5-992a9105450a_Enabled">
    <vt:lpwstr>true</vt:lpwstr>
  </property>
  <property fmtid="{D5CDD505-2E9C-101B-9397-08002B2CF9AE}" pid="6" name="MSIP_Label_7730ea53-6f5e-4160-81a5-992a9105450a_SetDate">
    <vt:lpwstr>2024-08-27T23:32:51Z</vt:lpwstr>
  </property>
  <property fmtid="{D5CDD505-2E9C-101B-9397-08002B2CF9AE}" pid="7" name="MSIP_Label_7730ea53-6f5e-4160-81a5-992a9105450a_Method">
    <vt:lpwstr>Standard</vt:lpwstr>
  </property>
  <property fmtid="{D5CDD505-2E9C-101B-9397-08002B2CF9AE}" pid="8" name="MSIP_Label_7730ea53-6f5e-4160-81a5-992a9105450a_Name">
    <vt:lpwstr>Level 2 - Limited (Items)</vt:lpwstr>
  </property>
  <property fmtid="{D5CDD505-2E9C-101B-9397-08002B2CF9AE}" pid="9" name="MSIP_Label_7730ea53-6f5e-4160-81a5-992a9105450a_SiteId">
    <vt:lpwstr>b4f51418-b269-49a2-935a-fa54bf584fc8</vt:lpwstr>
  </property>
  <property fmtid="{D5CDD505-2E9C-101B-9397-08002B2CF9AE}" pid="10" name="MSIP_Label_7730ea53-6f5e-4160-81a5-992a9105450a_ActionId">
    <vt:lpwstr>44d885da-34d5-40c3-b7d9-c06f4f5265cc</vt:lpwstr>
  </property>
  <property fmtid="{D5CDD505-2E9C-101B-9397-08002B2CF9AE}" pid="11" name="MSIP_Label_7730ea53-6f5e-4160-81a5-992a9105450a_ContentBits">
    <vt:lpwstr>0</vt:lpwstr>
  </property>
</Properties>
</file>