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72"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Lst>
  <p:sldSz cy="6858000" cx="12192000"/>
  <p:notesSz cx="6858000" cy="9144000"/>
  <p:embeddedFontLst>
    <p:embeddedFont>
      <p:font typeface="Roboto"/>
      <p:regular r:id="rId46"/>
      <p:bold r:id="rId47"/>
      <p:italic r:id="rId48"/>
      <p:boldItalic r:id="rId49"/>
    </p:embeddedFont>
    <p:embeddedFont>
      <p:font typeface="Merriweather"/>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4" roundtripDataSignature="AMtx7mgKbzLAA8fnOffXcwSvYfmtO/57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39" Type="http://schemas.openxmlformats.org/officeDocument/2006/relationships/slide" Target="slides/slide32.xml"/><Relationship Id="rId26" Type="http://schemas.openxmlformats.org/officeDocument/2006/relationships/slide" Target="slides/slide19.xml"/><Relationship Id="rId13" Type="http://schemas.openxmlformats.org/officeDocument/2006/relationships/slide" Target="slides/slide6.xml"/><Relationship Id="rId18" Type="http://schemas.openxmlformats.org/officeDocument/2006/relationships/slide" Target="slides/slide11.xml"/><Relationship Id="rId42" Type="http://schemas.openxmlformats.org/officeDocument/2006/relationships/slide" Target="slides/slide35.xml"/><Relationship Id="rId47" Type="http://schemas.openxmlformats.org/officeDocument/2006/relationships/font" Target="fonts/Roboto-bold.fntdata"/><Relationship Id="rId34" Type="http://schemas.openxmlformats.org/officeDocument/2006/relationships/slide" Target="slides/slide27.xml"/><Relationship Id="rId21" Type="http://schemas.openxmlformats.org/officeDocument/2006/relationships/slide" Target="slides/slide14.xml"/><Relationship Id="rId50" Type="http://schemas.openxmlformats.org/officeDocument/2006/relationships/font" Target="fonts/Merriweather-regular.fntdata"/><Relationship Id="rId55" Type="http://schemas.openxmlformats.org/officeDocument/2006/relationships/customXml" Target="../customXml/item1.xml"/><Relationship Id="rId7" Type="http://schemas.openxmlformats.org/officeDocument/2006/relationships/notesMaster" Target="notesMasters/notesMaster1.xml"/><Relationship Id="rId2" Type="http://schemas.openxmlformats.org/officeDocument/2006/relationships/presProps" Target="presProps.xml"/><Relationship Id="rId29" Type="http://schemas.openxmlformats.org/officeDocument/2006/relationships/slide" Target="slides/slide22.xml"/><Relationship Id="rId16" Type="http://schemas.openxmlformats.org/officeDocument/2006/relationships/slide" Target="slides/slide9.xml"/><Relationship Id="rId40" Type="http://schemas.openxmlformats.org/officeDocument/2006/relationships/slide" Target="slides/slide33.xml"/><Relationship Id="rId45" Type="http://schemas.openxmlformats.org/officeDocument/2006/relationships/slide" Target="slides/slide38.xml"/><Relationship Id="rId32" Type="http://schemas.openxmlformats.org/officeDocument/2006/relationships/slide" Target="slides/slide25.xml"/><Relationship Id="rId37" Type="http://schemas.openxmlformats.org/officeDocument/2006/relationships/slide" Target="slides/slide30.xml"/><Relationship Id="rId24" Type="http://schemas.openxmlformats.org/officeDocument/2006/relationships/slide" Target="slides/slide17.xml"/><Relationship Id="rId53" Type="http://schemas.openxmlformats.org/officeDocument/2006/relationships/font" Target="fonts/Merriweather-boldItalic.fntdata"/><Relationship Id="rId11" Type="http://schemas.openxmlformats.org/officeDocument/2006/relationships/slide" Target="slides/slide4.xml"/><Relationship Id="rId5" Type="http://schemas.openxmlformats.org/officeDocument/2006/relationships/slideMaster" Target="slideMasters/slideMaster3.xml"/><Relationship Id="rId19" Type="http://schemas.openxmlformats.org/officeDocument/2006/relationships/slide" Target="slides/slide12.xml"/><Relationship Id="rId43" Type="http://schemas.openxmlformats.org/officeDocument/2006/relationships/slide" Target="slides/slide36.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font" Target="fonts/Roboto-italic.fntdata"/><Relationship Id="rId30" Type="http://schemas.openxmlformats.org/officeDocument/2006/relationships/slide" Target="slides/slide23.xml"/><Relationship Id="rId35" Type="http://schemas.openxmlformats.org/officeDocument/2006/relationships/slide" Target="slides/slide28.xml"/><Relationship Id="rId22" Type="http://schemas.openxmlformats.org/officeDocument/2006/relationships/slide" Target="slides/slide15.xml"/><Relationship Id="rId27" Type="http://schemas.openxmlformats.org/officeDocument/2006/relationships/slide" Target="slides/slide20.xml"/><Relationship Id="rId14" Type="http://schemas.openxmlformats.org/officeDocument/2006/relationships/slide" Target="slides/slide7.xml"/><Relationship Id="rId56" Type="http://schemas.openxmlformats.org/officeDocument/2006/relationships/customXml" Target="../customXml/item2.xml"/><Relationship Id="rId8" Type="http://schemas.openxmlformats.org/officeDocument/2006/relationships/slide" Target="slides/slide1.xml"/><Relationship Id="rId51" Type="http://schemas.openxmlformats.org/officeDocument/2006/relationships/font" Target="fonts/Merriweather-bold.fntdata"/><Relationship Id="rId3" Type="http://schemas.openxmlformats.org/officeDocument/2006/relationships/slideMaster" Target="slideMasters/slideMaster1.xml"/><Relationship Id="rId46" Type="http://schemas.openxmlformats.org/officeDocument/2006/relationships/font" Target="fonts/Roboto-regular.fntdata"/><Relationship Id="rId33" Type="http://schemas.openxmlformats.org/officeDocument/2006/relationships/slide" Target="slides/slide26.xml"/><Relationship Id="rId38" Type="http://schemas.openxmlformats.org/officeDocument/2006/relationships/slide" Target="slides/slide31.xml"/><Relationship Id="rId25" Type="http://schemas.openxmlformats.org/officeDocument/2006/relationships/slide" Target="slides/slide18.xml"/><Relationship Id="rId12" Type="http://schemas.openxmlformats.org/officeDocument/2006/relationships/slide" Target="slides/slide5.xml"/><Relationship Id="rId17" Type="http://schemas.openxmlformats.org/officeDocument/2006/relationships/slide" Target="slides/slide10.xml"/><Relationship Id="rId41" Type="http://schemas.openxmlformats.org/officeDocument/2006/relationships/slide" Target="slides/slide34.xml"/><Relationship Id="rId20" Type="http://schemas.openxmlformats.org/officeDocument/2006/relationships/slide" Target="slides/slide13.xml"/><Relationship Id="rId54" Type="http://customschemas.google.com/relationships/presentationmetadata" Target="metadata"/><Relationship Id="rId1" Type="http://schemas.openxmlformats.org/officeDocument/2006/relationships/theme" Target="theme/theme4.xml"/><Relationship Id="rId6" Type="http://schemas.openxmlformats.org/officeDocument/2006/relationships/slideMaster" Target="slideMasters/slideMaster4.xml"/><Relationship Id="rId49" Type="http://schemas.openxmlformats.org/officeDocument/2006/relationships/font" Target="fonts/Roboto-boldItalic.fntdata"/><Relationship Id="rId36" Type="http://schemas.openxmlformats.org/officeDocument/2006/relationships/slide" Target="slides/slide29.xml"/><Relationship Id="rId23" Type="http://schemas.openxmlformats.org/officeDocument/2006/relationships/slide" Target="slides/slide16.xml"/><Relationship Id="rId28" Type="http://schemas.openxmlformats.org/officeDocument/2006/relationships/slide" Target="slides/slide21.xml"/><Relationship Id="rId15" Type="http://schemas.openxmlformats.org/officeDocument/2006/relationships/slide" Target="slides/slide8.xml"/><Relationship Id="rId57" Type="http://schemas.openxmlformats.org/officeDocument/2006/relationships/customXml" Target="../customXml/item3.xml"/><Relationship Id="rId44" Type="http://schemas.openxmlformats.org/officeDocument/2006/relationships/slide" Target="slides/slide37.xml"/><Relationship Id="rId31" Type="http://schemas.openxmlformats.org/officeDocument/2006/relationships/slide" Target="slides/slide24.xml"/><Relationship Id="rId52" Type="http://schemas.openxmlformats.org/officeDocument/2006/relationships/font" Target="fonts/Merriweather-italic.fntdata"/><Relationship Id="rId10"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regon.gov/ode/students-and-family/childnutrition/SNP/Pages/FFVP.aspx"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smartsheet.com/b/form/967e4832e5a84daf863d5b88179c139e" TargetMode="External"/><Relationship Id="rId3" Type="http://schemas.openxmlformats.org/officeDocument/2006/relationships/hyperlink" Target="https://www.oregon.gov/ode/students-and-family/childnutrition/SNP/Pages/FFVP.aspx"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360.articulate.com/review/content/3e7ad114-810f-49ef-8b5e-beba018539a0/review"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b="1" sz="1700"/>
          </a:p>
          <a:p>
            <a:pPr indent="0" lvl="0" marL="0" rtl="0" algn="l">
              <a:lnSpc>
                <a:spcPct val="100000"/>
              </a:lnSpc>
              <a:spcBef>
                <a:spcPts val="0"/>
              </a:spcBef>
              <a:spcAft>
                <a:spcPts val="0"/>
              </a:spcAft>
              <a:buSzPts val="1400"/>
              <a:buNone/>
            </a:pPr>
            <a:r>
              <a:t/>
            </a:r>
            <a:endParaRPr sz="1700"/>
          </a:p>
          <a:p>
            <a:pPr indent="0" lvl="0" marL="0" rtl="0" algn="l">
              <a:lnSpc>
                <a:spcPct val="100000"/>
              </a:lnSpc>
              <a:spcBef>
                <a:spcPts val="0"/>
              </a:spcBef>
              <a:spcAft>
                <a:spcPts val="0"/>
              </a:spcAft>
              <a:buSzPts val="1400"/>
              <a:buNone/>
            </a:pPr>
            <a:r>
              <a:t/>
            </a:r>
            <a:endParaRPr sz="1700"/>
          </a:p>
        </p:txBody>
      </p:sp>
      <p:sp>
        <p:nvSpPr>
          <p:cNvPr id="391" name="Google Shape;39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723852278d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500"/>
          </a:p>
          <a:p>
            <a:pPr indent="-304800" lvl="0" marL="457200" rtl="0" algn="l">
              <a:lnSpc>
                <a:spcPct val="100000"/>
              </a:lnSpc>
              <a:spcBef>
                <a:spcPts val="0"/>
              </a:spcBef>
              <a:spcAft>
                <a:spcPts val="0"/>
              </a:spcAft>
              <a:buSzPts val="1200"/>
              <a:buChar char="●"/>
            </a:pPr>
            <a:r>
              <a:rPr lang="en-US"/>
              <a:t>Whether you are a successful FFVP applicant just starting the program or a returning grantee, you should already have your FFVP programming structured.</a:t>
            </a:r>
            <a:endParaRPr/>
          </a:p>
          <a:p>
            <a:pPr indent="-304800" lvl="0" marL="457200" rtl="0" algn="l">
              <a:lnSpc>
                <a:spcPct val="100000"/>
              </a:lnSpc>
              <a:spcBef>
                <a:spcPts val="0"/>
              </a:spcBef>
              <a:spcAft>
                <a:spcPts val="0"/>
              </a:spcAft>
              <a:buSzPts val="1200"/>
              <a:buChar char="●"/>
            </a:pPr>
            <a:r>
              <a:rPr lang="en-US"/>
              <a:t>An essential component to keep in mind in your program planning is BUY IN.  On the most basic level, district representatives need to be aware of the plan to operate the FFVP in your awarded school sites. All staff designated to </a:t>
            </a:r>
            <a:r>
              <a:rPr lang="en-US"/>
              <a:t>participate</a:t>
            </a:r>
            <a:r>
              <a:rPr lang="en-US"/>
              <a:t> in </a:t>
            </a:r>
            <a:r>
              <a:rPr lang="en-US"/>
              <a:t>the</a:t>
            </a:r>
            <a:r>
              <a:rPr lang="en-US"/>
              <a:t> FFVP, such as nutrition service directors and school cafeteria staff should have a clear </a:t>
            </a:r>
            <a:r>
              <a:rPr lang="en-US"/>
              <a:t>understanding</a:t>
            </a:r>
            <a:r>
              <a:rPr lang="en-US"/>
              <a:t> of the program </a:t>
            </a:r>
            <a:r>
              <a:rPr lang="en-US"/>
              <a:t>and</a:t>
            </a:r>
            <a:r>
              <a:rPr lang="en-US"/>
              <a:t> be ready to engage in its implementation. Teachers need to be </a:t>
            </a:r>
            <a:r>
              <a:rPr lang="en-US"/>
              <a:t>involved</a:t>
            </a:r>
            <a:r>
              <a:rPr lang="en-US"/>
              <a:t> and </a:t>
            </a:r>
            <a:r>
              <a:rPr lang="en-US"/>
              <a:t>encouraged</a:t>
            </a:r>
            <a:r>
              <a:rPr lang="en-US"/>
              <a:t> and educated on how to participate in the program. Based on feedback we received in listening sessions, we are working on </a:t>
            </a:r>
            <a:r>
              <a:rPr lang="en-US"/>
              <a:t>developing TA to support your work to create buy-in with teachers</a:t>
            </a:r>
            <a:endParaRPr/>
          </a:p>
          <a:p>
            <a:pPr indent="0" lvl="0" marL="457200" rtl="0" algn="l">
              <a:lnSpc>
                <a:spcPct val="100000"/>
              </a:lnSpc>
              <a:spcBef>
                <a:spcPts val="0"/>
              </a:spcBef>
              <a:spcAft>
                <a:spcPts val="0"/>
              </a:spcAft>
              <a:buNone/>
            </a:pPr>
            <a:r>
              <a:t/>
            </a:r>
            <a:endParaRPr/>
          </a:p>
          <a:p>
            <a:pPr indent="-304800" lvl="0" marL="457200" rtl="0" algn="l">
              <a:lnSpc>
                <a:spcPct val="100000"/>
              </a:lnSpc>
              <a:spcBef>
                <a:spcPts val="0"/>
              </a:spcBef>
              <a:spcAft>
                <a:spcPts val="0"/>
              </a:spcAft>
              <a:buSzPts val="1200"/>
              <a:buChar char="●"/>
            </a:pPr>
            <a:r>
              <a:rPr lang="en-US"/>
              <a:t>Also to keep in mind for your program planning is there are </a:t>
            </a:r>
            <a:r>
              <a:rPr lang="en-US"/>
              <a:t>timelines</a:t>
            </a:r>
            <a:r>
              <a:rPr lang="en-US"/>
              <a:t> to meet in starting your programming:</a:t>
            </a:r>
            <a:endParaRPr/>
          </a:p>
          <a:p>
            <a:pPr indent="-304800" lvl="1" marL="914400" rtl="0" algn="l">
              <a:lnSpc>
                <a:spcPct val="100000"/>
              </a:lnSpc>
              <a:spcBef>
                <a:spcPts val="0"/>
              </a:spcBef>
              <a:spcAft>
                <a:spcPts val="0"/>
              </a:spcAft>
              <a:buSzPts val="1200"/>
              <a:buChar char="○"/>
            </a:pPr>
            <a:r>
              <a:rPr lang="en-US"/>
              <a:t>Returning grantees (Had an FFVP grant in 24-25) must begin programming within the first month of the grant period (October).</a:t>
            </a:r>
            <a:endParaRPr/>
          </a:p>
          <a:p>
            <a:pPr indent="-304800" lvl="1" marL="914400" rtl="0" algn="l">
              <a:lnSpc>
                <a:spcPct val="100000"/>
              </a:lnSpc>
              <a:spcBef>
                <a:spcPts val="0"/>
              </a:spcBef>
              <a:spcAft>
                <a:spcPts val="0"/>
              </a:spcAft>
              <a:buSzPts val="1200"/>
              <a:buChar char="○"/>
            </a:pPr>
            <a:r>
              <a:rPr lang="en-US"/>
              <a:t>New grantees must begin programming by the second month of the grant period (November).</a:t>
            </a:r>
            <a:endParaRPr/>
          </a:p>
        </p:txBody>
      </p:sp>
      <p:sp>
        <p:nvSpPr>
          <p:cNvPr id="527" name="Google Shape;527;g3723852278d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6da6e51d9c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In planning your program, these 9 items should be established:</a:t>
            </a:r>
            <a:endParaRPr/>
          </a:p>
        </p:txBody>
      </p:sp>
      <p:sp>
        <p:nvSpPr>
          <p:cNvPr id="538" name="Google Shape;538;g36da6e51d9c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6da6e51d9c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04800" lvl="0" marL="457200" rtl="0" algn="l">
              <a:lnSpc>
                <a:spcPct val="100000"/>
              </a:lnSpc>
              <a:spcBef>
                <a:spcPts val="0"/>
              </a:spcBef>
              <a:spcAft>
                <a:spcPts val="0"/>
              </a:spcAft>
              <a:buSzPts val="1200"/>
              <a:buChar char="●"/>
            </a:pPr>
            <a:r>
              <a:rPr lang="en-US"/>
              <a:t>It is required that grantees submit a </a:t>
            </a:r>
            <a:r>
              <a:rPr lang="en-US"/>
              <a:t>preliminary</a:t>
            </a:r>
            <a:r>
              <a:rPr lang="en-US"/>
              <a:t> budget for each awarded school (this was due August 22 for returning grantees and new grantees must submit their preliminary </a:t>
            </a:r>
            <a:r>
              <a:rPr lang="en-US"/>
              <a:t>budget</a:t>
            </a:r>
            <a:r>
              <a:rPr lang="en-US"/>
              <a:t> before or with their first claim(s). </a:t>
            </a:r>
            <a:r>
              <a:rPr lang="en-US"/>
              <a:t>Budget template is downloadable from </a:t>
            </a:r>
            <a:r>
              <a:rPr lang="en-US" u="sng">
                <a:solidFill>
                  <a:schemeClr val="hlink"/>
                </a:solidFill>
                <a:hlinkClick r:id="rId2"/>
              </a:rPr>
              <a:t>the ODE FFVP webpage.</a:t>
            </a:r>
            <a:r>
              <a:rPr lang="en-US"/>
              <a:t> includes food, operating costs, direct labor, and administrative labor. </a:t>
            </a:r>
            <a:r>
              <a:rPr b="1" lang="en-US"/>
              <a:t>A budget template must be submitted for every awarded school.</a:t>
            </a:r>
            <a:endParaRPr/>
          </a:p>
          <a:p>
            <a:pPr indent="-304800" lvl="0" marL="457200" rtl="0" algn="l">
              <a:lnSpc>
                <a:spcPct val="100000"/>
              </a:lnSpc>
              <a:spcBef>
                <a:spcPts val="0"/>
              </a:spcBef>
              <a:spcAft>
                <a:spcPts val="0"/>
              </a:spcAft>
              <a:buSzPts val="1200"/>
              <a:buChar char="●"/>
            </a:pPr>
            <a:r>
              <a:rPr lang="en-US"/>
              <a:t>Consider summer months: The FFVP </a:t>
            </a:r>
            <a:r>
              <a:rPr lang="en-US"/>
              <a:t>grant</a:t>
            </a:r>
            <a:r>
              <a:rPr lang="en-US"/>
              <a:t> period is October 1 2025 - September 30 2026: </a:t>
            </a:r>
            <a:r>
              <a:rPr lang="en-US"/>
              <a:t>FFVP extends through the summer months, m</a:t>
            </a:r>
            <a:r>
              <a:rPr lang="en-US"/>
              <a:t>ost schools have limited instructional days from June through August.</a:t>
            </a:r>
            <a:r>
              <a:rPr lang="en-US"/>
              <a:t> FFVP may only be served during the regular school year. the grant period overlaps two school years, covering August and September of the 2026-2027 school year.</a:t>
            </a:r>
            <a:endParaRPr/>
          </a:p>
          <a:p>
            <a:pPr indent="-304800" lvl="0" marL="457200" rtl="0" algn="l">
              <a:lnSpc>
                <a:spcPct val="100000"/>
              </a:lnSpc>
              <a:spcBef>
                <a:spcPts val="0"/>
              </a:spcBef>
              <a:spcAft>
                <a:spcPts val="0"/>
              </a:spcAft>
              <a:buSzPts val="1200"/>
              <a:buChar char="●"/>
            </a:pPr>
            <a:r>
              <a:rPr b="1" lang="en-US"/>
              <a:t>When you make your preliminary budget, Review your FFVP award and if you think the amount </a:t>
            </a:r>
            <a:r>
              <a:rPr b="1" lang="en-US"/>
              <a:t>awarded</a:t>
            </a:r>
            <a:r>
              <a:rPr b="1" lang="en-US"/>
              <a:t> to you won’t all get spent, consider voluntarily releasing any funds that exceed programming needs. </a:t>
            </a:r>
            <a:r>
              <a:rPr lang="en-US"/>
              <a:t>Funds that exceed the programming needs at one FFVP school within a district cannot be reallocated to other participating FFVP schools in that district. Any voluntarily released funds will be added to additional schools applying to participate in the FFVP.</a:t>
            </a:r>
            <a:endParaRPr b="1"/>
          </a:p>
          <a:p>
            <a:pPr indent="-304800" lvl="0" marL="457200" rtl="0" algn="l">
              <a:lnSpc>
                <a:spcPct val="100000"/>
              </a:lnSpc>
              <a:spcBef>
                <a:spcPts val="0"/>
              </a:spcBef>
              <a:spcAft>
                <a:spcPts val="0"/>
              </a:spcAft>
              <a:buSzPts val="1200"/>
              <a:buChar char="●"/>
            </a:pPr>
            <a:r>
              <a:rPr lang="en-US"/>
              <a:t>This grant period already, this voluntary review/ fund release process enabled 7 additional schools to join the program.</a:t>
            </a:r>
            <a:endParaRPr b="1"/>
          </a:p>
          <a:p>
            <a:pPr indent="0" lvl="0" marL="0" rtl="0" algn="l">
              <a:lnSpc>
                <a:spcPct val="100000"/>
              </a:lnSpc>
              <a:spcBef>
                <a:spcPts val="0"/>
              </a:spcBef>
              <a:spcAft>
                <a:spcPts val="0"/>
              </a:spcAft>
              <a:buNone/>
            </a:pPr>
            <a:r>
              <a:t/>
            </a:r>
            <a:endParaRPr/>
          </a:p>
        </p:txBody>
      </p:sp>
      <p:sp>
        <p:nvSpPr>
          <p:cNvPr id="549" name="Google Shape;549;g36da6e51d9c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6da6e51d9c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04800" lvl="0" marL="457200" rtl="0" algn="l">
              <a:spcBef>
                <a:spcPts val="0"/>
              </a:spcBef>
              <a:spcAft>
                <a:spcPts val="0"/>
              </a:spcAft>
              <a:buSzPts val="1200"/>
              <a:buChar char="●"/>
            </a:pPr>
            <a:r>
              <a:rPr lang="en-US"/>
              <a:t>The Buy American provision does not apply to FFVP</a:t>
            </a:r>
            <a:endParaRPr/>
          </a:p>
          <a:p>
            <a:pPr indent="-304800" lvl="0" marL="457200" rtl="0" algn="l">
              <a:spcBef>
                <a:spcPts val="0"/>
              </a:spcBef>
              <a:spcAft>
                <a:spcPts val="0"/>
              </a:spcAft>
              <a:buSzPts val="1200"/>
              <a:buChar char="●"/>
            </a:pPr>
            <a:r>
              <a:rPr lang="en-US"/>
              <a:t>Buy American: The USDA has not updated their FFVP Handbook for Schools to reflect this information. Page 18 of the Handbook is incorrect. Additionally, the USDA informs readers that one way of ensuring compliance with the "Buy American" provision is by ordering through the DoD Fresh system. The USDA changed this in 2014</a:t>
            </a:r>
            <a:endParaRPr/>
          </a:p>
          <a:p>
            <a:pPr indent="-304800" lvl="0" marL="457200" rtl="0" algn="l">
              <a:lnSpc>
                <a:spcPct val="100000"/>
              </a:lnSpc>
              <a:spcBef>
                <a:spcPts val="0"/>
              </a:spcBef>
              <a:spcAft>
                <a:spcPts val="0"/>
              </a:spcAft>
              <a:buSzPts val="1200"/>
              <a:buChar char="●"/>
            </a:pPr>
            <a:r>
              <a:rPr lang="en-US"/>
              <a:t>Schools may purchase produce for the FFVP from the DoD Fresh vendor of their choice, however, they </a:t>
            </a:r>
            <a:r>
              <a:rPr b="1" lang="en-US"/>
              <a:t>may not</a:t>
            </a:r>
            <a:r>
              <a:rPr lang="en-US"/>
              <a:t> use the FFAVORS system to do so.</a:t>
            </a:r>
            <a:endParaRPr/>
          </a:p>
          <a:p>
            <a:pPr indent="-304800" lvl="0" marL="457200" rtl="0" algn="l">
              <a:lnSpc>
                <a:spcPct val="100000"/>
              </a:lnSpc>
              <a:spcBef>
                <a:spcPts val="0"/>
              </a:spcBef>
              <a:spcAft>
                <a:spcPts val="0"/>
              </a:spcAft>
              <a:buSzPts val="1200"/>
              <a:buChar char="●"/>
            </a:pPr>
            <a:r>
              <a:rPr lang="en-US"/>
              <a:t>Also remember to maintain your FFVP records for 4 years as District administrative reviews can include audits of FFVP claim records.</a:t>
            </a:r>
            <a:endParaRPr/>
          </a:p>
        </p:txBody>
      </p:sp>
      <p:sp>
        <p:nvSpPr>
          <p:cNvPr id="560" name="Google Shape;560;g36da6e51d9c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6ddf57f9f5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Schools are strongly encouraged to serve the FFVP a minimum of two days per week.</a:t>
            </a:r>
            <a:endParaRPr/>
          </a:p>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Schools may choose their FFVP service methods and locations, </a:t>
            </a:r>
            <a:r>
              <a:rPr lang="en-US"/>
              <a:t>however, FFVP may only be served to enrolled and present K-8 students, and it may only be served during the school day, outside of reimbursable meal periods.</a:t>
            </a:r>
            <a:endParaRPr/>
          </a:p>
          <a:p>
            <a:pPr indent="-317500" lvl="0" marL="457200" rtl="0" algn="l">
              <a:lnSpc>
                <a:spcPct val="100000"/>
              </a:lnSpc>
              <a:spcBef>
                <a:spcPts val="0"/>
              </a:spcBef>
              <a:spcAft>
                <a:spcPts val="0"/>
              </a:spcAft>
              <a:buSzPts val="1400"/>
              <a:buChar char="●"/>
            </a:pPr>
            <a:r>
              <a:rPr lang="en-US"/>
              <a:t>Fruits and vegetables may not be used as gifts or rewards, and schools may not withhold FFVP service from students as a form of discipline.</a:t>
            </a:r>
            <a:endParaRPr/>
          </a:p>
          <a:p>
            <a:pPr indent="-317500" lvl="0" marL="457200" rtl="0" algn="l">
              <a:lnSpc>
                <a:spcPct val="100000"/>
              </a:lnSpc>
              <a:spcBef>
                <a:spcPts val="0"/>
              </a:spcBef>
              <a:spcAft>
                <a:spcPts val="0"/>
              </a:spcAft>
              <a:buSzPts val="1400"/>
              <a:buChar char="●"/>
            </a:pPr>
            <a:r>
              <a:rPr lang="en-US"/>
              <a:t>FFVP can benefit your school meal programs as it’s a great way to introduce students to new fruits and veggies - track which items are popular and introduce them as regular offerings in your meal programs.</a:t>
            </a:r>
            <a:endParaRPr/>
          </a:p>
        </p:txBody>
      </p:sp>
      <p:sp>
        <p:nvSpPr>
          <p:cNvPr id="573" name="Google Shape;573;g36ddf57f9f5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6ddf57f9f5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Teachers may participate in the consumption of FFVP </a:t>
            </a:r>
            <a:r>
              <a:rPr lang="en-US"/>
              <a:t>offerings</a:t>
            </a:r>
            <a:r>
              <a:rPr lang="en-US"/>
              <a:t>, only if they are directly responsible for serving the fruits and vegetables to their students.</a:t>
            </a:r>
            <a:endParaRPr/>
          </a:p>
          <a:p>
            <a:pPr indent="0" lvl="0" marL="0" rtl="0" algn="l">
              <a:lnSpc>
                <a:spcPct val="100000"/>
              </a:lnSpc>
              <a:spcBef>
                <a:spcPts val="0"/>
              </a:spcBef>
              <a:spcAft>
                <a:spcPts val="0"/>
              </a:spcAft>
              <a:buNone/>
            </a:pPr>
            <a:r>
              <a:t/>
            </a:r>
            <a:endParaRPr/>
          </a:p>
          <a:p>
            <a:pPr indent="-311150" lvl="0" marL="457200" rtl="0" algn="l">
              <a:lnSpc>
                <a:spcPct val="100000"/>
              </a:lnSpc>
              <a:spcBef>
                <a:spcPts val="0"/>
              </a:spcBef>
              <a:spcAft>
                <a:spcPts val="0"/>
              </a:spcAft>
              <a:buSzPts val="1300"/>
              <a:buFont typeface="Calibri"/>
              <a:buChar char="●"/>
            </a:pPr>
            <a:r>
              <a:rPr lang="en-US"/>
              <a:t>The FFVP is not available to the general teacher population or other adults in the school. Teachers choosing to participate with their students are strongly encouraged to include a nutrition education component.</a:t>
            </a:r>
            <a:endParaRPr/>
          </a:p>
          <a:p>
            <a:pPr indent="-311150" lvl="0" marL="457200" rtl="0" algn="l">
              <a:lnSpc>
                <a:spcPct val="100000"/>
              </a:lnSpc>
              <a:spcBef>
                <a:spcPts val="0"/>
              </a:spcBef>
              <a:spcAft>
                <a:spcPts val="0"/>
              </a:spcAft>
              <a:buSzPts val="1300"/>
              <a:buFont typeface="Calibri"/>
              <a:buChar char="●"/>
            </a:pPr>
            <a:r>
              <a:rPr lang="en-US"/>
              <a:t>No additional FFVP funds are provided for teacher participation; schools must stay within their per student allocation.</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b="1" lang="en-US"/>
              <a:t>Best practices to consider while serving:</a:t>
            </a:r>
            <a:endParaRPr b="1"/>
          </a:p>
          <a:p>
            <a:pPr indent="-317500" lvl="0" marL="457200" rtl="0" algn="l">
              <a:lnSpc>
                <a:spcPct val="100000"/>
              </a:lnSpc>
              <a:spcBef>
                <a:spcPts val="0"/>
              </a:spcBef>
              <a:spcAft>
                <a:spcPts val="0"/>
              </a:spcAft>
              <a:buSzPts val="1400"/>
              <a:buChar char="●"/>
            </a:pPr>
            <a:r>
              <a:rPr lang="en-US"/>
              <a:t>Encourage curiosity.</a:t>
            </a:r>
            <a:endParaRPr/>
          </a:p>
          <a:p>
            <a:pPr indent="-317500" lvl="0" marL="457200" rtl="0" algn="l">
              <a:lnSpc>
                <a:spcPct val="100000"/>
              </a:lnSpc>
              <a:spcBef>
                <a:spcPts val="0"/>
              </a:spcBef>
              <a:spcAft>
                <a:spcPts val="0"/>
              </a:spcAft>
              <a:buSzPts val="1400"/>
              <a:buChar char="●"/>
            </a:pPr>
            <a:r>
              <a:rPr lang="en-US"/>
              <a:t>Encourage students to try a bite. Avoid pressuring them.</a:t>
            </a:r>
            <a:endParaRPr/>
          </a:p>
          <a:p>
            <a:pPr indent="-317500" lvl="0" marL="457200" rtl="0" algn="l">
              <a:lnSpc>
                <a:spcPct val="100000"/>
              </a:lnSpc>
              <a:spcBef>
                <a:spcPts val="0"/>
              </a:spcBef>
              <a:spcAft>
                <a:spcPts val="0"/>
              </a:spcAft>
              <a:buSzPts val="1400"/>
              <a:buChar char="●"/>
            </a:pPr>
            <a:r>
              <a:rPr lang="en-US"/>
              <a:t>Acknowledge students who show a willingness to try new foods.</a:t>
            </a:r>
            <a:endParaRPr/>
          </a:p>
          <a:p>
            <a:pPr indent="-317500" lvl="0" marL="457200" rtl="0" algn="l">
              <a:lnSpc>
                <a:spcPct val="100000"/>
              </a:lnSpc>
              <a:spcBef>
                <a:spcPts val="0"/>
              </a:spcBef>
              <a:spcAft>
                <a:spcPts val="0"/>
              </a:spcAft>
              <a:buSzPts val="1400"/>
              <a:buChar char="●"/>
            </a:pPr>
            <a:r>
              <a:rPr lang="en-US"/>
              <a:t>Avoid negative comments about fruits or vegetables that you yourself may not enjoy.</a:t>
            </a:r>
            <a:endParaRPr/>
          </a:p>
          <a:p>
            <a:pPr indent="0" lvl="0" marL="0" rtl="0" algn="l">
              <a:lnSpc>
                <a:spcPct val="100000"/>
              </a:lnSpc>
              <a:spcBef>
                <a:spcPts val="0"/>
              </a:spcBef>
              <a:spcAft>
                <a:spcPts val="0"/>
              </a:spcAft>
              <a:buNone/>
            </a:pPr>
            <a:r>
              <a:t/>
            </a:r>
            <a:endParaRPr/>
          </a:p>
        </p:txBody>
      </p:sp>
      <p:sp>
        <p:nvSpPr>
          <p:cNvPr id="584" name="Google Shape;584;g36ddf57f9f5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6ddf57f9f5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595" name="Google Shape;595;g36ddf57f9f5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723852278d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0" lvl="0" marL="914400" rtl="0" algn="l">
              <a:lnSpc>
                <a:spcPct val="100000"/>
              </a:lnSpc>
              <a:spcBef>
                <a:spcPts val="0"/>
              </a:spcBef>
              <a:spcAft>
                <a:spcPts val="0"/>
              </a:spcAft>
              <a:buNone/>
            </a:pPr>
            <a:r>
              <a:t/>
            </a:r>
            <a:endParaRPr/>
          </a:p>
        </p:txBody>
      </p:sp>
      <p:sp>
        <p:nvSpPr>
          <p:cNvPr id="606" name="Google Shape;606;g3723852278d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6ddf57f9f5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There are </a:t>
            </a:r>
            <a:r>
              <a:rPr lang="en-US"/>
              <a:t>certain</a:t>
            </a:r>
            <a:r>
              <a:rPr lang="en-US"/>
              <a:t> varieties of fruits and vegetables ODE considers “Standard Fare” - these F&amp;V are a very common variety, and </a:t>
            </a:r>
            <a:r>
              <a:rPr lang="en-US"/>
              <a:t>regularly</a:t>
            </a:r>
            <a:r>
              <a:rPr lang="en-US"/>
              <a:t> seen on the tray</a:t>
            </a:r>
            <a:endParaRPr/>
          </a:p>
          <a:p>
            <a:pPr indent="-317500" lvl="0" marL="457200" rtl="0" algn="l">
              <a:lnSpc>
                <a:spcPct val="100000"/>
              </a:lnSpc>
              <a:spcBef>
                <a:spcPts val="0"/>
              </a:spcBef>
              <a:spcAft>
                <a:spcPts val="0"/>
              </a:spcAft>
              <a:buSzPts val="1400"/>
              <a:buChar char="●"/>
            </a:pPr>
            <a:r>
              <a:rPr lang="en-US"/>
              <a:t>Yellow bananas: Please note that 'petite' </a:t>
            </a:r>
            <a:r>
              <a:rPr b="1" lang="en-US"/>
              <a:t>sometimes </a:t>
            </a:r>
            <a:r>
              <a:rPr lang="en-US"/>
              <a:t>refers to a baby banana variety (such as Niños or Lady Fingers). If it’s simply referring to a smaller sized cavendish banana, those are unallowable. Labeling varies by supplier, so if you're unsure which type you're receiving, feel free to check with your distributor.</a:t>
            </a:r>
            <a:endParaRPr/>
          </a:p>
          <a:p>
            <a:pPr indent="-317500" lvl="0" marL="457200" rtl="0" algn="l">
              <a:lnSpc>
                <a:spcPct val="100000"/>
              </a:lnSpc>
              <a:spcBef>
                <a:spcPts val="0"/>
              </a:spcBef>
              <a:spcAft>
                <a:spcPts val="0"/>
              </a:spcAft>
              <a:buSzPts val="1400"/>
              <a:buChar char="●"/>
            </a:pPr>
            <a:r>
              <a:rPr lang="en-US"/>
              <a:t>Carrots</a:t>
            </a:r>
            <a:endParaRPr/>
          </a:p>
          <a:p>
            <a:pPr indent="-317500" lvl="0" marL="457200" rtl="0" algn="l">
              <a:lnSpc>
                <a:spcPct val="100000"/>
              </a:lnSpc>
              <a:spcBef>
                <a:spcPts val="0"/>
              </a:spcBef>
              <a:spcAft>
                <a:spcPts val="0"/>
              </a:spcAft>
              <a:buSzPts val="1400"/>
              <a:buChar char="●"/>
            </a:pPr>
            <a:r>
              <a:rPr lang="en-US"/>
              <a:t>Apples</a:t>
            </a:r>
            <a:endParaRPr/>
          </a:p>
          <a:p>
            <a:pPr indent="-317500" lvl="0" marL="457200" rtl="0" algn="l">
              <a:lnSpc>
                <a:spcPct val="100000"/>
              </a:lnSpc>
              <a:spcBef>
                <a:spcPts val="0"/>
              </a:spcBef>
              <a:spcAft>
                <a:spcPts val="0"/>
              </a:spcAft>
              <a:buSzPts val="1400"/>
              <a:buChar char="●"/>
            </a:pPr>
            <a:r>
              <a:rPr lang="en-US"/>
              <a:t>Oranges.</a:t>
            </a:r>
            <a:endParaRPr/>
          </a:p>
          <a:p>
            <a:pPr indent="0" lvl="0" marL="45720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Lesser known variety examples: </a:t>
            </a:r>
            <a:r>
              <a:rPr lang="en-US"/>
              <a:t>Red or Burro bananas, Lady Fingers, or plantains. Rainbow carrots or carrots served with tops on. Apple varieties such as Honeycrisp, Opal, Pink Lady, Granny Smith, or Cosmic Crisp. Other citrus fruits, such as tangelos, pomelo, blood oranges, satsumas, or clementines.</a:t>
            </a:r>
            <a:endParaRPr/>
          </a:p>
          <a:p>
            <a:pPr indent="-317500" lvl="0" marL="457200" rtl="0" algn="l">
              <a:lnSpc>
                <a:spcPct val="100000"/>
              </a:lnSpc>
              <a:spcBef>
                <a:spcPts val="0"/>
              </a:spcBef>
              <a:spcAft>
                <a:spcPts val="0"/>
              </a:spcAft>
              <a:buSzPts val="1400"/>
              <a:buChar char="●"/>
            </a:pPr>
            <a:r>
              <a:rPr lang="en-US"/>
              <a:t>Standard fare items will be accepted on claims on a case-by-case basis, and only when the situation cannot be avoided (vendor shortage, out of the ordinary circumstances that </a:t>
            </a:r>
            <a:r>
              <a:rPr lang="en-US"/>
              <a:t>cause</a:t>
            </a:r>
            <a:r>
              <a:rPr lang="en-US"/>
              <a:t> you to deviate from </a:t>
            </a:r>
            <a:r>
              <a:rPr lang="en-US"/>
              <a:t>your</a:t>
            </a:r>
            <a:r>
              <a:rPr lang="en-US"/>
              <a:t> plan)</a:t>
            </a:r>
            <a:endParaRPr/>
          </a:p>
          <a:p>
            <a:pPr indent="-317500" lvl="0" marL="457200" rtl="0" algn="l">
              <a:lnSpc>
                <a:spcPct val="100000"/>
              </a:lnSpc>
              <a:spcBef>
                <a:spcPts val="0"/>
              </a:spcBef>
              <a:spcAft>
                <a:spcPts val="0"/>
              </a:spcAft>
              <a:buSzPts val="1400"/>
              <a:buChar char="●"/>
            </a:pPr>
            <a:r>
              <a:rPr lang="en-US"/>
              <a:t>Dips: While fruit dips are prohibited, dips can occasionally accompany vegetables. If serving a dip with a vegetable, it should be a low- or nonfat dip, or a low-fat, yogurt-based dip. Provide only a small serving size portion – usually about one or two tablespoons.</a:t>
            </a:r>
            <a:endParaRPr/>
          </a:p>
        </p:txBody>
      </p:sp>
      <p:sp>
        <p:nvSpPr>
          <p:cNvPr id="617" name="Google Shape;617;g36ddf57f9f5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723852278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04800" lvl="0" marL="457200" rtl="0" algn="l">
              <a:lnSpc>
                <a:spcPct val="100000"/>
              </a:lnSpc>
              <a:spcBef>
                <a:spcPts val="0"/>
              </a:spcBef>
              <a:spcAft>
                <a:spcPts val="0"/>
              </a:spcAft>
              <a:buSzPts val="1200"/>
              <a:buChar char="●"/>
            </a:pPr>
            <a:r>
              <a:rPr lang="en-US"/>
              <a:t>Nutrition</a:t>
            </a:r>
            <a:r>
              <a:rPr lang="en-US"/>
              <a:t> education is greatly enhanced when paired with the opportunity to taste fresh fruits and vegetables.</a:t>
            </a:r>
            <a:endParaRPr/>
          </a:p>
          <a:p>
            <a:pPr indent="-304800" lvl="0" marL="457200" rtl="0" algn="l">
              <a:lnSpc>
                <a:spcPct val="100000"/>
              </a:lnSpc>
              <a:spcBef>
                <a:spcPts val="0"/>
              </a:spcBef>
              <a:spcAft>
                <a:spcPts val="0"/>
              </a:spcAft>
              <a:buSzPts val="1200"/>
              <a:buChar char="●"/>
            </a:pPr>
            <a:r>
              <a:rPr lang="en-US"/>
              <a:t>Food service staff and instructional staff should collaborate on incorporating fruits and vegetables from the FFVP service into existing lesson plans.</a:t>
            </a:r>
            <a:endParaRPr/>
          </a:p>
          <a:p>
            <a:pPr indent="-304800" lvl="0" marL="457200" rtl="0" algn="l">
              <a:lnSpc>
                <a:spcPct val="100000"/>
              </a:lnSpc>
              <a:spcBef>
                <a:spcPts val="0"/>
              </a:spcBef>
              <a:spcAft>
                <a:spcPts val="0"/>
              </a:spcAft>
              <a:buSzPts val="1200"/>
              <a:buChar char="●"/>
            </a:pPr>
            <a:r>
              <a:rPr lang="en-US"/>
              <a:t>Please note that Nutrition education is </a:t>
            </a:r>
            <a:r>
              <a:rPr b="1" i="1" lang="en-US"/>
              <a:t>required </a:t>
            </a:r>
            <a:r>
              <a:rPr lang="en-US"/>
              <a:t>when a fruit or veggie is served cooked (which is allowed 1x/week).</a:t>
            </a:r>
            <a:endParaRPr/>
          </a:p>
          <a:p>
            <a:pPr indent="-304800" lvl="0" marL="457200" rtl="0" algn="l">
              <a:lnSpc>
                <a:spcPct val="100000"/>
              </a:lnSpc>
              <a:spcBef>
                <a:spcPts val="0"/>
              </a:spcBef>
              <a:spcAft>
                <a:spcPts val="0"/>
              </a:spcAft>
              <a:buSzPts val="1200"/>
              <a:buChar char="●"/>
            </a:pPr>
            <a:r>
              <a:rPr lang="en-US"/>
              <a:t>FFVP funds can not be used to purchase educational materials.</a:t>
            </a:r>
            <a:endParaRPr/>
          </a:p>
          <a:p>
            <a:pPr indent="-304800" lvl="0" marL="457200" rtl="0" algn="l">
              <a:lnSpc>
                <a:spcPct val="100000"/>
              </a:lnSpc>
              <a:spcBef>
                <a:spcPts val="0"/>
              </a:spcBef>
              <a:spcAft>
                <a:spcPts val="0"/>
              </a:spcAft>
              <a:buSzPts val="1200"/>
              <a:buChar char="●"/>
            </a:pPr>
            <a:r>
              <a:rPr lang="en-US"/>
              <a:t>Free resources are available on the USDA Team Nutrition webpage and ODE FFVP webpage.</a:t>
            </a:r>
            <a:endParaRPr/>
          </a:p>
        </p:txBody>
      </p:sp>
      <p:sp>
        <p:nvSpPr>
          <p:cNvPr id="628" name="Google Shape;628;g3723852278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7d96fde86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37d96fde86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ODE FFVP has it’s own email, please direct any FFVP related correspondence to ODE.FFVP@ode.oregon.gov</a:t>
            </a:r>
            <a:endParaRPr/>
          </a:p>
        </p:txBody>
      </p:sp>
      <p:sp>
        <p:nvSpPr>
          <p:cNvPr id="402" name="Google Shape;402;g37d96fde86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36ddf57f9f5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b="1" sz="2000"/>
          </a:p>
          <a:p>
            <a:pPr indent="-304800" lvl="0" marL="457200" rtl="0" algn="l">
              <a:lnSpc>
                <a:spcPct val="115000"/>
              </a:lnSpc>
              <a:spcBef>
                <a:spcPts val="0"/>
              </a:spcBef>
              <a:spcAft>
                <a:spcPts val="0"/>
              </a:spcAft>
              <a:buClr>
                <a:schemeClr val="dk1"/>
              </a:buClr>
              <a:buSzPts val="1200"/>
              <a:buChar char="●"/>
            </a:pPr>
            <a:r>
              <a:rPr b="1" lang="en-US"/>
              <a:t>Feature a “Produce of the Week”</a:t>
            </a:r>
            <a:r>
              <a:rPr lang="en-US"/>
              <a:t> – Share fun facts, nutrition info, and offer taste tests.</a:t>
            </a:r>
            <a:endParaRPr/>
          </a:p>
          <a:p>
            <a:pPr indent="-304800" lvl="0" marL="457200" rtl="0" algn="l">
              <a:lnSpc>
                <a:spcPct val="115000"/>
              </a:lnSpc>
              <a:spcBef>
                <a:spcPts val="0"/>
              </a:spcBef>
              <a:spcAft>
                <a:spcPts val="0"/>
              </a:spcAft>
              <a:buClr>
                <a:schemeClr val="dk1"/>
              </a:buClr>
              <a:buSzPts val="1200"/>
              <a:buChar char="●"/>
            </a:pPr>
            <a:r>
              <a:rPr b="1" lang="en-US"/>
              <a:t>Make Morning Announcements</a:t>
            </a:r>
            <a:r>
              <a:rPr lang="en-US"/>
              <a:t> – Highlight the daily fruit or veggie with a fun fact.</a:t>
            </a:r>
            <a:endParaRPr/>
          </a:p>
          <a:p>
            <a:pPr indent="-304800" lvl="0" marL="457200" rtl="0" algn="l">
              <a:lnSpc>
                <a:spcPct val="115000"/>
              </a:lnSpc>
              <a:spcBef>
                <a:spcPts val="0"/>
              </a:spcBef>
              <a:spcAft>
                <a:spcPts val="0"/>
              </a:spcAft>
              <a:buClr>
                <a:schemeClr val="dk1"/>
              </a:buClr>
              <a:buSzPts val="1200"/>
              <a:buChar char="●"/>
            </a:pPr>
            <a:r>
              <a:rPr b="1" lang="en-US"/>
              <a:t>Hold Poster or Art Contests</a:t>
            </a:r>
            <a:r>
              <a:rPr lang="en-US"/>
              <a:t> – Let students illustrate their favorite fruits and veggies.</a:t>
            </a:r>
            <a:endParaRPr/>
          </a:p>
          <a:p>
            <a:pPr indent="-304800" lvl="0" marL="457200" rtl="0" algn="l">
              <a:lnSpc>
                <a:spcPct val="115000"/>
              </a:lnSpc>
              <a:spcBef>
                <a:spcPts val="0"/>
              </a:spcBef>
              <a:spcAft>
                <a:spcPts val="0"/>
              </a:spcAft>
              <a:buClr>
                <a:schemeClr val="dk1"/>
              </a:buClr>
              <a:buSzPts val="1200"/>
              <a:buChar char="●"/>
            </a:pPr>
            <a:r>
              <a:rPr b="1" lang="en-US"/>
              <a:t>Share on School Websites, Social Media, &amp; Newsletters</a:t>
            </a:r>
            <a:r>
              <a:rPr lang="en-US"/>
              <a:t> – Post photos, student quotes, and FFVP updates.</a:t>
            </a:r>
            <a:endParaRPr/>
          </a:p>
          <a:p>
            <a:pPr indent="-304800" lvl="0" marL="457200" rtl="0" algn="l">
              <a:lnSpc>
                <a:spcPct val="115000"/>
              </a:lnSpc>
              <a:spcBef>
                <a:spcPts val="0"/>
              </a:spcBef>
              <a:spcAft>
                <a:spcPts val="0"/>
              </a:spcAft>
              <a:buClr>
                <a:schemeClr val="dk1"/>
              </a:buClr>
              <a:buSzPts val="1200"/>
              <a:buChar char="●"/>
            </a:pPr>
            <a:r>
              <a:rPr b="1" lang="en-US"/>
              <a:t>Incorporate into Class Lessons</a:t>
            </a:r>
            <a:r>
              <a:rPr lang="en-US"/>
              <a:t> – Use FFVP in math, science, writing, or health lessons.</a:t>
            </a:r>
            <a:endParaRPr/>
          </a:p>
          <a:p>
            <a:pPr indent="-304800" lvl="0" marL="457200" rtl="0" algn="l">
              <a:lnSpc>
                <a:spcPct val="115000"/>
              </a:lnSpc>
              <a:spcBef>
                <a:spcPts val="0"/>
              </a:spcBef>
              <a:spcAft>
                <a:spcPts val="0"/>
              </a:spcAft>
              <a:buClr>
                <a:schemeClr val="dk1"/>
              </a:buClr>
              <a:buSzPts val="1200"/>
              <a:buChar char="●"/>
            </a:pPr>
            <a:r>
              <a:rPr b="1" lang="en-US"/>
              <a:t>Connect with Gardening Projects</a:t>
            </a:r>
            <a:r>
              <a:rPr lang="en-US"/>
              <a:t> – Tie these samples into to what students grow in school gardens.</a:t>
            </a:r>
            <a:endParaRPr/>
          </a:p>
          <a:p>
            <a:pPr indent="-304800" lvl="0" marL="457200" rtl="0" algn="l">
              <a:lnSpc>
                <a:spcPct val="115000"/>
              </a:lnSpc>
              <a:spcBef>
                <a:spcPts val="0"/>
              </a:spcBef>
              <a:spcAft>
                <a:spcPts val="0"/>
              </a:spcAft>
              <a:buClr>
                <a:schemeClr val="dk1"/>
              </a:buClr>
              <a:buSzPts val="1200"/>
              <a:buChar char="●"/>
            </a:pPr>
            <a:r>
              <a:rPr b="1" lang="en-US"/>
              <a:t>Partner with Local Producers</a:t>
            </a:r>
            <a:r>
              <a:rPr lang="en-US"/>
              <a:t> - Invite farmers to speak at school events or provide info about where the produce for FFVP came from.</a:t>
            </a:r>
            <a:endParaRPr/>
          </a:p>
        </p:txBody>
      </p:sp>
      <p:sp>
        <p:nvSpPr>
          <p:cNvPr id="639" name="Google Shape;639;g36ddf57f9f5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6ddf57f9f5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900"/>
          </a:p>
          <a:p>
            <a:pPr indent="-304800" lvl="0" marL="457200" rtl="0" algn="l">
              <a:lnSpc>
                <a:spcPct val="100000"/>
              </a:lnSpc>
              <a:spcBef>
                <a:spcPts val="0"/>
              </a:spcBef>
              <a:spcAft>
                <a:spcPts val="0"/>
              </a:spcAft>
              <a:buSzPts val="1200"/>
              <a:buChar char="●"/>
            </a:pPr>
            <a:r>
              <a:rPr lang="en-US"/>
              <a:t>The USDA has described FFVP operating costs as those “documented expenses for acquiring, delivering, preparing, and serving fruits and vegetables.”</a:t>
            </a:r>
            <a:endParaRPr/>
          </a:p>
          <a:p>
            <a:pPr indent="-304800" lvl="1" marL="914400" rtl="0" algn="l">
              <a:lnSpc>
                <a:spcPct val="100000"/>
              </a:lnSpc>
              <a:spcBef>
                <a:spcPts val="0"/>
              </a:spcBef>
              <a:spcAft>
                <a:spcPts val="0"/>
              </a:spcAft>
              <a:buSzPts val="1200"/>
              <a:buChar char="○"/>
            </a:pPr>
            <a:r>
              <a:rPr lang="en-US"/>
              <a:t>That could include supplies like napkins, plates, bowls, smallwares like cutting boards, knives a mandolin, salaries and benefits for staff who prepare and serve the produce, and delivery and fuel charges related to procuring fruits and vegetables for this program.</a:t>
            </a:r>
            <a:endParaRPr/>
          </a:p>
          <a:p>
            <a:pPr indent="-304800" lvl="0" marL="457200" rtl="0" algn="l">
              <a:lnSpc>
                <a:spcPct val="100000"/>
              </a:lnSpc>
              <a:spcBef>
                <a:spcPts val="0"/>
              </a:spcBef>
              <a:spcAft>
                <a:spcPts val="0"/>
              </a:spcAft>
              <a:buSzPts val="1200"/>
              <a:buChar char="●"/>
            </a:pPr>
            <a:r>
              <a:rPr lang="en-US"/>
              <a:t>Only the FFVP portion of operating and administrative costs (which we’ll talk about next) can be charged to the school’s FFVP grant.</a:t>
            </a:r>
            <a:endParaRPr/>
          </a:p>
          <a:p>
            <a:pPr indent="0" lvl="0" marL="0" rtl="0" algn="l">
              <a:lnSpc>
                <a:spcPct val="100000"/>
              </a:lnSpc>
              <a:spcBef>
                <a:spcPts val="0"/>
              </a:spcBef>
              <a:spcAft>
                <a:spcPts val="0"/>
              </a:spcAft>
              <a:buNone/>
            </a:pPr>
            <a:r>
              <a:rPr lang="en-US"/>
              <a:t>For example, if produce is part of a larger shipment, only the FFVP portion may be charged. Similarly, if food service staff are preparing FFVP produce, only the time spent on FFVP tasks can be charged. The same applies to administrative costs—only those directly related to the program can be included in the grant.</a:t>
            </a:r>
            <a:endParaRPr/>
          </a:p>
          <a:p>
            <a:pPr indent="0" lvl="0" marL="0" rtl="0" algn="l">
              <a:lnSpc>
                <a:spcPct val="100000"/>
              </a:lnSpc>
              <a:spcBef>
                <a:spcPts val="0"/>
              </a:spcBef>
              <a:spcAft>
                <a:spcPts val="0"/>
              </a:spcAft>
              <a:buNone/>
            </a:pPr>
            <a:r>
              <a:rPr b="1" i="1" lang="en-US"/>
              <a:t>These expenses May not exceed 30% of each monthly claim.</a:t>
            </a:r>
            <a:endParaRPr b="1" i="1"/>
          </a:p>
          <a:p>
            <a:pPr indent="0" lvl="0" marL="457200" rtl="0" algn="l">
              <a:lnSpc>
                <a:spcPct val="100000"/>
              </a:lnSpc>
              <a:spcBef>
                <a:spcPts val="0"/>
              </a:spcBef>
              <a:spcAft>
                <a:spcPts val="0"/>
              </a:spcAft>
              <a:buNone/>
            </a:pPr>
            <a:r>
              <a:t/>
            </a:r>
            <a:endParaRPr/>
          </a:p>
          <a:p>
            <a:pPr indent="-304800" lvl="0" marL="457200" rtl="0" algn="l">
              <a:lnSpc>
                <a:spcPct val="100000"/>
              </a:lnSpc>
              <a:spcBef>
                <a:spcPts val="0"/>
              </a:spcBef>
              <a:spcAft>
                <a:spcPts val="0"/>
              </a:spcAft>
              <a:buSzPts val="1200"/>
              <a:buChar char="●"/>
            </a:pPr>
            <a:r>
              <a:rPr lang="en-US"/>
              <a:t>It is not </a:t>
            </a:r>
            <a:r>
              <a:rPr lang="en-US"/>
              <a:t>required to claim operating costs in your reimbursement.</a:t>
            </a:r>
            <a:endParaRPr/>
          </a:p>
        </p:txBody>
      </p:sp>
      <p:sp>
        <p:nvSpPr>
          <p:cNvPr id="650" name="Google Shape;650;g36ddf57f9f5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3723852278d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600"/>
          </a:p>
          <a:p>
            <a:pPr indent="-330200" lvl="0" marL="457200" rtl="0" algn="l">
              <a:lnSpc>
                <a:spcPct val="100000"/>
              </a:lnSpc>
              <a:spcBef>
                <a:spcPts val="0"/>
              </a:spcBef>
              <a:spcAft>
                <a:spcPts val="0"/>
              </a:spcAft>
              <a:buSzPts val="1600"/>
              <a:buChar char="●"/>
            </a:pPr>
            <a:r>
              <a:rPr lang="en-US" sz="1600"/>
              <a:t>Expenses associated with FFVP programming that are not directly related to food or</a:t>
            </a:r>
            <a:r>
              <a:rPr lang="en-US"/>
              <a:t> food preparation.</a:t>
            </a:r>
            <a:endParaRPr/>
          </a:p>
          <a:p>
            <a:pPr indent="-304800" lvl="0" marL="457200" rtl="0" algn="l">
              <a:lnSpc>
                <a:spcPct val="100000"/>
              </a:lnSpc>
              <a:spcBef>
                <a:spcPts val="0"/>
              </a:spcBef>
              <a:spcAft>
                <a:spcPts val="0"/>
              </a:spcAft>
              <a:buSzPts val="1200"/>
              <a:buChar char="●"/>
            </a:pPr>
            <a:r>
              <a:rPr lang="en-US"/>
              <a:t>Salaries and benefits for staff involved in administrative aspects of the FFVP.</a:t>
            </a:r>
            <a:endParaRPr/>
          </a:p>
          <a:p>
            <a:pPr indent="0" lvl="0" marL="457200" rtl="0" algn="l">
              <a:lnSpc>
                <a:spcPct val="100000"/>
              </a:lnSpc>
              <a:spcBef>
                <a:spcPts val="0"/>
              </a:spcBef>
              <a:spcAft>
                <a:spcPts val="0"/>
              </a:spcAft>
              <a:buNone/>
            </a:pPr>
            <a:r>
              <a:t/>
            </a:r>
            <a:endParaRPr/>
          </a:p>
          <a:p>
            <a:pPr indent="-304800" lvl="0" marL="457200" rtl="0" algn="l">
              <a:lnSpc>
                <a:spcPct val="100000"/>
              </a:lnSpc>
              <a:spcBef>
                <a:spcPts val="0"/>
              </a:spcBef>
              <a:spcAft>
                <a:spcPts val="0"/>
              </a:spcAft>
              <a:buSzPts val="1200"/>
              <a:buChar char="●"/>
            </a:pPr>
            <a:r>
              <a:rPr lang="en-US"/>
              <a:t>Only the FFVP portion of operating and administrative costs can be charged to the school’s FFVP grant.</a:t>
            </a:r>
            <a:endParaRPr/>
          </a:p>
          <a:p>
            <a:pPr indent="-304800" lvl="0" marL="457200" rtl="0" algn="l">
              <a:lnSpc>
                <a:spcPct val="100000"/>
              </a:lnSpc>
              <a:spcBef>
                <a:spcPts val="0"/>
              </a:spcBef>
              <a:spcAft>
                <a:spcPts val="0"/>
              </a:spcAft>
              <a:buSzPts val="1200"/>
              <a:buChar char="●"/>
            </a:pPr>
            <a:r>
              <a:rPr lang="en-US"/>
              <a:t>May not exceed 10% of the total FFVP award.</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t/>
            </a:r>
            <a:endParaRPr/>
          </a:p>
          <a:p>
            <a:pPr indent="-304800" lvl="0" marL="457200" rtl="0" algn="l">
              <a:lnSpc>
                <a:spcPct val="100000"/>
              </a:lnSpc>
              <a:spcBef>
                <a:spcPts val="0"/>
              </a:spcBef>
              <a:spcAft>
                <a:spcPts val="0"/>
              </a:spcAft>
              <a:buSzPts val="1200"/>
              <a:buChar char="●"/>
            </a:pPr>
            <a:r>
              <a:rPr lang="en-US"/>
              <a:t>Similarly to operating costs, administrative costs are not </a:t>
            </a:r>
            <a:r>
              <a:rPr b="1" lang="en-US"/>
              <a:t>required </a:t>
            </a:r>
            <a:r>
              <a:rPr lang="en-US"/>
              <a:t>to be claimed for reimbursement.</a:t>
            </a:r>
            <a:endParaRPr/>
          </a:p>
        </p:txBody>
      </p:sp>
      <p:sp>
        <p:nvSpPr>
          <p:cNvPr id="661" name="Google Shape;661;g3723852278d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6ddf57f9f5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04800" lvl="0" marL="457200" rtl="0" algn="l">
              <a:lnSpc>
                <a:spcPct val="100000"/>
              </a:lnSpc>
              <a:spcBef>
                <a:spcPts val="0"/>
              </a:spcBef>
              <a:spcAft>
                <a:spcPts val="0"/>
              </a:spcAft>
              <a:buSzPts val="1200"/>
              <a:buChar char="●"/>
            </a:pPr>
            <a:r>
              <a:rPr lang="en-US"/>
              <a:t>Y</a:t>
            </a:r>
            <a:r>
              <a:rPr lang="en-US"/>
              <a:t>ou can also use FFVP funds to purchase certain large </a:t>
            </a:r>
            <a:r>
              <a:rPr lang="en-US"/>
              <a:t>equipment</a:t>
            </a:r>
            <a:r>
              <a:rPr lang="en-US"/>
              <a:t> using </a:t>
            </a:r>
            <a:r>
              <a:rPr lang="en-US"/>
              <a:t>administrative</a:t>
            </a:r>
            <a:r>
              <a:rPr lang="en-US"/>
              <a:t> funds (up to 10% of the total award). </a:t>
            </a:r>
            <a:endParaRPr/>
          </a:p>
          <a:p>
            <a:pPr indent="-304800" lvl="0" marL="457200" rtl="0" algn="l">
              <a:lnSpc>
                <a:spcPct val="100000"/>
              </a:lnSpc>
              <a:spcBef>
                <a:spcPts val="0"/>
              </a:spcBef>
              <a:spcAft>
                <a:spcPts val="0"/>
              </a:spcAft>
              <a:buSzPts val="1200"/>
              <a:buChar char="●"/>
            </a:pPr>
            <a:r>
              <a:rPr lang="en-US"/>
              <a:t>Large </a:t>
            </a:r>
            <a:r>
              <a:rPr lang="en-US"/>
              <a:t>equipment</a:t>
            </a:r>
            <a:r>
              <a:rPr lang="en-US"/>
              <a:t> examples: coolers, refrigerators</a:t>
            </a:r>
            <a:endParaRPr/>
          </a:p>
          <a:p>
            <a:pPr indent="-304800" lvl="0" marL="457200" rtl="0" algn="l">
              <a:lnSpc>
                <a:spcPct val="100000"/>
              </a:lnSpc>
              <a:spcBef>
                <a:spcPts val="0"/>
              </a:spcBef>
              <a:spcAft>
                <a:spcPts val="0"/>
              </a:spcAft>
              <a:buSzPts val="1200"/>
              <a:buChar char="●"/>
            </a:pPr>
            <a:r>
              <a:rPr lang="en-US"/>
              <a:t>This is another case where If the equipment is used for both FFVP and other school activities, the time or usage related to FFVP must be prorated, and only that portion will be eligible for reimbursement. For example, if you purchase a cooler for $1000 but know you will be using half the space to store food for another program, you can only claim $500 for reimbursement.</a:t>
            </a:r>
            <a:endParaRPr/>
          </a:p>
          <a:p>
            <a:pPr indent="-304800" lvl="0" marL="457200" rtl="0" algn="l">
              <a:lnSpc>
                <a:spcPct val="100000"/>
              </a:lnSpc>
              <a:spcBef>
                <a:spcPts val="0"/>
              </a:spcBef>
              <a:spcAft>
                <a:spcPts val="0"/>
              </a:spcAft>
              <a:buSzPts val="1200"/>
              <a:buChar char="●"/>
            </a:pPr>
            <a:r>
              <a:rPr lang="en-US"/>
              <a:t>To utilize administrative funds for large </a:t>
            </a:r>
            <a:r>
              <a:rPr lang="en-US"/>
              <a:t>equipment</a:t>
            </a:r>
            <a:r>
              <a:rPr lang="en-US"/>
              <a:t> purchases, any purchase over $250 must be approved prior to purchase, AND your </a:t>
            </a:r>
            <a:r>
              <a:rPr lang="en-US"/>
              <a:t>FFVP programming must be underway for at least one month (as evidenced by claim submissions) before equipment requests are granted.</a:t>
            </a:r>
            <a:endParaRPr/>
          </a:p>
          <a:p>
            <a:pPr indent="-304800" lvl="0" marL="457200" rtl="0" algn="l">
              <a:lnSpc>
                <a:spcPct val="100000"/>
              </a:lnSpc>
              <a:spcBef>
                <a:spcPts val="0"/>
              </a:spcBef>
              <a:spcAft>
                <a:spcPts val="0"/>
              </a:spcAft>
              <a:buSzPts val="1200"/>
              <a:buChar char="●"/>
            </a:pPr>
            <a:r>
              <a:rPr lang="en-US"/>
              <a:t>The</a:t>
            </a:r>
            <a:r>
              <a:rPr lang="en-US" u="sng">
                <a:solidFill>
                  <a:schemeClr val="hlink"/>
                </a:solidFill>
                <a:hlinkClick r:id="rId2"/>
              </a:rPr>
              <a:t> FFVP Equipment Request Form</a:t>
            </a:r>
            <a:r>
              <a:rPr lang="en-US"/>
              <a:t> is available on the</a:t>
            </a:r>
            <a:r>
              <a:rPr lang="en-US" u="sng">
                <a:solidFill>
                  <a:schemeClr val="hlink"/>
                </a:solidFill>
                <a:hlinkClick r:id="rId3"/>
              </a:rPr>
              <a:t> ODE FFVP webpage</a:t>
            </a:r>
            <a:endParaRPr/>
          </a:p>
        </p:txBody>
      </p:sp>
      <p:sp>
        <p:nvSpPr>
          <p:cNvPr id="672" name="Google Shape;672;g36ddf57f9f5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6ddf57f9f5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New programming deadlines:</a:t>
            </a:r>
            <a:endParaRPr/>
          </a:p>
          <a:p>
            <a:pPr indent="-317500" lvl="0" marL="457200" rtl="0" algn="l">
              <a:lnSpc>
                <a:spcPct val="100000"/>
              </a:lnSpc>
              <a:spcBef>
                <a:spcPts val="0"/>
              </a:spcBef>
              <a:spcAft>
                <a:spcPts val="0"/>
              </a:spcAft>
              <a:buSzPts val="1400"/>
              <a:buChar char="●"/>
            </a:pPr>
            <a:r>
              <a:rPr lang="en-US"/>
              <a:t>Returning Grantees - October</a:t>
            </a:r>
            <a:endParaRPr/>
          </a:p>
          <a:p>
            <a:pPr indent="-317500" lvl="0" marL="457200" rtl="0" algn="l">
              <a:lnSpc>
                <a:spcPct val="100000"/>
              </a:lnSpc>
              <a:spcBef>
                <a:spcPts val="0"/>
              </a:spcBef>
              <a:spcAft>
                <a:spcPts val="0"/>
              </a:spcAft>
              <a:buSzPts val="1400"/>
              <a:buChar char="●"/>
            </a:pPr>
            <a:r>
              <a:rPr lang="en-US"/>
              <a:t>New grantees - November</a:t>
            </a:r>
            <a:endParaRPr/>
          </a:p>
          <a:p>
            <a:pPr indent="0" lvl="0" marL="0" rtl="0" algn="l">
              <a:lnSpc>
                <a:spcPct val="100000"/>
              </a:lnSpc>
              <a:spcBef>
                <a:spcPts val="0"/>
              </a:spcBef>
              <a:spcAft>
                <a:spcPts val="0"/>
              </a:spcAft>
              <a:buNone/>
            </a:pPr>
            <a:r>
              <a:rPr i="1" lang="en-US"/>
              <a:t>Claim submissions indicate a school’s programming is underway.</a:t>
            </a:r>
            <a:endParaRPr i="1"/>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30 day</a:t>
            </a:r>
            <a:endParaRPr/>
          </a:p>
          <a:p>
            <a:pPr indent="0" lvl="0" marL="0" rtl="0" algn="l">
              <a:lnSpc>
                <a:spcPct val="100000"/>
              </a:lnSpc>
              <a:spcBef>
                <a:spcPts val="0"/>
              </a:spcBef>
              <a:spcAft>
                <a:spcPts val="0"/>
              </a:spcAft>
              <a:buNone/>
            </a:pPr>
            <a:r>
              <a:rPr lang="en-US"/>
              <a:t>60 days (federal claim deadline)</a:t>
            </a:r>
            <a:endParaRPr/>
          </a:p>
        </p:txBody>
      </p:sp>
      <p:sp>
        <p:nvSpPr>
          <p:cNvPr id="683" name="Google Shape;683;g36ddf57f9f5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6ddf57f9f5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The FFVP Equipment Request Form is available on the ODE FFVP webpage</a:t>
            </a:r>
            <a:endParaRPr/>
          </a:p>
        </p:txBody>
      </p:sp>
      <p:sp>
        <p:nvSpPr>
          <p:cNvPr id="698" name="Google Shape;698;g36ddf57f9f5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36ddf57f9f5_0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709" name="Google Shape;709;g36ddf57f9f5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6ddf57f9f5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Complete a claim sheet for each school, each month.</a:t>
            </a:r>
            <a:endParaRPr/>
          </a:p>
          <a:p>
            <a:pPr indent="-317500" lvl="0" marL="457200" rtl="0" algn="l">
              <a:lnSpc>
                <a:spcPct val="100000"/>
              </a:lnSpc>
              <a:spcBef>
                <a:spcPts val="0"/>
              </a:spcBef>
              <a:spcAft>
                <a:spcPts val="0"/>
              </a:spcAft>
              <a:buSzPts val="1400"/>
              <a:buChar char="●"/>
            </a:pPr>
            <a:r>
              <a:rPr lang="en-US"/>
              <a:t>Instructions and Guidance - Read through the information when preparing your claims until you are familiar with the claim process.</a:t>
            </a:r>
            <a:endParaRPr/>
          </a:p>
          <a:p>
            <a:pPr indent="-317500" lvl="0" marL="457200" rtl="0" algn="l">
              <a:lnSpc>
                <a:spcPct val="100000"/>
              </a:lnSpc>
              <a:spcBef>
                <a:spcPts val="0"/>
              </a:spcBef>
              <a:spcAft>
                <a:spcPts val="0"/>
              </a:spcAft>
              <a:buSzPts val="1400"/>
              <a:buChar char="●"/>
            </a:pPr>
            <a:r>
              <a:rPr lang="en-US"/>
              <a:t>Date the sheet was last updated - You should periodically check the ODE FFVP webpage for the most updated version of the claim sheet template.</a:t>
            </a:r>
            <a:endParaRPr/>
          </a:p>
          <a:p>
            <a:pPr indent="-317500" lvl="0" marL="457200" rtl="0" algn="l">
              <a:lnSpc>
                <a:spcPct val="100000"/>
              </a:lnSpc>
              <a:spcBef>
                <a:spcPts val="0"/>
              </a:spcBef>
              <a:spcAft>
                <a:spcPts val="0"/>
              </a:spcAft>
              <a:buSzPts val="1400"/>
              <a:buChar char="●"/>
            </a:pPr>
            <a:r>
              <a:rPr lang="en-US"/>
              <a:t>Item formatting examples - Enter the item type first, then the variety.</a:t>
            </a:r>
            <a:endParaRPr/>
          </a:p>
          <a:p>
            <a:pPr indent="0" lvl="0" marL="457200" rtl="0" algn="l">
              <a:lnSpc>
                <a:spcPct val="100000"/>
              </a:lnSpc>
              <a:spcBef>
                <a:spcPts val="0"/>
              </a:spcBef>
              <a:spcAft>
                <a:spcPts val="0"/>
              </a:spcAft>
              <a:buNone/>
            </a:pPr>
            <a:r>
              <a:t/>
            </a:r>
            <a:endParaRPr/>
          </a:p>
        </p:txBody>
      </p:sp>
      <p:sp>
        <p:nvSpPr>
          <p:cNvPr id="720" name="Google Shape;720;g36ddf57f9f5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6ddf57f9f5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t/>
            </a:r>
            <a:endParaRPr/>
          </a:p>
        </p:txBody>
      </p:sp>
      <p:sp>
        <p:nvSpPr>
          <p:cNvPr id="732" name="Google Shape;732;g36ddf57f9f5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36ddf57f9f5_0_1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Please use a blank claim form for each claim - Do not delete or re-enter data on a previously used claim sheet, or alter its formatting in any way. Doing so can break the embedded Excel formulas, and you will be asked to resubmit your claims using a new, blank claim sheet.</a:t>
            </a:r>
            <a:endParaRPr/>
          </a:p>
          <a:p>
            <a:pPr indent="-317500" lvl="0" marL="457200" rtl="0" algn="l">
              <a:lnSpc>
                <a:spcPct val="100000"/>
              </a:lnSpc>
              <a:spcBef>
                <a:spcPts val="0"/>
              </a:spcBef>
              <a:spcAft>
                <a:spcPts val="0"/>
              </a:spcAft>
              <a:buSzPts val="1400"/>
              <a:buChar char="●"/>
            </a:pPr>
            <a:r>
              <a:rPr lang="en-US"/>
              <a:t>Do not leave Invoice Date or Service Date lines blank.</a:t>
            </a:r>
            <a:endParaRPr/>
          </a:p>
          <a:p>
            <a:pPr indent="-317500" lvl="0" marL="457200" rtl="0" algn="l">
              <a:lnSpc>
                <a:spcPct val="100000"/>
              </a:lnSpc>
              <a:spcBef>
                <a:spcPts val="0"/>
              </a:spcBef>
              <a:spcAft>
                <a:spcPts val="0"/>
              </a:spcAft>
              <a:buSzPts val="1400"/>
              <a:buChar char="●"/>
            </a:pPr>
            <a:r>
              <a:rPr lang="en-US"/>
              <a:t>Produce items: Please enter the product type first, then variety. (Apples Cosmic Crisp, Bananas red)</a:t>
            </a:r>
            <a:endParaRPr/>
          </a:p>
          <a:p>
            <a:pPr indent="-317500" lvl="0" marL="457200" rtl="0" algn="l">
              <a:lnSpc>
                <a:spcPct val="100000"/>
              </a:lnSpc>
              <a:spcBef>
                <a:spcPts val="0"/>
              </a:spcBef>
              <a:spcAft>
                <a:spcPts val="0"/>
              </a:spcAft>
              <a:buSzPts val="1400"/>
              <a:buChar char="●"/>
            </a:pPr>
            <a:r>
              <a:rPr lang="en-US"/>
              <a:t>FFVP Only - Only the FFVP portion of these expenses may be charged to the school’s FFVP grant. If your school receives its FFVP produce as part of a larger shipment, only the portion used specifically for FFVP may be charged to the school’s subgrant award.</a:t>
            </a:r>
            <a:endParaRPr/>
          </a:p>
          <a:p>
            <a:pPr indent="-317500" lvl="0" marL="457200" rtl="0" algn="l">
              <a:lnSpc>
                <a:spcPct val="100000"/>
              </a:lnSpc>
              <a:spcBef>
                <a:spcPts val="0"/>
              </a:spcBef>
              <a:spcAft>
                <a:spcPts val="0"/>
              </a:spcAft>
              <a:buSzPts val="1400"/>
              <a:buChar char="●"/>
            </a:pPr>
            <a:r>
              <a:rPr lang="en-US"/>
              <a:t>Subtotal will </a:t>
            </a:r>
            <a:r>
              <a:rPr lang="en-US"/>
              <a:t>auto populate</a:t>
            </a:r>
            <a:r>
              <a:rPr lang="en-US"/>
              <a:t> on the TOTAL tab</a:t>
            </a:r>
            <a:endParaRPr/>
          </a:p>
          <a:p>
            <a:pPr indent="-317500" lvl="0" marL="457200" rtl="0" algn="l">
              <a:lnSpc>
                <a:spcPct val="100000"/>
              </a:lnSpc>
              <a:spcBef>
                <a:spcPts val="0"/>
              </a:spcBef>
              <a:spcAft>
                <a:spcPts val="0"/>
              </a:spcAft>
              <a:buSzPts val="1400"/>
              <a:buChar char="●"/>
            </a:pPr>
            <a:r>
              <a:rPr lang="en-US"/>
              <a:t>Do not submit invoices with claims. Do retain them for your records.</a:t>
            </a:r>
            <a:endParaRPr/>
          </a:p>
        </p:txBody>
      </p:sp>
      <p:sp>
        <p:nvSpPr>
          <p:cNvPr id="744" name="Google Shape;744;g36ddf57f9f5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sz="1500"/>
          </a:p>
        </p:txBody>
      </p:sp>
      <p:sp>
        <p:nvSpPr>
          <p:cNvPr id="418" name="Google Shape;418;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36ddf57f9f5_0_1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150">
              <a:latin typeface="Merriweather"/>
              <a:ea typeface="Merriweather"/>
              <a:cs typeface="Merriweather"/>
              <a:sym typeface="Merriweather"/>
            </a:endParaRPr>
          </a:p>
          <a:p>
            <a:pPr indent="-304800" lvl="0" marL="457200" rtl="0" algn="l">
              <a:lnSpc>
                <a:spcPct val="100000"/>
              </a:lnSpc>
              <a:spcBef>
                <a:spcPts val="0"/>
              </a:spcBef>
              <a:spcAft>
                <a:spcPts val="0"/>
              </a:spcAft>
              <a:buSzPts val="1200"/>
              <a:buFont typeface="Calibri"/>
              <a:buChar char="●"/>
            </a:pPr>
            <a:r>
              <a:rPr lang="en-US"/>
              <a:t>The USDA has described FFVP operating costs as those “documented expenses for acquiring, delivering, preparing, and serving fruits and vegetables.”</a:t>
            </a:r>
            <a:endParaRPr/>
          </a:p>
          <a:p>
            <a:pPr indent="0" lvl="0" marL="914400" rtl="0" algn="l">
              <a:lnSpc>
                <a:spcPct val="100000"/>
              </a:lnSpc>
              <a:spcBef>
                <a:spcPts val="0"/>
              </a:spcBef>
              <a:spcAft>
                <a:spcPts val="0"/>
              </a:spcAft>
              <a:buNone/>
            </a:pPr>
            <a:r>
              <a:t/>
            </a:r>
            <a:endParaRPr/>
          </a:p>
          <a:p>
            <a:pPr indent="-304800" lvl="0" marL="457200" rtl="0" algn="l">
              <a:lnSpc>
                <a:spcPct val="100000"/>
              </a:lnSpc>
              <a:spcBef>
                <a:spcPts val="0"/>
              </a:spcBef>
              <a:spcAft>
                <a:spcPts val="0"/>
              </a:spcAft>
              <a:buSzPts val="1200"/>
              <a:buFont typeface="Calibri"/>
              <a:buChar char="●"/>
            </a:pPr>
            <a:r>
              <a:rPr lang="en-US"/>
              <a:t>On this tab, expenses may include costs associated with procuring fruits and vegetables; serving items, such as bowls, paper plates, and napkins; and delivery charges.</a:t>
            </a:r>
            <a:endParaRPr/>
          </a:p>
          <a:p>
            <a:pPr indent="-304800" lvl="0" marL="457200" rtl="0" algn="l">
              <a:lnSpc>
                <a:spcPct val="100000"/>
              </a:lnSpc>
              <a:spcBef>
                <a:spcPts val="0"/>
              </a:spcBef>
              <a:spcAft>
                <a:spcPts val="0"/>
              </a:spcAft>
              <a:buSzPts val="1200"/>
              <a:buFont typeface="Calibri"/>
              <a:buChar char="●"/>
            </a:pPr>
            <a:r>
              <a:rPr lang="en-US"/>
              <a:t>Totals will autopopulate on </a:t>
            </a:r>
            <a:r>
              <a:rPr lang="en-US"/>
              <a:t>the</a:t>
            </a:r>
            <a:r>
              <a:rPr lang="en-US"/>
              <a:t> TOTALS tab</a:t>
            </a:r>
            <a:endParaRPr/>
          </a:p>
          <a:p>
            <a:pPr indent="-304800" lvl="0" marL="457200" rtl="0" algn="l">
              <a:lnSpc>
                <a:spcPct val="100000"/>
              </a:lnSpc>
              <a:spcBef>
                <a:spcPts val="0"/>
              </a:spcBef>
              <a:spcAft>
                <a:spcPts val="0"/>
              </a:spcAft>
              <a:buSzPts val="1200"/>
              <a:buFont typeface="Calibri"/>
              <a:buChar char="●"/>
            </a:pPr>
            <a:r>
              <a:rPr lang="en-US"/>
              <a:t>30% cap: Operating costs—excluding food but including direct labor—should not exceed 30% of the total monthly claim. This includes expenses such as labor, fuel surcharges, and smallwares (e.g., knives, mandolin, cutting board). Check the totals tab once you have completed the claim sheet to ensure your operating costs do not exceed 30% of the claim.</a:t>
            </a:r>
            <a:endParaRPr/>
          </a:p>
        </p:txBody>
      </p:sp>
      <p:sp>
        <p:nvSpPr>
          <p:cNvPr id="756" name="Google Shape;756;g36ddf57f9f5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6ddf57f9f5_0_1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FFVP Direct Labor refers to the time school staff spend specifically on Fresh Fruit and Vegetable Program activities. This can include tasks like preparing, portioning, and distributing the fruits and vegetables, as well as cleaning up after service. Only the time directly related to FFVP operations can be claimed as direct labor.</a:t>
            </a:r>
            <a:endParaRPr/>
          </a:p>
          <a:p>
            <a:pPr indent="-317500" lvl="0" marL="457200" rtl="0" algn="l">
              <a:lnSpc>
                <a:spcPct val="100000"/>
              </a:lnSpc>
              <a:spcBef>
                <a:spcPts val="0"/>
              </a:spcBef>
              <a:spcAft>
                <a:spcPts val="0"/>
              </a:spcAft>
              <a:buSzPts val="1400"/>
              <a:buChar char="●"/>
            </a:pPr>
            <a:r>
              <a:rPr lang="en-US"/>
              <a:t>Enter employees names under “employee” column: Staff records showing FFVP time worked may be requested.</a:t>
            </a:r>
            <a:endParaRPr/>
          </a:p>
          <a:p>
            <a:pPr indent="-317500" lvl="0" marL="457200" rtl="0" algn="l">
              <a:lnSpc>
                <a:spcPct val="100000"/>
              </a:lnSpc>
              <a:spcBef>
                <a:spcPts val="0"/>
              </a:spcBef>
              <a:spcAft>
                <a:spcPts val="0"/>
              </a:spcAft>
              <a:buSzPts val="1400"/>
              <a:buChar char="●"/>
            </a:pPr>
            <a:r>
              <a:rPr lang="en-US"/>
              <a:t>Enter the first Monday of the month where the red arrow points. Even if that Monday is in the previous month. The rest of the days in the month will auto-fill.</a:t>
            </a:r>
            <a:endParaRPr/>
          </a:p>
          <a:p>
            <a:pPr indent="-317500" lvl="0" marL="457200" rtl="0" algn="l">
              <a:lnSpc>
                <a:spcPct val="100000"/>
              </a:lnSpc>
              <a:spcBef>
                <a:spcPts val="0"/>
              </a:spcBef>
              <a:spcAft>
                <a:spcPts val="0"/>
              </a:spcAft>
              <a:buSzPts val="1400"/>
              <a:buChar char="●"/>
            </a:pPr>
            <a:r>
              <a:rPr lang="en-US"/>
              <a:t>Enter hours in the light grey cells</a:t>
            </a:r>
            <a:endParaRPr/>
          </a:p>
          <a:p>
            <a:pPr indent="-317500" lvl="0" marL="457200" rtl="0" algn="l">
              <a:lnSpc>
                <a:spcPct val="100000"/>
              </a:lnSpc>
              <a:spcBef>
                <a:spcPts val="0"/>
              </a:spcBef>
              <a:spcAft>
                <a:spcPts val="0"/>
              </a:spcAft>
              <a:buSzPts val="1400"/>
              <a:buChar char="●"/>
            </a:pPr>
            <a:r>
              <a:rPr lang="en-US"/>
              <a:t>Direct Labor is combined with Operating Costs. All Operating Costs, including Direct Labor, may not exceed 30% of a claim.</a:t>
            </a:r>
            <a:endParaRPr/>
          </a:p>
          <a:p>
            <a:pPr indent="-317500" lvl="0" marL="457200" rtl="0" algn="l">
              <a:lnSpc>
                <a:spcPct val="100000"/>
              </a:lnSpc>
              <a:spcBef>
                <a:spcPts val="0"/>
              </a:spcBef>
              <a:spcAft>
                <a:spcPts val="0"/>
              </a:spcAft>
              <a:buSzPts val="1400"/>
              <a:buChar char="●"/>
            </a:pPr>
            <a:r>
              <a:rPr lang="en-US"/>
              <a:t>Enter benefit rate as a percent. To find the benefit rate, refer to the example on right side of this tab.</a:t>
            </a:r>
            <a:endParaRPr/>
          </a:p>
          <a:p>
            <a:pPr indent="-317500" lvl="0" marL="457200" rtl="0" algn="l">
              <a:lnSpc>
                <a:spcPct val="100000"/>
              </a:lnSpc>
              <a:spcBef>
                <a:spcPts val="0"/>
              </a:spcBef>
              <a:spcAft>
                <a:spcPts val="0"/>
              </a:spcAft>
              <a:buSzPts val="1400"/>
              <a:buChar char="●"/>
            </a:pPr>
            <a:r>
              <a:rPr lang="en-US"/>
              <a:t>FFVP only - Only the FFVP portion of these expenses can be charged to the school’s FFVP grant. If your food service staff are preparing and serving the FFVP produce, then only their time spent working on the FFVP may be charged to the school’s subgrant award.</a:t>
            </a:r>
            <a:endParaRPr/>
          </a:p>
        </p:txBody>
      </p:sp>
      <p:sp>
        <p:nvSpPr>
          <p:cNvPr id="767" name="Google Shape;767;g36ddf57f9f5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6ddf57f9f5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rPr lang="en-US"/>
              <a:t>FFVP Administrative Labor is time spent on managing the program, such as paperwork, tracking expenses, ordering, and coordinating activities related to FFVP.</a:t>
            </a:r>
            <a:endParaRPr/>
          </a:p>
          <a:p>
            <a:pPr indent="0" lvl="0" marL="457200" rtl="0" algn="l">
              <a:lnSpc>
                <a:spcPct val="100000"/>
              </a:lnSpc>
              <a:spcBef>
                <a:spcPts val="0"/>
              </a:spcBef>
              <a:spcAft>
                <a:spcPts val="0"/>
              </a:spcAft>
              <a:buNone/>
            </a:pPr>
            <a:r>
              <a:t/>
            </a:r>
            <a:endParaRPr/>
          </a:p>
        </p:txBody>
      </p:sp>
      <p:sp>
        <p:nvSpPr>
          <p:cNvPr id="778" name="Google Shape;778;g36ddf57f9f5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36ddf57f9f5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Sch</a:t>
            </a:r>
            <a:r>
              <a:rPr lang="en-US"/>
              <a:t>ool and contact info: info entered on the Food tab will autopopulate here</a:t>
            </a:r>
            <a:endParaRPr/>
          </a:p>
          <a:p>
            <a:pPr indent="-317500" lvl="0" marL="457200" rtl="0" algn="l">
              <a:lnSpc>
                <a:spcPct val="100000"/>
              </a:lnSpc>
              <a:spcBef>
                <a:spcPts val="0"/>
              </a:spcBef>
              <a:spcAft>
                <a:spcPts val="0"/>
              </a:spcAft>
              <a:buSzPts val="1400"/>
              <a:buChar char="●"/>
            </a:pPr>
            <a:r>
              <a:rPr lang="en-US"/>
              <a:t>ODE will review the claim and update this tab. The reviewed claim sheet, with the updated Totals tab, will be returned with your claim approval email.</a:t>
            </a:r>
            <a:endParaRPr/>
          </a:p>
          <a:p>
            <a:pPr indent="-317500" lvl="0" marL="457200" rtl="0" algn="l">
              <a:lnSpc>
                <a:spcPct val="100000"/>
              </a:lnSpc>
              <a:spcBef>
                <a:spcPts val="0"/>
              </a:spcBef>
              <a:spcAft>
                <a:spcPts val="0"/>
              </a:spcAft>
              <a:buSzPts val="1400"/>
              <a:buChar char="●"/>
            </a:pPr>
            <a:r>
              <a:rPr lang="en-US"/>
              <a:t>The combined operating cost percentage of the claim will calculate here. Verify that this percentage does not exceed 30%. If it does, adjust the claim accordingly to bring it to 30% or below.</a:t>
            </a:r>
            <a:endParaRPr/>
          </a:p>
          <a:p>
            <a:pPr indent="-317500" lvl="0" marL="457200" rtl="0" algn="l">
              <a:lnSpc>
                <a:spcPct val="100000"/>
              </a:lnSpc>
              <a:spcBef>
                <a:spcPts val="0"/>
              </a:spcBef>
              <a:spcAft>
                <a:spcPts val="0"/>
              </a:spcAft>
              <a:buSzPts val="1400"/>
              <a:buChar char="●"/>
            </a:pPr>
            <a:r>
              <a:rPr lang="en-US"/>
              <a:t>You must receive approval to enter claims into EGMS. Claims entered into EGMS before they are approved will be automatically rejected.</a:t>
            </a:r>
            <a:endParaRPr/>
          </a:p>
        </p:txBody>
      </p:sp>
      <p:sp>
        <p:nvSpPr>
          <p:cNvPr id="790" name="Google Shape;790;g36ddf57f9f5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6ddf57f9f5_0_1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1. Complete a separate claim sheet each month for every participating school.</a:t>
            </a:r>
            <a:endParaRPr/>
          </a:p>
          <a:p>
            <a:pPr indent="-317500" lvl="0" marL="457200" rtl="0" algn="l">
              <a:lnSpc>
                <a:spcPct val="100000"/>
              </a:lnSpc>
              <a:spcBef>
                <a:spcPts val="0"/>
              </a:spcBef>
              <a:spcAft>
                <a:spcPts val="0"/>
              </a:spcAft>
              <a:buSzPts val="1400"/>
              <a:buChar char="●"/>
            </a:pPr>
            <a:r>
              <a:rPr lang="en-US"/>
              <a:t>3. Cloud-based files and pdf files will not be accepted. Use an email subject line that includes the district name, school name, claim month/year, and FFVP. It is recommended that all contacts involved with FFVP claims be cc'd on claim submissions.</a:t>
            </a:r>
            <a:endParaRPr/>
          </a:p>
          <a:p>
            <a:pPr indent="-317500" lvl="0" marL="457200" rtl="0" algn="l">
              <a:lnSpc>
                <a:spcPct val="100000"/>
              </a:lnSpc>
              <a:spcBef>
                <a:spcPts val="0"/>
              </a:spcBef>
              <a:spcAft>
                <a:spcPts val="0"/>
              </a:spcAft>
              <a:buSzPts val="1400"/>
              <a:buChar char="●"/>
            </a:pPr>
            <a:r>
              <a:rPr lang="en-US"/>
              <a:t>4. The FFVP team will review the claim(s), making sure only allowable costs have been charged and that the claim is accurate, and the TOTAL tab will be updated to reflect your new ending balance.</a:t>
            </a:r>
            <a:endParaRPr/>
          </a:p>
          <a:p>
            <a:pPr indent="-317500" lvl="0" marL="457200" rtl="0" algn="l">
              <a:lnSpc>
                <a:spcPct val="100000"/>
              </a:lnSpc>
              <a:spcBef>
                <a:spcPts val="0"/>
              </a:spcBef>
              <a:spcAft>
                <a:spcPts val="0"/>
              </a:spcAft>
              <a:buSzPts val="1400"/>
              <a:buChar char="●"/>
            </a:pPr>
            <a:r>
              <a:rPr lang="en-US"/>
              <a:t>5. FFVP Team make take up to 2 weeks to process claims, plan accordingly around monthly claim deadlines.</a:t>
            </a:r>
            <a:endParaRPr/>
          </a:p>
          <a:p>
            <a:pPr indent="-317500" lvl="0" marL="457200" rtl="0" algn="l">
              <a:lnSpc>
                <a:spcPct val="100000"/>
              </a:lnSpc>
              <a:spcBef>
                <a:spcPts val="0"/>
              </a:spcBef>
              <a:spcAft>
                <a:spcPts val="0"/>
              </a:spcAft>
              <a:buSzPts val="1400"/>
              <a:buChar char="●"/>
            </a:pPr>
            <a:r>
              <a:rPr lang="en-US"/>
              <a:t>Claims must be submitted for review and pre-approved before they are entered into EGMS. This is to avoid unnecessary delays in processing due to errors or claims with potential unallowable items or charge: If a claim has already been entered into EGMS(opens in a new tab) and an error is discovered, the claim will have to be rejected, corrected, resubmitted, pre-approved and reentered. To avoid this, do not enter claims into EGMS(opens in a new tab) without first receiving approval.</a:t>
            </a:r>
            <a:endParaRPr/>
          </a:p>
        </p:txBody>
      </p:sp>
      <p:sp>
        <p:nvSpPr>
          <p:cNvPr id="802" name="Google Shape;802;g36ddf57f9f5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36ddf57f9f5_0_2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The FFVP team will reply all to all individuals included on the claim submission email.</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Includes subgrant number, amount, and a snapshot of upcoming deadlines.</a:t>
            </a:r>
            <a:endParaRPr/>
          </a:p>
        </p:txBody>
      </p:sp>
      <p:sp>
        <p:nvSpPr>
          <p:cNvPr id="820" name="Google Shape;820;g36ddf57f9f5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6ddf57f9f5_0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There are many resources available to you, everything from tools for how to find produce to purchase, to </a:t>
            </a:r>
            <a:r>
              <a:rPr lang="en-US"/>
              <a:t>educational</a:t>
            </a:r>
            <a:r>
              <a:rPr lang="en-US"/>
              <a:t> materials, and of FFVP specific documents like claim forms are </a:t>
            </a:r>
            <a:r>
              <a:rPr lang="en-US"/>
              <a:t>available</a:t>
            </a:r>
            <a:r>
              <a:rPr lang="en-US"/>
              <a:t> on the ODE FFVP webpage. These slides will be shared on our website with links after the training for you to access.</a:t>
            </a:r>
            <a:endParaRPr/>
          </a:p>
        </p:txBody>
      </p:sp>
      <p:sp>
        <p:nvSpPr>
          <p:cNvPr id="832" name="Google Shape;832;g36ddf57f9f5_0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US"/>
              <a:t>An attestation is required for official participation in the grant training. This slide deck is only a reference resource. Grantees must complete the </a:t>
            </a:r>
            <a:r>
              <a:rPr lang="en-US" u="sng">
                <a:solidFill>
                  <a:schemeClr val="hlink"/>
                </a:solidFill>
                <a:hlinkClick r:id="rId2"/>
              </a:rPr>
              <a:t>self-guided online training</a:t>
            </a:r>
            <a:r>
              <a:rPr lang="en-US"/>
              <a:t>, with the attestation linked at the end.</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862" name="Google Shape;86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0" name="Google Shape;87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800"/>
          </a:p>
          <a:p>
            <a:pPr indent="0" lvl="0" marL="0" rtl="0" algn="l">
              <a:lnSpc>
                <a:spcPct val="100000"/>
              </a:lnSpc>
              <a:spcBef>
                <a:spcPts val="0"/>
              </a:spcBef>
              <a:spcAft>
                <a:spcPts val="0"/>
              </a:spcAft>
              <a:buNone/>
            </a:pPr>
            <a:r>
              <a:rPr lang="en-US"/>
              <a:t>The purpose of the FFVP </a:t>
            </a:r>
            <a:r>
              <a:rPr lang="en-US"/>
              <a:t>grant</a:t>
            </a:r>
            <a:r>
              <a:rPr lang="en-US"/>
              <a:t> is to </a:t>
            </a:r>
            <a:r>
              <a:rPr lang="en-US"/>
              <a:t>provide</a:t>
            </a:r>
            <a:r>
              <a:rPr lang="en-US"/>
              <a:t> free fresh </a:t>
            </a:r>
            <a:r>
              <a:rPr lang="en-US"/>
              <a:t>fruits</a:t>
            </a:r>
            <a:r>
              <a:rPr lang="en-US"/>
              <a:t> and vegetables to elementary school students during the school day. The goal of the program is to introduce children to a variety of fresh, unprocessed fruits and vegetables they may not have had the opportunity to try, with the aim of increasing their acceptance and consumption over time. So rather than serving </a:t>
            </a:r>
            <a:r>
              <a:rPr lang="en-US"/>
              <a:t>fruits</a:t>
            </a:r>
            <a:r>
              <a:rPr lang="en-US"/>
              <a:t> and vegetables as a traditional snack program, the FFVP offers students a small taste or sampling experience to spark curiosity and increase their exposure to new produce.</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t/>
            </a:r>
            <a:endParaRPr/>
          </a:p>
        </p:txBody>
      </p:sp>
      <p:sp>
        <p:nvSpPr>
          <p:cNvPr id="432" name="Google Shape;43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6da6e51d9c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ODE’s Oregon Healthy Schools work that FFVP falls under is largely grounded in the CDC’s Whole School, Whole Community, Whole Child (WSCC) framework. The WSCC framework emphasizes that student success depends on safe, supportive environments and coordinated efforts, and can guide schools, families and communities to work together to keep kids healthy, safe, and ready to learn.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rPr lang="en-US"/>
              <a:t>Several of the WSCC’s components are supported through the FFVP grant program:</a:t>
            </a:r>
            <a:endParaRPr/>
          </a:p>
          <a:p>
            <a:pPr indent="0" lvl="0" marL="0" rtl="0" algn="l">
              <a:lnSpc>
                <a:spcPct val="100000"/>
              </a:lnSpc>
              <a:spcBef>
                <a:spcPts val="0"/>
              </a:spcBef>
              <a:spcAft>
                <a:spcPts val="0"/>
              </a:spcAft>
              <a:buNone/>
            </a:pPr>
            <a:r>
              <a:t/>
            </a:r>
            <a:endParaRPr/>
          </a:p>
          <a:p>
            <a:pPr indent="-304800" lvl="0" marL="457200" rtl="0" algn="l">
              <a:lnSpc>
                <a:spcPct val="100000"/>
              </a:lnSpc>
              <a:spcBef>
                <a:spcPts val="0"/>
              </a:spcBef>
              <a:spcAft>
                <a:spcPts val="0"/>
              </a:spcAft>
              <a:buSzPts val="1200"/>
              <a:buChar char="●"/>
            </a:pPr>
            <a:r>
              <a:rPr lang="en-US"/>
              <a:t>Nutrition Environment and Services: FFVP improves the school nutrition environment by providing free fresh fruits and vegetables during the school day, encouraging healthier eating habits and increasing students’ exposure to a variety of produce.</a:t>
            </a:r>
            <a:endParaRPr/>
          </a:p>
          <a:p>
            <a:pPr indent="-304800" lvl="0" marL="457200" rtl="0" algn="l">
              <a:lnSpc>
                <a:spcPct val="100000"/>
              </a:lnSpc>
              <a:spcBef>
                <a:spcPts val="0"/>
              </a:spcBef>
              <a:spcAft>
                <a:spcPts val="0"/>
              </a:spcAft>
              <a:buSzPts val="1200"/>
              <a:buChar char="●"/>
            </a:pPr>
            <a:r>
              <a:rPr lang="en-US"/>
              <a:t>Health Education is antoher: FFVP supports nutrition education by encouraging opportunities to teach students about healthy food choices, food origins, and the importance of fruits and vegetables in a nutritious diet.</a:t>
            </a:r>
            <a:endParaRPr/>
          </a:p>
        </p:txBody>
      </p:sp>
      <p:sp>
        <p:nvSpPr>
          <p:cNvPr id="443" name="Google Shape;443;g36da6e51d9c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6da6e51d9c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It’s important to note that the FFVP grant period follows the FEDERAL fiscal year, running October 1 through September 30th. This overlaps two school years, including August and September of the second year. This is important to consider when program planning and preparing your FFVP budget.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The USDA </a:t>
            </a:r>
            <a:r>
              <a:rPr lang="en-US"/>
              <a:t>administers</a:t>
            </a:r>
            <a:r>
              <a:rPr lang="en-US"/>
              <a:t> the FFVP at the federal level, a</a:t>
            </a:r>
            <a:r>
              <a:rPr lang="en-US"/>
              <a:t>warding federal FFVP dollars to State agencies according to a formula established by Congress.</a:t>
            </a:r>
            <a:r>
              <a:rPr lang="en-US"/>
              <a:t> </a:t>
            </a:r>
            <a:endParaRPr/>
          </a:p>
          <a:p>
            <a:pPr indent="0" lvl="0" marL="0" rtl="0" algn="l">
              <a:lnSpc>
                <a:spcPct val="100000"/>
              </a:lnSpc>
              <a:spcBef>
                <a:spcPts val="0"/>
              </a:spcBef>
              <a:spcAft>
                <a:spcPts val="0"/>
              </a:spcAft>
              <a:buNone/>
            </a:pPr>
            <a:r>
              <a:rPr lang="en-US"/>
              <a:t>ODE administers the FFVP at the state level, awarding FFVP subgrants to schools that meet the grant’s eligibility criteria - which we’ll go into on the next slide.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Another important note - the FFVP is now part of the CNP Permanent Agreements, so there will not be a separate grant agreement issued for this grant.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456" name="Google Shape;456;g36da6e51d9c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6da6e51d9c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There are four eligibility criteria that must be met before a school can participate in the FFVP</a:t>
            </a:r>
            <a:endParaRPr/>
          </a:p>
          <a:p>
            <a:pPr indent="0" lvl="0" marL="0" rtl="0" algn="l">
              <a:lnSpc>
                <a:spcPct val="100000"/>
              </a:lnSpc>
              <a:spcBef>
                <a:spcPts val="0"/>
              </a:spcBef>
              <a:spcAft>
                <a:spcPts val="0"/>
              </a:spcAft>
              <a:buNone/>
            </a:pPr>
            <a:r>
              <a:t/>
            </a:r>
            <a:endParaRPr/>
          </a:p>
          <a:p>
            <a:pPr indent="-317500" lvl="0" marL="457200" rtl="0" algn="l">
              <a:spcBef>
                <a:spcPts val="0"/>
              </a:spcBef>
              <a:spcAft>
                <a:spcPts val="0"/>
              </a:spcAft>
              <a:buClr>
                <a:schemeClr val="dk1"/>
              </a:buClr>
              <a:buSzPts val="1400"/>
              <a:buChar char="●"/>
            </a:pPr>
            <a:r>
              <a:rPr lang="en-US"/>
              <a:t>Schools must serve elementary students. In Oregon, elementary students are defined as </a:t>
            </a:r>
            <a:r>
              <a:rPr lang="en-US"/>
              <a:t>K-8 students. This means that middle school students can participate in the program.</a:t>
            </a:r>
            <a:endParaRPr/>
          </a:p>
          <a:p>
            <a:pPr indent="-317500" lvl="0" marL="457200" rtl="0" algn="l">
              <a:spcBef>
                <a:spcPts val="0"/>
              </a:spcBef>
              <a:spcAft>
                <a:spcPts val="0"/>
              </a:spcAft>
              <a:buClr>
                <a:schemeClr val="dk1"/>
              </a:buClr>
              <a:buSzPts val="1400"/>
              <a:buChar char="●"/>
            </a:pPr>
            <a:r>
              <a:rPr lang="en-US"/>
              <a:t>Schools must participate in the National School Lunch Program. </a:t>
            </a:r>
            <a:endParaRPr/>
          </a:p>
          <a:p>
            <a:pPr indent="-317500" lvl="0" marL="457200" rtl="0" algn="l">
              <a:lnSpc>
                <a:spcPct val="100000"/>
              </a:lnSpc>
              <a:spcBef>
                <a:spcPts val="0"/>
              </a:spcBef>
              <a:spcAft>
                <a:spcPts val="0"/>
              </a:spcAft>
              <a:buSzPts val="1400"/>
              <a:buChar char="●"/>
            </a:pPr>
            <a:r>
              <a:rPr lang="en-US"/>
              <a:t>Schools must have 40% or more of students eligible for free or reduced-price meals, including Community Eligibility Provision (CEP). Schools with 50% or higher are prioritized, and we’ll discuss that on the next slide.</a:t>
            </a:r>
            <a:endParaRPr/>
          </a:p>
          <a:p>
            <a:pPr indent="-317500" lvl="0" marL="457200" rtl="0" algn="l">
              <a:lnSpc>
                <a:spcPct val="100000"/>
              </a:lnSpc>
              <a:spcBef>
                <a:spcPts val="0"/>
              </a:spcBef>
              <a:spcAft>
                <a:spcPts val="0"/>
              </a:spcAft>
              <a:buSzPts val="1400"/>
              <a:buChar char="●"/>
            </a:pPr>
            <a:r>
              <a:rPr lang="en-US"/>
              <a:t>Lastly, schools must apply to </a:t>
            </a:r>
            <a:r>
              <a:rPr lang="en-US"/>
              <a:t>participate, if they are not already participating. </a:t>
            </a:r>
            <a:endParaRPr/>
          </a:p>
        </p:txBody>
      </p:sp>
      <p:sp>
        <p:nvSpPr>
          <p:cNvPr id="485" name="Google Shape;485;g36da6e51d9c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723852278d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Awards and award calculations:</a:t>
            </a:r>
            <a:endParaRPr/>
          </a:p>
          <a:p>
            <a:pPr indent="0" lvl="0" marL="0" rtl="0" algn="l">
              <a:lnSpc>
                <a:spcPct val="100000"/>
              </a:lnSpc>
              <a:spcBef>
                <a:spcPts val="0"/>
              </a:spcBef>
              <a:spcAft>
                <a:spcPts val="0"/>
              </a:spcAft>
              <a:buNone/>
            </a:pPr>
            <a:r>
              <a:t/>
            </a:r>
            <a:endParaRPr/>
          </a:p>
          <a:p>
            <a:pPr indent="-317500" lvl="0" marL="457200" rtl="0" algn="l">
              <a:lnSpc>
                <a:spcPct val="100000"/>
              </a:lnSpc>
              <a:spcBef>
                <a:spcPts val="0"/>
              </a:spcBef>
              <a:spcAft>
                <a:spcPts val="0"/>
              </a:spcAft>
              <a:buSzPts val="1400"/>
              <a:buChar char="●"/>
            </a:pPr>
            <a:r>
              <a:rPr lang="en-US"/>
              <a:t>The USDA requires that FFVP award amounts are calculated </a:t>
            </a:r>
            <a:r>
              <a:rPr lang="en-US"/>
              <a:t>between</a:t>
            </a:r>
            <a:r>
              <a:rPr lang="en-US"/>
              <a:t> $50-$75 per student.</a:t>
            </a:r>
            <a:endParaRPr/>
          </a:p>
          <a:p>
            <a:pPr indent="-317500" lvl="1" marL="914400" rtl="0" algn="l">
              <a:lnSpc>
                <a:spcPct val="100000"/>
              </a:lnSpc>
              <a:spcBef>
                <a:spcPts val="0"/>
              </a:spcBef>
              <a:spcAft>
                <a:spcPts val="0"/>
              </a:spcAft>
              <a:buSzPts val="1400"/>
              <a:buChar char="○"/>
            </a:pPr>
            <a:r>
              <a:rPr lang="en-US"/>
              <a:t>The final per-student amount ODE settles on depends on funds </a:t>
            </a:r>
            <a:r>
              <a:rPr lang="en-US"/>
              <a:t>availability</a:t>
            </a:r>
            <a:r>
              <a:rPr lang="en-US"/>
              <a:t> and the number of participating schools. Awards have been calculated at $68 per student for the last few years. </a:t>
            </a:r>
            <a:endParaRPr/>
          </a:p>
          <a:p>
            <a:pPr indent="-317500" lvl="0" marL="457200" rtl="0" algn="l">
              <a:lnSpc>
                <a:spcPct val="100000"/>
              </a:lnSpc>
              <a:spcBef>
                <a:spcPts val="0"/>
              </a:spcBef>
              <a:spcAft>
                <a:spcPts val="0"/>
              </a:spcAft>
              <a:buSzPts val="1400"/>
              <a:buChar char="●"/>
            </a:pPr>
            <a:r>
              <a:rPr lang="en-US"/>
              <a:t>FFVP subgrants are award to individual schools, not school districts. </a:t>
            </a:r>
            <a:endParaRPr/>
          </a:p>
          <a:p>
            <a:pPr indent="-317500" lvl="0" marL="457200" rtl="0" algn="l">
              <a:lnSpc>
                <a:spcPct val="100000"/>
              </a:lnSpc>
              <a:spcBef>
                <a:spcPts val="0"/>
              </a:spcBef>
              <a:spcAft>
                <a:spcPts val="0"/>
              </a:spcAft>
              <a:buSzPts val="1400"/>
              <a:buChar char="●"/>
            </a:pPr>
            <a:r>
              <a:rPr lang="en-US"/>
              <a:t>Districts may not shift funds from one FFVP school to another.</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Funding </a:t>
            </a:r>
            <a:r>
              <a:rPr lang="en-US"/>
              <a:t>Prioritization</a:t>
            </a:r>
            <a:r>
              <a:rPr lang="en-US"/>
              <a:t>:</a:t>
            </a:r>
            <a:endParaRPr/>
          </a:p>
          <a:p>
            <a:pPr indent="-317500" lvl="0" marL="457200" rtl="0" algn="l">
              <a:lnSpc>
                <a:spcPct val="100000"/>
              </a:lnSpc>
              <a:spcBef>
                <a:spcPts val="0"/>
              </a:spcBef>
              <a:spcAft>
                <a:spcPts val="0"/>
              </a:spcAft>
              <a:buSzPts val="1400"/>
              <a:buChar char="●"/>
            </a:pPr>
            <a:r>
              <a:rPr lang="en-US"/>
              <a:t>Schools with 50% or more of students eligible for free or reduced-price meals, including CEP are prioritized.</a:t>
            </a:r>
            <a:endParaRPr/>
          </a:p>
          <a:p>
            <a:pPr indent="-317500" lvl="0" marL="457200" rtl="0" algn="l">
              <a:lnSpc>
                <a:spcPct val="100000"/>
              </a:lnSpc>
              <a:spcBef>
                <a:spcPts val="0"/>
              </a:spcBef>
              <a:spcAft>
                <a:spcPts val="0"/>
              </a:spcAft>
              <a:buSzPts val="1400"/>
              <a:buChar char="●"/>
            </a:pPr>
            <a:r>
              <a:rPr lang="en-US"/>
              <a:t>Schools between 40-49% F&amp;R/ CEP may apply and be eligible - based on availability of funds.</a:t>
            </a:r>
            <a:endParaRPr/>
          </a:p>
          <a:p>
            <a:pPr indent="-317500" lvl="1" marL="914400" rtl="0" algn="l">
              <a:lnSpc>
                <a:spcPct val="100000"/>
              </a:lnSpc>
              <a:spcBef>
                <a:spcPts val="0"/>
              </a:spcBef>
              <a:spcAft>
                <a:spcPts val="0"/>
              </a:spcAft>
              <a:buSzPts val="1400"/>
              <a:buChar char="○"/>
            </a:pPr>
            <a:r>
              <a:rPr lang="en-US"/>
              <a:t>If funds remain after all 50% and higher schools are awarded, school between 40-49% are awarded from highest to lowest percentage, until all funds are depleted.</a:t>
            </a:r>
            <a:endParaRPr/>
          </a:p>
          <a:p>
            <a:pPr indent="-317500" lvl="0" marL="457200" rtl="0" algn="l">
              <a:lnSpc>
                <a:spcPct val="100000"/>
              </a:lnSpc>
              <a:spcBef>
                <a:spcPts val="0"/>
              </a:spcBef>
              <a:spcAft>
                <a:spcPts val="0"/>
              </a:spcAft>
              <a:buSzPts val="1400"/>
              <a:buChar char="●"/>
            </a:pPr>
            <a:r>
              <a:rPr lang="en-US"/>
              <a:t>Eligibility and awards are determined using enrollment data from last published ODE Fall Membership Report, which is data from October of the prior year. To calculate 2025-2026 awards, we used data from October 2024.</a:t>
            </a:r>
            <a:endParaRPr/>
          </a:p>
          <a:p>
            <a:pPr indent="0" lvl="0" marL="0" rtl="0" algn="l">
              <a:lnSpc>
                <a:spcPct val="100000"/>
              </a:lnSpc>
              <a:spcBef>
                <a:spcPts val="0"/>
              </a:spcBef>
              <a:spcAft>
                <a:spcPts val="0"/>
              </a:spcAft>
              <a:buNone/>
            </a:pPr>
            <a:r>
              <a:t/>
            </a:r>
            <a:endParaRPr/>
          </a:p>
        </p:txBody>
      </p:sp>
      <p:sp>
        <p:nvSpPr>
          <p:cNvPr id="504" name="Google Shape;504;g3723852278d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6da6e51d9c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Each year, Oregon awards all available FFVP funds; however, an average of over 25% goes unclaimed each year and is returned to USDA as unspent funds. Federal programs, such as the FFVP must demonstrate both effectiveness and financial accountability. For this reason, ODE is strengthening the eligibility requirements for automatic rollover into future grant cycles.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Participating schools will be automatically rolled over to the next FFVP grant period if they meet the following eligibility criteria:</a:t>
            </a:r>
            <a:endParaRPr/>
          </a:p>
          <a:p>
            <a:pPr indent="-304800" lvl="0" marL="457200" rtl="0" algn="l">
              <a:lnSpc>
                <a:spcPct val="115000"/>
              </a:lnSpc>
              <a:spcBef>
                <a:spcPts val="0"/>
              </a:spcBef>
              <a:spcAft>
                <a:spcPts val="0"/>
              </a:spcAft>
              <a:buClr>
                <a:schemeClr val="dk1"/>
              </a:buClr>
              <a:buSzPts val="1200"/>
              <a:buFont typeface="Calibri"/>
              <a:buChar char="●"/>
            </a:pPr>
            <a:r>
              <a:rPr b="1" lang="en-US"/>
              <a:t>Programming deadlines:</a:t>
            </a:r>
            <a:endParaRPr b="1"/>
          </a:p>
          <a:p>
            <a:pPr indent="-304800" lvl="1" marL="914400" rtl="0" algn="l">
              <a:lnSpc>
                <a:spcPct val="115000"/>
              </a:lnSpc>
              <a:spcBef>
                <a:spcPts val="0"/>
              </a:spcBef>
              <a:spcAft>
                <a:spcPts val="0"/>
              </a:spcAft>
              <a:buClr>
                <a:schemeClr val="dk1"/>
              </a:buClr>
              <a:buSzPts val="1200"/>
              <a:buFont typeface="Merriweather"/>
              <a:buChar char="○"/>
            </a:pPr>
            <a:r>
              <a:rPr b="1" lang="en-US"/>
              <a:t>Returning</a:t>
            </a:r>
            <a:r>
              <a:rPr lang="en-US"/>
              <a:t> grantees must begin programming within the </a:t>
            </a:r>
            <a:r>
              <a:rPr b="1" lang="en-US"/>
              <a:t>first month</a:t>
            </a:r>
            <a:r>
              <a:rPr lang="en-US"/>
              <a:t> of the grant period (October).</a:t>
            </a:r>
            <a:endParaRPr/>
          </a:p>
          <a:p>
            <a:pPr indent="-304800" lvl="1" marL="914400" rtl="0" algn="l">
              <a:lnSpc>
                <a:spcPct val="115000"/>
              </a:lnSpc>
              <a:spcBef>
                <a:spcPts val="0"/>
              </a:spcBef>
              <a:spcAft>
                <a:spcPts val="0"/>
              </a:spcAft>
              <a:buClr>
                <a:schemeClr val="dk1"/>
              </a:buClr>
              <a:buSzPts val="1200"/>
              <a:buFont typeface="Merriweather"/>
              <a:buChar char="○"/>
            </a:pPr>
            <a:r>
              <a:rPr b="1" lang="en-US"/>
              <a:t>New </a:t>
            </a:r>
            <a:r>
              <a:rPr lang="en-US"/>
              <a:t>grantees, those just starting their program, must begin programming by the </a:t>
            </a:r>
            <a:r>
              <a:rPr b="1" lang="en-US"/>
              <a:t>second month </a:t>
            </a:r>
            <a:r>
              <a:rPr lang="en-US"/>
              <a:t>of the grant period (November).</a:t>
            </a:r>
            <a:endParaRPr/>
          </a:p>
          <a:p>
            <a:pPr indent="-304800" lvl="0" marL="457200" rtl="0" algn="l">
              <a:lnSpc>
                <a:spcPct val="115000"/>
              </a:lnSpc>
              <a:spcBef>
                <a:spcPts val="0"/>
              </a:spcBef>
              <a:spcAft>
                <a:spcPts val="0"/>
              </a:spcAft>
              <a:buClr>
                <a:schemeClr val="dk1"/>
              </a:buClr>
              <a:buSzPts val="1200"/>
              <a:buFont typeface="Calibri"/>
              <a:buChar char="●"/>
            </a:pPr>
            <a:r>
              <a:rPr b="1" lang="en-US"/>
              <a:t>Claim percentage minimum:</a:t>
            </a:r>
            <a:endParaRPr b="1"/>
          </a:p>
          <a:p>
            <a:pPr indent="-304800" lvl="1" marL="914400" rtl="0" algn="l">
              <a:lnSpc>
                <a:spcPct val="115000"/>
              </a:lnSpc>
              <a:spcBef>
                <a:spcPts val="0"/>
              </a:spcBef>
              <a:spcAft>
                <a:spcPts val="0"/>
              </a:spcAft>
              <a:buClr>
                <a:schemeClr val="dk1"/>
              </a:buClr>
              <a:buSzPts val="1200"/>
              <a:buFont typeface="Calibri"/>
              <a:buChar char="○"/>
            </a:pPr>
            <a:r>
              <a:rPr b="1" lang="en-US"/>
              <a:t>Grantees must have claimed at least 70% of their award during the previous grant period.</a:t>
            </a:r>
            <a:endParaRPr b="1"/>
          </a:p>
          <a:p>
            <a:pPr indent="-311150" lvl="2" marL="1371600" rtl="0" algn="l">
              <a:lnSpc>
                <a:spcPct val="115000"/>
              </a:lnSpc>
              <a:spcBef>
                <a:spcPts val="0"/>
              </a:spcBef>
              <a:spcAft>
                <a:spcPts val="0"/>
              </a:spcAft>
              <a:buClr>
                <a:schemeClr val="dk1"/>
              </a:buClr>
              <a:buSzPts val="1300"/>
              <a:buFont typeface="Merriweather"/>
              <a:buChar char="○"/>
            </a:pPr>
            <a:r>
              <a:rPr lang="en-US"/>
              <a:t>To be eligible for automatic rollover into the 2026-2027 grant period, you must claim at least 70% of your 2025-2026 award.</a:t>
            </a:r>
            <a:endParaRPr/>
          </a:p>
          <a:p>
            <a:pPr indent="-304800" lvl="2" marL="1371600" rtl="0" algn="l">
              <a:lnSpc>
                <a:spcPct val="115000"/>
              </a:lnSpc>
              <a:spcBef>
                <a:spcPts val="0"/>
              </a:spcBef>
              <a:spcAft>
                <a:spcPts val="0"/>
              </a:spcAft>
              <a:buClr>
                <a:schemeClr val="dk1"/>
              </a:buClr>
              <a:buSzPts val="1200"/>
              <a:buFont typeface="Merriweather"/>
              <a:buChar char="○"/>
            </a:pPr>
            <a:r>
              <a:rPr b="1" lang="en-US"/>
              <a:t>Claim percentages will be reviewed after the April claim submission deadline (June 1).</a:t>
            </a:r>
            <a:r>
              <a:rPr lang="en-US"/>
              <a:t> April marks the seventh month of the grant period and is considered a reasonable point by which schools should have claimed at least 70% of their FFVP award, and considering there are limited instruction days during the summer months that follow.</a:t>
            </a:r>
            <a:endParaRPr/>
          </a:p>
          <a:p>
            <a:pPr indent="-304800" lvl="2" marL="1371600" rtl="0" algn="l">
              <a:lnSpc>
                <a:spcPct val="115000"/>
              </a:lnSpc>
              <a:spcBef>
                <a:spcPts val="0"/>
              </a:spcBef>
              <a:spcAft>
                <a:spcPts val="0"/>
              </a:spcAft>
              <a:buClr>
                <a:schemeClr val="dk1"/>
              </a:buClr>
              <a:buSzPts val="1200"/>
              <a:buFont typeface="Merriweather"/>
              <a:buChar char="○"/>
            </a:pPr>
            <a:r>
              <a:rPr b="1" lang="en-US"/>
              <a:t>You are not required to accept your entire FFVP award if it exceeds your programming needs.</a:t>
            </a:r>
            <a:r>
              <a:rPr lang="en-US"/>
              <a:t> More on budgeting and voluntary funds release in the next section.</a:t>
            </a:r>
            <a:endParaRPr/>
          </a:p>
          <a:p>
            <a:pPr indent="-304800" lvl="0" marL="457200" rtl="0" algn="l">
              <a:lnSpc>
                <a:spcPct val="115000"/>
              </a:lnSpc>
              <a:spcBef>
                <a:spcPts val="0"/>
              </a:spcBef>
              <a:spcAft>
                <a:spcPts val="0"/>
              </a:spcAft>
              <a:buClr>
                <a:schemeClr val="dk1"/>
              </a:buClr>
              <a:buSzPts val="1200"/>
              <a:buFont typeface="Calibri"/>
              <a:buChar char="●"/>
            </a:pPr>
            <a:r>
              <a:rPr b="1" lang="en-US"/>
              <a:t>Schools must remain at least 50% F&amp;R enrollment</a:t>
            </a:r>
            <a:endParaRPr b="1"/>
          </a:p>
          <a:p>
            <a:pPr indent="-304800" lvl="1" marL="914400" rtl="0" algn="l">
              <a:lnSpc>
                <a:spcPct val="115000"/>
              </a:lnSpc>
              <a:spcBef>
                <a:spcPts val="0"/>
              </a:spcBef>
              <a:spcAft>
                <a:spcPts val="0"/>
              </a:spcAft>
              <a:buClr>
                <a:schemeClr val="dk1"/>
              </a:buClr>
              <a:buSzPts val="1200"/>
              <a:buFont typeface="Calibri"/>
              <a:buChar char="○"/>
            </a:pPr>
            <a:r>
              <a:rPr lang="en-US"/>
              <a:t>Participating schools must maintain a F&amp;R percentage of 50% or higher. Those that fall between 40-49% may be awarded if funds allow. And schools that fall below 40% are no longer eligible.</a:t>
            </a:r>
            <a:endParaRPr/>
          </a:p>
          <a:p>
            <a:pPr indent="-304800" lvl="0" marL="457200" rtl="0" algn="l">
              <a:lnSpc>
                <a:spcPct val="115000"/>
              </a:lnSpc>
              <a:spcBef>
                <a:spcPts val="0"/>
              </a:spcBef>
              <a:spcAft>
                <a:spcPts val="0"/>
              </a:spcAft>
              <a:buClr>
                <a:schemeClr val="dk1"/>
              </a:buClr>
              <a:buSzPts val="1200"/>
              <a:buFont typeface="Calibri"/>
              <a:buChar char="●"/>
            </a:pPr>
            <a:r>
              <a:rPr b="1" lang="en-US"/>
              <a:t>Grantees that do not meet these criteria may be required to reapply to participate in the following FFVP grant period.</a:t>
            </a:r>
            <a:endParaRPr b="1"/>
          </a:p>
          <a:p>
            <a:pPr indent="-311150" lvl="1" marL="914400" rtl="0" algn="l">
              <a:lnSpc>
                <a:spcPct val="115000"/>
              </a:lnSpc>
              <a:spcBef>
                <a:spcPts val="0"/>
              </a:spcBef>
              <a:spcAft>
                <a:spcPts val="0"/>
              </a:spcAft>
              <a:buClr>
                <a:schemeClr val="dk1"/>
              </a:buClr>
              <a:buSzPts val="1300"/>
              <a:buFont typeface="Merriweather"/>
              <a:buChar char="○"/>
            </a:pPr>
            <a:r>
              <a:rPr lang="en-US"/>
              <a:t>Certain exceptions may be made on a case-by-case basis.</a:t>
            </a:r>
            <a:endParaRPr/>
          </a:p>
          <a:p>
            <a:pPr indent="-311150" lvl="1" marL="914400" rtl="0" algn="l">
              <a:lnSpc>
                <a:spcPct val="115000"/>
              </a:lnSpc>
              <a:spcBef>
                <a:spcPts val="0"/>
              </a:spcBef>
              <a:spcAft>
                <a:spcPts val="0"/>
              </a:spcAft>
              <a:buClr>
                <a:schemeClr val="dk1"/>
              </a:buClr>
              <a:buSzPts val="1300"/>
              <a:buFont typeface="Merriweather"/>
              <a:buChar char="○"/>
            </a:pPr>
            <a:r>
              <a:rPr lang="en-US"/>
              <a:t>The idea behind requiring the reapplication process is to have schools who aren’t meeting these </a:t>
            </a:r>
            <a:r>
              <a:rPr lang="en-US"/>
              <a:t>expectations</a:t>
            </a:r>
            <a:r>
              <a:rPr lang="en-US"/>
              <a:t> </a:t>
            </a:r>
            <a:r>
              <a:rPr lang="en-US"/>
              <a:t>review</a:t>
            </a:r>
            <a:r>
              <a:rPr lang="en-US"/>
              <a:t> their programming and </a:t>
            </a:r>
            <a:r>
              <a:rPr lang="en-US"/>
              <a:t>budgeting</a:t>
            </a:r>
            <a:r>
              <a:rPr lang="en-US"/>
              <a:t> and see where adjustments might be made to increase the success of their programs.</a:t>
            </a:r>
            <a:endParaRPr/>
          </a:p>
          <a:p>
            <a:pPr indent="0" lvl="0" marL="0" rtl="0" algn="l">
              <a:lnSpc>
                <a:spcPct val="100000"/>
              </a:lnSpc>
              <a:spcBef>
                <a:spcPts val="760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516" name="Google Shape;516;g36da6e51d9c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accent1"/>
        </a:solidFill>
      </p:bgPr>
    </p:bg>
    <p:spTree>
      <p:nvGrpSpPr>
        <p:cNvPr id="17" name="Shape 17"/>
        <p:cNvGrpSpPr/>
        <p:nvPr/>
      </p:nvGrpSpPr>
      <p:grpSpPr>
        <a:xfrm>
          <a:off x="0" y="0"/>
          <a:ext cx="0" cy="0"/>
          <a:chOff x="0" y="0"/>
          <a:chExt cx="0" cy="0"/>
        </a:xfrm>
      </p:grpSpPr>
      <p:sp>
        <p:nvSpPr>
          <p:cNvPr id="18" name="Google Shape;18;p17"/>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 name="Google Shape;19;p17"/>
          <p:cNvSpPr/>
          <p:nvPr/>
        </p:nvSpPr>
        <p:spPr>
          <a:xfrm>
            <a:off x="206188" y="5948082"/>
            <a:ext cx="11775141" cy="699247"/>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20" name="Google Shape;20;p17"/>
          <p:cNvPicPr preferRelativeResize="0"/>
          <p:nvPr/>
        </p:nvPicPr>
        <p:blipFill rotWithShape="1">
          <a:blip r:embed="rId2">
            <a:alphaModFix/>
          </a:blip>
          <a:srcRect b="0" l="0" r="0" t="0"/>
          <a:stretch/>
        </p:blipFill>
        <p:spPr>
          <a:xfrm>
            <a:off x="5452870" y="3472133"/>
            <a:ext cx="1286259" cy="24384"/>
          </a:xfrm>
          <a:prstGeom prst="rect">
            <a:avLst/>
          </a:prstGeom>
          <a:noFill/>
          <a:ln>
            <a:noFill/>
          </a:ln>
        </p:spPr>
      </p:pic>
      <p:pic>
        <p:nvPicPr>
          <p:cNvPr descr="Oregon Department of Education Logo" id="21" name="Google Shape;21;p17"/>
          <p:cNvPicPr preferRelativeResize="0"/>
          <p:nvPr/>
        </p:nvPicPr>
        <p:blipFill rotWithShape="1">
          <a:blip r:embed="rId3">
            <a:alphaModFix/>
          </a:blip>
          <a:srcRect b="0" l="0" r="0" t="0"/>
          <a:stretch/>
        </p:blipFill>
        <p:spPr>
          <a:xfrm>
            <a:off x="5033770" y="214049"/>
            <a:ext cx="2124460" cy="2167132"/>
          </a:xfrm>
          <a:prstGeom prst="rect">
            <a:avLst/>
          </a:prstGeom>
          <a:noFill/>
          <a:ln>
            <a:noFill/>
          </a:ln>
        </p:spPr>
      </p:pic>
      <p:sp>
        <p:nvSpPr>
          <p:cNvPr id="22" name="Google Shape;22;p17"/>
          <p:cNvSpPr txBox="1"/>
          <p:nvPr>
            <p:ph type="ctrTitle"/>
          </p:nvPr>
        </p:nvSpPr>
        <p:spPr>
          <a:xfrm>
            <a:off x="1524000" y="2486701"/>
            <a:ext cx="9144000" cy="1023261"/>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Calibri"/>
              <a:buNone/>
              <a:defRPr sz="54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17"/>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17"/>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17"/>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90" name="Shape 90"/>
        <p:cNvGrpSpPr/>
        <p:nvPr/>
      </p:nvGrpSpPr>
      <p:grpSpPr>
        <a:xfrm>
          <a:off x="0" y="0"/>
          <a:ext cx="0" cy="0"/>
          <a:chOff x="0" y="0"/>
          <a:chExt cx="0" cy="0"/>
        </a:xfrm>
      </p:grpSpPr>
      <p:sp>
        <p:nvSpPr>
          <p:cNvPr id="91" name="Google Shape;91;p34"/>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v</a:t>
            </a:r>
            <a:endParaRPr b="0" i="0" sz="1400" u="none" cap="none" strike="noStrike">
              <a:solidFill>
                <a:srgbClr val="000000"/>
              </a:solidFill>
              <a:latin typeface="Arial"/>
              <a:ea typeface="Arial"/>
              <a:cs typeface="Arial"/>
              <a:sym typeface="Arial"/>
            </a:endParaRPr>
          </a:p>
        </p:txBody>
      </p:sp>
      <p:sp>
        <p:nvSpPr>
          <p:cNvPr id="92" name="Google Shape;92;p34"/>
          <p:cNvSpPr txBox="1"/>
          <p:nvPr>
            <p:ph idx="1" type="body"/>
          </p:nvPr>
        </p:nvSpPr>
        <p:spPr>
          <a:xfrm>
            <a:off x="717176" y="659958"/>
            <a:ext cx="10784542" cy="539893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34"/>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4"/>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4"/>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ype" showMasterSp="0">
  <p:cSld name="Large Type">
    <p:bg>
      <p:bgPr>
        <a:solidFill>
          <a:schemeClr val="accent1"/>
        </a:solidFill>
      </p:bgPr>
    </p:bg>
    <p:spTree>
      <p:nvGrpSpPr>
        <p:cNvPr id="96" name="Shape 96"/>
        <p:cNvGrpSpPr/>
        <p:nvPr/>
      </p:nvGrpSpPr>
      <p:grpSpPr>
        <a:xfrm>
          <a:off x="0" y="0"/>
          <a:ext cx="0" cy="0"/>
          <a:chOff x="0" y="0"/>
          <a:chExt cx="0" cy="0"/>
        </a:xfrm>
      </p:grpSpPr>
      <p:sp>
        <p:nvSpPr>
          <p:cNvPr id="97" name="Google Shape;97;p35"/>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8" name="Google Shape;98;p35"/>
          <p:cNvPicPr preferRelativeResize="0"/>
          <p:nvPr/>
        </p:nvPicPr>
        <p:blipFill rotWithShape="1">
          <a:blip r:embed="rId2">
            <a:alphaModFix/>
          </a:blip>
          <a:srcRect b="0" l="0" r="0" t="0"/>
          <a:stretch/>
        </p:blipFill>
        <p:spPr>
          <a:xfrm>
            <a:off x="5452870" y="3848895"/>
            <a:ext cx="1286259" cy="24384"/>
          </a:xfrm>
          <a:prstGeom prst="rect">
            <a:avLst/>
          </a:prstGeom>
          <a:noFill/>
          <a:ln>
            <a:noFill/>
          </a:ln>
        </p:spPr>
      </p:pic>
      <p:sp>
        <p:nvSpPr>
          <p:cNvPr id="99" name="Google Shape;99;p35"/>
          <p:cNvSpPr txBox="1"/>
          <p:nvPr>
            <p:ph type="ctrTitle"/>
          </p:nvPr>
        </p:nvSpPr>
        <p:spPr>
          <a:xfrm>
            <a:off x="1524000" y="1499125"/>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5"/>
          <p:cNvSpPr txBox="1"/>
          <p:nvPr>
            <p:ph idx="1" type="subTitle"/>
          </p:nvPr>
        </p:nvSpPr>
        <p:spPr>
          <a:xfrm>
            <a:off x="1524000" y="4003184"/>
            <a:ext cx="9144000" cy="88060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1"/>
              </a:buClr>
              <a:buSzPts val="2400"/>
              <a:buNone/>
              <a:defRPr sz="2400">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1" name="Google Shape;101;p35"/>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5"/>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5"/>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ype" showMasterSp="0">
  <p:cSld name="Large Type">
    <p:bg>
      <p:bgPr>
        <a:solidFill>
          <a:schemeClr val="accent3"/>
        </a:solidFill>
      </p:bgPr>
    </p:bg>
    <p:spTree>
      <p:nvGrpSpPr>
        <p:cNvPr id="112" name="Shape 112"/>
        <p:cNvGrpSpPr/>
        <p:nvPr/>
      </p:nvGrpSpPr>
      <p:grpSpPr>
        <a:xfrm>
          <a:off x="0" y="0"/>
          <a:ext cx="0" cy="0"/>
          <a:chOff x="0" y="0"/>
          <a:chExt cx="0" cy="0"/>
        </a:xfrm>
      </p:grpSpPr>
      <p:sp>
        <p:nvSpPr>
          <p:cNvPr id="113" name="Google Shape;113;p20"/>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14" name="Google Shape;114;p20"/>
          <p:cNvPicPr preferRelativeResize="0"/>
          <p:nvPr/>
        </p:nvPicPr>
        <p:blipFill rotWithShape="1">
          <a:blip r:embed="rId2">
            <a:alphaModFix/>
          </a:blip>
          <a:srcRect b="0" l="0" r="0" t="0"/>
          <a:stretch/>
        </p:blipFill>
        <p:spPr>
          <a:xfrm>
            <a:off x="5452870" y="3848895"/>
            <a:ext cx="1286259" cy="24384"/>
          </a:xfrm>
          <a:prstGeom prst="rect">
            <a:avLst/>
          </a:prstGeom>
          <a:noFill/>
          <a:ln>
            <a:noFill/>
          </a:ln>
        </p:spPr>
      </p:pic>
      <p:sp>
        <p:nvSpPr>
          <p:cNvPr id="115" name="Google Shape;115;p20"/>
          <p:cNvSpPr txBox="1"/>
          <p:nvPr>
            <p:ph type="ctrTitle"/>
          </p:nvPr>
        </p:nvSpPr>
        <p:spPr>
          <a:xfrm>
            <a:off x="1524000" y="1499125"/>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accent3"/>
              </a:buClr>
              <a:buSzPts val="12000"/>
              <a:buFont typeface="Calibri"/>
              <a:buNone/>
              <a:defRPr sz="12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0"/>
          <p:cNvSpPr txBox="1"/>
          <p:nvPr>
            <p:ph idx="1" type="subTitle"/>
          </p:nvPr>
        </p:nvSpPr>
        <p:spPr>
          <a:xfrm>
            <a:off x="1524000" y="4003184"/>
            <a:ext cx="9144000" cy="88060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3"/>
              </a:buClr>
              <a:buSzPts val="2400"/>
              <a:buNone/>
              <a:defRPr sz="2400">
                <a:solidFill>
                  <a:schemeClr val="accent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7" name="Google Shape;117;p20"/>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0"/>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0"/>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accent3"/>
        </a:solidFill>
      </p:bgPr>
    </p:bg>
    <p:spTree>
      <p:nvGrpSpPr>
        <p:cNvPr id="120" name="Shape 120"/>
        <p:cNvGrpSpPr/>
        <p:nvPr/>
      </p:nvGrpSpPr>
      <p:grpSpPr>
        <a:xfrm>
          <a:off x="0" y="0"/>
          <a:ext cx="0" cy="0"/>
          <a:chOff x="0" y="0"/>
          <a:chExt cx="0" cy="0"/>
        </a:xfrm>
      </p:grpSpPr>
      <p:sp>
        <p:nvSpPr>
          <p:cNvPr id="121" name="Google Shape;121;p46"/>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2" name="Google Shape;122;p46"/>
          <p:cNvSpPr/>
          <p:nvPr/>
        </p:nvSpPr>
        <p:spPr>
          <a:xfrm>
            <a:off x="206188" y="5948082"/>
            <a:ext cx="11775141" cy="699247"/>
          </a:xfrm>
          <a:prstGeom prst="rect">
            <a:avLst/>
          </a:prstGeom>
          <a:solidFill>
            <a:srgbClr val="FCED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Oregon Department of Education Logo" id="123" name="Google Shape;123;p46"/>
          <p:cNvPicPr preferRelativeResize="0"/>
          <p:nvPr/>
        </p:nvPicPr>
        <p:blipFill rotWithShape="1">
          <a:blip r:embed="rId2">
            <a:alphaModFix/>
          </a:blip>
          <a:srcRect b="0" l="0" r="0" t="0"/>
          <a:stretch/>
        </p:blipFill>
        <p:spPr>
          <a:xfrm>
            <a:off x="5033770" y="214049"/>
            <a:ext cx="2124460" cy="2167132"/>
          </a:xfrm>
          <a:prstGeom prst="rect">
            <a:avLst/>
          </a:prstGeom>
          <a:noFill/>
          <a:ln>
            <a:noFill/>
          </a:ln>
        </p:spPr>
      </p:pic>
      <p:sp>
        <p:nvSpPr>
          <p:cNvPr id="124" name="Google Shape;124;p46"/>
          <p:cNvSpPr txBox="1"/>
          <p:nvPr>
            <p:ph type="ctrTitle"/>
          </p:nvPr>
        </p:nvSpPr>
        <p:spPr>
          <a:xfrm>
            <a:off x="1524000" y="2486701"/>
            <a:ext cx="9144000" cy="1023261"/>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3"/>
              </a:buClr>
              <a:buSzPts val="5400"/>
              <a:buFont typeface="Calibri"/>
              <a:buNone/>
              <a:defRPr sz="54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4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3"/>
              </a:buClr>
              <a:buSzPts val="2400"/>
              <a:buNone/>
              <a:defRPr sz="2400">
                <a:solidFill>
                  <a:schemeClr val="accent3"/>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26" name="Google Shape;126;p46"/>
          <p:cNvPicPr preferRelativeResize="0"/>
          <p:nvPr/>
        </p:nvPicPr>
        <p:blipFill rotWithShape="1">
          <a:blip r:embed="rId3">
            <a:alphaModFix/>
          </a:blip>
          <a:srcRect b="0" l="0" r="0" t="0"/>
          <a:stretch/>
        </p:blipFill>
        <p:spPr>
          <a:xfrm>
            <a:off x="5452870" y="3472133"/>
            <a:ext cx="1286259" cy="24384"/>
          </a:xfrm>
          <a:prstGeom prst="rect">
            <a:avLst/>
          </a:prstGeom>
          <a:noFill/>
          <a:ln>
            <a:noFill/>
          </a:ln>
        </p:spPr>
      </p:pic>
      <p:sp>
        <p:nvSpPr>
          <p:cNvPr id="127" name="Google Shape;127;p46"/>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46"/>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46"/>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chemeClr val="accent3"/>
        </a:solidFill>
      </p:bgPr>
    </p:bg>
    <p:spTree>
      <p:nvGrpSpPr>
        <p:cNvPr id="130" name="Shape 130"/>
        <p:cNvGrpSpPr/>
        <p:nvPr/>
      </p:nvGrpSpPr>
      <p:grpSpPr>
        <a:xfrm>
          <a:off x="0" y="0"/>
          <a:ext cx="0" cy="0"/>
          <a:chOff x="0" y="0"/>
          <a:chExt cx="0" cy="0"/>
        </a:xfrm>
      </p:grpSpPr>
      <p:sp>
        <p:nvSpPr>
          <p:cNvPr id="131" name="Google Shape;131;p47"/>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2" name="Google Shape;132;p47"/>
          <p:cNvSpPr/>
          <p:nvPr/>
        </p:nvSpPr>
        <p:spPr>
          <a:xfrm>
            <a:off x="206187" y="2488757"/>
            <a:ext cx="11775141" cy="1900363"/>
          </a:xfrm>
          <a:prstGeom prst="rect">
            <a:avLst/>
          </a:prstGeom>
          <a:solidFill>
            <a:srgbClr val="FCED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pic>
        <p:nvPicPr>
          <p:cNvPr descr="Oregon Department of Education Logo" id="133" name="Google Shape;133;p47"/>
          <p:cNvPicPr preferRelativeResize="0"/>
          <p:nvPr/>
        </p:nvPicPr>
        <p:blipFill rotWithShape="1">
          <a:blip r:embed="rId2">
            <a:alphaModFix/>
          </a:blip>
          <a:srcRect b="0" l="0" r="0" t="0"/>
          <a:stretch/>
        </p:blipFill>
        <p:spPr>
          <a:xfrm>
            <a:off x="5033770" y="214049"/>
            <a:ext cx="2124460" cy="2167132"/>
          </a:xfrm>
          <a:prstGeom prst="rect">
            <a:avLst/>
          </a:prstGeom>
          <a:noFill/>
          <a:ln>
            <a:noFill/>
          </a:ln>
        </p:spPr>
      </p:pic>
      <p:sp>
        <p:nvSpPr>
          <p:cNvPr id="134" name="Google Shape;134;p47"/>
          <p:cNvSpPr txBox="1"/>
          <p:nvPr>
            <p:ph type="ctrTitle"/>
          </p:nvPr>
        </p:nvSpPr>
        <p:spPr>
          <a:xfrm>
            <a:off x="717177" y="2488757"/>
            <a:ext cx="10784542" cy="19003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accent3"/>
              </a:buClr>
              <a:buSzPts val="6800"/>
              <a:buFont typeface="Calibri"/>
              <a:buNone/>
              <a:defRPr sz="68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47"/>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47"/>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7" name="Google Shape;137;p47"/>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ar and Content" showMasterSp="0">
  <p:cSld name="Title Bar and Content">
    <p:bg>
      <p:bgPr>
        <a:solidFill>
          <a:schemeClr val="accent3"/>
        </a:solidFill>
      </p:bgPr>
    </p:bg>
    <p:spTree>
      <p:nvGrpSpPr>
        <p:cNvPr id="138" name="Shape 138"/>
        <p:cNvGrpSpPr/>
        <p:nvPr/>
      </p:nvGrpSpPr>
      <p:grpSpPr>
        <a:xfrm>
          <a:off x="0" y="0"/>
          <a:ext cx="0" cy="0"/>
          <a:chOff x="0" y="0"/>
          <a:chExt cx="0" cy="0"/>
        </a:xfrm>
      </p:grpSpPr>
      <p:sp>
        <p:nvSpPr>
          <p:cNvPr id="139" name="Google Shape;139;p48"/>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0" name="Google Shape;140;p48"/>
          <p:cNvSpPr/>
          <p:nvPr/>
        </p:nvSpPr>
        <p:spPr>
          <a:xfrm>
            <a:off x="206188" y="215153"/>
            <a:ext cx="11775141" cy="1397364"/>
          </a:xfrm>
          <a:prstGeom prst="rect">
            <a:avLst/>
          </a:prstGeom>
          <a:solidFill>
            <a:srgbClr val="FCED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1" name="Google Shape;141;p48"/>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48"/>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48"/>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48"/>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 name="Google Shape;145;p48"/>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p:bg>
      <p:bgPr>
        <a:solidFill>
          <a:schemeClr val="accent3"/>
        </a:solidFill>
      </p:bgPr>
    </p:bg>
    <p:spTree>
      <p:nvGrpSpPr>
        <p:cNvPr id="146" name="Shape 146"/>
        <p:cNvGrpSpPr/>
        <p:nvPr/>
      </p:nvGrpSpPr>
      <p:grpSpPr>
        <a:xfrm>
          <a:off x="0" y="0"/>
          <a:ext cx="0" cy="0"/>
          <a:chOff x="0" y="0"/>
          <a:chExt cx="0" cy="0"/>
        </a:xfrm>
      </p:grpSpPr>
      <p:sp>
        <p:nvSpPr>
          <p:cNvPr id="147" name="Google Shape;147;p49"/>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8" name="Google Shape;148;p49"/>
          <p:cNvSpPr/>
          <p:nvPr/>
        </p:nvSpPr>
        <p:spPr>
          <a:xfrm>
            <a:off x="206189" y="215153"/>
            <a:ext cx="4730470" cy="6432176"/>
          </a:xfrm>
          <a:prstGeom prst="rect">
            <a:avLst/>
          </a:prstGeom>
          <a:solidFill>
            <a:srgbClr val="FCED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 name="Google Shape;149;p49"/>
          <p:cNvSpPr txBox="1"/>
          <p:nvPr>
            <p:ph type="title"/>
          </p:nvPr>
        </p:nvSpPr>
        <p:spPr>
          <a:xfrm>
            <a:off x="717177" y="779646"/>
            <a:ext cx="3931826" cy="2534006"/>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3"/>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49"/>
          <p:cNvSpPr/>
          <p:nvPr>
            <p:ph idx="2" type="pic"/>
          </p:nvPr>
        </p:nvSpPr>
        <p:spPr>
          <a:xfrm>
            <a:off x="717177" y="3540125"/>
            <a:ext cx="3931826" cy="2320926"/>
          </a:xfrm>
          <a:prstGeom prst="rect">
            <a:avLst/>
          </a:prstGeom>
          <a:noFill/>
          <a:ln>
            <a:noFill/>
          </a:ln>
        </p:spPr>
      </p:sp>
      <p:sp>
        <p:nvSpPr>
          <p:cNvPr id="151" name="Google Shape;151;p49"/>
          <p:cNvSpPr txBox="1"/>
          <p:nvPr>
            <p:ph idx="1" type="body"/>
          </p:nvPr>
        </p:nvSpPr>
        <p:spPr>
          <a:xfrm>
            <a:off x="5183188" y="779647"/>
            <a:ext cx="6172200" cy="5081404"/>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81000" lvl="1" marL="914400" algn="l">
              <a:lnSpc>
                <a:spcPct val="90000"/>
              </a:lnSpc>
              <a:spcBef>
                <a:spcPts val="500"/>
              </a:spcBef>
              <a:spcAft>
                <a:spcPts val="0"/>
              </a:spcAft>
              <a:buClr>
                <a:schemeClr val="dk1"/>
              </a:buClr>
              <a:buSzPts val="2400"/>
              <a:buChar char="•"/>
              <a:defRPr sz="2400"/>
            </a:lvl2pPr>
            <a:lvl3pPr indent="-381000" lvl="2" marL="1371600" algn="l">
              <a:lnSpc>
                <a:spcPct val="90000"/>
              </a:lnSpc>
              <a:spcBef>
                <a:spcPts val="500"/>
              </a:spcBef>
              <a:spcAft>
                <a:spcPts val="0"/>
              </a:spcAft>
              <a:buClr>
                <a:schemeClr val="dk1"/>
              </a:buClr>
              <a:buSzPts val="2400"/>
              <a:buChar char="•"/>
              <a:defRPr sz="2400"/>
            </a:lvl3pPr>
            <a:lvl4pPr indent="-381000" lvl="3" marL="1828800" algn="l">
              <a:lnSpc>
                <a:spcPct val="90000"/>
              </a:lnSpc>
              <a:spcBef>
                <a:spcPts val="500"/>
              </a:spcBef>
              <a:spcAft>
                <a:spcPts val="0"/>
              </a:spcAft>
              <a:buClr>
                <a:schemeClr val="dk1"/>
              </a:buClr>
              <a:buSzPts val="2400"/>
              <a:buChar char="•"/>
              <a:defRPr sz="2400"/>
            </a:lvl4pPr>
            <a:lvl5pPr indent="-381000" lvl="4" marL="2286000" algn="l">
              <a:lnSpc>
                <a:spcPct val="90000"/>
              </a:lnSpc>
              <a:spcBef>
                <a:spcPts val="500"/>
              </a:spcBef>
              <a:spcAft>
                <a:spcPts val="0"/>
              </a:spcAft>
              <a:buClr>
                <a:schemeClr val="dk1"/>
              </a:buClr>
              <a:buSzPts val="2400"/>
              <a:buChar char="•"/>
              <a:defRPr sz="24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2" name="Google Shape;152;p49"/>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49"/>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49"/>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accent3"/>
        </a:solidFill>
      </p:bgPr>
    </p:bg>
    <p:spTree>
      <p:nvGrpSpPr>
        <p:cNvPr id="155" name="Shape 155"/>
        <p:cNvGrpSpPr/>
        <p:nvPr/>
      </p:nvGrpSpPr>
      <p:grpSpPr>
        <a:xfrm>
          <a:off x="0" y="0"/>
          <a:ext cx="0" cy="0"/>
          <a:chOff x="0" y="0"/>
          <a:chExt cx="0" cy="0"/>
        </a:xfrm>
      </p:grpSpPr>
      <p:sp>
        <p:nvSpPr>
          <p:cNvPr id="156" name="Google Shape;156;p50"/>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50"/>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50"/>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9" name="Google Shape;159;p50"/>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50"/>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chemeClr val="accent3"/>
        </a:solidFill>
      </p:bgPr>
    </p:bg>
    <p:spTree>
      <p:nvGrpSpPr>
        <p:cNvPr id="161" name="Shape 161"/>
        <p:cNvGrpSpPr/>
        <p:nvPr/>
      </p:nvGrpSpPr>
      <p:grpSpPr>
        <a:xfrm>
          <a:off x="0" y="0"/>
          <a:ext cx="0" cy="0"/>
          <a:chOff x="0" y="0"/>
          <a:chExt cx="0" cy="0"/>
        </a:xfrm>
      </p:grpSpPr>
      <p:sp>
        <p:nvSpPr>
          <p:cNvPr id="162" name="Google Shape;162;p51"/>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51"/>
          <p:cNvSpPr txBox="1"/>
          <p:nvPr>
            <p:ph idx="1" type="body"/>
          </p:nvPr>
        </p:nvSpPr>
        <p:spPr>
          <a:xfrm>
            <a:off x="717176" y="1825625"/>
            <a:ext cx="5302624" cy="41060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51"/>
          <p:cNvSpPr txBox="1"/>
          <p:nvPr>
            <p:ph idx="2" type="body"/>
          </p:nvPr>
        </p:nvSpPr>
        <p:spPr>
          <a:xfrm>
            <a:off x="6172200" y="1825625"/>
            <a:ext cx="5329518" cy="41060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5" name="Google Shape;165;p51"/>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6" name="Google Shape;166;p51"/>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p51"/>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bg>
      <p:bgPr>
        <a:solidFill>
          <a:schemeClr val="accent3"/>
        </a:solidFill>
      </p:bgPr>
    </p:bg>
    <p:spTree>
      <p:nvGrpSpPr>
        <p:cNvPr id="168" name="Shape 168"/>
        <p:cNvGrpSpPr/>
        <p:nvPr/>
      </p:nvGrpSpPr>
      <p:grpSpPr>
        <a:xfrm>
          <a:off x="0" y="0"/>
          <a:ext cx="0" cy="0"/>
          <a:chOff x="0" y="0"/>
          <a:chExt cx="0" cy="0"/>
        </a:xfrm>
      </p:grpSpPr>
      <p:sp>
        <p:nvSpPr>
          <p:cNvPr id="169" name="Google Shape;169;p52"/>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3"/>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52"/>
          <p:cNvSpPr txBox="1"/>
          <p:nvPr>
            <p:ph idx="1" type="body"/>
          </p:nvPr>
        </p:nvSpPr>
        <p:spPr>
          <a:xfrm>
            <a:off x="717176" y="1681163"/>
            <a:ext cx="5280399" cy="823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3200"/>
              <a:buNone/>
              <a:defRPr b="0" sz="3200">
                <a:solidFill>
                  <a:schemeClr val="accent3"/>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1" name="Google Shape;171;p52"/>
          <p:cNvSpPr txBox="1"/>
          <p:nvPr>
            <p:ph idx="2" type="body"/>
          </p:nvPr>
        </p:nvSpPr>
        <p:spPr>
          <a:xfrm>
            <a:off x="717176" y="2505075"/>
            <a:ext cx="5280399" cy="34345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52"/>
          <p:cNvSpPr txBox="1"/>
          <p:nvPr>
            <p:ph idx="3" type="body"/>
          </p:nvPr>
        </p:nvSpPr>
        <p:spPr>
          <a:xfrm>
            <a:off x="6172200" y="1681163"/>
            <a:ext cx="5329518" cy="823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3"/>
              </a:buClr>
              <a:buSzPts val="3200"/>
              <a:buNone/>
              <a:defRPr b="0" sz="3200">
                <a:solidFill>
                  <a:schemeClr val="accent3"/>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3" name="Google Shape;173;p52"/>
          <p:cNvSpPr txBox="1"/>
          <p:nvPr>
            <p:ph idx="4" type="body"/>
          </p:nvPr>
        </p:nvSpPr>
        <p:spPr>
          <a:xfrm>
            <a:off x="6172200" y="2505075"/>
            <a:ext cx="5329518" cy="34345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p52"/>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52"/>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52"/>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18"/>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8"/>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18"/>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8"/>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8"/>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accent3"/>
        </a:solidFill>
      </p:bgPr>
    </p:bg>
    <p:spTree>
      <p:nvGrpSpPr>
        <p:cNvPr id="177" name="Shape 177"/>
        <p:cNvGrpSpPr/>
        <p:nvPr/>
      </p:nvGrpSpPr>
      <p:grpSpPr>
        <a:xfrm>
          <a:off x="0" y="0"/>
          <a:ext cx="0" cy="0"/>
          <a:chOff x="0" y="0"/>
          <a:chExt cx="0" cy="0"/>
        </a:xfrm>
      </p:grpSpPr>
      <p:sp>
        <p:nvSpPr>
          <p:cNvPr id="178" name="Google Shape;178;p53"/>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9" name="Google Shape;179;p53"/>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53"/>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1" name="Google Shape;181;p53"/>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53"/>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accent3"/>
        </a:solidFill>
      </p:bgPr>
    </p:bg>
    <p:spTree>
      <p:nvGrpSpPr>
        <p:cNvPr id="183" name="Shape 183"/>
        <p:cNvGrpSpPr/>
        <p:nvPr/>
      </p:nvGrpSpPr>
      <p:grpSpPr>
        <a:xfrm>
          <a:off x="0" y="0"/>
          <a:ext cx="0" cy="0"/>
          <a:chOff x="0" y="0"/>
          <a:chExt cx="0" cy="0"/>
        </a:xfrm>
      </p:grpSpPr>
      <p:sp>
        <p:nvSpPr>
          <p:cNvPr id="184" name="Google Shape;184;p54"/>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v</a:t>
            </a:r>
            <a:endParaRPr b="0" i="0" sz="1400" u="none" cap="none" strike="noStrike">
              <a:solidFill>
                <a:srgbClr val="000000"/>
              </a:solidFill>
              <a:latin typeface="Arial"/>
              <a:ea typeface="Arial"/>
              <a:cs typeface="Arial"/>
              <a:sym typeface="Arial"/>
            </a:endParaRPr>
          </a:p>
        </p:txBody>
      </p:sp>
      <p:sp>
        <p:nvSpPr>
          <p:cNvPr id="185" name="Google Shape;185;p54"/>
          <p:cNvSpPr txBox="1"/>
          <p:nvPr>
            <p:ph idx="1" type="body"/>
          </p:nvPr>
        </p:nvSpPr>
        <p:spPr>
          <a:xfrm>
            <a:off x="717176" y="659958"/>
            <a:ext cx="10784542" cy="539893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54"/>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54"/>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8" name="Google Shape;188;p54"/>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llow Us" showMasterSp="0">
  <p:cSld name="Follow Us">
    <p:bg>
      <p:bgPr>
        <a:solidFill>
          <a:schemeClr val="accent3"/>
        </a:solidFill>
      </p:bgPr>
    </p:bg>
    <p:spTree>
      <p:nvGrpSpPr>
        <p:cNvPr id="189" name="Shape 189"/>
        <p:cNvGrpSpPr/>
        <p:nvPr/>
      </p:nvGrpSpPr>
      <p:grpSpPr>
        <a:xfrm>
          <a:off x="0" y="0"/>
          <a:ext cx="0" cy="0"/>
          <a:chOff x="0" y="0"/>
          <a:chExt cx="0" cy="0"/>
        </a:xfrm>
      </p:grpSpPr>
      <p:sp>
        <p:nvSpPr>
          <p:cNvPr id="190" name="Google Shape;190;p55"/>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91" name="Google Shape;191;p55"/>
          <p:cNvPicPr preferRelativeResize="0"/>
          <p:nvPr/>
        </p:nvPicPr>
        <p:blipFill rotWithShape="1">
          <a:blip r:embed="rId2">
            <a:alphaModFix/>
          </a:blip>
          <a:srcRect b="0" l="0" r="0" t="0"/>
          <a:stretch/>
        </p:blipFill>
        <p:spPr>
          <a:xfrm>
            <a:off x="5452870" y="3848895"/>
            <a:ext cx="1286259" cy="24384"/>
          </a:xfrm>
          <a:prstGeom prst="rect">
            <a:avLst/>
          </a:prstGeom>
          <a:noFill/>
          <a:ln>
            <a:noFill/>
          </a:ln>
        </p:spPr>
      </p:pic>
      <p:sp>
        <p:nvSpPr>
          <p:cNvPr id="192" name="Google Shape;192;p55"/>
          <p:cNvSpPr txBox="1"/>
          <p:nvPr>
            <p:ph type="ctrTitle"/>
          </p:nvPr>
        </p:nvSpPr>
        <p:spPr>
          <a:xfrm>
            <a:off x="1524000" y="1499125"/>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accent3"/>
              </a:buClr>
              <a:buSzPts val="12000"/>
              <a:buFont typeface="Calibri"/>
              <a:buNone/>
              <a:defRPr sz="12000">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Twitter icon" id="193" name="Google Shape;193;p55"/>
          <p:cNvPicPr preferRelativeResize="0"/>
          <p:nvPr/>
        </p:nvPicPr>
        <p:blipFill rotWithShape="1">
          <a:blip r:embed="rId3">
            <a:alphaModFix/>
          </a:blip>
          <a:srcRect b="0" l="0" r="0" t="0"/>
          <a:stretch/>
        </p:blipFill>
        <p:spPr>
          <a:xfrm>
            <a:off x="2718290" y="4043402"/>
            <a:ext cx="500040" cy="500040"/>
          </a:xfrm>
          <a:prstGeom prst="rect">
            <a:avLst/>
          </a:prstGeom>
          <a:noFill/>
          <a:ln>
            <a:noFill/>
          </a:ln>
        </p:spPr>
      </p:pic>
      <p:sp>
        <p:nvSpPr>
          <p:cNvPr id="194" name="Google Shape;194;p55"/>
          <p:cNvSpPr txBox="1"/>
          <p:nvPr/>
        </p:nvSpPr>
        <p:spPr>
          <a:xfrm>
            <a:off x="2718290" y="4043402"/>
            <a:ext cx="680670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1"/>
              </a:buClr>
              <a:buSzPts val="2400"/>
              <a:buFont typeface="Arial"/>
              <a:buNone/>
            </a:pPr>
            <a:r>
              <a:rPr b="0" i="0" lang="en-US" sz="2400" u="none" cap="none" strike="noStrike">
                <a:solidFill>
                  <a:schemeClr val="accent1"/>
                </a:solidFill>
                <a:latin typeface="Arial"/>
                <a:ea typeface="Arial"/>
                <a:cs typeface="Arial"/>
                <a:sym typeface="Arial"/>
              </a:rPr>
              <a:t>twitter.com/ORDeptEd | fb.com/ORDeptEd</a:t>
            </a:r>
            <a:endParaRPr b="0" i="0" sz="2400" u="none" cap="none" strike="noStrike">
              <a:solidFill>
                <a:schemeClr val="accent1"/>
              </a:solidFill>
              <a:latin typeface="Arial"/>
              <a:ea typeface="Arial"/>
              <a:cs typeface="Arial"/>
              <a:sym typeface="Arial"/>
            </a:endParaRPr>
          </a:p>
        </p:txBody>
      </p:sp>
      <p:pic>
        <p:nvPicPr>
          <p:cNvPr descr="Facebook icon" id="195" name="Google Shape;195;p55"/>
          <p:cNvPicPr preferRelativeResize="0"/>
          <p:nvPr/>
        </p:nvPicPr>
        <p:blipFill rotWithShape="1">
          <a:blip r:embed="rId4">
            <a:alphaModFix/>
          </a:blip>
          <a:srcRect b="0" l="0" r="0" t="0"/>
          <a:stretch/>
        </p:blipFill>
        <p:spPr>
          <a:xfrm>
            <a:off x="9024960" y="4043402"/>
            <a:ext cx="500040" cy="500040"/>
          </a:xfrm>
          <a:prstGeom prst="rect">
            <a:avLst/>
          </a:prstGeom>
          <a:noFill/>
          <a:ln>
            <a:noFill/>
          </a:ln>
        </p:spPr>
      </p:pic>
      <p:sp>
        <p:nvSpPr>
          <p:cNvPr id="196" name="Google Shape;196;p55"/>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55"/>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55"/>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ype" showMasterSp="0">
  <p:cSld name="Large Type">
    <p:bg>
      <p:bgPr>
        <a:solidFill>
          <a:schemeClr val="accent2"/>
        </a:solidFill>
      </p:bgPr>
    </p:bg>
    <p:spTree>
      <p:nvGrpSpPr>
        <p:cNvPr id="207" name="Shape 207"/>
        <p:cNvGrpSpPr/>
        <p:nvPr/>
      </p:nvGrpSpPr>
      <p:grpSpPr>
        <a:xfrm>
          <a:off x="0" y="0"/>
          <a:ext cx="0" cy="0"/>
          <a:chOff x="0" y="0"/>
          <a:chExt cx="0" cy="0"/>
        </a:xfrm>
      </p:grpSpPr>
      <p:sp>
        <p:nvSpPr>
          <p:cNvPr id="208" name="Google Shape;208;p22"/>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9" name="Google Shape;209;p22"/>
          <p:cNvSpPr txBox="1"/>
          <p:nvPr>
            <p:ph type="ctrTitle"/>
          </p:nvPr>
        </p:nvSpPr>
        <p:spPr>
          <a:xfrm>
            <a:off x="1524000" y="1499125"/>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accent2"/>
              </a:buClr>
              <a:buSzPts val="12000"/>
              <a:buFont typeface="Calibri"/>
              <a:buNone/>
              <a:defRPr sz="120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10" name="Google Shape;210;p22"/>
          <p:cNvPicPr preferRelativeResize="0"/>
          <p:nvPr/>
        </p:nvPicPr>
        <p:blipFill rotWithShape="1">
          <a:blip r:embed="rId2">
            <a:alphaModFix/>
          </a:blip>
          <a:srcRect b="0" l="0" r="0" t="0"/>
          <a:stretch/>
        </p:blipFill>
        <p:spPr>
          <a:xfrm>
            <a:off x="5452870" y="3848895"/>
            <a:ext cx="1286259" cy="24384"/>
          </a:xfrm>
          <a:prstGeom prst="rect">
            <a:avLst/>
          </a:prstGeom>
          <a:noFill/>
          <a:ln>
            <a:noFill/>
          </a:ln>
        </p:spPr>
      </p:pic>
      <p:sp>
        <p:nvSpPr>
          <p:cNvPr id="211" name="Google Shape;211;p22"/>
          <p:cNvSpPr txBox="1"/>
          <p:nvPr>
            <p:ph idx="1" type="subTitle"/>
          </p:nvPr>
        </p:nvSpPr>
        <p:spPr>
          <a:xfrm>
            <a:off x="1524000" y="4003184"/>
            <a:ext cx="9144000" cy="88060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2"/>
              </a:buClr>
              <a:buSzPts val="2400"/>
              <a:buNone/>
              <a:defRPr sz="2400">
                <a:solidFill>
                  <a:schemeClr val="accen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2" name="Google Shape;212;p22"/>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22"/>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22"/>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accent2"/>
        </a:solidFill>
      </p:bgPr>
    </p:bg>
    <p:spTree>
      <p:nvGrpSpPr>
        <p:cNvPr id="215" name="Shape 215"/>
        <p:cNvGrpSpPr/>
        <p:nvPr/>
      </p:nvGrpSpPr>
      <p:grpSpPr>
        <a:xfrm>
          <a:off x="0" y="0"/>
          <a:ext cx="0" cy="0"/>
          <a:chOff x="0" y="0"/>
          <a:chExt cx="0" cy="0"/>
        </a:xfrm>
      </p:grpSpPr>
      <p:sp>
        <p:nvSpPr>
          <p:cNvPr id="216" name="Google Shape;216;p56"/>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7" name="Google Shape;217;p56"/>
          <p:cNvSpPr/>
          <p:nvPr/>
        </p:nvSpPr>
        <p:spPr>
          <a:xfrm>
            <a:off x="206188" y="5948082"/>
            <a:ext cx="11775141" cy="699247"/>
          </a:xfrm>
          <a:prstGeom prst="rect">
            <a:avLst/>
          </a:prstGeom>
          <a:solidFill>
            <a:srgbClr val="FCF4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Oregon Department of Education Logo" id="218" name="Google Shape;218;p56"/>
          <p:cNvPicPr preferRelativeResize="0"/>
          <p:nvPr/>
        </p:nvPicPr>
        <p:blipFill rotWithShape="1">
          <a:blip r:embed="rId2">
            <a:alphaModFix/>
          </a:blip>
          <a:srcRect b="0" l="0" r="0" t="0"/>
          <a:stretch/>
        </p:blipFill>
        <p:spPr>
          <a:xfrm>
            <a:off x="5033770" y="214049"/>
            <a:ext cx="2124460" cy="2167132"/>
          </a:xfrm>
          <a:prstGeom prst="rect">
            <a:avLst/>
          </a:prstGeom>
          <a:noFill/>
          <a:ln>
            <a:noFill/>
          </a:ln>
        </p:spPr>
      </p:pic>
      <p:pic>
        <p:nvPicPr>
          <p:cNvPr id="219" name="Google Shape;219;p56"/>
          <p:cNvPicPr preferRelativeResize="0"/>
          <p:nvPr/>
        </p:nvPicPr>
        <p:blipFill rotWithShape="1">
          <a:blip r:embed="rId3">
            <a:alphaModFix/>
          </a:blip>
          <a:srcRect b="0" l="0" r="0" t="0"/>
          <a:stretch/>
        </p:blipFill>
        <p:spPr>
          <a:xfrm>
            <a:off x="5452870" y="3472133"/>
            <a:ext cx="1286259" cy="24384"/>
          </a:xfrm>
          <a:prstGeom prst="rect">
            <a:avLst/>
          </a:prstGeom>
          <a:noFill/>
          <a:ln>
            <a:noFill/>
          </a:ln>
        </p:spPr>
      </p:pic>
      <p:sp>
        <p:nvSpPr>
          <p:cNvPr id="220" name="Google Shape;220;p56"/>
          <p:cNvSpPr txBox="1"/>
          <p:nvPr>
            <p:ph type="ctrTitle"/>
          </p:nvPr>
        </p:nvSpPr>
        <p:spPr>
          <a:xfrm>
            <a:off x="1524000" y="2486701"/>
            <a:ext cx="9144000" cy="1023261"/>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2"/>
              </a:buClr>
              <a:buSzPts val="5400"/>
              <a:buFont typeface="Calibri"/>
              <a:buNone/>
              <a:defRPr sz="54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2"/>
              </a:buClr>
              <a:buSzPts val="2400"/>
              <a:buNone/>
              <a:defRPr sz="2400">
                <a:solidFill>
                  <a:schemeClr val="accent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2" name="Google Shape;222;p56"/>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56"/>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4" name="Google Shape;224;p56"/>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chemeClr val="accent2"/>
        </a:solidFill>
      </p:bgPr>
    </p:bg>
    <p:spTree>
      <p:nvGrpSpPr>
        <p:cNvPr id="225" name="Shape 225"/>
        <p:cNvGrpSpPr/>
        <p:nvPr/>
      </p:nvGrpSpPr>
      <p:grpSpPr>
        <a:xfrm>
          <a:off x="0" y="0"/>
          <a:ext cx="0" cy="0"/>
          <a:chOff x="0" y="0"/>
          <a:chExt cx="0" cy="0"/>
        </a:xfrm>
      </p:grpSpPr>
      <p:sp>
        <p:nvSpPr>
          <p:cNvPr id="226" name="Google Shape;226;p57"/>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7" name="Google Shape;227;p57"/>
          <p:cNvSpPr/>
          <p:nvPr/>
        </p:nvSpPr>
        <p:spPr>
          <a:xfrm>
            <a:off x="206187" y="2488757"/>
            <a:ext cx="11775141" cy="1900363"/>
          </a:xfrm>
          <a:prstGeom prst="rect">
            <a:avLst/>
          </a:prstGeom>
          <a:solidFill>
            <a:srgbClr val="FCF4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pic>
        <p:nvPicPr>
          <p:cNvPr descr="Oregon Department of Education Logo" id="228" name="Google Shape;228;p57"/>
          <p:cNvPicPr preferRelativeResize="0"/>
          <p:nvPr/>
        </p:nvPicPr>
        <p:blipFill rotWithShape="1">
          <a:blip r:embed="rId2">
            <a:alphaModFix/>
          </a:blip>
          <a:srcRect b="0" l="0" r="0" t="0"/>
          <a:stretch/>
        </p:blipFill>
        <p:spPr>
          <a:xfrm>
            <a:off x="5033770" y="214049"/>
            <a:ext cx="2124460" cy="2167132"/>
          </a:xfrm>
          <a:prstGeom prst="rect">
            <a:avLst/>
          </a:prstGeom>
          <a:noFill/>
          <a:ln>
            <a:noFill/>
          </a:ln>
        </p:spPr>
      </p:pic>
      <p:sp>
        <p:nvSpPr>
          <p:cNvPr id="229" name="Google Shape;229;p57"/>
          <p:cNvSpPr txBox="1"/>
          <p:nvPr>
            <p:ph type="ctrTitle"/>
          </p:nvPr>
        </p:nvSpPr>
        <p:spPr>
          <a:xfrm>
            <a:off x="717177" y="2488757"/>
            <a:ext cx="10784542" cy="19003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accent2"/>
              </a:buClr>
              <a:buSzPts val="6800"/>
              <a:buFont typeface="Calibri"/>
              <a:buNone/>
              <a:defRPr sz="68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57"/>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1" name="Google Shape;231;p57"/>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57"/>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ar and Content" showMasterSp="0">
  <p:cSld name="Title Bar and Content">
    <p:bg>
      <p:bgPr>
        <a:solidFill>
          <a:schemeClr val="accent2"/>
        </a:solidFill>
      </p:bgPr>
    </p:bg>
    <p:spTree>
      <p:nvGrpSpPr>
        <p:cNvPr id="233" name="Shape 233"/>
        <p:cNvGrpSpPr/>
        <p:nvPr/>
      </p:nvGrpSpPr>
      <p:grpSpPr>
        <a:xfrm>
          <a:off x="0" y="0"/>
          <a:ext cx="0" cy="0"/>
          <a:chOff x="0" y="0"/>
          <a:chExt cx="0" cy="0"/>
        </a:xfrm>
      </p:grpSpPr>
      <p:sp>
        <p:nvSpPr>
          <p:cNvPr id="234" name="Google Shape;234;p58"/>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5" name="Google Shape;235;p58"/>
          <p:cNvSpPr/>
          <p:nvPr/>
        </p:nvSpPr>
        <p:spPr>
          <a:xfrm>
            <a:off x="206188" y="215153"/>
            <a:ext cx="11775141" cy="1397364"/>
          </a:xfrm>
          <a:prstGeom prst="rect">
            <a:avLst/>
          </a:prstGeom>
          <a:solidFill>
            <a:srgbClr val="FCF4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36" name="Google Shape;236;p58"/>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58"/>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58"/>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58"/>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58"/>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p:bg>
      <p:bgPr>
        <a:solidFill>
          <a:schemeClr val="accent2"/>
        </a:solidFill>
      </p:bgPr>
    </p:bg>
    <p:spTree>
      <p:nvGrpSpPr>
        <p:cNvPr id="241" name="Shape 241"/>
        <p:cNvGrpSpPr/>
        <p:nvPr/>
      </p:nvGrpSpPr>
      <p:grpSpPr>
        <a:xfrm>
          <a:off x="0" y="0"/>
          <a:ext cx="0" cy="0"/>
          <a:chOff x="0" y="0"/>
          <a:chExt cx="0" cy="0"/>
        </a:xfrm>
      </p:grpSpPr>
      <p:sp>
        <p:nvSpPr>
          <p:cNvPr id="242" name="Google Shape;242;p59"/>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3" name="Google Shape;243;p59"/>
          <p:cNvSpPr/>
          <p:nvPr/>
        </p:nvSpPr>
        <p:spPr>
          <a:xfrm>
            <a:off x="206189" y="215153"/>
            <a:ext cx="4730470" cy="6432176"/>
          </a:xfrm>
          <a:prstGeom prst="rect">
            <a:avLst/>
          </a:prstGeom>
          <a:solidFill>
            <a:srgbClr val="FCF4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44" name="Google Shape;244;p59"/>
          <p:cNvSpPr txBox="1"/>
          <p:nvPr>
            <p:ph type="title"/>
          </p:nvPr>
        </p:nvSpPr>
        <p:spPr>
          <a:xfrm>
            <a:off x="717177" y="779646"/>
            <a:ext cx="3931826" cy="2529812"/>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2"/>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59"/>
          <p:cNvSpPr/>
          <p:nvPr>
            <p:ph idx="2" type="pic"/>
          </p:nvPr>
        </p:nvSpPr>
        <p:spPr>
          <a:xfrm>
            <a:off x="717177" y="3540125"/>
            <a:ext cx="3931826" cy="2320926"/>
          </a:xfrm>
          <a:prstGeom prst="rect">
            <a:avLst/>
          </a:prstGeom>
          <a:noFill/>
          <a:ln>
            <a:noFill/>
          </a:ln>
        </p:spPr>
      </p:sp>
      <p:sp>
        <p:nvSpPr>
          <p:cNvPr id="246" name="Google Shape;246;p59"/>
          <p:cNvSpPr txBox="1"/>
          <p:nvPr>
            <p:ph idx="1" type="body"/>
          </p:nvPr>
        </p:nvSpPr>
        <p:spPr>
          <a:xfrm>
            <a:off x="5183188" y="779647"/>
            <a:ext cx="6172200" cy="5081404"/>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81000" lvl="1" marL="914400" algn="l">
              <a:lnSpc>
                <a:spcPct val="90000"/>
              </a:lnSpc>
              <a:spcBef>
                <a:spcPts val="500"/>
              </a:spcBef>
              <a:spcAft>
                <a:spcPts val="0"/>
              </a:spcAft>
              <a:buClr>
                <a:schemeClr val="dk1"/>
              </a:buClr>
              <a:buSzPts val="2400"/>
              <a:buChar char="•"/>
              <a:defRPr sz="2400"/>
            </a:lvl2pPr>
            <a:lvl3pPr indent="-381000" lvl="2" marL="1371600" algn="l">
              <a:lnSpc>
                <a:spcPct val="90000"/>
              </a:lnSpc>
              <a:spcBef>
                <a:spcPts val="500"/>
              </a:spcBef>
              <a:spcAft>
                <a:spcPts val="0"/>
              </a:spcAft>
              <a:buClr>
                <a:schemeClr val="dk1"/>
              </a:buClr>
              <a:buSzPts val="2400"/>
              <a:buChar char="•"/>
              <a:defRPr sz="2400"/>
            </a:lvl3pPr>
            <a:lvl4pPr indent="-381000" lvl="3" marL="1828800" algn="l">
              <a:lnSpc>
                <a:spcPct val="90000"/>
              </a:lnSpc>
              <a:spcBef>
                <a:spcPts val="500"/>
              </a:spcBef>
              <a:spcAft>
                <a:spcPts val="0"/>
              </a:spcAft>
              <a:buClr>
                <a:schemeClr val="dk1"/>
              </a:buClr>
              <a:buSzPts val="2400"/>
              <a:buChar char="•"/>
              <a:defRPr sz="2400"/>
            </a:lvl4pPr>
            <a:lvl5pPr indent="-381000" lvl="4" marL="2286000" algn="l">
              <a:lnSpc>
                <a:spcPct val="90000"/>
              </a:lnSpc>
              <a:spcBef>
                <a:spcPts val="500"/>
              </a:spcBef>
              <a:spcAft>
                <a:spcPts val="0"/>
              </a:spcAft>
              <a:buClr>
                <a:schemeClr val="dk1"/>
              </a:buClr>
              <a:buSzPts val="2400"/>
              <a:buChar char="•"/>
              <a:defRPr sz="24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47" name="Google Shape;247;p59"/>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8" name="Google Shape;248;p59"/>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59"/>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accent2"/>
        </a:solidFill>
      </p:bgPr>
    </p:bg>
    <p:spTree>
      <p:nvGrpSpPr>
        <p:cNvPr id="250" name="Shape 250"/>
        <p:cNvGrpSpPr/>
        <p:nvPr/>
      </p:nvGrpSpPr>
      <p:grpSpPr>
        <a:xfrm>
          <a:off x="0" y="0"/>
          <a:ext cx="0" cy="0"/>
          <a:chOff x="0" y="0"/>
          <a:chExt cx="0" cy="0"/>
        </a:xfrm>
      </p:grpSpPr>
      <p:sp>
        <p:nvSpPr>
          <p:cNvPr id="251" name="Google Shape;251;p60"/>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p60"/>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3" name="Google Shape;253;p60"/>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60"/>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60"/>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chemeClr val="accent2"/>
        </a:solidFill>
      </p:bgPr>
    </p:bg>
    <p:spTree>
      <p:nvGrpSpPr>
        <p:cNvPr id="256" name="Shape 256"/>
        <p:cNvGrpSpPr/>
        <p:nvPr/>
      </p:nvGrpSpPr>
      <p:grpSpPr>
        <a:xfrm>
          <a:off x="0" y="0"/>
          <a:ext cx="0" cy="0"/>
          <a:chOff x="0" y="0"/>
          <a:chExt cx="0" cy="0"/>
        </a:xfrm>
      </p:grpSpPr>
      <p:sp>
        <p:nvSpPr>
          <p:cNvPr id="257" name="Google Shape;257;p61"/>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61"/>
          <p:cNvSpPr txBox="1"/>
          <p:nvPr>
            <p:ph idx="1" type="body"/>
          </p:nvPr>
        </p:nvSpPr>
        <p:spPr>
          <a:xfrm>
            <a:off x="717176" y="1825625"/>
            <a:ext cx="5302624" cy="41060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61"/>
          <p:cNvSpPr txBox="1"/>
          <p:nvPr>
            <p:ph idx="2" type="body"/>
          </p:nvPr>
        </p:nvSpPr>
        <p:spPr>
          <a:xfrm>
            <a:off x="6172200" y="1825625"/>
            <a:ext cx="5329518" cy="41060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61"/>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1" name="Google Shape;261;p61"/>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61"/>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llow Us" showMasterSp="0">
  <p:cSld name="Follow Us">
    <p:bg>
      <p:bgPr>
        <a:solidFill>
          <a:schemeClr val="accent1"/>
        </a:solidFill>
      </p:bgPr>
    </p:bg>
    <p:spTree>
      <p:nvGrpSpPr>
        <p:cNvPr id="33" name="Shape 33"/>
        <p:cNvGrpSpPr/>
        <p:nvPr/>
      </p:nvGrpSpPr>
      <p:grpSpPr>
        <a:xfrm>
          <a:off x="0" y="0"/>
          <a:ext cx="0" cy="0"/>
          <a:chOff x="0" y="0"/>
          <a:chExt cx="0" cy="0"/>
        </a:xfrm>
      </p:grpSpPr>
      <p:sp>
        <p:nvSpPr>
          <p:cNvPr id="34" name="Google Shape;34;p27"/>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5" name="Google Shape;35;p27"/>
          <p:cNvPicPr preferRelativeResize="0"/>
          <p:nvPr/>
        </p:nvPicPr>
        <p:blipFill rotWithShape="1">
          <a:blip r:embed="rId2">
            <a:alphaModFix/>
          </a:blip>
          <a:srcRect b="0" l="0" r="0" t="0"/>
          <a:stretch/>
        </p:blipFill>
        <p:spPr>
          <a:xfrm>
            <a:off x="5452870" y="3848895"/>
            <a:ext cx="1286259" cy="24384"/>
          </a:xfrm>
          <a:prstGeom prst="rect">
            <a:avLst/>
          </a:prstGeom>
          <a:noFill/>
          <a:ln>
            <a:noFill/>
          </a:ln>
        </p:spPr>
      </p:pic>
      <p:sp>
        <p:nvSpPr>
          <p:cNvPr id="36" name="Google Shape;36;p27"/>
          <p:cNvSpPr txBox="1"/>
          <p:nvPr>
            <p:ph type="ctrTitle"/>
          </p:nvPr>
        </p:nvSpPr>
        <p:spPr>
          <a:xfrm>
            <a:off x="1524000" y="1499125"/>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accent1"/>
              </a:buClr>
              <a:buSzPts val="12000"/>
              <a:buFont typeface="Calibri"/>
              <a:buNone/>
              <a:defRPr sz="12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Twitter icon" id="37" name="Google Shape;37;p27"/>
          <p:cNvPicPr preferRelativeResize="0"/>
          <p:nvPr/>
        </p:nvPicPr>
        <p:blipFill rotWithShape="1">
          <a:blip r:embed="rId3">
            <a:alphaModFix/>
          </a:blip>
          <a:srcRect b="0" l="0" r="0" t="0"/>
          <a:stretch/>
        </p:blipFill>
        <p:spPr>
          <a:xfrm>
            <a:off x="2718290" y="4043402"/>
            <a:ext cx="500040" cy="500040"/>
          </a:xfrm>
          <a:prstGeom prst="rect">
            <a:avLst/>
          </a:prstGeom>
          <a:noFill/>
          <a:ln>
            <a:noFill/>
          </a:ln>
        </p:spPr>
      </p:pic>
      <p:sp>
        <p:nvSpPr>
          <p:cNvPr id="38" name="Google Shape;38;p27"/>
          <p:cNvSpPr txBox="1"/>
          <p:nvPr/>
        </p:nvSpPr>
        <p:spPr>
          <a:xfrm>
            <a:off x="2718290" y="4043402"/>
            <a:ext cx="680670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1"/>
              </a:buClr>
              <a:buSzPts val="2400"/>
              <a:buFont typeface="Arial"/>
              <a:buNone/>
            </a:pPr>
            <a:r>
              <a:rPr b="0" i="0" lang="en-US" sz="2400" u="none" cap="none" strike="noStrike">
                <a:solidFill>
                  <a:schemeClr val="accent1"/>
                </a:solidFill>
                <a:latin typeface="Arial"/>
                <a:ea typeface="Arial"/>
                <a:cs typeface="Arial"/>
                <a:sym typeface="Arial"/>
              </a:rPr>
              <a:t>twitter.com/ORDeptEd | fb.com/ORDeptEd</a:t>
            </a:r>
            <a:endParaRPr b="0" i="0" sz="2400" u="none" cap="none" strike="noStrike">
              <a:solidFill>
                <a:schemeClr val="accent1"/>
              </a:solidFill>
              <a:latin typeface="Arial"/>
              <a:ea typeface="Arial"/>
              <a:cs typeface="Arial"/>
              <a:sym typeface="Arial"/>
            </a:endParaRPr>
          </a:p>
        </p:txBody>
      </p:sp>
      <p:pic>
        <p:nvPicPr>
          <p:cNvPr descr="Facebook icon" id="39" name="Google Shape;39;p27"/>
          <p:cNvPicPr preferRelativeResize="0"/>
          <p:nvPr/>
        </p:nvPicPr>
        <p:blipFill rotWithShape="1">
          <a:blip r:embed="rId4">
            <a:alphaModFix/>
          </a:blip>
          <a:srcRect b="0" l="0" r="0" t="0"/>
          <a:stretch/>
        </p:blipFill>
        <p:spPr>
          <a:xfrm>
            <a:off x="9024960" y="4043402"/>
            <a:ext cx="500040" cy="500040"/>
          </a:xfrm>
          <a:prstGeom prst="rect">
            <a:avLst/>
          </a:prstGeom>
          <a:noFill/>
          <a:ln>
            <a:noFill/>
          </a:ln>
        </p:spPr>
      </p:pic>
      <p:sp>
        <p:nvSpPr>
          <p:cNvPr id="40" name="Google Shape;40;p27"/>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7"/>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7"/>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bg>
      <p:bgPr>
        <a:solidFill>
          <a:schemeClr val="accent2"/>
        </a:solidFill>
      </p:bgPr>
    </p:bg>
    <p:spTree>
      <p:nvGrpSpPr>
        <p:cNvPr id="263" name="Shape 263"/>
        <p:cNvGrpSpPr/>
        <p:nvPr/>
      </p:nvGrpSpPr>
      <p:grpSpPr>
        <a:xfrm>
          <a:off x="0" y="0"/>
          <a:ext cx="0" cy="0"/>
          <a:chOff x="0" y="0"/>
          <a:chExt cx="0" cy="0"/>
        </a:xfrm>
      </p:grpSpPr>
      <p:sp>
        <p:nvSpPr>
          <p:cNvPr id="264" name="Google Shape;264;p62"/>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5" name="Google Shape;265;p62"/>
          <p:cNvSpPr txBox="1"/>
          <p:nvPr>
            <p:ph idx="1" type="body"/>
          </p:nvPr>
        </p:nvSpPr>
        <p:spPr>
          <a:xfrm>
            <a:off x="717176" y="1681163"/>
            <a:ext cx="5280399" cy="823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3200"/>
              <a:buNone/>
              <a:defRPr b="0" sz="3200">
                <a:solidFill>
                  <a:schemeClr val="accent2"/>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6" name="Google Shape;266;p62"/>
          <p:cNvSpPr txBox="1"/>
          <p:nvPr>
            <p:ph idx="2" type="body"/>
          </p:nvPr>
        </p:nvSpPr>
        <p:spPr>
          <a:xfrm>
            <a:off x="717176" y="2505075"/>
            <a:ext cx="5280399" cy="34345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62"/>
          <p:cNvSpPr txBox="1"/>
          <p:nvPr>
            <p:ph idx="3" type="body"/>
          </p:nvPr>
        </p:nvSpPr>
        <p:spPr>
          <a:xfrm>
            <a:off x="6172200" y="1681163"/>
            <a:ext cx="5329518" cy="823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3200"/>
              <a:buNone/>
              <a:defRPr b="0" sz="3200">
                <a:solidFill>
                  <a:schemeClr val="accent2"/>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68" name="Google Shape;268;p62"/>
          <p:cNvSpPr txBox="1"/>
          <p:nvPr>
            <p:ph idx="4" type="body"/>
          </p:nvPr>
        </p:nvSpPr>
        <p:spPr>
          <a:xfrm>
            <a:off x="6172200" y="2505075"/>
            <a:ext cx="5329518" cy="34345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62"/>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62"/>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62"/>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accent2"/>
        </a:solidFill>
      </p:bgPr>
    </p:bg>
    <p:spTree>
      <p:nvGrpSpPr>
        <p:cNvPr id="272" name="Shape 272"/>
        <p:cNvGrpSpPr/>
        <p:nvPr/>
      </p:nvGrpSpPr>
      <p:grpSpPr>
        <a:xfrm>
          <a:off x="0" y="0"/>
          <a:ext cx="0" cy="0"/>
          <a:chOff x="0" y="0"/>
          <a:chExt cx="0" cy="0"/>
        </a:xfrm>
      </p:grpSpPr>
      <p:sp>
        <p:nvSpPr>
          <p:cNvPr id="273" name="Google Shape;273;p63"/>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74" name="Google Shape;274;p63"/>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63"/>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63"/>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63"/>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accent2"/>
        </a:solidFill>
      </p:bgPr>
    </p:bg>
    <p:spTree>
      <p:nvGrpSpPr>
        <p:cNvPr id="278" name="Shape 278"/>
        <p:cNvGrpSpPr/>
        <p:nvPr/>
      </p:nvGrpSpPr>
      <p:grpSpPr>
        <a:xfrm>
          <a:off x="0" y="0"/>
          <a:ext cx="0" cy="0"/>
          <a:chOff x="0" y="0"/>
          <a:chExt cx="0" cy="0"/>
        </a:xfrm>
      </p:grpSpPr>
      <p:sp>
        <p:nvSpPr>
          <p:cNvPr id="279" name="Google Shape;279;p64"/>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v</a:t>
            </a:r>
            <a:endParaRPr b="0" i="0" sz="1400" u="none" cap="none" strike="noStrike">
              <a:solidFill>
                <a:srgbClr val="000000"/>
              </a:solidFill>
              <a:latin typeface="Arial"/>
              <a:ea typeface="Arial"/>
              <a:cs typeface="Arial"/>
              <a:sym typeface="Arial"/>
            </a:endParaRPr>
          </a:p>
        </p:txBody>
      </p:sp>
      <p:sp>
        <p:nvSpPr>
          <p:cNvPr id="280" name="Google Shape;280;p64"/>
          <p:cNvSpPr txBox="1"/>
          <p:nvPr>
            <p:ph idx="1" type="body"/>
          </p:nvPr>
        </p:nvSpPr>
        <p:spPr>
          <a:xfrm>
            <a:off x="717176" y="659958"/>
            <a:ext cx="10784542" cy="539893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64"/>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64"/>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3" name="Google Shape;283;p64"/>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llow Us" showMasterSp="0">
  <p:cSld name="Follow Us">
    <p:bg>
      <p:bgPr>
        <a:solidFill>
          <a:schemeClr val="accent2"/>
        </a:solidFill>
      </p:bgPr>
    </p:bg>
    <p:spTree>
      <p:nvGrpSpPr>
        <p:cNvPr id="284" name="Shape 284"/>
        <p:cNvGrpSpPr/>
        <p:nvPr/>
      </p:nvGrpSpPr>
      <p:grpSpPr>
        <a:xfrm>
          <a:off x="0" y="0"/>
          <a:ext cx="0" cy="0"/>
          <a:chOff x="0" y="0"/>
          <a:chExt cx="0" cy="0"/>
        </a:xfrm>
      </p:grpSpPr>
      <p:sp>
        <p:nvSpPr>
          <p:cNvPr id="285" name="Google Shape;285;p65"/>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Decorative line break" id="286" name="Google Shape;286;p65"/>
          <p:cNvPicPr preferRelativeResize="0"/>
          <p:nvPr/>
        </p:nvPicPr>
        <p:blipFill rotWithShape="1">
          <a:blip r:embed="rId2">
            <a:alphaModFix/>
          </a:blip>
          <a:srcRect b="0" l="0" r="0" t="0"/>
          <a:stretch/>
        </p:blipFill>
        <p:spPr>
          <a:xfrm>
            <a:off x="5452870" y="3848895"/>
            <a:ext cx="1286259" cy="24384"/>
          </a:xfrm>
          <a:prstGeom prst="rect">
            <a:avLst/>
          </a:prstGeom>
          <a:noFill/>
          <a:ln>
            <a:noFill/>
          </a:ln>
        </p:spPr>
      </p:pic>
      <p:sp>
        <p:nvSpPr>
          <p:cNvPr id="287" name="Google Shape;287;p65"/>
          <p:cNvSpPr txBox="1"/>
          <p:nvPr>
            <p:ph type="ctrTitle"/>
          </p:nvPr>
        </p:nvSpPr>
        <p:spPr>
          <a:xfrm>
            <a:off x="1524000" y="1499125"/>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accent2"/>
              </a:buClr>
              <a:buSzPts val="12000"/>
              <a:buFont typeface="Calibri"/>
              <a:buNone/>
              <a:defRPr sz="12000">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65"/>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65"/>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65"/>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Twitter icon" id="291" name="Google Shape;291;p65"/>
          <p:cNvPicPr preferRelativeResize="0"/>
          <p:nvPr/>
        </p:nvPicPr>
        <p:blipFill rotWithShape="1">
          <a:blip r:embed="rId3">
            <a:alphaModFix/>
          </a:blip>
          <a:srcRect b="0" l="0" r="0" t="0"/>
          <a:stretch/>
        </p:blipFill>
        <p:spPr>
          <a:xfrm>
            <a:off x="2718290" y="4043402"/>
            <a:ext cx="500040" cy="500040"/>
          </a:xfrm>
          <a:prstGeom prst="rect">
            <a:avLst/>
          </a:prstGeom>
          <a:noFill/>
          <a:ln>
            <a:noFill/>
          </a:ln>
        </p:spPr>
      </p:pic>
      <p:pic>
        <p:nvPicPr>
          <p:cNvPr descr="Facebook icon" id="292" name="Google Shape;292;p65"/>
          <p:cNvPicPr preferRelativeResize="0"/>
          <p:nvPr/>
        </p:nvPicPr>
        <p:blipFill rotWithShape="1">
          <a:blip r:embed="rId4">
            <a:alphaModFix/>
          </a:blip>
          <a:srcRect b="0" l="0" r="0" t="0"/>
          <a:stretch/>
        </p:blipFill>
        <p:spPr>
          <a:xfrm>
            <a:off x="9024960" y="4043402"/>
            <a:ext cx="500040" cy="500040"/>
          </a:xfrm>
          <a:prstGeom prst="rect">
            <a:avLst/>
          </a:prstGeom>
          <a:noFill/>
          <a:ln>
            <a:noFill/>
          </a:ln>
        </p:spPr>
      </p:pic>
      <p:sp>
        <p:nvSpPr>
          <p:cNvPr id="293" name="Google Shape;293;p65"/>
          <p:cNvSpPr txBox="1"/>
          <p:nvPr/>
        </p:nvSpPr>
        <p:spPr>
          <a:xfrm>
            <a:off x="2718290" y="4043402"/>
            <a:ext cx="680670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1"/>
              </a:buClr>
              <a:buSzPts val="2400"/>
              <a:buFont typeface="Arial"/>
              <a:buNone/>
            </a:pPr>
            <a:r>
              <a:rPr b="0" i="0" lang="en-US" sz="2400" u="none" cap="none" strike="noStrike">
                <a:solidFill>
                  <a:schemeClr val="accent1"/>
                </a:solidFill>
                <a:latin typeface="Arial"/>
                <a:ea typeface="Arial"/>
                <a:cs typeface="Arial"/>
                <a:sym typeface="Arial"/>
              </a:rPr>
              <a:t>twitter.com/ORDeptEd | fb.com/ORDeptEd</a:t>
            </a:r>
            <a:endParaRPr b="0" i="0" sz="2400" u="none" cap="none" strike="noStrike">
              <a:solidFill>
                <a:schemeClr val="accen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Type" showMasterSp="0">
  <p:cSld name="Large Type">
    <p:bg>
      <p:bgPr>
        <a:solidFill>
          <a:schemeClr val="accent5"/>
        </a:solidFill>
      </p:bgPr>
    </p:bg>
    <p:spTree>
      <p:nvGrpSpPr>
        <p:cNvPr id="302" name="Shape 302"/>
        <p:cNvGrpSpPr/>
        <p:nvPr/>
      </p:nvGrpSpPr>
      <p:grpSpPr>
        <a:xfrm>
          <a:off x="0" y="0"/>
          <a:ext cx="0" cy="0"/>
          <a:chOff x="0" y="0"/>
          <a:chExt cx="0" cy="0"/>
        </a:xfrm>
      </p:grpSpPr>
      <p:sp>
        <p:nvSpPr>
          <p:cNvPr id="303" name="Google Shape;303;p26"/>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4" name="Google Shape;304;p26"/>
          <p:cNvSpPr txBox="1"/>
          <p:nvPr>
            <p:ph type="ctrTitle"/>
          </p:nvPr>
        </p:nvSpPr>
        <p:spPr>
          <a:xfrm>
            <a:off x="1524000" y="1499125"/>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accent5"/>
              </a:buClr>
              <a:buSzPts val="12000"/>
              <a:buFont typeface="Calibri"/>
              <a:buNone/>
              <a:defRPr sz="12000">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05" name="Google Shape;305;p26"/>
          <p:cNvPicPr preferRelativeResize="0"/>
          <p:nvPr/>
        </p:nvPicPr>
        <p:blipFill rotWithShape="1">
          <a:blip r:embed="rId2">
            <a:alphaModFix/>
          </a:blip>
          <a:srcRect b="0" l="0" r="0" t="0"/>
          <a:stretch/>
        </p:blipFill>
        <p:spPr>
          <a:xfrm>
            <a:off x="5452870" y="3848895"/>
            <a:ext cx="1286259" cy="24384"/>
          </a:xfrm>
          <a:prstGeom prst="rect">
            <a:avLst/>
          </a:prstGeom>
          <a:noFill/>
          <a:ln>
            <a:noFill/>
          </a:ln>
        </p:spPr>
      </p:pic>
      <p:sp>
        <p:nvSpPr>
          <p:cNvPr id="306" name="Google Shape;306;p26"/>
          <p:cNvSpPr txBox="1"/>
          <p:nvPr>
            <p:ph idx="1" type="subTitle"/>
          </p:nvPr>
        </p:nvSpPr>
        <p:spPr>
          <a:xfrm>
            <a:off x="1524000" y="4003184"/>
            <a:ext cx="9144000" cy="88060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5"/>
              </a:buClr>
              <a:buSzPts val="2400"/>
              <a:buNone/>
              <a:defRPr sz="2400">
                <a:solidFill>
                  <a:schemeClr val="accent5"/>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7" name="Google Shape;307;p26"/>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p26"/>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p26"/>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solidFill>
          <a:schemeClr val="accent5"/>
        </a:solidFill>
      </p:bgPr>
    </p:bg>
    <p:spTree>
      <p:nvGrpSpPr>
        <p:cNvPr id="310" name="Shape 310"/>
        <p:cNvGrpSpPr/>
        <p:nvPr/>
      </p:nvGrpSpPr>
      <p:grpSpPr>
        <a:xfrm>
          <a:off x="0" y="0"/>
          <a:ext cx="0" cy="0"/>
          <a:chOff x="0" y="0"/>
          <a:chExt cx="0" cy="0"/>
        </a:xfrm>
      </p:grpSpPr>
      <p:sp>
        <p:nvSpPr>
          <p:cNvPr id="311" name="Google Shape;311;p36"/>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2" name="Google Shape;312;p36"/>
          <p:cNvSpPr/>
          <p:nvPr/>
        </p:nvSpPr>
        <p:spPr>
          <a:xfrm>
            <a:off x="206188" y="5948082"/>
            <a:ext cx="11775141" cy="699247"/>
          </a:xfrm>
          <a:prstGeom prst="rect">
            <a:avLst/>
          </a:prstGeom>
          <a:solidFill>
            <a:srgbClr val="F0F4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13" name="Google Shape;313;p36"/>
          <p:cNvPicPr preferRelativeResize="0"/>
          <p:nvPr/>
        </p:nvPicPr>
        <p:blipFill rotWithShape="1">
          <a:blip r:embed="rId2">
            <a:alphaModFix/>
          </a:blip>
          <a:srcRect b="0" l="0" r="0" t="0"/>
          <a:stretch/>
        </p:blipFill>
        <p:spPr>
          <a:xfrm>
            <a:off x="5452870" y="3472133"/>
            <a:ext cx="1286259" cy="24384"/>
          </a:xfrm>
          <a:prstGeom prst="rect">
            <a:avLst/>
          </a:prstGeom>
          <a:noFill/>
          <a:ln>
            <a:noFill/>
          </a:ln>
        </p:spPr>
      </p:pic>
      <p:pic>
        <p:nvPicPr>
          <p:cNvPr descr="Oregon Department of Education Logo" id="314" name="Google Shape;314;p36"/>
          <p:cNvPicPr preferRelativeResize="0"/>
          <p:nvPr/>
        </p:nvPicPr>
        <p:blipFill rotWithShape="1">
          <a:blip r:embed="rId3">
            <a:alphaModFix/>
          </a:blip>
          <a:srcRect b="0" l="0" r="0" t="0"/>
          <a:stretch/>
        </p:blipFill>
        <p:spPr>
          <a:xfrm>
            <a:off x="5033770" y="214049"/>
            <a:ext cx="2124460" cy="2167132"/>
          </a:xfrm>
          <a:prstGeom prst="rect">
            <a:avLst/>
          </a:prstGeom>
          <a:noFill/>
          <a:ln>
            <a:noFill/>
          </a:ln>
        </p:spPr>
      </p:pic>
      <p:sp>
        <p:nvSpPr>
          <p:cNvPr id="315" name="Google Shape;315;p36"/>
          <p:cNvSpPr txBox="1"/>
          <p:nvPr>
            <p:ph type="ctrTitle"/>
          </p:nvPr>
        </p:nvSpPr>
        <p:spPr>
          <a:xfrm>
            <a:off x="1524000" y="2486701"/>
            <a:ext cx="9144000" cy="1023261"/>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5"/>
              </a:buClr>
              <a:buSzPts val="5400"/>
              <a:buFont typeface="Calibri"/>
              <a:buNone/>
              <a:defRPr sz="5400">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6" name="Google Shape;316;p3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5"/>
              </a:buClr>
              <a:buSzPts val="2400"/>
              <a:buNone/>
              <a:defRPr sz="2400">
                <a:solidFill>
                  <a:schemeClr val="accent5"/>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7" name="Google Shape;317;p36"/>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36"/>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p36"/>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chemeClr val="accent5"/>
        </a:solidFill>
      </p:bgPr>
    </p:bg>
    <p:spTree>
      <p:nvGrpSpPr>
        <p:cNvPr id="320" name="Shape 320"/>
        <p:cNvGrpSpPr/>
        <p:nvPr/>
      </p:nvGrpSpPr>
      <p:grpSpPr>
        <a:xfrm>
          <a:off x="0" y="0"/>
          <a:ext cx="0" cy="0"/>
          <a:chOff x="0" y="0"/>
          <a:chExt cx="0" cy="0"/>
        </a:xfrm>
      </p:grpSpPr>
      <p:sp>
        <p:nvSpPr>
          <p:cNvPr id="321" name="Google Shape;321;p37"/>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2" name="Google Shape;322;p37"/>
          <p:cNvSpPr/>
          <p:nvPr/>
        </p:nvSpPr>
        <p:spPr>
          <a:xfrm>
            <a:off x="206187" y="2488757"/>
            <a:ext cx="11775141" cy="1900363"/>
          </a:xfrm>
          <a:prstGeom prst="rect">
            <a:avLst/>
          </a:prstGeom>
          <a:solidFill>
            <a:srgbClr val="F0F4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pic>
        <p:nvPicPr>
          <p:cNvPr descr="Oregon Department of Education Logo" id="323" name="Google Shape;323;p37"/>
          <p:cNvPicPr preferRelativeResize="0"/>
          <p:nvPr/>
        </p:nvPicPr>
        <p:blipFill rotWithShape="1">
          <a:blip r:embed="rId2">
            <a:alphaModFix/>
          </a:blip>
          <a:srcRect b="0" l="0" r="0" t="0"/>
          <a:stretch/>
        </p:blipFill>
        <p:spPr>
          <a:xfrm>
            <a:off x="5033770" y="214049"/>
            <a:ext cx="2124460" cy="2167132"/>
          </a:xfrm>
          <a:prstGeom prst="rect">
            <a:avLst/>
          </a:prstGeom>
          <a:noFill/>
          <a:ln>
            <a:noFill/>
          </a:ln>
        </p:spPr>
      </p:pic>
      <p:sp>
        <p:nvSpPr>
          <p:cNvPr id="324" name="Google Shape;324;p37"/>
          <p:cNvSpPr txBox="1"/>
          <p:nvPr>
            <p:ph type="ctrTitle"/>
          </p:nvPr>
        </p:nvSpPr>
        <p:spPr>
          <a:xfrm>
            <a:off x="717177" y="2488757"/>
            <a:ext cx="10784542" cy="19003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accent5"/>
              </a:buClr>
              <a:buSzPts val="6800"/>
              <a:buFont typeface="Calibri"/>
              <a:buNone/>
              <a:defRPr sz="6800">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5" name="Google Shape;325;p37"/>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6" name="Google Shape;326;p37"/>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7" name="Google Shape;327;p37"/>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ar and Content" showMasterSp="0">
  <p:cSld name="Title Bar and Content">
    <p:bg>
      <p:bgPr>
        <a:solidFill>
          <a:schemeClr val="accent5"/>
        </a:solidFill>
      </p:bgPr>
    </p:bg>
    <p:spTree>
      <p:nvGrpSpPr>
        <p:cNvPr id="328" name="Shape 328"/>
        <p:cNvGrpSpPr/>
        <p:nvPr/>
      </p:nvGrpSpPr>
      <p:grpSpPr>
        <a:xfrm>
          <a:off x="0" y="0"/>
          <a:ext cx="0" cy="0"/>
          <a:chOff x="0" y="0"/>
          <a:chExt cx="0" cy="0"/>
        </a:xfrm>
      </p:grpSpPr>
      <p:sp>
        <p:nvSpPr>
          <p:cNvPr id="329" name="Google Shape;329;p38"/>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0" name="Google Shape;330;p38"/>
          <p:cNvSpPr/>
          <p:nvPr/>
        </p:nvSpPr>
        <p:spPr>
          <a:xfrm>
            <a:off x="206188" y="215153"/>
            <a:ext cx="11775141" cy="1397364"/>
          </a:xfrm>
          <a:prstGeom prst="rect">
            <a:avLst/>
          </a:prstGeom>
          <a:solidFill>
            <a:srgbClr val="F0F4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1" name="Google Shape;331;p38"/>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2" name="Google Shape;332;p38"/>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38"/>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4" name="Google Shape;334;p38"/>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p38"/>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p:bg>
      <p:bgPr>
        <a:solidFill>
          <a:schemeClr val="accent5"/>
        </a:solidFill>
      </p:bgPr>
    </p:bg>
    <p:spTree>
      <p:nvGrpSpPr>
        <p:cNvPr id="336" name="Shape 336"/>
        <p:cNvGrpSpPr/>
        <p:nvPr/>
      </p:nvGrpSpPr>
      <p:grpSpPr>
        <a:xfrm>
          <a:off x="0" y="0"/>
          <a:ext cx="0" cy="0"/>
          <a:chOff x="0" y="0"/>
          <a:chExt cx="0" cy="0"/>
        </a:xfrm>
      </p:grpSpPr>
      <p:sp>
        <p:nvSpPr>
          <p:cNvPr id="337" name="Google Shape;337;p39"/>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8" name="Google Shape;338;p39"/>
          <p:cNvSpPr/>
          <p:nvPr/>
        </p:nvSpPr>
        <p:spPr>
          <a:xfrm>
            <a:off x="206189" y="215153"/>
            <a:ext cx="4730470" cy="6432176"/>
          </a:xfrm>
          <a:prstGeom prst="rect">
            <a:avLst/>
          </a:prstGeom>
          <a:solidFill>
            <a:srgbClr val="F0F4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9" name="Google Shape;339;p39"/>
          <p:cNvSpPr txBox="1"/>
          <p:nvPr>
            <p:ph type="title"/>
          </p:nvPr>
        </p:nvSpPr>
        <p:spPr>
          <a:xfrm>
            <a:off x="717177" y="779645"/>
            <a:ext cx="3931826" cy="254239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5"/>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0" name="Google Shape;340;p39"/>
          <p:cNvSpPr/>
          <p:nvPr>
            <p:ph idx="2" type="pic"/>
          </p:nvPr>
        </p:nvSpPr>
        <p:spPr>
          <a:xfrm>
            <a:off x="717177" y="3540125"/>
            <a:ext cx="3931826" cy="2320926"/>
          </a:xfrm>
          <a:prstGeom prst="rect">
            <a:avLst/>
          </a:prstGeom>
          <a:noFill/>
          <a:ln>
            <a:noFill/>
          </a:ln>
        </p:spPr>
      </p:sp>
      <p:sp>
        <p:nvSpPr>
          <p:cNvPr id="341" name="Google Shape;341;p39"/>
          <p:cNvSpPr txBox="1"/>
          <p:nvPr>
            <p:ph idx="1" type="body"/>
          </p:nvPr>
        </p:nvSpPr>
        <p:spPr>
          <a:xfrm>
            <a:off x="5183188" y="779647"/>
            <a:ext cx="6172200" cy="5081404"/>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81000" lvl="1" marL="914400" algn="l">
              <a:lnSpc>
                <a:spcPct val="90000"/>
              </a:lnSpc>
              <a:spcBef>
                <a:spcPts val="500"/>
              </a:spcBef>
              <a:spcAft>
                <a:spcPts val="0"/>
              </a:spcAft>
              <a:buClr>
                <a:schemeClr val="dk1"/>
              </a:buClr>
              <a:buSzPts val="2400"/>
              <a:buChar char="•"/>
              <a:defRPr sz="2400"/>
            </a:lvl2pPr>
            <a:lvl3pPr indent="-381000" lvl="2" marL="1371600" algn="l">
              <a:lnSpc>
                <a:spcPct val="90000"/>
              </a:lnSpc>
              <a:spcBef>
                <a:spcPts val="500"/>
              </a:spcBef>
              <a:spcAft>
                <a:spcPts val="0"/>
              </a:spcAft>
              <a:buClr>
                <a:schemeClr val="dk1"/>
              </a:buClr>
              <a:buSzPts val="2400"/>
              <a:buChar char="•"/>
              <a:defRPr sz="2400"/>
            </a:lvl3pPr>
            <a:lvl4pPr indent="-381000" lvl="3" marL="1828800" algn="l">
              <a:lnSpc>
                <a:spcPct val="90000"/>
              </a:lnSpc>
              <a:spcBef>
                <a:spcPts val="500"/>
              </a:spcBef>
              <a:spcAft>
                <a:spcPts val="0"/>
              </a:spcAft>
              <a:buClr>
                <a:schemeClr val="dk1"/>
              </a:buClr>
              <a:buSzPts val="2400"/>
              <a:buChar char="•"/>
              <a:defRPr sz="2400"/>
            </a:lvl4pPr>
            <a:lvl5pPr indent="-381000" lvl="4" marL="2286000" algn="l">
              <a:lnSpc>
                <a:spcPct val="90000"/>
              </a:lnSpc>
              <a:spcBef>
                <a:spcPts val="500"/>
              </a:spcBef>
              <a:spcAft>
                <a:spcPts val="0"/>
              </a:spcAft>
              <a:buClr>
                <a:schemeClr val="dk1"/>
              </a:buClr>
              <a:buSzPts val="2400"/>
              <a:buChar char="•"/>
              <a:defRPr sz="24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42" name="Google Shape;342;p39"/>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39"/>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4" name="Google Shape;344;p39"/>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accent5"/>
        </a:solidFill>
      </p:bgPr>
    </p:bg>
    <p:spTree>
      <p:nvGrpSpPr>
        <p:cNvPr id="345" name="Shape 345"/>
        <p:cNvGrpSpPr/>
        <p:nvPr/>
      </p:nvGrpSpPr>
      <p:grpSpPr>
        <a:xfrm>
          <a:off x="0" y="0"/>
          <a:ext cx="0" cy="0"/>
          <a:chOff x="0" y="0"/>
          <a:chExt cx="0" cy="0"/>
        </a:xfrm>
      </p:grpSpPr>
      <p:sp>
        <p:nvSpPr>
          <p:cNvPr id="346" name="Google Shape;346;p40"/>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p40"/>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40"/>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9" name="Google Shape;349;p40"/>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40"/>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28"/>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8"/>
          <p:cNvSpPr txBox="1"/>
          <p:nvPr>
            <p:ph idx="1" type="body"/>
          </p:nvPr>
        </p:nvSpPr>
        <p:spPr>
          <a:xfrm>
            <a:off x="717176" y="1825625"/>
            <a:ext cx="5302624" cy="41060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8"/>
          <p:cNvSpPr txBox="1"/>
          <p:nvPr>
            <p:ph idx="2" type="body"/>
          </p:nvPr>
        </p:nvSpPr>
        <p:spPr>
          <a:xfrm>
            <a:off x="6172200" y="1825625"/>
            <a:ext cx="5329518" cy="41060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8"/>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8"/>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8"/>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chemeClr val="accent5"/>
        </a:solidFill>
      </p:bgPr>
    </p:bg>
    <p:spTree>
      <p:nvGrpSpPr>
        <p:cNvPr id="351" name="Shape 351"/>
        <p:cNvGrpSpPr/>
        <p:nvPr/>
      </p:nvGrpSpPr>
      <p:grpSpPr>
        <a:xfrm>
          <a:off x="0" y="0"/>
          <a:ext cx="0" cy="0"/>
          <a:chOff x="0" y="0"/>
          <a:chExt cx="0" cy="0"/>
        </a:xfrm>
      </p:grpSpPr>
      <p:sp>
        <p:nvSpPr>
          <p:cNvPr id="352" name="Google Shape;352;p41"/>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3" name="Google Shape;353;p41"/>
          <p:cNvSpPr txBox="1"/>
          <p:nvPr>
            <p:ph idx="1" type="body"/>
          </p:nvPr>
        </p:nvSpPr>
        <p:spPr>
          <a:xfrm>
            <a:off x="717176" y="1825625"/>
            <a:ext cx="5302624" cy="41060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41"/>
          <p:cNvSpPr txBox="1"/>
          <p:nvPr>
            <p:ph idx="2" type="body"/>
          </p:nvPr>
        </p:nvSpPr>
        <p:spPr>
          <a:xfrm>
            <a:off x="6172200" y="1825625"/>
            <a:ext cx="5329518" cy="410604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41"/>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6" name="Google Shape;356;p41"/>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7" name="Google Shape;357;p41"/>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bg>
      <p:bgPr>
        <a:solidFill>
          <a:schemeClr val="accent5"/>
        </a:solidFill>
      </p:bgPr>
    </p:bg>
    <p:spTree>
      <p:nvGrpSpPr>
        <p:cNvPr id="358" name="Shape 358"/>
        <p:cNvGrpSpPr/>
        <p:nvPr/>
      </p:nvGrpSpPr>
      <p:grpSpPr>
        <a:xfrm>
          <a:off x="0" y="0"/>
          <a:ext cx="0" cy="0"/>
          <a:chOff x="0" y="0"/>
          <a:chExt cx="0" cy="0"/>
        </a:xfrm>
      </p:grpSpPr>
      <p:sp>
        <p:nvSpPr>
          <p:cNvPr id="359" name="Google Shape;359;p42"/>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5"/>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0" name="Google Shape;360;p42"/>
          <p:cNvSpPr txBox="1"/>
          <p:nvPr>
            <p:ph idx="1" type="body"/>
          </p:nvPr>
        </p:nvSpPr>
        <p:spPr>
          <a:xfrm>
            <a:off x="717176" y="1681163"/>
            <a:ext cx="5280399" cy="823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5"/>
              </a:buClr>
              <a:buSzPts val="3200"/>
              <a:buNone/>
              <a:defRPr b="0" sz="3200">
                <a:solidFill>
                  <a:schemeClr val="accent5"/>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1" name="Google Shape;361;p42"/>
          <p:cNvSpPr txBox="1"/>
          <p:nvPr>
            <p:ph idx="2" type="body"/>
          </p:nvPr>
        </p:nvSpPr>
        <p:spPr>
          <a:xfrm>
            <a:off x="717176" y="2505075"/>
            <a:ext cx="5280399" cy="34345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42"/>
          <p:cNvSpPr txBox="1"/>
          <p:nvPr>
            <p:ph idx="3" type="body"/>
          </p:nvPr>
        </p:nvSpPr>
        <p:spPr>
          <a:xfrm>
            <a:off x="6172200" y="1681163"/>
            <a:ext cx="5329518" cy="823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5"/>
              </a:buClr>
              <a:buSzPts val="3200"/>
              <a:buNone/>
              <a:defRPr b="0" sz="3200">
                <a:solidFill>
                  <a:schemeClr val="accent5"/>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63" name="Google Shape;363;p42"/>
          <p:cNvSpPr txBox="1"/>
          <p:nvPr>
            <p:ph idx="4" type="body"/>
          </p:nvPr>
        </p:nvSpPr>
        <p:spPr>
          <a:xfrm>
            <a:off x="6172200" y="2505075"/>
            <a:ext cx="5329518" cy="34345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42"/>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5" name="Google Shape;365;p42"/>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p42"/>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accent5"/>
        </a:solidFill>
      </p:bgPr>
    </p:bg>
    <p:spTree>
      <p:nvGrpSpPr>
        <p:cNvPr id="367" name="Shape 367"/>
        <p:cNvGrpSpPr/>
        <p:nvPr/>
      </p:nvGrpSpPr>
      <p:grpSpPr>
        <a:xfrm>
          <a:off x="0" y="0"/>
          <a:ext cx="0" cy="0"/>
          <a:chOff x="0" y="0"/>
          <a:chExt cx="0" cy="0"/>
        </a:xfrm>
      </p:grpSpPr>
      <p:sp>
        <p:nvSpPr>
          <p:cNvPr id="368" name="Google Shape;368;p43"/>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9" name="Google Shape;369;p43"/>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5"/>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0" name="Google Shape;370;p43"/>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1" name="Google Shape;371;p43"/>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2" name="Google Shape;372;p43"/>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accent5"/>
        </a:solidFill>
      </p:bgPr>
    </p:bg>
    <p:spTree>
      <p:nvGrpSpPr>
        <p:cNvPr id="373" name="Shape 373"/>
        <p:cNvGrpSpPr/>
        <p:nvPr/>
      </p:nvGrpSpPr>
      <p:grpSpPr>
        <a:xfrm>
          <a:off x="0" y="0"/>
          <a:ext cx="0" cy="0"/>
          <a:chOff x="0" y="0"/>
          <a:chExt cx="0" cy="0"/>
        </a:xfrm>
      </p:grpSpPr>
      <p:sp>
        <p:nvSpPr>
          <p:cNvPr id="374" name="Google Shape;374;p44"/>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v</a:t>
            </a:r>
            <a:endParaRPr b="0" i="0" sz="1400" u="none" cap="none" strike="noStrike">
              <a:solidFill>
                <a:srgbClr val="000000"/>
              </a:solidFill>
              <a:latin typeface="Arial"/>
              <a:ea typeface="Arial"/>
              <a:cs typeface="Arial"/>
              <a:sym typeface="Arial"/>
            </a:endParaRPr>
          </a:p>
        </p:txBody>
      </p:sp>
      <p:sp>
        <p:nvSpPr>
          <p:cNvPr id="375" name="Google Shape;375;p44"/>
          <p:cNvSpPr txBox="1"/>
          <p:nvPr>
            <p:ph idx="1" type="body"/>
          </p:nvPr>
        </p:nvSpPr>
        <p:spPr>
          <a:xfrm>
            <a:off x="717176" y="659958"/>
            <a:ext cx="10784542" cy="539893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44"/>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7" name="Google Shape;377;p44"/>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 name="Google Shape;378;p44"/>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llow Us" showMasterSp="0">
  <p:cSld name="Follow Us">
    <p:bg>
      <p:bgPr>
        <a:solidFill>
          <a:schemeClr val="accent5"/>
        </a:solidFill>
      </p:bgPr>
    </p:bg>
    <p:spTree>
      <p:nvGrpSpPr>
        <p:cNvPr id="379" name="Shape 379"/>
        <p:cNvGrpSpPr/>
        <p:nvPr/>
      </p:nvGrpSpPr>
      <p:grpSpPr>
        <a:xfrm>
          <a:off x="0" y="0"/>
          <a:ext cx="0" cy="0"/>
          <a:chOff x="0" y="0"/>
          <a:chExt cx="0" cy="0"/>
        </a:xfrm>
      </p:grpSpPr>
      <p:sp>
        <p:nvSpPr>
          <p:cNvPr id="380" name="Google Shape;380;p45"/>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381" name="Google Shape;381;p45"/>
          <p:cNvPicPr preferRelativeResize="0"/>
          <p:nvPr/>
        </p:nvPicPr>
        <p:blipFill rotWithShape="1">
          <a:blip r:embed="rId2">
            <a:alphaModFix/>
          </a:blip>
          <a:srcRect b="0" l="0" r="0" t="0"/>
          <a:stretch/>
        </p:blipFill>
        <p:spPr>
          <a:xfrm>
            <a:off x="5452870" y="3848895"/>
            <a:ext cx="1286259" cy="24384"/>
          </a:xfrm>
          <a:prstGeom prst="rect">
            <a:avLst/>
          </a:prstGeom>
          <a:noFill/>
          <a:ln>
            <a:noFill/>
          </a:ln>
        </p:spPr>
      </p:pic>
      <p:sp>
        <p:nvSpPr>
          <p:cNvPr id="382" name="Google Shape;382;p45"/>
          <p:cNvSpPr txBox="1"/>
          <p:nvPr>
            <p:ph type="ctrTitle"/>
          </p:nvPr>
        </p:nvSpPr>
        <p:spPr>
          <a:xfrm>
            <a:off x="1524000" y="1499125"/>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accent5"/>
              </a:buClr>
              <a:buSzPts val="12000"/>
              <a:buFont typeface="Calibri"/>
              <a:buNone/>
              <a:defRPr sz="12000">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Twitter icon" id="383" name="Google Shape;383;p45"/>
          <p:cNvPicPr preferRelativeResize="0"/>
          <p:nvPr/>
        </p:nvPicPr>
        <p:blipFill rotWithShape="1">
          <a:blip r:embed="rId3">
            <a:alphaModFix/>
          </a:blip>
          <a:srcRect b="0" l="0" r="0" t="0"/>
          <a:stretch/>
        </p:blipFill>
        <p:spPr>
          <a:xfrm>
            <a:off x="2718290" y="4043402"/>
            <a:ext cx="500040" cy="500040"/>
          </a:xfrm>
          <a:prstGeom prst="rect">
            <a:avLst/>
          </a:prstGeom>
          <a:noFill/>
          <a:ln>
            <a:noFill/>
          </a:ln>
        </p:spPr>
      </p:pic>
      <p:sp>
        <p:nvSpPr>
          <p:cNvPr id="384" name="Google Shape;384;p45"/>
          <p:cNvSpPr txBox="1"/>
          <p:nvPr/>
        </p:nvSpPr>
        <p:spPr>
          <a:xfrm>
            <a:off x="2718290" y="4043402"/>
            <a:ext cx="680670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accent1"/>
              </a:buClr>
              <a:buSzPts val="2400"/>
              <a:buFont typeface="Arial"/>
              <a:buNone/>
            </a:pPr>
            <a:r>
              <a:rPr b="0" i="0" lang="en-US" sz="2400" u="none" cap="none" strike="noStrike">
                <a:solidFill>
                  <a:schemeClr val="accent1"/>
                </a:solidFill>
                <a:latin typeface="Arial"/>
                <a:ea typeface="Arial"/>
                <a:cs typeface="Arial"/>
                <a:sym typeface="Arial"/>
              </a:rPr>
              <a:t>twitter.com/ORDeptEd | fb.com/ORDeptEd</a:t>
            </a:r>
            <a:endParaRPr b="0" i="0" sz="2400" u="none" cap="none" strike="noStrike">
              <a:solidFill>
                <a:schemeClr val="accent1"/>
              </a:solidFill>
              <a:latin typeface="Arial"/>
              <a:ea typeface="Arial"/>
              <a:cs typeface="Arial"/>
              <a:sym typeface="Arial"/>
            </a:endParaRPr>
          </a:p>
        </p:txBody>
      </p:sp>
      <p:pic>
        <p:nvPicPr>
          <p:cNvPr descr="Facebook icon" id="385" name="Google Shape;385;p45"/>
          <p:cNvPicPr preferRelativeResize="0"/>
          <p:nvPr/>
        </p:nvPicPr>
        <p:blipFill rotWithShape="1">
          <a:blip r:embed="rId4">
            <a:alphaModFix/>
          </a:blip>
          <a:srcRect b="0" l="0" r="0" t="0"/>
          <a:stretch/>
        </p:blipFill>
        <p:spPr>
          <a:xfrm>
            <a:off x="9024960" y="4043402"/>
            <a:ext cx="500040" cy="500040"/>
          </a:xfrm>
          <a:prstGeom prst="rect">
            <a:avLst/>
          </a:prstGeom>
          <a:noFill/>
          <a:ln>
            <a:noFill/>
          </a:ln>
        </p:spPr>
      </p:pic>
      <p:sp>
        <p:nvSpPr>
          <p:cNvPr id="386" name="Google Shape;386;p45"/>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7" name="Google Shape;387;p45"/>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8" name="Google Shape;388;p45"/>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bg>
      <p:bgPr>
        <a:solidFill>
          <a:schemeClr val="accent1"/>
        </a:solidFill>
      </p:bgPr>
    </p:bg>
    <p:spTree>
      <p:nvGrpSpPr>
        <p:cNvPr id="50" name="Shape 50"/>
        <p:cNvGrpSpPr/>
        <p:nvPr/>
      </p:nvGrpSpPr>
      <p:grpSpPr>
        <a:xfrm>
          <a:off x="0" y="0"/>
          <a:ext cx="0" cy="0"/>
          <a:chOff x="0" y="0"/>
          <a:chExt cx="0" cy="0"/>
        </a:xfrm>
      </p:grpSpPr>
      <p:sp>
        <p:nvSpPr>
          <p:cNvPr id="51" name="Google Shape;51;p29"/>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 name="Google Shape;52;p29"/>
          <p:cNvSpPr/>
          <p:nvPr/>
        </p:nvSpPr>
        <p:spPr>
          <a:xfrm>
            <a:off x="206187" y="2488757"/>
            <a:ext cx="11775141" cy="1900363"/>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Arial"/>
              <a:ea typeface="Arial"/>
              <a:cs typeface="Arial"/>
              <a:sym typeface="Arial"/>
            </a:endParaRPr>
          </a:p>
        </p:txBody>
      </p:sp>
      <p:pic>
        <p:nvPicPr>
          <p:cNvPr descr="Oregon Department of Education Logo" id="53" name="Google Shape;53;p29"/>
          <p:cNvPicPr preferRelativeResize="0"/>
          <p:nvPr/>
        </p:nvPicPr>
        <p:blipFill rotWithShape="1">
          <a:blip r:embed="rId2">
            <a:alphaModFix/>
          </a:blip>
          <a:srcRect b="0" l="0" r="0" t="0"/>
          <a:stretch/>
        </p:blipFill>
        <p:spPr>
          <a:xfrm>
            <a:off x="5033770" y="214049"/>
            <a:ext cx="2124460" cy="2167132"/>
          </a:xfrm>
          <a:prstGeom prst="rect">
            <a:avLst/>
          </a:prstGeom>
          <a:noFill/>
          <a:ln>
            <a:noFill/>
          </a:ln>
        </p:spPr>
      </p:pic>
      <p:sp>
        <p:nvSpPr>
          <p:cNvPr id="54" name="Google Shape;54;p29"/>
          <p:cNvSpPr txBox="1"/>
          <p:nvPr>
            <p:ph type="ctrTitle"/>
          </p:nvPr>
        </p:nvSpPr>
        <p:spPr>
          <a:xfrm>
            <a:off x="717177" y="2488757"/>
            <a:ext cx="10784542" cy="1900363"/>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Clr>
                <a:schemeClr val="accent1"/>
              </a:buClr>
              <a:buSzPts val="6800"/>
              <a:buFont typeface="Calibri"/>
              <a:buNone/>
              <a:defRPr sz="68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9"/>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9"/>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9"/>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ar and Content" showMasterSp="0">
  <p:cSld name="Title Bar and Content">
    <p:bg>
      <p:bgPr>
        <a:solidFill>
          <a:schemeClr val="accent1"/>
        </a:solidFill>
      </p:bgPr>
    </p:bg>
    <p:spTree>
      <p:nvGrpSpPr>
        <p:cNvPr id="58" name="Shape 58"/>
        <p:cNvGrpSpPr/>
        <p:nvPr/>
      </p:nvGrpSpPr>
      <p:grpSpPr>
        <a:xfrm>
          <a:off x="0" y="0"/>
          <a:ext cx="0" cy="0"/>
          <a:chOff x="0" y="0"/>
          <a:chExt cx="0" cy="0"/>
        </a:xfrm>
      </p:grpSpPr>
      <p:sp>
        <p:nvSpPr>
          <p:cNvPr id="59" name="Google Shape;59;p30"/>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0" name="Google Shape;60;p30"/>
          <p:cNvSpPr/>
          <p:nvPr/>
        </p:nvSpPr>
        <p:spPr>
          <a:xfrm>
            <a:off x="206188" y="215153"/>
            <a:ext cx="11775141" cy="1397364"/>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1" name="Google Shape;61;p30"/>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0"/>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30"/>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0"/>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0"/>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p:cSld name="Content with Caption">
    <p:bg>
      <p:bgPr>
        <a:solidFill>
          <a:schemeClr val="accent1"/>
        </a:solidFill>
      </p:bgPr>
    </p:bg>
    <p:spTree>
      <p:nvGrpSpPr>
        <p:cNvPr id="66" name="Shape 66"/>
        <p:cNvGrpSpPr/>
        <p:nvPr/>
      </p:nvGrpSpPr>
      <p:grpSpPr>
        <a:xfrm>
          <a:off x="0" y="0"/>
          <a:ext cx="0" cy="0"/>
          <a:chOff x="0" y="0"/>
          <a:chExt cx="0" cy="0"/>
        </a:xfrm>
      </p:grpSpPr>
      <p:sp>
        <p:nvSpPr>
          <p:cNvPr id="67" name="Google Shape;67;p31"/>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8" name="Google Shape;68;p31"/>
          <p:cNvSpPr/>
          <p:nvPr/>
        </p:nvSpPr>
        <p:spPr>
          <a:xfrm>
            <a:off x="206189" y="215153"/>
            <a:ext cx="4730470" cy="6432176"/>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 name="Google Shape;69;p31"/>
          <p:cNvSpPr txBox="1"/>
          <p:nvPr>
            <p:ph type="title"/>
          </p:nvPr>
        </p:nvSpPr>
        <p:spPr>
          <a:xfrm>
            <a:off x="717177" y="779645"/>
            <a:ext cx="3931826" cy="2525617"/>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accent1"/>
              </a:buClr>
              <a:buSzPts val="4400"/>
              <a:buFont typeface="Calibri"/>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1"/>
          <p:cNvSpPr/>
          <p:nvPr>
            <p:ph idx="2" type="pic"/>
          </p:nvPr>
        </p:nvSpPr>
        <p:spPr>
          <a:xfrm>
            <a:off x="717177" y="3540125"/>
            <a:ext cx="3931826" cy="2320926"/>
          </a:xfrm>
          <a:prstGeom prst="rect">
            <a:avLst/>
          </a:prstGeom>
          <a:noFill/>
          <a:ln>
            <a:noFill/>
          </a:ln>
        </p:spPr>
      </p:sp>
      <p:sp>
        <p:nvSpPr>
          <p:cNvPr id="71" name="Google Shape;71;p31"/>
          <p:cNvSpPr txBox="1"/>
          <p:nvPr>
            <p:ph idx="1" type="body"/>
          </p:nvPr>
        </p:nvSpPr>
        <p:spPr>
          <a:xfrm>
            <a:off x="5183188" y="779647"/>
            <a:ext cx="6172200" cy="5081404"/>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dk1"/>
              </a:buClr>
              <a:buSzPts val="2400"/>
              <a:buChar char="•"/>
              <a:defRPr sz="2400"/>
            </a:lvl1pPr>
            <a:lvl2pPr indent="-381000" lvl="1" marL="914400" algn="l">
              <a:lnSpc>
                <a:spcPct val="90000"/>
              </a:lnSpc>
              <a:spcBef>
                <a:spcPts val="500"/>
              </a:spcBef>
              <a:spcAft>
                <a:spcPts val="0"/>
              </a:spcAft>
              <a:buClr>
                <a:schemeClr val="dk1"/>
              </a:buClr>
              <a:buSzPts val="2400"/>
              <a:buChar char="•"/>
              <a:defRPr sz="2400"/>
            </a:lvl2pPr>
            <a:lvl3pPr indent="-381000" lvl="2" marL="1371600" algn="l">
              <a:lnSpc>
                <a:spcPct val="90000"/>
              </a:lnSpc>
              <a:spcBef>
                <a:spcPts val="500"/>
              </a:spcBef>
              <a:spcAft>
                <a:spcPts val="0"/>
              </a:spcAft>
              <a:buClr>
                <a:schemeClr val="dk1"/>
              </a:buClr>
              <a:buSzPts val="2400"/>
              <a:buChar char="•"/>
              <a:defRPr sz="2400"/>
            </a:lvl3pPr>
            <a:lvl4pPr indent="-381000" lvl="3" marL="1828800" algn="l">
              <a:lnSpc>
                <a:spcPct val="90000"/>
              </a:lnSpc>
              <a:spcBef>
                <a:spcPts val="500"/>
              </a:spcBef>
              <a:spcAft>
                <a:spcPts val="0"/>
              </a:spcAft>
              <a:buClr>
                <a:schemeClr val="dk1"/>
              </a:buClr>
              <a:buSzPts val="2400"/>
              <a:buChar char="•"/>
              <a:defRPr sz="2400"/>
            </a:lvl4pPr>
            <a:lvl5pPr indent="-381000" lvl="4" marL="2286000" algn="l">
              <a:lnSpc>
                <a:spcPct val="90000"/>
              </a:lnSpc>
              <a:spcBef>
                <a:spcPts val="500"/>
              </a:spcBef>
              <a:spcAft>
                <a:spcPts val="0"/>
              </a:spcAft>
              <a:buClr>
                <a:schemeClr val="dk1"/>
              </a:buClr>
              <a:buSzPts val="2400"/>
              <a:buChar char="•"/>
              <a:defRPr sz="24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2" name="Google Shape;72;p31"/>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1"/>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1"/>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75" name="Shape 75"/>
        <p:cNvGrpSpPr/>
        <p:nvPr/>
      </p:nvGrpSpPr>
      <p:grpSpPr>
        <a:xfrm>
          <a:off x="0" y="0"/>
          <a:ext cx="0" cy="0"/>
          <a:chOff x="0" y="0"/>
          <a:chExt cx="0" cy="0"/>
        </a:xfrm>
      </p:grpSpPr>
      <p:sp>
        <p:nvSpPr>
          <p:cNvPr id="76" name="Google Shape;76;p32"/>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2"/>
          <p:cNvSpPr txBox="1"/>
          <p:nvPr>
            <p:ph idx="1" type="body"/>
          </p:nvPr>
        </p:nvSpPr>
        <p:spPr>
          <a:xfrm>
            <a:off x="717176" y="1681163"/>
            <a:ext cx="5280399" cy="823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3200"/>
              <a:buNone/>
              <a:defRPr b="0" sz="3200">
                <a:solidFill>
                  <a:schemeClr val="accen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 name="Google Shape;78;p32"/>
          <p:cNvSpPr txBox="1"/>
          <p:nvPr>
            <p:ph idx="2" type="body"/>
          </p:nvPr>
        </p:nvSpPr>
        <p:spPr>
          <a:xfrm>
            <a:off x="717176" y="2505075"/>
            <a:ext cx="5280399" cy="34345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32"/>
          <p:cNvSpPr txBox="1"/>
          <p:nvPr>
            <p:ph idx="3" type="body"/>
          </p:nvPr>
        </p:nvSpPr>
        <p:spPr>
          <a:xfrm>
            <a:off x="6172200" y="1681163"/>
            <a:ext cx="5329518" cy="82391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1"/>
              </a:buClr>
              <a:buSzPts val="3200"/>
              <a:buNone/>
              <a:defRPr b="0" sz="3200">
                <a:solidFill>
                  <a:schemeClr val="accent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80" name="Google Shape;80;p32"/>
          <p:cNvSpPr txBox="1"/>
          <p:nvPr>
            <p:ph idx="4" type="body"/>
          </p:nvPr>
        </p:nvSpPr>
        <p:spPr>
          <a:xfrm>
            <a:off x="6172200" y="2505075"/>
            <a:ext cx="5329518" cy="34345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2"/>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2"/>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2"/>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spTree>
      <p:nvGrpSpPr>
        <p:cNvPr id="84" name="Shape 84"/>
        <p:cNvGrpSpPr/>
        <p:nvPr/>
      </p:nvGrpSpPr>
      <p:grpSpPr>
        <a:xfrm>
          <a:off x="0" y="0"/>
          <a:ext cx="0" cy="0"/>
          <a:chOff x="0" y="0"/>
          <a:chExt cx="0" cy="0"/>
        </a:xfrm>
      </p:grpSpPr>
      <p:sp>
        <p:nvSpPr>
          <p:cNvPr id="85" name="Google Shape;85;p33"/>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86" name="Google Shape;86;p33"/>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3"/>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3"/>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3"/>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4.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1.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5.xml"/><Relationship Id="rId12" Type="http://schemas.openxmlformats.org/officeDocument/2006/relationships/slideLayout" Target="../slideLayouts/slideLayout33.xml"/><Relationship Id="rId1" Type="http://schemas.openxmlformats.org/officeDocument/2006/relationships/image" Target="../media/image1.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2.xml"/><Relationship Id="rId12" Type="http://schemas.openxmlformats.org/officeDocument/2006/relationships/slideLayout" Target="../slideLayouts/slideLayout44.xml"/><Relationship Id="rId1" Type="http://schemas.openxmlformats.org/officeDocument/2006/relationships/image" Target="../media/image1.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9" name="Shape 9"/>
        <p:cNvGrpSpPr/>
        <p:nvPr/>
      </p:nvGrpSpPr>
      <p:grpSpPr>
        <a:xfrm>
          <a:off x="0" y="0"/>
          <a:ext cx="0" cy="0"/>
          <a:chOff x="0" y="0"/>
          <a:chExt cx="0" cy="0"/>
        </a:xfrm>
      </p:grpSpPr>
      <p:sp>
        <p:nvSpPr>
          <p:cNvPr id="10" name="Google Shape;10;p16"/>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595959"/>
              </a:solidFill>
              <a:latin typeface="Arial"/>
              <a:ea typeface="Arial"/>
              <a:cs typeface="Arial"/>
              <a:sym typeface="Arial"/>
            </a:endParaRPr>
          </a:p>
        </p:txBody>
      </p:sp>
      <p:sp>
        <p:nvSpPr>
          <p:cNvPr id="11" name="Google Shape;11;p16"/>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accent1"/>
              </a:buClr>
              <a:buSzPts val="4400"/>
              <a:buFont typeface="Calibri"/>
              <a:buNone/>
              <a:defRPr b="0" i="0" sz="44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6"/>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6"/>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 name="Google Shape;14;p16"/>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 name="Google Shape;15;p16"/>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Decorative line break" id="16" name="Google Shape;16;p16"/>
          <p:cNvPicPr preferRelativeResize="0"/>
          <p:nvPr/>
        </p:nvPicPr>
        <p:blipFill rotWithShape="1">
          <a:blip r:embed="rId1">
            <a:alphaModFix/>
          </a:blip>
          <a:srcRect b="0" l="0" r="0" t="0"/>
          <a:stretch/>
        </p:blipFill>
        <p:spPr>
          <a:xfrm>
            <a:off x="804670" y="1558360"/>
            <a:ext cx="1286259" cy="2438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104" name="Shape 104"/>
        <p:cNvGrpSpPr/>
        <p:nvPr/>
      </p:nvGrpSpPr>
      <p:grpSpPr>
        <a:xfrm>
          <a:off x="0" y="0"/>
          <a:ext cx="0" cy="0"/>
          <a:chOff x="0" y="0"/>
          <a:chExt cx="0" cy="0"/>
        </a:xfrm>
      </p:grpSpPr>
      <p:sp>
        <p:nvSpPr>
          <p:cNvPr id="105" name="Google Shape;105;p19"/>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6" name="Google Shape;106;p19"/>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accent3"/>
              </a:buClr>
              <a:buSzPts val="4400"/>
              <a:buFont typeface="Calibri"/>
              <a:buNone/>
              <a:defRPr b="0" i="0" sz="4400" u="none" cap="none" strike="noStrike">
                <a:solidFill>
                  <a:schemeClr val="accent3"/>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7" name="Google Shape;107;p19"/>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19"/>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9" name="Google Shape;109;p19"/>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0" name="Google Shape;110;p19"/>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11" name="Google Shape;111;p19"/>
          <p:cNvPicPr preferRelativeResize="0"/>
          <p:nvPr/>
        </p:nvPicPr>
        <p:blipFill rotWithShape="1">
          <a:blip r:embed="rId1">
            <a:alphaModFix/>
          </a:blip>
          <a:srcRect b="0" l="0" r="0" t="0"/>
          <a:stretch/>
        </p:blipFill>
        <p:spPr>
          <a:xfrm>
            <a:off x="804670" y="1558360"/>
            <a:ext cx="1286259" cy="2438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99" name="Shape 199"/>
        <p:cNvGrpSpPr/>
        <p:nvPr/>
      </p:nvGrpSpPr>
      <p:grpSpPr>
        <a:xfrm>
          <a:off x="0" y="0"/>
          <a:ext cx="0" cy="0"/>
          <a:chOff x="0" y="0"/>
          <a:chExt cx="0" cy="0"/>
        </a:xfrm>
      </p:grpSpPr>
      <p:sp>
        <p:nvSpPr>
          <p:cNvPr id="200" name="Google Shape;200;p21"/>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1" name="Google Shape;201;p21"/>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accent2"/>
              </a:buClr>
              <a:buSzPts val="4400"/>
              <a:buFont typeface="Calibri"/>
              <a:buNone/>
              <a:defRPr b="0" i="0" sz="4400" u="none" cap="none" strike="noStrike">
                <a:solidFill>
                  <a:schemeClr val="accent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2" name="Google Shape;202;p21"/>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3" name="Google Shape;203;p21"/>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4" name="Google Shape;204;p21"/>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05" name="Google Shape;205;p21"/>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06" name="Google Shape;206;p21"/>
          <p:cNvPicPr preferRelativeResize="0"/>
          <p:nvPr/>
        </p:nvPicPr>
        <p:blipFill rotWithShape="1">
          <a:blip r:embed="rId1">
            <a:alphaModFix/>
          </a:blip>
          <a:srcRect b="0" l="0" r="0" t="0"/>
          <a:stretch/>
        </p:blipFill>
        <p:spPr>
          <a:xfrm>
            <a:off x="804670" y="1558360"/>
            <a:ext cx="1286259" cy="2438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294" name="Shape 294"/>
        <p:cNvGrpSpPr/>
        <p:nvPr/>
      </p:nvGrpSpPr>
      <p:grpSpPr>
        <a:xfrm>
          <a:off x="0" y="0"/>
          <a:ext cx="0" cy="0"/>
          <a:chOff x="0" y="0"/>
          <a:chExt cx="0" cy="0"/>
        </a:xfrm>
      </p:grpSpPr>
      <p:sp>
        <p:nvSpPr>
          <p:cNvPr id="295" name="Google Shape;295;p25"/>
          <p:cNvSpPr/>
          <p:nvPr/>
        </p:nvSpPr>
        <p:spPr>
          <a:xfrm>
            <a:off x="206188" y="215153"/>
            <a:ext cx="11775141" cy="6432176"/>
          </a:xfrm>
          <a:prstGeom prst="rect">
            <a:avLst/>
          </a:prstGeom>
          <a:solidFill>
            <a:schemeClr val="lt1"/>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6" name="Google Shape;296;p25"/>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accent5"/>
              </a:buClr>
              <a:buSzPts val="4400"/>
              <a:buFont typeface="Calibri"/>
              <a:buNone/>
              <a:defRPr b="0" i="0" sz="4400" u="none" cap="none" strike="noStrike">
                <a:solidFill>
                  <a:schemeClr val="accent5"/>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7" name="Google Shape;297;p25"/>
          <p:cNvSpPr txBox="1"/>
          <p:nvPr>
            <p:ph idx="1" type="body"/>
          </p:nvPr>
        </p:nvSpPr>
        <p:spPr>
          <a:xfrm>
            <a:off x="717176" y="1825625"/>
            <a:ext cx="10784542" cy="410901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8" name="Google Shape;298;p25"/>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99" name="Google Shape;299;p25"/>
          <p:cNvSpPr txBox="1"/>
          <p:nvPr>
            <p:ph idx="10" type="dt"/>
          </p:nvPr>
        </p:nvSpPr>
        <p:spPr>
          <a:xfrm>
            <a:off x="3854824" y="6139793"/>
            <a:ext cx="4509246"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0" name="Google Shape;300;p25"/>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01" name="Google Shape;301;p25"/>
          <p:cNvPicPr preferRelativeResize="0"/>
          <p:nvPr/>
        </p:nvPicPr>
        <p:blipFill rotWithShape="1">
          <a:blip r:embed="rId1">
            <a:alphaModFix/>
          </a:blip>
          <a:srcRect b="0" l="0" r="0" t="0"/>
          <a:stretch/>
        </p:blipFill>
        <p:spPr>
          <a:xfrm>
            <a:off x="804670" y="1558360"/>
            <a:ext cx="1286259" cy="2438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hyperlink" Target="https://www.fns.usda.gov/tn/team-nutrition" TargetMode="External"/><Relationship Id="rId4" Type="http://schemas.openxmlformats.org/officeDocument/2006/relationships/hyperlink" Target="https://www.oregon.gov/ode/students-and-family/childnutrition/SNP/Pages/FFVP.aspx" TargetMode="External"/><Relationship Id="rId5" Type="http://schemas.openxmlformats.org/officeDocument/2006/relationships/image" Target="../media/image14.png"/><Relationship Id="rId6"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1.jpg"/><Relationship Id="rId5" Type="http://schemas.openxmlformats.org/officeDocument/2006/relationships/hyperlink" Target="mailto:ODE.FFVP@ode.oregon.gov" TargetMode="External"/><Relationship Id="rId6" Type="http://schemas.openxmlformats.org/officeDocument/2006/relationships/image" Target="../media/image12.jpg"/><Relationship Id="rId7"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image" Target="../media/image1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4.png"/><Relationship Id="rId4" Type="http://schemas.openxmlformats.org/officeDocument/2006/relationships/image" Target="../media/image13.jpg"/><Relationship Id="rId5"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4.png"/><Relationship Id="rId4" Type="http://schemas.openxmlformats.org/officeDocument/2006/relationships/image" Target="../media/image13.jpg"/><Relationship Id="rId5"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4.png"/><Relationship Id="rId4" Type="http://schemas.openxmlformats.org/officeDocument/2006/relationships/image" Target="../media/image13.jpg"/><Relationship Id="rId5"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4.png"/><Relationship Id="rId4" Type="http://schemas.openxmlformats.org/officeDocument/2006/relationships/image" Target="../media/image13.jpg"/><Relationship Id="rId5"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4.png"/><Relationship Id="rId4" Type="http://schemas.openxmlformats.org/officeDocument/2006/relationships/image" Target="../media/image13.jpg"/><Relationship Id="rId5"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4.png"/><Relationship Id="rId4" Type="http://schemas.openxmlformats.org/officeDocument/2006/relationships/image" Target="../media/image13.jpg"/><Relationship Id="rId5"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4.png"/><Relationship Id="rId4" Type="http://schemas.openxmlformats.org/officeDocument/2006/relationships/image" Target="../media/image13.jpg"/><Relationship Id="rId5"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4.png"/><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13.jpg"/></Relationships>
</file>

<file path=ppt/slides/_rels/slide36.xml.rels><?xml version="1.0" encoding="UTF-8" standalone="yes"?><Relationships xmlns="http://schemas.openxmlformats.org/package/2006/relationships"><Relationship Id="rId20" Type="http://schemas.openxmlformats.org/officeDocument/2006/relationships/image" Target="../media/image33.jpg"/><Relationship Id="rId11" Type="http://schemas.openxmlformats.org/officeDocument/2006/relationships/image" Target="../media/image38.jpg"/><Relationship Id="rId22" Type="http://schemas.openxmlformats.org/officeDocument/2006/relationships/image" Target="../media/image24.png"/><Relationship Id="rId10" Type="http://schemas.openxmlformats.org/officeDocument/2006/relationships/hyperlink" Target="https://www.fns.usda.gov/tn/team-nutrition" TargetMode="External"/><Relationship Id="rId21" Type="http://schemas.openxmlformats.org/officeDocument/2006/relationships/image" Target="../media/image29.jpg"/><Relationship Id="rId13" Type="http://schemas.openxmlformats.org/officeDocument/2006/relationships/hyperlink" Target="https://www.myplate.gov/" TargetMode="External"/><Relationship Id="rId24" Type="http://schemas.openxmlformats.org/officeDocument/2006/relationships/hyperlink" Target="https://www.oregon.gov/ode/students-and-family/childnutrition/SNP/Pages/FFVP.aspx" TargetMode="External"/><Relationship Id="rId12" Type="http://schemas.openxmlformats.org/officeDocument/2006/relationships/image" Target="../media/image26.png"/><Relationship Id="rId23" Type="http://schemas.openxmlformats.org/officeDocument/2006/relationships/hyperlink" Target="https://www.oregon.gov/ode/students-and-family/childnutrition/SNP/Pages/OregonSchoolWellness.aspx" TargetMode="External"/><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hyperlink" Target="https://www.fns.usda.gov/ffvp/handbook-schools" TargetMode="External"/><Relationship Id="rId4" Type="http://schemas.openxmlformats.org/officeDocument/2006/relationships/image" Target="../media/image14.png"/><Relationship Id="rId9" Type="http://schemas.openxmlformats.org/officeDocument/2006/relationships/image" Target="../media/image35.png"/><Relationship Id="rId15" Type="http://schemas.openxmlformats.org/officeDocument/2006/relationships/hyperlink" Target="https://www.oregon.gov/ode/students-and-family/childnutrition/F2S/Pages/OregonHarvestforSchools.aspx" TargetMode="External"/><Relationship Id="rId14" Type="http://schemas.openxmlformats.org/officeDocument/2006/relationships/hyperlink" Target="https://oregonaitc.org/resources/" TargetMode="External"/><Relationship Id="rId17" Type="http://schemas.openxmlformats.org/officeDocument/2006/relationships/image" Target="../media/image22.png"/><Relationship Id="rId16" Type="http://schemas.openxmlformats.org/officeDocument/2006/relationships/hyperlink" Target="https://www.growportland.org/lessons-educational-resources" TargetMode="External"/><Relationship Id="rId5" Type="http://schemas.openxmlformats.org/officeDocument/2006/relationships/image" Target="../media/image13.jpg"/><Relationship Id="rId19" Type="http://schemas.openxmlformats.org/officeDocument/2006/relationships/image" Target="../media/image23.png"/><Relationship Id="rId6" Type="http://schemas.openxmlformats.org/officeDocument/2006/relationships/image" Target="../media/image12.jpg"/><Relationship Id="rId18" Type="http://schemas.openxmlformats.org/officeDocument/2006/relationships/hyperlink" Target="https://www.oregon.gov/ode/students-and-family/childnutrition/F2S/Pages/default.aspx" TargetMode="External"/><Relationship Id="rId7" Type="http://schemas.openxmlformats.org/officeDocument/2006/relationships/hyperlink" Target="https://www.fns.usda.gov/ffvp/resource-center" TargetMode="External"/><Relationship Id="rId8"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36.jpg"/><Relationship Id="rId4" Type="http://schemas.openxmlformats.org/officeDocument/2006/relationships/hyperlink" Target="https://360.articulate.com/review/content/3e7ad114-810f-49ef-8b5e-beba018539a0/review"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37.jpg"/><Relationship Id="rId4" Type="http://schemas.openxmlformats.org/officeDocument/2006/relationships/hyperlink" Target="https://www.cdc.gov/whole-school-community-child/about/index.html" TargetMode="External"/><Relationship Id="rId5" Type="http://schemas.openxmlformats.org/officeDocument/2006/relationships/image" Target="../media/image14.png"/><Relationship Id="rId6"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3.jpg"/><Relationship Id="rId5" Type="http://schemas.openxmlformats.org/officeDocument/2006/relationships/image" Target="../media/image32.jpg"/><Relationship Id="rId6" Type="http://schemas.openxmlformats.org/officeDocument/2006/relationships/image" Target="../media/image34.jpg"/><Relationship Id="rId7" Type="http://schemas.openxmlformats.org/officeDocument/2006/relationships/image" Target="../media/image31.jpg"/><Relationship Id="rId8" Type="http://schemas.openxmlformats.org/officeDocument/2006/relationships/image" Target="../media/image3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1"/>
          <p:cNvSpPr/>
          <p:nvPr/>
        </p:nvSpPr>
        <p:spPr>
          <a:xfrm>
            <a:off x="5212350" y="334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94" name="Google Shape;394;p1"/>
          <p:cNvSpPr txBox="1"/>
          <p:nvPr>
            <p:ph type="ctrTitle"/>
          </p:nvPr>
        </p:nvSpPr>
        <p:spPr>
          <a:xfrm>
            <a:off x="1492525" y="2656200"/>
            <a:ext cx="4568400" cy="21849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12500"/>
              <a:buFont typeface="Calibri"/>
              <a:buNone/>
            </a:pPr>
            <a:r>
              <a:rPr lang="en-US" sz="4800"/>
              <a:t>Fresh Fruit and Vegetable Program (FFVP) Training</a:t>
            </a:r>
            <a:endParaRPr sz="4800"/>
          </a:p>
          <a:p>
            <a:pPr indent="0" lvl="0" marL="0" rtl="0" algn="l">
              <a:lnSpc>
                <a:spcPct val="90000"/>
              </a:lnSpc>
              <a:spcBef>
                <a:spcPts val="0"/>
              </a:spcBef>
              <a:spcAft>
                <a:spcPts val="0"/>
              </a:spcAft>
              <a:buClr>
                <a:schemeClr val="accent1"/>
              </a:buClr>
              <a:buSzPct val="150000"/>
              <a:buFont typeface="Calibri"/>
              <a:buNone/>
            </a:pPr>
            <a:r>
              <a:rPr lang="en-US" sz="3600">
                <a:solidFill>
                  <a:schemeClr val="dk1"/>
                </a:solidFill>
              </a:rPr>
              <a:t>FY 2025-2026</a:t>
            </a:r>
            <a:endParaRPr sz="3600">
              <a:solidFill>
                <a:schemeClr val="dk1"/>
              </a:solidFill>
            </a:endParaRPr>
          </a:p>
        </p:txBody>
      </p:sp>
      <p:sp>
        <p:nvSpPr>
          <p:cNvPr id="395" name="Google Shape;395;p1"/>
          <p:cNvSpPr txBox="1"/>
          <p:nvPr>
            <p:ph idx="1" type="subTitle"/>
          </p:nvPr>
        </p:nvSpPr>
        <p:spPr>
          <a:xfrm>
            <a:off x="8893650" y="5630725"/>
            <a:ext cx="2891100" cy="325800"/>
          </a:xfrm>
          <a:prstGeom prst="rect">
            <a:avLst/>
          </a:prstGeom>
          <a:noFill/>
          <a:ln>
            <a:noFill/>
          </a:ln>
        </p:spPr>
        <p:txBody>
          <a:bodyPr anchorCtr="0" anchor="t" bIns="45700" lIns="91425" spcFirstLastPara="1" rIns="91425" wrap="square" tIns="45700">
            <a:normAutofit fontScale="77500" lnSpcReduction="10000"/>
          </a:bodyPr>
          <a:lstStyle/>
          <a:p>
            <a:pPr indent="0" lvl="0" marL="0" rtl="0" algn="r">
              <a:lnSpc>
                <a:spcPct val="90000"/>
              </a:lnSpc>
              <a:spcBef>
                <a:spcPts val="0"/>
              </a:spcBef>
              <a:spcAft>
                <a:spcPts val="0"/>
              </a:spcAft>
              <a:buClr>
                <a:schemeClr val="accent1"/>
              </a:buClr>
              <a:buSzPct val="100000"/>
              <a:buNone/>
            </a:pPr>
            <a:r>
              <a:rPr lang="en-US"/>
              <a:t>Updated September 2025</a:t>
            </a:r>
            <a:endParaRPr/>
          </a:p>
        </p:txBody>
      </p:sp>
      <p:sp>
        <p:nvSpPr>
          <p:cNvPr id="396" name="Google Shape;396;p1"/>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397" name="Google Shape;397;p1"/>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98" name="Google Shape;398;p1" title="RHSzaNvEyrUTzAAV.jpg"/>
          <p:cNvPicPr preferRelativeResize="0"/>
          <p:nvPr/>
        </p:nvPicPr>
        <p:blipFill>
          <a:blip r:embed="rId3">
            <a:alphaModFix/>
          </a:blip>
          <a:stretch>
            <a:fillRect/>
          </a:stretch>
        </p:blipFill>
        <p:spPr>
          <a:xfrm>
            <a:off x="6176292" y="2144600"/>
            <a:ext cx="4568400" cy="32080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28" name="Shape 528"/>
        <p:cNvGrpSpPr/>
        <p:nvPr/>
      </p:nvGrpSpPr>
      <p:grpSpPr>
        <a:xfrm>
          <a:off x="0" y="0"/>
          <a:ext cx="0" cy="0"/>
          <a:chOff x="0" y="0"/>
          <a:chExt cx="0" cy="0"/>
        </a:xfrm>
      </p:grpSpPr>
      <p:sp>
        <p:nvSpPr>
          <p:cNvPr id="529" name="Google Shape;529;g3723852278d_0_4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0" name="Google Shape;530;g3723852278d_0_43"/>
          <p:cNvSpPr txBox="1"/>
          <p:nvPr>
            <p:ph type="ctrTitle"/>
          </p:nvPr>
        </p:nvSpPr>
        <p:spPr>
          <a:xfrm>
            <a:off x="1524000" y="991900"/>
            <a:ext cx="9144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800">
                <a:solidFill>
                  <a:schemeClr val="dk2"/>
                </a:solidFill>
              </a:rPr>
              <a:t>Program Planning</a:t>
            </a:r>
            <a:endParaRPr sz="3800">
              <a:solidFill>
                <a:schemeClr val="dk2"/>
              </a:solidFill>
            </a:endParaRPr>
          </a:p>
        </p:txBody>
      </p:sp>
      <p:sp>
        <p:nvSpPr>
          <p:cNvPr id="531" name="Google Shape;531;g3723852278d_0_43"/>
          <p:cNvSpPr txBox="1"/>
          <p:nvPr>
            <p:ph idx="1" type="subTitle"/>
          </p:nvPr>
        </p:nvSpPr>
        <p:spPr>
          <a:xfrm>
            <a:off x="986375" y="2063700"/>
            <a:ext cx="10139400" cy="44412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b="1" lang="en-US" sz="2800">
                <a:solidFill>
                  <a:schemeClr val="dk1"/>
                </a:solidFill>
              </a:rPr>
              <a:t>Buy-in</a:t>
            </a:r>
            <a:r>
              <a:rPr lang="en-US" sz="2800">
                <a:solidFill>
                  <a:schemeClr val="dk1"/>
                </a:solidFill>
              </a:rPr>
              <a:t>:</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District representatives must be aware of the plan to operate the FFVP in your school(s).</a:t>
            </a:r>
            <a:endParaRPr sz="2800">
              <a:solidFill>
                <a:schemeClr val="dk1"/>
              </a:solidFill>
            </a:endParaRPr>
          </a:p>
          <a:p>
            <a:pPr indent="0" lvl="0" marL="0" rtl="0" algn="l">
              <a:lnSpc>
                <a:spcPct val="90000"/>
              </a:lnSpc>
              <a:spcBef>
                <a:spcPts val="0"/>
              </a:spcBef>
              <a:spcAft>
                <a:spcPts val="0"/>
              </a:spcAft>
              <a:buNone/>
            </a:pPr>
            <a:r>
              <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All staff designated to participate in the FFVP at your school(s) should have a clear understanding of the program and be prepared to engage in its implementation.</a:t>
            </a:r>
            <a:endParaRPr sz="2800">
              <a:solidFill>
                <a:schemeClr val="dk1"/>
              </a:solidFill>
            </a:endParaRPr>
          </a:p>
          <a:p>
            <a:pPr indent="0" lvl="0" marL="0" rtl="0" algn="l">
              <a:lnSpc>
                <a:spcPct val="90000"/>
              </a:lnSpc>
              <a:spcBef>
                <a:spcPts val="0"/>
              </a:spcBef>
              <a:spcAft>
                <a:spcPts val="0"/>
              </a:spcAft>
              <a:buClr>
                <a:schemeClr val="accent3"/>
              </a:buClr>
              <a:buSzPts val="2400"/>
              <a:buNone/>
            </a:pPr>
            <a:r>
              <a:t/>
            </a:r>
            <a:endParaRPr sz="2800">
              <a:solidFill>
                <a:schemeClr val="dk1"/>
              </a:solidFill>
            </a:endParaRPr>
          </a:p>
        </p:txBody>
      </p:sp>
      <p:sp>
        <p:nvSpPr>
          <p:cNvPr id="532" name="Google Shape;532;g3723852278d_0_4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533" name="Google Shape;533;g3723852278d_0_4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534" name="Google Shape;534;g3723852278d_0_4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535" name="Google Shape;535;g3723852278d_0_4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39" name="Shape 539"/>
        <p:cNvGrpSpPr/>
        <p:nvPr/>
      </p:nvGrpSpPr>
      <p:grpSpPr>
        <a:xfrm>
          <a:off x="0" y="0"/>
          <a:ext cx="0" cy="0"/>
          <a:chOff x="0" y="0"/>
          <a:chExt cx="0" cy="0"/>
        </a:xfrm>
      </p:grpSpPr>
      <p:sp>
        <p:nvSpPr>
          <p:cNvPr id="540" name="Google Shape;540;g36da6e51d9c_0_69"/>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41" name="Google Shape;541;g36da6e51d9c_0_69"/>
          <p:cNvSpPr txBox="1"/>
          <p:nvPr>
            <p:ph type="ctrTitle"/>
          </p:nvPr>
        </p:nvSpPr>
        <p:spPr>
          <a:xfrm>
            <a:off x="1524000" y="991900"/>
            <a:ext cx="9144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800">
                <a:solidFill>
                  <a:schemeClr val="dk2"/>
                </a:solidFill>
              </a:rPr>
              <a:t>Program Planning</a:t>
            </a:r>
            <a:endParaRPr sz="3800">
              <a:solidFill>
                <a:schemeClr val="dk2"/>
              </a:solidFill>
            </a:endParaRPr>
          </a:p>
        </p:txBody>
      </p:sp>
      <p:sp>
        <p:nvSpPr>
          <p:cNvPr id="542" name="Google Shape;542;g36da6e51d9c_0_69"/>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543" name="Google Shape;543;g36da6e51d9c_0_69"/>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544" name="Google Shape;544;g36da6e51d9c_0_69"/>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545" name="Google Shape;545;g36da6e51d9c_0_69"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
        <p:nvSpPr>
          <p:cNvPr id="546" name="Google Shape;546;g36da6e51d9c_0_69"/>
          <p:cNvSpPr txBox="1"/>
          <p:nvPr>
            <p:ph idx="1" type="subTitle"/>
          </p:nvPr>
        </p:nvSpPr>
        <p:spPr>
          <a:xfrm>
            <a:off x="1354800" y="1938700"/>
            <a:ext cx="9313200" cy="44412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b="1" lang="en-US" sz="2200">
                <a:solidFill>
                  <a:schemeClr val="dk1"/>
                </a:solidFill>
              </a:rPr>
              <a:t>These programming aspects should be established:</a:t>
            </a:r>
            <a:endParaRPr b="1" sz="2200">
              <a:solidFill>
                <a:schemeClr val="dk1"/>
              </a:solidFill>
            </a:endParaRPr>
          </a:p>
          <a:p>
            <a:pPr indent="0" lvl="0" marL="0" rtl="0" algn="l">
              <a:lnSpc>
                <a:spcPct val="90000"/>
              </a:lnSpc>
              <a:spcBef>
                <a:spcPts val="0"/>
              </a:spcBef>
              <a:spcAft>
                <a:spcPts val="0"/>
              </a:spcAft>
              <a:buClr>
                <a:schemeClr val="accent3"/>
              </a:buClr>
              <a:buSzPts val="2400"/>
              <a:buNone/>
            </a:pPr>
            <a:r>
              <a:t/>
            </a:r>
            <a:endParaRPr b="1" sz="2200">
              <a:solidFill>
                <a:schemeClr val="dk2"/>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FFVP draft menus.</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Student feedback methods.</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What days of the week you will serve FFVP.</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Who will prepare items for service.</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Who will deliver and serve the fresh fruits and vegetables.</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When and where the students will be served.</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How you will publicize the FFVP.</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What nutrition education will be provided and what resources will be used.</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Budgeting, purchasing, claims, and other administrative duties.</a:t>
            </a:r>
            <a:endParaRPr sz="2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50" name="Shape 550"/>
        <p:cNvGrpSpPr/>
        <p:nvPr/>
      </p:nvGrpSpPr>
      <p:grpSpPr>
        <a:xfrm>
          <a:off x="0" y="0"/>
          <a:ext cx="0" cy="0"/>
          <a:chOff x="0" y="0"/>
          <a:chExt cx="0" cy="0"/>
        </a:xfrm>
      </p:grpSpPr>
      <p:sp>
        <p:nvSpPr>
          <p:cNvPr id="551" name="Google Shape;551;g36da6e51d9c_0_8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52" name="Google Shape;552;g36da6e51d9c_0_83"/>
          <p:cNvSpPr txBox="1"/>
          <p:nvPr>
            <p:ph type="ctrTitle"/>
          </p:nvPr>
        </p:nvSpPr>
        <p:spPr>
          <a:xfrm>
            <a:off x="2579075" y="1203275"/>
            <a:ext cx="73566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800">
                <a:solidFill>
                  <a:schemeClr val="dk2"/>
                </a:solidFill>
              </a:rPr>
              <a:t>Budgeting</a:t>
            </a:r>
            <a:endParaRPr sz="3800">
              <a:solidFill>
                <a:schemeClr val="dk2"/>
              </a:solidFill>
            </a:endParaRPr>
          </a:p>
          <a:p>
            <a:pPr indent="0" lvl="0" marL="0" rtl="0" algn="ctr">
              <a:lnSpc>
                <a:spcPct val="90000"/>
              </a:lnSpc>
              <a:spcBef>
                <a:spcPts val="0"/>
              </a:spcBef>
              <a:spcAft>
                <a:spcPts val="0"/>
              </a:spcAft>
              <a:buClr>
                <a:schemeClr val="accent3"/>
              </a:buClr>
              <a:buSzPts val="12000"/>
              <a:buFont typeface="Calibri"/>
              <a:buNone/>
            </a:pPr>
            <a:r>
              <a:t/>
            </a:r>
            <a:endParaRPr sz="2200">
              <a:solidFill>
                <a:schemeClr val="dk1"/>
              </a:solidFill>
            </a:endParaRPr>
          </a:p>
        </p:txBody>
      </p:sp>
      <p:sp>
        <p:nvSpPr>
          <p:cNvPr id="553" name="Google Shape;553;g36da6e51d9c_0_83"/>
          <p:cNvSpPr txBox="1"/>
          <p:nvPr>
            <p:ph idx="1" type="subTitle"/>
          </p:nvPr>
        </p:nvSpPr>
        <p:spPr>
          <a:xfrm>
            <a:off x="1311500" y="2195500"/>
            <a:ext cx="9280200" cy="21213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381000" lvl="0" marL="457200" rtl="0" algn="l">
              <a:lnSpc>
                <a:spcPct val="90000"/>
              </a:lnSpc>
              <a:spcBef>
                <a:spcPts val="0"/>
              </a:spcBef>
              <a:spcAft>
                <a:spcPts val="0"/>
              </a:spcAft>
              <a:buClr>
                <a:schemeClr val="dk1"/>
              </a:buClr>
              <a:buSzPts val="2400"/>
              <a:buChar char="●"/>
            </a:pPr>
            <a:r>
              <a:rPr lang="en-US">
                <a:solidFill>
                  <a:schemeClr val="dk1"/>
                </a:solidFill>
              </a:rPr>
              <a:t>Grantees must submit a preliminary budget for each awarded school by the given deadline.</a:t>
            </a:r>
            <a:endParaRPr>
              <a:solidFill>
                <a:schemeClr val="dk1"/>
              </a:solidFill>
            </a:endParaRPr>
          </a:p>
          <a:p>
            <a:pPr indent="0" lvl="0" marL="0" rtl="0" algn="l">
              <a:lnSpc>
                <a:spcPct val="90000"/>
              </a:lnSpc>
              <a:spcBef>
                <a:spcPts val="0"/>
              </a:spcBef>
              <a:spcAft>
                <a:spcPts val="0"/>
              </a:spcAft>
              <a:buNone/>
            </a:pPr>
            <a:r>
              <a:t/>
            </a:r>
            <a:endParaRPr>
              <a:solidFill>
                <a:schemeClr val="dk1"/>
              </a:solidFill>
            </a:endParaRPr>
          </a:p>
          <a:p>
            <a:pPr indent="-381000" lvl="0" marL="457200" rtl="0" algn="l">
              <a:lnSpc>
                <a:spcPct val="90000"/>
              </a:lnSpc>
              <a:spcBef>
                <a:spcPts val="0"/>
              </a:spcBef>
              <a:spcAft>
                <a:spcPts val="0"/>
              </a:spcAft>
              <a:buClr>
                <a:schemeClr val="dk1"/>
              </a:buClr>
              <a:buSzPts val="2400"/>
              <a:buChar char="●"/>
            </a:pPr>
            <a:r>
              <a:rPr b="1" lang="en-US">
                <a:solidFill>
                  <a:schemeClr val="dk1"/>
                </a:solidFill>
              </a:rPr>
              <a:t>Consider summer months.</a:t>
            </a:r>
            <a:endParaRPr b="1">
              <a:solidFill>
                <a:schemeClr val="dk1"/>
              </a:solidFill>
            </a:endParaRPr>
          </a:p>
          <a:p>
            <a:pPr indent="0" lvl="0" marL="0" rtl="0" algn="l">
              <a:lnSpc>
                <a:spcPct val="90000"/>
              </a:lnSpc>
              <a:spcBef>
                <a:spcPts val="0"/>
              </a:spcBef>
              <a:spcAft>
                <a:spcPts val="0"/>
              </a:spcAft>
              <a:buNone/>
            </a:pPr>
            <a:r>
              <a:t/>
            </a:r>
            <a:endParaRPr>
              <a:solidFill>
                <a:schemeClr val="dk1"/>
              </a:solidFill>
            </a:endParaRPr>
          </a:p>
          <a:p>
            <a:pPr indent="-381000" lvl="0" marL="457200" rtl="0" algn="l">
              <a:lnSpc>
                <a:spcPct val="90000"/>
              </a:lnSpc>
              <a:spcBef>
                <a:spcPts val="0"/>
              </a:spcBef>
              <a:spcAft>
                <a:spcPts val="0"/>
              </a:spcAft>
              <a:buClr>
                <a:schemeClr val="dk1"/>
              </a:buClr>
              <a:buSzPts val="2400"/>
              <a:buChar char="●"/>
            </a:pPr>
            <a:r>
              <a:rPr lang="en-US">
                <a:solidFill>
                  <a:schemeClr val="dk1"/>
                </a:solidFill>
              </a:rPr>
              <a:t>Review your FFVP award and preliminary budget and consider voluntarily releasing any funds that exceed programming needs.</a:t>
            </a:r>
            <a:endParaRPr>
              <a:solidFill>
                <a:schemeClr val="dk1"/>
              </a:solidFill>
            </a:endParaRPr>
          </a:p>
          <a:p>
            <a:pPr indent="0" lvl="0" marL="0" rtl="0" algn="l">
              <a:lnSpc>
                <a:spcPct val="90000"/>
              </a:lnSpc>
              <a:spcBef>
                <a:spcPts val="0"/>
              </a:spcBef>
              <a:spcAft>
                <a:spcPts val="0"/>
              </a:spcAft>
              <a:buNone/>
            </a:pPr>
            <a:r>
              <a:t/>
            </a:r>
            <a:endParaRPr>
              <a:solidFill>
                <a:schemeClr val="dk1"/>
              </a:solidFill>
            </a:endParaRPr>
          </a:p>
          <a:p>
            <a:pPr indent="-381000" lvl="0" marL="457200" rtl="0" algn="l">
              <a:lnSpc>
                <a:spcPct val="90000"/>
              </a:lnSpc>
              <a:spcBef>
                <a:spcPts val="0"/>
              </a:spcBef>
              <a:spcAft>
                <a:spcPts val="0"/>
              </a:spcAft>
              <a:buClr>
                <a:schemeClr val="dk1"/>
              </a:buClr>
              <a:buSzPts val="2400"/>
              <a:buChar char="●"/>
            </a:pPr>
            <a:r>
              <a:rPr i="1" lang="en-US">
                <a:solidFill>
                  <a:schemeClr val="dk1"/>
                </a:solidFill>
              </a:rPr>
              <a:t>Through the voluntary fund release process this grant period, 7 additional schools were enabled to join the program.</a:t>
            </a:r>
            <a:endParaRPr i="1">
              <a:solidFill>
                <a:schemeClr val="dk1"/>
              </a:solidFill>
            </a:endParaRPr>
          </a:p>
          <a:p>
            <a:pPr indent="0" lvl="0" marL="457200" rtl="0" algn="l">
              <a:lnSpc>
                <a:spcPct val="90000"/>
              </a:lnSpc>
              <a:spcBef>
                <a:spcPts val="0"/>
              </a:spcBef>
              <a:spcAft>
                <a:spcPts val="0"/>
              </a:spcAft>
              <a:buNone/>
            </a:pPr>
            <a:r>
              <a:t/>
            </a:r>
            <a:endParaRPr sz="2200">
              <a:solidFill>
                <a:schemeClr val="dk1"/>
              </a:solidFill>
            </a:endParaRPr>
          </a:p>
          <a:p>
            <a:pPr indent="0" lvl="0" marL="0" rtl="0" algn="l">
              <a:lnSpc>
                <a:spcPct val="90000"/>
              </a:lnSpc>
              <a:spcBef>
                <a:spcPts val="0"/>
              </a:spcBef>
              <a:spcAft>
                <a:spcPts val="0"/>
              </a:spcAft>
              <a:buClr>
                <a:schemeClr val="accent3"/>
              </a:buClr>
              <a:buSzPts val="2400"/>
              <a:buNone/>
            </a:pPr>
            <a:r>
              <a:t/>
            </a:r>
            <a:endParaRPr sz="2200">
              <a:solidFill>
                <a:schemeClr val="dk1"/>
              </a:solidFill>
            </a:endParaRPr>
          </a:p>
        </p:txBody>
      </p:sp>
      <p:sp>
        <p:nvSpPr>
          <p:cNvPr id="554" name="Google Shape;554;g36da6e51d9c_0_8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555" name="Google Shape;555;g36da6e51d9c_0_8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556" name="Google Shape;556;g36da6e51d9c_0_8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557" name="Google Shape;557;g36da6e51d9c_0_8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61" name="Shape 561"/>
        <p:cNvGrpSpPr/>
        <p:nvPr/>
      </p:nvGrpSpPr>
      <p:grpSpPr>
        <a:xfrm>
          <a:off x="0" y="0"/>
          <a:ext cx="0" cy="0"/>
          <a:chOff x="0" y="0"/>
          <a:chExt cx="0" cy="0"/>
        </a:xfrm>
      </p:grpSpPr>
      <p:sp>
        <p:nvSpPr>
          <p:cNvPr id="562" name="Google Shape;562;g36da6e51d9c_0_96"/>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63" name="Google Shape;563;g36da6e51d9c_0_96"/>
          <p:cNvSpPr txBox="1"/>
          <p:nvPr>
            <p:ph type="ctrTitle"/>
          </p:nvPr>
        </p:nvSpPr>
        <p:spPr>
          <a:xfrm>
            <a:off x="1560600" y="1581950"/>
            <a:ext cx="9144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b="1" lang="en-US" sz="3800">
                <a:solidFill>
                  <a:schemeClr val="dk2"/>
                </a:solidFill>
              </a:rPr>
              <a:t>Purchasing</a:t>
            </a:r>
            <a:endParaRPr b="1" sz="3800">
              <a:solidFill>
                <a:schemeClr val="dk2"/>
              </a:solidFill>
            </a:endParaRPr>
          </a:p>
          <a:p>
            <a:pPr indent="0" lvl="0" marL="0" rtl="0" algn="ctr">
              <a:lnSpc>
                <a:spcPct val="90000"/>
              </a:lnSpc>
              <a:spcBef>
                <a:spcPts val="0"/>
              </a:spcBef>
              <a:spcAft>
                <a:spcPts val="0"/>
              </a:spcAft>
              <a:buClr>
                <a:schemeClr val="accent3"/>
              </a:buClr>
              <a:buSzPts val="12000"/>
              <a:buFont typeface="Calibri"/>
              <a:buNone/>
            </a:pPr>
            <a:r>
              <a:t/>
            </a:r>
            <a:endParaRPr sz="2500">
              <a:solidFill>
                <a:schemeClr val="dk2"/>
              </a:solidFill>
            </a:endParaRPr>
          </a:p>
        </p:txBody>
      </p:sp>
      <p:sp>
        <p:nvSpPr>
          <p:cNvPr id="564" name="Google Shape;564;g36da6e51d9c_0_96"/>
          <p:cNvSpPr txBox="1"/>
          <p:nvPr>
            <p:ph idx="1" type="subTitle"/>
          </p:nvPr>
        </p:nvSpPr>
        <p:spPr>
          <a:xfrm>
            <a:off x="854825" y="2462450"/>
            <a:ext cx="6077100" cy="21213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368300" lvl="0" marL="457200" rtl="0" algn="l">
              <a:lnSpc>
                <a:spcPct val="90000"/>
              </a:lnSpc>
              <a:spcBef>
                <a:spcPts val="0"/>
              </a:spcBef>
              <a:spcAft>
                <a:spcPts val="0"/>
              </a:spcAft>
              <a:buClr>
                <a:schemeClr val="dk1"/>
              </a:buClr>
              <a:buSzPts val="2200"/>
              <a:buChar char="●"/>
            </a:pPr>
            <a:r>
              <a:rPr b="1" lang="en-US" sz="2200">
                <a:solidFill>
                  <a:schemeClr val="dk1"/>
                </a:solidFill>
              </a:rPr>
              <a:t>“Buy American” provision does not apply to FFVP purchases</a:t>
            </a:r>
            <a:endParaRPr b="1" sz="2200">
              <a:solidFill>
                <a:schemeClr val="dk1"/>
              </a:solidFill>
            </a:endParaRPr>
          </a:p>
          <a:p>
            <a:pPr indent="0" lvl="0" marL="0" rtl="0" algn="l">
              <a:lnSpc>
                <a:spcPct val="90000"/>
              </a:lnSpc>
              <a:spcBef>
                <a:spcPts val="0"/>
              </a:spcBef>
              <a:spcAft>
                <a:spcPts val="0"/>
              </a:spcAft>
              <a:buNone/>
            </a:pPr>
            <a:r>
              <a:t/>
            </a:r>
            <a:endParaRPr b="1" sz="2200">
              <a:solidFill>
                <a:schemeClr val="dk1"/>
              </a:solidFill>
            </a:endParaRPr>
          </a:p>
          <a:p>
            <a:pPr indent="-368300" lvl="0" marL="457200" rtl="0" algn="l">
              <a:lnSpc>
                <a:spcPct val="90000"/>
              </a:lnSpc>
              <a:spcBef>
                <a:spcPts val="0"/>
              </a:spcBef>
              <a:spcAft>
                <a:spcPts val="0"/>
              </a:spcAft>
              <a:buClr>
                <a:schemeClr val="dk1"/>
              </a:buClr>
              <a:buSzPts val="2200"/>
              <a:buChar char="●"/>
            </a:pPr>
            <a:r>
              <a:rPr b="1" lang="en-US" sz="2200">
                <a:solidFill>
                  <a:schemeClr val="dk1"/>
                </a:solidFill>
              </a:rPr>
              <a:t>Do not order FFVP items through FFAVORS</a:t>
            </a:r>
            <a:endParaRPr b="1" sz="2200">
              <a:solidFill>
                <a:schemeClr val="dk1"/>
              </a:solidFill>
            </a:endParaRPr>
          </a:p>
          <a:p>
            <a:pPr indent="0" lvl="0" marL="0" rtl="0" algn="l">
              <a:lnSpc>
                <a:spcPct val="90000"/>
              </a:lnSpc>
              <a:spcBef>
                <a:spcPts val="0"/>
              </a:spcBef>
              <a:spcAft>
                <a:spcPts val="0"/>
              </a:spcAft>
              <a:buNone/>
            </a:pPr>
            <a:r>
              <a:t/>
            </a:r>
            <a:endParaRPr b="1" sz="2200">
              <a:solidFill>
                <a:schemeClr val="dk1"/>
              </a:solidFill>
            </a:endParaRPr>
          </a:p>
          <a:p>
            <a:pPr indent="-368300" lvl="0" marL="457200" rtl="0" algn="l">
              <a:lnSpc>
                <a:spcPct val="90000"/>
              </a:lnSpc>
              <a:spcBef>
                <a:spcPts val="0"/>
              </a:spcBef>
              <a:spcAft>
                <a:spcPts val="0"/>
              </a:spcAft>
              <a:buClr>
                <a:schemeClr val="dk1"/>
              </a:buClr>
              <a:buSzPts val="2200"/>
              <a:buChar char="●"/>
            </a:pPr>
            <a:r>
              <a:rPr b="1" lang="en-US" sz="2200">
                <a:solidFill>
                  <a:schemeClr val="dk1"/>
                </a:solidFill>
              </a:rPr>
              <a:t>Maintain records</a:t>
            </a:r>
            <a:endParaRPr b="1" sz="2200">
              <a:solidFill>
                <a:schemeClr val="dk1"/>
              </a:solidFill>
            </a:endParaRPr>
          </a:p>
          <a:p>
            <a:pPr indent="-368300" lvl="1" marL="914400" rtl="0" algn="l">
              <a:lnSpc>
                <a:spcPct val="90000"/>
              </a:lnSpc>
              <a:spcBef>
                <a:spcPts val="0"/>
              </a:spcBef>
              <a:spcAft>
                <a:spcPts val="0"/>
              </a:spcAft>
              <a:buSzPts val="2200"/>
              <a:buChar char="○"/>
            </a:pPr>
            <a:r>
              <a:rPr lang="en-US" sz="2200"/>
              <a:t>District Administrative Reviews may include audits of FFVP claim records</a:t>
            </a:r>
            <a:endParaRPr sz="2200"/>
          </a:p>
          <a:p>
            <a:pPr indent="-368300" lvl="1" marL="914400" rtl="0" algn="l">
              <a:lnSpc>
                <a:spcPct val="90000"/>
              </a:lnSpc>
              <a:spcBef>
                <a:spcPts val="0"/>
              </a:spcBef>
              <a:spcAft>
                <a:spcPts val="0"/>
              </a:spcAft>
              <a:buSzPts val="2200"/>
              <a:buChar char="○"/>
            </a:pPr>
            <a:r>
              <a:rPr lang="en-US" sz="2200"/>
              <a:t>Retain FFVP records for 4 years (the current year + previous three years)</a:t>
            </a:r>
            <a:endParaRPr sz="2200"/>
          </a:p>
          <a:p>
            <a:pPr indent="0" lvl="0" marL="0" rtl="0" algn="l">
              <a:lnSpc>
                <a:spcPct val="90000"/>
              </a:lnSpc>
              <a:spcBef>
                <a:spcPts val="0"/>
              </a:spcBef>
              <a:spcAft>
                <a:spcPts val="0"/>
              </a:spcAft>
              <a:buClr>
                <a:schemeClr val="accent3"/>
              </a:buClr>
              <a:buSzPts val="2400"/>
              <a:buNone/>
            </a:pPr>
            <a:r>
              <a:t/>
            </a:r>
            <a:endParaRPr b="1" sz="2200">
              <a:solidFill>
                <a:schemeClr val="dk2"/>
              </a:solidFill>
            </a:endParaRPr>
          </a:p>
          <a:p>
            <a:pPr indent="0" lvl="0" marL="457200" rtl="0" algn="l">
              <a:lnSpc>
                <a:spcPct val="90000"/>
              </a:lnSpc>
              <a:spcBef>
                <a:spcPts val="0"/>
              </a:spcBef>
              <a:spcAft>
                <a:spcPts val="0"/>
              </a:spcAft>
              <a:buNone/>
            </a:pPr>
            <a:r>
              <a:t/>
            </a:r>
            <a:endParaRPr sz="2200">
              <a:solidFill>
                <a:schemeClr val="dk1"/>
              </a:solidFill>
            </a:endParaRPr>
          </a:p>
          <a:p>
            <a:pPr indent="0" lvl="0" marL="0" rtl="0" algn="l">
              <a:lnSpc>
                <a:spcPct val="90000"/>
              </a:lnSpc>
              <a:spcBef>
                <a:spcPts val="0"/>
              </a:spcBef>
              <a:spcAft>
                <a:spcPts val="0"/>
              </a:spcAft>
              <a:buClr>
                <a:schemeClr val="accent3"/>
              </a:buClr>
              <a:buSzPts val="2400"/>
              <a:buNone/>
            </a:pPr>
            <a:r>
              <a:t/>
            </a:r>
            <a:endParaRPr sz="2200">
              <a:solidFill>
                <a:schemeClr val="dk1"/>
              </a:solidFill>
            </a:endParaRPr>
          </a:p>
        </p:txBody>
      </p:sp>
      <p:sp>
        <p:nvSpPr>
          <p:cNvPr id="565" name="Google Shape;565;g36da6e51d9c_0_96"/>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566" name="Google Shape;566;g36da6e51d9c_0_96"/>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567" name="Google Shape;567;g36da6e51d9c_0_96"/>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568" name="Google Shape;568;g36da6e51d9c_0_96"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
        <p:nvSpPr>
          <p:cNvPr id="569" name="Google Shape;569;g36da6e51d9c_0_96"/>
          <p:cNvSpPr txBox="1"/>
          <p:nvPr/>
        </p:nvSpPr>
        <p:spPr>
          <a:xfrm>
            <a:off x="8295825" y="2462450"/>
            <a:ext cx="3058200" cy="3335100"/>
          </a:xfrm>
          <a:prstGeom prst="rect">
            <a:avLst/>
          </a:prstGeom>
          <a:noFill/>
          <a:ln cap="flat" cmpd="sng" w="28575">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The school’s FFVP application</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Purchase &amp; procurement records</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Invoices &amp; receipts</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Timesheets</a:t>
            </a:r>
            <a:endParaRPr sz="1900">
              <a:solidFill>
                <a:schemeClr val="dk1"/>
              </a:solidFill>
              <a:latin typeface="Calibri"/>
              <a:ea typeface="Calibri"/>
              <a:cs typeface="Calibri"/>
              <a:sym typeface="Calibri"/>
            </a:endParaRPr>
          </a:p>
          <a:p>
            <a:pPr indent="-349250" lvl="0" marL="457200" rtl="0" algn="l">
              <a:spcBef>
                <a:spcPts val="0"/>
              </a:spcBef>
              <a:spcAft>
                <a:spcPts val="0"/>
              </a:spcAft>
              <a:buClr>
                <a:schemeClr val="dk1"/>
              </a:buClr>
              <a:buSzPts val="1900"/>
              <a:buFont typeface="Calibri"/>
              <a:buChar char="❏"/>
            </a:pPr>
            <a:r>
              <a:rPr lang="en-US" sz="1900">
                <a:solidFill>
                  <a:schemeClr val="dk1"/>
                </a:solidFill>
                <a:latin typeface="Calibri"/>
                <a:ea typeface="Calibri"/>
                <a:cs typeface="Calibri"/>
                <a:sym typeface="Calibri"/>
              </a:rPr>
              <a:t>Service calendars, menus, &amp; production records, if applicable.</a:t>
            </a:r>
            <a:endParaRPr sz="1900">
              <a:solidFill>
                <a:schemeClr val="dk1"/>
              </a:solidFill>
              <a:latin typeface="Calibri"/>
              <a:ea typeface="Calibri"/>
              <a:cs typeface="Calibri"/>
              <a:sym typeface="Calibri"/>
            </a:endParaRPr>
          </a:p>
        </p:txBody>
      </p:sp>
      <p:cxnSp>
        <p:nvCxnSpPr>
          <p:cNvPr id="570" name="Google Shape;570;g36da6e51d9c_0_96"/>
          <p:cNvCxnSpPr/>
          <p:nvPr/>
        </p:nvCxnSpPr>
        <p:spPr>
          <a:xfrm flipH="1" rot="10800000">
            <a:off x="3744225" y="4178350"/>
            <a:ext cx="4282200" cy="114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74" name="Shape 574"/>
        <p:cNvGrpSpPr/>
        <p:nvPr/>
      </p:nvGrpSpPr>
      <p:grpSpPr>
        <a:xfrm>
          <a:off x="0" y="0"/>
          <a:ext cx="0" cy="0"/>
          <a:chOff x="0" y="0"/>
          <a:chExt cx="0" cy="0"/>
        </a:xfrm>
      </p:grpSpPr>
      <p:sp>
        <p:nvSpPr>
          <p:cNvPr id="575" name="Google Shape;575;g36ddf57f9f5_0_8"/>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6" name="Google Shape;576;g36ddf57f9f5_0_8"/>
          <p:cNvSpPr txBox="1"/>
          <p:nvPr>
            <p:ph type="ctrTitle"/>
          </p:nvPr>
        </p:nvSpPr>
        <p:spPr>
          <a:xfrm>
            <a:off x="1321500" y="891750"/>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5000"/>
              <a:t>FFVP Service</a:t>
            </a:r>
            <a:endParaRPr sz="5000"/>
          </a:p>
        </p:txBody>
      </p:sp>
      <p:sp>
        <p:nvSpPr>
          <p:cNvPr id="577" name="Google Shape;577;g36ddf57f9f5_0_8"/>
          <p:cNvSpPr txBox="1"/>
          <p:nvPr>
            <p:ph idx="1" type="subTitle"/>
          </p:nvPr>
        </p:nvSpPr>
        <p:spPr>
          <a:xfrm>
            <a:off x="717175" y="1788175"/>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368300" lvl="0" marL="457200" rtl="0" algn="l">
              <a:lnSpc>
                <a:spcPct val="90000"/>
              </a:lnSpc>
              <a:spcBef>
                <a:spcPts val="0"/>
              </a:spcBef>
              <a:spcAft>
                <a:spcPts val="0"/>
              </a:spcAft>
              <a:buClr>
                <a:schemeClr val="dk1"/>
              </a:buClr>
              <a:buSzPts val="2200"/>
              <a:buChar char="●"/>
            </a:pPr>
            <a:r>
              <a:rPr b="1" lang="en-US" sz="2200">
                <a:solidFill>
                  <a:schemeClr val="dk1"/>
                </a:solidFill>
              </a:rPr>
              <a:t>Schools are strongly encouraged to serve the FFVP a minimum of two days per week.</a:t>
            </a:r>
            <a:endParaRPr b="1" sz="2200">
              <a:solidFill>
                <a:schemeClr val="dk1"/>
              </a:solidFill>
            </a:endParaRPr>
          </a:p>
          <a:p>
            <a:pPr indent="0" lvl="0" marL="457200" rtl="0" algn="l">
              <a:lnSpc>
                <a:spcPct val="90000"/>
              </a:lnSpc>
              <a:spcBef>
                <a:spcPts val="0"/>
              </a:spcBef>
              <a:spcAft>
                <a:spcPts val="0"/>
              </a:spcAft>
              <a:buNone/>
            </a:pPr>
            <a:r>
              <a:t/>
            </a:r>
            <a:endParaRPr b="1" sz="2200">
              <a:solidFill>
                <a:schemeClr val="dk1"/>
              </a:solidFill>
            </a:endParaRPr>
          </a:p>
          <a:p>
            <a:pPr indent="-368300" lvl="0" marL="457200" rtl="0" algn="l">
              <a:spcBef>
                <a:spcPts val="0"/>
              </a:spcBef>
              <a:spcAft>
                <a:spcPts val="0"/>
              </a:spcAft>
              <a:buClr>
                <a:schemeClr val="dk1"/>
              </a:buClr>
              <a:buSzPts val="2200"/>
              <a:buChar char="●"/>
            </a:pPr>
            <a:r>
              <a:rPr b="1" lang="en-US" sz="2200">
                <a:solidFill>
                  <a:schemeClr val="dk1"/>
                </a:solidFill>
              </a:rPr>
              <a:t>Schools may choose how and where to distribute FFVP produce to students.</a:t>
            </a:r>
            <a:endParaRPr b="1" sz="2200">
              <a:solidFill>
                <a:schemeClr val="dk1"/>
              </a:solidFill>
            </a:endParaRPr>
          </a:p>
          <a:p>
            <a:pPr indent="0" lvl="0" marL="0" rtl="0" algn="l">
              <a:lnSpc>
                <a:spcPct val="90000"/>
              </a:lnSpc>
              <a:spcBef>
                <a:spcPts val="0"/>
              </a:spcBef>
              <a:spcAft>
                <a:spcPts val="0"/>
              </a:spcAft>
              <a:buClr>
                <a:schemeClr val="accent3"/>
              </a:buClr>
              <a:buSzPts val="2400"/>
              <a:buNone/>
            </a:pPr>
            <a:r>
              <a:t/>
            </a:r>
            <a:endParaRPr b="1" sz="2200">
              <a:solidFill>
                <a:schemeClr val="accent5"/>
              </a:solidFill>
            </a:endParaRPr>
          </a:p>
          <a:p>
            <a:pPr indent="-368300" lvl="0" marL="914400" rtl="0" algn="l">
              <a:lnSpc>
                <a:spcPct val="90000"/>
              </a:lnSpc>
              <a:spcBef>
                <a:spcPts val="0"/>
              </a:spcBef>
              <a:spcAft>
                <a:spcPts val="0"/>
              </a:spcAft>
              <a:buClr>
                <a:schemeClr val="dk1"/>
              </a:buClr>
              <a:buSzPts val="2200"/>
              <a:buChar char="●"/>
            </a:pPr>
            <a:r>
              <a:rPr b="1" lang="en-US" sz="2200">
                <a:solidFill>
                  <a:schemeClr val="dk1"/>
                </a:solidFill>
              </a:rPr>
              <a:t>Student Eligibility and Service Guidelines</a:t>
            </a:r>
            <a:endParaRPr b="1" sz="2200">
              <a:solidFill>
                <a:schemeClr val="dk1"/>
              </a:solidFill>
            </a:endParaRPr>
          </a:p>
          <a:p>
            <a:pPr indent="-368300" lvl="1" marL="1371600" rtl="0" algn="l">
              <a:lnSpc>
                <a:spcPct val="90000"/>
              </a:lnSpc>
              <a:spcBef>
                <a:spcPts val="0"/>
              </a:spcBef>
              <a:spcAft>
                <a:spcPts val="0"/>
              </a:spcAft>
              <a:buClr>
                <a:schemeClr val="dk1"/>
              </a:buClr>
              <a:buSzPts val="2200"/>
              <a:buChar char="○"/>
            </a:pPr>
            <a:r>
              <a:rPr b="1" lang="en-US" sz="2200">
                <a:solidFill>
                  <a:schemeClr val="dk1"/>
                </a:solidFill>
              </a:rPr>
              <a:t>Enrolled </a:t>
            </a:r>
            <a:r>
              <a:rPr lang="en-US" sz="2200">
                <a:solidFill>
                  <a:schemeClr val="dk1"/>
                </a:solidFill>
              </a:rPr>
              <a:t>K-8 students</a:t>
            </a:r>
            <a:r>
              <a:rPr lang="en-US" sz="2200"/>
              <a:t>;</a:t>
            </a:r>
            <a:r>
              <a:rPr lang="en-US" sz="2200">
                <a:solidFill>
                  <a:schemeClr val="dk1"/>
                </a:solidFill>
              </a:rPr>
              <a:t> must be present during FFVP service</a:t>
            </a:r>
            <a:endParaRPr sz="2200">
              <a:solidFill>
                <a:schemeClr val="dk1"/>
              </a:solidFill>
            </a:endParaRPr>
          </a:p>
          <a:p>
            <a:pPr indent="-368300" lvl="1" marL="1371600" rtl="0" algn="l">
              <a:lnSpc>
                <a:spcPct val="90000"/>
              </a:lnSpc>
              <a:spcBef>
                <a:spcPts val="0"/>
              </a:spcBef>
              <a:spcAft>
                <a:spcPts val="0"/>
              </a:spcAft>
              <a:buClr>
                <a:schemeClr val="dk1"/>
              </a:buClr>
              <a:buSzPts val="2200"/>
              <a:buChar char="○"/>
            </a:pPr>
            <a:r>
              <a:rPr lang="en-US" sz="2200">
                <a:solidFill>
                  <a:schemeClr val="dk1"/>
                </a:solidFill>
              </a:rPr>
              <a:t>Served during the school day, </a:t>
            </a:r>
            <a:r>
              <a:rPr b="1" lang="en-US" sz="2200">
                <a:solidFill>
                  <a:schemeClr val="dk1"/>
                </a:solidFill>
              </a:rPr>
              <a:t>outside of </a:t>
            </a:r>
            <a:r>
              <a:rPr b="1" lang="en-US" sz="2200">
                <a:solidFill>
                  <a:schemeClr val="dk1"/>
                </a:solidFill>
              </a:rPr>
              <a:t>reimbursable</a:t>
            </a:r>
            <a:r>
              <a:rPr b="1" lang="en-US" sz="2200">
                <a:solidFill>
                  <a:schemeClr val="dk1"/>
                </a:solidFill>
              </a:rPr>
              <a:t> meal periods</a:t>
            </a:r>
            <a:r>
              <a:rPr lang="en-US" sz="2200">
                <a:solidFill>
                  <a:schemeClr val="dk1"/>
                </a:solidFill>
              </a:rPr>
              <a:t> (ie breakfast or lunch)</a:t>
            </a:r>
            <a:endParaRPr sz="2200">
              <a:solidFill>
                <a:schemeClr val="dk1"/>
              </a:solidFill>
            </a:endParaRPr>
          </a:p>
          <a:p>
            <a:pPr indent="-368300" lvl="1" marL="1371600" rtl="0" algn="l">
              <a:lnSpc>
                <a:spcPct val="90000"/>
              </a:lnSpc>
              <a:spcBef>
                <a:spcPts val="0"/>
              </a:spcBef>
              <a:spcAft>
                <a:spcPts val="0"/>
              </a:spcAft>
              <a:buClr>
                <a:schemeClr val="dk1"/>
              </a:buClr>
              <a:buSzPts val="2200"/>
              <a:buChar char="○"/>
            </a:pPr>
            <a:r>
              <a:rPr lang="en-US" sz="2200">
                <a:solidFill>
                  <a:schemeClr val="dk1"/>
                </a:solidFill>
              </a:rPr>
              <a:t>FFVP produce can not be used as gifts or rewards</a:t>
            </a:r>
            <a:endParaRPr sz="2200">
              <a:solidFill>
                <a:schemeClr val="dk1"/>
              </a:solidFill>
            </a:endParaRPr>
          </a:p>
          <a:p>
            <a:pPr indent="-368300" lvl="1" marL="1371600" rtl="0" algn="l">
              <a:lnSpc>
                <a:spcPct val="90000"/>
              </a:lnSpc>
              <a:spcBef>
                <a:spcPts val="0"/>
              </a:spcBef>
              <a:spcAft>
                <a:spcPts val="0"/>
              </a:spcAft>
              <a:buClr>
                <a:schemeClr val="dk1"/>
              </a:buClr>
              <a:buSzPts val="2200"/>
              <a:buChar char="○"/>
            </a:pPr>
            <a:r>
              <a:rPr lang="en-US" sz="2200">
                <a:solidFill>
                  <a:schemeClr val="dk1"/>
                </a:solidFill>
              </a:rPr>
              <a:t>Schools can not </a:t>
            </a:r>
            <a:r>
              <a:rPr lang="en-US" sz="2200">
                <a:solidFill>
                  <a:schemeClr val="dk1"/>
                </a:solidFill>
              </a:rPr>
              <a:t>withhold FFVP produce from students as a form of discipline</a:t>
            </a:r>
            <a:endParaRPr sz="2200">
              <a:solidFill>
                <a:schemeClr val="dk1"/>
              </a:solidFill>
            </a:endParaRPr>
          </a:p>
          <a:p>
            <a:pPr indent="0" lvl="0" marL="0" rtl="0" algn="l">
              <a:spcBef>
                <a:spcPts val="0"/>
              </a:spcBef>
              <a:spcAft>
                <a:spcPts val="0"/>
              </a:spcAft>
              <a:buNone/>
            </a:pPr>
            <a:r>
              <a:t/>
            </a:r>
            <a:endParaRPr b="1" sz="2200">
              <a:solidFill>
                <a:schemeClr val="dk1"/>
              </a:solidFill>
            </a:endParaRPr>
          </a:p>
          <a:p>
            <a:pPr indent="-368300" lvl="0" marL="457200" rtl="0" algn="l">
              <a:spcBef>
                <a:spcPts val="0"/>
              </a:spcBef>
              <a:spcAft>
                <a:spcPts val="0"/>
              </a:spcAft>
              <a:buClr>
                <a:schemeClr val="dk1"/>
              </a:buClr>
              <a:buSzPts val="2200"/>
              <a:buChar char="●"/>
            </a:pPr>
            <a:r>
              <a:rPr b="1" lang="en-US" sz="2200">
                <a:solidFill>
                  <a:schemeClr val="dk1"/>
                </a:solidFill>
              </a:rPr>
              <a:t>FFVP can benefit your school meal programs! </a:t>
            </a:r>
            <a:endParaRPr b="1" sz="2200">
              <a:solidFill>
                <a:schemeClr val="dk1"/>
              </a:solidFill>
            </a:endParaRPr>
          </a:p>
          <a:p>
            <a:pPr indent="0" lvl="0" marL="457200" rtl="0" algn="l">
              <a:spcBef>
                <a:spcPts val="0"/>
              </a:spcBef>
              <a:spcAft>
                <a:spcPts val="0"/>
              </a:spcAft>
              <a:buNone/>
            </a:pPr>
            <a:r>
              <a:t/>
            </a:r>
            <a:endParaRPr b="1"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lnSpc>
                <a:spcPct val="90000"/>
              </a:lnSpc>
              <a:spcBef>
                <a:spcPts val="0"/>
              </a:spcBef>
              <a:spcAft>
                <a:spcPts val="0"/>
              </a:spcAft>
              <a:buNone/>
            </a:pPr>
            <a:r>
              <a:t/>
            </a:r>
            <a:endParaRPr sz="2200">
              <a:solidFill>
                <a:schemeClr val="dk1"/>
              </a:solidFill>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578" name="Google Shape;578;g36ddf57f9f5_0_8"/>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579" name="Google Shape;579;g36ddf57f9f5_0_8"/>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580" name="Google Shape;580;g36ddf57f9f5_0_8"/>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581" name="Google Shape;581;g36ddf57f9f5_0_8"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85" name="Shape 585"/>
        <p:cNvGrpSpPr/>
        <p:nvPr/>
      </p:nvGrpSpPr>
      <p:grpSpPr>
        <a:xfrm>
          <a:off x="0" y="0"/>
          <a:ext cx="0" cy="0"/>
          <a:chOff x="0" y="0"/>
          <a:chExt cx="0" cy="0"/>
        </a:xfrm>
      </p:grpSpPr>
      <p:sp>
        <p:nvSpPr>
          <p:cNvPr id="586" name="Google Shape;586;g36ddf57f9f5_0_39"/>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87" name="Google Shape;587;g36ddf57f9f5_0_39"/>
          <p:cNvSpPr txBox="1"/>
          <p:nvPr>
            <p:ph type="ctrTitle"/>
          </p:nvPr>
        </p:nvSpPr>
        <p:spPr>
          <a:xfrm>
            <a:off x="1321500" y="1134625"/>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t>Teacher Participation</a:t>
            </a:r>
            <a:endParaRPr sz="3900"/>
          </a:p>
        </p:txBody>
      </p:sp>
      <p:sp>
        <p:nvSpPr>
          <p:cNvPr id="588" name="Google Shape;588;g36ddf57f9f5_0_39"/>
          <p:cNvSpPr txBox="1"/>
          <p:nvPr>
            <p:ph idx="1" type="subTitle"/>
          </p:nvPr>
        </p:nvSpPr>
        <p:spPr>
          <a:xfrm>
            <a:off x="717175" y="2067763"/>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b="1" lang="en-US" sz="2200">
                <a:solidFill>
                  <a:schemeClr val="dk1"/>
                </a:solidFill>
              </a:rPr>
              <a:t>Teachers may participate in FFVP only if…</a:t>
            </a:r>
            <a:endParaRPr b="1"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They</a:t>
            </a:r>
            <a:r>
              <a:rPr lang="en-US" sz="2200">
                <a:solidFill>
                  <a:schemeClr val="dk1"/>
                </a:solidFill>
              </a:rPr>
              <a:t> are </a:t>
            </a:r>
            <a:r>
              <a:rPr b="1" lang="en-US" sz="2200">
                <a:solidFill>
                  <a:schemeClr val="dk1"/>
                </a:solidFill>
              </a:rPr>
              <a:t>directly responsible for serving the fruit or vegetable</a:t>
            </a:r>
            <a:r>
              <a:rPr lang="en-US" sz="2200">
                <a:solidFill>
                  <a:schemeClr val="dk1"/>
                </a:solidFill>
              </a:rPr>
              <a:t> to their students.</a:t>
            </a:r>
            <a:endParaRPr sz="2200">
              <a:solidFill>
                <a:schemeClr val="dk1"/>
              </a:solidFill>
            </a:endParaRPr>
          </a:p>
          <a:p>
            <a:pPr indent="0" lvl="0" marL="0" rtl="0" algn="l">
              <a:lnSpc>
                <a:spcPct val="90000"/>
              </a:lnSpc>
              <a:spcBef>
                <a:spcPts val="0"/>
              </a:spcBef>
              <a:spcAft>
                <a:spcPts val="0"/>
              </a:spcAft>
              <a:buNone/>
            </a:pPr>
            <a:r>
              <a:t/>
            </a:r>
            <a:endParaRPr sz="2200">
              <a:solidFill>
                <a:schemeClr val="dk1"/>
              </a:solidFill>
            </a:endParaRPr>
          </a:p>
          <a:p>
            <a:pPr indent="0" lvl="0" marL="0" rtl="0" algn="l">
              <a:spcBef>
                <a:spcPts val="0"/>
              </a:spcBef>
              <a:spcAft>
                <a:spcPts val="0"/>
              </a:spcAft>
              <a:buNone/>
            </a:pPr>
            <a:r>
              <a:rPr b="1" lang="en-US" sz="2200">
                <a:solidFill>
                  <a:schemeClr val="dk1"/>
                </a:solidFill>
              </a:rPr>
              <a:t>Best practices to consider while serving:</a:t>
            </a:r>
            <a:endParaRPr b="1" sz="2200">
              <a:solidFill>
                <a:schemeClr val="dk1"/>
              </a:solidFill>
            </a:endParaRPr>
          </a:p>
          <a:p>
            <a:pPr indent="-368300" lvl="0" marL="457200" rtl="0" algn="l">
              <a:spcBef>
                <a:spcPts val="0"/>
              </a:spcBef>
              <a:spcAft>
                <a:spcPts val="0"/>
              </a:spcAft>
              <a:buClr>
                <a:schemeClr val="dk1"/>
              </a:buClr>
              <a:buSzPts val="2200"/>
              <a:buChar char="●"/>
            </a:pPr>
            <a:r>
              <a:rPr lang="en-US" sz="2200">
                <a:solidFill>
                  <a:schemeClr val="dk1"/>
                </a:solidFill>
              </a:rPr>
              <a:t>Encourage curiosity.</a:t>
            </a:r>
            <a:endParaRPr sz="2200">
              <a:solidFill>
                <a:schemeClr val="dk1"/>
              </a:solidFill>
            </a:endParaRPr>
          </a:p>
          <a:p>
            <a:pPr indent="-368300" lvl="0" marL="457200" rtl="0" algn="l">
              <a:spcBef>
                <a:spcPts val="0"/>
              </a:spcBef>
              <a:spcAft>
                <a:spcPts val="0"/>
              </a:spcAft>
              <a:buClr>
                <a:schemeClr val="dk1"/>
              </a:buClr>
              <a:buSzPts val="2200"/>
              <a:buChar char="●"/>
            </a:pPr>
            <a:r>
              <a:rPr i="1" lang="en-US" sz="2200">
                <a:solidFill>
                  <a:schemeClr val="dk1"/>
                </a:solidFill>
              </a:rPr>
              <a:t>Encourage </a:t>
            </a:r>
            <a:r>
              <a:rPr lang="en-US" sz="2200">
                <a:solidFill>
                  <a:schemeClr val="dk1"/>
                </a:solidFill>
              </a:rPr>
              <a:t>students to try a bite. Avoid pressuring them.</a:t>
            </a:r>
            <a:endParaRPr sz="2200">
              <a:solidFill>
                <a:schemeClr val="dk1"/>
              </a:solidFill>
            </a:endParaRPr>
          </a:p>
          <a:p>
            <a:pPr indent="-368300" lvl="0" marL="457200" rtl="0" algn="l">
              <a:spcBef>
                <a:spcPts val="0"/>
              </a:spcBef>
              <a:spcAft>
                <a:spcPts val="0"/>
              </a:spcAft>
              <a:buClr>
                <a:schemeClr val="dk1"/>
              </a:buClr>
              <a:buSzPts val="2200"/>
              <a:buChar char="●"/>
            </a:pPr>
            <a:r>
              <a:rPr lang="en-US" sz="2200">
                <a:solidFill>
                  <a:schemeClr val="dk1"/>
                </a:solidFill>
              </a:rPr>
              <a:t>Acknowledge students who show a willingness to try new foods.</a:t>
            </a:r>
            <a:endParaRPr sz="2200">
              <a:solidFill>
                <a:schemeClr val="dk1"/>
              </a:solidFill>
            </a:endParaRPr>
          </a:p>
          <a:p>
            <a:pPr indent="-368300" lvl="0" marL="457200" rtl="0" algn="l">
              <a:spcBef>
                <a:spcPts val="0"/>
              </a:spcBef>
              <a:spcAft>
                <a:spcPts val="0"/>
              </a:spcAft>
              <a:buClr>
                <a:schemeClr val="dk1"/>
              </a:buClr>
              <a:buSzPts val="2200"/>
              <a:buChar char="●"/>
            </a:pPr>
            <a:r>
              <a:rPr b="1" lang="en-US" sz="2200">
                <a:solidFill>
                  <a:schemeClr val="dk1"/>
                </a:solidFill>
              </a:rPr>
              <a:t>Avoid negative comments about fruits or vegetables.</a:t>
            </a:r>
            <a:endParaRPr b="1" sz="2200">
              <a:solidFill>
                <a:schemeClr val="accent5"/>
              </a:solidFill>
            </a:endParaRPr>
          </a:p>
          <a:p>
            <a:pPr indent="0" lvl="0" marL="0" rtl="0" algn="l">
              <a:lnSpc>
                <a:spcPct val="90000"/>
              </a:lnSpc>
              <a:spcBef>
                <a:spcPts val="0"/>
              </a:spcBef>
              <a:spcAft>
                <a:spcPts val="0"/>
              </a:spcAft>
              <a:buNone/>
            </a:pPr>
            <a:r>
              <a:t/>
            </a:r>
            <a:endParaRPr sz="2200">
              <a:solidFill>
                <a:schemeClr val="dk1"/>
              </a:solidFill>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2200">
              <a:solidFill>
                <a:schemeClr val="dk1"/>
              </a:solidFill>
              <a:highlight>
                <a:srgbClr val="EAD1DC"/>
              </a:highlight>
            </a:endParaRPr>
          </a:p>
        </p:txBody>
      </p:sp>
      <p:sp>
        <p:nvSpPr>
          <p:cNvPr id="589" name="Google Shape;589;g36ddf57f9f5_0_39"/>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590" name="Google Shape;590;g36ddf57f9f5_0_39"/>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591" name="Google Shape;591;g36ddf57f9f5_0_39"/>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592" name="Google Shape;592;g36ddf57f9f5_0_39"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96" name="Shape 596"/>
        <p:cNvGrpSpPr/>
        <p:nvPr/>
      </p:nvGrpSpPr>
      <p:grpSpPr>
        <a:xfrm>
          <a:off x="0" y="0"/>
          <a:ext cx="0" cy="0"/>
          <a:chOff x="0" y="0"/>
          <a:chExt cx="0" cy="0"/>
        </a:xfrm>
      </p:grpSpPr>
      <p:sp>
        <p:nvSpPr>
          <p:cNvPr id="597" name="Google Shape;597;g36ddf57f9f5_0_29"/>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98" name="Google Shape;598;g36ddf57f9f5_0_29"/>
          <p:cNvSpPr txBox="1"/>
          <p:nvPr>
            <p:ph type="ctrTitle"/>
          </p:nvPr>
        </p:nvSpPr>
        <p:spPr>
          <a:xfrm>
            <a:off x="1321500" y="1134625"/>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t>Food Safety</a:t>
            </a:r>
            <a:endParaRPr sz="3900"/>
          </a:p>
        </p:txBody>
      </p:sp>
      <p:sp>
        <p:nvSpPr>
          <p:cNvPr id="599" name="Google Shape;599;g36ddf57f9f5_0_29"/>
          <p:cNvSpPr txBox="1"/>
          <p:nvPr>
            <p:ph idx="1" type="subTitle"/>
          </p:nvPr>
        </p:nvSpPr>
        <p:spPr>
          <a:xfrm>
            <a:off x="1701800" y="2582125"/>
            <a:ext cx="86868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sz="2500">
                <a:solidFill>
                  <a:schemeClr val="dk1"/>
                </a:solidFill>
              </a:rPr>
              <a:t>To help prevent foodborne illness or injury from contaminated produce, ensure that all staff preparing and serving fruits and vegetables are trained in food safety. </a:t>
            </a:r>
            <a:endParaRPr b="1" sz="2500">
              <a:solidFill>
                <a:schemeClr val="dk1"/>
              </a:solidFill>
            </a:endParaRPr>
          </a:p>
          <a:p>
            <a:pPr indent="0" lvl="0" marL="0" rtl="0" algn="ctr">
              <a:lnSpc>
                <a:spcPct val="90000"/>
              </a:lnSpc>
              <a:spcBef>
                <a:spcPts val="0"/>
              </a:spcBef>
              <a:spcAft>
                <a:spcPts val="0"/>
              </a:spcAft>
              <a:buClr>
                <a:schemeClr val="accent3"/>
              </a:buClr>
              <a:buSzPts val="2400"/>
              <a:buNone/>
            </a:pPr>
            <a:r>
              <a:t/>
            </a:r>
            <a:endParaRPr b="1" sz="2500">
              <a:solidFill>
                <a:schemeClr val="dk1"/>
              </a:solidFill>
            </a:endParaRPr>
          </a:p>
          <a:p>
            <a:pPr indent="0" lvl="0" marL="0" rtl="0" algn="ctr">
              <a:lnSpc>
                <a:spcPct val="90000"/>
              </a:lnSpc>
              <a:spcBef>
                <a:spcPts val="0"/>
              </a:spcBef>
              <a:spcAft>
                <a:spcPts val="0"/>
              </a:spcAft>
              <a:buClr>
                <a:schemeClr val="accent3"/>
              </a:buClr>
              <a:buSzPts val="2400"/>
              <a:buNone/>
            </a:pPr>
            <a:r>
              <a:rPr b="1" lang="en-US" sz="2500">
                <a:solidFill>
                  <a:schemeClr val="dk1"/>
                </a:solidFill>
              </a:rPr>
              <a:t>Follow USDA Best Practices when handling produce for the FFVP.</a:t>
            </a:r>
            <a:endParaRPr b="1" sz="2500">
              <a:solidFill>
                <a:schemeClr val="dk1"/>
              </a:solidFill>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600" name="Google Shape;600;g36ddf57f9f5_0_29"/>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601" name="Google Shape;601;g36ddf57f9f5_0_29"/>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602" name="Google Shape;602;g36ddf57f9f5_0_29"/>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603" name="Google Shape;603;g36ddf57f9f5_0_29"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07" name="Shape 607"/>
        <p:cNvGrpSpPr/>
        <p:nvPr/>
      </p:nvGrpSpPr>
      <p:grpSpPr>
        <a:xfrm>
          <a:off x="0" y="0"/>
          <a:ext cx="0" cy="0"/>
          <a:chOff x="0" y="0"/>
          <a:chExt cx="0" cy="0"/>
        </a:xfrm>
      </p:grpSpPr>
      <p:sp>
        <p:nvSpPr>
          <p:cNvPr id="608" name="Google Shape;608;g3723852278d_0_10"/>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09" name="Google Shape;609;g3723852278d_0_10"/>
          <p:cNvSpPr txBox="1"/>
          <p:nvPr>
            <p:ph type="ctrTitle"/>
          </p:nvPr>
        </p:nvSpPr>
        <p:spPr>
          <a:xfrm>
            <a:off x="1321500" y="899400"/>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5"/>
                </a:solidFill>
              </a:rPr>
              <a:t>Allowables Items</a:t>
            </a:r>
            <a:endParaRPr sz="3900">
              <a:solidFill>
                <a:schemeClr val="accent5"/>
              </a:solidFill>
            </a:endParaRPr>
          </a:p>
        </p:txBody>
      </p:sp>
      <p:sp>
        <p:nvSpPr>
          <p:cNvPr id="610" name="Google Shape;610;g3723852278d_0_10"/>
          <p:cNvSpPr txBox="1"/>
          <p:nvPr>
            <p:ph idx="1" type="subTitle"/>
          </p:nvPr>
        </p:nvSpPr>
        <p:spPr>
          <a:xfrm>
            <a:off x="1248125" y="1779900"/>
            <a:ext cx="9622500" cy="42192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368300" lvl="0" marL="457200" rtl="0" algn="l">
              <a:lnSpc>
                <a:spcPct val="90000"/>
              </a:lnSpc>
              <a:spcBef>
                <a:spcPts val="0"/>
              </a:spcBef>
              <a:spcAft>
                <a:spcPts val="0"/>
              </a:spcAft>
              <a:buClr>
                <a:schemeClr val="dk1"/>
              </a:buClr>
              <a:buSzPts val="2200"/>
              <a:buChar char="●"/>
            </a:pPr>
            <a:r>
              <a:rPr b="1" i="1" lang="en-US" sz="2200">
                <a:solidFill>
                  <a:schemeClr val="dk1"/>
                </a:solidFill>
              </a:rPr>
              <a:t>FRESH </a:t>
            </a:r>
            <a:r>
              <a:rPr b="1" lang="en-US" sz="2200">
                <a:solidFill>
                  <a:schemeClr val="dk1"/>
                </a:solidFill>
              </a:rPr>
              <a:t>Fruits &amp; Vegetables</a:t>
            </a:r>
            <a:endParaRPr b="1" sz="2200">
              <a:solidFill>
                <a:schemeClr val="dk1"/>
              </a:solidFill>
            </a:endParaRPr>
          </a:p>
          <a:p>
            <a:pPr indent="-368300" lvl="1" marL="914400" rtl="0" algn="l">
              <a:lnSpc>
                <a:spcPct val="90000"/>
              </a:lnSpc>
              <a:spcBef>
                <a:spcPts val="0"/>
              </a:spcBef>
              <a:spcAft>
                <a:spcPts val="0"/>
              </a:spcAft>
              <a:buClr>
                <a:schemeClr val="dk1"/>
              </a:buClr>
              <a:buSzPts val="2200"/>
              <a:buChar char="○"/>
            </a:pPr>
            <a:r>
              <a:rPr b="1" lang="en-US" sz="2200"/>
              <a:t>Cannot </a:t>
            </a:r>
            <a:r>
              <a:rPr lang="en-US" sz="2200"/>
              <a:t>be</a:t>
            </a:r>
            <a:r>
              <a:rPr lang="en-US" sz="2200"/>
              <a:t> canned, frozen, dried or otherwise processed.</a:t>
            </a:r>
            <a:endParaRPr sz="2200"/>
          </a:p>
          <a:p>
            <a:pPr indent="-368300" lvl="1" marL="914400" rtl="0" algn="l">
              <a:lnSpc>
                <a:spcPct val="90000"/>
              </a:lnSpc>
              <a:spcBef>
                <a:spcPts val="0"/>
              </a:spcBef>
              <a:spcAft>
                <a:spcPts val="0"/>
              </a:spcAft>
              <a:buClr>
                <a:schemeClr val="dk1"/>
              </a:buClr>
              <a:buSzPts val="2200"/>
              <a:buChar char="○"/>
            </a:pPr>
            <a:r>
              <a:rPr b="1" lang="en-US" sz="2200">
                <a:solidFill>
                  <a:schemeClr val="dk1"/>
                </a:solidFill>
              </a:rPr>
              <a:t>Can </a:t>
            </a:r>
            <a:r>
              <a:rPr lang="en-US" sz="2200">
                <a:solidFill>
                  <a:schemeClr val="dk1"/>
                </a:solidFill>
              </a:rPr>
              <a:t>be pre-sliced, chopped, bagged, etc.</a:t>
            </a:r>
            <a:endParaRPr sz="2200">
              <a:solidFill>
                <a:schemeClr val="dk1"/>
              </a:solidFill>
            </a:endParaRPr>
          </a:p>
          <a:p>
            <a:pPr indent="-368300" lvl="1" marL="914400" rtl="0" algn="l">
              <a:lnSpc>
                <a:spcPct val="100000"/>
              </a:lnSpc>
              <a:spcBef>
                <a:spcPts val="0"/>
              </a:spcBef>
              <a:spcAft>
                <a:spcPts val="0"/>
              </a:spcAft>
              <a:buClr>
                <a:schemeClr val="dk1"/>
              </a:buClr>
              <a:buSzPts val="2200"/>
              <a:buChar char="○"/>
            </a:pPr>
            <a:r>
              <a:rPr lang="en-US" sz="2200"/>
              <a:t>Encourage children</a:t>
            </a:r>
            <a:r>
              <a:rPr lang="en-US" sz="2200">
                <a:solidFill>
                  <a:schemeClr val="dk1"/>
                </a:solidFill>
              </a:rPr>
              <a:t> to try fruits and vegetables as they are - without dips or added ingredients</a:t>
            </a:r>
            <a:endParaRPr sz="2200">
              <a:solidFill>
                <a:schemeClr val="dk1"/>
              </a:solidFill>
            </a:endParaRPr>
          </a:p>
          <a:p>
            <a:pPr indent="-381000" lvl="2" marL="1371600" rtl="0" algn="l">
              <a:lnSpc>
                <a:spcPct val="100000"/>
              </a:lnSpc>
              <a:spcBef>
                <a:spcPts val="0"/>
              </a:spcBef>
              <a:spcAft>
                <a:spcPts val="0"/>
              </a:spcAft>
              <a:buSzPts val="2400"/>
              <a:buChar char="■"/>
            </a:pPr>
            <a:r>
              <a:rPr lang="en-US" sz="2200"/>
              <a:t>Dips </a:t>
            </a:r>
            <a:r>
              <a:rPr b="1" lang="en-US" sz="2200"/>
              <a:t>cannot </a:t>
            </a:r>
            <a:r>
              <a:rPr lang="en-US" sz="2200"/>
              <a:t>be served with fruits. Dips can </a:t>
            </a:r>
            <a:r>
              <a:rPr b="1" lang="en-US" sz="2200"/>
              <a:t>occasionally </a:t>
            </a:r>
            <a:r>
              <a:rPr lang="en-US" sz="2200"/>
              <a:t>accompany vegetables. Low- or nonfat dip, or low-fat, yogurt-based dips. 1-2 tbl.</a:t>
            </a:r>
            <a:endParaRPr sz="2200"/>
          </a:p>
          <a:p>
            <a:pPr indent="-368300" lvl="0" marL="457200" rtl="0" algn="l">
              <a:lnSpc>
                <a:spcPct val="90000"/>
              </a:lnSpc>
              <a:spcBef>
                <a:spcPts val="0"/>
              </a:spcBef>
              <a:spcAft>
                <a:spcPts val="0"/>
              </a:spcAft>
              <a:buClr>
                <a:schemeClr val="dk1"/>
              </a:buClr>
              <a:buSzPts val="2200"/>
              <a:buChar char="●"/>
            </a:pPr>
            <a:r>
              <a:rPr lang="en-US" sz="2200">
                <a:solidFill>
                  <a:schemeClr val="dk1"/>
                </a:solidFill>
              </a:rPr>
              <a:t>Cooked produce may be served up to </a:t>
            </a:r>
            <a:r>
              <a:rPr b="1" lang="en-US" sz="2200">
                <a:solidFill>
                  <a:schemeClr val="dk1"/>
                </a:solidFill>
              </a:rPr>
              <a:t>one time per week</a:t>
            </a:r>
            <a:endParaRPr b="1" sz="2200">
              <a:solidFill>
                <a:schemeClr val="dk1"/>
              </a:solidFill>
            </a:endParaRPr>
          </a:p>
          <a:p>
            <a:pPr indent="-368300" lvl="1" marL="914400" rtl="0" algn="l">
              <a:lnSpc>
                <a:spcPct val="90000"/>
              </a:lnSpc>
              <a:spcBef>
                <a:spcPts val="0"/>
              </a:spcBef>
              <a:spcAft>
                <a:spcPts val="0"/>
              </a:spcAft>
              <a:buClr>
                <a:schemeClr val="dk1"/>
              </a:buClr>
              <a:buSzPts val="2200"/>
              <a:buChar char="○"/>
            </a:pPr>
            <a:r>
              <a:rPr b="1" lang="en-US" sz="2200"/>
              <a:t>Must be indicated on your monthly claim form AND be accompanied by a related nutrition lesson.</a:t>
            </a:r>
            <a:endParaRPr b="1" sz="2200"/>
          </a:p>
          <a:p>
            <a:pPr indent="0" lvl="0" marL="0" rtl="0" algn="l">
              <a:lnSpc>
                <a:spcPct val="90000"/>
              </a:lnSpc>
              <a:spcBef>
                <a:spcPts val="0"/>
              </a:spcBef>
              <a:spcAft>
                <a:spcPts val="0"/>
              </a:spcAft>
              <a:buNone/>
            </a:pPr>
            <a:r>
              <a:t/>
            </a:r>
            <a:endParaRPr sz="2200"/>
          </a:p>
          <a:p>
            <a:pPr indent="0" lvl="0" marL="0" rtl="0" algn="l">
              <a:lnSpc>
                <a:spcPct val="90000"/>
              </a:lnSpc>
              <a:spcBef>
                <a:spcPts val="0"/>
              </a:spcBef>
              <a:spcAft>
                <a:spcPts val="0"/>
              </a:spcAft>
              <a:buNone/>
            </a:pPr>
            <a:r>
              <a:rPr b="1" lang="en-US" sz="2200">
                <a:solidFill>
                  <a:schemeClr val="dk1"/>
                </a:solidFill>
              </a:rPr>
              <a:t>Best Practices</a:t>
            </a:r>
            <a:r>
              <a:rPr lang="en-US" sz="2200">
                <a:solidFill>
                  <a:schemeClr val="dk1"/>
                </a:solidFill>
              </a:rPr>
              <a:t>: Present foods </a:t>
            </a:r>
            <a:r>
              <a:rPr lang="en-US" sz="2200">
                <a:solidFill>
                  <a:schemeClr val="dk1"/>
                </a:solidFill>
              </a:rPr>
              <a:t>so children can easily recognize and identify them. If serving sliced, chopped, etc., display a whole version of the item.</a:t>
            </a:r>
            <a:endParaRPr sz="2200">
              <a:solidFill>
                <a:schemeClr val="dk1"/>
              </a:solidFill>
            </a:endParaRPr>
          </a:p>
          <a:p>
            <a:pPr indent="0" lvl="0" marL="457200" rtl="0" algn="l">
              <a:lnSpc>
                <a:spcPct val="90000"/>
              </a:lnSpc>
              <a:spcBef>
                <a:spcPts val="0"/>
              </a:spcBef>
              <a:spcAft>
                <a:spcPts val="0"/>
              </a:spcAft>
              <a:buNone/>
            </a:pPr>
            <a:r>
              <a:t/>
            </a:r>
            <a:endParaRPr>
              <a:solidFill>
                <a:schemeClr val="dk1"/>
              </a:solidFill>
            </a:endParaRPr>
          </a:p>
          <a:p>
            <a:pPr indent="0" lvl="0" marL="0" rtl="0" algn="ctr">
              <a:lnSpc>
                <a:spcPct val="90000"/>
              </a:lnSpc>
              <a:spcBef>
                <a:spcPts val="0"/>
              </a:spcBef>
              <a:spcAft>
                <a:spcPts val="0"/>
              </a:spcAft>
              <a:buNone/>
            </a:pPr>
            <a:r>
              <a:t/>
            </a:r>
            <a:endParaRPr i="1">
              <a:solidFill>
                <a:schemeClr val="dk1"/>
              </a:solidFill>
              <a:highlight>
                <a:srgbClr val="EAD1DC"/>
              </a:highlight>
            </a:endParaRPr>
          </a:p>
        </p:txBody>
      </p:sp>
      <p:sp>
        <p:nvSpPr>
          <p:cNvPr id="611" name="Google Shape;611;g3723852278d_0_10"/>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612" name="Google Shape;612;g3723852278d_0_10"/>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613" name="Google Shape;613;g3723852278d_0_10"/>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614" name="Google Shape;614;g3723852278d_0_10"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18" name="Shape 618"/>
        <p:cNvGrpSpPr/>
        <p:nvPr/>
      </p:nvGrpSpPr>
      <p:grpSpPr>
        <a:xfrm>
          <a:off x="0" y="0"/>
          <a:ext cx="0" cy="0"/>
          <a:chOff x="0" y="0"/>
          <a:chExt cx="0" cy="0"/>
        </a:xfrm>
      </p:grpSpPr>
      <p:sp>
        <p:nvSpPr>
          <p:cNvPr id="619" name="Google Shape;619;g36ddf57f9f5_0_18"/>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20" name="Google Shape;620;g36ddf57f9f5_0_18"/>
          <p:cNvSpPr txBox="1"/>
          <p:nvPr>
            <p:ph type="ctrTitle"/>
          </p:nvPr>
        </p:nvSpPr>
        <p:spPr>
          <a:xfrm>
            <a:off x="1321500" y="899400"/>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5"/>
                </a:solidFill>
              </a:rPr>
              <a:t>UPDATED: Unallowable Items</a:t>
            </a:r>
            <a:endParaRPr sz="3900">
              <a:solidFill>
                <a:schemeClr val="accent5"/>
              </a:solidFill>
            </a:endParaRPr>
          </a:p>
        </p:txBody>
      </p:sp>
      <p:sp>
        <p:nvSpPr>
          <p:cNvPr id="621" name="Google Shape;621;g36ddf57f9f5_0_18"/>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622" name="Google Shape;622;g36ddf57f9f5_0_18"/>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623" name="Google Shape;623;g36ddf57f9f5_0_18"/>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624" name="Google Shape;624;g36ddf57f9f5_0_18"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
        <p:nvSpPr>
          <p:cNvPr id="625" name="Google Shape;625;g36ddf57f9f5_0_18"/>
          <p:cNvSpPr txBox="1"/>
          <p:nvPr>
            <p:ph idx="1" type="subTitle"/>
          </p:nvPr>
        </p:nvSpPr>
        <p:spPr>
          <a:xfrm>
            <a:off x="808375" y="1779900"/>
            <a:ext cx="103251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368300" lvl="0" marL="457200" rtl="0" algn="l">
              <a:lnSpc>
                <a:spcPct val="90000"/>
              </a:lnSpc>
              <a:spcBef>
                <a:spcPts val="0"/>
              </a:spcBef>
              <a:spcAft>
                <a:spcPts val="0"/>
              </a:spcAft>
              <a:buClr>
                <a:schemeClr val="dk1"/>
              </a:buClr>
              <a:buSzPts val="2200"/>
              <a:buChar char="●"/>
            </a:pPr>
            <a:r>
              <a:rPr lang="en-US" sz="2200">
                <a:solidFill>
                  <a:schemeClr val="dk1"/>
                </a:solidFill>
              </a:rPr>
              <a:t>“Standard fare” items</a:t>
            </a:r>
            <a:endParaRPr sz="2200">
              <a:solidFill>
                <a:schemeClr val="dk1"/>
              </a:solidFill>
            </a:endParaRPr>
          </a:p>
          <a:p>
            <a:pPr indent="-368300" lvl="1" marL="914400" rtl="0" algn="l">
              <a:lnSpc>
                <a:spcPct val="90000"/>
              </a:lnSpc>
              <a:spcBef>
                <a:spcPts val="0"/>
              </a:spcBef>
              <a:spcAft>
                <a:spcPts val="0"/>
              </a:spcAft>
              <a:buClr>
                <a:schemeClr val="dk1"/>
              </a:buClr>
              <a:buSzPts val="2200"/>
              <a:buChar char="○"/>
            </a:pPr>
            <a:r>
              <a:rPr lang="en-US" sz="2200"/>
              <a:t>Yellow bananas (cavendish)</a:t>
            </a:r>
            <a:endParaRPr sz="2200"/>
          </a:p>
          <a:p>
            <a:pPr indent="-368300" lvl="2" marL="1371600" rtl="0" algn="l">
              <a:lnSpc>
                <a:spcPct val="90000"/>
              </a:lnSpc>
              <a:spcBef>
                <a:spcPts val="0"/>
              </a:spcBef>
              <a:spcAft>
                <a:spcPts val="0"/>
              </a:spcAft>
              <a:buSzPts val="2200"/>
              <a:buChar char="■"/>
            </a:pPr>
            <a:r>
              <a:rPr lang="en-US" sz="2200"/>
              <a:t>AKA “green tip”, “petite” on invoices</a:t>
            </a:r>
            <a:endParaRPr sz="2200"/>
          </a:p>
          <a:p>
            <a:pPr indent="-368300" lvl="1" marL="914400" rtl="0" algn="l">
              <a:lnSpc>
                <a:spcPct val="90000"/>
              </a:lnSpc>
              <a:spcBef>
                <a:spcPts val="0"/>
              </a:spcBef>
              <a:spcAft>
                <a:spcPts val="0"/>
              </a:spcAft>
              <a:buSzPts val="2200"/>
              <a:buChar char="○"/>
            </a:pPr>
            <a:r>
              <a:rPr lang="en-US" sz="2200"/>
              <a:t>Orange baby carrots, carrot sticks and coins.</a:t>
            </a:r>
            <a:endParaRPr sz="2200"/>
          </a:p>
          <a:p>
            <a:pPr indent="-368300" lvl="1" marL="914400" rtl="0" algn="l">
              <a:lnSpc>
                <a:spcPct val="90000"/>
              </a:lnSpc>
              <a:spcBef>
                <a:spcPts val="0"/>
              </a:spcBef>
              <a:spcAft>
                <a:spcPts val="0"/>
              </a:spcAft>
              <a:buSzPts val="2200"/>
              <a:buChar char="○"/>
            </a:pPr>
            <a:r>
              <a:rPr lang="en-US" sz="2200"/>
              <a:t>Golden Delicious, Red Delicious, Fuji, and Gala apples.</a:t>
            </a:r>
            <a:endParaRPr sz="2200"/>
          </a:p>
          <a:p>
            <a:pPr indent="-368300" lvl="1" marL="914400" rtl="0" algn="l">
              <a:lnSpc>
                <a:spcPct val="90000"/>
              </a:lnSpc>
              <a:spcBef>
                <a:spcPts val="0"/>
              </a:spcBef>
              <a:spcAft>
                <a:spcPts val="0"/>
              </a:spcAft>
              <a:buSzPts val="2200"/>
              <a:buChar char="○"/>
            </a:pPr>
            <a:r>
              <a:rPr lang="en-US" sz="2200"/>
              <a:t>Navel, Valencia and Cara Cara oranges</a:t>
            </a:r>
            <a:endParaRPr sz="2200"/>
          </a:p>
          <a:p>
            <a:pPr indent="0" lvl="0" marL="0" rtl="0" algn="l">
              <a:lnSpc>
                <a:spcPct val="90000"/>
              </a:lnSpc>
              <a:spcBef>
                <a:spcPts val="0"/>
              </a:spcBef>
              <a:spcAft>
                <a:spcPts val="0"/>
              </a:spcAft>
              <a:buNone/>
            </a:pPr>
            <a:r>
              <a:t/>
            </a:r>
            <a:endParaRPr sz="2200"/>
          </a:p>
          <a:p>
            <a:pPr indent="-368300" lvl="0" marL="457200" rtl="0" algn="l">
              <a:lnSpc>
                <a:spcPct val="90000"/>
              </a:lnSpc>
              <a:spcBef>
                <a:spcPts val="0"/>
              </a:spcBef>
              <a:spcAft>
                <a:spcPts val="0"/>
              </a:spcAft>
              <a:buClr>
                <a:schemeClr val="dk1"/>
              </a:buClr>
              <a:buSzPts val="2200"/>
              <a:buChar char="●"/>
            </a:pPr>
            <a:r>
              <a:rPr lang="en-US" sz="2200">
                <a:solidFill>
                  <a:schemeClr val="dk1"/>
                </a:solidFill>
              </a:rPr>
              <a:t>ODE </a:t>
            </a:r>
            <a:r>
              <a:rPr b="1" lang="en-US" sz="2200">
                <a:solidFill>
                  <a:schemeClr val="dk1"/>
                </a:solidFill>
              </a:rPr>
              <a:t>allows and encourages</a:t>
            </a:r>
            <a:r>
              <a:rPr lang="en-US" sz="2200">
                <a:solidFill>
                  <a:schemeClr val="dk1"/>
                </a:solidFill>
              </a:rPr>
              <a:t> serving lesser known varieties of bananas, carrots, apples and citrus!</a:t>
            </a:r>
            <a:endParaRPr sz="2200">
              <a:solidFill>
                <a:schemeClr val="dk1"/>
              </a:solidFill>
            </a:endParaRPr>
          </a:p>
          <a:p>
            <a:pPr indent="0" lvl="0" marL="0" rtl="0" algn="l">
              <a:lnSpc>
                <a:spcPct val="90000"/>
              </a:lnSpc>
              <a:spcBef>
                <a:spcPts val="0"/>
              </a:spcBef>
              <a:spcAft>
                <a:spcPts val="0"/>
              </a:spcAft>
              <a:buNone/>
            </a:pPr>
            <a:r>
              <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Processed or preserved produce, fruit snacks (fruit strips or leather), carbonated fruit, flavored fruit, fruit juice, fruit dips, fruit or veggie pizza, non-fruit or vegetable items.</a:t>
            </a:r>
            <a:endParaRPr sz="2200">
              <a:solidFill>
                <a:schemeClr val="dk1"/>
              </a:solidFill>
            </a:endParaRPr>
          </a:p>
          <a:p>
            <a:pPr indent="0" lvl="0" marL="0" rtl="0" algn="l">
              <a:spcBef>
                <a:spcPts val="0"/>
              </a:spcBef>
              <a:spcAft>
                <a:spcPts val="0"/>
              </a:spcAft>
              <a:buNone/>
            </a:pPr>
            <a:r>
              <a:t/>
            </a:r>
            <a:endParaRPr i="1" sz="1900">
              <a:solidFill>
                <a:schemeClr val="dk1"/>
              </a:solidFill>
              <a:highlight>
                <a:srgbClr val="EAD1DC"/>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29" name="Shape 629"/>
        <p:cNvGrpSpPr/>
        <p:nvPr/>
      </p:nvGrpSpPr>
      <p:grpSpPr>
        <a:xfrm>
          <a:off x="0" y="0"/>
          <a:ext cx="0" cy="0"/>
          <a:chOff x="0" y="0"/>
          <a:chExt cx="0" cy="0"/>
        </a:xfrm>
      </p:grpSpPr>
      <p:sp>
        <p:nvSpPr>
          <p:cNvPr id="630" name="Google Shape;630;g3723852278d_0_0"/>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31" name="Google Shape;631;g3723852278d_0_0"/>
          <p:cNvSpPr txBox="1"/>
          <p:nvPr>
            <p:ph type="ctrTitle"/>
          </p:nvPr>
        </p:nvSpPr>
        <p:spPr>
          <a:xfrm>
            <a:off x="1321500" y="958200"/>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5"/>
                </a:solidFill>
              </a:rPr>
              <a:t>Nutrition Education</a:t>
            </a:r>
            <a:endParaRPr sz="3900">
              <a:solidFill>
                <a:schemeClr val="accent5"/>
              </a:solidFill>
            </a:endParaRPr>
          </a:p>
        </p:txBody>
      </p:sp>
      <p:sp>
        <p:nvSpPr>
          <p:cNvPr id="632" name="Google Shape;632;g3723852278d_0_0"/>
          <p:cNvSpPr txBox="1"/>
          <p:nvPr>
            <p:ph idx="1" type="subTitle"/>
          </p:nvPr>
        </p:nvSpPr>
        <p:spPr>
          <a:xfrm>
            <a:off x="717175" y="2067750"/>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b="1" lang="en-US" sz="2200">
                <a:solidFill>
                  <a:schemeClr val="dk1"/>
                </a:solidFill>
              </a:rPr>
              <a:t>Nutrition education is most effective when paired with opportunities to taste fruits and vegetables.</a:t>
            </a:r>
            <a:endParaRPr b="1" sz="2200">
              <a:solidFill>
                <a:schemeClr val="dk1"/>
              </a:solidFill>
            </a:endParaRPr>
          </a:p>
          <a:p>
            <a:pPr indent="0" lvl="0" marL="0" rtl="0" algn="l">
              <a:lnSpc>
                <a:spcPct val="90000"/>
              </a:lnSpc>
              <a:spcBef>
                <a:spcPts val="0"/>
              </a:spcBef>
              <a:spcAft>
                <a:spcPts val="0"/>
              </a:spcAft>
              <a:buClr>
                <a:schemeClr val="accent3"/>
              </a:buClr>
              <a:buSzPts val="2400"/>
              <a:buNone/>
            </a:pPr>
            <a:r>
              <a:t/>
            </a:r>
            <a:endParaRPr b="1"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Food service staff and instructional staff should collaborate on incorporating fruits and vegetables from the FFVP service into existing lesson plans.</a:t>
            </a:r>
            <a:endParaRPr sz="2200">
              <a:solidFill>
                <a:schemeClr val="dk1"/>
              </a:solidFill>
            </a:endParaRPr>
          </a:p>
          <a:p>
            <a:pPr indent="0" lvl="0" marL="0" rtl="0" algn="l">
              <a:lnSpc>
                <a:spcPct val="90000"/>
              </a:lnSpc>
              <a:spcBef>
                <a:spcPts val="0"/>
              </a:spcBef>
              <a:spcAft>
                <a:spcPts val="0"/>
              </a:spcAft>
              <a:buNone/>
            </a:pPr>
            <a:r>
              <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Nutrition education is </a:t>
            </a:r>
            <a:r>
              <a:rPr b="1" lang="en-US" sz="2200">
                <a:solidFill>
                  <a:schemeClr val="dk1"/>
                </a:solidFill>
              </a:rPr>
              <a:t>required </a:t>
            </a:r>
            <a:r>
              <a:rPr lang="en-US" sz="2200">
                <a:solidFill>
                  <a:schemeClr val="dk1"/>
                </a:solidFill>
              </a:rPr>
              <a:t>when a fruit or veggie is served </a:t>
            </a:r>
            <a:r>
              <a:rPr b="1" lang="en-US" sz="2200">
                <a:solidFill>
                  <a:schemeClr val="dk1"/>
                </a:solidFill>
              </a:rPr>
              <a:t>cooked </a:t>
            </a:r>
            <a:r>
              <a:rPr lang="en-US" sz="2200">
                <a:solidFill>
                  <a:schemeClr val="dk1"/>
                </a:solidFill>
              </a:rPr>
              <a:t>(allowed 1x/week).</a:t>
            </a:r>
            <a:endParaRPr sz="2200">
              <a:solidFill>
                <a:schemeClr val="dk1"/>
              </a:solidFill>
            </a:endParaRPr>
          </a:p>
          <a:p>
            <a:pPr indent="0" lvl="0" marL="0" rtl="0" algn="l">
              <a:lnSpc>
                <a:spcPct val="90000"/>
              </a:lnSpc>
              <a:spcBef>
                <a:spcPts val="0"/>
              </a:spcBef>
              <a:spcAft>
                <a:spcPts val="0"/>
              </a:spcAft>
              <a:buNone/>
            </a:pPr>
            <a:r>
              <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FFVP funds can </a:t>
            </a:r>
            <a:r>
              <a:rPr b="1" lang="en-US" sz="2200">
                <a:solidFill>
                  <a:schemeClr val="dk1"/>
                </a:solidFill>
              </a:rPr>
              <a:t>not </a:t>
            </a:r>
            <a:r>
              <a:rPr lang="en-US" sz="2200">
                <a:solidFill>
                  <a:schemeClr val="dk1"/>
                </a:solidFill>
              </a:rPr>
              <a:t>be used to purchase educational materials.</a:t>
            </a:r>
            <a:endParaRPr sz="2200">
              <a:solidFill>
                <a:schemeClr val="dk1"/>
              </a:solidFill>
            </a:endParaRPr>
          </a:p>
          <a:p>
            <a:pPr indent="-368300" lvl="1" marL="914400" rtl="0" algn="l">
              <a:lnSpc>
                <a:spcPct val="90000"/>
              </a:lnSpc>
              <a:spcBef>
                <a:spcPts val="0"/>
              </a:spcBef>
              <a:spcAft>
                <a:spcPts val="0"/>
              </a:spcAft>
              <a:buSzPts val="2200"/>
              <a:buChar char="○"/>
            </a:pPr>
            <a:r>
              <a:rPr lang="en-US" sz="2200"/>
              <a:t>Free resources are available on the </a:t>
            </a:r>
            <a:r>
              <a:rPr lang="en-US" sz="2200" u="sng">
                <a:hlinkClick r:id="rId3"/>
              </a:rPr>
              <a:t>USDA Team Nutrition webpage</a:t>
            </a:r>
            <a:r>
              <a:rPr lang="en-US" sz="2200"/>
              <a:t> and ODE </a:t>
            </a:r>
            <a:r>
              <a:rPr lang="en-US" sz="2200" u="sng">
                <a:hlinkClick r:id="rId4"/>
              </a:rPr>
              <a:t>FFVP webpage</a:t>
            </a:r>
            <a:r>
              <a:rPr lang="en-US" sz="2200"/>
              <a:t>.</a:t>
            </a:r>
            <a:endParaRPr sz="2400"/>
          </a:p>
          <a:p>
            <a:pPr indent="0" lvl="0" marL="0" rtl="0" algn="l">
              <a:lnSpc>
                <a:spcPct val="90000"/>
              </a:lnSpc>
              <a:spcBef>
                <a:spcPts val="0"/>
              </a:spcBef>
              <a:spcAft>
                <a:spcPts val="0"/>
              </a:spcAft>
              <a:buNone/>
            </a:pPr>
            <a:r>
              <a:t/>
            </a:r>
            <a:endParaRPr sz="2300">
              <a:solidFill>
                <a:schemeClr val="dk1"/>
              </a:solidFill>
            </a:endParaRPr>
          </a:p>
          <a:p>
            <a:pPr indent="0" lvl="0" marL="0" rtl="0" algn="ctr">
              <a:lnSpc>
                <a:spcPct val="90000"/>
              </a:lnSpc>
              <a:spcBef>
                <a:spcPts val="0"/>
              </a:spcBef>
              <a:spcAft>
                <a:spcPts val="0"/>
              </a:spcAft>
              <a:buNone/>
            </a:pPr>
            <a:r>
              <a:t/>
            </a:r>
            <a:endParaRPr i="1" sz="1900">
              <a:solidFill>
                <a:schemeClr val="dk1"/>
              </a:solidFill>
              <a:highlight>
                <a:srgbClr val="EAD1DC"/>
              </a:highlight>
            </a:endParaRPr>
          </a:p>
        </p:txBody>
      </p:sp>
      <p:sp>
        <p:nvSpPr>
          <p:cNvPr id="633" name="Google Shape;633;g3723852278d_0_0"/>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634" name="Google Shape;634;g3723852278d_0_0"/>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635" name="Google Shape;635;g3723852278d_0_0"/>
          <p:cNvPicPr preferRelativeResize="0"/>
          <p:nvPr/>
        </p:nvPicPr>
        <p:blipFill rotWithShape="1">
          <a:blip r:embed="rId5">
            <a:alphaModFix/>
          </a:blip>
          <a:srcRect b="0" l="0" r="0" t="0"/>
          <a:stretch/>
        </p:blipFill>
        <p:spPr>
          <a:xfrm>
            <a:off x="269754" y="269122"/>
            <a:ext cx="2239201" cy="1113550"/>
          </a:xfrm>
          <a:prstGeom prst="rect">
            <a:avLst/>
          </a:prstGeom>
          <a:noFill/>
          <a:ln>
            <a:noFill/>
          </a:ln>
        </p:spPr>
      </p:pic>
      <p:pic>
        <p:nvPicPr>
          <p:cNvPr id="636" name="Google Shape;636;g3723852278d_0_0" title="FFVP-Logo-244x300.jpg"/>
          <p:cNvPicPr preferRelativeResize="0"/>
          <p:nvPr/>
        </p:nvPicPr>
        <p:blipFill>
          <a:blip r:embed="rId6">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403" name="Shape 403"/>
        <p:cNvGrpSpPr/>
        <p:nvPr/>
      </p:nvGrpSpPr>
      <p:grpSpPr>
        <a:xfrm>
          <a:off x="0" y="0"/>
          <a:ext cx="0" cy="0"/>
          <a:chOff x="0" y="0"/>
          <a:chExt cx="0" cy="0"/>
        </a:xfrm>
      </p:grpSpPr>
      <p:sp>
        <p:nvSpPr>
          <p:cNvPr id="404" name="Google Shape;404;g37d96fde86a_0_0"/>
          <p:cNvSpPr txBox="1"/>
          <p:nvPr>
            <p:ph type="title"/>
          </p:nvPr>
        </p:nvSpPr>
        <p:spPr>
          <a:xfrm>
            <a:off x="2681302" y="1121568"/>
            <a:ext cx="3344400" cy="10266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4800">
                <a:solidFill>
                  <a:schemeClr val="accent1"/>
                </a:solidFill>
              </a:rPr>
              <a:t>ODE</a:t>
            </a:r>
            <a:r>
              <a:rPr b="1" lang="en-US" sz="4800"/>
              <a:t>’s</a:t>
            </a:r>
            <a:endParaRPr b="1" sz="4800">
              <a:solidFill>
                <a:schemeClr val="accent1"/>
              </a:solidFill>
            </a:endParaRPr>
          </a:p>
        </p:txBody>
      </p:sp>
      <p:sp>
        <p:nvSpPr>
          <p:cNvPr id="405" name="Google Shape;405;g37d96fde86a_0_0"/>
          <p:cNvSpPr txBox="1"/>
          <p:nvPr>
            <p:ph idx="12" type="sldNum"/>
          </p:nvPr>
        </p:nvSpPr>
        <p:spPr>
          <a:xfrm>
            <a:off x="8610600" y="6139793"/>
            <a:ext cx="28911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406" name="Google Shape;406;g37d96fde86a_0_0"/>
          <p:cNvSpPr txBox="1"/>
          <p:nvPr/>
        </p:nvSpPr>
        <p:spPr>
          <a:xfrm>
            <a:off x="8232875" y="4756487"/>
            <a:ext cx="2978700" cy="96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400">
                <a:solidFill>
                  <a:schemeClr val="dk1"/>
                </a:solidFill>
                <a:latin typeface="Calibri"/>
                <a:ea typeface="Calibri"/>
                <a:cs typeface="Calibri"/>
                <a:sym typeface="Calibri"/>
              </a:rPr>
              <a:t>Nadia Kelem</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Office Specialist</a:t>
            </a:r>
            <a:endParaRPr sz="2400">
              <a:solidFill>
                <a:schemeClr val="dk1"/>
              </a:solidFill>
              <a:latin typeface="Calibri"/>
              <a:ea typeface="Calibri"/>
              <a:cs typeface="Calibri"/>
              <a:sym typeface="Calibri"/>
            </a:endParaRPr>
          </a:p>
        </p:txBody>
      </p:sp>
      <p:pic>
        <p:nvPicPr>
          <p:cNvPr id="407" name="Google Shape;407;g37d96fde86a_0_0"/>
          <p:cNvPicPr preferRelativeResize="0"/>
          <p:nvPr/>
        </p:nvPicPr>
        <p:blipFill>
          <a:blip r:embed="rId3">
            <a:alphaModFix/>
          </a:blip>
          <a:stretch>
            <a:fillRect/>
          </a:stretch>
        </p:blipFill>
        <p:spPr>
          <a:xfrm>
            <a:off x="1597189" y="3005791"/>
            <a:ext cx="1745150" cy="1763831"/>
          </a:xfrm>
          <a:prstGeom prst="rect">
            <a:avLst/>
          </a:prstGeom>
          <a:noFill/>
          <a:ln>
            <a:noFill/>
          </a:ln>
        </p:spPr>
      </p:pic>
      <p:pic>
        <p:nvPicPr>
          <p:cNvPr id="408" name="Google Shape;408;g37d96fde86a_0_0" title="nadia3.jpg"/>
          <p:cNvPicPr preferRelativeResize="0"/>
          <p:nvPr/>
        </p:nvPicPr>
        <p:blipFill rotWithShape="1">
          <a:blip r:embed="rId4">
            <a:alphaModFix/>
          </a:blip>
          <a:srcRect b="24368" l="19527" r="19527" t="0"/>
          <a:stretch/>
        </p:blipFill>
        <p:spPr>
          <a:xfrm>
            <a:off x="8849656" y="2981887"/>
            <a:ext cx="1745151" cy="1811649"/>
          </a:xfrm>
          <a:prstGeom prst="rect">
            <a:avLst/>
          </a:prstGeom>
          <a:noFill/>
          <a:ln>
            <a:noFill/>
          </a:ln>
        </p:spPr>
      </p:pic>
      <p:sp>
        <p:nvSpPr>
          <p:cNvPr id="409" name="Google Shape;409;g37d96fde86a_0_0"/>
          <p:cNvSpPr txBox="1"/>
          <p:nvPr/>
        </p:nvSpPr>
        <p:spPr>
          <a:xfrm>
            <a:off x="1137778" y="4738815"/>
            <a:ext cx="2664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dk1"/>
                </a:solidFill>
                <a:latin typeface="Calibri"/>
                <a:ea typeface="Calibri"/>
                <a:cs typeface="Calibri"/>
                <a:sym typeface="Calibri"/>
              </a:rPr>
              <a:t>Amy Lahrman</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Program Analyst</a:t>
            </a:r>
            <a:endParaRPr/>
          </a:p>
        </p:txBody>
      </p:sp>
      <p:sp>
        <p:nvSpPr>
          <p:cNvPr id="410" name="Google Shape;410;g37d96fde86a_0_0"/>
          <p:cNvSpPr txBox="1"/>
          <p:nvPr/>
        </p:nvSpPr>
        <p:spPr>
          <a:xfrm>
            <a:off x="3722400" y="5635049"/>
            <a:ext cx="4747200" cy="37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000" u="sng">
                <a:solidFill>
                  <a:schemeClr val="hlink"/>
                </a:solidFill>
                <a:latin typeface="Calibri"/>
                <a:ea typeface="Calibri"/>
                <a:cs typeface="Calibri"/>
                <a:sym typeface="Calibri"/>
                <a:hlinkClick r:id="rId5"/>
              </a:rPr>
              <a:t>ODE.FFVP@ode.oregon.gov</a:t>
            </a:r>
            <a:endParaRPr sz="3000">
              <a:solidFill>
                <a:schemeClr val="dk1"/>
              </a:solidFill>
              <a:latin typeface="Calibri"/>
              <a:ea typeface="Calibri"/>
              <a:cs typeface="Calibri"/>
              <a:sym typeface="Calibri"/>
            </a:endParaRPr>
          </a:p>
          <a:p>
            <a:pPr indent="0" lvl="0" marL="0" rtl="0" algn="ctr">
              <a:spcBef>
                <a:spcPts val="0"/>
              </a:spcBef>
              <a:spcAft>
                <a:spcPts val="0"/>
              </a:spcAft>
              <a:buNone/>
            </a:pPr>
            <a:r>
              <a:t/>
            </a:r>
            <a:endParaRPr sz="2400">
              <a:solidFill>
                <a:schemeClr val="dk1"/>
              </a:solidFill>
              <a:latin typeface="Calibri"/>
              <a:ea typeface="Calibri"/>
              <a:cs typeface="Calibri"/>
              <a:sym typeface="Calibri"/>
            </a:endParaRPr>
          </a:p>
        </p:txBody>
      </p:sp>
      <p:pic>
        <p:nvPicPr>
          <p:cNvPr id="411" name="Google Shape;411;g37d96fde86a_0_0" title="LVFB45zKoV2VFeIK.jpg"/>
          <p:cNvPicPr preferRelativeResize="0"/>
          <p:nvPr/>
        </p:nvPicPr>
        <p:blipFill>
          <a:blip r:embed="rId6">
            <a:alphaModFix/>
          </a:blip>
          <a:stretch>
            <a:fillRect/>
          </a:stretch>
        </p:blipFill>
        <p:spPr>
          <a:xfrm>
            <a:off x="5388200" y="743126"/>
            <a:ext cx="1415600" cy="1814391"/>
          </a:xfrm>
          <a:prstGeom prst="rect">
            <a:avLst/>
          </a:prstGeom>
          <a:noFill/>
          <a:ln>
            <a:noFill/>
          </a:ln>
        </p:spPr>
      </p:pic>
      <p:sp>
        <p:nvSpPr>
          <p:cNvPr id="412" name="Google Shape;412;g37d96fde86a_0_0"/>
          <p:cNvSpPr txBox="1"/>
          <p:nvPr>
            <p:ph type="title"/>
          </p:nvPr>
        </p:nvSpPr>
        <p:spPr>
          <a:xfrm>
            <a:off x="5963481" y="1121568"/>
            <a:ext cx="3570000" cy="10266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b="1" lang="en-US" sz="4800">
                <a:solidFill>
                  <a:schemeClr val="accent1"/>
                </a:solidFill>
              </a:rPr>
              <a:t>Team</a:t>
            </a:r>
            <a:endParaRPr b="1" sz="4800">
              <a:solidFill>
                <a:schemeClr val="accent1"/>
              </a:solidFill>
            </a:endParaRPr>
          </a:p>
        </p:txBody>
      </p:sp>
      <p:pic>
        <p:nvPicPr>
          <p:cNvPr id="413" name="Google Shape;413;g37d96fde86a_0_0"/>
          <p:cNvPicPr preferRelativeResize="0"/>
          <p:nvPr/>
        </p:nvPicPr>
        <p:blipFill>
          <a:blip r:embed="rId7">
            <a:alphaModFix/>
          </a:blip>
          <a:stretch>
            <a:fillRect/>
          </a:stretch>
        </p:blipFill>
        <p:spPr>
          <a:xfrm>
            <a:off x="5054050" y="3092189"/>
            <a:ext cx="2083901" cy="1713525"/>
          </a:xfrm>
          <a:prstGeom prst="rect">
            <a:avLst/>
          </a:prstGeom>
          <a:noFill/>
          <a:ln>
            <a:noFill/>
          </a:ln>
        </p:spPr>
      </p:pic>
      <p:sp>
        <p:nvSpPr>
          <p:cNvPr id="414" name="Google Shape;414;g37d96fde86a_0_0"/>
          <p:cNvSpPr txBox="1"/>
          <p:nvPr/>
        </p:nvSpPr>
        <p:spPr>
          <a:xfrm>
            <a:off x="4764003" y="4738836"/>
            <a:ext cx="2664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400">
                <a:solidFill>
                  <a:schemeClr val="dk1"/>
                </a:solidFill>
                <a:latin typeface="Calibri"/>
                <a:ea typeface="Calibri"/>
                <a:cs typeface="Calibri"/>
                <a:sym typeface="Calibri"/>
              </a:rPr>
              <a:t>D. Sanchez</a:t>
            </a:r>
            <a:endParaRPr b="1" sz="2400">
              <a:solidFill>
                <a:schemeClr val="dk1"/>
              </a:solidFill>
              <a:latin typeface="Calibri"/>
              <a:ea typeface="Calibri"/>
              <a:cs typeface="Calibri"/>
              <a:sym typeface="Calibri"/>
            </a:endParaRPr>
          </a:p>
          <a:p>
            <a:pPr indent="0" lvl="0" marL="0" rtl="0" algn="ctr">
              <a:spcBef>
                <a:spcPts val="0"/>
              </a:spcBef>
              <a:spcAft>
                <a:spcPts val="0"/>
              </a:spcAft>
              <a:buNone/>
            </a:pPr>
            <a:r>
              <a:rPr lang="en-US" sz="2400">
                <a:solidFill>
                  <a:schemeClr val="dk1"/>
                </a:solidFill>
                <a:latin typeface="Calibri"/>
                <a:ea typeface="Calibri"/>
                <a:cs typeface="Calibri"/>
                <a:sym typeface="Calibri"/>
              </a:rPr>
              <a:t>Manager</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640" name="Shape 640"/>
        <p:cNvGrpSpPr/>
        <p:nvPr/>
      </p:nvGrpSpPr>
      <p:grpSpPr>
        <a:xfrm>
          <a:off x="0" y="0"/>
          <a:ext cx="0" cy="0"/>
          <a:chOff x="0" y="0"/>
          <a:chExt cx="0" cy="0"/>
        </a:xfrm>
      </p:grpSpPr>
      <p:sp>
        <p:nvSpPr>
          <p:cNvPr id="641" name="Google Shape;641;g36ddf57f9f5_0_5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42" name="Google Shape;642;g36ddf57f9f5_0_53"/>
          <p:cNvSpPr txBox="1"/>
          <p:nvPr>
            <p:ph type="ctrTitle"/>
          </p:nvPr>
        </p:nvSpPr>
        <p:spPr>
          <a:xfrm>
            <a:off x="1321500" y="958200"/>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5"/>
                </a:solidFill>
              </a:rPr>
              <a:t>Program Promotion</a:t>
            </a:r>
            <a:endParaRPr sz="3900">
              <a:solidFill>
                <a:schemeClr val="accent5"/>
              </a:solidFill>
            </a:endParaRPr>
          </a:p>
        </p:txBody>
      </p:sp>
      <p:sp>
        <p:nvSpPr>
          <p:cNvPr id="643" name="Google Shape;643;g36ddf57f9f5_0_53"/>
          <p:cNvSpPr txBox="1"/>
          <p:nvPr>
            <p:ph idx="1" type="subTitle"/>
          </p:nvPr>
        </p:nvSpPr>
        <p:spPr>
          <a:xfrm>
            <a:off x="1123575" y="2140775"/>
            <a:ext cx="81501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381000" lvl="0" marL="457200" rtl="0" algn="l">
              <a:lnSpc>
                <a:spcPct val="115000"/>
              </a:lnSpc>
              <a:spcBef>
                <a:spcPts val="0"/>
              </a:spcBef>
              <a:spcAft>
                <a:spcPts val="0"/>
              </a:spcAft>
              <a:buClr>
                <a:schemeClr val="dk1"/>
              </a:buClr>
              <a:buSzPts val="2400"/>
              <a:buChar char="●"/>
            </a:pPr>
            <a:r>
              <a:rPr b="1" lang="en-US">
                <a:solidFill>
                  <a:schemeClr val="dk1"/>
                </a:solidFill>
              </a:rPr>
              <a:t>Feature a “Produce of the Week”</a:t>
            </a:r>
            <a:r>
              <a:rPr lang="en-US">
                <a:solidFill>
                  <a:schemeClr val="dk1"/>
                </a:solidFill>
              </a:rPr>
              <a:t> </a:t>
            </a:r>
            <a:endParaRPr>
              <a:solidFill>
                <a:schemeClr val="dk1"/>
              </a:solidFill>
            </a:endParaRPr>
          </a:p>
          <a:p>
            <a:pPr indent="-381000" lvl="0" marL="457200" rtl="0" algn="l">
              <a:lnSpc>
                <a:spcPct val="115000"/>
              </a:lnSpc>
              <a:spcBef>
                <a:spcPts val="0"/>
              </a:spcBef>
              <a:spcAft>
                <a:spcPts val="0"/>
              </a:spcAft>
              <a:buClr>
                <a:schemeClr val="dk1"/>
              </a:buClr>
              <a:buSzPts val="2400"/>
              <a:buChar char="●"/>
            </a:pPr>
            <a:r>
              <a:rPr b="1" lang="en-US">
                <a:solidFill>
                  <a:schemeClr val="dk1"/>
                </a:solidFill>
              </a:rPr>
              <a:t>Make Morning Announcements</a:t>
            </a:r>
            <a:r>
              <a:rPr lang="en-US">
                <a:solidFill>
                  <a:schemeClr val="dk1"/>
                </a:solidFill>
              </a:rPr>
              <a:t> </a:t>
            </a:r>
            <a:endParaRPr>
              <a:solidFill>
                <a:schemeClr val="dk1"/>
              </a:solidFill>
            </a:endParaRPr>
          </a:p>
          <a:p>
            <a:pPr indent="-381000" lvl="0" marL="457200" rtl="0" algn="l">
              <a:lnSpc>
                <a:spcPct val="115000"/>
              </a:lnSpc>
              <a:spcBef>
                <a:spcPts val="0"/>
              </a:spcBef>
              <a:spcAft>
                <a:spcPts val="0"/>
              </a:spcAft>
              <a:buClr>
                <a:schemeClr val="dk1"/>
              </a:buClr>
              <a:buSzPts val="2400"/>
              <a:buChar char="●"/>
            </a:pPr>
            <a:r>
              <a:rPr b="1" lang="en-US">
                <a:solidFill>
                  <a:schemeClr val="dk1"/>
                </a:solidFill>
              </a:rPr>
              <a:t>Hold Poster or Art Contests</a:t>
            </a:r>
            <a:r>
              <a:rPr lang="en-US">
                <a:solidFill>
                  <a:schemeClr val="dk1"/>
                </a:solidFill>
              </a:rPr>
              <a:t> </a:t>
            </a:r>
            <a:endParaRPr>
              <a:solidFill>
                <a:schemeClr val="dk1"/>
              </a:solidFill>
            </a:endParaRPr>
          </a:p>
          <a:p>
            <a:pPr indent="-381000" lvl="0" marL="457200" rtl="0" algn="l">
              <a:lnSpc>
                <a:spcPct val="115000"/>
              </a:lnSpc>
              <a:spcBef>
                <a:spcPts val="0"/>
              </a:spcBef>
              <a:spcAft>
                <a:spcPts val="0"/>
              </a:spcAft>
              <a:buClr>
                <a:schemeClr val="dk1"/>
              </a:buClr>
              <a:buSzPts val="2400"/>
              <a:buChar char="●"/>
            </a:pPr>
            <a:r>
              <a:rPr b="1" lang="en-US">
                <a:solidFill>
                  <a:schemeClr val="dk1"/>
                </a:solidFill>
              </a:rPr>
              <a:t>Share on School Websites, Social Media, &amp; Newsletters</a:t>
            </a:r>
            <a:endParaRPr>
              <a:solidFill>
                <a:schemeClr val="dk1"/>
              </a:solidFill>
            </a:endParaRPr>
          </a:p>
          <a:p>
            <a:pPr indent="-381000" lvl="0" marL="457200" rtl="0" algn="l">
              <a:lnSpc>
                <a:spcPct val="115000"/>
              </a:lnSpc>
              <a:spcBef>
                <a:spcPts val="0"/>
              </a:spcBef>
              <a:spcAft>
                <a:spcPts val="0"/>
              </a:spcAft>
              <a:buClr>
                <a:schemeClr val="dk1"/>
              </a:buClr>
              <a:buSzPts val="2400"/>
              <a:buChar char="●"/>
            </a:pPr>
            <a:r>
              <a:rPr b="1" lang="en-US">
                <a:solidFill>
                  <a:schemeClr val="dk1"/>
                </a:solidFill>
              </a:rPr>
              <a:t>Incorporate into Class Lessons</a:t>
            </a:r>
            <a:endParaRPr>
              <a:solidFill>
                <a:schemeClr val="dk1"/>
              </a:solidFill>
            </a:endParaRPr>
          </a:p>
          <a:p>
            <a:pPr indent="-381000" lvl="0" marL="457200" rtl="0" algn="l">
              <a:lnSpc>
                <a:spcPct val="115000"/>
              </a:lnSpc>
              <a:spcBef>
                <a:spcPts val="0"/>
              </a:spcBef>
              <a:spcAft>
                <a:spcPts val="0"/>
              </a:spcAft>
              <a:buClr>
                <a:schemeClr val="dk1"/>
              </a:buClr>
              <a:buSzPts val="2400"/>
              <a:buChar char="●"/>
            </a:pPr>
            <a:r>
              <a:rPr b="1" lang="en-US">
                <a:solidFill>
                  <a:schemeClr val="dk1"/>
                </a:solidFill>
              </a:rPr>
              <a:t>Connect with Gardening Projects</a:t>
            </a:r>
            <a:r>
              <a:rPr lang="en-US">
                <a:solidFill>
                  <a:schemeClr val="dk1"/>
                </a:solidFill>
              </a:rPr>
              <a:t> </a:t>
            </a:r>
            <a:endParaRPr>
              <a:solidFill>
                <a:schemeClr val="dk1"/>
              </a:solidFill>
            </a:endParaRPr>
          </a:p>
          <a:p>
            <a:pPr indent="-381000" lvl="0" marL="457200" rtl="0" algn="l">
              <a:lnSpc>
                <a:spcPct val="115000"/>
              </a:lnSpc>
              <a:spcBef>
                <a:spcPts val="0"/>
              </a:spcBef>
              <a:spcAft>
                <a:spcPts val="0"/>
              </a:spcAft>
              <a:buClr>
                <a:schemeClr val="dk1"/>
              </a:buClr>
              <a:buSzPts val="2400"/>
              <a:buChar char="●"/>
            </a:pPr>
            <a:r>
              <a:rPr b="1" lang="en-US">
                <a:solidFill>
                  <a:schemeClr val="dk1"/>
                </a:solidFill>
              </a:rPr>
              <a:t>Partner with Local Producers</a:t>
            </a:r>
            <a:r>
              <a:rPr lang="en-US">
                <a:solidFill>
                  <a:schemeClr val="dk1"/>
                </a:solidFill>
              </a:rPr>
              <a:t> </a:t>
            </a:r>
            <a:endParaRPr>
              <a:solidFill>
                <a:schemeClr val="dk1"/>
              </a:solidFill>
            </a:endParaRPr>
          </a:p>
          <a:p>
            <a:pPr indent="0" lvl="0" marL="0" rtl="0" algn="l">
              <a:lnSpc>
                <a:spcPct val="90000"/>
              </a:lnSpc>
              <a:spcBef>
                <a:spcPts val="0"/>
              </a:spcBef>
              <a:spcAft>
                <a:spcPts val="0"/>
              </a:spcAft>
              <a:buNone/>
            </a:pPr>
            <a:r>
              <a:t/>
            </a:r>
            <a:endParaRPr>
              <a:solidFill>
                <a:schemeClr val="dk1"/>
              </a:solidFill>
            </a:endParaRPr>
          </a:p>
          <a:p>
            <a:pPr indent="0" lvl="0" marL="0" rtl="0" algn="l">
              <a:lnSpc>
                <a:spcPct val="90000"/>
              </a:lnSpc>
              <a:spcBef>
                <a:spcPts val="0"/>
              </a:spcBef>
              <a:spcAft>
                <a:spcPts val="0"/>
              </a:spcAft>
              <a:buNone/>
            </a:pPr>
            <a:r>
              <a:t/>
            </a:r>
            <a:endParaRPr>
              <a:solidFill>
                <a:schemeClr val="dk1"/>
              </a:solidFill>
            </a:endParaRPr>
          </a:p>
          <a:p>
            <a:pPr indent="0" lvl="0" marL="0" rtl="0" algn="ctr">
              <a:lnSpc>
                <a:spcPct val="90000"/>
              </a:lnSpc>
              <a:spcBef>
                <a:spcPts val="0"/>
              </a:spcBef>
              <a:spcAft>
                <a:spcPts val="0"/>
              </a:spcAft>
              <a:buNone/>
            </a:pPr>
            <a:r>
              <a:t/>
            </a:r>
            <a:endParaRPr i="1">
              <a:solidFill>
                <a:schemeClr val="dk1"/>
              </a:solidFill>
              <a:highlight>
                <a:srgbClr val="EAD1DC"/>
              </a:highlight>
            </a:endParaRPr>
          </a:p>
        </p:txBody>
      </p:sp>
      <p:sp>
        <p:nvSpPr>
          <p:cNvPr id="644" name="Google Shape;644;g36ddf57f9f5_0_5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645" name="Google Shape;645;g36ddf57f9f5_0_5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646" name="Google Shape;646;g36ddf57f9f5_0_5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647" name="Google Shape;647;g36ddf57f9f5_0_5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51" name="Shape 651"/>
        <p:cNvGrpSpPr/>
        <p:nvPr/>
      </p:nvGrpSpPr>
      <p:grpSpPr>
        <a:xfrm>
          <a:off x="0" y="0"/>
          <a:ext cx="0" cy="0"/>
          <a:chOff x="0" y="0"/>
          <a:chExt cx="0" cy="0"/>
        </a:xfrm>
      </p:grpSpPr>
      <p:sp>
        <p:nvSpPr>
          <p:cNvPr id="652" name="Google Shape;652;g36ddf57f9f5_0_6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53" name="Google Shape;653;g36ddf57f9f5_0_63"/>
          <p:cNvSpPr txBox="1"/>
          <p:nvPr>
            <p:ph type="ctrTitle"/>
          </p:nvPr>
        </p:nvSpPr>
        <p:spPr>
          <a:xfrm>
            <a:off x="1228900" y="1569288"/>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1"/>
                </a:solidFill>
              </a:rPr>
              <a:t>Operating Costs</a:t>
            </a:r>
            <a:endParaRPr sz="3900">
              <a:solidFill>
                <a:schemeClr val="accent1"/>
              </a:solidFill>
            </a:endParaRPr>
          </a:p>
          <a:p>
            <a:pPr indent="0" lvl="0" marL="0" rtl="0" algn="ctr">
              <a:lnSpc>
                <a:spcPct val="90000"/>
              </a:lnSpc>
              <a:spcBef>
                <a:spcPts val="0"/>
              </a:spcBef>
              <a:spcAft>
                <a:spcPts val="0"/>
              </a:spcAft>
              <a:buClr>
                <a:schemeClr val="accent3"/>
              </a:buClr>
              <a:buSzPts val="12000"/>
              <a:buFont typeface="Calibri"/>
              <a:buNone/>
            </a:pPr>
            <a:r>
              <a:t/>
            </a:r>
            <a:endParaRPr sz="3900">
              <a:solidFill>
                <a:schemeClr val="accent5"/>
              </a:solidFill>
            </a:endParaRPr>
          </a:p>
          <a:p>
            <a:pPr indent="0" lvl="0" marL="0" rtl="0" algn="ctr">
              <a:lnSpc>
                <a:spcPct val="90000"/>
              </a:lnSpc>
              <a:spcBef>
                <a:spcPts val="0"/>
              </a:spcBef>
              <a:spcAft>
                <a:spcPts val="0"/>
              </a:spcAft>
              <a:buClr>
                <a:schemeClr val="accent3"/>
              </a:buClr>
              <a:buSzPts val="12000"/>
              <a:buFont typeface="Calibri"/>
              <a:buNone/>
            </a:pPr>
            <a:r>
              <a:rPr b="1" i="1" lang="en-US" sz="2400">
                <a:solidFill>
                  <a:schemeClr val="dk1"/>
                </a:solidFill>
              </a:rPr>
              <a:t>The majority of a school’s FFVP award must be spent on fresh produce</a:t>
            </a:r>
            <a:endParaRPr b="1" i="1" sz="2400">
              <a:solidFill>
                <a:schemeClr val="dk1"/>
              </a:solidFill>
            </a:endParaRPr>
          </a:p>
        </p:txBody>
      </p:sp>
      <p:sp>
        <p:nvSpPr>
          <p:cNvPr id="654" name="Google Shape;654;g36ddf57f9f5_0_63"/>
          <p:cNvSpPr txBox="1"/>
          <p:nvPr>
            <p:ph idx="1" type="subTitle"/>
          </p:nvPr>
        </p:nvSpPr>
        <p:spPr>
          <a:xfrm>
            <a:off x="717175" y="2890388"/>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b="1" lang="en-US">
                <a:solidFill>
                  <a:schemeClr val="dk1"/>
                </a:solidFill>
              </a:rPr>
              <a:t>Operating Costs</a:t>
            </a:r>
            <a:endParaRPr b="1">
              <a:solidFill>
                <a:schemeClr val="dk1"/>
              </a:solidFill>
            </a:endParaRPr>
          </a:p>
          <a:p>
            <a:pPr indent="-381000" lvl="0" marL="457200" rtl="0" algn="l">
              <a:lnSpc>
                <a:spcPct val="90000"/>
              </a:lnSpc>
              <a:spcBef>
                <a:spcPts val="0"/>
              </a:spcBef>
              <a:spcAft>
                <a:spcPts val="0"/>
              </a:spcAft>
              <a:buClr>
                <a:schemeClr val="dk1"/>
              </a:buClr>
              <a:buSzPts val="2400"/>
              <a:buChar char="●"/>
            </a:pPr>
            <a:r>
              <a:rPr lang="en-US">
                <a:solidFill>
                  <a:schemeClr val="dk1"/>
                </a:solidFill>
              </a:rPr>
              <a:t>Expenses directly related to the day-to-day functioning of the program.</a:t>
            </a:r>
            <a:endParaRPr/>
          </a:p>
          <a:p>
            <a:pPr indent="-381000" lvl="2" marL="1371600" rtl="0" algn="l">
              <a:lnSpc>
                <a:spcPct val="90000"/>
              </a:lnSpc>
              <a:spcBef>
                <a:spcPts val="0"/>
              </a:spcBef>
              <a:spcAft>
                <a:spcPts val="0"/>
              </a:spcAft>
              <a:buClr>
                <a:schemeClr val="dk1"/>
              </a:buClr>
              <a:buSzPts val="2400"/>
              <a:buChar char="■"/>
            </a:pPr>
            <a:r>
              <a:rPr lang="en-US" sz="2400">
                <a:solidFill>
                  <a:schemeClr val="dk1"/>
                </a:solidFill>
              </a:rPr>
              <a:t>Supplies like napkins, plates, bowls, boats, etc.</a:t>
            </a:r>
            <a:endParaRPr sz="2400"/>
          </a:p>
          <a:p>
            <a:pPr indent="-381000" lvl="2" marL="1371600" rtl="0" algn="l">
              <a:lnSpc>
                <a:spcPct val="90000"/>
              </a:lnSpc>
              <a:spcBef>
                <a:spcPts val="0"/>
              </a:spcBef>
              <a:spcAft>
                <a:spcPts val="0"/>
              </a:spcAft>
              <a:buClr>
                <a:schemeClr val="dk1"/>
              </a:buClr>
              <a:buSzPts val="2400"/>
              <a:buChar char="■"/>
            </a:pPr>
            <a:r>
              <a:rPr lang="en-US" sz="2400">
                <a:solidFill>
                  <a:schemeClr val="dk1"/>
                </a:solidFill>
              </a:rPr>
              <a:t>Smallwares like cutting boards, knives, mandolin, etc.</a:t>
            </a:r>
            <a:endParaRPr sz="2400"/>
          </a:p>
          <a:p>
            <a:pPr indent="-381000" lvl="2" marL="1371600" rtl="0" algn="l">
              <a:lnSpc>
                <a:spcPct val="90000"/>
              </a:lnSpc>
              <a:spcBef>
                <a:spcPts val="0"/>
              </a:spcBef>
              <a:spcAft>
                <a:spcPts val="0"/>
              </a:spcAft>
              <a:buClr>
                <a:schemeClr val="dk1"/>
              </a:buClr>
              <a:buSzPts val="2400"/>
              <a:buChar char="■"/>
            </a:pPr>
            <a:r>
              <a:rPr lang="en-US" sz="2400">
                <a:solidFill>
                  <a:schemeClr val="dk1"/>
                </a:solidFill>
              </a:rPr>
              <a:t>Salaries and benefits for staff who prepare and serve the produce.</a:t>
            </a:r>
            <a:endParaRPr sz="2400"/>
          </a:p>
          <a:p>
            <a:pPr indent="-381000" lvl="2" marL="1371600" rtl="0" algn="l">
              <a:lnSpc>
                <a:spcPct val="90000"/>
              </a:lnSpc>
              <a:spcBef>
                <a:spcPts val="0"/>
              </a:spcBef>
              <a:spcAft>
                <a:spcPts val="0"/>
              </a:spcAft>
              <a:buClr>
                <a:schemeClr val="dk1"/>
              </a:buClr>
              <a:buSzPts val="2400"/>
              <a:buChar char="■"/>
            </a:pPr>
            <a:r>
              <a:rPr lang="en-US" sz="2400">
                <a:solidFill>
                  <a:schemeClr val="dk1"/>
                </a:solidFill>
              </a:rPr>
              <a:t>Delivery and fuel charges.</a:t>
            </a:r>
            <a:endParaRPr sz="2400">
              <a:solidFill>
                <a:schemeClr val="dk1"/>
              </a:solidFill>
            </a:endParaRPr>
          </a:p>
          <a:p>
            <a:pPr indent="-381000" lvl="0" marL="457200" rtl="0" algn="l">
              <a:lnSpc>
                <a:spcPct val="90000"/>
              </a:lnSpc>
              <a:spcBef>
                <a:spcPts val="0"/>
              </a:spcBef>
              <a:spcAft>
                <a:spcPts val="0"/>
              </a:spcAft>
              <a:buClr>
                <a:schemeClr val="dk1"/>
              </a:buClr>
              <a:buSzPts val="2400"/>
              <a:buChar char="●"/>
            </a:pPr>
            <a:r>
              <a:rPr b="1" lang="en-US">
                <a:solidFill>
                  <a:schemeClr val="dk1"/>
                </a:solidFill>
              </a:rPr>
              <a:t>May not exceed 30% of each monthly claim.</a:t>
            </a:r>
            <a:endParaRPr b="1">
              <a:solidFill>
                <a:schemeClr val="dk1"/>
              </a:solidFill>
            </a:endParaRPr>
          </a:p>
          <a:p>
            <a:pPr indent="0" lvl="0" marL="457200" rtl="0" algn="l">
              <a:lnSpc>
                <a:spcPct val="90000"/>
              </a:lnSpc>
              <a:spcBef>
                <a:spcPts val="0"/>
              </a:spcBef>
              <a:spcAft>
                <a:spcPts val="0"/>
              </a:spcAft>
              <a:buNone/>
            </a:pPr>
            <a:r>
              <a:t/>
            </a:r>
            <a:endParaRPr sz="2800">
              <a:solidFill>
                <a:schemeClr val="dk1"/>
              </a:solidFill>
            </a:endParaRPr>
          </a:p>
          <a:p>
            <a:pPr indent="0" lvl="0" marL="0" rtl="0" algn="l">
              <a:lnSpc>
                <a:spcPct val="90000"/>
              </a:lnSpc>
              <a:spcBef>
                <a:spcPts val="0"/>
              </a:spcBef>
              <a:spcAft>
                <a:spcPts val="0"/>
              </a:spcAft>
              <a:buNone/>
            </a:pPr>
            <a:r>
              <a:t/>
            </a:r>
            <a:endParaRPr sz="2800">
              <a:solidFill>
                <a:schemeClr val="dk1"/>
              </a:solidFill>
            </a:endParaRPr>
          </a:p>
          <a:p>
            <a:pPr indent="0" lvl="0" marL="0" rtl="0" algn="ctr">
              <a:lnSpc>
                <a:spcPct val="90000"/>
              </a:lnSpc>
              <a:spcBef>
                <a:spcPts val="0"/>
              </a:spcBef>
              <a:spcAft>
                <a:spcPts val="0"/>
              </a:spcAft>
              <a:buNone/>
            </a:pPr>
            <a:r>
              <a:t/>
            </a:r>
            <a:endParaRPr i="1">
              <a:solidFill>
                <a:schemeClr val="dk1"/>
              </a:solidFill>
              <a:highlight>
                <a:srgbClr val="EAD1DC"/>
              </a:highlight>
            </a:endParaRPr>
          </a:p>
        </p:txBody>
      </p:sp>
      <p:sp>
        <p:nvSpPr>
          <p:cNvPr id="655" name="Google Shape;655;g36ddf57f9f5_0_6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656" name="Google Shape;656;g36ddf57f9f5_0_6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657" name="Google Shape;657;g36ddf57f9f5_0_6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658" name="Google Shape;658;g36ddf57f9f5_0_6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62" name="Shape 662"/>
        <p:cNvGrpSpPr/>
        <p:nvPr/>
      </p:nvGrpSpPr>
      <p:grpSpPr>
        <a:xfrm>
          <a:off x="0" y="0"/>
          <a:ext cx="0" cy="0"/>
          <a:chOff x="0" y="0"/>
          <a:chExt cx="0" cy="0"/>
        </a:xfrm>
      </p:grpSpPr>
      <p:sp>
        <p:nvSpPr>
          <p:cNvPr id="663" name="Google Shape;663;g3723852278d_2_0"/>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64" name="Google Shape;664;g3723852278d_2_0"/>
          <p:cNvSpPr txBox="1"/>
          <p:nvPr>
            <p:ph type="ctrTitle"/>
          </p:nvPr>
        </p:nvSpPr>
        <p:spPr>
          <a:xfrm>
            <a:off x="1321500" y="1585875"/>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1"/>
                </a:solidFill>
              </a:rPr>
              <a:t>Administrative Costs</a:t>
            </a:r>
            <a:endParaRPr sz="3900">
              <a:solidFill>
                <a:schemeClr val="accent1"/>
              </a:solidFill>
            </a:endParaRPr>
          </a:p>
          <a:p>
            <a:pPr indent="0" lvl="0" marL="0" rtl="0" algn="ctr">
              <a:lnSpc>
                <a:spcPct val="90000"/>
              </a:lnSpc>
              <a:spcBef>
                <a:spcPts val="0"/>
              </a:spcBef>
              <a:spcAft>
                <a:spcPts val="0"/>
              </a:spcAft>
              <a:buClr>
                <a:schemeClr val="accent3"/>
              </a:buClr>
              <a:buSzPts val="12000"/>
              <a:buFont typeface="Calibri"/>
              <a:buNone/>
            </a:pPr>
            <a:r>
              <a:t/>
            </a:r>
            <a:endParaRPr sz="3900">
              <a:solidFill>
                <a:schemeClr val="accent5"/>
              </a:solidFill>
            </a:endParaRPr>
          </a:p>
          <a:p>
            <a:pPr indent="0" lvl="0" marL="0" rtl="0" algn="ctr">
              <a:lnSpc>
                <a:spcPct val="90000"/>
              </a:lnSpc>
              <a:spcBef>
                <a:spcPts val="0"/>
              </a:spcBef>
              <a:spcAft>
                <a:spcPts val="0"/>
              </a:spcAft>
              <a:buClr>
                <a:schemeClr val="accent3"/>
              </a:buClr>
              <a:buSzPts val="12000"/>
              <a:buFont typeface="Calibri"/>
              <a:buNone/>
            </a:pPr>
            <a:r>
              <a:rPr b="1" i="1" lang="en-US" sz="2400">
                <a:solidFill>
                  <a:schemeClr val="dk1"/>
                </a:solidFill>
              </a:rPr>
              <a:t>The majority of a school’s FFVP award must be spent on fresh produce</a:t>
            </a:r>
            <a:endParaRPr b="1" i="1" sz="2400">
              <a:solidFill>
                <a:schemeClr val="dk1"/>
              </a:solidFill>
            </a:endParaRPr>
          </a:p>
        </p:txBody>
      </p:sp>
      <p:sp>
        <p:nvSpPr>
          <p:cNvPr id="665" name="Google Shape;665;g3723852278d_2_0"/>
          <p:cNvSpPr txBox="1"/>
          <p:nvPr>
            <p:ph idx="1" type="subTitle"/>
          </p:nvPr>
        </p:nvSpPr>
        <p:spPr>
          <a:xfrm>
            <a:off x="717175" y="2551375"/>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sz="2800">
              <a:solidFill>
                <a:schemeClr val="dk1"/>
              </a:solidFill>
            </a:endParaRPr>
          </a:p>
          <a:p>
            <a:pPr indent="0" lvl="0" marL="0" rtl="0" algn="l">
              <a:spcBef>
                <a:spcPts val="0"/>
              </a:spcBef>
              <a:spcAft>
                <a:spcPts val="0"/>
              </a:spcAft>
              <a:buNone/>
            </a:pPr>
            <a:r>
              <a:rPr b="1" lang="en-US" sz="2800">
                <a:solidFill>
                  <a:schemeClr val="dk1"/>
                </a:solidFill>
              </a:rPr>
              <a:t>Administrative Costs</a:t>
            </a:r>
            <a:endParaRPr b="1"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Expenses associated with FFVP programming that are not directly related to food or food preparation.</a:t>
            </a:r>
            <a:endParaRPr sz="2800">
              <a:solidFill>
                <a:schemeClr val="dk1"/>
              </a:solidFill>
            </a:endParaRPr>
          </a:p>
          <a:p>
            <a:pPr indent="-406400" lvl="1" marL="914400" rtl="0" algn="l">
              <a:lnSpc>
                <a:spcPct val="90000"/>
              </a:lnSpc>
              <a:spcBef>
                <a:spcPts val="0"/>
              </a:spcBef>
              <a:spcAft>
                <a:spcPts val="0"/>
              </a:spcAft>
              <a:buClr>
                <a:schemeClr val="dk1"/>
              </a:buClr>
              <a:buSzPts val="2800"/>
              <a:buChar char="○"/>
            </a:pPr>
            <a:r>
              <a:rPr lang="en-US" sz="2800">
                <a:solidFill>
                  <a:schemeClr val="dk1"/>
                </a:solidFill>
              </a:rPr>
              <a:t>Salaries and benefits for staff involved in administrative aspects of the FFVP.</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b="1" lang="en-US" sz="2800">
                <a:solidFill>
                  <a:schemeClr val="dk1"/>
                </a:solidFill>
              </a:rPr>
              <a:t>May not exceed 10% of the total FFVP award.</a:t>
            </a:r>
            <a:endParaRPr b="1" sz="2800">
              <a:solidFill>
                <a:schemeClr val="dk1"/>
              </a:solidFill>
            </a:endParaRPr>
          </a:p>
          <a:p>
            <a:pPr indent="0" lvl="0" marL="0" rtl="0" algn="l">
              <a:lnSpc>
                <a:spcPct val="90000"/>
              </a:lnSpc>
              <a:spcBef>
                <a:spcPts val="0"/>
              </a:spcBef>
              <a:spcAft>
                <a:spcPts val="0"/>
              </a:spcAft>
              <a:buNone/>
            </a:pPr>
            <a:r>
              <a:t/>
            </a:r>
            <a:endParaRPr sz="2800">
              <a:solidFill>
                <a:schemeClr val="dk1"/>
              </a:solidFill>
            </a:endParaRPr>
          </a:p>
          <a:p>
            <a:pPr indent="0" lvl="0" marL="0" rtl="0" algn="ctr">
              <a:lnSpc>
                <a:spcPct val="90000"/>
              </a:lnSpc>
              <a:spcBef>
                <a:spcPts val="0"/>
              </a:spcBef>
              <a:spcAft>
                <a:spcPts val="0"/>
              </a:spcAft>
              <a:buNone/>
            </a:pPr>
            <a:r>
              <a:t/>
            </a:r>
            <a:endParaRPr i="1" sz="2800">
              <a:solidFill>
                <a:schemeClr val="dk1"/>
              </a:solidFill>
              <a:highlight>
                <a:srgbClr val="EAD1DC"/>
              </a:highlight>
            </a:endParaRPr>
          </a:p>
        </p:txBody>
      </p:sp>
      <p:sp>
        <p:nvSpPr>
          <p:cNvPr id="666" name="Google Shape;666;g3723852278d_2_0"/>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667" name="Google Shape;667;g3723852278d_2_0"/>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668" name="Google Shape;668;g3723852278d_2_0"/>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669" name="Google Shape;669;g3723852278d_2_0"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673" name="Shape 673"/>
        <p:cNvGrpSpPr/>
        <p:nvPr/>
      </p:nvGrpSpPr>
      <p:grpSpPr>
        <a:xfrm>
          <a:off x="0" y="0"/>
          <a:ext cx="0" cy="0"/>
          <a:chOff x="0" y="0"/>
          <a:chExt cx="0" cy="0"/>
        </a:xfrm>
      </p:grpSpPr>
      <p:sp>
        <p:nvSpPr>
          <p:cNvPr id="674" name="Google Shape;674;g36ddf57f9f5_0_7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5" name="Google Shape;675;g36ddf57f9f5_0_73"/>
          <p:cNvSpPr txBox="1"/>
          <p:nvPr>
            <p:ph type="ctrTitle"/>
          </p:nvPr>
        </p:nvSpPr>
        <p:spPr>
          <a:xfrm>
            <a:off x="1321500" y="829200"/>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1"/>
                </a:solidFill>
              </a:rPr>
              <a:t>Equipment</a:t>
            </a:r>
            <a:r>
              <a:rPr lang="en-US" sz="3900">
                <a:solidFill>
                  <a:schemeClr val="accent1"/>
                </a:solidFill>
              </a:rPr>
              <a:t> Purchases</a:t>
            </a:r>
            <a:endParaRPr b="1" i="1" sz="2300">
              <a:solidFill>
                <a:schemeClr val="accent1"/>
              </a:solidFill>
            </a:endParaRPr>
          </a:p>
        </p:txBody>
      </p:sp>
      <p:sp>
        <p:nvSpPr>
          <p:cNvPr id="676" name="Google Shape;676;g36ddf57f9f5_0_73"/>
          <p:cNvSpPr txBox="1"/>
          <p:nvPr>
            <p:ph idx="1" type="subTitle"/>
          </p:nvPr>
        </p:nvSpPr>
        <p:spPr>
          <a:xfrm>
            <a:off x="655075" y="2067763"/>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b="1" lang="en-US">
                <a:solidFill>
                  <a:schemeClr val="dk1"/>
                </a:solidFill>
              </a:rPr>
              <a:t>Large equipment purchases may be reimbursed with a school's </a:t>
            </a:r>
            <a:r>
              <a:rPr b="1" i="1" lang="en-US">
                <a:solidFill>
                  <a:schemeClr val="dk1"/>
                </a:solidFill>
              </a:rPr>
              <a:t>administrative funds</a:t>
            </a:r>
            <a:r>
              <a:rPr b="1" lang="en-US">
                <a:solidFill>
                  <a:schemeClr val="dk1"/>
                </a:solidFill>
              </a:rPr>
              <a:t> (up to 10% of the total award).</a:t>
            </a:r>
            <a:endParaRPr b="1">
              <a:solidFill>
                <a:schemeClr val="dk1"/>
              </a:solidFill>
            </a:endParaRPr>
          </a:p>
          <a:p>
            <a:pPr indent="0" lvl="0" marL="0" rtl="0" algn="l">
              <a:lnSpc>
                <a:spcPct val="90000"/>
              </a:lnSpc>
              <a:spcBef>
                <a:spcPts val="0"/>
              </a:spcBef>
              <a:spcAft>
                <a:spcPts val="0"/>
              </a:spcAft>
              <a:buClr>
                <a:schemeClr val="accent3"/>
              </a:buClr>
              <a:buSzPts val="2400"/>
              <a:buNone/>
            </a:pPr>
            <a:r>
              <a:t/>
            </a:r>
            <a:endParaRPr b="1">
              <a:solidFill>
                <a:schemeClr val="accent5"/>
              </a:solidFill>
            </a:endParaRPr>
          </a:p>
          <a:p>
            <a:pPr indent="-381000" lvl="0" marL="457200" rtl="0" algn="l">
              <a:lnSpc>
                <a:spcPct val="90000"/>
              </a:lnSpc>
              <a:spcBef>
                <a:spcPts val="0"/>
              </a:spcBef>
              <a:spcAft>
                <a:spcPts val="0"/>
              </a:spcAft>
              <a:buClr>
                <a:schemeClr val="dk1"/>
              </a:buClr>
              <a:buSzPts val="2400"/>
              <a:buChar char="●"/>
            </a:pPr>
            <a:r>
              <a:rPr lang="en-US">
                <a:solidFill>
                  <a:schemeClr val="dk1"/>
                </a:solidFill>
              </a:rPr>
              <a:t>Only the portion of time the equipment is used for FFVP purposes can be reimbursed.</a:t>
            </a:r>
            <a:endParaRPr>
              <a:solidFill>
                <a:schemeClr val="dk1"/>
              </a:solidFill>
            </a:endParaRPr>
          </a:p>
          <a:p>
            <a:pPr indent="0" lvl="0" marL="914400" rtl="0" algn="l">
              <a:lnSpc>
                <a:spcPct val="90000"/>
              </a:lnSpc>
              <a:spcBef>
                <a:spcPts val="0"/>
              </a:spcBef>
              <a:spcAft>
                <a:spcPts val="0"/>
              </a:spcAft>
              <a:buNone/>
            </a:pPr>
            <a:r>
              <a:t/>
            </a:r>
            <a:endParaRPr/>
          </a:p>
          <a:p>
            <a:pPr indent="-381000" lvl="0" marL="457200" rtl="0" algn="l">
              <a:lnSpc>
                <a:spcPct val="90000"/>
              </a:lnSpc>
              <a:spcBef>
                <a:spcPts val="0"/>
              </a:spcBef>
              <a:spcAft>
                <a:spcPts val="0"/>
              </a:spcAft>
              <a:buClr>
                <a:schemeClr val="dk1"/>
              </a:buClr>
              <a:buSzPts val="2400"/>
              <a:buChar char="●"/>
            </a:pPr>
            <a:r>
              <a:rPr lang="en-US">
                <a:solidFill>
                  <a:schemeClr val="dk1"/>
                </a:solidFill>
              </a:rPr>
              <a:t>$250+ must be approved prior to purchase.</a:t>
            </a:r>
            <a:endParaRPr>
              <a:solidFill>
                <a:schemeClr val="dk1"/>
              </a:solidFill>
            </a:endParaRPr>
          </a:p>
          <a:p>
            <a:pPr indent="0" lvl="0" marL="457200" rtl="0" algn="l">
              <a:lnSpc>
                <a:spcPct val="90000"/>
              </a:lnSpc>
              <a:spcBef>
                <a:spcPts val="0"/>
              </a:spcBef>
              <a:spcAft>
                <a:spcPts val="0"/>
              </a:spcAft>
              <a:buNone/>
            </a:pPr>
            <a:r>
              <a:t/>
            </a:r>
            <a:endParaRPr>
              <a:solidFill>
                <a:schemeClr val="dk1"/>
              </a:solidFill>
            </a:endParaRPr>
          </a:p>
          <a:p>
            <a:pPr indent="-381000" lvl="0" marL="457200" rtl="0" algn="l">
              <a:lnSpc>
                <a:spcPct val="90000"/>
              </a:lnSpc>
              <a:spcBef>
                <a:spcPts val="0"/>
              </a:spcBef>
              <a:spcAft>
                <a:spcPts val="0"/>
              </a:spcAft>
              <a:buClr>
                <a:schemeClr val="dk1"/>
              </a:buClr>
              <a:buSzPts val="2400"/>
              <a:buChar char="●"/>
            </a:pPr>
            <a:r>
              <a:rPr b="1" lang="en-US">
                <a:solidFill>
                  <a:schemeClr val="dk1"/>
                </a:solidFill>
              </a:rPr>
              <a:t>Min. 1 month of FFVP programming before equipment requests are granted.</a:t>
            </a:r>
            <a:endParaRPr b="1">
              <a:solidFill>
                <a:schemeClr val="dk1"/>
              </a:solidFill>
            </a:endParaRPr>
          </a:p>
          <a:p>
            <a:pPr indent="-381000" lvl="1" marL="914400" rtl="0" algn="l">
              <a:lnSpc>
                <a:spcPct val="90000"/>
              </a:lnSpc>
              <a:spcBef>
                <a:spcPts val="0"/>
              </a:spcBef>
              <a:spcAft>
                <a:spcPts val="0"/>
              </a:spcAft>
              <a:buClr>
                <a:schemeClr val="dk1"/>
              </a:buClr>
              <a:buSzPts val="2400"/>
              <a:buChar char="○"/>
            </a:pPr>
            <a:r>
              <a:rPr lang="en-US" sz="2400">
                <a:solidFill>
                  <a:schemeClr val="dk1"/>
                </a:solidFill>
              </a:rPr>
              <a:t>Exceptions may apply for districts with prior FFVP participation requesting equipment for newly awarded schools.</a:t>
            </a:r>
            <a:endParaRPr b="1" sz="2400">
              <a:solidFill>
                <a:schemeClr val="dk1"/>
              </a:solidFill>
            </a:endParaRPr>
          </a:p>
          <a:p>
            <a:pPr indent="0" lvl="0" marL="0" rtl="0" algn="l">
              <a:lnSpc>
                <a:spcPct val="90000"/>
              </a:lnSpc>
              <a:spcBef>
                <a:spcPts val="0"/>
              </a:spcBef>
              <a:spcAft>
                <a:spcPts val="0"/>
              </a:spcAft>
              <a:buNone/>
            </a:pPr>
            <a:r>
              <a:t/>
            </a:r>
            <a:endParaRPr>
              <a:solidFill>
                <a:schemeClr val="dk1"/>
              </a:solidFill>
            </a:endParaRPr>
          </a:p>
          <a:p>
            <a:pPr indent="0" lvl="0" marL="0" rtl="0" algn="ctr">
              <a:lnSpc>
                <a:spcPct val="90000"/>
              </a:lnSpc>
              <a:spcBef>
                <a:spcPts val="0"/>
              </a:spcBef>
              <a:spcAft>
                <a:spcPts val="0"/>
              </a:spcAft>
              <a:buNone/>
            </a:pPr>
            <a:r>
              <a:t/>
            </a:r>
            <a:endParaRPr i="1" sz="2000">
              <a:solidFill>
                <a:schemeClr val="dk1"/>
              </a:solidFill>
              <a:highlight>
                <a:srgbClr val="EAD1DC"/>
              </a:highlight>
            </a:endParaRPr>
          </a:p>
        </p:txBody>
      </p:sp>
      <p:sp>
        <p:nvSpPr>
          <p:cNvPr id="677" name="Google Shape;677;g36ddf57f9f5_0_7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678" name="Google Shape;678;g36ddf57f9f5_0_7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679" name="Google Shape;679;g36ddf57f9f5_0_7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680" name="Google Shape;680;g36ddf57f9f5_0_7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84" name="Shape 684"/>
        <p:cNvGrpSpPr/>
        <p:nvPr/>
      </p:nvGrpSpPr>
      <p:grpSpPr>
        <a:xfrm>
          <a:off x="0" y="0"/>
          <a:ext cx="0" cy="0"/>
          <a:chOff x="0" y="0"/>
          <a:chExt cx="0" cy="0"/>
        </a:xfrm>
      </p:grpSpPr>
      <p:sp>
        <p:nvSpPr>
          <p:cNvPr id="685" name="Google Shape;685;g36ddf57f9f5_0_8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86" name="Google Shape;686;g36ddf57f9f5_0_83"/>
          <p:cNvSpPr txBox="1"/>
          <p:nvPr>
            <p:ph type="ctrTitle"/>
          </p:nvPr>
        </p:nvSpPr>
        <p:spPr>
          <a:xfrm>
            <a:off x="1321500" y="618625"/>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2"/>
                </a:solidFill>
              </a:rPr>
              <a:t>NEW: Claim Procedure Deadlines</a:t>
            </a:r>
            <a:endParaRPr b="1" i="1" sz="2300">
              <a:solidFill>
                <a:schemeClr val="accent2"/>
              </a:solidFill>
            </a:endParaRPr>
          </a:p>
        </p:txBody>
      </p:sp>
      <p:sp>
        <p:nvSpPr>
          <p:cNvPr id="687" name="Google Shape;687;g36ddf57f9f5_0_83"/>
          <p:cNvSpPr txBox="1"/>
          <p:nvPr>
            <p:ph idx="1" type="subTitle"/>
          </p:nvPr>
        </p:nvSpPr>
        <p:spPr>
          <a:xfrm>
            <a:off x="1134775" y="1849425"/>
            <a:ext cx="4412100" cy="10713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a:solidFill>
                  <a:schemeClr val="accent2"/>
                </a:solidFill>
              </a:rPr>
              <a:t>Returning Grantees</a:t>
            </a:r>
            <a:endParaRPr b="1">
              <a:solidFill>
                <a:schemeClr val="accent2"/>
              </a:solidFill>
            </a:endParaRPr>
          </a:p>
          <a:p>
            <a:pPr indent="0" lvl="0" marL="0" rtl="0" algn="ctr">
              <a:lnSpc>
                <a:spcPct val="90000"/>
              </a:lnSpc>
              <a:spcBef>
                <a:spcPts val="0"/>
              </a:spcBef>
              <a:spcAft>
                <a:spcPts val="0"/>
              </a:spcAft>
              <a:buClr>
                <a:schemeClr val="accent3"/>
              </a:buClr>
              <a:buSzPts val="2400"/>
              <a:buNone/>
            </a:pPr>
            <a:r>
              <a:rPr lang="en-US" sz="2300">
                <a:solidFill>
                  <a:schemeClr val="dk1"/>
                </a:solidFill>
              </a:rPr>
              <a:t>Begin FFVP programming by the first month of the grant period </a:t>
            </a:r>
            <a:r>
              <a:rPr b="1" lang="en-US" sz="2300">
                <a:solidFill>
                  <a:schemeClr val="dk1"/>
                </a:solidFill>
              </a:rPr>
              <a:t>(October).</a:t>
            </a:r>
            <a:endParaRPr b="1" sz="2300">
              <a:solidFill>
                <a:schemeClr val="dk1"/>
              </a:solidFill>
            </a:endParaRPr>
          </a:p>
          <a:p>
            <a:pPr indent="0" lvl="0" marL="0" rtl="0" algn="ctr">
              <a:lnSpc>
                <a:spcPct val="90000"/>
              </a:lnSpc>
              <a:spcBef>
                <a:spcPts val="0"/>
              </a:spcBef>
              <a:spcAft>
                <a:spcPts val="0"/>
              </a:spcAft>
              <a:buNone/>
            </a:pPr>
            <a:r>
              <a:t/>
            </a:r>
            <a:endParaRPr i="1" sz="2300">
              <a:solidFill>
                <a:schemeClr val="dk1"/>
              </a:solidFill>
              <a:highlight>
                <a:srgbClr val="EAD1DC"/>
              </a:highlight>
            </a:endParaRPr>
          </a:p>
        </p:txBody>
      </p:sp>
      <p:sp>
        <p:nvSpPr>
          <p:cNvPr id="688" name="Google Shape;688;g36ddf57f9f5_0_8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689" name="Google Shape;689;g36ddf57f9f5_0_8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690" name="Google Shape;690;g36ddf57f9f5_0_8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691" name="Google Shape;691;g36ddf57f9f5_0_8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
        <p:nvSpPr>
          <p:cNvPr id="692" name="Google Shape;692;g36ddf57f9f5_0_83"/>
          <p:cNvSpPr txBox="1"/>
          <p:nvPr>
            <p:ph idx="1" type="subTitle"/>
          </p:nvPr>
        </p:nvSpPr>
        <p:spPr>
          <a:xfrm>
            <a:off x="6121400" y="1849413"/>
            <a:ext cx="5156100" cy="10713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a:solidFill>
                  <a:schemeClr val="accent2"/>
                </a:solidFill>
              </a:rPr>
              <a:t>New Grantees</a:t>
            </a:r>
            <a:endParaRPr b="1">
              <a:solidFill>
                <a:schemeClr val="accent2"/>
              </a:solidFill>
            </a:endParaRPr>
          </a:p>
          <a:p>
            <a:pPr indent="0" lvl="0" marL="0" rtl="0" algn="ctr">
              <a:lnSpc>
                <a:spcPct val="90000"/>
              </a:lnSpc>
              <a:spcBef>
                <a:spcPts val="0"/>
              </a:spcBef>
              <a:spcAft>
                <a:spcPts val="0"/>
              </a:spcAft>
              <a:buClr>
                <a:schemeClr val="accent3"/>
              </a:buClr>
              <a:buSzPts val="2400"/>
              <a:buNone/>
            </a:pPr>
            <a:r>
              <a:rPr lang="en-US" sz="2300">
                <a:solidFill>
                  <a:schemeClr val="dk1"/>
                </a:solidFill>
              </a:rPr>
              <a:t>Begin FFVP programming within the second month of the grant period </a:t>
            </a:r>
            <a:r>
              <a:rPr b="1" lang="en-US" sz="2300">
                <a:solidFill>
                  <a:schemeClr val="dk1"/>
                </a:solidFill>
              </a:rPr>
              <a:t>(November).</a:t>
            </a:r>
            <a:endParaRPr b="1" sz="2300">
              <a:solidFill>
                <a:schemeClr val="dk1"/>
              </a:solidFill>
            </a:endParaRPr>
          </a:p>
          <a:p>
            <a:pPr indent="0" lvl="0" marL="0" rtl="0" algn="ctr">
              <a:lnSpc>
                <a:spcPct val="90000"/>
              </a:lnSpc>
              <a:spcBef>
                <a:spcPts val="0"/>
              </a:spcBef>
              <a:spcAft>
                <a:spcPts val="0"/>
              </a:spcAft>
              <a:buNone/>
            </a:pPr>
            <a:r>
              <a:t/>
            </a:r>
            <a:endParaRPr i="1" sz="2300">
              <a:solidFill>
                <a:schemeClr val="dk1"/>
              </a:solidFill>
              <a:highlight>
                <a:srgbClr val="EAD1DC"/>
              </a:highlight>
            </a:endParaRPr>
          </a:p>
        </p:txBody>
      </p:sp>
      <p:sp>
        <p:nvSpPr>
          <p:cNvPr id="693" name="Google Shape;693;g36ddf57f9f5_0_83"/>
          <p:cNvSpPr txBox="1"/>
          <p:nvPr>
            <p:ph type="ctrTitle"/>
          </p:nvPr>
        </p:nvSpPr>
        <p:spPr>
          <a:xfrm>
            <a:off x="1307675" y="3314875"/>
            <a:ext cx="9549000" cy="476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b="1" i="1" lang="en-US" sz="2500">
                <a:solidFill>
                  <a:schemeClr val="dk1"/>
                </a:solidFill>
              </a:rPr>
              <a:t>Claims submissions indicate a school’s FFVP programming is underway.</a:t>
            </a:r>
            <a:endParaRPr b="1" i="1" sz="900">
              <a:solidFill>
                <a:schemeClr val="dk1"/>
              </a:solidFill>
            </a:endParaRPr>
          </a:p>
        </p:txBody>
      </p:sp>
      <p:sp>
        <p:nvSpPr>
          <p:cNvPr id="694" name="Google Shape;694;g36ddf57f9f5_0_83"/>
          <p:cNvSpPr txBox="1"/>
          <p:nvPr>
            <p:ph idx="1" type="subTitle"/>
          </p:nvPr>
        </p:nvSpPr>
        <p:spPr>
          <a:xfrm>
            <a:off x="939800" y="3994613"/>
            <a:ext cx="4978500" cy="10713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a:solidFill>
                  <a:schemeClr val="accent2"/>
                </a:solidFill>
              </a:rPr>
              <a:t>30 Days</a:t>
            </a:r>
            <a:endParaRPr b="1">
              <a:solidFill>
                <a:schemeClr val="accent2"/>
              </a:solidFill>
            </a:endParaRPr>
          </a:p>
          <a:p>
            <a:pPr indent="0" lvl="0" marL="0" rtl="0" algn="ctr">
              <a:lnSpc>
                <a:spcPct val="90000"/>
              </a:lnSpc>
              <a:spcBef>
                <a:spcPts val="0"/>
              </a:spcBef>
              <a:spcAft>
                <a:spcPts val="0"/>
              </a:spcAft>
              <a:buClr>
                <a:schemeClr val="accent3"/>
              </a:buClr>
              <a:buSzPts val="2400"/>
              <a:buNone/>
            </a:pPr>
            <a:r>
              <a:rPr b="1" lang="en-US" sz="2300">
                <a:solidFill>
                  <a:schemeClr val="dk1"/>
                </a:solidFill>
              </a:rPr>
              <a:t>Monthly claim sheets</a:t>
            </a:r>
            <a:r>
              <a:rPr lang="en-US" sz="2300">
                <a:solidFill>
                  <a:schemeClr val="dk1"/>
                </a:solidFill>
              </a:rPr>
              <a:t> must be submitted to </a:t>
            </a:r>
            <a:r>
              <a:rPr lang="en-US" sz="2300" u="sng">
                <a:solidFill>
                  <a:schemeClr val="dk1"/>
                </a:solidFill>
              </a:rPr>
              <a:t>ODE.FFVP@ode.oregon.gov</a:t>
            </a:r>
            <a:r>
              <a:rPr lang="en-US" sz="2300">
                <a:solidFill>
                  <a:schemeClr val="dk1"/>
                </a:solidFill>
              </a:rPr>
              <a:t> for review </a:t>
            </a:r>
            <a:r>
              <a:rPr b="1" lang="en-US" sz="2300">
                <a:solidFill>
                  <a:schemeClr val="dk1"/>
                </a:solidFill>
              </a:rPr>
              <a:t>within 30 days of the end of claim month.</a:t>
            </a:r>
            <a:endParaRPr b="1" sz="2300">
              <a:solidFill>
                <a:schemeClr val="dk1"/>
              </a:solidFill>
            </a:endParaRPr>
          </a:p>
          <a:p>
            <a:pPr indent="0" lvl="0" marL="0" rtl="0" algn="ctr">
              <a:lnSpc>
                <a:spcPct val="90000"/>
              </a:lnSpc>
              <a:spcBef>
                <a:spcPts val="0"/>
              </a:spcBef>
              <a:spcAft>
                <a:spcPts val="0"/>
              </a:spcAft>
              <a:buNone/>
            </a:pPr>
            <a:r>
              <a:t/>
            </a:r>
            <a:endParaRPr i="1" sz="2300">
              <a:solidFill>
                <a:schemeClr val="dk1"/>
              </a:solidFill>
              <a:highlight>
                <a:srgbClr val="EAD1DC"/>
              </a:highlight>
            </a:endParaRPr>
          </a:p>
        </p:txBody>
      </p:sp>
      <p:sp>
        <p:nvSpPr>
          <p:cNvPr id="695" name="Google Shape;695;g36ddf57f9f5_0_83"/>
          <p:cNvSpPr txBox="1"/>
          <p:nvPr>
            <p:ph idx="1" type="subTitle"/>
          </p:nvPr>
        </p:nvSpPr>
        <p:spPr>
          <a:xfrm>
            <a:off x="6654800" y="4032725"/>
            <a:ext cx="4412100" cy="10713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a:solidFill>
                  <a:schemeClr val="accent2"/>
                </a:solidFill>
              </a:rPr>
              <a:t>6</a:t>
            </a:r>
            <a:r>
              <a:rPr b="1" lang="en-US">
                <a:solidFill>
                  <a:schemeClr val="accent2"/>
                </a:solidFill>
              </a:rPr>
              <a:t>0 Days</a:t>
            </a:r>
            <a:endParaRPr b="1">
              <a:solidFill>
                <a:schemeClr val="accent2"/>
              </a:solidFill>
            </a:endParaRPr>
          </a:p>
          <a:p>
            <a:pPr indent="0" lvl="0" marL="0" rtl="0" algn="ctr">
              <a:lnSpc>
                <a:spcPct val="90000"/>
              </a:lnSpc>
              <a:spcBef>
                <a:spcPts val="0"/>
              </a:spcBef>
              <a:spcAft>
                <a:spcPts val="0"/>
              </a:spcAft>
              <a:buClr>
                <a:schemeClr val="accent3"/>
              </a:buClr>
              <a:buSzPts val="2400"/>
              <a:buNone/>
            </a:pPr>
            <a:r>
              <a:rPr b="1" lang="en-US" sz="2300">
                <a:solidFill>
                  <a:schemeClr val="dk1"/>
                </a:solidFill>
              </a:rPr>
              <a:t>Reviewed and approved claims</a:t>
            </a:r>
            <a:r>
              <a:rPr lang="en-US" sz="2300">
                <a:solidFill>
                  <a:schemeClr val="dk1"/>
                </a:solidFill>
              </a:rPr>
              <a:t> must be entered into ODE's Electronic Grants Management System (EGMS) </a:t>
            </a:r>
            <a:r>
              <a:rPr b="1" lang="en-US" sz="2300">
                <a:solidFill>
                  <a:schemeClr val="dk1"/>
                </a:solidFill>
              </a:rPr>
              <a:t>within 60 days of the end of the claim month.</a:t>
            </a:r>
            <a:endParaRPr b="1" sz="2300">
              <a:solidFill>
                <a:schemeClr val="dk1"/>
              </a:solidFill>
            </a:endParaRPr>
          </a:p>
          <a:p>
            <a:pPr indent="0" lvl="0" marL="0" rtl="0" algn="ctr">
              <a:lnSpc>
                <a:spcPct val="90000"/>
              </a:lnSpc>
              <a:spcBef>
                <a:spcPts val="0"/>
              </a:spcBef>
              <a:spcAft>
                <a:spcPts val="0"/>
              </a:spcAft>
              <a:buNone/>
            </a:pPr>
            <a:r>
              <a:t/>
            </a:r>
            <a:endParaRPr i="1" sz="2300">
              <a:solidFill>
                <a:schemeClr val="dk1"/>
              </a:solidFill>
              <a:highlight>
                <a:srgbClr val="EAD1DC"/>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99" name="Shape 699"/>
        <p:cNvGrpSpPr/>
        <p:nvPr/>
      </p:nvGrpSpPr>
      <p:grpSpPr>
        <a:xfrm>
          <a:off x="0" y="0"/>
          <a:ext cx="0" cy="0"/>
          <a:chOff x="0" y="0"/>
          <a:chExt cx="0" cy="0"/>
        </a:xfrm>
      </p:grpSpPr>
      <p:sp>
        <p:nvSpPr>
          <p:cNvPr id="700" name="Google Shape;700;g36ddf57f9f5_0_12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01" name="Google Shape;701;g36ddf57f9f5_0_123"/>
          <p:cNvSpPr txBox="1"/>
          <p:nvPr>
            <p:ph type="ctrTitle"/>
          </p:nvPr>
        </p:nvSpPr>
        <p:spPr>
          <a:xfrm>
            <a:off x="1321500" y="829200"/>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2"/>
                </a:solidFill>
              </a:rPr>
              <a:t>Late Claim Exceptions</a:t>
            </a:r>
            <a:endParaRPr b="1" i="1" sz="2300">
              <a:solidFill>
                <a:schemeClr val="accent2"/>
              </a:solidFill>
            </a:endParaRPr>
          </a:p>
        </p:txBody>
      </p:sp>
      <p:sp>
        <p:nvSpPr>
          <p:cNvPr id="702" name="Google Shape;702;g36ddf57f9f5_0_123"/>
          <p:cNvSpPr txBox="1"/>
          <p:nvPr>
            <p:ph idx="1" type="subTitle"/>
          </p:nvPr>
        </p:nvSpPr>
        <p:spPr>
          <a:xfrm>
            <a:off x="1727200" y="2067775"/>
            <a:ext cx="89154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sz="3100">
                <a:solidFill>
                  <a:schemeClr val="dk1"/>
                </a:solidFill>
              </a:rPr>
              <a:t>If you miss a federal claim deadline (60 days), you may request a one-time late claim exception. ODE can grant this exception only once every 36 months per Child Nutrition Program, per Sponsor.</a:t>
            </a:r>
            <a:endParaRPr b="1" sz="3100">
              <a:solidFill>
                <a:schemeClr val="dk1"/>
              </a:solidFill>
            </a:endParaRPr>
          </a:p>
          <a:p>
            <a:pPr indent="0" lvl="0" marL="0" rtl="0" algn="l">
              <a:lnSpc>
                <a:spcPct val="90000"/>
              </a:lnSpc>
              <a:spcBef>
                <a:spcPts val="0"/>
              </a:spcBef>
              <a:spcAft>
                <a:spcPts val="0"/>
              </a:spcAft>
              <a:buNone/>
            </a:pPr>
            <a:r>
              <a:t/>
            </a:r>
            <a:endParaRPr b="1" sz="1900">
              <a:solidFill>
                <a:schemeClr val="dk1"/>
              </a:solidFill>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703" name="Google Shape;703;g36ddf57f9f5_0_12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704" name="Google Shape;704;g36ddf57f9f5_0_12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705" name="Google Shape;705;g36ddf57f9f5_0_12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706" name="Google Shape;706;g36ddf57f9f5_0_12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710" name="Shape 710"/>
        <p:cNvGrpSpPr/>
        <p:nvPr/>
      </p:nvGrpSpPr>
      <p:grpSpPr>
        <a:xfrm>
          <a:off x="0" y="0"/>
          <a:ext cx="0" cy="0"/>
          <a:chOff x="0" y="0"/>
          <a:chExt cx="0" cy="0"/>
        </a:xfrm>
      </p:grpSpPr>
      <p:sp>
        <p:nvSpPr>
          <p:cNvPr id="711" name="Google Shape;711;g36ddf57f9f5_0_13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12" name="Google Shape;712;g36ddf57f9f5_0_133"/>
          <p:cNvSpPr txBox="1"/>
          <p:nvPr>
            <p:ph type="ctrTitle"/>
          </p:nvPr>
        </p:nvSpPr>
        <p:spPr>
          <a:xfrm>
            <a:off x="1321500" y="829200"/>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2"/>
                </a:solidFill>
              </a:rPr>
              <a:t>Claim Workbook Template</a:t>
            </a:r>
            <a:endParaRPr b="1" i="1" sz="2300">
              <a:solidFill>
                <a:schemeClr val="accent2"/>
              </a:solidFill>
            </a:endParaRPr>
          </a:p>
        </p:txBody>
      </p:sp>
      <p:sp>
        <p:nvSpPr>
          <p:cNvPr id="713" name="Google Shape;713;g36ddf57f9f5_0_133"/>
          <p:cNvSpPr txBox="1"/>
          <p:nvPr>
            <p:ph idx="1" type="subTitle"/>
          </p:nvPr>
        </p:nvSpPr>
        <p:spPr>
          <a:xfrm>
            <a:off x="717175" y="2334463"/>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393700" lvl="0" marL="457200" rtl="0" algn="l">
              <a:lnSpc>
                <a:spcPct val="90000"/>
              </a:lnSpc>
              <a:spcBef>
                <a:spcPts val="0"/>
              </a:spcBef>
              <a:spcAft>
                <a:spcPts val="0"/>
              </a:spcAft>
              <a:buClr>
                <a:schemeClr val="dk1"/>
              </a:buClr>
              <a:buSzPts val="2600"/>
              <a:buChar char="●"/>
            </a:pPr>
            <a:r>
              <a:rPr b="1" lang="en-US" sz="2600">
                <a:solidFill>
                  <a:schemeClr val="dk1"/>
                </a:solidFill>
              </a:rPr>
              <a:t>Excel workbook available for download on the ODE FFVP webpage</a:t>
            </a:r>
            <a:endParaRPr b="1" sz="2600">
              <a:solidFill>
                <a:schemeClr val="dk1"/>
              </a:solidFill>
            </a:endParaRPr>
          </a:p>
          <a:p>
            <a:pPr indent="0" lvl="0" marL="457200" rtl="0" algn="l">
              <a:lnSpc>
                <a:spcPct val="90000"/>
              </a:lnSpc>
              <a:spcBef>
                <a:spcPts val="0"/>
              </a:spcBef>
              <a:spcAft>
                <a:spcPts val="0"/>
              </a:spcAft>
              <a:buNone/>
            </a:pPr>
            <a:r>
              <a:t/>
            </a:r>
            <a:endParaRPr b="1" sz="2600">
              <a:solidFill>
                <a:schemeClr val="dk1"/>
              </a:solidFill>
            </a:endParaRPr>
          </a:p>
          <a:p>
            <a:pPr indent="-393700" lvl="0" marL="457200" rtl="0" algn="l">
              <a:lnSpc>
                <a:spcPct val="90000"/>
              </a:lnSpc>
              <a:spcBef>
                <a:spcPts val="0"/>
              </a:spcBef>
              <a:spcAft>
                <a:spcPts val="0"/>
              </a:spcAft>
              <a:buClr>
                <a:schemeClr val="dk1"/>
              </a:buClr>
              <a:buSzPts val="2600"/>
              <a:buChar char="●"/>
            </a:pPr>
            <a:r>
              <a:rPr lang="en-US" sz="2600">
                <a:solidFill>
                  <a:schemeClr val="dk1"/>
                </a:solidFill>
              </a:rPr>
              <a:t>FFVP claims must be submitted on the most updated version of the template.</a:t>
            </a:r>
            <a:endParaRPr sz="2600">
              <a:solidFill>
                <a:schemeClr val="dk1"/>
              </a:solidFill>
            </a:endParaRPr>
          </a:p>
          <a:p>
            <a:pPr indent="-393700" lvl="1" marL="914400" rtl="0" algn="l">
              <a:lnSpc>
                <a:spcPct val="90000"/>
              </a:lnSpc>
              <a:spcBef>
                <a:spcPts val="0"/>
              </a:spcBef>
              <a:spcAft>
                <a:spcPts val="0"/>
              </a:spcAft>
              <a:buClr>
                <a:schemeClr val="dk1"/>
              </a:buClr>
              <a:buSzPts val="2600"/>
              <a:buChar char="○"/>
            </a:pPr>
            <a:r>
              <a:rPr lang="en-US" sz="2600"/>
              <a:t>Changes may be made to the claim template throughout the grant period.</a:t>
            </a:r>
            <a:endParaRPr sz="2600"/>
          </a:p>
          <a:p>
            <a:pPr indent="0" lvl="0" marL="914400" rtl="0" algn="l">
              <a:lnSpc>
                <a:spcPct val="90000"/>
              </a:lnSpc>
              <a:spcBef>
                <a:spcPts val="0"/>
              </a:spcBef>
              <a:spcAft>
                <a:spcPts val="0"/>
              </a:spcAft>
              <a:buNone/>
            </a:pPr>
            <a:r>
              <a:t/>
            </a:r>
            <a:endParaRPr sz="2600"/>
          </a:p>
          <a:p>
            <a:pPr indent="-393700" lvl="0" marL="457200" rtl="0" algn="l">
              <a:lnSpc>
                <a:spcPct val="90000"/>
              </a:lnSpc>
              <a:spcBef>
                <a:spcPts val="0"/>
              </a:spcBef>
              <a:spcAft>
                <a:spcPts val="0"/>
              </a:spcAft>
              <a:buClr>
                <a:schemeClr val="dk1"/>
              </a:buClr>
              <a:buSzPts val="2600"/>
              <a:buChar char="●"/>
            </a:pPr>
            <a:r>
              <a:rPr lang="en-US" sz="2600">
                <a:solidFill>
                  <a:schemeClr val="dk1"/>
                </a:solidFill>
              </a:rPr>
              <a:t>Submit a </a:t>
            </a:r>
            <a:r>
              <a:rPr lang="en-US" sz="2600">
                <a:solidFill>
                  <a:schemeClr val="dk1"/>
                </a:solidFill>
              </a:rPr>
              <a:t>monthly</a:t>
            </a:r>
            <a:r>
              <a:rPr lang="en-US" sz="2600">
                <a:solidFill>
                  <a:schemeClr val="dk1"/>
                </a:solidFill>
              </a:rPr>
              <a:t> claim workbook for each FFVP site.</a:t>
            </a:r>
            <a:endParaRPr sz="2600">
              <a:solidFill>
                <a:schemeClr val="dk1"/>
              </a:solidFill>
            </a:endParaRPr>
          </a:p>
          <a:p>
            <a:pPr indent="0" lvl="0" marL="457200" rtl="0" algn="l">
              <a:lnSpc>
                <a:spcPct val="90000"/>
              </a:lnSpc>
              <a:spcBef>
                <a:spcPts val="0"/>
              </a:spcBef>
              <a:spcAft>
                <a:spcPts val="0"/>
              </a:spcAft>
              <a:buNone/>
            </a:pPr>
            <a:r>
              <a:t/>
            </a:r>
            <a:endParaRPr sz="2600">
              <a:solidFill>
                <a:schemeClr val="dk1"/>
              </a:solidFill>
            </a:endParaRPr>
          </a:p>
          <a:p>
            <a:pPr indent="0" lvl="0" marL="0" rtl="0" algn="ctr">
              <a:spcBef>
                <a:spcPts val="0"/>
              </a:spcBef>
              <a:spcAft>
                <a:spcPts val="0"/>
              </a:spcAft>
              <a:buClr>
                <a:schemeClr val="accent3"/>
              </a:buClr>
              <a:buSzPts val="2400"/>
              <a:buFont typeface="Arial"/>
              <a:buNone/>
            </a:pPr>
            <a:r>
              <a:rPr b="1" lang="en-US" sz="2600">
                <a:solidFill>
                  <a:schemeClr val="dk1"/>
                </a:solidFill>
              </a:rPr>
              <a:t>There are seven sheets in the FFVP claim </a:t>
            </a:r>
            <a:r>
              <a:rPr b="1" lang="en-US" sz="2600">
                <a:solidFill>
                  <a:schemeClr val="dk1"/>
                </a:solidFill>
              </a:rPr>
              <a:t>template workbook…</a:t>
            </a:r>
            <a:endParaRPr b="1" sz="2600">
              <a:solidFill>
                <a:schemeClr val="dk1"/>
              </a:solidFill>
            </a:endParaRPr>
          </a:p>
          <a:p>
            <a:pPr indent="0" lvl="0" marL="0" rtl="0" algn="l">
              <a:lnSpc>
                <a:spcPct val="90000"/>
              </a:lnSpc>
              <a:spcBef>
                <a:spcPts val="0"/>
              </a:spcBef>
              <a:spcAft>
                <a:spcPts val="0"/>
              </a:spcAft>
              <a:buNone/>
            </a:pPr>
            <a:r>
              <a:t/>
            </a:r>
            <a:endParaRPr sz="2800"/>
          </a:p>
          <a:p>
            <a:pPr indent="0" lvl="0" marL="0" rtl="0" algn="l">
              <a:lnSpc>
                <a:spcPct val="90000"/>
              </a:lnSpc>
              <a:spcBef>
                <a:spcPts val="0"/>
              </a:spcBef>
              <a:spcAft>
                <a:spcPts val="0"/>
              </a:spcAft>
              <a:buNone/>
            </a:pPr>
            <a:r>
              <a:t/>
            </a:r>
            <a:endParaRPr sz="2600">
              <a:solidFill>
                <a:schemeClr val="dk1"/>
              </a:solidFill>
            </a:endParaRPr>
          </a:p>
          <a:p>
            <a:pPr indent="0" lvl="0" marL="0" rtl="0" algn="ctr">
              <a:lnSpc>
                <a:spcPct val="90000"/>
              </a:lnSpc>
              <a:spcBef>
                <a:spcPts val="0"/>
              </a:spcBef>
              <a:spcAft>
                <a:spcPts val="0"/>
              </a:spcAft>
              <a:buNone/>
            </a:pPr>
            <a:r>
              <a:t/>
            </a:r>
            <a:endParaRPr i="1" sz="2200">
              <a:solidFill>
                <a:schemeClr val="dk1"/>
              </a:solidFill>
              <a:highlight>
                <a:srgbClr val="EAD1DC"/>
              </a:highlight>
            </a:endParaRPr>
          </a:p>
        </p:txBody>
      </p:sp>
      <p:sp>
        <p:nvSpPr>
          <p:cNvPr id="714" name="Google Shape;714;g36ddf57f9f5_0_13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715" name="Google Shape;715;g36ddf57f9f5_0_13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716" name="Google Shape;716;g36ddf57f9f5_0_13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717" name="Google Shape;717;g36ddf57f9f5_0_13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21" name="Shape 721"/>
        <p:cNvGrpSpPr/>
        <p:nvPr/>
      </p:nvGrpSpPr>
      <p:grpSpPr>
        <a:xfrm>
          <a:off x="0" y="0"/>
          <a:ext cx="0" cy="0"/>
          <a:chOff x="0" y="0"/>
          <a:chExt cx="0" cy="0"/>
        </a:xfrm>
      </p:grpSpPr>
      <p:sp>
        <p:nvSpPr>
          <p:cNvPr id="722" name="Google Shape;722;g36ddf57f9f5_0_14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23" name="Google Shape;723;g36ddf57f9f5_0_143"/>
          <p:cNvSpPr txBox="1"/>
          <p:nvPr>
            <p:ph type="ctrTitle"/>
          </p:nvPr>
        </p:nvSpPr>
        <p:spPr>
          <a:xfrm>
            <a:off x="1321500" y="829200"/>
            <a:ext cx="9549000" cy="880500"/>
          </a:xfrm>
          <a:prstGeom prst="rect">
            <a:avLst/>
          </a:prstGeom>
          <a:noFill/>
          <a:ln>
            <a:noFill/>
          </a:ln>
        </p:spPr>
        <p:txBody>
          <a:bodyPr anchorCtr="0" anchor="b" bIns="45700" lIns="91425" spcFirstLastPara="1" rIns="91425" wrap="square" tIns="45700">
            <a:noAutofit/>
          </a:bodyPr>
          <a:lstStyle/>
          <a:p>
            <a:pPr indent="-476250" lvl="0" marL="457200" rtl="0" algn="ctr">
              <a:lnSpc>
                <a:spcPct val="90000"/>
              </a:lnSpc>
              <a:spcBef>
                <a:spcPts val="0"/>
              </a:spcBef>
              <a:spcAft>
                <a:spcPts val="0"/>
              </a:spcAft>
              <a:buClr>
                <a:schemeClr val="accent5"/>
              </a:buClr>
              <a:buSzPts val="3900"/>
              <a:buAutoNum type="arabicPeriod"/>
            </a:pPr>
            <a:r>
              <a:rPr lang="en-US" sz="3900">
                <a:solidFill>
                  <a:schemeClr val="accent5"/>
                </a:solidFill>
              </a:rPr>
              <a:t>Instructions Tab</a:t>
            </a:r>
            <a:endParaRPr b="1" i="1" sz="2300">
              <a:solidFill>
                <a:schemeClr val="accent5"/>
              </a:solidFill>
            </a:endParaRPr>
          </a:p>
        </p:txBody>
      </p:sp>
      <p:sp>
        <p:nvSpPr>
          <p:cNvPr id="724" name="Google Shape;724;g36ddf57f9f5_0_143"/>
          <p:cNvSpPr txBox="1"/>
          <p:nvPr>
            <p:ph idx="1" type="subTitle"/>
          </p:nvPr>
        </p:nvSpPr>
        <p:spPr>
          <a:xfrm>
            <a:off x="619350" y="1778838"/>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sz="2000">
                <a:solidFill>
                  <a:schemeClr val="dk1"/>
                </a:solidFill>
              </a:rPr>
              <a:t>Examples for the FOOD tab, file name and email subject line formatting guidance, and claim submission instructions.</a:t>
            </a:r>
            <a:endParaRPr b="1" sz="2000">
              <a:solidFill>
                <a:schemeClr val="dk1"/>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725" name="Google Shape;725;g36ddf57f9f5_0_14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726" name="Google Shape;726;g36ddf57f9f5_0_14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727" name="Google Shape;727;g36ddf57f9f5_0_14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728" name="Google Shape;728;g36ddf57f9f5_0_14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pic>
        <p:nvPicPr>
          <p:cNvPr id="729" name="Google Shape;729;g36ddf57f9f5_0_143" title="instructions tab.png"/>
          <p:cNvPicPr preferRelativeResize="0"/>
          <p:nvPr/>
        </p:nvPicPr>
        <p:blipFill>
          <a:blip r:embed="rId5">
            <a:alphaModFix/>
          </a:blip>
          <a:stretch>
            <a:fillRect/>
          </a:stretch>
        </p:blipFill>
        <p:spPr>
          <a:xfrm>
            <a:off x="2574175" y="2431225"/>
            <a:ext cx="6675426" cy="37085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33" name="Shape 733"/>
        <p:cNvGrpSpPr/>
        <p:nvPr/>
      </p:nvGrpSpPr>
      <p:grpSpPr>
        <a:xfrm>
          <a:off x="0" y="0"/>
          <a:ext cx="0" cy="0"/>
          <a:chOff x="0" y="0"/>
          <a:chExt cx="0" cy="0"/>
        </a:xfrm>
      </p:grpSpPr>
      <p:sp>
        <p:nvSpPr>
          <p:cNvPr id="734" name="Google Shape;734;g36ddf57f9f5_0_15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35" name="Google Shape;735;g36ddf57f9f5_0_153"/>
          <p:cNvSpPr txBox="1"/>
          <p:nvPr>
            <p:ph type="ctrTitle"/>
          </p:nvPr>
        </p:nvSpPr>
        <p:spPr>
          <a:xfrm>
            <a:off x="1321500" y="829200"/>
            <a:ext cx="9549000" cy="880500"/>
          </a:xfrm>
          <a:prstGeom prst="rect">
            <a:avLst/>
          </a:prstGeom>
          <a:noFill/>
          <a:ln>
            <a:noFill/>
          </a:ln>
        </p:spPr>
        <p:txBody>
          <a:bodyPr anchorCtr="0" anchor="b" bIns="45700" lIns="91425" spcFirstLastPara="1" rIns="91425" wrap="square" tIns="45700">
            <a:noAutofit/>
          </a:bodyPr>
          <a:lstStyle/>
          <a:p>
            <a:pPr indent="0" lvl="0" marL="457200" rtl="0" algn="ctr">
              <a:lnSpc>
                <a:spcPct val="90000"/>
              </a:lnSpc>
              <a:spcBef>
                <a:spcPts val="0"/>
              </a:spcBef>
              <a:spcAft>
                <a:spcPts val="0"/>
              </a:spcAft>
              <a:buNone/>
            </a:pPr>
            <a:r>
              <a:rPr lang="en-US" sz="3900">
                <a:solidFill>
                  <a:schemeClr val="accent5"/>
                </a:solidFill>
              </a:rPr>
              <a:t>2. Deadlines </a:t>
            </a:r>
            <a:r>
              <a:rPr lang="en-US" sz="3900">
                <a:solidFill>
                  <a:schemeClr val="accent5"/>
                </a:solidFill>
              </a:rPr>
              <a:t>Tab</a:t>
            </a:r>
            <a:endParaRPr b="1" i="1" sz="2300">
              <a:solidFill>
                <a:schemeClr val="accent5"/>
              </a:solidFill>
            </a:endParaRPr>
          </a:p>
        </p:txBody>
      </p:sp>
      <p:sp>
        <p:nvSpPr>
          <p:cNvPr id="736" name="Google Shape;736;g36ddf57f9f5_0_153"/>
          <p:cNvSpPr txBox="1"/>
          <p:nvPr>
            <p:ph idx="1" type="subTitle"/>
          </p:nvPr>
        </p:nvSpPr>
        <p:spPr>
          <a:xfrm>
            <a:off x="619350" y="1677288"/>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sz="2200">
                <a:solidFill>
                  <a:schemeClr val="dk1"/>
                </a:solidFill>
              </a:rPr>
              <a:t>Reference tab for FFVP programming, claim submission and claim entry deadlines.</a:t>
            </a:r>
            <a:endParaRPr b="1" sz="2200">
              <a:solidFill>
                <a:schemeClr val="dk1"/>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737" name="Google Shape;737;g36ddf57f9f5_0_15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738" name="Google Shape;738;g36ddf57f9f5_0_15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739" name="Google Shape;739;g36ddf57f9f5_0_15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740" name="Google Shape;740;g36ddf57f9f5_0_15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pic>
        <p:nvPicPr>
          <p:cNvPr id="741" name="Google Shape;741;g36ddf57f9f5_0_153" title="deadlines tab.png"/>
          <p:cNvPicPr preferRelativeResize="0"/>
          <p:nvPr/>
        </p:nvPicPr>
        <p:blipFill>
          <a:blip r:embed="rId5">
            <a:alphaModFix/>
          </a:blip>
          <a:stretch>
            <a:fillRect/>
          </a:stretch>
        </p:blipFill>
        <p:spPr>
          <a:xfrm>
            <a:off x="2508950" y="2134225"/>
            <a:ext cx="7585426" cy="40055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45" name="Shape 745"/>
        <p:cNvGrpSpPr/>
        <p:nvPr/>
      </p:nvGrpSpPr>
      <p:grpSpPr>
        <a:xfrm>
          <a:off x="0" y="0"/>
          <a:ext cx="0" cy="0"/>
          <a:chOff x="0" y="0"/>
          <a:chExt cx="0" cy="0"/>
        </a:xfrm>
      </p:grpSpPr>
      <p:sp>
        <p:nvSpPr>
          <p:cNvPr id="746" name="Google Shape;746;g36ddf57f9f5_0_16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47" name="Google Shape;747;g36ddf57f9f5_0_163"/>
          <p:cNvSpPr txBox="1"/>
          <p:nvPr>
            <p:ph type="ctrTitle"/>
          </p:nvPr>
        </p:nvSpPr>
        <p:spPr>
          <a:xfrm>
            <a:off x="1321500" y="829200"/>
            <a:ext cx="9549000" cy="880500"/>
          </a:xfrm>
          <a:prstGeom prst="rect">
            <a:avLst/>
          </a:prstGeom>
          <a:noFill/>
          <a:ln>
            <a:noFill/>
          </a:ln>
        </p:spPr>
        <p:txBody>
          <a:bodyPr anchorCtr="0" anchor="b" bIns="45700" lIns="91425" spcFirstLastPara="1" rIns="91425" wrap="square" tIns="45700">
            <a:noAutofit/>
          </a:bodyPr>
          <a:lstStyle/>
          <a:p>
            <a:pPr indent="0" lvl="0" marL="457200" rtl="0" algn="ctr">
              <a:lnSpc>
                <a:spcPct val="90000"/>
              </a:lnSpc>
              <a:spcBef>
                <a:spcPts val="0"/>
              </a:spcBef>
              <a:spcAft>
                <a:spcPts val="0"/>
              </a:spcAft>
              <a:buNone/>
            </a:pPr>
            <a:r>
              <a:rPr lang="en-US" sz="3900">
                <a:solidFill>
                  <a:schemeClr val="accent5"/>
                </a:solidFill>
              </a:rPr>
              <a:t>3</a:t>
            </a:r>
            <a:r>
              <a:rPr lang="en-US" sz="3900">
                <a:solidFill>
                  <a:schemeClr val="accent5"/>
                </a:solidFill>
              </a:rPr>
              <a:t>. Food Tab</a:t>
            </a:r>
            <a:endParaRPr b="1" i="1" sz="2300">
              <a:solidFill>
                <a:schemeClr val="accent5"/>
              </a:solidFill>
            </a:endParaRPr>
          </a:p>
        </p:txBody>
      </p:sp>
      <p:sp>
        <p:nvSpPr>
          <p:cNvPr id="748" name="Google Shape;748;g36ddf57f9f5_0_163"/>
          <p:cNvSpPr txBox="1"/>
          <p:nvPr>
            <p:ph idx="1" type="subTitle"/>
          </p:nvPr>
        </p:nvSpPr>
        <p:spPr>
          <a:xfrm>
            <a:off x="619350" y="1677288"/>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sz="2200">
                <a:solidFill>
                  <a:schemeClr val="dk1"/>
                </a:solidFill>
              </a:rPr>
              <a:t>All fields on the Food tab must be completed. Do not skip lines. Each line item must have an invoice date and a service date.</a:t>
            </a:r>
            <a:endParaRPr b="1" sz="2200">
              <a:solidFill>
                <a:schemeClr val="dk1"/>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749" name="Google Shape;749;g36ddf57f9f5_0_16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750" name="Google Shape;750;g36ddf57f9f5_0_16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751" name="Google Shape;751;g36ddf57f9f5_0_16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752" name="Google Shape;752;g36ddf57f9f5_0_16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pic>
        <p:nvPicPr>
          <p:cNvPr id="753" name="Google Shape;753;g36ddf57f9f5_0_163" title="food tab.png"/>
          <p:cNvPicPr preferRelativeResize="0"/>
          <p:nvPr/>
        </p:nvPicPr>
        <p:blipFill>
          <a:blip r:embed="rId5">
            <a:alphaModFix/>
          </a:blip>
          <a:stretch>
            <a:fillRect/>
          </a:stretch>
        </p:blipFill>
        <p:spPr>
          <a:xfrm>
            <a:off x="2577950" y="2350000"/>
            <a:ext cx="7370500" cy="3855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3"/>
          <p:cNvSpPr txBox="1"/>
          <p:nvPr>
            <p:ph type="title"/>
          </p:nvPr>
        </p:nvSpPr>
        <p:spPr>
          <a:xfrm>
            <a:off x="717176" y="457200"/>
            <a:ext cx="10784542" cy="10264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Calibri"/>
              <a:buNone/>
            </a:pPr>
            <a:r>
              <a:rPr lang="en-US"/>
              <a:t>Who We Serve</a:t>
            </a:r>
            <a:endParaRPr/>
          </a:p>
        </p:txBody>
      </p:sp>
      <p:sp>
        <p:nvSpPr>
          <p:cNvPr id="421" name="Google Shape;421;p3"/>
          <p:cNvSpPr txBox="1"/>
          <p:nvPr/>
        </p:nvSpPr>
        <p:spPr>
          <a:xfrm>
            <a:off x="530231" y="1716092"/>
            <a:ext cx="4070583" cy="4385786"/>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Calibri"/>
                <a:ea typeface="Calibri"/>
                <a:cs typeface="Calibri"/>
                <a:sym typeface="Calibri"/>
              </a:rPr>
              <a:t>“My vision is to make sure every child in Oregon is successful and has a safe place to receive a high-quality public education. I’ve seen firsthand how a positive student-teacher relationship can set a child on a successful path for the rest of their life. When we collaborate and build partnerships with students, educators and families we can advance equity and lead all students toward success.”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100"/>
              <a:buFont typeface="Arial"/>
              <a:buNone/>
            </a:pPr>
            <a:r>
              <a:rPr b="0" i="0" lang="en-US" sz="2100" u="none" cap="none" strike="noStrike">
                <a:solidFill>
                  <a:srgbClr val="000000"/>
                </a:solidFill>
                <a:latin typeface="Calibri"/>
                <a:ea typeface="Calibri"/>
                <a:cs typeface="Calibri"/>
                <a:sym typeface="Calibri"/>
              </a:rPr>
              <a:t>                       </a:t>
            </a:r>
            <a:r>
              <a:rPr b="0" i="1" lang="en-US" sz="2100" u="none" cap="none" strike="noStrike">
                <a:solidFill>
                  <a:srgbClr val="000000"/>
                </a:solidFill>
                <a:latin typeface="Calibri"/>
                <a:ea typeface="Calibri"/>
                <a:cs typeface="Calibri"/>
                <a:sym typeface="Calibri"/>
              </a:rPr>
              <a:t>- Dr. Charlene Williams</a:t>
            </a:r>
            <a:endParaRPr b="0" i="1" sz="1400" u="none" cap="none" strike="noStrike">
              <a:solidFill>
                <a:srgbClr val="000000"/>
              </a:solidFill>
              <a:latin typeface="Arial"/>
              <a:ea typeface="Arial"/>
              <a:cs typeface="Arial"/>
              <a:sym typeface="Arial"/>
            </a:endParaRPr>
          </a:p>
        </p:txBody>
      </p:sp>
      <p:pic>
        <p:nvPicPr>
          <p:cNvPr descr="Oregon state outline" id="422" name="Google Shape;422;p3"/>
          <p:cNvPicPr preferRelativeResize="0"/>
          <p:nvPr/>
        </p:nvPicPr>
        <p:blipFill rotWithShape="1">
          <a:blip r:embed="rId3">
            <a:alphaModFix/>
          </a:blip>
          <a:srcRect b="0" l="0" r="0" t="0"/>
          <a:stretch/>
        </p:blipFill>
        <p:spPr>
          <a:xfrm>
            <a:off x="4594325" y="582350"/>
            <a:ext cx="7129399" cy="5501650"/>
          </a:xfrm>
          <a:prstGeom prst="rect">
            <a:avLst/>
          </a:prstGeom>
          <a:noFill/>
          <a:ln>
            <a:noFill/>
          </a:ln>
        </p:spPr>
      </p:pic>
      <p:sp>
        <p:nvSpPr>
          <p:cNvPr id="423" name="Google Shape;423;p3"/>
          <p:cNvSpPr txBox="1"/>
          <p:nvPr/>
        </p:nvSpPr>
        <p:spPr>
          <a:xfrm>
            <a:off x="6542326" y="1371100"/>
            <a:ext cx="3416100" cy="772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DC5626"/>
                </a:solidFill>
                <a:latin typeface="Calibri"/>
                <a:ea typeface="Calibri"/>
                <a:cs typeface="Calibri"/>
                <a:sym typeface="Calibri"/>
              </a:rPr>
              <a:t>547,424 Students</a:t>
            </a:r>
            <a:r>
              <a:rPr b="1" i="0" lang="en-US" sz="2200" u="none" cap="none" strike="noStrike">
                <a:solidFill>
                  <a:schemeClr val="dk1"/>
                </a:solidFill>
                <a:latin typeface="Calibri"/>
                <a:ea typeface="Calibri"/>
                <a:cs typeface="Calibri"/>
                <a:sym typeface="Calibri"/>
              </a:rPr>
              <a:t>*</a:t>
            </a:r>
            <a:r>
              <a:rPr b="0" i="1" lang="en-US" sz="4600" u="none" cap="none" strike="noStrike">
                <a:solidFill>
                  <a:srgbClr val="0F75BC"/>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424" name="Google Shape;424;p3"/>
          <p:cNvSpPr txBox="1"/>
          <p:nvPr/>
        </p:nvSpPr>
        <p:spPr>
          <a:xfrm>
            <a:off x="7170375" y="6009450"/>
            <a:ext cx="216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*Numbers represent 2023-24</a:t>
            </a:r>
            <a:endParaRPr b="0" i="0" sz="1200" u="none" cap="none" strike="noStrike">
              <a:solidFill>
                <a:schemeClr val="dk1"/>
              </a:solidFill>
              <a:latin typeface="Calibri"/>
              <a:ea typeface="Calibri"/>
              <a:cs typeface="Calibri"/>
              <a:sym typeface="Calibri"/>
            </a:endParaRPr>
          </a:p>
        </p:txBody>
      </p:sp>
      <p:sp>
        <p:nvSpPr>
          <p:cNvPr id="425" name="Google Shape;425;p3"/>
          <p:cNvSpPr txBox="1"/>
          <p:nvPr/>
        </p:nvSpPr>
        <p:spPr>
          <a:xfrm>
            <a:off x="6276963" y="2013439"/>
            <a:ext cx="3764100" cy="461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F75BC"/>
              </a:buClr>
              <a:buSzPts val="5400"/>
              <a:buFont typeface="Arial"/>
              <a:buNone/>
            </a:pPr>
            <a:r>
              <a:rPr b="0" i="0" lang="en-US" sz="1800" u="none" cap="none" strike="noStrike">
                <a:solidFill>
                  <a:srgbClr val="000000"/>
                </a:solidFill>
                <a:latin typeface="Calibri"/>
                <a:ea typeface="Calibri"/>
                <a:cs typeface="Calibri"/>
                <a:sym typeface="Calibri"/>
              </a:rPr>
              <a:t>More than 360 languages spoken</a:t>
            </a:r>
            <a:endParaRPr b="0" i="0" sz="1800" u="none" cap="none" strike="noStrike">
              <a:solidFill>
                <a:srgbClr val="000000"/>
              </a:solidFill>
              <a:latin typeface="Calibri"/>
              <a:ea typeface="Calibri"/>
              <a:cs typeface="Calibri"/>
              <a:sym typeface="Calibri"/>
            </a:endParaRPr>
          </a:p>
        </p:txBody>
      </p:sp>
      <p:sp>
        <p:nvSpPr>
          <p:cNvPr id="426" name="Google Shape;426;p3"/>
          <p:cNvSpPr txBox="1"/>
          <p:nvPr/>
        </p:nvSpPr>
        <p:spPr>
          <a:xfrm>
            <a:off x="5801625" y="2466575"/>
            <a:ext cx="4714800" cy="2296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9F2065"/>
                </a:solidFill>
                <a:latin typeface="Calibri"/>
                <a:ea typeface="Calibri"/>
                <a:cs typeface="Calibri"/>
                <a:sym typeface="Calibri"/>
              </a:rPr>
              <a:t>89,249 Educators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9F2065"/>
                </a:solidFill>
                <a:latin typeface="Calibri"/>
                <a:ea typeface="Calibri"/>
                <a:cs typeface="Calibri"/>
                <a:sym typeface="Calibri"/>
              </a:rPr>
              <a:t>Staff of Color</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14% of Teachers</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14% of Administrators</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20% of Counselors</a:t>
            </a:r>
            <a:endParaRPr b="0" i="0" sz="1400" u="none" cap="none" strike="noStrike">
              <a:solidFill>
                <a:srgbClr val="000000"/>
              </a:solidFill>
              <a:latin typeface="Arial"/>
              <a:ea typeface="Arial"/>
              <a:cs typeface="Arial"/>
              <a:sym typeface="Arial"/>
            </a:endParaRPr>
          </a:p>
          <a:p>
            <a:pPr indent="-285750" lvl="0" marL="285750" marR="0" rtl="0" algn="ctr">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25% of Educational Assistants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9F2065"/>
              </a:solidFill>
              <a:latin typeface="Calibri"/>
              <a:ea typeface="Calibri"/>
              <a:cs typeface="Calibri"/>
              <a:sym typeface="Calibri"/>
            </a:endParaRPr>
          </a:p>
        </p:txBody>
      </p:sp>
      <p:sp>
        <p:nvSpPr>
          <p:cNvPr id="427" name="Google Shape;427;p3"/>
          <p:cNvSpPr txBox="1"/>
          <p:nvPr/>
        </p:nvSpPr>
        <p:spPr>
          <a:xfrm>
            <a:off x="5756636" y="4461889"/>
            <a:ext cx="4804800" cy="2043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F75BC"/>
              </a:buClr>
              <a:buSzPts val="3600"/>
              <a:buFont typeface="Arial"/>
              <a:buNone/>
            </a:pPr>
            <a:r>
              <a:rPr b="1" i="0" lang="en-US" sz="3000" u="none" cap="none" strike="noStrike">
                <a:solidFill>
                  <a:srgbClr val="006CAD"/>
                </a:solidFill>
                <a:latin typeface="Calibri"/>
                <a:ea typeface="Calibri"/>
                <a:cs typeface="Calibri"/>
                <a:sym typeface="Calibri"/>
              </a:rPr>
              <a:t>197 Districts</a:t>
            </a:r>
            <a:endParaRPr b="0" i="0" sz="3000" u="none" cap="none" strike="noStrike">
              <a:solidFill>
                <a:srgbClr val="006CAD"/>
              </a:solidFill>
              <a:latin typeface="Arial"/>
              <a:ea typeface="Arial"/>
              <a:cs typeface="Arial"/>
              <a:sym typeface="Arial"/>
            </a:endParaRPr>
          </a:p>
          <a:p>
            <a:pPr indent="0" lvl="0" marL="0" marR="0" rtl="0" algn="ctr">
              <a:lnSpc>
                <a:spcPct val="100000"/>
              </a:lnSpc>
              <a:spcBef>
                <a:spcPts val="0"/>
              </a:spcBef>
              <a:spcAft>
                <a:spcPts val="0"/>
              </a:spcAft>
              <a:buClr>
                <a:srgbClr val="0F75BC"/>
              </a:buClr>
              <a:buSzPts val="3200"/>
              <a:buFont typeface="Arial"/>
              <a:buNone/>
            </a:pPr>
            <a:r>
              <a:rPr b="0" i="0" lang="en-US" sz="1800" u="none" cap="none" strike="noStrike">
                <a:solidFill>
                  <a:srgbClr val="0F75BC"/>
                </a:solidFill>
                <a:latin typeface="Calibri"/>
                <a:ea typeface="Calibri"/>
                <a:cs typeface="Calibri"/>
                <a:sym typeface="Calibri"/>
              </a:rPr>
              <a:t>1,270 Schools</a:t>
            </a:r>
            <a:endParaRPr b="0" i="0" sz="18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200"/>
              <a:buFont typeface="Arial"/>
              <a:buNone/>
            </a:pPr>
            <a:r>
              <a:rPr b="0" i="0" lang="en-US" sz="1800" u="none" cap="none" strike="noStrike">
                <a:solidFill>
                  <a:srgbClr val="006CAD"/>
                </a:solidFill>
                <a:latin typeface="Calibri"/>
                <a:ea typeface="Calibri"/>
                <a:cs typeface="Calibri"/>
                <a:sym typeface="Calibri"/>
              </a:rPr>
              <a:t>131 Charter Schools</a:t>
            </a:r>
            <a:endParaRPr b="0" i="0" sz="1800" u="none" cap="none" strike="noStrike">
              <a:solidFill>
                <a:srgbClr val="006CAD"/>
              </a:solidFill>
              <a:latin typeface="Calibri"/>
              <a:ea typeface="Calibri"/>
              <a:cs typeface="Calibri"/>
              <a:sym typeface="Calibri"/>
            </a:endParaRPr>
          </a:p>
          <a:p>
            <a:pPr indent="0" lvl="0" marL="0" marR="0" rtl="0" algn="ctr">
              <a:lnSpc>
                <a:spcPct val="100000"/>
              </a:lnSpc>
              <a:spcBef>
                <a:spcPts val="0"/>
              </a:spcBef>
              <a:spcAft>
                <a:spcPts val="0"/>
              </a:spcAft>
              <a:buClr>
                <a:srgbClr val="0F75BC"/>
              </a:buClr>
              <a:buSzPts val="1400"/>
              <a:buFont typeface="Arial"/>
              <a:buNone/>
            </a:pPr>
            <a:r>
              <a:rPr b="0" i="0" lang="en-US" sz="1800" u="none" cap="none" strike="noStrike">
                <a:solidFill>
                  <a:srgbClr val="006CAD"/>
                </a:solidFill>
                <a:latin typeface="Calibri"/>
                <a:ea typeface="Calibri"/>
                <a:cs typeface="Calibri"/>
                <a:sym typeface="Calibri"/>
              </a:rPr>
              <a:t>19 Education Service Districts</a:t>
            </a:r>
            <a:endParaRPr b="0" i="0" sz="1800" u="none" cap="none" strike="noStrike">
              <a:solidFill>
                <a:srgbClr val="000000"/>
              </a:solidFill>
              <a:latin typeface="Calibri"/>
              <a:ea typeface="Calibri"/>
              <a:cs typeface="Calibri"/>
              <a:sym typeface="Calibri"/>
            </a:endParaRPr>
          </a:p>
        </p:txBody>
      </p:sp>
      <p:sp>
        <p:nvSpPr>
          <p:cNvPr id="428" name="Google Shape;428;p3"/>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429" name="Google Shape;429;p3"/>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57" name="Shape 757"/>
        <p:cNvGrpSpPr/>
        <p:nvPr/>
      </p:nvGrpSpPr>
      <p:grpSpPr>
        <a:xfrm>
          <a:off x="0" y="0"/>
          <a:ext cx="0" cy="0"/>
          <a:chOff x="0" y="0"/>
          <a:chExt cx="0" cy="0"/>
        </a:xfrm>
      </p:grpSpPr>
      <p:sp>
        <p:nvSpPr>
          <p:cNvPr id="758" name="Google Shape;758;g36ddf57f9f5_0_17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59" name="Google Shape;759;g36ddf57f9f5_0_173"/>
          <p:cNvSpPr txBox="1"/>
          <p:nvPr>
            <p:ph type="ctrTitle"/>
          </p:nvPr>
        </p:nvSpPr>
        <p:spPr>
          <a:xfrm>
            <a:off x="1321500" y="829200"/>
            <a:ext cx="9549000" cy="880500"/>
          </a:xfrm>
          <a:prstGeom prst="rect">
            <a:avLst/>
          </a:prstGeom>
          <a:noFill/>
          <a:ln>
            <a:noFill/>
          </a:ln>
        </p:spPr>
        <p:txBody>
          <a:bodyPr anchorCtr="0" anchor="b" bIns="45700" lIns="91425" spcFirstLastPara="1" rIns="91425" wrap="square" tIns="45700">
            <a:noAutofit/>
          </a:bodyPr>
          <a:lstStyle/>
          <a:p>
            <a:pPr indent="0" lvl="0" marL="457200" rtl="0" algn="ctr">
              <a:lnSpc>
                <a:spcPct val="90000"/>
              </a:lnSpc>
              <a:spcBef>
                <a:spcPts val="0"/>
              </a:spcBef>
              <a:spcAft>
                <a:spcPts val="0"/>
              </a:spcAft>
              <a:buNone/>
            </a:pPr>
            <a:r>
              <a:rPr lang="en-US" sz="3900">
                <a:solidFill>
                  <a:schemeClr val="accent5"/>
                </a:solidFill>
              </a:rPr>
              <a:t>4</a:t>
            </a:r>
            <a:r>
              <a:rPr lang="en-US" sz="3900">
                <a:solidFill>
                  <a:schemeClr val="accent5"/>
                </a:solidFill>
              </a:rPr>
              <a:t>. </a:t>
            </a:r>
            <a:r>
              <a:rPr lang="en-US" sz="3900">
                <a:solidFill>
                  <a:schemeClr val="accent5"/>
                </a:solidFill>
              </a:rPr>
              <a:t>Operating Costs </a:t>
            </a:r>
            <a:r>
              <a:rPr lang="en-US" sz="3900">
                <a:solidFill>
                  <a:schemeClr val="accent5"/>
                </a:solidFill>
              </a:rPr>
              <a:t>Tab</a:t>
            </a:r>
            <a:endParaRPr b="1" i="1" sz="2300">
              <a:solidFill>
                <a:schemeClr val="accent5"/>
              </a:solidFill>
            </a:endParaRPr>
          </a:p>
        </p:txBody>
      </p:sp>
      <p:sp>
        <p:nvSpPr>
          <p:cNvPr id="760" name="Google Shape;760;g36ddf57f9f5_0_17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761" name="Google Shape;761;g36ddf57f9f5_0_17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762" name="Google Shape;762;g36ddf57f9f5_0_17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763" name="Google Shape;763;g36ddf57f9f5_0_17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pic>
        <p:nvPicPr>
          <p:cNvPr id="764" name="Google Shape;764;g36ddf57f9f5_0_173" title="operating costs.png"/>
          <p:cNvPicPr preferRelativeResize="0"/>
          <p:nvPr/>
        </p:nvPicPr>
        <p:blipFill>
          <a:blip r:embed="rId5">
            <a:alphaModFix/>
          </a:blip>
          <a:stretch>
            <a:fillRect/>
          </a:stretch>
        </p:blipFill>
        <p:spPr>
          <a:xfrm>
            <a:off x="2248050" y="2186750"/>
            <a:ext cx="7268224" cy="3639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68" name="Shape 768"/>
        <p:cNvGrpSpPr/>
        <p:nvPr/>
      </p:nvGrpSpPr>
      <p:grpSpPr>
        <a:xfrm>
          <a:off x="0" y="0"/>
          <a:ext cx="0" cy="0"/>
          <a:chOff x="0" y="0"/>
          <a:chExt cx="0" cy="0"/>
        </a:xfrm>
      </p:grpSpPr>
      <p:sp>
        <p:nvSpPr>
          <p:cNvPr id="769" name="Google Shape;769;g36ddf57f9f5_0_18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70" name="Google Shape;770;g36ddf57f9f5_0_183"/>
          <p:cNvSpPr txBox="1"/>
          <p:nvPr>
            <p:ph type="ctrTitle"/>
          </p:nvPr>
        </p:nvSpPr>
        <p:spPr>
          <a:xfrm>
            <a:off x="1321500" y="829200"/>
            <a:ext cx="9549000" cy="880500"/>
          </a:xfrm>
          <a:prstGeom prst="rect">
            <a:avLst/>
          </a:prstGeom>
          <a:noFill/>
          <a:ln>
            <a:noFill/>
          </a:ln>
        </p:spPr>
        <p:txBody>
          <a:bodyPr anchorCtr="0" anchor="b" bIns="45700" lIns="91425" spcFirstLastPara="1" rIns="91425" wrap="square" tIns="45700">
            <a:noAutofit/>
          </a:bodyPr>
          <a:lstStyle/>
          <a:p>
            <a:pPr indent="0" lvl="0" marL="457200" rtl="0" algn="ctr">
              <a:lnSpc>
                <a:spcPct val="90000"/>
              </a:lnSpc>
              <a:spcBef>
                <a:spcPts val="0"/>
              </a:spcBef>
              <a:spcAft>
                <a:spcPts val="0"/>
              </a:spcAft>
              <a:buNone/>
            </a:pPr>
            <a:r>
              <a:rPr lang="en-US" sz="3900">
                <a:solidFill>
                  <a:schemeClr val="accent5"/>
                </a:solidFill>
              </a:rPr>
              <a:t>5</a:t>
            </a:r>
            <a:r>
              <a:rPr lang="en-US" sz="3900">
                <a:solidFill>
                  <a:schemeClr val="accent5"/>
                </a:solidFill>
              </a:rPr>
              <a:t>. Direct Labor Tab</a:t>
            </a:r>
            <a:endParaRPr b="1" i="1" sz="2300">
              <a:solidFill>
                <a:schemeClr val="accent5"/>
              </a:solidFill>
            </a:endParaRPr>
          </a:p>
        </p:txBody>
      </p:sp>
      <p:sp>
        <p:nvSpPr>
          <p:cNvPr id="771" name="Google Shape;771;g36ddf57f9f5_0_18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772" name="Google Shape;772;g36ddf57f9f5_0_18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773" name="Google Shape;773;g36ddf57f9f5_0_18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774" name="Google Shape;774;g36ddf57f9f5_0_18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pic>
        <p:nvPicPr>
          <p:cNvPr id="775" name="Google Shape;775;g36ddf57f9f5_0_183" title="direct labor.png"/>
          <p:cNvPicPr preferRelativeResize="0"/>
          <p:nvPr/>
        </p:nvPicPr>
        <p:blipFill>
          <a:blip r:embed="rId5">
            <a:alphaModFix/>
          </a:blip>
          <a:stretch>
            <a:fillRect/>
          </a:stretch>
        </p:blipFill>
        <p:spPr>
          <a:xfrm>
            <a:off x="2171900" y="2031825"/>
            <a:ext cx="7648882" cy="381571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79" name="Shape 779"/>
        <p:cNvGrpSpPr/>
        <p:nvPr/>
      </p:nvGrpSpPr>
      <p:grpSpPr>
        <a:xfrm>
          <a:off x="0" y="0"/>
          <a:ext cx="0" cy="0"/>
          <a:chOff x="0" y="0"/>
          <a:chExt cx="0" cy="0"/>
        </a:xfrm>
      </p:grpSpPr>
      <p:sp>
        <p:nvSpPr>
          <p:cNvPr id="780" name="Google Shape;780;g36ddf57f9f5_0_19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81" name="Google Shape;781;g36ddf57f9f5_0_193"/>
          <p:cNvSpPr txBox="1"/>
          <p:nvPr>
            <p:ph type="ctrTitle"/>
          </p:nvPr>
        </p:nvSpPr>
        <p:spPr>
          <a:xfrm>
            <a:off x="1321500" y="829200"/>
            <a:ext cx="9549000" cy="880500"/>
          </a:xfrm>
          <a:prstGeom prst="rect">
            <a:avLst/>
          </a:prstGeom>
          <a:noFill/>
          <a:ln>
            <a:noFill/>
          </a:ln>
        </p:spPr>
        <p:txBody>
          <a:bodyPr anchorCtr="0" anchor="b" bIns="45700" lIns="91425" spcFirstLastPara="1" rIns="91425" wrap="square" tIns="45700">
            <a:noAutofit/>
          </a:bodyPr>
          <a:lstStyle/>
          <a:p>
            <a:pPr indent="0" lvl="0" marL="457200" rtl="0" algn="ctr">
              <a:lnSpc>
                <a:spcPct val="90000"/>
              </a:lnSpc>
              <a:spcBef>
                <a:spcPts val="0"/>
              </a:spcBef>
              <a:spcAft>
                <a:spcPts val="0"/>
              </a:spcAft>
              <a:buNone/>
            </a:pPr>
            <a:r>
              <a:rPr lang="en-US" sz="3900">
                <a:solidFill>
                  <a:schemeClr val="accent5"/>
                </a:solidFill>
              </a:rPr>
              <a:t>6</a:t>
            </a:r>
            <a:r>
              <a:rPr lang="en-US" sz="3900">
                <a:solidFill>
                  <a:schemeClr val="accent5"/>
                </a:solidFill>
              </a:rPr>
              <a:t>. Administrative Labor Tab</a:t>
            </a:r>
            <a:endParaRPr b="1" i="1" sz="2300">
              <a:solidFill>
                <a:schemeClr val="accent5"/>
              </a:solidFill>
            </a:endParaRPr>
          </a:p>
        </p:txBody>
      </p:sp>
      <p:sp>
        <p:nvSpPr>
          <p:cNvPr id="782" name="Google Shape;782;g36ddf57f9f5_0_193"/>
          <p:cNvSpPr txBox="1"/>
          <p:nvPr>
            <p:ph idx="1" type="subTitle"/>
          </p:nvPr>
        </p:nvSpPr>
        <p:spPr>
          <a:xfrm>
            <a:off x="619350" y="1778838"/>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783" name="Google Shape;783;g36ddf57f9f5_0_19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784" name="Google Shape;784;g36ddf57f9f5_0_19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785" name="Google Shape;785;g36ddf57f9f5_0_19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786" name="Google Shape;786;g36ddf57f9f5_0_19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pic>
        <p:nvPicPr>
          <p:cNvPr id="787" name="Google Shape;787;g36ddf57f9f5_0_193" title="admin labor.png"/>
          <p:cNvPicPr preferRelativeResize="0"/>
          <p:nvPr/>
        </p:nvPicPr>
        <p:blipFill>
          <a:blip r:embed="rId5">
            <a:alphaModFix/>
          </a:blip>
          <a:stretch>
            <a:fillRect/>
          </a:stretch>
        </p:blipFill>
        <p:spPr>
          <a:xfrm>
            <a:off x="2508950" y="2112137"/>
            <a:ext cx="7596174" cy="36252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791" name="Shape 791"/>
        <p:cNvGrpSpPr/>
        <p:nvPr/>
      </p:nvGrpSpPr>
      <p:grpSpPr>
        <a:xfrm>
          <a:off x="0" y="0"/>
          <a:ext cx="0" cy="0"/>
          <a:chOff x="0" y="0"/>
          <a:chExt cx="0" cy="0"/>
        </a:xfrm>
      </p:grpSpPr>
      <p:sp>
        <p:nvSpPr>
          <p:cNvPr id="792" name="Google Shape;792;g36ddf57f9f5_0_20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93" name="Google Shape;793;g36ddf57f9f5_0_203"/>
          <p:cNvSpPr txBox="1"/>
          <p:nvPr>
            <p:ph type="ctrTitle"/>
          </p:nvPr>
        </p:nvSpPr>
        <p:spPr>
          <a:xfrm>
            <a:off x="1321500" y="829200"/>
            <a:ext cx="9549000" cy="880500"/>
          </a:xfrm>
          <a:prstGeom prst="rect">
            <a:avLst/>
          </a:prstGeom>
          <a:noFill/>
          <a:ln>
            <a:noFill/>
          </a:ln>
        </p:spPr>
        <p:txBody>
          <a:bodyPr anchorCtr="0" anchor="b" bIns="45700" lIns="91425" spcFirstLastPara="1" rIns="91425" wrap="square" tIns="45700">
            <a:noAutofit/>
          </a:bodyPr>
          <a:lstStyle/>
          <a:p>
            <a:pPr indent="0" lvl="0" marL="457200" rtl="0" algn="ctr">
              <a:lnSpc>
                <a:spcPct val="90000"/>
              </a:lnSpc>
              <a:spcBef>
                <a:spcPts val="0"/>
              </a:spcBef>
              <a:spcAft>
                <a:spcPts val="0"/>
              </a:spcAft>
              <a:buNone/>
            </a:pPr>
            <a:r>
              <a:rPr lang="en-US" sz="3900">
                <a:solidFill>
                  <a:schemeClr val="accent5"/>
                </a:solidFill>
              </a:rPr>
              <a:t>7</a:t>
            </a:r>
            <a:r>
              <a:rPr lang="en-US" sz="3900">
                <a:solidFill>
                  <a:schemeClr val="accent5"/>
                </a:solidFill>
              </a:rPr>
              <a:t>. Totals Tab</a:t>
            </a:r>
            <a:endParaRPr b="1" i="1" sz="2300">
              <a:solidFill>
                <a:schemeClr val="accent5"/>
              </a:solidFill>
            </a:endParaRPr>
          </a:p>
        </p:txBody>
      </p:sp>
      <p:sp>
        <p:nvSpPr>
          <p:cNvPr id="794" name="Google Shape;794;g36ddf57f9f5_0_203"/>
          <p:cNvSpPr txBox="1"/>
          <p:nvPr>
            <p:ph idx="1" type="subTitle"/>
          </p:nvPr>
        </p:nvSpPr>
        <p:spPr>
          <a:xfrm>
            <a:off x="619350" y="1778838"/>
            <a:ext cx="10953300" cy="35034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sz="1800">
                <a:solidFill>
                  <a:schemeClr val="accent5"/>
                </a:solidFill>
              </a:rPr>
              <a:t>This tab is for ODE use only and is password protected.</a:t>
            </a:r>
            <a:endParaRPr b="1" sz="1800">
              <a:solidFill>
                <a:schemeClr val="accent5"/>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795" name="Google Shape;795;g36ddf57f9f5_0_20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796" name="Google Shape;796;g36ddf57f9f5_0_20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797" name="Google Shape;797;g36ddf57f9f5_0_20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798" name="Google Shape;798;g36ddf57f9f5_0_203"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pic>
        <p:nvPicPr>
          <p:cNvPr id="799" name="Google Shape;799;g36ddf57f9f5_0_203" title="totals tab.png"/>
          <p:cNvPicPr preferRelativeResize="0"/>
          <p:nvPr/>
        </p:nvPicPr>
        <p:blipFill>
          <a:blip r:embed="rId5">
            <a:alphaModFix/>
          </a:blip>
          <a:stretch>
            <a:fillRect/>
          </a:stretch>
        </p:blipFill>
        <p:spPr>
          <a:xfrm>
            <a:off x="1236237" y="1709700"/>
            <a:ext cx="9421939" cy="45085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03" name="Shape 803"/>
        <p:cNvGrpSpPr/>
        <p:nvPr/>
      </p:nvGrpSpPr>
      <p:grpSpPr>
        <a:xfrm>
          <a:off x="0" y="0"/>
          <a:ext cx="0" cy="0"/>
          <a:chOff x="0" y="0"/>
          <a:chExt cx="0" cy="0"/>
        </a:xfrm>
      </p:grpSpPr>
      <p:sp>
        <p:nvSpPr>
          <p:cNvPr id="804" name="Google Shape;804;g36ddf57f9f5_0_101"/>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05" name="Google Shape;805;g36ddf57f9f5_0_101"/>
          <p:cNvSpPr txBox="1"/>
          <p:nvPr>
            <p:ph type="ctrTitle"/>
          </p:nvPr>
        </p:nvSpPr>
        <p:spPr>
          <a:xfrm>
            <a:off x="1321500" y="618625"/>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accent2"/>
                </a:solidFill>
              </a:rPr>
              <a:t>Claims Steps</a:t>
            </a:r>
            <a:endParaRPr b="1" i="1" sz="2300">
              <a:solidFill>
                <a:schemeClr val="accent2"/>
              </a:solidFill>
            </a:endParaRPr>
          </a:p>
        </p:txBody>
      </p:sp>
      <p:sp>
        <p:nvSpPr>
          <p:cNvPr id="806" name="Google Shape;806;g36ddf57f9f5_0_101"/>
          <p:cNvSpPr txBox="1"/>
          <p:nvPr>
            <p:ph idx="1" type="subTitle"/>
          </p:nvPr>
        </p:nvSpPr>
        <p:spPr>
          <a:xfrm>
            <a:off x="655075" y="1464950"/>
            <a:ext cx="10994100" cy="6186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368300" lvl="0" marL="457200" rtl="0" algn="l">
              <a:lnSpc>
                <a:spcPct val="90000"/>
              </a:lnSpc>
              <a:spcBef>
                <a:spcPts val="0"/>
              </a:spcBef>
              <a:spcAft>
                <a:spcPts val="0"/>
              </a:spcAft>
              <a:buClr>
                <a:schemeClr val="dk1"/>
              </a:buClr>
              <a:buSzPts val="2200"/>
              <a:buAutoNum type="arabicPeriod"/>
            </a:pPr>
            <a:r>
              <a:rPr b="1" lang="en-US" sz="2200">
                <a:solidFill>
                  <a:schemeClr val="dk1"/>
                </a:solidFill>
              </a:rPr>
              <a:t>Each month,</a:t>
            </a:r>
            <a:r>
              <a:rPr lang="en-US" sz="2200">
                <a:solidFill>
                  <a:schemeClr val="dk1"/>
                </a:solidFill>
              </a:rPr>
              <a:t> download and complete FFVP claim sheet Excel template from ODE</a:t>
            </a:r>
            <a:r>
              <a:rPr lang="en-US" sz="2200">
                <a:solidFill>
                  <a:schemeClr val="dk1"/>
                </a:solidFill>
              </a:rPr>
              <a:t> </a:t>
            </a:r>
            <a:r>
              <a:rPr lang="en-US" sz="2200">
                <a:solidFill>
                  <a:schemeClr val="dk1"/>
                </a:solidFill>
              </a:rPr>
              <a:t>FFVP webpage.</a:t>
            </a:r>
            <a:endParaRPr i="1" sz="2200">
              <a:solidFill>
                <a:schemeClr val="dk1"/>
              </a:solidFill>
              <a:highlight>
                <a:srgbClr val="EAD1DC"/>
              </a:highlight>
            </a:endParaRPr>
          </a:p>
        </p:txBody>
      </p:sp>
      <p:sp>
        <p:nvSpPr>
          <p:cNvPr id="807" name="Google Shape;807;g36ddf57f9f5_0_101"/>
          <p:cNvSpPr txBox="1"/>
          <p:nvPr>
            <p:ph idx="11" type="ftr"/>
          </p:nvPr>
        </p:nvSpPr>
        <p:spPr>
          <a:xfrm>
            <a:off x="655076" y="627494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808" name="Google Shape;808;g36ddf57f9f5_0_101"/>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809" name="Google Shape;809;g36ddf57f9f5_0_101"/>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810" name="Google Shape;810;g36ddf57f9f5_0_101"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
        <p:nvSpPr>
          <p:cNvPr id="811" name="Google Shape;811;g36ddf57f9f5_0_101"/>
          <p:cNvSpPr txBox="1"/>
          <p:nvPr>
            <p:ph idx="1" type="subTitle"/>
          </p:nvPr>
        </p:nvSpPr>
        <p:spPr>
          <a:xfrm>
            <a:off x="655075" y="2165850"/>
            <a:ext cx="8616000" cy="3651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200">
                <a:solidFill>
                  <a:schemeClr val="dk1"/>
                </a:solidFill>
              </a:rPr>
              <a:t>2.</a:t>
            </a:r>
            <a:r>
              <a:rPr lang="en-US" sz="2200">
                <a:solidFill>
                  <a:schemeClr val="dk1"/>
                </a:solidFill>
              </a:rPr>
              <a:t>	</a:t>
            </a:r>
            <a:r>
              <a:rPr b="1" i="1" lang="en-US" sz="2200">
                <a:solidFill>
                  <a:schemeClr val="dk1"/>
                </a:solidFill>
              </a:rPr>
              <a:t>Save as</a:t>
            </a:r>
            <a:r>
              <a:rPr lang="en-US" sz="2200">
                <a:solidFill>
                  <a:schemeClr val="dk1"/>
                </a:solidFill>
              </a:rPr>
              <a:t>: </a:t>
            </a:r>
            <a:r>
              <a:rPr b="1" lang="en-US" sz="2200">
                <a:solidFill>
                  <a:schemeClr val="dk1"/>
                </a:solidFill>
              </a:rPr>
              <a:t>district name, school name, claim month/year, and FFVP.       </a:t>
            </a:r>
            <a:endParaRPr b="1" sz="2200">
              <a:solidFill>
                <a:schemeClr val="dk1"/>
              </a:solidFill>
            </a:endParaRPr>
          </a:p>
        </p:txBody>
      </p:sp>
      <p:sp>
        <p:nvSpPr>
          <p:cNvPr id="812" name="Google Shape;812;g36ddf57f9f5_0_101"/>
          <p:cNvSpPr txBox="1"/>
          <p:nvPr>
            <p:ph idx="1" type="subTitle"/>
          </p:nvPr>
        </p:nvSpPr>
        <p:spPr>
          <a:xfrm>
            <a:off x="655075" y="2768525"/>
            <a:ext cx="10470000" cy="6186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200">
                <a:solidFill>
                  <a:schemeClr val="dk1"/>
                </a:solidFill>
              </a:rPr>
              <a:t>3</a:t>
            </a:r>
            <a:r>
              <a:rPr b="1" lang="en-US" sz="2200">
                <a:solidFill>
                  <a:schemeClr val="dk1"/>
                </a:solidFill>
              </a:rPr>
              <a:t>.</a:t>
            </a:r>
            <a:r>
              <a:rPr lang="en-US" sz="2200">
                <a:solidFill>
                  <a:schemeClr val="dk1"/>
                </a:solidFill>
              </a:rPr>
              <a:t>	</a:t>
            </a:r>
            <a:r>
              <a:rPr lang="en-US" sz="2200">
                <a:solidFill>
                  <a:schemeClr val="dk1"/>
                </a:solidFill>
              </a:rPr>
              <a:t>Submit claim sheet(s) as an </a:t>
            </a:r>
            <a:r>
              <a:rPr b="1" lang="en-US" sz="2200">
                <a:solidFill>
                  <a:schemeClr val="dk1"/>
                </a:solidFill>
              </a:rPr>
              <a:t>Excel file attachment</a:t>
            </a:r>
            <a:r>
              <a:rPr lang="en-US" sz="2200">
                <a:solidFill>
                  <a:schemeClr val="dk1"/>
                </a:solidFill>
              </a:rPr>
              <a:t> within 30 days of the end of the claim month. CC all relevant individuals (NSD, Business Manager, etc.)</a:t>
            </a:r>
            <a:endParaRPr b="1" sz="2200">
              <a:solidFill>
                <a:schemeClr val="dk1"/>
              </a:solidFill>
            </a:endParaRPr>
          </a:p>
        </p:txBody>
      </p:sp>
      <p:sp>
        <p:nvSpPr>
          <p:cNvPr id="813" name="Google Shape;813;g36ddf57f9f5_0_101"/>
          <p:cNvSpPr txBox="1"/>
          <p:nvPr>
            <p:ph idx="1" type="subTitle"/>
          </p:nvPr>
        </p:nvSpPr>
        <p:spPr>
          <a:xfrm>
            <a:off x="655075" y="3624713"/>
            <a:ext cx="10470000" cy="6186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200">
                <a:solidFill>
                  <a:schemeClr val="dk1"/>
                </a:solidFill>
              </a:rPr>
              <a:t>4</a:t>
            </a:r>
            <a:r>
              <a:rPr b="1" lang="en-US" sz="2200">
                <a:solidFill>
                  <a:schemeClr val="dk1"/>
                </a:solidFill>
              </a:rPr>
              <a:t>.</a:t>
            </a:r>
            <a:r>
              <a:rPr lang="en-US" sz="2200">
                <a:solidFill>
                  <a:schemeClr val="dk1"/>
                </a:solidFill>
              </a:rPr>
              <a:t>	</a:t>
            </a:r>
            <a:r>
              <a:rPr lang="en-US" sz="2200">
                <a:solidFill>
                  <a:schemeClr val="dk1"/>
                </a:solidFill>
              </a:rPr>
              <a:t>The FFVP team will review the claim(s) and complete the </a:t>
            </a:r>
            <a:r>
              <a:rPr b="1" lang="en-US" sz="2200">
                <a:solidFill>
                  <a:schemeClr val="dk1"/>
                </a:solidFill>
              </a:rPr>
              <a:t>TOTAL tab.</a:t>
            </a:r>
            <a:endParaRPr b="1" sz="2200">
              <a:solidFill>
                <a:schemeClr val="dk1"/>
              </a:solidFill>
            </a:endParaRPr>
          </a:p>
        </p:txBody>
      </p:sp>
      <p:sp>
        <p:nvSpPr>
          <p:cNvPr id="814" name="Google Shape;814;g36ddf57f9f5_0_101"/>
          <p:cNvSpPr txBox="1"/>
          <p:nvPr>
            <p:ph idx="1" type="subTitle"/>
          </p:nvPr>
        </p:nvSpPr>
        <p:spPr>
          <a:xfrm>
            <a:off x="655075" y="4226263"/>
            <a:ext cx="10470000" cy="6477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200">
                <a:solidFill>
                  <a:schemeClr val="dk1"/>
                </a:solidFill>
              </a:rPr>
              <a:t>5</a:t>
            </a:r>
            <a:r>
              <a:rPr b="1" lang="en-US" sz="2200">
                <a:solidFill>
                  <a:schemeClr val="dk1"/>
                </a:solidFill>
              </a:rPr>
              <a:t>.</a:t>
            </a:r>
            <a:r>
              <a:rPr lang="en-US" sz="2200">
                <a:solidFill>
                  <a:schemeClr val="dk1"/>
                </a:solidFill>
              </a:rPr>
              <a:t>	</a:t>
            </a:r>
            <a:r>
              <a:rPr lang="en-US" sz="2200">
                <a:solidFill>
                  <a:schemeClr val="dk1"/>
                </a:solidFill>
              </a:rPr>
              <a:t>The FFVP team will </a:t>
            </a:r>
            <a:r>
              <a:rPr b="1" lang="en-US" sz="2200">
                <a:solidFill>
                  <a:schemeClr val="dk1"/>
                </a:solidFill>
              </a:rPr>
              <a:t>reply all</a:t>
            </a:r>
            <a:r>
              <a:rPr lang="en-US" sz="2200">
                <a:solidFill>
                  <a:schemeClr val="dk1"/>
                </a:solidFill>
              </a:rPr>
              <a:t> with approval to enter the claim amount(s) into EGMS. </a:t>
            </a:r>
            <a:r>
              <a:rPr b="1" i="1" lang="en-US" sz="2200">
                <a:solidFill>
                  <a:schemeClr val="dk1"/>
                </a:solidFill>
              </a:rPr>
              <a:t>The reviewed and approved claim sheet file(s) will be attached to the approval email.</a:t>
            </a:r>
            <a:endParaRPr b="1" i="1" sz="2200">
              <a:solidFill>
                <a:schemeClr val="dk1"/>
              </a:solidFill>
            </a:endParaRPr>
          </a:p>
        </p:txBody>
      </p:sp>
      <p:sp>
        <p:nvSpPr>
          <p:cNvPr id="815" name="Google Shape;815;g36ddf57f9f5_0_101"/>
          <p:cNvSpPr txBox="1"/>
          <p:nvPr>
            <p:ph idx="1" type="subTitle"/>
          </p:nvPr>
        </p:nvSpPr>
        <p:spPr>
          <a:xfrm>
            <a:off x="655075" y="5044850"/>
            <a:ext cx="10470000" cy="6477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200">
                <a:solidFill>
                  <a:schemeClr val="dk1"/>
                </a:solidFill>
              </a:rPr>
              <a:t>6</a:t>
            </a:r>
            <a:r>
              <a:rPr b="1" lang="en-US" sz="2200">
                <a:solidFill>
                  <a:schemeClr val="dk1"/>
                </a:solidFill>
              </a:rPr>
              <a:t>.</a:t>
            </a:r>
            <a:r>
              <a:rPr lang="en-US" sz="2200">
                <a:solidFill>
                  <a:schemeClr val="dk1"/>
                </a:solidFill>
              </a:rPr>
              <a:t>	</a:t>
            </a:r>
            <a:r>
              <a:rPr b="1" lang="en-US" sz="2200">
                <a:solidFill>
                  <a:schemeClr val="dk1"/>
                </a:solidFill>
              </a:rPr>
              <a:t>After claims are approved</a:t>
            </a:r>
            <a:r>
              <a:rPr lang="en-US" sz="2200">
                <a:solidFill>
                  <a:schemeClr val="dk1"/>
                </a:solidFill>
              </a:rPr>
              <a:t> by FFVP team, enter your claim amount(s) into EGMS.</a:t>
            </a:r>
            <a:endParaRPr b="1" sz="2200">
              <a:solidFill>
                <a:schemeClr val="dk1"/>
              </a:solidFill>
            </a:endParaRPr>
          </a:p>
        </p:txBody>
      </p:sp>
      <p:sp>
        <p:nvSpPr>
          <p:cNvPr id="816" name="Google Shape;816;g36ddf57f9f5_0_101"/>
          <p:cNvSpPr txBox="1"/>
          <p:nvPr>
            <p:ph idx="1" type="subTitle"/>
          </p:nvPr>
        </p:nvSpPr>
        <p:spPr>
          <a:xfrm>
            <a:off x="655075" y="5627250"/>
            <a:ext cx="10470000" cy="6477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200">
                <a:solidFill>
                  <a:schemeClr val="dk1"/>
                </a:solidFill>
              </a:rPr>
              <a:t>7</a:t>
            </a:r>
            <a:r>
              <a:rPr b="1" lang="en-US" sz="2200">
                <a:solidFill>
                  <a:schemeClr val="dk1"/>
                </a:solidFill>
              </a:rPr>
              <a:t>.</a:t>
            </a:r>
            <a:r>
              <a:rPr lang="en-US" sz="2200">
                <a:solidFill>
                  <a:schemeClr val="dk1"/>
                </a:solidFill>
              </a:rPr>
              <a:t>	</a:t>
            </a:r>
            <a:r>
              <a:rPr lang="en-US" sz="2200">
                <a:solidFill>
                  <a:schemeClr val="dk1"/>
                </a:solidFill>
              </a:rPr>
              <a:t>FFVP subgrant recipients are reimbursed through EGMS. </a:t>
            </a:r>
            <a:r>
              <a:rPr b="1" lang="en-US" sz="2200">
                <a:solidFill>
                  <a:schemeClr val="dk1"/>
                </a:solidFill>
              </a:rPr>
              <a:t>Approved </a:t>
            </a:r>
            <a:r>
              <a:rPr lang="en-US" sz="2200">
                <a:solidFill>
                  <a:schemeClr val="dk1"/>
                </a:solidFill>
              </a:rPr>
              <a:t>claims in EGMS are processed weekly.</a:t>
            </a:r>
            <a:endParaRPr b="1" sz="2200">
              <a:solidFill>
                <a:schemeClr val="dk1"/>
              </a:solidFill>
            </a:endParaRPr>
          </a:p>
        </p:txBody>
      </p:sp>
      <p:sp>
        <p:nvSpPr>
          <p:cNvPr id="817" name="Google Shape;817;g36ddf57f9f5_0_101"/>
          <p:cNvSpPr txBox="1"/>
          <p:nvPr>
            <p:ph idx="1" type="subTitle"/>
          </p:nvPr>
        </p:nvSpPr>
        <p:spPr>
          <a:xfrm>
            <a:off x="8364350" y="2458100"/>
            <a:ext cx="3658200" cy="3651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1900">
                <a:solidFill>
                  <a:schemeClr val="dk1"/>
                </a:solidFill>
              </a:rPr>
              <a:t>(</a:t>
            </a:r>
            <a:r>
              <a:rPr b="1" i="1" lang="en-US" sz="1700">
                <a:solidFill>
                  <a:schemeClr val="dk1"/>
                </a:solidFill>
              </a:rPr>
              <a:t>Waterloo_WaterElem_April26_FFVP</a:t>
            </a:r>
            <a:r>
              <a:rPr b="1" lang="en-US" sz="1900">
                <a:solidFill>
                  <a:schemeClr val="dk1"/>
                </a:solidFill>
              </a:rPr>
              <a:t>)</a:t>
            </a:r>
            <a:endParaRPr b="1" sz="16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21" name="Shape 821"/>
        <p:cNvGrpSpPr/>
        <p:nvPr/>
      </p:nvGrpSpPr>
      <p:grpSpPr>
        <a:xfrm>
          <a:off x="0" y="0"/>
          <a:ext cx="0" cy="0"/>
          <a:chOff x="0" y="0"/>
          <a:chExt cx="0" cy="0"/>
        </a:xfrm>
      </p:grpSpPr>
      <p:sp>
        <p:nvSpPr>
          <p:cNvPr id="822" name="Google Shape;822;g36ddf57f9f5_0_213"/>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23" name="Google Shape;823;g36ddf57f9f5_0_213"/>
          <p:cNvSpPr txBox="1"/>
          <p:nvPr>
            <p:ph type="ctrTitle"/>
          </p:nvPr>
        </p:nvSpPr>
        <p:spPr>
          <a:xfrm>
            <a:off x="578850" y="1590025"/>
            <a:ext cx="4565700" cy="8805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accent3"/>
              </a:buClr>
              <a:buSzPts val="12000"/>
              <a:buFont typeface="Calibri"/>
              <a:buNone/>
            </a:pPr>
            <a:r>
              <a:rPr lang="en-US" sz="3900">
                <a:solidFill>
                  <a:schemeClr val="accent2"/>
                </a:solidFill>
              </a:rPr>
              <a:t>EGMS Entry Approval</a:t>
            </a:r>
            <a:endParaRPr b="1" i="1" sz="2300">
              <a:solidFill>
                <a:schemeClr val="accent2"/>
              </a:solidFill>
            </a:endParaRPr>
          </a:p>
        </p:txBody>
      </p:sp>
      <p:sp>
        <p:nvSpPr>
          <p:cNvPr id="824" name="Google Shape;824;g36ddf57f9f5_0_213"/>
          <p:cNvSpPr txBox="1"/>
          <p:nvPr>
            <p:ph idx="1" type="subTitle"/>
          </p:nvPr>
        </p:nvSpPr>
        <p:spPr>
          <a:xfrm>
            <a:off x="655050" y="2546726"/>
            <a:ext cx="4270500" cy="3210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2300">
                <a:solidFill>
                  <a:schemeClr val="dk1"/>
                </a:solidFill>
              </a:rPr>
              <a:t>Reviewed claim sheet(s) with the </a:t>
            </a:r>
            <a:r>
              <a:rPr i="1" lang="en-US" sz="2300">
                <a:solidFill>
                  <a:schemeClr val="dk1"/>
                </a:solidFill>
              </a:rPr>
              <a:t>Totals </a:t>
            </a:r>
            <a:r>
              <a:rPr lang="en-US" sz="2300">
                <a:solidFill>
                  <a:schemeClr val="dk1"/>
                </a:solidFill>
              </a:rPr>
              <a:t>tabs updated showing your ending balances will be attached to the approval email for your records. </a:t>
            </a:r>
            <a:endParaRPr sz="2300">
              <a:solidFill>
                <a:schemeClr val="dk1"/>
              </a:solidFill>
            </a:endParaRPr>
          </a:p>
          <a:p>
            <a:pPr indent="0" lvl="0" marL="0" rtl="0" algn="l">
              <a:lnSpc>
                <a:spcPct val="90000"/>
              </a:lnSpc>
              <a:spcBef>
                <a:spcPts val="0"/>
              </a:spcBef>
              <a:spcAft>
                <a:spcPts val="0"/>
              </a:spcAft>
              <a:buClr>
                <a:schemeClr val="accent3"/>
              </a:buClr>
              <a:buSzPts val="2400"/>
              <a:buNone/>
            </a:pPr>
            <a:r>
              <a:t/>
            </a:r>
            <a:endParaRPr sz="2300">
              <a:solidFill>
                <a:schemeClr val="dk1"/>
              </a:solidFill>
            </a:endParaRPr>
          </a:p>
          <a:p>
            <a:pPr indent="0" lvl="0" marL="0" rtl="0" algn="l">
              <a:spcBef>
                <a:spcPts val="0"/>
              </a:spcBef>
              <a:spcAft>
                <a:spcPts val="0"/>
              </a:spcAft>
              <a:buClr>
                <a:schemeClr val="dk1"/>
              </a:buClr>
              <a:buSzPts val="1100"/>
              <a:buFont typeface="Arial"/>
              <a:buNone/>
            </a:pPr>
            <a:r>
              <a:rPr lang="en-US" sz="2300">
                <a:solidFill>
                  <a:schemeClr val="dk1"/>
                </a:solidFill>
              </a:rPr>
              <a:t>You may enter the claims into EGMS </a:t>
            </a:r>
            <a:r>
              <a:rPr b="1" lang="en-US" sz="2300">
                <a:solidFill>
                  <a:schemeClr val="dk1"/>
                </a:solidFill>
              </a:rPr>
              <a:t>only after you have received this email.</a:t>
            </a:r>
            <a:endParaRPr b="1" sz="2300">
              <a:solidFill>
                <a:schemeClr val="dk1"/>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825" name="Google Shape;825;g36ddf57f9f5_0_213"/>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826" name="Google Shape;826;g36ddf57f9f5_0_213"/>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827" name="Google Shape;827;g36ddf57f9f5_0_213"/>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828" name="Google Shape;828;g36ddf57f9f5_0_213" title="RMmpcB9BUzvZnvA5.png"/>
          <p:cNvPicPr preferRelativeResize="0"/>
          <p:nvPr/>
        </p:nvPicPr>
        <p:blipFill>
          <a:blip r:embed="rId4">
            <a:alphaModFix/>
          </a:blip>
          <a:stretch>
            <a:fillRect/>
          </a:stretch>
        </p:blipFill>
        <p:spPr>
          <a:xfrm>
            <a:off x="5359875" y="792275"/>
            <a:ext cx="5821374" cy="5575774"/>
          </a:xfrm>
          <a:prstGeom prst="rect">
            <a:avLst/>
          </a:prstGeom>
          <a:noFill/>
          <a:ln>
            <a:noFill/>
          </a:ln>
        </p:spPr>
      </p:pic>
      <p:pic>
        <p:nvPicPr>
          <p:cNvPr id="829" name="Google Shape;829;g36ddf57f9f5_0_213" title="FFVP-Logo-244x300.jpg"/>
          <p:cNvPicPr preferRelativeResize="0"/>
          <p:nvPr/>
        </p:nvPicPr>
        <p:blipFill>
          <a:blip r:embed="rId5">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33" name="Shape 833"/>
        <p:cNvGrpSpPr/>
        <p:nvPr/>
      </p:nvGrpSpPr>
      <p:grpSpPr>
        <a:xfrm>
          <a:off x="0" y="0"/>
          <a:ext cx="0" cy="0"/>
          <a:chOff x="0" y="0"/>
          <a:chExt cx="0" cy="0"/>
        </a:xfrm>
      </p:grpSpPr>
      <p:sp>
        <p:nvSpPr>
          <p:cNvPr id="834" name="Google Shape;834;g36ddf57f9f5_0_227"/>
          <p:cNvSpPr/>
          <p:nvPr/>
        </p:nvSpPr>
        <p:spPr>
          <a:xfrm>
            <a:off x="5155050" y="3814375"/>
            <a:ext cx="1881900" cy="32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35" name="Google Shape;835;g36ddf57f9f5_0_227"/>
          <p:cNvSpPr txBox="1"/>
          <p:nvPr>
            <p:ph type="ctrTitle"/>
          </p:nvPr>
        </p:nvSpPr>
        <p:spPr>
          <a:xfrm>
            <a:off x="1321500" y="385650"/>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3900">
                <a:solidFill>
                  <a:schemeClr val="dk2"/>
                </a:solidFill>
              </a:rPr>
              <a:t>Resources</a:t>
            </a:r>
            <a:endParaRPr b="1" i="1" sz="2300">
              <a:solidFill>
                <a:schemeClr val="dk2"/>
              </a:solidFill>
            </a:endParaRPr>
          </a:p>
        </p:txBody>
      </p:sp>
      <p:sp>
        <p:nvSpPr>
          <p:cNvPr id="836" name="Google Shape;836;g36ddf57f9f5_0_227"/>
          <p:cNvSpPr txBox="1"/>
          <p:nvPr>
            <p:ph idx="1" type="subTitle"/>
          </p:nvPr>
        </p:nvSpPr>
        <p:spPr>
          <a:xfrm>
            <a:off x="456150" y="2939425"/>
            <a:ext cx="1753800" cy="63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1800" u="sng">
                <a:solidFill>
                  <a:schemeClr val="hlink"/>
                </a:solidFill>
                <a:hlinkClick r:id="rId3"/>
              </a:rPr>
              <a:t>The USDA FFVP Handbook</a:t>
            </a:r>
            <a:endParaRPr sz="2200">
              <a:solidFill>
                <a:schemeClr val="dk1"/>
              </a:solidFill>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837" name="Google Shape;837;g36ddf57f9f5_0_227"/>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838" name="Google Shape;838;g36ddf57f9f5_0_227"/>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839" name="Google Shape;839;g36ddf57f9f5_0_227"/>
          <p:cNvPicPr preferRelativeResize="0"/>
          <p:nvPr/>
        </p:nvPicPr>
        <p:blipFill rotWithShape="1">
          <a:blip r:embed="rId4">
            <a:alphaModFix/>
          </a:blip>
          <a:srcRect b="0" l="0" r="0" t="0"/>
          <a:stretch/>
        </p:blipFill>
        <p:spPr>
          <a:xfrm>
            <a:off x="269754" y="269122"/>
            <a:ext cx="2239201" cy="1113550"/>
          </a:xfrm>
          <a:prstGeom prst="rect">
            <a:avLst/>
          </a:prstGeom>
          <a:noFill/>
          <a:ln>
            <a:noFill/>
          </a:ln>
        </p:spPr>
      </p:pic>
      <p:pic>
        <p:nvPicPr>
          <p:cNvPr id="840" name="Google Shape;840;g36ddf57f9f5_0_227" title="FFVP-Logo-244x300.jpg"/>
          <p:cNvPicPr preferRelativeResize="0"/>
          <p:nvPr/>
        </p:nvPicPr>
        <p:blipFill>
          <a:blip r:embed="rId5">
            <a:alphaModFix/>
          </a:blip>
          <a:stretch>
            <a:fillRect/>
          </a:stretch>
        </p:blipFill>
        <p:spPr>
          <a:xfrm>
            <a:off x="10777891" y="427975"/>
            <a:ext cx="871209" cy="1071150"/>
          </a:xfrm>
          <a:prstGeom prst="rect">
            <a:avLst/>
          </a:prstGeom>
          <a:noFill/>
          <a:ln>
            <a:noFill/>
          </a:ln>
        </p:spPr>
      </p:pic>
      <p:pic>
        <p:nvPicPr>
          <p:cNvPr id="841" name="Google Shape;841;g36ddf57f9f5_0_227" title="LVFB45zKoV2VFeIK.jpg"/>
          <p:cNvPicPr preferRelativeResize="0"/>
          <p:nvPr/>
        </p:nvPicPr>
        <p:blipFill>
          <a:blip r:embed="rId6">
            <a:alphaModFix/>
          </a:blip>
          <a:stretch>
            <a:fillRect/>
          </a:stretch>
        </p:blipFill>
        <p:spPr>
          <a:xfrm>
            <a:off x="724900" y="1504150"/>
            <a:ext cx="1063910" cy="1363625"/>
          </a:xfrm>
          <a:prstGeom prst="rect">
            <a:avLst/>
          </a:prstGeom>
          <a:noFill/>
          <a:ln>
            <a:noFill/>
          </a:ln>
        </p:spPr>
      </p:pic>
      <p:sp>
        <p:nvSpPr>
          <p:cNvPr id="842" name="Google Shape;842;g36ddf57f9f5_0_227"/>
          <p:cNvSpPr txBox="1"/>
          <p:nvPr>
            <p:ph idx="1" type="subTitle"/>
          </p:nvPr>
        </p:nvSpPr>
        <p:spPr>
          <a:xfrm>
            <a:off x="2409150" y="2938938"/>
            <a:ext cx="2225100" cy="95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1800">
                <a:solidFill>
                  <a:schemeClr val="dk1"/>
                </a:solidFill>
              </a:rPr>
              <a:t>The USDA's </a:t>
            </a:r>
            <a:r>
              <a:rPr lang="en-US" sz="1800" u="sng">
                <a:solidFill>
                  <a:schemeClr val="hlink"/>
                </a:solidFill>
                <a:hlinkClick r:id="rId7"/>
              </a:rPr>
              <a:t>Fresh Fruit and Vegetable Program Resource Center</a:t>
            </a:r>
            <a:endParaRPr sz="2200"/>
          </a:p>
          <a:p>
            <a:pPr indent="0" lvl="0" marL="0" rtl="0" algn="l">
              <a:lnSpc>
                <a:spcPct val="90000"/>
              </a:lnSpc>
              <a:spcBef>
                <a:spcPts val="0"/>
              </a:spcBef>
              <a:spcAft>
                <a:spcPts val="0"/>
              </a:spcAft>
              <a:buNone/>
            </a:pPr>
            <a:r>
              <a:t/>
            </a:r>
            <a:endParaRPr sz="2000">
              <a:solidFill>
                <a:schemeClr val="dk1"/>
              </a:solidFill>
            </a:endParaRPr>
          </a:p>
          <a:p>
            <a:pPr indent="0" lvl="0" marL="0" rtl="0" algn="ctr">
              <a:lnSpc>
                <a:spcPct val="90000"/>
              </a:lnSpc>
              <a:spcBef>
                <a:spcPts val="0"/>
              </a:spcBef>
              <a:spcAft>
                <a:spcPts val="0"/>
              </a:spcAft>
              <a:buNone/>
            </a:pPr>
            <a:r>
              <a:t/>
            </a:r>
            <a:endParaRPr i="1" sz="1600">
              <a:solidFill>
                <a:schemeClr val="dk1"/>
              </a:solidFill>
              <a:highlight>
                <a:srgbClr val="EAD1DC"/>
              </a:highlight>
            </a:endParaRPr>
          </a:p>
        </p:txBody>
      </p:sp>
      <p:pic>
        <p:nvPicPr>
          <p:cNvPr id="843" name="Google Shape;843;g36ddf57f9f5_0_227" title="RHSzaNvEyrUTzAAV.jpg"/>
          <p:cNvPicPr preferRelativeResize="0"/>
          <p:nvPr/>
        </p:nvPicPr>
        <p:blipFill>
          <a:blip r:embed="rId8">
            <a:alphaModFix/>
          </a:blip>
          <a:stretch>
            <a:fillRect/>
          </a:stretch>
        </p:blipFill>
        <p:spPr>
          <a:xfrm>
            <a:off x="2496225" y="1520317"/>
            <a:ext cx="1881900" cy="1321533"/>
          </a:xfrm>
          <a:prstGeom prst="rect">
            <a:avLst/>
          </a:prstGeom>
          <a:noFill/>
          <a:ln>
            <a:noFill/>
          </a:ln>
        </p:spPr>
      </p:pic>
      <p:pic>
        <p:nvPicPr>
          <p:cNvPr id="844" name="Google Shape;844;g36ddf57f9f5_0_227" title="_tZ7bbW-iECUirzo.png"/>
          <p:cNvPicPr preferRelativeResize="0"/>
          <p:nvPr/>
        </p:nvPicPr>
        <p:blipFill>
          <a:blip r:embed="rId9">
            <a:alphaModFix/>
          </a:blip>
          <a:stretch>
            <a:fillRect/>
          </a:stretch>
        </p:blipFill>
        <p:spPr>
          <a:xfrm>
            <a:off x="5038888" y="1464600"/>
            <a:ext cx="1431774" cy="1432976"/>
          </a:xfrm>
          <a:prstGeom prst="rect">
            <a:avLst/>
          </a:prstGeom>
          <a:noFill/>
          <a:ln>
            <a:noFill/>
          </a:ln>
        </p:spPr>
      </p:pic>
      <p:sp>
        <p:nvSpPr>
          <p:cNvPr id="845" name="Google Shape;845;g36ddf57f9f5_0_227"/>
          <p:cNvSpPr txBox="1"/>
          <p:nvPr>
            <p:ph idx="1" type="subTitle"/>
          </p:nvPr>
        </p:nvSpPr>
        <p:spPr>
          <a:xfrm>
            <a:off x="4739175" y="2943625"/>
            <a:ext cx="2225100" cy="632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1800" u="sng">
                <a:solidFill>
                  <a:schemeClr val="hlink"/>
                </a:solidFill>
                <a:hlinkClick r:id="rId10"/>
              </a:rPr>
              <a:t>USDA Team Nutrition </a:t>
            </a:r>
            <a:r>
              <a:rPr lang="en-US" sz="1800">
                <a:solidFill>
                  <a:schemeClr val="dk1"/>
                </a:solidFill>
              </a:rPr>
              <a:t>education resources</a:t>
            </a:r>
            <a:endParaRPr i="1" sz="1600">
              <a:solidFill>
                <a:schemeClr val="dk1"/>
              </a:solidFill>
              <a:highlight>
                <a:srgbClr val="EAD1DC"/>
              </a:highlight>
            </a:endParaRPr>
          </a:p>
        </p:txBody>
      </p:sp>
      <p:pic>
        <p:nvPicPr>
          <p:cNvPr id="846" name="Google Shape;846;g36ddf57f9f5_0_227" title="2T3Ifx5G6GbpHJNw.jpg"/>
          <p:cNvPicPr preferRelativeResize="0"/>
          <p:nvPr/>
        </p:nvPicPr>
        <p:blipFill>
          <a:blip r:embed="rId11">
            <a:alphaModFix/>
          </a:blip>
          <a:stretch>
            <a:fillRect/>
          </a:stretch>
        </p:blipFill>
        <p:spPr>
          <a:xfrm>
            <a:off x="7265550" y="1456075"/>
            <a:ext cx="1177626" cy="1459766"/>
          </a:xfrm>
          <a:prstGeom prst="rect">
            <a:avLst/>
          </a:prstGeom>
          <a:noFill/>
          <a:ln>
            <a:noFill/>
          </a:ln>
        </p:spPr>
      </p:pic>
      <p:pic>
        <p:nvPicPr>
          <p:cNvPr id="847" name="Google Shape;847;g36ddf57f9f5_0_227" title="onzDMJFG6bcdV_23.png"/>
          <p:cNvPicPr preferRelativeResize="0"/>
          <p:nvPr/>
        </p:nvPicPr>
        <p:blipFill>
          <a:blip r:embed="rId12">
            <a:alphaModFix/>
          </a:blip>
          <a:stretch>
            <a:fillRect/>
          </a:stretch>
        </p:blipFill>
        <p:spPr>
          <a:xfrm>
            <a:off x="9789077" y="4723452"/>
            <a:ext cx="1881900" cy="240887"/>
          </a:xfrm>
          <a:prstGeom prst="rect">
            <a:avLst/>
          </a:prstGeom>
          <a:noFill/>
          <a:ln>
            <a:noFill/>
          </a:ln>
        </p:spPr>
      </p:pic>
      <p:sp>
        <p:nvSpPr>
          <p:cNvPr id="848" name="Google Shape;848;g36ddf57f9f5_0_227"/>
          <p:cNvSpPr txBox="1"/>
          <p:nvPr>
            <p:ph idx="1" type="subTitle"/>
          </p:nvPr>
        </p:nvSpPr>
        <p:spPr>
          <a:xfrm>
            <a:off x="448400" y="5245400"/>
            <a:ext cx="1881900" cy="95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1800">
                <a:solidFill>
                  <a:schemeClr val="dk1"/>
                </a:solidFill>
              </a:rPr>
              <a:t>The </a:t>
            </a:r>
            <a:r>
              <a:rPr lang="en-US" sz="1800" u="sng">
                <a:solidFill>
                  <a:schemeClr val="hlink"/>
                </a:solidFill>
                <a:hlinkClick r:id="rId13"/>
              </a:rPr>
              <a:t>USDA's Choose My Plate website</a:t>
            </a:r>
            <a:endParaRPr i="1" sz="1800">
              <a:solidFill>
                <a:schemeClr val="dk1"/>
              </a:solidFill>
              <a:highlight>
                <a:srgbClr val="EAD1DC"/>
              </a:highlight>
            </a:endParaRPr>
          </a:p>
        </p:txBody>
      </p:sp>
      <p:sp>
        <p:nvSpPr>
          <p:cNvPr id="849" name="Google Shape;849;g36ddf57f9f5_0_227"/>
          <p:cNvSpPr txBox="1"/>
          <p:nvPr>
            <p:ph idx="1" type="subTitle"/>
          </p:nvPr>
        </p:nvSpPr>
        <p:spPr>
          <a:xfrm>
            <a:off x="7431146" y="5127125"/>
            <a:ext cx="1563300" cy="95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1800" u="sng">
                <a:solidFill>
                  <a:schemeClr val="hlink"/>
                </a:solidFill>
                <a:hlinkClick r:id="rId14"/>
              </a:rPr>
              <a:t>Oregon Agriculture in the Classroom </a:t>
            </a:r>
            <a:endParaRPr i="1" sz="1600">
              <a:solidFill>
                <a:schemeClr val="dk1"/>
              </a:solidFill>
              <a:highlight>
                <a:srgbClr val="EAD1DC"/>
              </a:highlight>
            </a:endParaRPr>
          </a:p>
        </p:txBody>
      </p:sp>
      <p:sp>
        <p:nvSpPr>
          <p:cNvPr id="850" name="Google Shape;850;g36ddf57f9f5_0_227"/>
          <p:cNvSpPr txBox="1"/>
          <p:nvPr>
            <p:ph idx="1" type="subTitle"/>
          </p:nvPr>
        </p:nvSpPr>
        <p:spPr>
          <a:xfrm>
            <a:off x="7189350" y="2951775"/>
            <a:ext cx="1539600" cy="95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1800">
                <a:solidFill>
                  <a:schemeClr val="dk1"/>
                </a:solidFill>
              </a:rPr>
              <a:t>The</a:t>
            </a:r>
            <a:r>
              <a:rPr lang="en-US" sz="1800" u="sng">
                <a:solidFill>
                  <a:schemeClr val="hlink"/>
                </a:solidFill>
                <a:hlinkClick r:id="rId15"/>
              </a:rPr>
              <a:t> Oregon Harvest for Schools main page</a:t>
            </a:r>
            <a:endParaRPr sz="2000">
              <a:solidFill>
                <a:schemeClr val="dk1"/>
              </a:solidFill>
            </a:endParaRPr>
          </a:p>
          <a:p>
            <a:pPr indent="0" lvl="0" marL="0" rtl="0" algn="ctr">
              <a:lnSpc>
                <a:spcPct val="90000"/>
              </a:lnSpc>
              <a:spcBef>
                <a:spcPts val="0"/>
              </a:spcBef>
              <a:spcAft>
                <a:spcPts val="0"/>
              </a:spcAft>
              <a:buNone/>
            </a:pPr>
            <a:r>
              <a:t/>
            </a:r>
            <a:endParaRPr i="1" sz="1600">
              <a:solidFill>
                <a:schemeClr val="dk1"/>
              </a:solidFill>
              <a:highlight>
                <a:srgbClr val="EAD1DC"/>
              </a:highlight>
            </a:endParaRPr>
          </a:p>
        </p:txBody>
      </p:sp>
      <p:sp>
        <p:nvSpPr>
          <p:cNvPr id="851" name="Google Shape;851;g36ddf57f9f5_0_227"/>
          <p:cNvSpPr txBox="1"/>
          <p:nvPr>
            <p:ph idx="1" type="subTitle"/>
          </p:nvPr>
        </p:nvSpPr>
        <p:spPr>
          <a:xfrm>
            <a:off x="9975150" y="5093000"/>
            <a:ext cx="1801200" cy="95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1800" u="sng">
                <a:solidFill>
                  <a:schemeClr val="hlink"/>
                </a:solidFill>
                <a:hlinkClick r:id="rId16"/>
              </a:rPr>
              <a:t>Grow Portland</a:t>
            </a:r>
            <a:r>
              <a:rPr lang="en-US" sz="1800">
                <a:solidFill>
                  <a:schemeClr val="dk1"/>
                </a:solidFill>
              </a:rPr>
              <a:t> </a:t>
            </a:r>
            <a:endParaRPr i="1" sz="1600">
              <a:solidFill>
                <a:schemeClr val="dk1"/>
              </a:solidFill>
              <a:highlight>
                <a:srgbClr val="EAD1DC"/>
              </a:highlight>
            </a:endParaRPr>
          </a:p>
        </p:txBody>
      </p:sp>
      <p:pic>
        <p:nvPicPr>
          <p:cNvPr id="852" name="Google Shape;852;g36ddf57f9f5_0_227" title="amYLhxcIojEo4svN.png"/>
          <p:cNvPicPr preferRelativeResize="0"/>
          <p:nvPr/>
        </p:nvPicPr>
        <p:blipFill>
          <a:blip r:embed="rId17">
            <a:alphaModFix/>
          </a:blip>
          <a:stretch>
            <a:fillRect/>
          </a:stretch>
        </p:blipFill>
        <p:spPr>
          <a:xfrm>
            <a:off x="7041850" y="4582339"/>
            <a:ext cx="2529900" cy="490011"/>
          </a:xfrm>
          <a:prstGeom prst="rect">
            <a:avLst/>
          </a:prstGeom>
          <a:noFill/>
          <a:ln>
            <a:noFill/>
          </a:ln>
        </p:spPr>
      </p:pic>
      <p:sp>
        <p:nvSpPr>
          <p:cNvPr id="853" name="Google Shape;853;g36ddf57f9f5_0_227"/>
          <p:cNvSpPr txBox="1"/>
          <p:nvPr>
            <p:ph idx="1" type="subTitle"/>
          </p:nvPr>
        </p:nvSpPr>
        <p:spPr>
          <a:xfrm>
            <a:off x="4391650" y="5204175"/>
            <a:ext cx="2239200" cy="95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1800" u="sng">
                <a:solidFill>
                  <a:schemeClr val="hlink"/>
                </a:solidFill>
                <a:hlinkClick r:id="rId18"/>
              </a:rPr>
              <a:t>ODE's Farm to Child Nutrition Programs webpage</a:t>
            </a:r>
            <a:endParaRPr i="1" sz="1600">
              <a:solidFill>
                <a:schemeClr val="dk1"/>
              </a:solidFill>
              <a:highlight>
                <a:srgbClr val="EAD1DC"/>
              </a:highlight>
            </a:endParaRPr>
          </a:p>
        </p:txBody>
      </p:sp>
      <p:pic>
        <p:nvPicPr>
          <p:cNvPr id="854" name="Google Shape;854;g36ddf57f9f5_0_227" title="y-1HNBqnpzN3sAkl.png"/>
          <p:cNvPicPr preferRelativeResize="0"/>
          <p:nvPr/>
        </p:nvPicPr>
        <p:blipFill>
          <a:blip r:embed="rId19">
            <a:alphaModFix/>
          </a:blip>
          <a:stretch>
            <a:fillRect/>
          </a:stretch>
        </p:blipFill>
        <p:spPr>
          <a:xfrm>
            <a:off x="4114875" y="4160898"/>
            <a:ext cx="2864101" cy="870140"/>
          </a:xfrm>
          <a:prstGeom prst="rect">
            <a:avLst/>
          </a:prstGeom>
          <a:noFill/>
          <a:ln>
            <a:noFill/>
          </a:ln>
        </p:spPr>
      </p:pic>
      <p:pic>
        <p:nvPicPr>
          <p:cNvPr id="855" name="Google Shape;855;g36ddf57f9f5_0_227" title="4xujh-SZxBzBB7UQ.jpg"/>
          <p:cNvPicPr preferRelativeResize="0"/>
          <p:nvPr/>
        </p:nvPicPr>
        <p:blipFill>
          <a:blip r:embed="rId20">
            <a:alphaModFix/>
          </a:blip>
          <a:stretch>
            <a:fillRect/>
          </a:stretch>
        </p:blipFill>
        <p:spPr>
          <a:xfrm>
            <a:off x="712025" y="3947011"/>
            <a:ext cx="1242049" cy="1113550"/>
          </a:xfrm>
          <a:prstGeom prst="rect">
            <a:avLst/>
          </a:prstGeom>
          <a:noFill/>
          <a:ln>
            <a:noFill/>
          </a:ln>
        </p:spPr>
      </p:pic>
      <p:pic>
        <p:nvPicPr>
          <p:cNvPr id="856" name="Google Shape;856;g36ddf57f9f5_0_227" title="sqlwRybsB-qgvsfI.jpg"/>
          <p:cNvPicPr preferRelativeResize="0"/>
          <p:nvPr/>
        </p:nvPicPr>
        <p:blipFill>
          <a:blip r:embed="rId21">
            <a:alphaModFix/>
          </a:blip>
          <a:stretch>
            <a:fillRect/>
          </a:stretch>
        </p:blipFill>
        <p:spPr>
          <a:xfrm>
            <a:off x="8859900" y="2033850"/>
            <a:ext cx="3103950" cy="1016125"/>
          </a:xfrm>
          <a:prstGeom prst="rect">
            <a:avLst/>
          </a:prstGeom>
          <a:noFill/>
          <a:ln>
            <a:noFill/>
          </a:ln>
        </p:spPr>
      </p:pic>
      <p:pic>
        <p:nvPicPr>
          <p:cNvPr id="857" name="Google Shape;857;g36ddf57f9f5_0_227" title="mHYNV4dmilvcZjtD.png"/>
          <p:cNvPicPr preferRelativeResize="0"/>
          <p:nvPr/>
        </p:nvPicPr>
        <p:blipFill>
          <a:blip r:embed="rId22">
            <a:alphaModFix/>
          </a:blip>
          <a:stretch>
            <a:fillRect/>
          </a:stretch>
        </p:blipFill>
        <p:spPr>
          <a:xfrm>
            <a:off x="2587551" y="3993946"/>
            <a:ext cx="1242050" cy="1204028"/>
          </a:xfrm>
          <a:prstGeom prst="rect">
            <a:avLst/>
          </a:prstGeom>
          <a:noFill/>
          <a:ln>
            <a:noFill/>
          </a:ln>
        </p:spPr>
      </p:pic>
      <p:sp>
        <p:nvSpPr>
          <p:cNvPr id="858" name="Google Shape;858;g36ddf57f9f5_0_227"/>
          <p:cNvSpPr txBox="1"/>
          <p:nvPr>
            <p:ph idx="1" type="subTitle"/>
          </p:nvPr>
        </p:nvSpPr>
        <p:spPr>
          <a:xfrm>
            <a:off x="2340224" y="5245400"/>
            <a:ext cx="1801200" cy="95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1800" u="sng">
                <a:solidFill>
                  <a:schemeClr val="hlink"/>
                </a:solidFill>
                <a:hlinkClick r:id="rId23"/>
              </a:rPr>
              <a:t>Oregon Healthy Schools webpage</a:t>
            </a:r>
            <a:endParaRPr i="1" sz="1600">
              <a:solidFill>
                <a:schemeClr val="dk1"/>
              </a:solidFill>
              <a:highlight>
                <a:srgbClr val="EAD1DC"/>
              </a:highlight>
            </a:endParaRPr>
          </a:p>
        </p:txBody>
      </p:sp>
      <p:sp>
        <p:nvSpPr>
          <p:cNvPr id="859" name="Google Shape;859;g36ddf57f9f5_0_227"/>
          <p:cNvSpPr txBox="1"/>
          <p:nvPr>
            <p:ph idx="1" type="subTitle"/>
          </p:nvPr>
        </p:nvSpPr>
        <p:spPr>
          <a:xfrm>
            <a:off x="9146913" y="2975100"/>
            <a:ext cx="2529900" cy="957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1800" u="sng">
                <a:solidFill>
                  <a:schemeClr val="hlink"/>
                </a:solidFill>
                <a:hlinkClick r:id="rId24"/>
              </a:rPr>
              <a:t>ODE's Fresh Fruit and Vegetable Program webpage</a:t>
            </a:r>
            <a:endParaRPr sz="1800">
              <a:solidFill>
                <a:schemeClr val="dk1"/>
              </a:solidFill>
            </a:endParaRPr>
          </a:p>
          <a:p>
            <a:pPr indent="0" lvl="0" marL="0" rtl="0" algn="l">
              <a:lnSpc>
                <a:spcPct val="90000"/>
              </a:lnSpc>
              <a:spcBef>
                <a:spcPts val="0"/>
              </a:spcBef>
              <a:spcAft>
                <a:spcPts val="0"/>
              </a:spcAft>
              <a:buClr>
                <a:schemeClr val="accent3"/>
              </a:buClr>
              <a:buSzPts val="2400"/>
              <a:buNone/>
            </a:pPr>
            <a:r>
              <a:t/>
            </a:r>
            <a:endParaRPr sz="1800">
              <a:solidFill>
                <a:schemeClr val="dk1"/>
              </a:solidFill>
            </a:endParaRPr>
          </a:p>
          <a:p>
            <a:pPr indent="0" lvl="0" marL="0" rtl="0" algn="l">
              <a:lnSpc>
                <a:spcPct val="90000"/>
              </a:lnSpc>
              <a:spcBef>
                <a:spcPts val="0"/>
              </a:spcBef>
              <a:spcAft>
                <a:spcPts val="0"/>
              </a:spcAft>
              <a:buNone/>
            </a:pPr>
            <a:r>
              <a:t/>
            </a:r>
            <a:endParaRPr i="1" sz="1600">
              <a:solidFill>
                <a:schemeClr val="dk1"/>
              </a:solidFill>
              <a:highlight>
                <a:srgbClr val="EAD1DC"/>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63" name="Shape 863"/>
        <p:cNvGrpSpPr/>
        <p:nvPr/>
      </p:nvGrpSpPr>
      <p:grpSpPr>
        <a:xfrm>
          <a:off x="0" y="0"/>
          <a:ext cx="0" cy="0"/>
          <a:chOff x="0" y="0"/>
          <a:chExt cx="0" cy="0"/>
        </a:xfrm>
      </p:grpSpPr>
      <p:sp>
        <p:nvSpPr>
          <p:cNvPr id="864" name="Google Shape;864;p8"/>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865" name="Google Shape;865;p8"/>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866" name="Google Shape;866;p8" title="cJVFLB1sd05qIpDZ-stock_image.jpg"/>
          <p:cNvPicPr preferRelativeResize="0"/>
          <p:nvPr/>
        </p:nvPicPr>
        <p:blipFill>
          <a:blip r:embed="rId3">
            <a:alphaModFix/>
          </a:blip>
          <a:stretch>
            <a:fillRect/>
          </a:stretch>
        </p:blipFill>
        <p:spPr>
          <a:xfrm>
            <a:off x="2532025" y="472225"/>
            <a:ext cx="7149750" cy="4468600"/>
          </a:xfrm>
          <a:prstGeom prst="rect">
            <a:avLst/>
          </a:prstGeom>
          <a:noFill/>
          <a:ln>
            <a:noFill/>
          </a:ln>
        </p:spPr>
      </p:pic>
      <p:sp>
        <p:nvSpPr>
          <p:cNvPr id="867" name="Google Shape;867;p8"/>
          <p:cNvSpPr txBox="1"/>
          <p:nvPr/>
        </p:nvSpPr>
        <p:spPr>
          <a:xfrm>
            <a:off x="1984000" y="4940825"/>
            <a:ext cx="8245800" cy="2751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Clr>
                <a:schemeClr val="dk1"/>
              </a:buClr>
              <a:buSzPts val="1100"/>
              <a:buFont typeface="Arial"/>
              <a:buNone/>
            </a:pPr>
            <a:r>
              <a:rPr lang="en-US" sz="2200">
                <a:solidFill>
                  <a:schemeClr val="dk1"/>
                </a:solidFill>
                <a:latin typeface="Calibri"/>
                <a:ea typeface="Calibri"/>
                <a:cs typeface="Calibri"/>
                <a:sym typeface="Calibri"/>
              </a:rPr>
              <a:t>An attestation is required for official participation in the grant training. This slide deck is only a reference resource. Grantees must complete the </a:t>
            </a:r>
            <a:r>
              <a:rPr lang="en-US" sz="2200" u="sng">
                <a:solidFill>
                  <a:schemeClr val="hlink"/>
                </a:solidFill>
                <a:latin typeface="Calibri"/>
                <a:ea typeface="Calibri"/>
                <a:cs typeface="Calibri"/>
                <a:sym typeface="Calibri"/>
                <a:hlinkClick r:id="rId4"/>
              </a:rPr>
              <a:t>self-guided online training</a:t>
            </a:r>
            <a:r>
              <a:rPr lang="en-US" sz="2200">
                <a:solidFill>
                  <a:schemeClr val="dk1"/>
                </a:solidFill>
                <a:latin typeface="Calibri"/>
                <a:ea typeface="Calibri"/>
                <a:cs typeface="Calibri"/>
                <a:sym typeface="Calibri"/>
              </a:rPr>
              <a:t>, with the attestation linked at the end.</a:t>
            </a:r>
            <a:endParaRPr sz="22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10"/>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873" name="Google Shape;873;p10"/>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874" name="Google Shape;874;p10" title="9k1u__xbcDhDDHHb.png"/>
          <p:cNvPicPr preferRelativeResize="0"/>
          <p:nvPr/>
        </p:nvPicPr>
        <p:blipFill>
          <a:blip r:embed="rId3">
            <a:alphaModFix/>
          </a:blip>
          <a:stretch>
            <a:fillRect/>
          </a:stretch>
        </p:blipFill>
        <p:spPr>
          <a:xfrm>
            <a:off x="8218775" y="3908200"/>
            <a:ext cx="3079525" cy="2104925"/>
          </a:xfrm>
          <a:prstGeom prst="rect">
            <a:avLst/>
          </a:prstGeom>
          <a:noFill/>
          <a:ln>
            <a:noFill/>
          </a:ln>
        </p:spPr>
      </p:pic>
      <p:sp>
        <p:nvSpPr>
          <p:cNvPr id="875" name="Google Shape;875;p10"/>
          <p:cNvSpPr txBox="1"/>
          <p:nvPr/>
        </p:nvSpPr>
        <p:spPr>
          <a:xfrm>
            <a:off x="717175" y="724200"/>
            <a:ext cx="10869900" cy="481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500">
                <a:solidFill>
                  <a:schemeClr val="dk1"/>
                </a:solidFill>
                <a:latin typeface="Calibri"/>
                <a:ea typeface="Calibri"/>
                <a:cs typeface="Calibri"/>
                <a:sym typeface="Calibri"/>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US" sz="1500">
                <a:solidFill>
                  <a:schemeClr val="dk1"/>
                </a:solidFill>
                <a:latin typeface="Calibri"/>
                <a:ea typeface="Calibri"/>
                <a:cs typeface="Calibri"/>
                <a:sym typeface="Calibri"/>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US" sz="1500">
                <a:solidFill>
                  <a:schemeClr val="dk1"/>
                </a:solidFill>
                <a:latin typeface="Calibri"/>
                <a:ea typeface="Calibri"/>
                <a:cs typeface="Calibri"/>
                <a:sym typeface="Calibri"/>
              </a:rPr>
              <a:t>To file a program complaint of discrimination, complete the USDA Program Discrimination Complaint Form, (AD-3027) found online at https://www.usda.gov/oascr(opens in a new tab), and at any USDA office, or write a letter addressed to USDA and provide in the letter all of the information requested in the form. To request a copy of the complaint form, call (866) 632-9992. Submit your completed form or letter to USDA by:</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US" sz="1500">
                <a:solidFill>
                  <a:schemeClr val="dk1"/>
                </a:solidFill>
                <a:latin typeface="Calibri"/>
                <a:ea typeface="Calibri"/>
                <a:cs typeface="Calibri"/>
                <a:sym typeface="Calibri"/>
              </a:rPr>
              <a:t>(1) mail: U.S. Department of Agriculture</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US" sz="1500">
                <a:solidFill>
                  <a:schemeClr val="dk1"/>
                </a:solidFill>
                <a:latin typeface="Calibri"/>
                <a:ea typeface="Calibri"/>
                <a:cs typeface="Calibri"/>
                <a:sym typeface="Calibri"/>
              </a:rPr>
              <a:t>Office of the Assistant Secretary for Civil Rights</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US" sz="1500">
                <a:solidFill>
                  <a:schemeClr val="dk1"/>
                </a:solidFill>
                <a:latin typeface="Calibri"/>
                <a:ea typeface="Calibri"/>
                <a:cs typeface="Calibri"/>
                <a:sym typeface="Calibri"/>
              </a:rPr>
              <a:t>1400 Independence Avenue, SW</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US" sz="1500">
                <a:solidFill>
                  <a:schemeClr val="dk1"/>
                </a:solidFill>
                <a:latin typeface="Calibri"/>
                <a:ea typeface="Calibri"/>
                <a:cs typeface="Calibri"/>
                <a:sym typeface="Calibri"/>
              </a:rPr>
              <a:t>Washington, D.C. 20250-9410;</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US" sz="1500">
                <a:solidFill>
                  <a:schemeClr val="dk1"/>
                </a:solidFill>
                <a:latin typeface="Calibri"/>
                <a:ea typeface="Calibri"/>
                <a:cs typeface="Calibri"/>
                <a:sym typeface="Calibri"/>
              </a:rPr>
              <a:t>(2) fax: (202) 690-7442; or</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lang="en-US" sz="1500">
                <a:solidFill>
                  <a:schemeClr val="dk1"/>
                </a:solidFill>
                <a:latin typeface="Calibri"/>
                <a:ea typeface="Calibri"/>
                <a:cs typeface="Calibri"/>
                <a:sym typeface="Calibri"/>
              </a:rPr>
              <a:t>(3) email: program.intake@usda.gov</a:t>
            </a:r>
            <a:endParaRPr sz="15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7"/>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5" name="Google Shape;435;p7"/>
          <p:cNvSpPr txBox="1"/>
          <p:nvPr>
            <p:ph type="ctrTitle"/>
          </p:nvPr>
        </p:nvSpPr>
        <p:spPr>
          <a:xfrm>
            <a:off x="1569225" y="1323825"/>
            <a:ext cx="9144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5000"/>
              <a:t>Purpose &amp; Goals</a:t>
            </a:r>
            <a:endParaRPr sz="5000"/>
          </a:p>
        </p:txBody>
      </p:sp>
      <p:sp>
        <p:nvSpPr>
          <p:cNvPr id="436" name="Google Shape;436;p7"/>
          <p:cNvSpPr txBox="1"/>
          <p:nvPr>
            <p:ph idx="1" type="subTitle"/>
          </p:nvPr>
        </p:nvSpPr>
        <p:spPr>
          <a:xfrm>
            <a:off x="1195275" y="2799850"/>
            <a:ext cx="9635700" cy="18912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b="1" lang="en-US" sz="2200">
                <a:solidFill>
                  <a:schemeClr val="dk1"/>
                </a:solidFill>
              </a:rPr>
              <a:t>Purpose</a:t>
            </a:r>
            <a:r>
              <a:rPr lang="en-US" sz="2200">
                <a:solidFill>
                  <a:schemeClr val="dk1"/>
                </a:solidFill>
              </a:rPr>
              <a:t>: To provide free fresh fruits and vegetables to elementary students during the school day.</a:t>
            </a:r>
            <a:endParaRPr sz="2200">
              <a:solidFill>
                <a:schemeClr val="dk1"/>
              </a:solidFill>
            </a:endParaRPr>
          </a:p>
          <a:p>
            <a:pPr indent="0" lvl="0" marL="0" rtl="0" algn="l">
              <a:lnSpc>
                <a:spcPct val="90000"/>
              </a:lnSpc>
              <a:spcBef>
                <a:spcPts val="0"/>
              </a:spcBef>
              <a:spcAft>
                <a:spcPts val="0"/>
              </a:spcAft>
              <a:buClr>
                <a:schemeClr val="accent3"/>
              </a:buClr>
              <a:buSzPts val="2400"/>
              <a:buNone/>
            </a:pPr>
            <a:r>
              <a:t/>
            </a:r>
            <a:endParaRPr sz="2200">
              <a:solidFill>
                <a:schemeClr val="dk1"/>
              </a:solidFill>
            </a:endParaRPr>
          </a:p>
          <a:p>
            <a:pPr indent="0" lvl="0" marL="0" rtl="0" algn="l">
              <a:lnSpc>
                <a:spcPct val="90000"/>
              </a:lnSpc>
              <a:spcBef>
                <a:spcPts val="0"/>
              </a:spcBef>
              <a:spcAft>
                <a:spcPts val="0"/>
              </a:spcAft>
              <a:buClr>
                <a:schemeClr val="accent3"/>
              </a:buClr>
              <a:buSzPts val="2400"/>
              <a:buNone/>
            </a:pPr>
            <a:r>
              <a:t/>
            </a:r>
            <a:endParaRPr sz="2200">
              <a:solidFill>
                <a:schemeClr val="dk1"/>
              </a:solidFill>
            </a:endParaRPr>
          </a:p>
          <a:p>
            <a:pPr indent="0" lvl="0" marL="0" rtl="0" algn="l">
              <a:lnSpc>
                <a:spcPct val="90000"/>
              </a:lnSpc>
              <a:spcBef>
                <a:spcPts val="0"/>
              </a:spcBef>
              <a:spcAft>
                <a:spcPts val="0"/>
              </a:spcAft>
              <a:buClr>
                <a:schemeClr val="accent3"/>
              </a:buClr>
              <a:buSzPts val="2400"/>
              <a:buNone/>
            </a:pPr>
            <a:r>
              <a:rPr b="1" lang="en-US" sz="2200">
                <a:solidFill>
                  <a:schemeClr val="dk1"/>
                </a:solidFill>
              </a:rPr>
              <a:t>Goal</a:t>
            </a:r>
            <a:r>
              <a:rPr lang="en-US" sz="2200">
                <a:solidFill>
                  <a:schemeClr val="dk1"/>
                </a:solidFill>
              </a:rPr>
              <a:t>: To </a:t>
            </a:r>
            <a:r>
              <a:rPr lang="en-US" sz="2200">
                <a:solidFill>
                  <a:schemeClr val="dk1"/>
                </a:solidFill>
              </a:rPr>
              <a:t>introduce</a:t>
            </a:r>
            <a:r>
              <a:rPr lang="en-US" sz="2200">
                <a:solidFill>
                  <a:schemeClr val="dk1"/>
                </a:solidFill>
              </a:rPr>
              <a:t> children to a variety of fresh, unprocessed fruits and vegetables they may not have had the opportunity to try, with the aim of increasing their acceptance and consumption over time.</a:t>
            </a:r>
            <a:endParaRPr sz="2200">
              <a:solidFill>
                <a:schemeClr val="dk1"/>
              </a:solidFill>
            </a:endParaRPr>
          </a:p>
        </p:txBody>
      </p:sp>
      <p:sp>
        <p:nvSpPr>
          <p:cNvPr id="437" name="Google Shape;437;p7"/>
          <p:cNvSpPr txBox="1"/>
          <p:nvPr>
            <p:ph idx="11" type="ftr"/>
          </p:nvPr>
        </p:nvSpPr>
        <p:spPr>
          <a:xfrm>
            <a:off x="717176" y="6139793"/>
            <a:ext cx="2864224"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438" name="Google Shape;438;p7"/>
          <p:cNvSpPr txBox="1"/>
          <p:nvPr>
            <p:ph idx="12" type="sldNum"/>
          </p:nvPr>
        </p:nvSpPr>
        <p:spPr>
          <a:xfrm>
            <a:off x="8610600" y="6139793"/>
            <a:ext cx="2891118"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439" name="Google Shape;439;p7"/>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440" name="Google Shape;440;p7"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g36da6e51d9c_0_5" title="YSCnqBF_kdYtKzob.jpg"/>
          <p:cNvPicPr preferRelativeResize="0"/>
          <p:nvPr/>
        </p:nvPicPr>
        <p:blipFill rotWithShape="1">
          <a:blip r:embed="rId3">
            <a:alphaModFix/>
          </a:blip>
          <a:srcRect b="5598" l="0" r="0" t="19348"/>
          <a:stretch/>
        </p:blipFill>
        <p:spPr>
          <a:xfrm>
            <a:off x="5193825" y="570550"/>
            <a:ext cx="6455276" cy="6116725"/>
          </a:xfrm>
          <a:prstGeom prst="rect">
            <a:avLst/>
          </a:prstGeom>
          <a:noFill/>
          <a:ln>
            <a:noFill/>
          </a:ln>
        </p:spPr>
      </p:pic>
      <p:sp>
        <p:nvSpPr>
          <p:cNvPr id="446" name="Google Shape;446;g36da6e51d9c_0_5"/>
          <p:cNvSpPr txBox="1"/>
          <p:nvPr>
            <p:ph type="title"/>
          </p:nvPr>
        </p:nvSpPr>
        <p:spPr>
          <a:xfrm>
            <a:off x="488575" y="2133600"/>
            <a:ext cx="5454900" cy="1026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4800"/>
              <a:t>How FFVP Supports Whole Child Health</a:t>
            </a:r>
            <a:endParaRPr sz="4800"/>
          </a:p>
        </p:txBody>
      </p:sp>
      <p:sp>
        <p:nvSpPr>
          <p:cNvPr id="447" name="Google Shape;447;g36da6e51d9c_0_5"/>
          <p:cNvSpPr txBox="1"/>
          <p:nvPr>
            <p:ph idx="1" type="body"/>
          </p:nvPr>
        </p:nvSpPr>
        <p:spPr>
          <a:xfrm>
            <a:off x="717175" y="3234850"/>
            <a:ext cx="5107500" cy="292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3"/>
              </a:buClr>
              <a:buSzPts val="2400"/>
              <a:buNone/>
            </a:pPr>
            <a:r>
              <a:rPr lang="en-US" sz="2200">
                <a:solidFill>
                  <a:schemeClr val="dk1"/>
                </a:solidFill>
              </a:rPr>
              <a:t>The FFVP supports the </a:t>
            </a:r>
            <a:r>
              <a:rPr b="1" lang="en-US" sz="2200" u="sng">
                <a:solidFill>
                  <a:schemeClr val="dk1"/>
                </a:solidFill>
                <a:hlinkClick r:id="rId4">
                  <a:extLst>
                    <a:ext uri="{A12FA001-AC4F-418D-AE19-62706E023703}">
                      <ahyp:hlinkClr val="tx"/>
                    </a:ext>
                  </a:extLst>
                </a:hlinkClick>
              </a:rPr>
              <a:t>CDC's Whole School, Whole Community, Whole Child (WSCC)</a:t>
            </a:r>
            <a:r>
              <a:rPr b="1" lang="en-US" sz="2200">
                <a:solidFill>
                  <a:schemeClr val="dk1"/>
                </a:solidFill>
              </a:rPr>
              <a:t> </a:t>
            </a:r>
            <a:r>
              <a:rPr lang="en-US" sz="2200">
                <a:solidFill>
                  <a:schemeClr val="dk1"/>
                </a:solidFill>
              </a:rPr>
              <a:t>framework by aligning with two key components:</a:t>
            </a:r>
            <a:endParaRPr sz="2200">
              <a:solidFill>
                <a:schemeClr val="dk1"/>
              </a:solidFill>
            </a:endParaRPr>
          </a:p>
          <a:p>
            <a:pPr indent="0" lvl="0" marL="0" rtl="0" algn="l">
              <a:lnSpc>
                <a:spcPct val="90000"/>
              </a:lnSpc>
              <a:spcBef>
                <a:spcPts val="0"/>
              </a:spcBef>
              <a:spcAft>
                <a:spcPts val="0"/>
              </a:spcAft>
              <a:buClr>
                <a:schemeClr val="accent3"/>
              </a:buClr>
              <a:buSzPts val="2400"/>
              <a:buNone/>
            </a:pPr>
            <a:r>
              <a:t/>
            </a:r>
            <a:endParaRPr b="1" sz="2200"/>
          </a:p>
          <a:p>
            <a:pPr indent="-368300" lvl="0" marL="457200" rtl="0" algn="l">
              <a:lnSpc>
                <a:spcPct val="90000"/>
              </a:lnSpc>
              <a:spcBef>
                <a:spcPts val="0"/>
              </a:spcBef>
              <a:spcAft>
                <a:spcPts val="0"/>
              </a:spcAft>
              <a:buClr>
                <a:schemeClr val="dk1"/>
              </a:buClr>
              <a:buSzPts val="2200"/>
              <a:buChar char="●"/>
            </a:pPr>
            <a:r>
              <a:rPr lang="en-US" sz="2200">
                <a:solidFill>
                  <a:schemeClr val="dk1"/>
                </a:solidFill>
              </a:rPr>
              <a:t>Nutrition Environment and Services</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Health Education</a:t>
            </a:r>
            <a:endParaRPr sz="2200">
              <a:solidFill>
                <a:schemeClr val="dk1"/>
              </a:solidFill>
            </a:endParaRPr>
          </a:p>
        </p:txBody>
      </p:sp>
      <p:sp>
        <p:nvSpPr>
          <p:cNvPr id="448" name="Google Shape;448;g36da6e51d9c_0_5"/>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449" name="Google Shape;449;g36da6e51d9c_0_5"/>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descr="Oregon Department of Education Logo&#10;Oregon achieves together" id="450" name="Google Shape;450;g36da6e51d9c_0_5"/>
          <p:cNvPicPr preferRelativeResize="0"/>
          <p:nvPr/>
        </p:nvPicPr>
        <p:blipFill rotWithShape="1">
          <a:blip r:embed="rId5">
            <a:alphaModFix/>
          </a:blip>
          <a:srcRect b="0" l="0" r="0" t="0"/>
          <a:stretch/>
        </p:blipFill>
        <p:spPr>
          <a:xfrm>
            <a:off x="269754" y="269122"/>
            <a:ext cx="2239201" cy="1113550"/>
          </a:xfrm>
          <a:prstGeom prst="rect">
            <a:avLst/>
          </a:prstGeom>
          <a:noFill/>
          <a:ln>
            <a:noFill/>
          </a:ln>
        </p:spPr>
      </p:pic>
      <p:pic>
        <p:nvPicPr>
          <p:cNvPr id="451" name="Google Shape;451;g36da6e51d9c_0_5" title="FFVP-Logo-244x300.jpg"/>
          <p:cNvPicPr preferRelativeResize="0"/>
          <p:nvPr/>
        </p:nvPicPr>
        <p:blipFill>
          <a:blip r:embed="rId6">
            <a:alphaModFix/>
          </a:blip>
          <a:stretch>
            <a:fillRect/>
          </a:stretch>
        </p:blipFill>
        <p:spPr>
          <a:xfrm>
            <a:off x="10777891" y="427975"/>
            <a:ext cx="871209" cy="1071150"/>
          </a:xfrm>
          <a:prstGeom prst="rect">
            <a:avLst/>
          </a:prstGeom>
          <a:noFill/>
          <a:ln>
            <a:noFill/>
          </a:ln>
        </p:spPr>
      </p:pic>
      <p:sp>
        <p:nvSpPr>
          <p:cNvPr id="452" name="Google Shape;452;g36da6e51d9c_0_5"/>
          <p:cNvSpPr/>
          <p:nvPr/>
        </p:nvSpPr>
        <p:spPr>
          <a:xfrm>
            <a:off x="7989675" y="1278850"/>
            <a:ext cx="939600" cy="939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3" name="Google Shape;453;g36da6e51d9c_0_5"/>
          <p:cNvSpPr/>
          <p:nvPr/>
        </p:nvSpPr>
        <p:spPr>
          <a:xfrm>
            <a:off x="9762100" y="2567700"/>
            <a:ext cx="939600" cy="9396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57" name="Shape 457"/>
        <p:cNvGrpSpPr/>
        <p:nvPr/>
      </p:nvGrpSpPr>
      <p:grpSpPr>
        <a:xfrm>
          <a:off x="0" y="0"/>
          <a:ext cx="0" cy="0"/>
          <a:chOff x="0" y="0"/>
          <a:chExt cx="0" cy="0"/>
        </a:xfrm>
      </p:grpSpPr>
      <p:sp>
        <p:nvSpPr>
          <p:cNvPr id="458" name="Google Shape;458;g36da6e51d9c_0_57"/>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59" name="Google Shape;459;g36da6e51d9c_0_57"/>
          <p:cNvSpPr txBox="1"/>
          <p:nvPr>
            <p:ph type="ctrTitle"/>
          </p:nvPr>
        </p:nvSpPr>
        <p:spPr>
          <a:xfrm>
            <a:off x="1321500" y="1323825"/>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5000">
                <a:solidFill>
                  <a:schemeClr val="accent2"/>
                </a:solidFill>
              </a:rPr>
              <a:t>Administration</a:t>
            </a:r>
            <a:endParaRPr sz="5000">
              <a:solidFill>
                <a:schemeClr val="accent2"/>
              </a:solidFill>
            </a:endParaRPr>
          </a:p>
        </p:txBody>
      </p:sp>
      <p:sp>
        <p:nvSpPr>
          <p:cNvPr id="460" name="Google Shape;460;g36da6e51d9c_0_57"/>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461" name="Google Shape;461;g36da6e51d9c_0_57"/>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462" name="Google Shape;462;g36da6e51d9c_0_57"/>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463" name="Google Shape;463;g36da6e51d9c_0_57"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grpSp>
        <p:nvGrpSpPr>
          <p:cNvPr id="464" name="Google Shape;464;g36da6e51d9c_0_57"/>
          <p:cNvGrpSpPr/>
          <p:nvPr/>
        </p:nvGrpSpPr>
        <p:grpSpPr>
          <a:xfrm>
            <a:off x="4098348" y="2685100"/>
            <a:ext cx="2592735" cy="2092748"/>
            <a:chOff x="3071457" y="2013875"/>
            <a:chExt cx="1944600" cy="1569600"/>
          </a:xfrm>
        </p:grpSpPr>
        <p:sp>
          <p:nvSpPr>
            <p:cNvPr id="465" name="Google Shape;465;g36da6e51d9c_0_57"/>
            <p:cNvSpPr/>
            <p:nvPr/>
          </p:nvSpPr>
          <p:spPr>
            <a:xfrm flipH="1" rot="10800000">
              <a:off x="3071457" y="2013875"/>
              <a:ext cx="1944600" cy="1569600"/>
            </a:xfrm>
            <a:prstGeom prst="round2DiagRect">
              <a:avLst>
                <a:gd fmla="val 0" name="adj1"/>
                <a:gd fmla="val 17764" name="adj2"/>
              </a:avLst>
            </a:prstGeom>
            <a:solidFill>
              <a:srgbClr val="A64D7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 name="Google Shape;466;g36da6e51d9c_0_57"/>
            <p:cNvSpPr txBox="1"/>
            <p:nvPr/>
          </p:nvSpPr>
          <p:spPr>
            <a:xfrm>
              <a:off x="3316102" y="2256385"/>
              <a:ext cx="1451700" cy="459900"/>
            </a:xfrm>
            <a:prstGeom prst="rect">
              <a:avLst/>
            </a:prstGeom>
            <a:solidFill>
              <a:srgbClr val="A64D79"/>
            </a:solid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ODE</a:t>
              </a:r>
              <a:endParaRPr sz="1500">
                <a:solidFill>
                  <a:srgbClr val="FFFFFF"/>
                </a:solidFill>
                <a:latin typeface="Roboto"/>
                <a:ea typeface="Roboto"/>
                <a:cs typeface="Roboto"/>
                <a:sym typeface="Roboto"/>
              </a:endParaRPr>
            </a:p>
          </p:txBody>
        </p:sp>
        <p:sp>
          <p:nvSpPr>
            <p:cNvPr id="467" name="Google Shape;467;g36da6e51d9c_0_57"/>
            <p:cNvSpPr txBox="1"/>
            <p:nvPr/>
          </p:nvSpPr>
          <p:spPr>
            <a:xfrm>
              <a:off x="3318875" y="2506459"/>
              <a:ext cx="1451700" cy="512400"/>
            </a:xfrm>
            <a:prstGeom prst="rect">
              <a:avLst/>
            </a:prstGeom>
            <a:solidFill>
              <a:srgbClr val="A64D79"/>
            </a:solid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1200">
                  <a:solidFill>
                    <a:srgbClr val="FFFFFF"/>
                  </a:solidFill>
                  <a:latin typeface="Roboto"/>
                  <a:ea typeface="Roboto"/>
                  <a:cs typeface="Roboto"/>
                  <a:sym typeface="Roboto"/>
                </a:rPr>
                <a:t>Awards FFVP subgrants to schools that meet the FFVP eligibility criteria.</a:t>
              </a:r>
              <a:endParaRPr sz="1200">
                <a:solidFill>
                  <a:srgbClr val="FFFFFF"/>
                </a:solidFill>
                <a:latin typeface="Roboto"/>
                <a:ea typeface="Roboto"/>
                <a:cs typeface="Roboto"/>
                <a:sym typeface="Roboto"/>
              </a:endParaRPr>
            </a:p>
            <a:p>
              <a:pPr indent="0" lvl="0" marL="0" rtl="0" algn="l">
                <a:lnSpc>
                  <a:spcPct val="115000"/>
                </a:lnSpc>
                <a:spcBef>
                  <a:spcPts val="2100"/>
                </a:spcBef>
                <a:spcAft>
                  <a:spcPts val="2100"/>
                </a:spcAft>
                <a:buNone/>
              </a:pPr>
              <a:r>
                <a:t/>
              </a:r>
              <a:endParaRPr sz="1100">
                <a:solidFill>
                  <a:srgbClr val="FFFFFF"/>
                </a:solidFill>
                <a:latin typeface="Roboto"/>
                <a:ea typeface="Roboto"/>
                <a:cs typeface="Roboto"/>
                <a:sym typeface="Roboto"/>
              </a:endParaRPr>
            </a:p>
          </p:txBody>
        </p:sp>
      </p:grpSp>
      <p:grpSp>
        <p:nvGrpSpPr>
          <p:cNvPr id="468" name="Google Shape;468;g36da6e51d9c_0_57"/>
          <p:cNvGrpSpPr/>
          <p:nvPr/>
        </p:nvGrpSpPr>
        <p:grpSpPr>
          <a:xfrm>
            <a:off x="1508796" y="2685100"/>
            <a:ext cx="2592735" cy="2092748"/>
            <a:chOff x="1126863" y="2013875"/>
            <a:chExt cx="1944600" cy="1569600"/>
          </a:xfrm>
        </p:grpSpPr>
        <p:sp>
          <p:nvSpPr>
            <p:cNvPr id="469" name="Google Shape;469;g36da6e51d9c_0_57"/>
            <p:cNvSpPr/>
            <p:nvPr/>
          </p:nvSpPr>
          <p:spPr>
            <a:xfrm>
              <a:off x="1126863" y="2013875"/>
              <a:ext cx="1944600" cy="1569600"/>
            </a:xfrm>
            <a:prstGeom prst="round2DiagRect">
              <a:avLst>
                <a:gd fmla="val 0" name="adj1"/>
                <a:gd fmla="val 17764" name="adj2"/>
              </a:avLst>
            </a:prstGeom>
            <a:solidFill>
              <a:srgbClr val="741B4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 name="Google Shape;470;g36da6e51d9c_0_57"/>
            <p:cNvSpPr txBox="1"/>
            <p:nvPr/>
          </p:nvSpPr>
          <p:spPr>
            <a:xfrm>
              <a:off x="1351627" y="2256385"/>
              <a:ext cx="1451700" cy="459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USDA</a:t>
              </a:r>
              <a:endParaRPr sz="1500">
                <a:solidFill>
                  <a:srgbClr val="FFFFFF"/>
                </a:solidFill>
                <a:latin typeface="Roboto"/>
                <a:ea typeface="Roboto"/>
                <a:cs typeface="Roboto"/>
                <a:sym typeface="Roboto"/>
              </a:endParaRPr>
            </a:p>
          </p:txBody>
        </p:sp>
        <p:sp>
          <p:nvSpPr>
            <p:cNvPr id="471" name="Google Shape;471;g36da6e51d9c_0_57"/>
            <p:cNvSpPr txBox="1"/>
            <p:nvPr/>
          </p:nvSpPr>
          <p:spPr>
            <a:xfrm>
              <a:off x="1351625" y="2506797"/>
              <a:ext cx="1451700" cy="5124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1200">
                  <a:solidFill>
                    <a:srgbClr val="FFFFFF"/>
                  </a:solidFill>
                  <a:latin typeface="Roboto"/>
                  <a:ea typeface="Roboto"/>
                  <a:cs typeface="Roboto"/>
                  <a:sym typeface="Roboto"/>
                </a:rPr>
                <a:t>Awards federal FFVP dollars to State agencies (such as ODE) according to a formula established by Congress.</a:t>
              </a:r>
              <a:endParaRPr sz="1200">
                <a:solidFill>
                  <a:srgbClr val="FFFFFF"/>
                </a:solidFill>
                <a:latin typeface="Roboto"/>
                <a:ea typeface="Roboto"/>
                <a:cs typeface="Roboto"/>
                <a:sym typeface="Roboto"/>
              </a:endParaRPr>
            </a:p>
            <a:p>
              <a:pPr indent="0" lvl="0" marL="0" rtl="0" algn="l">
                <a:lnSpc>
                  <a:spcPct val="115000"/>
                </a:lnSpc>
                <a:spcBef>
                  <a:spcPts val="2100"/>
                </a:spcBef>
                <a:spcAft>
                  <a:spcPts val="2100"/>
                </a:spcAft>
                <a:buNone/>
              </a:pPr>
              <a:r>
                <a:t/>
              </a:r>
              <a:endParaRPr sz="1100">
                <a:solidFill>
                  <a:srgbClr val="FFFFFF"/>
                </a:solidFill>
                <a:latin typeface="Roboto"/>
                <a:ea typeface="Roboto"/>
                <a:cs typeface="Roboto"/>
                <a:sym typeface="Roboto"/>
              </a:endParaRPr>
            </a:p>
          </p:txBody>
        </p:sp>
      </p:grpSp>
      <p:grpSp>
        <p:nvGrpSpPr>
          <p:cNvPr id="472" name="Google Shape;472;g36da6e51d9c_0_57"/>
          <p:cNvGrpSpPr/>
          <p:nvPr/>
        </p:nvGrpSpPr>
        <p:grpSpPr>
          <a:xfrm>
            <a:off x="6691074" y="2685100"/>
            <a:ext cx="4001500" cy="2092748"/>
            <a:chOff x="5015938" y="2013875"/>
            <a:chExt cx="3001200" cy="1569600"/>
          </a:xfrm>
        </p:grpSpPr>
        <p:sp>
          <p:nvSpPr>
            <p:cNvPr id="473" name="Google Shape;473;g36da6e51d9c_0_57"/>
            <p:cNvSpPr/>
            <p:nvPr/>
          </p:nvSpPr>
          <p:spPr>
            <a:xfrm>
              <a:off x="5015938" y="2013875"/>
              <a:ext cx="3001200" cy="1569600"/>
            </a:xfrm>
            <a:prstGeom prst="round2DiagRect">
              <a:avLst>
                <a:gd fmla="val 0" name="adj1"/>
                <a:gd fmla="val 17764" name="adj2"/>
              </a:avLst>
            </a:prstGeom>
            <a:solidFill>
              <a:srgbClr val="C27BA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474" name="Google Shape;474;g36da6e51d9c_0_57"/>
            <p:cNvSpPr txBox="1"/>
            <p:nvPr/>
          </p:nvSpPr>
          <p:spPr>
            <a:xfrm>
              <a:off x="5360226" y="2256387"/>
              <a:ext cx="2417100" cy="4599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1500">
                  <a:solidFill>
                    <a:srgbClr val="FFFFFF"/>
                  </a:solidFill>
                  <a:latin typeface="Roboto"/>
                  <a:ea typeface="Roboto"/>
                  <a:cs typeface="Roboto"/>
                  <a:sym typeface="Roboto"/>
                </a:rPr>
                <a:t>Schools</a:t>
              </a:r>
              <a:endParaRPr sz="1500">
                <a:solidFill>
                  <a:srgbClr val="FFFFFF"/>
                </a:solidFill>
                <a:latin typeface="Roboto"/>
                <a:ea typeface="Roboto"/>
                <a:cs typeface="Roboto"/>
                <a:sym typeface="Roboto"/>
              </a:endParaRPr>
            </a:p>
          </p:txBody>
        </p:sp>
        <p:sp>
          <p:nvSpPr>
            <p:cNvPr id="475" name="Google Shape;475;g36da6e51d9c_0_57"/>
            <p:cNvSpPr txBox="1"/>
            <p:nvPr/>
          </p:nvSpPr>
          <p:spPr>
            <a:xfrm>
              <a:off x="5360225" y="2506798"/>
              <a:ext cx="2417100" cy="5124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1200">
                  <a:solidFill>
                    <a:srgbClr val="FFFFFF"/>
                  </a:solidFill>
                  <a:latin typeface="Roboto"/>
                  <a:ea typeface="Roboto"/>
                  <a:cs typeface="Roboto"/>
                  <a:sym typeface="Roboto"/>
                </a:rPr>
                <a:t>Provide free fresh fruits and vegetables to elementary students during the school day.</a:t>
              </a:r>
              <a:endParaRPr sz="1200">
                <a:solidFill>
                  <a:srgbClr val="FFFFFF"/>
                </a:solidFill>
                <a:latin typeface="Roboto"/>
                <a:ea typeface="Roboto"/>
                <a:cs typeface="Roboto"/>
                <a:sym typeface="Roboto"/>
              </a:endParaRPr>
            </a:p>
            <a:p>
              <a:pPr indent="0" lvl="0" marL="0" rtl="0" algn="l">
                <a:lnSpc>
                  <a:spcPct val="115000"/>
                </a:lnSpc>
                <a:spcBef>
                  <a:spcPts val="2100"/>
                </a:spcBef>
                <a:spcAft>
                  <a:spcPts val="2100"/>
                </a:spcAft>
                <a:buNone/>
              </a:pPr>
              <a:r>
                <a:t/>
              </a:r>
              <a:endParaRPr sz="1100">
                <a:solidFill>
                  <a:srgbClr val="FFFFFF"/>
                </a:solidFill>
                <a:latin typeface="Roboto"/>
                <a:ea typeface="Roboto"/>
                <a:cs typeface="Roboto"/>
                <a:sym typeface="Roboto"/>
              </a:endParaRPr>
            </a:p>
          </p:txBody>
        </p:sp>
      </p:grpSp>
      <p:grpSp>
        <p:nvGrpSpPr>
          <p:cNvPr id="476" name="Google Shape;476;g36da6e51d9c_0_57"/>
          <p:cNvGrpSpPr/>
          <p:nvPr/>
        </p:nvGrpSpPr>
        <p:grpSpPr>
          <a:xfrm>
            <a:off x="6513817" y="3601605"/>
            <a:ext cx="348750" cy="347161"/>
            <a:chOff x="4858109" y="2631368"/>
            <a:chExt cx="316442" cy="315000"/>
          </a:xfrm>
        </p:grpSpPr>
        <p:sp>
          <p:nvSpPr>
            <p:cNvPr id="477" name="Google Shape;477;g36da6e51d9c_0_57"/>
            <p:cNvSpPr/>
            <p:nvPr/>
          </p:nvSpPr>
          <p:spPr>
            <a:xfrm>
              <a:off x="4859551" y="2631368"/>
              <a:ext cx="315000" cy="315000"/>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 name="Google Shape;478;g36da6e51d9c_0_57"/>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en-US" sz="1900"/>
              </a:br>
              <a:endParaRPr sz="1900"/>
            </a:p>
          </p:txBody>
        </p:sp>
      </p:grpSp>
      <p:sp>
        <p:nvSpPr>
          <p:cNvPr id="479" name="Google Shape;479;g36da6e51d9c_0_57"/>
          <p:cNvSpPr/>
          <p:nvPr/>
        </p:nvSpPr>
        <p:spPr>
          <a:xfrm>
            <a:off x="3931037" y="3601694"/>
            <a:ext cx="347155" cy="347155"/>
          </a:xfrm>
          <a:prstGeom prst="ellipse">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0" name="Google Shape;480;g36da6e51d9c_0_57"/>
          <p:cNvSpPr/>
          <p:nvPr/>
        </p:nvSpPr>
        <p:spPr>
          <a:xfrm>
            <a:off x="3923017" y="3720558"/>
            <a:ext cx="263400" cy="109200"/>
          </a:xfrm>
          <a:prstGeom prst="rightArrow">
            <a:avLst>
              <a:gd fmla="val 32020" name="adj1"/>
              <a:gd fmla="val 66970" name="adj2"/>
            </a:avLst>
          </a:prstGeom>
          <a:solidFill>
            <a:srgbClr val="0D5CD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br>
              <a:rPr lang="en-US" sz="1900"/>
            </a:br>
            <a:endParaRPr sz="1900"/>
          </a:p>
        </p:txBody>
      </p:sp>
      <p:sp>
        <p:nvSpPr>
          <p:cNvPr id="481" name="Google Shape;481;g36da6e51d9c_0_57"/>
          <p:cNvSpPr txBox="1"/>
          <p:nvPr/>
        </p:nvSpPr>
        <p:spPr>
          <a:xfrm>
            <a:off x="1508800" y="4787900"/>
            <a:ext cx="9183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400">
                <a:solidFill>
                  <a:schemeClr val="dk1"/>
                </a:solidFill>
                <a:latin typeface="Calibri"/>
                <a:ea typeface="Calibri"/>
                <a:cs typeface="Calibri"/>
                <a:sym typeface="Calibri"/>
              </a:rPr>
              <a:t>The FFVP is now part of the CNP Permanent Agreement.</a:t>
            </a:r>
            <a:endParaRPr i="1" sz="2400">
              <a:solidFill>
                <a:schemeClr val="dk1"/>
              </a:solidFill>
              <a:latin typeface="Calibri"/>
              <a:ea typeface="Calibri"/>
              <a:cs typeface="Calibri"/>
              <a:sym typeface="Calibri"/>
            </a:endParaRPr>
          </a:p>
          <a:p>
            <a:pPr indent="0" lvl="0" marL="0" rtl="0" algn="ctr">
              <a:spcBef>
                <a:spcPts val="0"/>
              </a:spcBef>
              <a:spcAft>
                <a:spcPts val="0"/>
              </a:spcAft>
              <a:buNone/>
            </a:pPr>
            <a:r>
              <a:rPr b="1" i="1" lang="en-US" sz="2400">
                <a:solidFill>
                  <a:schemeClr val="dk1"/>
                </a:solidFill>
                <a:latin typeface="Calibri"/>
                <a:ea typeface="Calibri"/>
                <a:cs typeface="Calibri"/>
                <a:sym typeface="Calibri"/>
              </a:rPr>
              <a:t>There will not be a separate grant agreement.</a:t>
            </a:r>
            <a:endParaRPr b="1" i="1" sz="2400">
              <a:solidFill>
                <a:schemeClr val="dk1"/>
              </a:solidFill>
              <a:latin typeface="Calibri"/>
              <a:ea typeface="Calibri"/>
              <a:cs typeface="Calibri"/>
              <a:sym typeface="Calibri"/>
            </a:endParaRPr>
          </a:p>
        </p:txBody>
      </p:sp>
      <p:sp>
        <p:nvSpPr>
          <p:cNvPr id="482" name="Google Shape;482;g36da6e51d9c_0_57"/>
          <p:cNvSpPr txBox="1"/>
          <p:nvPr/>
        </p:nvSpPr>
        <p:spPr>
          <a:xfrm>
            <a:off x="1508600" y="2146300"/>
            <a:ext cx="918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200">
                <a:solidFill>
                  <a:schemeClr val="dk1"/>
                </a:solidFill>
                <a:latin typeface="Calibri"/>
                <a:ea typeface="Calibri"/>
                <a:cs typeface="Calibri"/>
                <a:sym typeface="Calibri"/>
              </a:rPr>
              <a:t>The FFVP grant period follows the federal fiscal year: </a:t>
            </a:r>
            <a:r>
              <a:rPr b="1" lang="en-US" sz="2200">
                <a:solidFill>
                  <a:schemeClr val="dk1"/>
                </a:solidFill>
                <a:latin typeface="Calibri"/>
                <a:ea typeface="Calibri"/>
                <a:cs typeface="Calibri"/>
                <a:sym typeface="Calibri"/>
              </a:rPr>
              <a:t>Oct. 1 - Sept. 30</a:t>
            </a:r>
            <a:endParaRPr sz="2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86" name="Shape 486"/>
        <p:cNvGrpSpPr/>
        <p:nvPr/>
      </p:nvGrpSpPr>
      <p:grpSpPr>
        <a:xfrm>
          <a:off x="0" y="0"/>
          <a:ext cx="0" cy="0"/>
          <a:chOff x="0" y="0"/>
          <a:chExt cx="0" cy="0"/>
        </a:xfrm>
      </p:grpSpPr>
      <p:sp>
        <p:nvSpPr>
          <p:cNvPr id="487" name="Google Shape;487;g36da6e51d9c_0_39"/>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8" name="Google Shape;488;g36da6e51d9c_0_39"/>
          <p:cNvSpPr txBox="1"/>
          <p:nvPr>
            <p:ph type="ctrTitle"/>
          </p:nvPr>
        </p:nvSpPr>
        <p:spPr>
          <a:xfrm>
            <a:off x="1321500" y="1323825"/>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5000">
                <a:solidFill>
                  <a:schemeClr val="accent2"/>
                </a:solidFill>
              </a:rPr>
              <a:t>Eligibility</a:t>
            </a:r>
            <a:endParaRPr sz="5000">
              <a:solidFill>
                <a:schemeClr val="accent2"/>
              </a:solidFill>
            </a:endParaRPr>
          </a:p>
        </p:txBody>
      </p:sp>
      <p:sp>
        <p:nvSpPr>
          <p:cNvPr id="489" name="Google Shape;489;g36da6e51d9c_0_39"/>
          <p:cNvSpPr txBox="1"/>
          <p:nvPr>
            <p:ph idx="1" type="subTitle"/>
          </p:nvPr>
        </p:nvSpPr>
        <p:spPr>
          <a:xfrm>
            <a:off x="623174" y="2355900"/>
            <a:ext cx="10953300" cy="516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sz="2200">
                <a:solidFill>
                  <a:schemeClr val="dk1"/>
                </a:solidFill>
              </a:rPr>
              <a:t>There are four eligibility criteria that must be met before a school can participate in the FFVP.</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490" name="Google Shape;490;g36da6e51d9c_0_39"/>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491" name="Google Shape;491;g36da6e51d9c_0_39"/>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492" name="Google Shape;492;g36da6e51d9c_0_39"/>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493" name="Google Shape;493;g36da6e51d9c_0_39"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
        <p:nvSpPr>
          <p:cNvPr id="494" name="Google Shape;494;g36da6e51d9c_0_39"/>
          <p:cNvSpPr txBox="1"/>
          <p:nvPr>
            <p:ph idx="1" type="subTitle"/>
          </p:nvPr>
        </p:nvSpPr>
        <p:spPr>
          <a:xfrm>
            <a:off x="6213600" y="4582975"/>
            <a:ext cx="1976100" cy="1407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lang="en-US" sz="2200">
                <a:solidFill>
                  <a:schemeClr val="dk1"/>
                </a:solidFill>
              </a:rPr>
              <a:t>40%+ F&amp;R</a:t>
            </a:r>
            <a:endParaRPr sz="2200">
              <a:solidFill>
                <a:schemeClr val="dk1"/>
              </a:solidFill>
            </a:endParaRPr>
          </a:p>
          <a:p>
            <a:pPr indent="0" lvl="0" marL="0" rtl="0" algn="ctr">
              <a:lnSpc>
                <a:spcPct val="90000"/>
              </a:lnSpc>
              <a:spcBef>
                <a:spcPts val="0"/>
              </a:spcBef>
              <a:spcAft>
                <a:spcPts val="0"/>
              </a:spcAft>
              <a:buNone/>
            </a:pPr>
            <a:r>
              <a:rPr lang="en-US" sz="2200">
                <a:solidFill>
                  <a:schemeClr val="dk1"/>
                </a:solidFill>
              </a:rPr>
              <a:t>(50%+ prioritized)</a:t>
            </a:r>
            <a:endParaRPr i="1" sz="1800">
              <a:solidFill>
                <a:schemeClr val="dk1"/>
              </a:solidFill>
              <a:highlight>
                <a:srgbClr val="EAD1DC"/>
              </a:highlight>
            </a:endParaRPr>
          </a:p>
        </p:txBody>
      </p:sp>
      <p:pic>
        <p:nvPicPr>
          <p:cNvPr id="495" name="Google Shape;495;g36da6e51d9c_0_39" title="1GOBYmKPb0T2y6X8-stock_image.jpg"/>
          <p:cNvPicPr preferRelativeResize="0"/>
          <p:nvPr/>
        </p:nvPicPr>
        <p:blipFill rotWithShape="1">
          <a:blip r:embed="rId5">
            <a:alphaModFix/>
          </a:blip>
          <a:srcRect b="23235" l="8647" r="2202" t="27030"/>
          <a:stretch/>
        </p:blipFill>
        <p:spPr>
          <a:xfrm>
            <a:off x="6398522" y="3024363"/>
            <a:ext cx="1606276" cy="1407027"/>
          </a:xfrm>
          <a:prstGeom prst="rect">
            <a:avLst/>
          </a:prstGeom>
          <a:noFill/>
          <a:ln>
            <a:noFill/>
          </a:ln>
        </p:spPr>
      </p:pic>
      <p:pic>
        <p:nvPicPr>
          <p:cNvPr id="496" name="Google Shape;496;g36da6e51d9c_0_39" title="7IMA1QT3gstkGXNM-stock_image.jpg"/>
          <p:cNvPicPr preferRelativeResize="0"/>
          <p:nvPr/>
        </p:nvPicPr>
        <p:blipFill rotWithShape="1">
          <a:blip r:embed="rId6">
            <a:alphaModFix/>
          </a:blip>
          <a:srcRect b="13897" l="0" r="0" t="15630"/>
          <a:stretch/>
        </p:blipFill>
        <p:spPr>
          <a:xfrm>
            <a:off x="1149475" y="2955025"/>
            <a:ext cx="1463545" cy="1443860"/>
          </a:xfrm>
          <a:prstGeom prst="rect">
            <a:avLst/>
          </a:prstGeom>
          <a:noFill/>
          <a:ln>
            <a:noFill/>
          </a:ln>
        </p:spPr>
      </p:pic>
      <p:pic>
        <p:nvPicPr>
          <p:cNvPr id="497" name="Google Shape;497;g36da6e51d9c_0_39" title="ejWfYFOvv2FItdSt-stock_image.jpg"/>
          <p:cNvPicPr preferRelativeResize="0"/>
          <p:nvPr/>
        </p:nvPicPr>
        <p:blipFill rotWithShape="1">
          <a:blip r:embed="rId7">
            <a:alphaModFix/>
          </a:blip>
          <a:srcRect b="20032" l="14376" r="11631" t="32531"/>
          <a:stretch/>
        </p:blipFill>
        <p:spPr>
          <a:xfrm>
            <a:off x="9275400" y="3018291"/>
            <a:ext cx="1682177" cy="1442483"/>
          </a:xfrm>
          <a:prstGeom prst="rect">
            <a:avLst/>
          </a:prstGeom>
          <a:noFill/>
          <a:ln>
            <a:noFill/>
          </a:ln>
        </p:spPr>
      </p:pic>
      <p:pic>
        <p:nvPicPr>
          <p:cNvPr id="498" name="Google Shape;498;g36da6e51d9c_0_39" title="UYddMNLGkOgKc4vE-stock_image.jpg"/>
          <p:cNvPicPr preferRelativeResize="0"/>
          <p:nvPr/>
        </p:nvPicPr>
        <p:blipFill rotWithShape="1">
          <a:blip r:embed="rId8">
            <a:alphaModFix/>
          </a:blip>
          <a:srcRect b="12750" l="22173" r="21418" t="9832"/>
          <a:stretch/>
        </p:blipFill>
        <p:spPr>
          <a:xfrm>
            <a:off x="3753442" y="2924312"/>
            <a:ext cx="1463549" cy="1505282"/>
          </a:xfrm>
          <a:prstGeom prst="rect">
            <a:avLst/>
          </a:prstGeom>
          <a:noFill/>
          <a:ln>
            <a:noFill/>
          </a:ln>
        </p:spPr>
      </p:pic>
      <p:sp>
        <p:nvSpPr>
          <p:cNvPr id="499" name="Google Shape;499;g36da6e51d9c_0_39"/>
          <p:cNvSpPr txBox="1"/>
          <p:nvPr>
            <p:ph idx="1" type="subTitle"/>
          </p:nvPr>
        </p:nvSpPr>
        <p:spPr>
          <a:xfrm>
            <a:off x="893201" y="4565838"/>
            <a:ext cx="1976100" cy="1407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lang="en-US" sz="2200">
                <a:solidFill>
                  <a:schemeClr val="dk1"/>
                </a:solidFill>
              </a:rPr>
              <a:t>Must serve elementary students (K-8)</a:t>
            </a:r>
            <a:endParaRPr i="1" sz="1800">
              <a:solidFill>
                <a:schemeClr val="dk1"/>
              </a:solidFill>
              <a:highlight>
                <a:srgbClr val="EAD1DC"/>
              </a:highlight>
            </a:endParaRPr>
          </a:p>
        </p:txBody>
      </p:sp>
      <p:sp>
        <p:nvSpPr>
          <p:cNvPr id="500" name="Google Shape;500;g36da6e51d9c_0_39"/>
          <p:cNvSpPr txBox="1"/>
          <p:nvPr>
            <p:ph idx="1" type="subTitle"/>
          </p:nvPr>
        </p:nvSpPr>
        <p:spPr>
          <a:xfrm>
            <a:off x="3497175" y="4581209"/>
            <a:ext cx="1976100" cy="1407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lang="en-US" sz="2200">
                <a:solidFill>
                  <a:schemeClr val="dk1"/>
                </a:solidFill>
              </a:rPr>
              <a:t>Must participate in NSLP</a:t>
            </a:r>
            <a:endParaRPr i="1" sz="1800">
              <a:solidFill>
                <a:schemeClr val="dk1"/>
              </a:solidFill>
              <a:highlight>
                <a:srgbClr val="EAD1DC"/>
              </a:highlight>
            </a:endParaRPr>
          </a:p>
        </p:txBody>
      </p:sp>
      <p:sp>
        <p:nvSpPr>
          <p:cNvPr id="501" name="Google Shape;501;g36da6e51d9c_0_39"/>
          <p:cNvSpPr txBox="1"/>
          <p:nvPr>
            <p:ph idx="1" type="subTitle"/>
          </p:nvPr>
        </p:nvSpPr>
        <p:spPr>
          <a:xfrm>
            <a:off x="9103600" y="4619800"/>
            <a:ext cx="2109300" cy="1407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lang="en-US" sz="2200">
                <a:solidFill>
                  <a:schemeClr val="dk1"/>
                </a:solidFill>
              </a:rPr>
              <a:t>Must apply</a:t>
            </a:r>
            <a:r>
              <a:rPr b="1" lang="en-US" sz="2200">
                <a:solidFill>
                  <a:schemeClr val="accent2"/>
                </a:solidFill>
              </a:rPr>
              <a:t> </a:t>
            </a:r>
            <a:r>
              <a:rPr lang="en-US" sz="2200">
                <a:solidFill>
                  <a:schemeClr val="dk1"/>
                </a:solidFill>
              </a:rPr>
              <a:t>(if not already participating)</a:t>
            </a:r>
            <a:endParaRPr i="1" sz="1800">
              <a:solidFill>
                <a:schemeClr val="dk1"/>
              </a:solidFill>
              <a:highlight>
                <a:srgbClr val="EAD1DC"/>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05" name="Shape 505"/>
        <p:cNvGrpSpPr/>
        <p:nvPr/>
      </p:nvGrpSpPr>
      <p:grpSpPr>
        <a:xfrm>
          <a:off x="0" y="0"/>
          <a:ext cx="0" cy="0"/>
          <a:chOff x="0" y="0"/>
          <a:chExt cx="0" cy="0"/>
        </a:xfrm>
      </p:grpSpPr>
      <p:sp>
        <p:nvSpPr>
          <p:cNvPr id="506" name="Google Shape;506;g3723852278d_0_32"/>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07" name="Google Shape;507;g3723852278d_0_32"/>
          <p:cNvSpPr txBox="1"/>
          <p:nvPr>
            <p:ph type="ctrTitle"/>
          </p:nvPr>
        </p:nvSpPr>
        <p:spPr>
          <a:xfrm>
            <a:off x="1321500" y="618625"/>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5000">
                <a:solidFill>
                  <a:schemeClr val="accent2"/>
                </a:solidFill>
              </a:rPr>
              <a:t>Awards &amp; Prioritization</a:t>
            </a:r>
            <a:endParaRPr sz="5000">
              <a:solidFill>
                <a:schemeClr val="accent2"/>
              </a:solidFill>
            </a:endParaRPr>
          </a:p>
        </p:txBody>
      </p:sp>
      <p:sp>
        <p:nvSpPr>
          <p:cNvPr id="508" name="Google Shape;508;g3723852278d_0_32"/>
          <p:cNvSpPr txBox="1"/>
          <p:nvPr>
            <p:ph idx="1" type="subTitle"/>
          </p:nvPr>
        </p:nvSpPr>
        <p:spPr>
          <a:xfrm>
            <a:off x="619350" y="1568475"/>
            <a:ext cx="5300700" cy="4741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2300">
                <a:solidFill>
                  <a:schemeClr val="dk1"/>
                </a:solidFill>
              </a:rPr>
              <a:t>Awards</a:t>
            </a:r>
            <a:endParaRPr sz="2300">
              <a:solidFill>
                <a:schemeClr val="dk1"/>
              </a:solidFill>
            </a:endParaRPr>
          </a:p>
          <a:p>
            <a:pPr indent="0" lvl="0" marL="0" rtl="0" algn="l">
              <a:spcBef>
                <a:spcPts val="0"/>
              </a:spcBef>
              <a:spcAft>
                <a:spcPts val="0"/>
              </a:spcAft>
              <a:buNone/>
            </a:pPr>
            <a:r>
              <a:t/>
            </a:r>
            <a:endParaRPr b="1" sz="2300">
              <a:solidFill>
                <a:schemeClr val="dk1"/>
              </a:solidFill>
            </a:endParaRPr>
          </a:p>
          <a:p>
            <a:pPr indent="-368300" lvl="0" marL="457200" rtl="0" algn="l">
              <a:spcBef>
                <a:spcPts val="0"/>
              </a:spcBef>
              <a:spcAft>
                <a:spcPts val="0"/>
              </a:spcAft>
              <a:buClr>
                <a:schemeClr val="dk1"/>
              </a:buClr>
              <a:buSzPts val="2200"/>
              <a:buChar char="●"/>
            </a:pPr>
            <a:r>
              <a:rPr lang="en-US" sz="2200">
                <a:solidFill>
                  <a:schemeClr val="dk1"/>
                </a:solidFill>
              </a:rPr>
              <a:t>$50–$75 per K–8 student.</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368300" lvl="0" marL="457200" rtl="0" algn="l">
              <a:spcBef>
                <a:spcPts val="0"/>
              </a:spcBef>
              <a:spcAft>
                <a:spcPts val="0"/>
              </a:spcAft>
              <a:buClr>
                <a:schemeClr val="dk1"/>
              </a:buClr>
              <a:buSzPts val="2200"/>
              <a:buChar char="●"/>
            </a:pPr>
            <a:r>
              <a:rPr lang="en-US" sz="2200">
                <a:solidFill>
                  <a:schemeClr val="dk1"/>
                </a:solidFill>
              </a:rPr>
              <a:t>Final per-student amount depends on:</a:t>
            </a:r>
            <a:endParaRPr sz="2200">
              <a:solidFill>
                <a:schemeClr val="dk1"/>
              </a:solidFill>
            </a:endParaRPr>
          </a:p>
          <a:p>
            <a:pPr indent="-368300" lvl="1" marL="914400" rtl="0" algn="l">
              <a:spcBef>
                <a:spcPts val="0"/>
              </a:spcBef>
              <a:spcAft>
                <a:spcPts val="0"/>
              </a:spcAft>
              <a:buSzPts val="2200"/>
              <a:buChar char="○"/>
            </a:pPr>
            <a:r>
              <a:rPr lang="en-US" sz="2200"/>
              <a:t>Funds availability</a:t>
            </a:r>
            <a:endParaRPr sz="2200"/>
          </a:p>
          <a:p>
            <a:pPr indent="-368300" lvl="1" marL="914400" rtl="0" algn="l">
              <a:spcBef>
                <a:spcPts val="0"/>
              </a:spcBef>
              <a:spcAft>
                <a:spcPts val="0"/>
              </a:spcAft>
              <a:buSzPts val="2200"/>
              <a:buChar char="○"/>
            </a:pPr>
            <a:r>
              <a:rPr lang="en-US" sz="2200"/>
              <a:t>Number of participating schools</a:t>
            </a:r>
            <a:endParaRPr sz="2200"/>
          </a:p>
          <a:p>
            <a:pPr indent="0" lvl="0" marL="0" rtl="0" algn="l">
              <a:spcBef>
                <a:spcPts val="0"/>
              </a:spcBef>
              <a:spcAft>
                <a:spcPts val="0"/>
              </a:spcAft>
              <a:buNone/>
            </a:pPr>
            <a:r>
              <a:t/>
            </a:r>
            <a:endParaRPr sz="2200"/>
          </a:p>
          <a:p>
            <a:pPr indent="-368300" lvl="0" marL="457200" rtl="0" algn="l">
              <a:spcBef>
                <a:spcPts val="0"/>
              </a:spcBef>
              <a:spcAft>
                <a:spcPts val="0"/>
              </a:spcAft>
              <a:buClr>
                <a:schemeClr val="dk1"/>
              </a:buClr>
              <a:buSzPts val="2200"/>
              <a:buChar char="●"/>
            </a:pPr>
            <a:r>
              <a:rPr lang="en-US" sz="2200">
                <a:solidFill>
                  <a:schemeClr val="dk1"/>
                </a:solidFill>
              </a:rPr>
              <a:t>Subgrants are awarded to </a:t>
            </a:r>
            <a:r>
              <a:rPr b="1" lang="en-US" sz="2200">
                <a:solidFill>
                  <a:schemeClr val="dk1"/>
                </a:solidFill>
              </a:rPr>
              <a:t>individual schools</a:t>
            </a:r>
            <a:r>
              <a:rPr lang="en-US" sz="2200">
                <a:solidFill>
                  <a:schemeClr val="dk1"/>
                </a:solidFill>
              </a:rPr>
              <a:t>, not school districts. </a:t>
            </a:r>
            <a:endParaRPr sz="2200">
              <a:solidFill>
                <a:schemeClr val="dk1"/>
              </a:solidFill>
            </a:endParaRPr>
          </a:p>
          <a:p>
            <a:pPr indent="0" lvl="0" marL="0" rtl="0" algn="l">
              <a:spcBef>
                <a:spcPts val="0"/>
              </a:spcBef>
              <a:spcAft>
                <a:spcPts val="0"/>
              </a:spcAft>
              <a:buNone/>
            </a:pPr>
            <a:r>
              <a:t/>
            </a:r>
            <a:endParaRPr sz="2200">
              <a:solidFill>
                <a:schemeClr val="dk1"/>
              </a:solidFill>
            </a:endParaRPr>
          </a:p>
          <a:p>
            <a:pPr indent="-368300" lvl="0" marL="457200" rtl="0" algn="l">
              <a:spcBef>
                <a:spcPts val="0"/>
              </a:spcBef>
              <a:spcAft>
                <a:spcPts val="0"/>
              </a:spcAft>
              <a:buClr>
                <a:schemeClr val="dk1"/>
              </a:buClr>
              <a:buSzPts val="2200"/>
              <a:buChar char="●"/>
            </a:pPr>
            <a:r>
              <a:rPr b="1" lang="en-US" sz="2200">
                <a:solidFill>
                  <a:schemeClr val="dk1"/>
                </a:solidFill>
              </a:rPr>
              <a:t>Districts may not move or reallocate funds from one school to another.</a:t>
            </a:r>
            <a:endParaRPr b="1" sz="2200">
              <a:solidFill>
                <a:schemeClr val="dk1"/>
              </a:solidFill>
            </a:endParaRPr>
          </a:p>
          <a:p>
            <a:pPr indent="0" lvl="0" marL="0" rtl="0" algn="l">
              <a:spcBef>
                <a:spcPts val="0"/>
              </a:spcBef>
              <a:spcAft>
                <a:spcPts val="0"/>
              </a:spcAft>
              <a:buNone/>
            </a:pPr>
            <a:r>
              <a:t/>
            </a:r>
            <a:endParaRPr sz="1500">
              <a:solidFill>
                <a:schemeClr val="dk1"/>
              </a:solidFill>
            </a:endParaRPr>
          </a:p>
          <a:p>
            <a:pPr indent="0" lvl="0" marL="0" rtl="0" algn="l">
              <a:lnSpc>
                <a:spcPct val="90000"/>
              </a:lnSpc>
              <a:spcBef>
                <a:spcPts val="0"/>
              </a:spcBef>
              <a:spcAft>
                <a:spcPts val="0"/>
              </a:spcAft>
              <a:buNone/>
            </a:pPr>
            <a:r>
              <a:t/>
            </a:r>
            <a:endParaRPr b="1" sz="2300">
              <a:solidFill>
                <a:schemeClr val="dk1"/>
              </a:solidFill>
            </a:endParaRPr>
          </a:p>
          <a:p>
            <a:pPr indent="0" lvl="0" marL="457200" rtl="0" algn="l">
              <a:lnSpc>
                <a:spcPct val="90000"/>
              </a:lnSpc>
              <a:spcBef>
                <a:spcPts val="0"/>
              </a:spcBef>
              <a:spcAft>
                <a:spcPts val="0"/>
              </a:spcAft>
              <a:buNone/>
            </a:pPr>
            <a:r>
              <a:t/>
            </a:r>
            <a:endParaRPr sz="2100">
              <a:solidFill>
                <a:schemeClr val="dk1"/>
              </a:solidFill>
            </a:endParaRPr>
          </a:p>
          <a:p>
            <a:pPr indent="0" lvl="0" marL="0" rtl="0" algn="l">
              <a:lnSpc>
                <a:spcPct val="90000"/>
              </a:lnSpc>
              <a:spcBef>
                <a:spcPts val="0"/>
              </a:spcBef>
              <a:spcAft>
                <a:spcPts val="0"/>
              </a:spcAft>
              <a:buNone/>
            </a:pPr>
            <a:r>
              <a:t/>
            </a:r>
            <a:endParaRPr sz="2100">
              <a:solidFill>
                <a:schemeClr val="dk1"/>
              </a:solidFill>
            </a:endParaRPr>
          </a:p>
          <a:p>
            <a:pPr indent="0" lvl="0" marL="0" rtl="0" algn="l">
              <a:lnSpc>
                <a:spcPct val="90000"/>
              </a:lnSpc>
              <a:spcBef>
                <a:spcPts val="0"/>
              </a:spcBef>
              <a:spcAft>
                <a:spcPts val="0"/>
              </a:spcAft>
              <a:buNone/>
            </a:pPr>
            <a:r>
              <a:t/>
            </a:r>
            <a:endParaRPr sz="2100">
              <a:solidFill>
                <a:schemeClr val="dk1"/>
              </a:solidFill>
            </a:endParaRPr>
          </a:p>
        </p:txBody>
      </p:sp>
      <p:sp>
        <p:nvSpPr>
          <p:cNvPr id="509" name="Google Shape;509;g3723852278d_0_32"/>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510" name="Google Shape;510;g3723852278d_0_32"/>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511" name="Google Shape;511;g3723852278d_0_32"/>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512" name="Google Shape;512;g3723852278d_0_32"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
        <p:nvSpPr>
          <p:cNvPr id="513" name="Google Shape;513;g3723852278d_0_32"/>
          <p:cNvSpPr txBox="1"/>
          <p:nvPr>
            <p:ph idx="1" type="subTitle"/>
          </p:nvPr>
        </p:nvSpPr>
        <p:spPr>
          <a:xfrm>
            <a:off x="6040200" y="1568475"/>
            <a:ext cx="5461500" cy="47418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rPr b="1" lang="en-US" sz="2300">
                <a:solidFill>
                  <a:schemeClr val="dk1"/>
                </a:solidFill>
                <a:highlight>
                  <a:schemeClr val="lt1"/>
                </a:highlight>
              </a:rPr>
              <a:t>Funding Prioritization</a:t>
            </a:r>
            <a:endParaRPr sz="2300">
              <a:solidFill>
                <a:schemeClr val="dk1"/>
              </a:solidFill>
              <a:highlight>
                <a:schemeClr val="lt1"/>
              </a:highlight>
            </a:endParaRPr>
          </a:p>
          <a:p>
            <a:pPr indent="0" lvl="0" marL="0" rtl="0" algn="l">
              <a:lnSpc>
                <a:spcPct val="90000"/>
              </a:lnSpc>
              <a:spcBef>
                <a:spcPts val="0"/>
              </a:spcBef>
              <a:spcAft>
                <a:spcPts val="0"/>
              </a:spcAft>
              <a:buNone/>
            </a:pPr>
            <a:r>
              <a:t/>
            </a:r>
            <a:endParaRPr sz="23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50%+ students eligible for free or reduced-price (F&amp;R) meals, including Community Eligibility Provision (CEP)</a:t>
            </a:r>
            <a:endParaRPr sz="2200">
              <a:solidFill>
                <a:schemeClr val="dk1"/>
              </a:solidFill>
            </a:endParaRPr>
          </a:p>
          <a:p>
            <a:pPr indent="0" lvl="0" marL="457200" rtl="0" algn="l">
              <a:lnSpc>
                <a:spcPct val="90000"/>
              </a:lnSpc>
              <a:spcBef>
                <a:spcPts val="0"/>
              </a:spcBef>
              <a:spcAft>
                <a:spcPts val="0"/>
              </a:spcAft>
              <a:buNone/>
            </a:pPr>
            <a:r>
              <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lang="en-US" sz="2200">
                <a:solidFill>
                  <a:schemeClr val="dk1"/>
                </a:solidFill>
              </a:rPr>
              <a:t>Schools with 40–49% F&amp;R/CEP may apply. </a:t>
            </a:r>
            <a:endParaRPr sz="2200">
              <a:solidFill>
                <a:schemeClr val="dk1"/>
              </a:solidFill>
            </a:endParaRPr>
          </a:p>
          <a:p>
            <a:pPr indent="-368300" lvl="1" marL="914400" rtl="0" algn="l">
              <a:lnSpc>
                <a:spcPct val="90000"/>
              </a:lnSpc>
              <a:spcBef>
                <a:spcPts val="0"/>
              </a:spcBef>
              <a:spcAft>
                <a:spcPts val="0"/>
              </a:spcAft>
              <a:buClr>
                <a:schemeClr val="dk1"/>
              </a:buClr>
              <a:buSzPts val="2200"/>
              <a:buChar char="○"/>
            </a:pPr>
            <a:r>
              <a:rPr lang="en-US" sz="2200"/>
              <a:t>If funds remain after awarding 50%+, schools are a</a:t>
            </a:r>
            <a:r>
              <a:rPr lang="en-US" sz="2200">
                <a:solidFill>
                  <a:schemeClr val="dk1"/>
                </a:solidFill>
              </a:rPr>
              <a:t>warded </a:t>
            </a:r>
            <a:r>
              <a:rPr lang="en-US" sz="2200"/>
              <a:t>from highest to lowest %</a:t>
            </a:r>
            <a:r>
              <a:rPr lang="en-US" sz="2200"/>
              <a:t>, until all funds are depleted</a:t>
            </a:r>
            <a:r>
              <a:rPr lang="en-US" sz="2200"/>
              <a:t>.</a:t>
            </a:r>
            <a:endParaRPr sz="2200"/>
          </a:p>
          <a:p>
            <a:pPr indent="0" lvl="0" marL="457200" rtl="0" algn="l">
              <a:lnSpc>
                <a:spcPct val="90000"/>
              </a:lnSpc>
              <a:spcBef>
                <a:spcPts val="0"/>
              </a:spcBef>
              <a:spcAft>
                <a:spcPts val="0"/>
              </a:spcAft>
              <a:buNone/>
            </a:pPr>
            <a:r>
              <a:t/>
            </a:r>
            <a:endParaRPr sz="2200">
              <a:solidFill>
                <a:schemeClr val="dk1"/>
              </a:solidFill>
            </a:endParaRPr>
          </a:p>
          <a:p>
            <a:pPr indent="-368300" lvl="0" marL="457200" rtl="0" algn="l">
              <a:lnSpc>
                <a:spcPct val="90000"/>
              </a:lnSpc>
              <a:spcBef>
                <a:spcPts val="0"/>
              </a:spcBef>
              <a:spcAft>
                <a:spcPts val="0"/>
              </a:spcAft>
              <a:buClr>
                <a:schemeClr val="dk1"/>
              </a:buClr>
              <a:buSzPts val="2200"/>
              <a:buChar char="●"/>
            </a:pPr>
            <a:r>
              <a:rPr b="1" lang="en-US" sz="2200">
                <a:solidFill>
                  <a:schemeClr val="dk1"/>
                </a:solidFill>
              </a:rPr>
              <a:t>Eligibility and awards are determined by using enrollment data from October of the prior year (Fall Membership Report)</a:t>
            </a:r>
            <a:endParaRPr b="1" sz="2200"/>
          </a:p>
          <a:p>
            <a:pPr indent="0" lvl="0" marL="0" rtl="0" algn="l">
              <a:lnSpc>
                <a:spcPct val="90000"/>
              </a:lnSpc>
              <a:spcBef>
                <a:spcPts val="0"/>
              </a:spcBef>
              <a:spcAft>
                <a:spcPts val="0"/>
              </a:spcAft>
              <a:buNone/>
            </a:pPr>
            <a:r>
              <a:t/>
            </a:r>
            <a:endParaRPr sz="2300">
              <a:solidFill>
                <a:schemeClr val="dk1"/>
              </a:solidFill>
            </a:endParaRPr>
          </a:p>
          <a:p>
            <a:pPr indent="0" lvl="0" marL="0" rtl="0" algn="l">
              <a:lnSpc>
                <a:spcPct val="90000"/>
              </a:lnSpc>
              <a:spcBef>
                <a:spcPts val="0"/>
              </a:spcBef>
              <a:spcAft>
                <a:spcPts val="0"/>
              </a:spcAft>
              <a:buNone/>
            </a:pPr>
            <a:r>
              <a:t/>
            </a:r>
            <a:endParaRPr sz="15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17" name="Shape 517"/>
        <p:cNvGrpSpPr/>
        <p:nvPr/>
      </p:nvGrpSpPr>
      <p:grpSpPr>
        <a:xfrm>
          <a:off x="0" y="0"/>
          <a:ext cx="0" cy="0"/>
          <a:chOff x="0" y="0"/>
          <a:chExt cx="0" cy="0"/>
        </a:xfrm>
      </p:grpSpPr>
      <p:sp>
        <p:nvSpPr>
          <p:cNvPr id="518" name="Google Shape;518;g36da6e51d9c_0_16"/>
          <p:cNvSpPr/>
          <p:nvPr/>
        </p:nvSpPr>
        <p:spPr>
          <a:xfrm>
            <a:off x="5155050" y="3729575"/>
            <a:ext cx="1881900" cy="325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19" name="Google Shape;519;g36da6e51d9c_0_16"/>
          <p:cNvSpPr txBox="1"/>
          <p:nvPr>
            <p:ph type="ctrTitle"/>
          </p:nvPr>
        </p:nvSpPr>
        <p:spPr>
          <a:xfrm>
            <a:off x="1321500" y="1323825"/>
            <a:ext cx="9549000" cy="8805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accent3"/>
              </a:buClr>
              <a:buSzPts val="12000"/>
              <a:buFont typeface="Calibri"/>
              <a:buNone/>
            </a:pPr>
            <a:r>
              <a:rPr lang="en-US" sz="5000">
                <a:solidFill>
                  <a:srgbClr val="9F2065"/>
                </a:solidFill>
              </a:rPr>
              <a:t>NEW: Automatic Rollover </a:t>
            </a:r>
            <a:r>
              <a:rPr lang="en-US" sz="5000">
                <a:solidFill>
                  <a:srgbClr val="9F2065"/>
                </a:solidFill>
              </a:rPr>
              <a:t>Eligibility</a:t>
            </a:r>
            <a:endParaRPr sz="5000">
              <a:solidFill>
                <a:srgbClr val="9F2065"/>
              </a:solidFill>
            </a:endParaRPr>
          </a:p>
        </p:txBody>
      </p:sp>
      <p:sp>
        <p:nvSpPr>
          <p:cNvPr id="520" name="Google Shape;520;g36da6e51d9c_0_16"/>
          <p:cNvSpPr txBox="1"/>
          <p:nvPr>
            <p:ph idx="1" type="subTitle"/>
          </p:nvPr>
        </p:nvSpPr>
        <p:spPr>
          <a:xfrm>
            <a:off x="1041675" y="2204325"/>
            <a:ext cx="10305000" cy="29577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accent3"/>
              </a:buClr>
              <a:buSzPts val="2400"/>
              <a:buNone/>
            </a:pPr>
            <a:r>
              <a:rPr b="1" lang="en-US" sz="2200">
                <a:solidFill>
                  <a:schemeClr val="dk1"/>
                </a:solidFill>
              </a:rPr>
              <a:t>Each year 25% of FFVP funds are left unspent and returned to the USDA.</a:t>
            </a:r>
            <a:endParaRPr b="1" sz="2200">
              <a:solidFill>
                <a:schemeClr val="dk1"/>
              </a:solidFill>
            </a:endParaRPr>
          </a:p>
          <a:p>
            <a:pPr indent="0" lvl="0" marL="0" rtl="0" algn="ctr">
              <a:lnSpc>
                <a:spcPct val="90000"/>
              </a:lnSpc>
              <a:spcBef>
                <a:spcPts val="0"/>
              </a:spcBef>
              <a:spcAft>
                <a:spcPts val="0"/>
              </a:spcAft>
              <a:buClr>
                <a:schemeClr val="accent3"/>
              </a:buClr>
              <a:buSzPts val="2400"/>
              <a:buNone/>
            </a:pPr>
            <a:r>
              <a:t/>
            </a:r>
            <a:endParaRPr b="1" sz="1700">
              <a:solidFill>
                <a:schemeClr val="dk1"/>
              </a:solidFill>
            </a:endParaRPr>
          </a:p>
          <a:p>
            <a:pPr indent="0" lvl="0" marL="0" rtl="0" algn="l">
              <a:lnSpc>
                <a:spcPct val="90000"/>
              </a:lnSpc>
              <a:spcBef>
                <a:spcPts val="0"/>
              </a:spcBef>
              <a:spcAft>
                <a:spcPts val="0"/>
              </a:spcAft>
              <a:buClr>
                <a:schemeClr val="accent3"/>
              </a:buClr>
              <a:buSzPts val="2400"/>
              <a:buNone/>
            </a:pPr>
            <a:r>
              <a:rPr b="1" lang="en-US" sz="2200">
                <a:solidFill>
                  <a:schemeClr val="dk1"/>
                </a:solidFill>
              </a:rPr>
              <a:t>Participating schools will be automatically rolled over to the next FFVP grant period (FY26-27) if they meet the following eligibility criteria:</a:t>
            </a:r>
            <a:endParaRPr b="1" sz="2000">
              <a:solidFill>
                <a:schemeClr val="accent2"/>
              </a:solidFill>
            </a:endParaRPr>
          </a:p>
          <a:p>
            <a:pPr indent="-368300" lvl="0" marL="457200" rtl="0" algn="l">
              <a:lnSpc>
                <a:spcPct val="90000"/>
              </a:lnSpc>
              <a:spcBef>
                <a:spcPts val="0"/>
              </a:spcBef>
              <a:spcAft>
                <a:spcPts val="0"/>
              </a:spcAft>
              <a:buClr>
                <a:schemeClr val="dk1"/>
              </a:buClr>
              <a:buSzPts val="2200"/>
              <a:buChar char="●"/>
            </a:pPr>
            <a:r>
              <a:rPr b="1" lang="en-US" sz="2200">
                <a:solidFill>
                  <a:schemeClr val="dk1"/>
                </a:solidFill>
              </a:rPr>
              <a:t>Programming deadline</a:t>
            </a:r>
            <a:r>
              <a:rPr lang="en-US" sz="2200">
                <a:solidFill>
                  <a:schemeClr val="dk1"/>
                </a:solidFill>
              </a:rPr>
              <a:t> must be met</a:t>
            </a:r>
            <a:endParaRPr sz="2200">
              <a:solidFill>
                <a:schemeClr val="dk1"/>
              </a:solidFill>
            </a:endParaRPr>
          </a:p>
          <a:p>
            <a:pPr indent="-368300" lvl="1" marL="914400" rtl="0" algn="l">
              <a:lnSpc>
                <a:spcPct val="90000"/>
              </a:lnSpc>
              <a:spcBef>
                <a:spcPts val="0"/>
              </a:spcBef>
              <a:spcAft>
                <a:spcPts val="0"/>
              </a:spcAft>
              <a:buClr>
                <a:schemeClr val="dk1"/>
              </a:buClr>
              <a:buSzPts val="2200"/>
              <a:buChar char="○"/>
            </a:pPr>
            <a:r>
              <a:rPr b="1" lang="en-US" sz="2200"/>
              <a:t>Returning grantees</a:t>
            </a:r>
            <a:r>
              <a:rPr lang="en-US" sz="2200"/>
              <a:t> - first month of the grant period (October).</a:t>
            </a:r>
            <a:endParaRPr sz="2200"/>
          </a:p>
          <a:p>
            <a:pPr indent="-368300" lvl="1" marL="914400" rtl="0" algn="l">
              <a:lnSpc>
                <a:spcPct val="90000"/>
              </a:lnSpc>
              <a:spcBef>
                <a:spcPts val="0"/>
              </a:spcBef>
              <a:spcAft>
                <a:spcPts val="0"/>
              </a:spcAft>
              <a:buClr>
                <a:schemeClr val="dk1"/>
              </a:buClr>
              <a:buSzPts val="2200"/>
              <a:buChar char="○"/>
            </a:pPr>
            <a:r>
              <a:rPr b="1" lang="en-US" sz="2200"/>
              <a:t>New grantees</a:t>
            </a:r>
            <a:r>
              <a:rPr lang="en-US" sz="2200"/>
              <a:t> - second month of the grant period (November).</a:t>
            </a:r>
            <a:endParaRPr sz="2200"/>
          </a:p>
          <a:p>
            <a:pPr indent="-368300" lvl="0" marL="457200" rtl="0" algn="l">
              <a:lnSpc>
                <a:spcPct val="90000"/>
              </a:lnSpc>
              <a:spcBef>
                <a:spcPts val="0"/>
              </a:spcBef>
              <a:spcAft>
                <a:spcPts val="0"/>
              </a:spcAft>
              <a:buClr>
                <a:schemeClr val="dk1"/>
              </a:buClr>
              <a:buSzPts val="2200"/>
              <a:buChar char="●"/>
            </a:pPr>
            <a:r>
              <a:rPr lang="en-US" sz="2200">
                <a:solidFill>
                  <a:schemeClr val="dk1"/>
                </a:solidFill>
              </a:rPr>
              <a:t>Grantees must claim at least </a:t>
            </a:r>
            <a:r>
              <a:rPr b="1" lang="en-US" sz="2200">
                <a:solidFill>
                  <a:schemeClr val="dk1"/>
                </a:solidFill>
              </a:rPr>
              <a:t>70% of their award</a:t>
            </a:r>
            <a:endParaRPr b="1" i="1" sz="2200"/>
          </a:p>
          <a:p>
            <a:pPr indent="-368300" lvl="0" marL="457200" rtl="0" algn="l">
              <a:lnSpc>
                <a:spcPct val="90000"/>
              </a:lnSpc>
              <a:spcBef>
                <a:spcPts val="0"/>
              </a:spcBef>
              <a:spcAft>
                <a:spcPts val="0"/>
              </a:spcAft>
              <a:buClr>
                <a:schemeClr val="dk1"/>
              </a:buClr>
              <a:buSzPts val="2200"/>
              <a:buChar char="●"/>
            </a:pPr>
            <a:r>
              <a:rPr lang="en-US" sz="2200">
                <a:solidFill>
                  <a:schemeClr val="dk1"/>
                </a:solidFill>
              </a:rPr>
              <a:t>Must remain at least </a:t>
            </a:r>
            <a:r>
              <a:rPr b="1" lang="en-US" sz="2200">
                <a:solidFill>
                  <a:schemeClr val="dk1"/>
                </a:solidFill>
              </a:rPr>
              <a:t>50% F&amp;R enrollment</a:t>
            </a:r>
            <a:endParaRPr b="1" sz="2200">
              <a:solidFill>
                <a:schemeClr val="dk1"/>
              </a:solidFill>
            </a:endParaRPr>
          </a:p>
          <a:p>
            <a:pPr indent="-368300" lvl="1" marL="914400" rtl="0" algn="l">
              <a:lnSpc>
                <a:spcPct val="90000"/>
              </a:lnSpc>
              <a:spcBef>
                <a:spcPts val="0"/>
              </a:spcBef>
              <a:spcAft>
                <a:spcPts val="0"/>
              </a:spcAft>
              <a:buClr>
                <a:schemeClr val="dk1"/>
              </a:buClr>
              <a:buSzPts val="2200"/>
              <a:buChar char="○"/>
            </a:pPr>
            <a:r>
              <a:rPr lang="en-US" sz="2200"/>
              <a:t>Those that fall between 40-49% may be awarded if funds allow.</a:t>
            </a:r>
            <a:endParaRPr sz="2200"/>
          </a:p>
          <a:p>
            <a:pPr indent="0" lvl="0" marL="0" rtl="0" algn="l">
              <a:lnSpc>
                <a:spcPct val="90000"/>
              </a:lnSpc>
              <a:spcBef>
                <a:spcPts val="0"/>
              </a:spcBef>
              <a:spcAft>
                <a:spcPts val="0"/>
              </a:spcAft>
              <a:buNone/>
            </a:pPr>
            <a:r>
              <a:t/>
            </a:r>
            <a:endParaRPr sz="2200"/>
          </a:p>
          <a:p>
            <a:pPr indent="0" lvl="0" marL="0" rtl="0" algn="ctr">
              <a:lnSpc>
                <a:spcPct val="115000"/>
              </a:lnSpc>
              <a:spcBef>
                <a:spcPts val="0"/>
              </a:spcBef>
              <a:spcAft>
                <a:spcPts val="0"/>
              </a:spcAft>
              <a:buNone/>
            </a:pPr>
            <a:r>
              <a:rPr b="1" i="1" lang="en-US" sz="2200">
                <a:solidFill>
                  <a:schemeClr val="dk1"/>
                </a:solidFill>
                <a:highlight>
                  <a:srgbClr val="EAD1DC"/>
                </a:highlight>
              </a:rPr>
              <a:t>Grantees that do not meet these criteria may be required to reapply to participate in the following FFVP grant period.</a:t>
            </a:r>
            <a:endParaRPr b="1" i="1" sz="2200">
              <a:highlight>
                <a:srgbClr val="EAD1DC"/>
              </a:highlight>
            </a:endParaRPr>
          </a:p>
          <a:p>
            <a:pPr indent="0" lvl="0" marL="457200" rtl="0" algn="l">
              <a:lnSpc>
                <a:spcPct val="90000"/>
              </a:lnSpc>
              <a:spcBef>
                <a:spcPts val="7600"/>
              </a:spcBef>
              <a:spcAft>
                <a:spcPts val="0"/>
              </a:spcAft>
              <a:buNone/>
            </a:pPr>
            <a:r>
              <a:t/>
            </a:r>
            <a:endParaRPr sz="2200">
              <a:solidFill>
                <a:schemeClr val="dk1"/>
              </a:solidFill>
            </a:endParaRPr>
          </a:p>
          <a:p>
            <a:pPr indent="0" lvl="0" marL="457200" rtl="0" algn="l">
              <a:lnSpc>
                <a:spcPct val="90000"/>
              </a:lnSpc>
              <a:spcBef>
                <a:spcPts val="0"/>
              </a:spcBef>
              <a:spcAft>
                <a:spcPts val="0"/>
              </a:spcAft>
              <a:buNone/>
            </a:pPr>
            <a:r>
              <a:t/>
            </a:r>
            <a:endParaRPr sz="2200">
              <a:solidFill>
                <a:schemeClr val="dk1"/>
              </a:solidFill>
            </a:endParaRPr>
          </a:p>
          <a:p>
            <a:pPr indent="0" lvl="0" marL="457200" rtl="0" algn="l">
              <a:lnSpc>
                <a:spcPct val="90000"/>
              </a:lnSpc>
              <a:spcBef>
                <a:spcPts val="0"/>
              </a:spcBef>
              <a:spcAft>
                <a:spcPts val="0"/>
              </a:spcAft>
              <a:buNone/>
            </a:pPr>
            <a:r>
              <a:t/>
            </a:r>
            <a:endParaRPr sz="2200">
              <a:solidFill>
                <a:schemeClr val="dk1"/>
              </a:solidFill>
            </a:endParaRPr>
          </a:p>
          <a:p>
            <a:pPr indent="0" lvl="0" marL="0" rtl="0" algn="l">
              <a:lnSpc>
                <a:spcPct val="90000"/>
              </a:lnSpc>
              <a:spcBef>
                <a:spcPts val="0"/>
              </a:spcBef>
              <a:spcAft>
                <a:spcPts val="0"/>
              </a:spcAft>
              <a:buNone/>
            </a:pPr>
            <a:r>
              <a:t/>
            </a:r>
            <a:endParaRPr sz="2200">
              <a:solidFill>
                <a:schemeClr val="dk1"/>
              </a:solidFill>
            </a:endParaRPr>
          </a:p>
          <a:p>
            <a:pPr indent="0" lvl="0" marL="0" rtl="0" algn="ctr">
              <a:lnSpc>
                <a:spcPct val="90000"/>
              </a:lnSpc>
              <a:spcBef>
                <a:spcPts val="0"/>
              </a:spcBef>
              <a:spcAft>
                <a:spcPts val="0"/>
              </a:spcAft>
              <a:buNone/>
            </a:pPr>
            <a:r>
              <a:t/>
            </a:r>
            <a:endParaRPr i="1" sz="1800">
              <a:solidFill>
                <a:schemeClr val="dk1"/>
              </a:solidFill>
              <a:highlight>
                <a:srgbClr val="EAD1DC"/>
              </a:highlight>
            </a:endParaRPr>
          </a:p>
        </p:txBody>
      </p:sp>
      <p:sp>
        <p:nvSpPr>
          <p:cNvPr id="521" name="Google Shape;521;g36da6e51d9c_0_16"/>
          <p:cNvSpPr txBox="1"/>
          <p:nvPr>
            <p:ph idx="11" type="ftr"/>
          </p:nvPr>
        </p:nvSpPr>
        <p:spPr>
          <a:xfrm>
            <a:off x="717176" y="6139793"/>
            <a:ext cx="28641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Oregon Department of Education</a:t>
            </a:r>
            <a:endParaRPr/>
          </a:p>
        </p:txBody>
      </p:sp>
      <p:sp>
        <p:nvSpPr>
          <p:cNvPr id="522" name="Google Shape;522;g36da6e51d9c_0_16"/>
          <p:cNvSpPr txBox="1"/>
          <p:nvPr>
            <p:ph idx="12" type="sldNum"/>
          </p:nvPr>
        </p:nvSpPr>
        <p:spPr>
          <a:xfrm>
            <a:off x="8610600" y="6139793"/>
            <a:ext cx="28911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Oregon Department of Education Logo&#10;Oregon achieves together" id="523" name="Google Shape;523;g36da6e51d9c_0_16"/>
          <p:cNvPicPr preferRelativeResize="0"/>
          <p:nvPr/>
        </p:nvPicPr>
        <p:blipFill rotWithShape="1">
          <a:blip r:embed="rId3">
            <a:alphaModFix/>
          </a:blip>
          <a:srcRect b="0" l="0" r="0" t="0"/>
          <a:stretch/>
        </p:blipFill>
        <p:spPr>
          <a:xfrm>
            <a:off x="269754" y="269122"/>
            <a:ext cx="2239201" cy="1113550"/>
          </a:xfrm>
          <a:prstGeom prst="rect">
            <a:avLst/>
          </a:prstGeom>
          <a:noFill/>
          <a:ln>
            <a:noFill/>
          </a:ln>
        </p:spPr>
      </p:pic>
      <p:pic>
        <p:nvPicPr>
          <p:cNvPr id="524" name="Google Shape;524;g36da6e51d9c_0_16" title="FFVP-Logo-244x300.jpg"/>
          <p:cNvPicPr preferRelativeResize="0"/>
          <p:nvPr/>
        </p:nvPicPr>
        <p:blipFill>
          <a:blip r:embed="rId4">
            <a:alphaModFix/>
          </a:blip>
          <a:stretch>
            <a:fillRect/>
          </a:stretch>
        </p:blipFill>
        <p:spPr>
          <a:xfrm>
            <a:off x="10777891" y="427975"/>
            <a:ext cx="871209" cy="1071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range_2021ODE">
  <a:themeElements>
    <a:clrScheme name="ODE_2024">
      <a:dk1>
        <a:srgbClr val="000000"/>
      </a:dk1>
      <a:lt1>
        <a:srgbClr val="FFFFFF"/>
      </a:lt1>
      <a:dk2>
        <a:srgbClr val="007A78"/>
      </a:dk2>
      <a:lt2>
        <a:srgbClr val="F2FAFE"/>
      </a:lt2>
      <a:accent1>
        <a:srgbClr val="006CAD"/>
      </a:accent1>
      <a:accent2>
        <a:srgbClr val="9F2065"/>
      </a:accent2>
      <a:accent3>
        <a:srgbClr val="C14B1F"/>
      </a:accent3>
      <a:accent4>
        <a:srgbClr val="916600"/>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reen_2021ODE">
  <a:themeElements>
    <a:clrScheme name="ODE_2024">
      <a:dk1>
        <a:srgbClr val="000000"/>
      </a:dk1>
      <a:lt1>
        <a:srgbClr val="FFFFFF"/>
      </a:lt1>
      <a:dk2>
        <a:srgbClr val="007A78"/>
      </a:dk2>
      <a:lt2>
        <a:srgbClr val="F2FAFE"/>
      </a:lt2>
      <a:accent1>
        <a:srgbClr val="006CAD"/>
      </a:accent1>
      <a:accent2>
        <a:srgbClr val="9F2065"/>
      </a:accent2>
      <a:accent3>
        <a:srgbClr val="C14B1F"/>
      </a:accent3>
      <a:accent4>
        <a:srgbClr val="916600"/>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2021ODE">
  <a:themeElements>
    <a:clrScheme name="ODE 2025">
      <a:dk1>
        <a:srgbClr val="000000"/>
      </a:dk1>
      <a:lt1>
        <a:srgbClr val="FFFFFF"/>
      </a:lt1>
      <a:dk2>
        <a:srgbClr val="007A78"/>
      </a:dk2>
      <a:lt2>
        <a:srgbClr val="F2FAFE"/>
      </a:lt2>
      <a:accent1>
        <a:srgbClr val="1B75BC"/>
      </a:accent1>
      <a:accent2>
        <a:srgbClr val="9F2065"/>
      </a:accent2>
      <a:accent3>
        <a:srgbClr val="C14B1F"/>
      </a:accent3>
      <a:accent4>
        <a:srgbClr val="916600"/>
      </a:accent4>
      <a:accent5>
        <a:srgbClr val="007F43"/>
      </a:accent5>
      <a:accent6>
        <a:srgbClr val="D34F9A"/>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Red_2021ODE">
  <a:themeElements>
    <a:clrScheme name="ODE_2024">
      <a:dk1>
        <a:srgbClr val="000000"/>
      </a:dk1>
      <a:lt1>
        <a:srgbClr val="FFFFFF"/>
      </a:lt1>
      <a:dk2>
        <a:srgbClr val="007A78"/>
      </a:dk2>
      <a:lt2>
        <a:srgbClr val="F2FAFE"/>
      </a:lt2>
      <a:accent1>
        <a:srgbClr val="006CAD"/>
      </a:accent1>
      <a:accent2>
        <a:srgbClr val="9F2065"/>
      </a:accent2>
      <a:accent3>
        <a:srgbClr val="C14B1F"/>
      </a:accent3>
      <a:accent4>
        <a:srgbClr val="916600"/>
      </a:accent4>
      <a:accent5>
        <a:srgbClr val="007F43"/>
      </a:accent5>
      <a:accent6>
        <a:srgbClr val="C45BA3"/>
      </a:accent6>
      <a:hlink>
        <a:srgbClr val="1B75BC"/>
      </a:hlink>
      <a:folHlink>
        <a:srgbClr val="21AA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7457C9221D0340B8D5CA9726A131CC" ma:contentTypeVersion="7" ma:contentTypeDescription="Create a new document." ma:contentTypeScope="" ma:versionID="5dfc938b34e4116f9fe97bd443af5214">
  <xsd:schema xmlns:xsd="http://www.w3.org/2001/XMLSchema" xmlns:xs="http://www.w3.org/2001/XMLSchema" xmlns:p="http://schemas.microsoft.com/office/2006/metadata/properties" xmlns:ns1="http://schemas.microsoft.com/sharepoint/v3" xmlns:ns2="5555b13e-5550-4a64-82c9-4795d4b5fce9" xmlns:ns3="54031767-dd6d-417c-ab73-583408f47564" targetNamespace="http://schemas.microsoft.com/office/2006/metadata/properties" ma:root="true" ma:fieldsID="c871f720fd984a021f16a99f3d42a1e5" ns1:_="" ns2:_="" ns3:_="">
    <xsd:import namespace="http://schemas.microsoft.com/sharepoint/v3"/>
    <xsd:import namespace="5555b13e-5550-4a64-82c9-4795d4b5fce9"/>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555b13e-5550-4a64-82c9-4795d4b5fce9"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Estimated_x0020_Creation_x0020_Date xmlns="5555b13e-5550-4a64-82c9-4795d4b5fce9" xsi:nil="true"/>
    <Priority xmlns="5555b13e-5550-4a64-82c9-4795d4b5fce9">New</Priority>
    <Remediation_x0020_Date xmlns="5555b13e-5550-4a64-82c9-4795d4b5fce9">2025-09-25T19:25:13+00:00</Remediation_x0020_Dat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2DF63062-F91F-4268-805F-EF1F96B83F33}"/>
</file>

<file path=customXml/itemProps2.xml><?xml version="1.0" encoding="utf-8"?>
<ds:datastoreItem xmlns:ds="http://schemas.openxmlformats.org/officeDocument/2006/customXml" ds:itemID="{5C156003-D03A-4673-A8F8-D05642BF6C66}"/>
</file>

<file path=customXml/itemProps3.xml><?xml version="1.0" encoding="utf-8"?>
<ds:datastoreItem xmlns:ds="http://schemas.openxmlformats.org/officeDocument/2006/customXml" ds:itemID="{7F40A689-FB98-4482-8676-2E92D68918F8}"/>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BAKER Traci * ODE</dc:creator>
  <dcterms:created xsi:type="dcterms:W3CDTF">2025-04-16T17:42:20Z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0x010100FC7457C9221D0340B8D5CA9726A131CC</vt:lpwstr>
  </property>
  <property fmtid="{D5CDD505-2E9C-101B-9397-08002B2CF9AE}" pid="3" name="TaxKeyword">
    <vt:lpwstr/>
  </property>
  <property fmtid="{D5CDD505-2E9C-101B-9397-08002B2CF9AE}" pid="4" name="MSIP_Label_61f40bdc-19d8-4b8e-be88-e9eb9bcca8b8_Enabled">
    <vt:lpwstr>true</vt:lpwstr>
  </property>
  <property fmtid="{D5CDD505-2E9C-101B-9397-08002B2CF9AE}" pid="5" name="MSIP_Label_61f40bdc-19d8-4b8e-be88-e9eb9bcca8b8_SetDate">
    <vt:lpwstr>2023-10-19T17:38:46Z</vt:lpwstr>
  </property>
  <property fmtid="{D5CDD505-2E9C-101B-9397-08002B2CF9AE}" pid="6" name="MSIP_Label_61f40bdc-19d8-4b8e-be88-e9eb9bcca8b8_Method">
    <vt:lpwstr>Privileged</vt:lpwstr>
  </property>
  <property fmtid="{D5CDD505-2E9C-101B-9397-08002B2CF9AE}" pid="7" name="MSIP_Label_61f40bdc-19d8-4b8e-be88-e9eb9bcca8b8_Name">
    <vt:lpwstr>Level 1 - Published (Items)</vt:lpwstr>
  </property>
  <property fmtid="{D5CDD505-2E9C-101B-9397-08002B2CF9AE}" pid="8" name="MSIP_Label_61f40bdc-19d8-4b8e-be88-e9eb9bcca8b8_SiteId">
    <vt:lpwstr>b4f51418-b269-49a2-935a-fa54bf584fc8</vt:lpwstr>
  </property>
  <property fmtid="{D5CDD505-2E9C-101B-9397-08002B2CF9AE}" pid="9" name="MSIP_Label_61f40bdc-19d8-4b8e-be88-e9eb9bcca8b8_ActionId">
    <vt:lpwstr>c4b5f7af-171c-4074-8f39-9fc74c531cc2</vt:lpwstr>
  </property>
  <property fmtid="{D5CDD505-2E9C-101B-9397-08002B2CF9AE}" pid="10" name="MSIP_Label_61f40bdc-19d8-4b8e-be88-e9eb9bcca8b8_ContentBits">
    <vt:lpwstr>0</vt:lpwstr>
  </property>
  <property fmtid="{D5CDD505-2E9C-101B-9397-08002B2CF9AE}" pid="11" name="MSIP_Label_09b73270-2993-4076-be47-9c78f42a1e84_Enabled">
    <vt:lpwstr>true</vt:lpwstr>
  </property>
  <property fmtid="{D5CDD505-2E9C-101B-9397-08002B2CF9AE}" pid="12" name="MSIP_Label_09b73270-2993-4076-be47-9c78f42a1e84_SetDate">
    <vt:lpwstr>2024-06-21T16:55:30Z</vt:lpwstr>
  </property>
  <property fmtid="{D5CDD505-2E9C-101B-9397-08002B2CF9AE}" pid="13" name="MSIP_Label_09b73270-2993-4076-be47-9c78f42a1e84_Method">
    <vt:lpwstr>Privileged</vt:lpwstr>
  </property>
  <property fmtid="{D5CDD505-2E9C-101B-9397-08002B2CF9AE}" pid="14" name="MSIP_Label_09b73270-2993-4076-be47-9c78f42a1e84_Name">
    <vt:lpwstr>Level 1 - Published (Items)</vt:lpwstr>
  </property>
  <property fmtid="{D5CDD505-2E9C-101B-9397-08002B2CF9AE}" pid="15" name="MSIP_Label_09b73270-2993-4076-be47-9c78f42a1e84_SiteId">
    <vt:lpwstr>aa3f6932-fa7c-47b4-a0ce-a598cad161cf</vt:lpwstr>
  </property>
  <property fmtid="{D5CDD505-2E9C-101B-9397-08002B2CF9AE}" pid="16" name="MSIP_Label_09b73270-2993-4076-be47-9c78f42a1e84_ActionId">
    <vt:lpwstr>9a956e48-93ec-48f0-b269-11b89d529c66</vt:lpwstr>
  </property>
  <property fmtid="{D5CDD505-2E9C-101B-9397-08002B2CF9AE}" pid="17" name="MSIP_Label_09b73270-2993-4076-be47-9c78f42a1e84_ContentBits">
    <vt:lpwstr>0</vt:lpwstr>
  </property>
</Properties>
</file>