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0" r:id="rId5"/>
    <p:sldMasterId id="2147483672" r:id="rId6"/>
    <p:sldMasterId id="2147483684" r:id="rId7"/>
  </p:sldMasterIdLst>
  <p:notesMasterIdLst>
    <p:notesMasterId r:id="rId53"/>
  </p:notesMasterIdLst>
  <p:sldIdLst>
    <p:sldId id="256" r:id="rId8"/>
    <p:sldId id="257" r:id="rId9"/>
    <p:sldId id="294" r:id="rId10"/>
    <p:sldId id="259" r:id="rId11"/>
    <p:sldId id="260" r:id="rId12"/>
    <p:sldId id="261" r:id="rId13"/>
    <p:sldId id="262" r:id="rId14"/>
    <p:sldId id="263" r:id="rId15"/>
    <p:sldId id="264" r:id="rId16"/>
    <p:sldId id="295" r:id="rId17"/>
    <p:sldId id="296" r:id="rId18"/>
    <p:sldId id="297" r:id="rId19"/>
    <p:sldId id="265" r:id="rId20"/>
    <p:sldId id="266" r:id="rId21"/>
    <p:sldId id="267" r:id="rId22"/>
    <p:sldId id="268" r:id="rId23"/>
    <p:sldId id="269" r:id="rId24"/>
    <p:sldId id="270" r:id="rId25"/>
    <p:sldId id="271" r:id="rId26"/>
    <p:sldId id="272" r:id="rId27"/>
    <p:sldId id="273" r:id="rId28"/>
    <p:sldId id="298" r:id="rId29"/>
    <p:sldId id="275" r:id="rId30"/>
    <p:sldId id="274" r:id="rId31"/>
    <p:sldId id="299" r:id="rId32"/>
    <p:sldId id="301" r:id="rId33"/>
    <p:sldId id="300"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Lst>
  <p:sldSz cx="12192000" cy="6858000"/>
  <p:notesSz cx="6858000" cy="9144000"/>
  <p:embeddedFontLst>
    <p:embeddedFont>
      <p:font typeface="Roboto" panose="02000000000000000000" pitchFamily="2" charset="0"/>
      <p:regular r:id="rId54"/>
      <p:bold r:id="rId55"/>
      <p:italic r:id="rId56"/>
      <p:boldItalic r:id="rId57"/>
    </p:embeddedFont>
  </p:embeddedFontLst>
  <p:custDataLst>
    <p:tags r:id="rId5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0" roundtripDataSignature="AMtx7mgKbzLAA8fnOffXcwSvYfmtO/57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28" autoAdjust="0"/>
    <p:restoredTop sz="86399" autoAdjust="0"/>
  </p:normalViewPr>
  <p:slideViewPr>
    <p:cSldViewPr snapToGrid="0">
      <p:cViewPr varScale="1">
        <p:scale>
          <a:sx n="25" d="100"/>
          <a:sy n="25" d="100"/>
        </p:scale>
        <p:origin x="16" y="1328"/>
      </p:cViewPr>
      <p:guideLst/>
    </p:cSldViewPr>
  </p:slideViewPr>
  <p:outlineViewPr>
    <p:cViewPr>
      <p:scale>
        <a:sx n="33" d="100"/>
        <a:sy n="33" d="100"/>
      </p:scale>
      <p:origin x="0" y="-3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font" Target="fonts/font2.fntdata"/><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openxmlformats.org/officeDocument/2006/relationships/tags" Target="tags/tag1.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font" Target="fonts/font3.fntdata"/><Relationship Id="rId64"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1.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font" Target="fonts/font4.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91" name="Google Shape;3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7d96fde86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37d96fde8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dirty="0"/>
          </a:p>
        </p:txBody>
      </p:sp>
      <p:sp>
        <p:nvSpPr>
          <p:cNvPr id="402" name="Google Shape;402;g37d96fde86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8" name="Google Shape;588;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589" name="Google Shape;589;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endParaRPr dirty="0"/>
          </a:p>
        </p:txBody>
      </p:sp>
      <p:sp>
        <p:nvSpPr>
          <p:cNvPr id="432" name="Google Shape;43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6da6e51d9c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dirty="0"/>
          </a:p>
        </p:txBody>
      </p:sp>
      <p:sp>
        <p:nvSpPr>
          <p:cNvPr id="443" name="Google Shape;443;g36da6e51d9c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6da6e51d9c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456" name="Google Shape;456;g36da6e51d9c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36da6e51d9c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485" name="Google Shape;485;g36da6e51d9c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3723852278d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04" name="Google Shape;504;g3723852278d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6da6e51d9c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16" name="Google Shape;516;g36da6e51d9c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a:extLst>
            <a:ext uri="{FF2B5EF4-FFF2-40B4-BE49-F238E27FC236}">
              <a16:creationId xmlns:a16="http://schemas.microsoft.com/office/drawing/2014/main" id="{756E9C58-850C-17F8-879C-DCD0D6F71844}"/>
            </a:ext>
          </a:extLst>
        </p:cNvPr>
        <p:cNvGrpSpPr/>
        <p:nvPr/>
      </p:nvGrpSpPr>
      <p:grpSpPr>
        <a:xfrm>
          <a:off x="0" y="0"/>
          <a:ext cx="0" cy="0"/>
          <a:chOff x="0" y="0"/>
          <a:chExt cx="0" cy="0"/>
        </a:xfrm>
      </p:grpSpPr>
      <p:sp>
        <p:nvSpPr>
          <p:cNvPr id="515" name="Google Shape;515;g36da6e51d9c_0_16:notes">
            <a:extLst>
              <a:ext uri="{FF2B5EF4-FFF2-40B4-BE49-F238E27FC236}">
                <a16:creationId xmlns:a16="http://schemas.microsoft.com/office/drawing/2014/main" id="{FBF012C6-504E-2FD1-7725-753DF09E867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16" name="Google Shape;516;g36da6e51d9c_0_16:notes">
            <a:extLst>
              <a:ext uri="{FF2B5EF4-FFF2-40B4-BE49-F238E27FC236}">
                <a16:creationId xmlns:a16="http://schemas.microsoft.com/office/drawing/2014/main" id="{898BB88E-4BB9-BC25-51C2-ADC4F22F264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8702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a:extLst>
            <a:ext uri="{FF2B5EF4-FFF2-40B4-BE49-F238E27FC236}">
              <a16:creationId xmlns:a16="http://schemas.microsoft.com/office/drawing/2014/main" id="{685BEBF4-E242-6C66-E75A-E9F91B19F93D}"/>
            </a:ext>
          </a:extLst>
        </p:cNvPr>
        <p:cNvGrpSpPr/>
        <p:nvPr/>
      </p:nvGrpSpPr>
      <p:grpSpPr>
        <a:xfrm>
          <a:off x="0" y="0"/>
          <a:ext cx="0" cy="0"/>
          <a:chOff x="0" y="0"/>
          <a:chExt cx="0" cy="0"/>
        </a:xfrm>
      </p:grpSpPr>
      <p:sp>
        <p:nvSpPr>
          <p:cNvPr id="515" name="Google Shape;515;g36da6e51d9c_0_16:notes">
            <a:extLst>
              <a:ext uri="{FF2B5EF4-FFF2-40B4-BE49-F238E27FC236}">
                <a16:creationId xmlns:a16="http://schemas.microsoft.com/office/drawing/2014/main" id="{1F22EA3F-71F8-4ED3-A4E0-8AA747DB132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16" name="Google Shape;516;g36da6e51d9c_0_16:notes">
            <a:extLst>
              <a:ext uri="{FF2B5EF4-FFF2-40B4-BE49-F238E27FC236}">
                <a16:creationId xmlns:a16="http://schemas.microsoft.com/office/drawing/2014/main" id="{48DC6498-C39C-AAEC-0A36-098566E1128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76852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a:extLst>
            <a:ext uri="{FF2B5EF4-FFF2-40B4-BE49-F238E27FC236}">
              <a16:creationId xmlns:a16="http://schemas.microsoft.com/office/drawing/2014/main" id="{4BD3DAF0-EACC-1F32-4D40-8151799A6626}"/>
            </a:ext>
          </a:extLst>
        </p:cNvPr>
        <p:cNvGrpSpPr/>
        <p:nvPr/>
      </p:nvGrpSpPr>
      <p:grpSpPr>
        <a:xfrm>
          <a:off x="0" y="0"/>
          <a:ext cx="0" cy="0"/>
          <a:chOff x="0" y="0"/>
          <a:chExt cx="0" cy="0"/>
        </a:xfrm>
      </p:grpSpPr>
      <p:sp>
        <p:nvSpPr>
          <p:cNvPr id="515" name="Google Shape;515;g36da6e51d9c_0_16:notes">
            <a:extLst>
              <a:ext uri="{FF2B5EF4-FFF2-40B4-BE49-F238E27FC236}">
                <a16:creationId xmlns:a16="http://schemas.microsoft.com/office/drawing/2014/main" id="{6A924191-B1A2-211E-E076-7DE02AABBAE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16" name="Google Shape;516;g36da6e51d9c_0_16:notes">
            <a:extLst>
              <a:ext uri="{FF2B5EF4-FFF2-40B4-BE49-F238E27FC236}">
                <a16:creationId xmlns:a16="http://schemas.microsoft.com/office/drawing/2014/main" id="{506EBC97-4512-632B-AACB-051667F7EA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55275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3723852278d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27" name="Google Shape;527;g3723852278d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36da6e51d9c_0_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38" name="Google Shape;538;g36da6e51d9c_0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36da6e51d9c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49" name="Google Shape;549;g36da6e51d9c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36da6e51d9c_0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60" name="Google Shape;560;g36da6e51d9c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36ddf57f9f5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73" name="Google Shape;573;g36ddf57f9f5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36ddf57f9f5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84" name="Google Shape;584;g36ddf57f9f5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36ddf57f9f5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595" name="Google Shape;595;g36ddf57f9f5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3723852278d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914400" lvl="0" indent="0" algn="l" rtl="0">
              <a:lnSpc>
                <a:spcPct val="100000"/>
              </a:lnSpc>
              <a:spcBef>
                <a:spcPts val="0"/>
              </a:spcBef>
              <a:spcAft>
                <a:spcPts val="0"/>
              </a:spcAft>
              <a:buNone/>
            </a:pPr>
            <a:endParaRPr dirty="0"/>
          </a:p>
        </p:txBody>
      </p:sp>
      <p:sp>
        <p:nvSpPr>
          <p:cNvPr id="606" name="Google Shape;606;g3723852278d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36ddf57f9f5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617" name="Google Shape;617;g36ddf57f9f5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a:extLst>
            <a:ext uri="{FF2B5EF4-FFF2-40B4-BE49-F238E27FC236}">
              <a16:creationId xmlns:a16="http://schemas.microsoft.com/office/drawing/2014/main" id="{63D47F05-A480-F1BD-1DC4-F8D80985C0C1}"/>
            </a:ext>
          </a:extLst>
        </p:cNvPr>
        <p:cNvGrpSpPr/>
        <p:nvPr/>
      </p:nvGrpSpPr>
      <p:grpSpPr>
        <a:xfrm>
          <a:off x="0" y="0"/>
          <a:ext cx="0" cy="0"/>
          <a:chOff x="0" y="0"/>
          <a:chExt cx="0" cy="0"/>
        </a:xfrm>
      </p:grpSpPr>
      <p:sp>
        <p:nvSpPr>
          <p:cNvPr id="616" name="Google Shape;616;g36ddf57f9f5_0_18:notes">
            <a:extLst>
              <a:ext uri="{FF2B5EF4-FFF2-40B4-BE49-F238E27FC236}">
                <a16:creationId xmlns:a16="http://schemas.microsoft.com/office/drawing/2014/main" id="{709AD18F-B4E3-4107-2588-9F07BEA68CA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617" name="Google Shape;617;g36ddf57f9f5_0_18:notes">
            <a:extLst>
              <a:ext uri="{FF2B5EF4-FFF2-40B4-BE49-F238E27FC236}">
                <a16:creationId xmlns:a16="http://schemas.microsoft.com/office/drawing/2014/main" id="{1264EB28-E877-E217-6065-5E07AB4FC2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89349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36ddf57f9f5_0_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dirty="0"/>
          </a:p>
        </p:txBody>
      </p:sp>
      <p:sp>
        <p:nvSpPr>
          <p:cNvPr id="639" name="Google Shape;639;g36ddf57f9f5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3723852278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628" name="Google Shape;628;g3723852278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a:extLst>
            <a:ext uri="{FF2B5EF4-FFF2-40B4-BE49-F238E27FC236}">
              <a16:creationId xmlns:a16="http://schemas.microsoft.com/office/drawing/2014/main" id="{896CB96C-D33C-E326-38F7-6B31B0433CCA}"/>
            </a:ext>
          </a:extLst>
        </p:cNvPr>
        <p:cNvGrpSpPr/>
        <p:nvPr/>
      </p:nvGrpSpPr>
      <p:grpSpPr>
        <a:xfrm>
          <a:off x="0" y="0"/>
          <a:ext cx="0" cy="0"/>
          <a:chOff x="0" y="0"/>
          <a:chExt cx="0" cy="0"/>
        </a:xfrm>
      </p:grpSpPr>
      <p:sp>
        <p:nvSpPr>
          <p:cNvPr id="627" name="Google Shape;627;g3723852278d_0_0:notes">
            <a:extLst>
              <a:ext uri="{FF2B5EF4-FFF2-40B4-BE49-F238E27FC236}">
                <a16:creationId xmlns:a16="http://schemas.microsoft.com/office/drawing/2014/main" id="{6BFFACE2-8927-6543-A8B9-AB82BB7EDB2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lang="en-US" dirty="0"/>
          </a:p>
        </p:txBody>
      </p:sp>
      <p:sp>
        <p:nvSpPr>
          <p:cNvPr id="628" name="Google Shape;628;g3723852278d_0_0:notes">
            <a:extLst>
              <a:ext uri="{FF2B5EF4-FFF2-40B4-BE49-F238E27FC236}">
                <a16:creationId xmlns:a16="http://schemas.microsoft.com/office/drawing/2014/main" id="{09A0F6E6-7737-8E8F-76CF-7867BA96E4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662971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a:extLst>
            <a:ext uri="{FF2B5EF4-FFF2-40B4-BE49-F238E27FC236}">
              <a16:creationId xmlns:a16="http://schemas.microsoft.com/office/drawing/2014/main" id="{8DE5DA92-9851-DD42-AC29-E4932D6EAD72}"/>
            </a:ext>
          </a:extLst>
        </p:cNvPr>
        <p:cNvGrpSpPr/>
        <p:nvPr/>
      </p:nvGrpSpPr>
      <p:grpSpPr>
        <a:xfrm>
          <a:off x="0" y="0"/>
          <a:ext cx="0" cy="0"/>
          <a:chOff x="0" y="0"/>
          <a:chExt cx="0" cy="0"/>
        </a:xfrm>
      </p:grpSpPr>
      <p:sp>
        <p:nvSpPr>
          <p:cNvPr id="627" name="Google Shape;627;g3723852278d_0_0:notes">
            <a:extLst>
              <a:ext uri="{FF2B5EF4-FFF2-40B4-BE49-F238E27FC236}">
                <a16:creationId xmlns:a16="http://schemas.microsoft.com/office/drawing/2014/main" id="{6E61950C-B6CE-4C29-77FE-2F83A9C6475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lang="en-US" dirty="0"/>
          </a:p>
        </p:txBody>
      </p:sp>
      <p:sp>
        <p:nvSpPr>
          <p:cNvPr id="628" name="Google Shape;628;g3723852278d_0_0:notes">
            <a:extLst>
              <a:ext uri="{FF2B5EF4-FFF2-40B4-BE49-F238E27FC236}">
                <a16:creationId xmlns:a16="http://schemas.microsoft.com/office/drawing/2014/main" id="{39331835-B33B-A80C-BF74-CF5A76DFA89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47890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a:extLst>
            <a:ext uri="{FF2B5EF4-FFF2-40B4-BE49-F238E27FC236}">
              <a16:creationId xmlns:a16="http://schemas.microsoft.com/office/drawing/2014/main" id="{C6044BDD-8F4D-D7AE-37D2-79AF5B19877B}"/>
            </a:ext>
          </a:extLst>
        </p:cNvPr>
        <p:cNvGrpSpPr/>
        <p:nvPr/>
      </p:nvGrpSpPr>
      <p:grpSpPr>
        <a:xfrm>
          <a:off x="0" y="0"/>
          <a:ext cx="0" cy="0"/>
          <a:chOff x="0" y="0"/>
          <a:chExt cx="0" cy="0"/>
        </a:xfrm>
      </p:grpSpPr>
      <p:sp>
        <p:nvSpPr>
          <p:cNvPr id="638" name="Google Shape;638;g36ddf57f9f5_0_53:notes">
            <a:extLst>
              <a:ext uri="{FF2B5EF4-FFF2-40B4-BE49-F238E27FC236}">
                <a16:creationId xmlns:a16="http://schemas.microsoft.com/office/drawing/2014/main" id="{CE0EFE3F-00EA-5D45-3136-8339339BDA1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dirty="0"/>
          </a:p>
        </p:txBody>
      </p:sp>
      <p:sp>
        <p:nvSpPr>
          <p:cNvPr id="639" name="Google Shape;639;g36ddf57f9f5_0_53:notes">
            <a:extLst>
              <a:ext uri="{FF2B5EF4-FFF2-40B4-BE49-F238E27FC236}">
                <a16:creationId xmlns:a16="http://schemas.microsoft.com/office/drawing/2014/main" id="{06BDC8CF-73F4-0E71-CA6B-932A14DA3B9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60993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36ddf57f9f5_0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650" name="Google Shape;650;g36ddf57f9f5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3723852278d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661" name="Google Shape;661;g3723852278d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36ddf57f9f5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672" name="Google Shape;672;g36ddf57f9f5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36ddf57f9f5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683" name="Google Shape;683;g36ddf57f9f5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36ddf57f9f5_0_1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698" name="Google Shape;698;g36ddf57f9f5_0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36ddf57f9f5_0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709" name="Google Shape;709;g36ddf57f9f5_0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36ddf57f9f5_0_1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endParaRPr dirty="0"/>
          </a:p>
        </p:txBody>
      </p:sp>
      <p:sp>
        <p:nvSpPr>
          <p:cNvPr id="720" name="Google Shape;720;g36ddf57f9f5_0_1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36ddf57f9f5_0_1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endParaRPr/>
          </a:p>
        </p:txBody>
      </p:sp>
      <p:sp>
        <p:nvSpPr>
          <p:cNvPr id="732" name="Google Shape;732;g36ddf57f9f5_0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36ddf57f9f5_0_1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a:p>
        </p:txBody>
      </p:sp>
      <p:sp>
        <p:nvSpPr>
          <p:cNvPr id="744" name="Google Shape;744;g36ddf57f9f5_0_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6ddf57f9f5_0_1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a:p>
        </p:txBody>
      </p:sp>
      <p:sp>
        <p:nvSpPr>
          <p:cNvPr id="756" name="Google Shape;756;g36ddf57f9f5_0_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36ddf57f9f5_0_1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a:p>
        </p:txBody>
      </p:sp>
      <p:sp>
        <p:nvSpPr>
          <p:cNvPr id="767" name="Google Shape;767;g36ddf57f9f5_0_1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36ddf57f9f5_0_1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endParaRPr/>
          </a:p>
        </p:txBody>
      </p:sp>
      <p:sp>
        <p:nvSpPr>
          <p:cNvPr id="778" name="Google Shape;778;g36ddf57f9f5_0_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g36ddf57f9f5_0_2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a:p>
        </p:txBody>
      </p:sp>
      <p:sp>
        <p:nvSpPr>
          <p:cNvPr id="790" name="Google Shape;790;g36ddf57f9f5_0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g36ddf57f9f5_0_1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802" name="Google Shape;802;g36ddf57f9f5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36ddf57f9f5_0_2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820" name="Google Shape;820;g36ddf57f9f5_0_2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36ddf57f9f5_0_2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dirty="0"/>
          </a:p>
        </p:txBody>
      </p:sp>
      <p:sp>
        <p:nvSpPr>
          <p:cNvPr id="832" name="Google Shape;832;g36ddf57f9f5_0_2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862" name="Google Shape;86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70" name="Google Shape;87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1"/>
        </a:solidFill>
        <a:effectLst/>
      </p:bgPr>
    </p:bg>
    <p:spTree>
      <p:nvGrpSpPr>
        <p:cNvPr id="1" name="Shape 17"/>
        <p:cNvGrpSpPr/>
        <p:nvPr/>
      </p:nvGrpSpPr>
      <p:grpSpPr>
        <a:xfrm>
          <a:off x="0" y="0"/>
          <a:ext cx="0" cy="0"/>
          <a:chOff x="0" y="0"/>
          <a:chExt cx="0" cy="0"/>
        </a:xfrm>
      </p:grpSpPr>
      <p:sp>
        <p:nvSpPr>
          <p:cNvPr id="18" name="Google Shape;18;p1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 name="Google Shape;19;p17"/>
          <p:cNvSpPr/>
          <p:nvPr/>
        </p:nvSpPr>
        <p:spPr>
          <a:xfrm>
            <a:off x="206188" y="5948082"/>
            <a:ext cx="11775141" cy="69924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0" name="Google Shape;20;p17"/>
          <p:cNvPicPr preferRelativeResize="0"/>
          <p:nvPr/>
        </p:nvPicPr>
        <p:blipFill rotWithShape="1">
          <a:blip r:embed="rId2">
            <a:alphaModFix/>
          </a:blip>
          <a:srcRect/>
          <a:stretch/>
        </p:blipFill>
        <p:spPr>
          <a:xfrm>
            <a:off x="5452870" y="3472133"/>
            <a:ext cx="1286259" cy="24384"/>
          </a:xfrm>
          <a:prstGeom prst="rect">
            <a:avLst/>
          </a:prstGeom>
          <a:noFill/>
          <a:ln>
            <a:noFill/>
          </a:ln>
        </p:spPr>
      </p:pic>
      <p:pic>
        <p:nvPicPr>
          <p:cNvPr id="21" name="Google Shape;21;p17" descr="Oregon Department of Education Logo"/>
          <p:cNvPicPr preferRelativeResize="0"/>
          <p:nvPr/>
        </p:nvPicPr>
        <p:blipFill rotWithShape="1">
          <a:blip r:embed="rId3">
            <a:alphaModFix/>
          </a:blip>
          <a:srcRect/>
          <a:stretch/>
        </p:blipFill>
        <p:spPr>
          <a:xfrm>
            <a:off x="5033770" y="214049"/>
            <a:ext cx="2124460" cy="2167132"/>
          </a:xfrm>
          <a:prstGeom prst="rect">
            <a:avLst/>
          </a:prstGeom>
          <a:noFill/>
          <a:ln>
            <a:noFill/>
          </a:ln>
        </p:spPr>
      </p:pic>
      <p:sp>
        <p:nvSpPr>
          <p:cNvPr id="22" name="Google Shape;22;p17"/>
          <p:cNvSpPr txBox="1">
            <a:spLocks noGrp="1"/>
          </p:cNvSpPr>
          <p:nvPr>
            <p:ph type="ctrTitle"/>
          </p:nvPr>
        </p:nvSpPr>
        <p:spPr>
          <a:xfrm>
            <a:off x="1524000" y="2486701"/>
            <a:ext cx="9144000" cy="102326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5400"/>
              <a:buFont typeface="Calibri"/>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1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8"/>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1"/>
        </a:solidFill>
        <a:effectLst/>
      </p:bgPr>
    </p:bg>
    <p:spTree>
      <p:nvGrpSpPr>
        <p:cNvPr id="1" name="Shape 33"/>
        <p:cNvGrpSpPr/>
        <p:nvPr/>
      </p:nvGrpSpPr>
      <p:grpSpPr>
        <a:xfrm>
          <a:off x="0" y="0"/>
          <a:ext cx="0" cy="0"/>
          <a:chOff x="0" y="0"/>
          <a:chExt cx="0" cy="0"/>
        </a:xfrm>
      </p:grpSpPr>
      <p:sp>
        <p:nvSpPr>
          <p:cNvPr id="34" name="Google Shape;34;p2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7"/>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36" name="Google Shape;36;p27"/>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7" name="Google Shape;37;p27"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sp>
        <p:nvSpPr>
          <p:cNvPr id="38" name="Google Shape;38;p27"/>
          <p:cNvSpPr txBox="1"/>
          <p:nvPr/>
        </p:nvSpPr>
        <p:spPr>
          <a:xfrm>
            <a:off x="2718290" y="4043402"/>
            <a:ext cx="68067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pic>
        <p:nvPicPr>
          <p:cNvPr id="39" name="Google Shape;39;p27"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40" name="Google Shape;40;p2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28"/>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8"/>
          <p:cNvSpPr txBox="1">
            <a:spLocks noGrp="1"/>
          </p:cNvSpPr>
          <p:nvPr>
            <p:ph type="body" idx="1"/>
          </p:nvPr>
        </p:nvSpPr>
        <p:spPr>
          <a:xfrm>
            <a:off x="717176" y="1825625"/>
            <a:ext cx="5302624"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body" idx="2"/>
          </p:nvPr>
        </p:nvSpPr>
        <p:spPr>
          <a:xfrm>
            <a:off x="6172200" y="1825625"/>
            <a:ext cx="5329518"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1"/>
        </a:solidFill>
        <a:effectLst/>
      </p:bgPr>
    </p:bg>
    <p:spTree>
      <p:nvGrpSpPr>
        <p:cNvPr id="1" name="Shape 50"/>
        <p:cNvGrpSpPr/>
        <p:nvPr/>
      </p:nvGrpSpPr>
      <p:grpSpPr>
        <a:xfrm>
          <a:off x="0" y="0"/>
          <a:ext cx="0" cy="0"/>
          <a:chOff x="0" y="0"/>
          <a:chExt cx="0" cy="0"/>
        </a:xfrm>
      </p:grpSpPr>
      <p:sp>
        <p:nvSpPr>
          <p:cNvPr id="51" name="Google Shape;51;p29"/>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 name="Google Shape;52;p29"/>
          <p:cNvSpPr/>
          <p:nvPr/>
        </p:nvSpPr>
        <p:spPr>
          <a:xfrm>
            <a:off x="206187" y="2488757"/>
            <a:ext cx="11775141" cy="190036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53" name="Google Shape;53;p29"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54" name="Google Shape;54;p29"/>
          <p:cNvSpPr txBox="1">
            <a:spLocks noGrp="1"/>
          </p:cNvSpPr>
          <p:nvPr>
            <p:ph type="ctrTitle"/>
          </p:nvPr>
        </p:nvSpPr>
        <p:spPr>
          <a:xfrm>
            <a:off x="717177" y="2488757"/>
            <a:ext cx="10784542" cy="19003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1"/>
              </a:buClr>
              <a:buSzPts val="6800"/>
              <a:buFont typeface="Calibri"/>
              <a:buNone/>
              <a:defRPr sz="68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1"/>
        </a:solidFill>
        <a:effectLst/>
      </p:bgPr>
    </p:bg>
    <p:spTree>
      <p:nvGrpSpPr>
        <p:cNvPr id="1" name="Shape 58"/>
        <p:cNvGrpSpPr/>
        <p:nvPr/>
      </p:nvGrpSpPr>
      <p:grpSpPr>
        <a:xfrm>
          <a:off x="0" y="0"/>
          <a:ext cx="0" cy="0"/>
          <a:chOff x="0" y="0"/>
          <a:chExt cx="0" cy="0"/>
        </a:xfrm>
      </p:grpSpPr>
      <p:sp>
        <p:nvSpPr>
          <p:cNvPr id="59" name="Google Shape;59;p30"/>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 name="Google Shape;60;p30"/>
          <p:cNvSpPr/>
          <p:nvPr/>
        </p:nvSpPr>
        <p:spPr>
          <a:xfrm>
            <a:off x="206188" y="215153"/>
            <a:ext cx="11775141" cy="139736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 name="Google Shape;61;p30"/>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0"/>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3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1"/>
        </a:solidFill>
        <a:effectLst/>
      </p:bgPr>
    </p:bg>
    <p:spTree>
      <p:nvGrpSpPr>
        <p:cNvPr id="1" name="Shape 66"/>
        <p:cNvGrpSpPr/>
        <p:nvPr/>
      </p:nvGrpSpPr>
      <p:grpSpPr>
        <a:xfrm>
          <a:off x="0" y="0"/>
          <a:ext cx="0" cy="0"/>
          <a:chOff x="0" y="0"/>
          <a:chExt cx="0" cy="0"/>
        </a:xfrm>
      </p:grpSpPr>
      <p:sp>
        <p:nvSpPr>
          <p:cNvPr id="67" name="Google Shape;67;p31"/>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8" name="Google Shape;68;p31"/>
          <p:cNvSpPr/>
          <p:nvPr/>
        </p:nvSpPr>
        <p:spPr>
          <a:xfrm>
            <a:off x="206189" y="215153"/>
            <a:ext cx="4730470" cy="643217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9" name="Google Shape;69;p31"/>
          <p:cNvSpPr txBox="1">
            <a:spLocks noGrp="1"/>
          </p:cNvSpPr>
          <p:nvPr>
            <p:ph type="title"/>
          </p:nvPr>
        </p:nvSpPr>
        <p:spPr>
          <a:xfrm>
            <a:off x="717177" y="779645"/>
            <a:ext cx="3931826" cy="252561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1"/>
          <p:cNvSpPr>
            <a:spLocks noGrp="1"/>
          </p:cNvSpPr>
          <p:nvPr>
            <p:ph type="pic" idx="2"/>
          </p:nvPr>
        </p:nvSpPr>
        <p:spPr>
          <a:xfrm>
            <a:off x="717177" y="3540125"/>
            <a:ext cx="3931826" cy="2320926"/>
          </a:xfrm>
          <a:prstGeom prst="rect">
            <a:avLst/>
          </a:prstGeom>
          <a:noFill/>
          <a:ln>
            <a:noFill/>
          </a:ln>
        </p:spPr>
      </p:sp>
      <p:sp>
        <p:nvSpPr>
          <p:cNvPr id="71" name="Google Shape;71;p31"/>
          <p:cNvSpPr txBox="1">
            <a:spLocks noGrp="1"/>
          </p:cNvSpPr>
          <p:nvPr>
            <p:ph type="body" idx="1"/>
          </p:nvPr>
        </p:nvSpPr>
        <p:spPr>
          <a:xfrm>
            <a:off x="5183188" y="779647"/>
            <a:ext cx="6172200" cy="5081404"/>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2" name="Google Shape;72;p3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75"/>
        <p:cNvGrpSpPr/>
        <p:nvPr/>
      </p:nvGrpSpPr>
      <p:grpSpPr>
        <a:xfrm>
          <a:off x="0" y="0"/>
          <a:ext cx="0" cy="0"/>
          <a:chOff x="0" y="0"/>
          <a:chExt cx="0" cy="0"/>
        </a:xfrm>
      </p:grpSpPr>
      <p:sp>
        <p:nvSpPr>
          <p:cNvPr id="76" name="Google Shape;76;p32"/>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2"/>
          <p:cNvSpPr txBox="1">
            <a:spLocks noGrp="1"/>
          </p:cNvSpPr>
          <p:nvPr>
            <p:ph type="body" idx="1"/>
          </p:nvPr>
        </p:nvSpPr>
        <p:spPr>
          <a:xfrm>
            <a:off x="717176" y="1681163"/>
            <a:ext cx="5280399"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3200"/>
              <a:buNone/>
              <a:defRPr sz="32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8" name="Google Shape;78;p32"/>
          <p:cNvSpPr txBox="1">
            <a:spLocks noGrp="1"/>
          </p:cNvSpPr>
          <p:nvPr>
            <p:ph type="body" idx="2"/>
          </p:nvPr>
        </p:nvSpPr>
        <p:spPr>
          <a:xfrm>
            <a:off x="717176" y="2505075"/>
            <a:ext cx="5280399"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32"/>
          <p:cNvSpPr txBox="1">
            <a:spLocks noGrp="1"/>
          </p:cNvSpPr>
          <p:nvPr>
            <p:ph type="body" idx="3"/>
          </p:nvPr>
        </p:nvSpPr>
        <p:spPr>
          <a:xfrm>
            <a:off x="6172200" y="1681163"/>
            <a:ext cx="5329518"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3200"/>
              <a:buNone/>
              <a:defRPr sz="32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0" name="Google Shape;80;p32"/>
          <p:cNvSpPr txBox="1">
            <a:spLocks noGrp="1"/>
          </p:cNvSpPr>
          <p:nvPr>
            <p:ph type="body" idx="4"/>
          </p:nvPr>
        </p:nvSpPr>
        <p:spPr>
          <a:xfrm>
            <a:off x="6172200" y="2505075"/>
            <a:ext cx="5329518"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Only">
  <p:cSld name="Title Only">
    <p:spTree>
      <p:nvGrpSpPr>
        <p:cNvPr id="1" name="Shape 84"/>
        <p:cNvGrpSpPr/>
        <p:nvPr/>
      </p:nvGrpSpPr>
      <p:grpSpPr>
        <a:xfrm>
          <a:off x="0" y="0"/>
          <a:ext cx="0" cy="0"/>
          <a:chOff x="0" y="0"/>
          <a:chExt cx="0" cy="0"/>
        </a:xfrm>
      </p:grpSpPr>
      <p:sp>
        <p:nvSpPr>
          <p:cNvPr id="85" name="Google Shape;85;p33"/>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6" name="Google Shape;86;p33"/>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3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90"/>
        <p:cNvGrpSpPr/>
        <p:nvPr/>
      </p:nvGrpSpPr>
      <p:grpSpPr>
        <a:xfrm>
          <a:off x="0" y="0"/>
          <a:ext cx="0" cy="0"/>
          <a:chOff x="0" y="0"/>
          <a:chExt cx="0" cy="0"/>
        </a:xfrm>
      </p:grpSpPr>
      <p:sp>
        <p:nvSpPr>
          <p:cNvPr id="91" name="Google Shape;91;p3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92" name="Google Shape;92;p34"/>
          <p:cNvSpPr txBox="1">
            <a:spLocks noGrp="1"/>
          </p:cNvSpPr>
          <p:nvPr>
            <p:ph type="body" idx="1"/>
          </p:nvPr>
        </p:nvSpPr>
        <p:spPr>
          <a:xfrm>
            <a:off x="717176" y="659958"/>
            <a:ext cx="10784542" cy="53989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3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3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1"/>
        </a:solidFill>
        <a:effectLst/>
      </p:bgPr>
    </p:bg>
    <p:spTree>
      <p:nvGrpSpPr>
        <p:cNvPr id="1" name="Shape 96"/>
        <p:cNvGrpSpPr/>
        <p:nvPr/>
      </p:nvGrpSpPr>
      <p:grpSpPr>
        <a:xfrm>
          <a:off x="0" y="0"/>
          <a:ext cx="0" cy="0"/>
          <a:chOff x="0" y="0"/>
          <a:chExt cx="0" cy="0"/>
        </a:xfrm>
      </p:grpSpPr>
      <p:sp>
        <p:nvSpPr>
          <p:cNvPr id="97" name="Google Shape;97;p3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98" name="Google Shape;98;p35"/>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99" name="Google Shape;99;p35"/>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5"/>
          <p:cNvSpPr txBox="1">
            <a:spLocks noGrp="1"/>
          </p:cNvSpPr>
          <p:nvPr>
            <p:ph type="subTitle" idx="1"/>
          </p:nvPr>
        </p:nvSpPr>
        <p:spPr>
          <a:xfrm>
            <a:off x="1524000" y="4003184"/>
            <a:ext cx="9144000" cy="88060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1" name="Google Shape;101;p3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3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3"/>
        </a:solidFill>
        <a:effectLst/>
      </p:bgPr>
    </p:bg>
    <p:spTree>
      <p:nvGrpSpPr>
        <p:cNvPr id="1" name="Shape 112"/>
        <p:cNvGrpSpPr/>
        <p:nvPr/>
      </p:nvGrpSpPr>
      <p:grpSpPr>
        <a:xfrm>
          <a:off x="0" y="0"/>
          <a:ext cx="0" cy="0"/>
          <a:chOff x="0" y="0"/>
          <a:chExt cx="0" cy="0"/>
        </a:xfrm>
      </p:grpSpPr>
      <p:sp>
        <p:nvSpPr>
          <p:cNvPr id="113" name="Google Shape;113;p20"/>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14" name="Google Shape;114;p20"/>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115" name="Google Shape;115;p20"/>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3"/>
              </a:buClr>
              <a:buSzPts val="12000"/>
              <a:buFont typeface="Calibri"/>
              <a:buNone/>
              <a:defRPr sz="120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20"/>
          <p:cNvSpPr txBox="1">
            <a:spLocks noGrp="1"/>
          </p:cNvSpPr>
          <p:nvPr>
            <p:ph type="subTitle" idx="1"/>
          </p:nvPr>
        </p:nvSpPr>
        <p:spPr>
          <a:xfrm>
            <a:off x="1524000" y="4003184"/>
            <a:ext cx="9144000" cy="88060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3"/>
              </a:buClr>
              <a:buSzPts val="2400"/>
              <a:buNone/>
              <a:defRPr sz="2400">
                <a:solidFill>
                  <a:schemeClr val="accent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7" name="Google Shape;117;p2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2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3"/>
        </a:solidFill>
        <a:effectLst/>
      </p:bgPr>
    </p:bg>
    <p:spTree>
      <p:nvGrpSpPr>
        <p:cNvPr id="1" name="Shape 130"/>
        <p:cNvGrpSpPr/>
        <p:nvPr/>
      </p:nvGrpSpPr>
      <p:grpSpPr>
        <a:xfrm>
          <a:off x="0" y="0"/>
          <a:ext cx="0" cy="0"/>
          <a:chOff x="0" y="0"/>
          <a:chExt cx="0" cy="0"/>
        </a:xfrm>
      </p:grpSpPr>
      <p:sp>
        <p:nvSpPr>
          <p:cNvPr id="131" name="Google Shape;131;p4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2" name="Google Shape;132;p47"/>
          <p:cNvSpPr/>
          <p:nvPr/>
        </p:nvSpPr>
        <p:spPr>
          <a:xfrm>
            <a:off x="206187" y="2488757"/>
            <a:ext cx="11775141" cy="1900363"/>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133" name="Google Shape;133;p47"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134" name="Google Shape;134;p47"/>
          <p:cNvSpPr txBox="1">
            <a:spLocks noGrp="1"/>
          </p:cNvSpPr>
          <p:nvPr>
            <p:ph type="ctrTitle"/>
          </p:nvPr>
        </p:nvSpPr>
        <p:spPr>
          <a:xfrm>
            <a:off x="717177" y="2488757"/>
            <a:ext cx="10784542" cy="19003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3"/>
              </a:buClr>
              <a:buSzPts val="6800"/>
              <a:buFont typeface="Calibri"/>
              <a:buNone/>
              <a:defRPr sz="68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4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4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4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3"/>
        </a:solidFill>
        <a:effectLst/>
      </p:bgPr>
    </p:bg>
    <p:spTree>
      <p:nvGrpSpPr>
        <p:cNvPr id="1" name="Shape 138"/>
        <p:cNvGrpSpPr/>
        <p:nvPr/>
      </p:nvGrpSpPr>
      <p:grpSpPr>
        <a:xfrm>
          <a:off x="0" y="0"/>
          <a:ext cx="0" cy="0"/>
          <a:chOff x="0" y="0"/>
          <a:chExt cx="0" cy="0"/>
        </a:xfrm>
      </p:grpSpPr>
      <p:sp>
        <p:nvSpPr>
          <p:cNvPr id="139" name="Google Shape;139;p48"/>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0" name="Google Shape;140;p48"/>
          <p:cNvSpPr/>
          <p:nvPr/>
        </p:nvSpPr>
        <p:spPr>
          <a:xfrm>
            <a:off x="206188" y="215153"/>
            <a:ext cx="11775141" cy="1397364"/>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1" name="Google Shape;141;p48"/>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48"/>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4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4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4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3"/>
        </a:solidFill>
        <a:effectLst/>
      </p:bgPr>
    </p:bg>
    <p:spTree>
      <p:nvGrpSpPr>
        <p:cNvPr id="1" name="Shape 146"/>
        <p:cNvGrpSpPr/>
        <p:nvPr/>
      </p:nvGrpSpPr>
      <p:grpSpPr>
        <a:xfrm>
          <a:off x="0" y="0"/>
          <a:ext cx="0" cy="0"/>
          <a:chOff x="0" y="0"/>
          <a:chExt cx="0" cy="0"/>
        </a:xfrm>
      </p:grpSpPr>
      <p:sp>
        <p:nvSpPr>
          <p:cNvPr id="147" name="Google Shape;147;p49"/>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8" name="Google Shape;148;p49"/>
          <p:cNvSpPr/>
          <p:nvPr/>
        </p:nvSpPr>
        <p:spPr>
          <a:xfrm>
            <a:off x="206189" y="215153"/>
            <a:ext cx="4730470" cy="6432176"/>
          </a:xfrm>
          <a:prstGeom prst="rect">
            <a:avLst/>
          </a:prstGeom>
          <a:solidFill>
            <a:srgbClr val="FCEDE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9" name="Google Shape;149;p49"/>
          <p:cNvSpPr txBox="1">
            <a:spLocks noGrp="1"/>
          </p:cNvSpPr>
          <p:nvPr>
            <p:ph type="title"/>
          </p:nvPr>
        </p:nvSpPr>
        <p:spPr>
          <a:xfrm>
            <a:off x="717177" y="779646"/>
            <a:ext cx="3931826" cy="253400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49"/>
          <p:cNvSpPr>
            <a:spLocks noGrp="1"/>
          </p:cNvSpPr>
          <p:nvPr>
            <p:ph type="pic" idx="2"/>
          </p:nvPr>
        </p:nvSpPr>
        <p:spPr>
          <a:xfrm>
            <a:off x="717177" y="3540125"/>
            <a:ext cx="3931826" cy="2320926"/>
          </a:xfrm>
          <a:prstGeom prst="rect">
            <a:avLst/>
          </a:prstGeom>
          <a:noFill/>
          <a:ln>
            <a:noFill/>
          </a:ln>
        </p:spPr>
      </p:sp>
      <p:sp>
        <p:nvSpPr>
          <p:cNvPr id="151" name="Google Shape;151;p49"/>
          <p:cNvSpPr txBox="1">
            <a:spLocks noGrp="1"/>
          </p:cNvSpPr>
          <p:nvPr>
            <p:ph type="body" idx="1"/>
          </p:nvPr>
        </p:nvSpPr>
        <p:spPr>
          <a:xfrm>
            <a:off x="5183188" y="779647"/>
            <a:ext cx="6172200" cy="5081404"/>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52" name="Google Shape;152;p4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4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4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accent3"/>
        </a:solidFill>
        <a:effectLst/>
      </p:bgPr>
    </p:bg>
    <p:spTree>
      <p:nvGrpSpPr>
        <p:cNvPr id="1" name="Shape 155"/>
        <p:cNvGrpSpPr/>
        <p:nvPr/>
      </p:nvGrpSpPr>
      <p:grpSpPr>
        <a:xfrm>
          <a:off x="0" y="0"/>
          <a:ext cx="0" cy="0"/>
          <a:chOff x="0" y="0"/>
          <a:chExt cx="0" cy="0"/>
        </a:xfrm>
      </p:grpSpPr>
      <p:sp>
        <p:nvSpPr>
          <p:cNvPr id="156" name="Google Shape;156;p50"/>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50"/>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5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5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5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chemeClr val="accent3"/>
        </a:solidFill>
        <a:effectLst/>
      </p:bgPr>
    </p:bg>
    <p:spTree>
      <p:nvGrpSpPr>
        <p:cNvPr id="1" name="Shape 161"/>
        <p:cNvGrpSpPr/>
        <p:nvPr/>
      </p:nvGrpSpPr>
      <p:grpSpPr>
        <a:xfrm>
          <a:off x="0" y="0"/>
          <a:ext cx="0" cy="0"/>
          <a:chOff x="0" y="0"/>
          <a:chExt cx="0" cy="0"/>
        </a:xfrm>
      </p:grpSpPr>
      <p:sp>
        <p:nvSpPr>
          <p:cNvPr id="162" name="Google Shape;162;p51"/>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51"/>
          <p:cNvSpPr txBox="1">
            <a:spLocks noGrp="1"/>
          </p:cNvSpPr>
          <p:nvPr>
            <p:ph type="body" idx="1"/>
          </p:nvPr>
        </p:nvSpPr>
        <p:spPr>
          <a:xfrm>
            <a:off x="717176" y="1825625"/>
            <a:ext cx="5302624"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51"/>
          <p:cNvSpPr txBox="1">
            <a:spLocks noGrp="1"/>
          </p:cNvSpPr>
          <p:nvPr>
            <p:ph type="body" idx="2"/>
          </p:nvPr>
        </p:nvSpPr>
        <p:spPr>
          <a:xfrm>
            <a:off x="6172200" y="1825625"/>
            <a:ext cx="5329518"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5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5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5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accent3"/>
        </a:solidFill>
        <a:effectLst/>
      </p:bgPr>
    </p:bg>
    <p:spTree>
      <p:nvGrpSpPr>
        <p:cNvPr id="1" name="Shape 168"/>
        <p:cNvGrpSpPr/>
        <p:nvPr/>
      </p:nvGrpSpPr>
      <p:grpSpPr>
        <a:xfrm>
          <a:off x="0" y="0"/>
          <a:ext cx="0" cy="0"/>
          <a:chOff x="0" y="0"/>
          <a:chExt cx="0" cy="0"/>
        </a:xfrm>
      </p:grpSpPr>
      <p:sp>
        <p:nvSpPr>
          <p:cNvPr id="169" name="Google Shape;169;p52"/>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52"/>
          <p:cNvSpPr txBox="1">
            <a:spLocks noGrp="1"/>
          </p:cNvSpPr>
          <p:nvPr>
            <p:ph type="body" idx="1"/>
          </p:nvPr>
        </p:nvSpPr>
        <p:spPr>
          <a:xfrm>
            <a:off x="717176" y="1681163"/>
            <a:ext cx="5280399"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None/>
              <a:defRPr sz="3200" b="0">
                <a:solidFill>
                  <a:schemeClr val="accent3"/>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1" name="Google Shape;171;p52"/>
          <p:cNvSpPr txBox="1">
            <a:spLocks noGrp="1"/>
          </p:cNvSpPr>
          <p:nvPr>
            <p:ph type="body" idx="2"/>
          </p:nvPr>
        </p:nvSpPr>
        <p:spPr>
          <a:xfrm>
            <a:off x="717176" y="2505075"/>
            <a:ext cx="5280399"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52"/>
          <p:cNvSpPr txBox="1">
            <a:spLocks noGrp="1"/>
          </p:cNvSpPr>
          <p:nvPr>
            <p:ph type="body" idx="3"/>
          </p:nvPr>
        </p:nvSpPr>
        <p:spPr>
          <a:xfrm>
            <a:off x="6172200" y="1681163"/>
            <a:ext cx="5329518"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None/>
              <a:defRPr sz="3200" b="0">
                <a:solidFill>
                  <a:schemeClr val="accent3"/>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3" name="Google Shape;173;p52"/>
          <p:cNvSpPr txBox="1">
            <a:spLocks noGrp="1"/>
          </p:cNvSpPr>
          <p:nvPr>
            <p:ph type="body" idx="4"/>
          </p:nvPr>
        </p:nvSpPr>
        <p:spPr>
          <a:xfrm>
            <a:off x="6172200" y="2505075"/>
            <a:ext cx="5329518"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5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5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5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accent3"/>
        </a:solidFill>
        <a:effectLst/>
      </p:bgPr>
    </p:bg>
    <p:spTree>
      <p:nvGrpSpPr>
        <p:cNvPr id="1" name="Shape 177"/>
        <p:cNvGrpSpPr/>
        <p:nvPr/>
      </p:nvGrpSpPr>
      <p:grpSpPr>
        <a:xfrm>
          <a:off x="0" y="0"/>
          <a:ext cx="0" cy="0"/>
          <a:chOff x="0" y="0"/>
          <a:chExt cx="0" cy="0"/>
        </a:xfrm>
      </p:grpSpPr>
      <p:sp>
        <p:nvSpPr>
          <p:cNvPr id="178" name="Google Shape;178;p53"/>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9" name="Google Shape;179;p53"/>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5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5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5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accent3"/>
        </a:solidFill>
        <a:effectLst/>
      </p:bgPr>
    </p:bg>
    <p:spTree>
      <p:nvGrpSpPr>
        <p:cNvPr id="1" name="Shape 183"/>
        <p:cNvGrpSpPr/>
        <p:nvPr/>
      </p:nvGrpSpPr>
      <p:grpSpPr>
        <a:xfrm>
          <a:off x="0" y="0"/>
          <a:ext cx="0" cy="0"/>
          <a:chOff x="0" y="0"/>
          <a:chExt cx="0" cy="0"/>
        </a:xfrm>
      </p:grpSpPr>
      <p:sp>
        <p:nvSpPr>
          <p:cNvPr id="184" name="Google Shape;184;p5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185" name="Google Shape;185;p54"/>
          <p:cNvSpPr txBox="1">
            <a:spLocks noGrp="1"/>
          </p:cNvSpPr>
          <p:nvPr>
            <p:ph type="body" idx="1"/>
          </p:nvPr>
        </p:nvSpPr>
        <p:spPr>
          <a:xfrm>
            <a:off x="717176" y="659958"/>
            <a:ext cx="10784542" cy="53989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5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5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3"/>
        </a:solidFill>
        <a:effectLst/>
      </p:bgPr>
    </p:bg>
    <p:spTree>
      <p:nvGrpSpPr>
        <p:cNvPr id="1" name="Shape 189"/>
        <p:cNvGrpSpPr/>
        <p:nvPr/>
      </p:nvGrpSpPr>
      <p:grpSpPr>
        <a:xfrm>
          <a:off x="0" y="0"/>
          <a:ext cx="0" cy="0"/>
          <a:chOff x="0" y="0"/>
          <a:chExt cx="0" cy="0"/>
        </a:xfrm>
      </p:grpSpPr>
      <p:sp>
        <p:nvSpPr>
          <p:cNvPr id="190" name="Google Shape;190;p5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91" name="Google Shape;191;p55"/>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192" name="Google Shape;192;p55"/>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3"/>
              </a:buClr>
              <a:buSzPts val="12000"/>
              <a:buFont typeface="Calibri"/>
              <a:buNone/>
              <a:defRPr sz="12000">
                <a:solidFill>
                  <a:schemeClr val="accent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93" name="Google Shape;193;p55"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sp>
        <p:nvSpPr>
          <p:cNvPr id="194" name="Google Shape;194;p55"/>
          <p:cNvSpPr txBox="1"/>
          <p:nvPr/>
        </p:nvSpPr>
        <p:spPr>
          <a:xfrm>
            <a:off x="2718290" y="4043402"/>
            <a:ext cx="68067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pic>
        <p:nvPicPr>
          <p:cNvPr id="195" name="Google Shape;195;p55"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196" name="Google Shape;196;p5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5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5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2"/>
        </a:solidFill>
        <a:effectLst/>
      </p:bgPr>
    </p:bg>
    <p:spTree>
      <p:nvGrpSpPr>
        <p:cNvPr id="1" name="Shape 207"/>
        <p:cNvGrpSpPr/>
        <p:nvPr/>
      </p:nvGrpSpPr>
      <p:grpSpPr>
        <a:xfrm>
          <a:off x="0" y="0"/>
          <a:ext cx="0" cy="0"/>
          <a:chOff x="0" y="0"/>
          <a:chExt cx="0" cy="0"/>
        </a:xfrm>
      </p:grpSpPr>
      <p:sp>
        <p:nvSpPr>
          <p:cNvPr id="208" name="Google Shape;208;p22"/>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9" name="Google Shape;209;p22"/>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2"/>
              </a:buClr>
              <a:buSzPts val="12000"/>
              <a:buFont typeface="Calibri"/>
              <a:buNone/>
              <a:defRPr sz="12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10" name="Google Shape;210;p22"/>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211" name="Google Shape;211;p22"/>
          <p:cNvSpPr txBox="1">
            <a:spLocks noGrp="1"/>
          </p:cNvSpPr>
          <p:nvPr>
            <p:ph type="subTitle" idx="1"/>
          </p:nvPr>
        </p:nvSpPr>
        <p:spPr>
          <a:xfrm>
            <a:off x="1524000" y="4003184"/>
            <a:ext cx="9144000" cy="88060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2"/>
              </a:buClr>
              <a:buSzPts val="2400"/>
              <a:buNone/>
              <a:defRPr sz="2400">
                <a:solidFill>
                  <a:schemeClr val="accen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2" name="Google Shape;212;p2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2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2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2"/>
        </a:solidFill>
        <a:effectLst/>
      </p:bgPr>
    </p:bg>
    <p:spTree>
      <p:nvGrpSpPr>
        <p:cNvPr id="1" name="Shape 215"/>
        <p:cNvGrpSpPr/>
        <p:nvPr/>
      </p:nvGrpSpPr>
      <p:grpSpPr>
        <a:xfrm>
          <a:off x="0" y="0"/>
          <a:ext cx="0" cy="0"/>
          <a:chOff x="0" y="0"/>
          <a:chExt cx="0" cy="0"/>
        </a:xfrm>
      </p:grpSpPr>
      <p:sp>
        <p:nvSpPr>
          <p:cNvPr id="216" name="Google Shape;216;p5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7" name="Google Shape;217;p56"/>
          <p:cNvSpPr/>
          <p:nvPr/>
        </p:nvSpPr>
        <p:spPr>
          <a:xfrm>
            <a:off x="206188" y="5948082"/>
            <a:ext cx="11775141" cy="699247"/>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18" name="Google Shape;218;p56"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pic>
        <p:nvPicPr>
          <p:cNvPr id="219" name="Google Shape;219;p56"/>
          <p:cNvPicPr preferRelativeResize="0"/>
          <p:nvPr/>
        </p:nvPicPr>
        <p:blipFill rotWithShape="1">
          <a:blip r:embed="rId3">
            <a:alphaModFix/>
          </a:blip>
          <a:srcRect/>
          <a:stretch/>
        </p:blipFill>
        <p:spPr>
          <a:xfrm>
            <a:off x="5452870" y="3472133"/>
            <a:ext cx="1286259" cy="24384"/>
          </a:xfrm>
          <a:prstGeom prst="rect">
            <a:avLst/>
          </a:prstGeom>
          <a:noFill/>
          <a:ln>
            <a:noFill/>
          </a:ln>
        </p:spPr>
      </p:pic>
      <p:sp>
        <p:nvSpPr>
          <p:cNvPr id="220" name="Google Shape;220;p56"/>
          <p:cNvSpPr txBox="1">
            <a:spLocks noGrp="1"/>
          </p:cNvSpPr>
          <p:nvPr>
            <p:ph type="ctrTitle"/>
          </p:nvPr>
        </p:nvSpPr>
        <p:spPr>
          <a:xfrm>
            <a:off x="1524000" y="2486701"/>
            <a:ext cx="9144000" cy="102326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2"/>
              </a:buClr>
              <a:buSzPts val="5400"/>
              <a:buFont typeface="Calibri"/>
              <a:buNone/>
              <a:defRPr sz="54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5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2"/>
              </a:buClr>
              <a:buSzPts val="2400"/>
              <a:buNone/>
              <a:defRPr sz="2400">
                <a:solidFill>
                  <a:schemeClr val="accent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2" name="Google Shape;222;p5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p5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p5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2"/>
        </a:solidFill>
        <a:effectLst/>
      </p:bgPr>
    </p:bg>
    <p:spTree>
      <p:nvGrpSpPr>
        <p:cNvPr id="1" name="Shape 225"/>
        <p:cNvGrpSpPr/>
        <p:nvPr/>
      </p:nvGrpSpPr>
      <p:grpSpPr>
        <a:xfrm>
          <a:off x="0" y="0"/>
          <a:ext cx="0" cy="0"/>
          <a:chOff x="0" y="0"/>
          <a:chExt cx="0" cy="0"/>
        </a:xfrm>
      </p:grpSpPr>
      <p:sp>
        <p:nvSpPr>
          <p:cNvPr id="226" name="Google Shape;226;p5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7" name="Google Shape;227;p57"/>
          <p:cNvSpPr/>
          <p:nvPr/>
        </p:nvSpPr>
        <p:spPr>
          <a:xfrm>
            <a:off x="206187" y="2488757"/>
            <a:ext cx="11775141" cy="1900363"/>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228" name="Google Shape;228;p57"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229" name="Google Shape;229;p57"/>
          <p:cNvSpPr txBox="1">
            <a:spLocks noGrp="1"/>
          </p:cNvSpPr>
          <p:nvPr>
            <p:ph type="ctrTitle"/>
          </p:nvPr>
        </p:nvSpPr>
        <p:spPr>
          <a:xfrm>
            <a:off x="717177" y="2488757"/>
            <a:ext cx="10784542" cy="19003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2"/>
              </a:buClr>
              <a:buSzPts val="6800"/>
              <a:buFont typeface="Calibri"/>
              <a:buNone/>
              <a:defRPr sz="68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p5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5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5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2"/>
        </a:solidFill>
        <a:effectLst/>
      </p:bgPr>
    </p:bg>
    <p:spTree>
      <p:nvGrpSpPr>
        <p:cNvPr id="1" name="Shape 233"/>
        <p:cNvGrpSpPr/>
        <p:nvPr/>
      </p:nvGrpSpPr>
      <p:grpSpPr>
        <a:xfrm>
          <a:off x="0" y="0"/>
          <a:ext cx="0" cy="0"/>
          <a:chOff x="0" y="0"/>
          <a:chExt cx="0" cy="0"/>
        </a:xfrm>
      </p:grpSpPr>
      <p:sp>
        <p:nvSpPr>
          <p:cNvPr id="234" name="Google Shape;234;p58"/>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5" name="Google Shape;235;p58"/>
          <p:cNvSpPr/>
          <p:nvPr/>
        </p:nvSpPr>
        <p:spPr>
          <a:xfrm>
            <a:off x="206188" y="215153"/>
            <a:ext cx="11775141" cy="1397364"/>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6" name="Google Shape;236;p58"/>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58"/>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5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5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0" name="Google Shape;240;p5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2"/>
        </a:solidFill>
        <a:effectLst/>
      </p:bgPr>
    </p:bg>
    <p:spTree>
      <p:nvGrpSpPr>
        <p:cNvPr id="1" name="Shape 241"/>
        <p:cNvGrpSpPr/>
        <p:nvPr/>
      </p:nvGrpSpPr>
      <p:grpSpPr>
        <a:xfrm>
          <a:off x="0" y="0"/>
          <a:ext cx="0" cy="0"/>
          <a:chOff x="0" y="0"/>
          <a:chExt cx="0" cy="0"/>
        </a:xfrm>
      </p:grpSpPr>
      <p:sp>
        <p:nvSpPr>
          <p:cNvPr id="242" name="Google Shape;242;p59"/>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3" name="Google Shape;243;p59"/>
          <p:cNvSpPr/>
          <p:nvPr/>
        </p:nvSpPr>
        <p:spPr>
          <a:xfrm>
            <a:off x="206189" y="215153"/>
            <a:ext cx="4730470" cy="6432176"/>
          </a:xfrm>
          <a:prstGeom prst="rect">
            <a:avLst/>
          </a:prstGeom>
          <a:solidFill>
            <a:srgbClr val="FCF4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4" name="Google Shape;244;p59"/>
          <p:cNvSpPr txBox="1">
            <a:spLocks noGrp="1"/>
          </p:cNvSpPr>
          <p:nvPr>
            <p:ph type="title"/>
          </p:nvPr>
        </p:nvSpPr>
        <p:spPr>
          <a:xfrm>
            <a:off x="717177" y="779646"/>
            <a:ext cx="3931826" cy="252981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2"/>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59"/>
          <p:cNvSpPr>
            <a:spLocks noGrp="1"/>
          </p:cNvSpPr>
          <p:nvPr>
            <p:ph type="pic" idx="2"/>
          </p:nvPr>
        </p:nvSpPr>
        <p:spPr>
          <a:xfrm>
            <a:off x="717177" y="3540125"/>
            <a:ext cx="3931826" cy="2320926"/>
          </a:xfrm>
          <a:prstGeom prst="rect">
            <a:avLst/>
          </a:prstGeom>
          <a:noFill/>
          <a:ln>
            <a:noFill/>
          </a:ln>
        </p:spPr>
      </p:sp>
      <p:sp>
        <p:nvSpPr>
          <p:cNvPr id="246" name="Google Shape;246;p59"/>
          <p:cNvSpPr txBox="1">
            <a:spLocks noGrp="1"/>
          </p:cNvSpPr>
          <p:nvPr>
            <p:ph type="body" idx="1"/>
          </p:nvPr>
        </p:nvSpPr>
        <p:spPr>
          <a:xfrm>
            <a:off x="5183188" y="779647"/>
            <a:ext cx="6172200" cy="5081404"/>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47" name="Google Shape;247;p5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 name="Google Shape;248;p5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p5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accent2"/>
        </a:solidFill>
        <a:effectLst/>
      </p:bgPr>
    </p:bg>
    <p:spTree>
      <p:nvGrpSpPr>
        <p:cNvPr id="1" name="Shape 250"/>
        <p:cNvGrpSpPr/>
        <p:nvPr/>
      </p:nvGrpSpPr>
      <p:grpSpPr>
        <a:xfrm>
          <a:off x="0" y="0"/>
          <a:ext cx="0" cy="0"/>
          <a:chOff x="0" y="0"/>
          <a:chExt cx="0" cy="0"/>
        </a:xfrm>
      </p:grpSpPr>
      <p:sp>
        <p:nvSpPr>
          <p:cNvPr id="251" name="Google Shape;251;p60"/>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60"/>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3" name="Google Shape;253;p6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4" name="Google Shape;254;p6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6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chemeClr val="accent2"/>
        </a:solidFill>
        <a:effectLst/>
      </p:bgPr>
    </p:bg>
    <p:spTree>
      <p:nvGrpSpPr>
        <p:cNvPr id="1" name="Shape 256"/>
        <p:cNvGrpSpPr/>
        <p:nvPr/>
      </p:nvGrpSpPr>
      <p:grpSpPr>
        <a:xfrm>
          <a:off x="0" y="0"/>
          <a:ext cx="0" cy="0"/>
          <a:chOff x="0" y="0"/>
          <a:chExt cx="0" cy="0"/>
        </a:xfrm>
      </p:grpSpPr>
      <p:sp>
        <p:nvSpPr>
          <p:cNvPr id="257" name="Google Shape;257;p61"/>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61"/>
          <p:cNvSpPr txBox="1">
            <a:spLocks noGrp="1"/>
          </p:cNvSpPr>
          <p:nvPr>
            <p:ph type="body" idx="1"/>
          </p:nvPr>
        </p:nvSpPr>
        <p:spPr>
          <a:xfrm>
            <a:off x="717176" y="1825625"/>
            <a:ext cx="5302624"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9" name="Google Shape;259;p61"/>
          <p:cNvSpPr txBox="1">
            <a:spLocks noGrp="1"/>
          </p:cNvSpPr>
          <p:nvPr>
            <p:ph type="body" idx="2"/>
          </p:nvPr>
        </p:nvSpPr>
        <p:spPr>
          <a:xfrm>
            <a:off x="6172200" y="1825625"/>
            <a:ext cx="5329518"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0" name="Google Shape;260;p6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1" name="Google Shape;261;p6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2" name="Google Shape;262;p6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accent2"/>
        </a:solidFill>
        <a:effectLst/>
      </p:bgPr>
    </p:bg>
    <p:spTree>
      <p:nvGrpSpPr>
        <p:cNvPr id="1" name="Shape 263"/>
        <p:cNvGrpSpPr/>
        <p:nvPr/>
      </p:nvGrpSpPr>
      <p:grpSpPr>
        <a:xfrm>
          <a:off x="0" y="0"/>
          <a:ext cx="0" cy="0"/>
          <a:chOff x="0" y="0"/>
          <a:chExt cx="0" cy="0"/>
        </a:xfrm>
      </p:grpSpPr>
      <p:sp>
        <p:nvSpPr>
          <p:cNvPr id="264" name="Google Shape;264;p62"/>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62"/>
          <p:cNvSpPr txBox="1">
            <a:spLocks noGrp="1"/>
          </p:cNvSpPr>
          <p:nvPr>
            <p:ph type="body" idx="1"/>
          </p:nvPr>
        </p:nvSpPr>
        <p:spPr>
          <a:xfrm>
            <a:off x="717176" y="1681163"/>
            <a:ext cx="5280399"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3200"/>
              <a:buNone/>
              <a:defRPr sz="3200" b="0">
                <a:solidFill>
                  <a:schemeClr val="accen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6" name="Google Shape;266;p62"/>
          <p:cNvSpPr txBox="1">
            <a:spLocks noGrp="1"/>
          </p:cNvSpPr>
          <p:nvPr>
            <p:ph type="body" idx="2"/>
          </p:nvPr>
        </p:nvSpPr>
        <p:spPr>
          <a:xfrm>
            <a:off x="717176" y="2505075"/>
            <a:ext cx="5280399"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7" name="Google Shape;267;p62"/>
          <p:cNvSpPr txBox="1">
            <a:spLocks noGrp="1"/>
          </p:cNvSpPr>
          <p:nvPr>
            <p:ph type="body" idx="3"/>
          </p:nvPr>
        </p:nvSpPr>
        <p:spPr>
          <a:xfrm>
            <a:off x="6172200" y="1681163"/>
            <a:ext cx="5329518"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3200"/>
              <a:buNone/>
              <a:defRPr sz="3200" b="0">
                <a:solidFill>
                  <a:schemeClr val="accen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8" name="Google Shape;268;p62"/>
          <p:cNvSpPr txBox="1">
            <a:spLocks noGrp="1"/>
          </p:cNvSpPr>
          <p:nvPr>
            <p:ph type="body" idx="4"/>
          </p:nvPr>
        </p:nvSpPr>
        <p:spPr>
          <a:xfrm>
            <a:off x="6172200" y="2505075"/>
            <a:ext cx="5329518"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9" name="Google Shape;269;p6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0" name="Google Shape;270;p6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6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accent2"/>
        </a:solidFill>
        <a:effectLst/>
      </p:bgPr>
    </p:bg>
    <p:spTree>
      <p:nvGrpSpPr>
        <p:cNvPr id="1" name="Shape 272"/>
        <p:cNvGrpSpPr/>
        <p:nvPr/>
      </p:nvGrpSpPr>
      <p:grpSpPr>
        <a:xfrm>
          <a:off x="0" y="0"/>
          <a:ext cx="0" cy="0"/>
          <a:chOff x="0" y="0"/>
          <a:chExt cx="0" cy="0"/>
        </a:xfrm>
      </p:grpSpPr>
      <p:sp>
        <p:nvSpPr>
          <p:cNvPr id="273" name="Google Shape;273;p63"/>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74" name="Google Shape;274;p63"/>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6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6" name="Google Shape;276;p6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6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accent2"/>
        </a:solidFill>
        <a:effectLst/>
      </p:bgPr>
    </p:bg>
    <p:spTree>
      <p:nvGrpSpPr>
        <p:cNvPr id="1" name="Shape 278"/>
        <p:cNvGrpSpPr/>
        <p:nvPr/>
      </p:nvGrpSpPr>
      <p:grpSpPr>
        <a:xfrm>
          <a:off x="0" y="0"/>
          <a:ext cx="0" cy="0"/>
          <a:chOff x="0" y="0"/>
          <a:chExt cx="0" cy="0"/>
        </a:xfrm>
      </p:grpSpPr>
      <p:sp>
        <p:nvSpPr>
          <p:cNvPr id="279" name="Google Shape;279;p6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280" name="Google Shape;280;p64"/>
          <p:cNvSpPr txBox="1">
            <a:spLocks noGrp="1"/>
          </p:cNvSpPr>
          <p:nvPr>
            <p:ph type="body" idx="1"/>
          </p:nvPr>
        </p:nvSpPr>
        <p:spPr>
          <a:xfrm>
            <a:off x="717176" y="659958"/>
            <a:ext cx="10784542" cy="53989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 name="Google Shape;281;p6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2" name="Google Shape;282;p6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3" name="Google Shape;283;p6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2"/>
        </a:solidFill>
        <a:effectLst/>
      </p:bgPr>
    </p:bg>
    <p:spTree>
      <p:nvGrpSpPr>
        <p:cNvPr id="1" name="Shape 284"/>
        <p:cNvGrpSpPr/>
        <p:nvPr/>
      </p:nvGrpSpPr>
      <p:grpSpPr>
        <a:xfrm>
          <a:off x="0" y="0"/>
          <a:ext cx="0" cy="0"/>
          <a:chOff x="0" y="0"/>
          <a:chExt cx="0" cy="0"/>
        </a:xfrm>
      </p:grpSpPr>
      <p:sp>
        <p:nvSpPr>
          <p:cNvPr id="285" name="Google Shape;285;p6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86" name="Google Shape;286;p65" descr="Decorative line break"/>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287" name="Google Shape;287;p65"/>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2"/>
              </a:buClr>
              <a:buSzPts val="12000"/>
              <a:buFont typeface="Calibri"/>
              <a:buNone/>
              <a:defRPr sz="12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8" name="Google Shape;288;p6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9" name="Google Shape;289;p6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6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91" name="Google Shape;291;p65"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pic>
        <p:nvPicPr>
          <p:cNvPr id="292" name="Google Shape;292;p65"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293" name="Google Shape;293;p65"/>
          <p:cNvSpPr txBox="1"/>
          <p:nvPr/>
        </p:nvSpPr>
        <p:spPr>
          <a:xfrm>
            <a:off x="2718290" y="4043402"/>
            <a:ext cx="68067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5"/>
        </a:solidFill>
        <a:effectLst/>
      </p:bgPr>
    </p:bg>
    <p:spTree>
      <p:nvGrpSpPr>
        <p:cNvPr id="1" name="Shape 302"/>
        <p:cNvGrpSpPr/>
        <p:nvPr/>
      </p:nvGrpSpPr>
      <p:grpSpPr>
        <a:xfrm>
          <a:off x="0" y="0"/>
          <a:ext cx="0" cy="0"/>
          <a:chOff x="0" y="0"/>
          <a:chExt cx="0" cy="0"/>
        </a:xfrm>
      </p:grpSpPr>
      <p:sp>
        <p:nvSpPr>
          <p:cNvPr id="303" name="Google Shape;303;p2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04" name="Google Shape;304;p26"/>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5"/>
              </a:buClr>
              <a:buSzPts val="12000"/>
              <a:buFont typeface="Calibri"/>
              <a:buNone/>
              <a:defRPr sz="12000">
                <a:solidFill>
                  <a:schemeClr val="accent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05" name="Google Shape;305;p26"/>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306" name="Google Shape;306;p26"/>
          <p:cNvSpPr txBox="1">
            <a:spLocks noGrp="1"/>
          </p:cNvSpPr>
          <p:nvPr>
            <p:ph type="subTitle" idx="1"/>
          </p:nvPr>
        </p:nvSpPr>
        <p:spPr>
          <a:xfrm>
            <a:off x="1524000" y="4003184"/>
            <a:ext cx="9144000" cy="88060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5"/>
              </a:buClr>
              <a:buSzPts val="2400"/>
              <a:buNone/>
              <a:defRPr sz="2400">
                <a:solidFill>
                  <a:schemeClr val="accent5"/>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07" name="Google Shape;307;p2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8" name="Google Shape;308;p2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2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5"/>
        </a:solidFill>
        <a:effectLst/>
      </p:bgPr>
    </p:bg>
    <p:spTree>
      <p:nvGrpSpPr>
        <p:cNvPr id="1" name="Shape 310"/>
        <p:cNvGrpSpPr/>
        <p:nvPr/>
      </p:nvGrpSpPr>
      <p:grpSpPr>
        <a:xfrm>
          <a:off x="0" y="0"/>
          <a:ext cx="0" cy="0"/>
          <a:chOff x="0" y="0"/>
          <a:chExt cx="0" cy="0"/>
        </a:xfrm>
      </p:grpSpPr>
      <p:sp>
        <p:nvSpPr>
          <p:cNvPr id="311" name="Google Shape;311;p3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2" name="Google Shape;312;p36"/>
          <p:cNvSpPr/>
          <p:nvPr/>
        </p:nvSpPr>
        <p:spPr>
          <a:xfrm>
            <a:off x="206188" y="5948082"/>
            <a:ext cx="11775141" cy="699247"/>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13" name="Google Shape;313;p36"/>
          <p:cNvPicPr preferRelativeResize="0"/>
          <p:nvPr/>
        </p:nvPicPr>
        <p:blipFill rotWithShape="1">
          <a:blip r:embed="rId2">
            <a:alphaModFix/>
          </a:blip>
          <a:srcRect/>
          <a:stretch/>
        </p:blipFill>
        <p:spPr>
          <a:xfrm>
            <a:off x="5452870" y="3472133"/>
            <a:ext cx="1286259" cy="24384"/>
          </a:xfrm>
          <a:prstGeom prst="rect">
            <a:avLst/>
          </a:prstGeom>
          <a:noFill/>
          <a:ln>
            <a:noFill/>
          </a:ln>
        </p:spPr>
      </p:pic>
      <p:pic>
        <p:nvPicPr>
          <p:cNvPr id="314" name="Google Shape;314;p36" descr="Oregon Department of Education Logo"/>
          <p:cNvPicPr preferRelativeResize="0"/>
          <p:nvPr/>
        </p:nvPicPr>
        <p:blipFill rotWithShape="1">
          <a:blip r:embed="rId3">
            <a:alphaModFix/>
          </a:blip>
          <a:srcRect/>
          <a:stretch/>
        </p:blipFill>
        <p:spPr>
          <a:xfrm>
            <a:off x="5033770" y="214049"/>
            <a:ext cx="2124460" cy="2167132"/>
          </a:xfrm>
          <a:prstGeom prst="rect">
            <a:avLst/>
          </a:prstGeom>
          <a:noFill/>
          <a:ln>
            <a:noFill/>
          </a:ln>
        </p:spPr>
      </p:pic>
      <p:sp>
        <p:nvSpPr>
          <p:cNvPr id="315" name="Google Shape;315;p36"/>
          <p:cNvSpPr txBox="1">
            <a:spLocks noGrp="1"/>
          </p:cNvSpPr>
          <p:nvPr>
            <p:ph type="ctrTitle"/>
          </p:nvPr>
        </p:nvSpPr>
        <p:spPr>
          <a:xfrm>
            <a:off x="1524000" y="2486701"/>
            <a:ext cx="9144000" cy="102326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5"/>
              </a:buClr>
              <a:buSzPts val="5400"/>
              <a:buFont typeface="Calibri"/>
              <a:buNone/>
              <a:defRPr sz="5400">
                <a:solidFill>
                  <a:schemeClr val="accent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6" name="Google Shape;316;p3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5"/>
              </a:buClr>
              <a:buSzPts val="2400"/>
              <a:buNone/>
              <a:defRPr sz="2400">
                <a:solidFill>
                  <a:schemeClr val="accent5"/>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7" name="Google Shape;317;p3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8" name="Google Shape;318;p3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9" name="Google Shape;319;p3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5"/>
        </a:solidFill>
        <a:effectLst/>
      </p:bgPr>
    </p:bg>
    <p:spTree>
      <p:nvGrpSpPr>
        <p:cNvPr id="1" name="Shape 320"/>
        <p:cNvGrpSpPr/>
        <p:nvPr/>
      </p:nvGrpSpPr>
      <p:grpSpPr>
        <a:xfrm>
          <a:off x="0" y="0"/>
          <a:ext cx="0" cy="0"/>
          <a:chOff x="0" y="0"/>
          <a:chExt cx="0" cy="0"/>
        </a:xfrm>
      </p:grpSpPr>
      <p:sp>
        <p:nvSpPr>
          <p:cNvPr id="321" name="Google Shape;321;p3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22" name="Google Shape;322;p37"/>
          <p:cNvSpPr/>
          <p:nvPr/>
        </p:nvSpPr>
        <p:spPr>
          <a:xfrm>
            <a:off x="206187" y="2488757"/>
            <a:ext cx="11775141" cy="1900363"/>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323" name="Google Shape;323;p37"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324" name="Google Shape;324;p37"/>
          <p:cNvSpPr txBox="1">
            <a:spLocks noGrp="1"/>
          </p:cNvSpPr>
          <p:nvPr>
            <p:ph type="ctrTitle"/>
          </p:nvPr>
        </p:nvSpPr>
        <p:spPr>
          <a:xfrm>
            <a:off x="717177" y="2488757"/>
            <a:ext cx="10784542" cy="19003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5"/>
              </a:buClr>
              <a:buSzPts val="6800"/>
              <a:buFont typeface="Calibri"/>
              <a:buNone/>
              <a:defRPr sz="6800">
                <a:solidFill>
                  <a:schemeClr val="accent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5" name="Google Shape;325;p3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6" name="Google Shape;326;p3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7" name="Google Shape;327;p3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5"/>
        </a:solidFill>
        <a:effectLst/>
      </p:bgPr>
    </p:bg>
    <p:spTree>
      <p:nvGrpSpPr>
        <p:cNvPr id="1" name="Shape 328"/>
        <p:cNvGrpSpPr/>
        <p:nvPr/>
      </p:nvGrpSpPr>
      <p:grpSpPr>
        <a:xfrm>
          <a:off x="0" y="0"/>
          <a:ext cx="0" cy="0"/>
          <a:chOff x="0" y="0"/>
          <a:chExt cx="0" cy="0"/>
        </a:xfrm>
      </p:grpSpPr>
      <p:sp>
        <p:nvSpPr>
          <p:cNvPr id="329" name="Google Shape;329;p38"/>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30" name="Google Shape;330;p38"/>
          <p:cNvSpPr/>
          <p:nvPr/>
        </p:nvSpPr>
        <p:spPr>
          <a:xfrm>
            <a:off x="206188" y="215153"/>
            <a:ext cx="11775141" cy="1397364"/>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31" name="Google Shape;331;p38"/>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2" name="Google Shape;332;p38"/>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3" name="Google Shape;333;p3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4" name="Google Shape;334;p3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5" name="Google Shape;335;p3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5"/>
        </a:solidFill>
        <a:effectLst/>
      </p:bgPr>
    </p:bg>
    <p:spTree>
      <p:nvGrpSpPr>
        <p:cNvPr id="1" name="Shape 336"/>
        <p:cNvGrpSpPr/>
        <p:nvPr/>
      </p:nvGrpSpPr>
      <p:grpSpPr>
        <a:xfrm>
          <a:off x="0" y="0"/>
          <a:ext cx="0" cy="0"/>
          <a:chOff x="0" y="0"/>
          <a:chExt cx="0" cy="0"/>
        </a:xfrm>
      </p:grpSpPr>
      <p:sp>
        <p:nvSpPr>
          <p:cNvPr id="337" name="Google Shape;337;p39"/>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38" name="Google Shape;338;p39"/>
          <p:cNvSpPr/>
          <p:nvPr/>
        </p:nvSpPr>
        <p:spPr>
          <a:xfrm>
            <a:off x="206189" y="215153"/>
            <a:ext cx="4730470" cy="6432176"/>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39" name="Google Shape;339;p39"/>
          <p:cNvSpPr txBox="1">
            <a:spLocks noGrp="1"/>
          </p:cNvSpPr>
          <p:nvPr>
            <p:ph type="title"/>
          </p:nvPr>
        </p:nvSpPr>
        <p:spPr>
          <a:xfrm>
            <a:off x="717177" y="779645"/>
            <a:ext cx="3931826" cy="254239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5"/>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0" name="Google Shape;340;p39"/>
          <p:cNvSpPr>
            <a:spLocks noGrp="1"/>
          </p:cNvSpPr>
          <p:nvPr>
            <p:ph type="pic" idx="2"/>
          </p:nvPr>
        </p:nvSpPr>
        <p:spPr>
          <a:xfrm>
            <a:off x="717177" y="3540125"/>
            <a:ext cx="3931826" cy="2320926"/>
          </a:xfrm>
          <a:prstGeom prst="rect">
            <a:avLst/>
          </a:prstGeom>
          <a:noFill/>
          <a:ln>
            <a:noFill/>
          </a:ln>
        </p:spPr>
      </p:sp>
      <p:sp>
        <p:nvSpPr>
          <p:cNvPr id="341" name="Google Shape;341;p39"/>
          <p:cNvSpPr txBox="1">
            <a:spLocks noGrp="1"/>
          </p:cNvSpPr>
          <p:nvPr>
            <p:ph type="body" idx="1"/>
          </p:nvPr>
        </p:nvSpPr>
        <p:spPr>
          <a:xfrm>
            <a:off x="5183188" y="779647"/>
            <a:ext cx="6172200" cy="5081404"/>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42" name="Google Shape;342;p3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3" name="Google Shape;343;p3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4" name="Google Shape;344;p3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accent5"/>
        </a:solidFill>
        <a:effectLst/>
      </p:bgPr>
    </p:bg>
    <p:spTree>
      <p:nvGrpSpPr>
        <p:cNvPr id="1" name="Shape 345"/>
        <p:cNvGrpSpPr/>
        <p:nvPr/>
      </p:nvGrpSpPr>
      <p:grpSpPr>
        <a:xfrm>
          <a:off x="0" y="0"/>
          <a:ext cx="0" cy="0"/>
          <a:chOff x="0" y="0"/>
          <a:chExt cx="0" cy="0"/>
        </a:xfrm>
      </p:grpSpPr>
      <p:sp>
        <p:nvSpPr>
          <p:cNvPr id="346" name="Google Shape;346;p40"/>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7" name="Google Shape;347;p40"/>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8" name="Google Shape;348;p4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9" name="Google Shape;349;p4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0" name="Google Shape;350;p4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chemeClr val="accent5"/>
        </a:solidFill>
        <a:effectLst/>
      </p:bgPr>
    </p:bg>
    <p:spTree>
      <p:nvGrpSpPr>
        <p:cNvPr id="1" name="Shape 351"/>
        <p:cNvGrpSpPr/>
        <p:nvPr/>
      </p:nvGrpSpPr>
      <p:grpSpPr>
        <a:xfrm>
          <a:off x="0" y="0"/>
          <a:ext cx="0" cy="0"/>
          <a:chOff x="0" y="0"/>
          <a:chExt cx="0" cy="0"/>
        </a:xfrm>
      </p:grpSpPr>
      <p:sp>
        <p:nvSpPr>
          <p:cNvPr id="352" name="Google Shape;352;p41"/>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3" name="Google Shape;353;p41"/>
          <p:cNvSpPr txBox="1">
            <a:spLocks noGrp="1"/>
          </p:cNvSpPr>
          <p:nvPr>
            <p:ph type="body" idx="1"/>
          </p:nvPr>
        </p:nvSpPr>
        <p:spPr>
          <a:xfrm>
            <a:off x="717176" y="1825625"/>
            <a:ext cx="5302624"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4" name="Google Shape;354;p41"/>
          <p:cNvSpPr txBox="1">
            <a:spLocks noGrp="1"/>
          </p:cNvSpPr>
          <p:nvPr>
            <p:ph type="body" idx="2"/>
          </p:nvPr>
        </p:nvSpPr>
        <p:spPr>
          <a:xfrm>
            <a:off x="6172200" y="1825625"/>
            <a:ext cx="5329518"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5" name="Google Shape;355;p4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p4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7" name="Google Shape;357;p4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accent5"/>
        </a:solidFill>
        <a:effectLst/>
      </p:bgPr>
    </p:bg>
    <p:spTree>
      <p:nvGrpSpPr>
        <p:cNvPr id="1" name="Shape 358"/>
        <p:cNvGrpSpPr/>
        <p:nvPr/>
      </p:nvGrpSpPr>
      <p:grpSpPr>
        <a:xfrm>
          <a:off x="0" y="0"/>
          <a:ext cx="0" cy="0"/>
          <a:chOff x="0" y="0"/>
          <a:chExt cx="0" cy="0"/>
        </a:xfrm>
      </p:grpSpPr>
      <p:sp>
        <p:nvSpPr>
          <p:cNvPr id="359" name="Google Shape;359;p42"/>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0" name="Google Shape;360;p42"/>
          <p:cNvSpPr txBox="1">
            <a:spLocks noGrp="1"/>
          </p:cNvSpPr>
          <p:nvPr>
            <p:ph type="body" idx="1"/>
          </p:nvPr>
        </p:nvSpPr>
        <p:spPr>
          <a:xfrm>
            <a:off x="717176" y="1681163"/>
            <a:ext cx="5280399"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5"/>
              </a:buClr>
              <a:buSzPts val="3200"/>
              <a:buNone/>
              <a:defRPr sz="3200" b="0">
                <a:solidFill>
                  <a:schemeClr val="accent5"/>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1" name="Google Shape;361;p42"/>
          <p:cNvSpPr txBox="1">
            <a:spLocks noGrp="1"/>
          </p:cNvSpPr>
          <p:nvPr>
            <p:ph type="body" idx="2"/>
          </p:nvPr>
        </p:nvSpPr>
        <p:spPr>
          <a:xfrm>
            <a:off x="717176" y="2505075"/>
            <a:ext cx="5280399"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2" name="Google Shape;362;p42"/>
          <p:cNvSpPr txBox="1">
            <a:spLocks noGrp="1"/>
          </p:cNvSpPr>
          <p:nvPr>
            <p:ph type="body" idx="3"/>
          </p:nvPr>
        </p:nvSpPr>
        <p:spPr>
          <a:xfrm>
            <a:off x="6172200" y="1681163"/>
            <a:ext cx="5329518"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5"/>
              </a:buClr>
              <a:buSzPts val="3200"/>
              <a:buNone/>
              <a:defRPr sz="3200" b="0">
                <a:solidFill>
                  <a:schemeClr val="accent5"/>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3" name="Google Shape;363;p42"/>
          <p:cNvSpPr txBox="1">
            <a:spLocks noGrp="1"/>
          </p:cNvSpPr>
          <p:nvPr>
            <p:ph type="body" idx="4"/>
          </p:nvPr>
        </p:nvSpPr>
        <p:spPr>
          <a:xfrm>
            <a:off x="6172200" y="2505075"/>
            <a:ext cx="5329518"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4" name="Google Shape;364;p4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5" name="Google Shape;365;p4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6" name="Google Shape;366;p4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accent5"/>
        </a:solidFill>
        <a:effectLst/>
      </p:bgPr>
    </p:bg>
    <p:spTree>
      <p:nvGrpSpPr>
        <p:cNvPr id="1" name="Shape 373"/>
        <p:cNvGrpSpPr/>
        <p:nvPr/>
      </p:nvGrpSpPr>
      <p:grpSpPr>
        <a:xfrm>
          <a:off x="0" y="0"/>
          <a:ext cx="0" cy="0"/>
          <a:chOff x="0" y="0"/>
          <a:chExt cx="0" cy="0"/>
        </a:xfrm>
      </p:grpSpPr>
      <p:sp>
        <p:nvSpPr>
          <p:cNvPr id="374" name="Google Shape;374;p4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375" name="Google Shape;375;p44"/>
          <p:cNvSpPr txBox="1">
            <a:spLocks noGrp="1"/>
          </p:cNvSpPr>
          <p:nvPr>
            <p:ph type="body" idx="1"/>
          </p:nvPr>
        </p:nvSpPr>
        <p:spPr>
          <a:xfrm>
            <a:off x="717176" y="659958"/>
            <a:ext cx="10784542" cy="53989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6" name="Google Shape;376;p4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7" name="Google Shape;377;p4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8" name="Google Shape;378;p4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5"/>
        </a:solidFill>
        <a:effectLst/>
      </p:bgPr>
    </p:bg>
    <p:spTree>
      <p:nvGrpSpPr>
        <p:cNvPr id="1" name="Shape 379"/>
        <p:cNvGrpSpPr/>
        <p:nvPr/>
      </p:nvGrpSpPr>
      <p:grpSpPr>
        <a:xfrm>
          <a:off x="0" y="0"/>
          <a:ext cx="0" cy="0"/>
          <a:chOff x="0" y="0"/>
          <a:chExt cx="0" cy="0"/>
        </a:xfrm>
      </p:grpSpPr>
      <p:sp>
        <p:nvSpPr>
          <p:cNvPr id="380" name="Google Shape;380;p4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81" name="Google Shape;381;p45"/>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382" name="Google Shape;382;p45"/>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5"/>
              </a:buClr>
              <a:buSzPts val="12000"/>
              <a:buFont typeface="Calibri"/>
              <a:buNone/>
              <a:defRPr sz="12000">
                <a:solidFill>
                  <a:schemeClr val="accent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83" name="Google Shape;383;p45"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sp>
        <p:nvSpPr>
          <p:cNvPr id="384" name="Google Shape;384;p45"/>
          <p:cNvSpPr txBox="1"/>
          <p:nvPr/>
        </p:nvSpPr>
        <p:spPr>
          <a:xfrm>
            <a:off x="2718290" y="4043402"/>
            <a:ext cx="68067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pic>
        <p:nvPicPr>
          <p:cNvPr id="385" name="Google Shape;385;p45"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386" name="Google Shape;386;p4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7" name="Google Shape;387;p4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8" name="Google Shape;388;p4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1.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1.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theme" Target="../theme/theme4.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
        <p:cNvGrpSpPr/>
        <p:nvPr/>
      </p:nvGrpSpPr>
      <p:grpSpPr>
        <a:xfrm>
          <a:off x="0" y="0"/>
          <a:ext cx="0" cy="0"/>
          <a:chOff x="0" y="0"/>
          <a:chExt cx="0" cy="0"/>
        </a:xfrm>
      </p:grpSpPr>
      <p:sp>
        <p:nvSpPr>
          <p:cNvPr id="10" name="Google Shape;10;p1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595959"/>
              </a:solidFill>
              <a:latin typeface="Arial"/>
              <a:ea typeface="Arial"/>
              <a:cs typeface="Arial"/>
              <a:sym typeface="Arial"/>
            </a:endParaRPr>
          </a:p>
        </p:txBody>
      </p:sp>
      <p:sp>
        <p:nvSpPr>
          <p:cNvPr id="11" name="Google Shape;11;p16"/>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accent1"/>
              </a:buClr>
              <a:buSzPts val="4400"/>
              <a:buFont typeface="Calibri"/>
              <a:buNone/>
              <a:defRPr sz="44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16"/>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 name="Google Shape;14;p1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 name="Google Shape;15;p1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6" name="Google Shape;16;p16" descr="Decorative line break"/>
          <p:cNvPicPr preferRelativeResize="0"/>
          <p:nvPr/>
        </p:nvPicPr>
        <p:blipFill rotWithShape="1">
          <a:blip r:embed="rId13">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04"/>
        <p:cNvGrpSpPr/>
        <p:nvPr/>
      </p:nvGrpSpPr>
      <p:grpSpPr>
        <a:xfrm>
          <a:off x="0" y="0"/>
          <a:ext cx="0" cy="0"/>
          <a:chOff x="0" y="0"/>
          <a:chExt cx="0" cy="0"/>
        </a:xfrm>
      </p:grpSpPr>
      <p:sp>
        <p:nvSpPr>
          <p:cNvPr id="105" name="Google Shape;105;p19"/>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6" name="Google Shape;106;p19"/>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accent3"/>
              </a:buClr>
              <a:buSzPts val="4400"/>
              <a:buFont typeface="Calibri"/>
              <a:buNone/>
              <a:defRPr sz="4400" b="0" i="0" u="none" strike="noStrike" cap="none">
                <a:solidFill>
                  <a:schemeClr val="accent3"/>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7" name="Google Shape;107;p19"/>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1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9" name="Google Shape;109;p1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0" name="Google Shape;110;p1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11" name="Google Shape;111;p19"/>
          <p:cNvPicPr preferRelativeResize="0"/>
          <p:nvPr/>
        </p:nvPicPr>
        <p:blipFill rotWithShape="1">
          <a:blip r:embed="rId12">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99"/>
        <p:cNvGrpSpPr/>
        <p:nvPr/>
      </p:nvGrpSpPr>
      <p:grpSpPr>
        <a:xfrm>
          <a:off x="0" y="0"/>
          <a:ext cx="0" cy="0"/>
          <a:chOff x="0" y="0"/>
          <a:chExt cx="0" cy="0"/>
        </a:xfrm>
      </p:grpSpPr>
      <p:sp>
        <p:nvSpPr>
          <p:cNvPr id="200" name="Google Shape;200;p21"/>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1" name="Google Shape;201;p21"/>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accent2"/>
              </a:buClr>
              <a:buSzPts val="4400"/>
              <a:buFont typeface="Calibri"/>
              <a:buNone/>
              <a:defRPr sz="4400" b="0" i="0" u="none" strike="noStrike" cap="none">
                <a:solidFill>
                  <a:schemeClr val="accen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2" name="Google Shape;202;p21"/>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2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4" name="Google Shape;204;p2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5" name="Google Shape;205;p2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06" name="Google Shape;206;p21"/>
          <p:cNvPicPr preferRelativeResize="0"/>
          <p:nvPr/>
        </p:nvPicPr>
        <p:blipFill rotWithShape="1">
          <a:blip r:embed="rId13">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94"/>
        <p:cNvGrpSpPr/>
        <p:nvPr/>
      </p:nvGrpSpPr>
      <p:grpSpPr>
        <a:xfrm>
          <a:off x="0" y="0"/>
          <a:ext cx="0" cy="0"/>
          <a:chOff x="0" y="0"/>
          <a:chExt cx="0" cy="0"/>
        </a:xfrm>
      </p:grpSpPr>
      <p:sp>
        <p:nvSpPr>
          <p:cNvPr id="295" name="Google Shape;295;p2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6" name="Google Shape;296;p25"/>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accent5"/>
              </a:buClr>
              <a:buSzPts val="4400"/>
              <a:buFont typeface="Calibri"/>
              <a:buNone/>
              <a:defRPr sz="4400" b="0" i="0" u="none" strike="noStrike" cap="none">
                <a:solidFill>
                  <a:schemeClr val="accent5"/>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7" name="Google Shape;297;p25"/>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8" name="Google Shape;298;p2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9" name="Google Shape;299;p2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0" name="Google Shape;300;p2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01" name="Google Shape;301;p25"/>
          <p:cNvPicPr preferRelativeResize="0"/>
          <p:nvPr/>
        </p:nvPicPr>
        <p:blipFill rotWithShape="1">
          <a:blip r:embed="rId12">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4" r:id="rId9"/>
    <p:sldLayoutId id="2147483695"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hyperlink" Target="mailto:ODE.FFVP@ode.oregon.gov" TargetMode="External"/><Relationship Id="rId2" Type="http://schemas.openxmlformats.org/officeDocument/2006/relationships/slideLayout" Target="../slideLayouts/slideLayout9.xml"/><Relationship Id="rId1" Type="http://schemas.openxmlformats.org/officeDocument/2006/relationships/tags" Target="../tags/tag3.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5.xml"/><Relationship Id="rId5" Type="http://schemas.openxmlformats.org/officeDocument/2006/relationships/image" Target="../media/image12.jp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2.jpg"/><Relationship Id="rId2" Type="http://schemas.openxmlformats.org/officeDocument/2006/relationships/slideLayout" Target="../slideLayouts/slideLayout17.xml"/><Relationship Id="rId1" Type="http://schemas.openxmlformats.org/officeDocument/2006/relationships/tags" Target="../tags/tag6.xml"/><Relationship Id="rId6" Type="http://schemas.openxmlformats.org/officeDocument/2006/relationships/image" Target="../media/image11.png"/><Relationship Id="rId5" Type="http://schemas.openxmlformats.org/officeDocument/2006/relationships/image" Target="../media/image13.jpg"/><Relationship Id="rId4" Type="http://schemas.openxmlformats.org/officeDocument/2006/relationships/hyperlink" Target="https://www.cdc.gov/whole-school-community-child/about/index.html"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7.xml"/><Relationship Id="rId5" Type="http://schemas.openxmlformats.org/officeDocument/2006/relationships/image" Target="../media/image11.pn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7.xml"/><Relationship Id="rId7" Type="http://schemas.openxmlformats.org/officeDocument/2006/relationships/image" Target="../media/image17.jpg"/><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9.xml"/><Relationship Id="rId5" Type="http://schemas.openxmlformats.org/officeDocument/2006/relationships/image" Target="../media/image12.jp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10.xml"/><Relationship Id="rId5" Type="http://schemas.openxmlformats.org/officeDocument/2006/relationships/image" Target="../media/image11.pn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1.xml"/><Relationship Id="rId5" Type="http://schemas.openxmlformats.org/officeDocument/2006/relationships/image" Target="../media/image12.jp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2.xml"/><Relationship Id="rId5" Type="http://schemas.openxmlformats.org/officeDocument/2006/relationships/image" Target="../media/image12.jp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3.xml"/><Relationship Id="rId5" Type="http://schemas.openxmlformats.org/officeDocument/2006/relationships/image" Target="../media/image12.jp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14.xml"/><Relationship Id="rId5" Type="http://schemas.openxmlformats.org/officeDocument/2006/relationships/image" Target="../media/image12.jp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15.xml"/><Relationship Id="rId5" Type="http://schemas.openxmlformats.org/officeDocument/2006/relationships/image" Target="../media/image12.jp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16.xml"/><Relationship Id="rId5" Type="http://schemas.openxmlformats.org/officeDocument/2006/relationships/image" Target="../media/image12.jp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17.xml"/><Relationship Id="rId5" Type="http://schemas.openxmlformats.org/officeDocument/2006/relationships/image" Target="../media/image12.jp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18.xml"/><Relationship Id="rId5" Type="http://schemas.openxmlformats.org/officeDocument/2006/relationships/image" Target="../media/image12.jp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19.xml"/><Relationship Id="rId5" Type="http://schemas.openxmlformats.org/officeDocument/2006/relationships/image" Target="../media/image12.jp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20.xml"/><Relationship Id="rId5" Type="http://schemas.openxmlformats.org/officeDocument/2006/relationships/image" Target="../media/image12.jp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ags" Target="../tags/tag21.xml"/><Relationship Id="rId5" Type="http://schemas.openxmlformats.org/officeDocument/2006/relationships/image" Target="../media/image12.jp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tags" Target="../tags/tag22.xml"/><Relationship Id="rId5" Type="http://schemas.openxmlformats.org/officeDocument/2006/relationships/image" Target="../media/image12.jp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tags" Target="../tags/tag23.xml"/><Relationship Id="rId5" Type="http://schemas.openxmlformats.org/officeDocument/2006/relationships/image" Target="../media/image12.jp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tags" Target="../tags/tag24.xml"/><Relationship Id="rId5" Type="http://schemas.openxmlformats.org/officeDocument/2006/relationships/image" Target="../media/image12.jp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12.jpg"/><Relationship Id="rId2" Type="http://schemas.openxmlformats.org/officeDocument/2006/relationships/slideLayout" Target="../slideLayouts/slideLayout12.xml"/><Relationship Id="rId1" Type="http://schemas.openxmlformats.org/officeDocument/2006/relationships/tags" Target="../tags/tag25.xml"/><Relationship Id="rId6" Type="http://schemas.openxmlformats.org/officeDocument/2006/relationships/image" Target="../media/image11.png"/><Relationship Id="rId5" Type="http://schemas.openxmlformats.org/officeDocument/2006/relationships/hyperlink" Target="https://www.oregon.gov/ode/students-and-family/childnutrition/SNP/Pages/FFVP.aspx" TargetMode="External"/><Relationship Id="rId4" Type="http://schemas.openxmlformats.org/officeDocument/2006/relationships/hyperlink" Target="https://www.fns.usda.gov/tn/team-nutrition"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tags" Target="../tags/tag26.xml"/><Relationship Id="rId5" Type="http://schemas.openxmlformats.org/officeDocument/2006/relationships/image" Target="../media/image12.jp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tags" Target="../tags/tag27.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tags" Target="../tags/tag28.xml"/><Relationship Id="rId5" Type="http://schemas.openxmlformats.org/officeDocument/2006/relationships/image" Target="../media/image12.jp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tags" Target="../tags/tag29.xml"/><Relationship Id="rId5" Type="http://schemas.openxmlformats.org/officeDocument/2006/relationships/image" Target="../media/image12.jp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tags" Target="../tags/tag30.xml"/><Relationship Id="rId5" Type="http://schemas.openxmlformats.org/officeDocument/2006/relationships/image" Target="../media/image12.jp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2.xml"/><Relationship Id="rId1" Type="http://schemas.openxmlformats.org/officeDocument/2006/relationships/tags" Target="../tags/tag31.xml"/><Relationship Id="rId5" Type="http://schemas.openxmlformats.org/officeDocument/2006/relationships/image" Target="../media/image12.jp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2.xml"/><Relationship Id="rId1" Type="http://schemas.openxmlformats.org/officeDocument/2006/relationships/tags" Target="../tags/tag32.xml"/><Relationship Id="rId5" Type="http://schemas.openxmlformats.org/officeDocument/2006/relationships/image" Target="../media/image12.jp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2.xml"/><Relationship Id="rId1" Type="http://schemas.openxmlformats.org/officeDocument/2006/relationships/tags" Target="../tags/tag33.xml"/><Relationship Id="rId5" Type="http://schemas.openxmlformats.org/officeDocument/2006/relationships/image" Target="../media/image12.jp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tags" Target="../tags/tag34.xml"/><Relationship Id="rId5" Type="http://schemas.openxmlformats.org/officeDocument/2006/relationships/image" Target="../media/image12.jp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ags" Target="../tags/tag35.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9.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2.xml"/><Relationship Id="rId1" Type="http://schemas.openxmlformats.org/officeDocument/2006/relationships/tags" Target="../tags/tag36.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20.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2.xml"/><Relationship Id="rId1" Type="http://schemas.openxmlformats.org/officeDocument/2006/relationships/tags" Target="../tags/tag37.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21.jp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2.xml"/><Relationship Id="rId1" Type="http://schemas.openxmlformats.org/officeDocument/2006/relationships/tags" Target="../tags/tag38.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22.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tags" Target="../tags/tag39.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23.jp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2.xml"/><Relationship Id="rId1" Type="http://schemas.openxmlformats.org/officeDocument/2006/relationships/tags" Target="../tags/tag40.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24.jp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2.xml"/><Relationship Id="rId1" Type="http://schemas.openxmlformats.org/officeDocument/2006/relationships/tags" Target="../tags/tag41.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25.jp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2.xml"/><Relationship Id="rId1" Type="http://schemas.openxmlformats.org/officeDocument/2006/relationships/tags" Target="../tags/tag42.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hyperlink" Target="mailto:ODE.FFVP@ode.Oregon.gov" TargetMode="Externa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2.xml"/><Relationship Id="rId1" Type="http://schemas.openxmlformats.org/officeDocument/2006/relationships/tags" Target="../tags/tag43.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26.jpg"/></Relationships>
</file>

<file path=ppt/slides/_rels/slide4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hyperlink" Target="https://www.oregon.gov/ode/students-and-family/childnutrition/F2S/Pages/OregonHarvestforSchools.aspx" TargetMode="External"/><Relationship Id="rId18" Type="http://schemas.openxmlformats.org/officeDocument/2006/relationships/image" Target="../media/image33.jpg"/><Relationship Id="rId3" Type="http://schemas.openxmlformats.org/officeDocument/2006/relationships/notesSlide" Target="../notesSlides/notesSlide43.xml"/><Relationship Id="rId21" Type="http://schemas.openxmlformats.org/officeDocument/2006/relationships/hyperlink" Target="https://www.oregon.gov/ode/students-and-family/childnutrition/SNP/Pages/FFVP.aspx" TargetMode="External"/><Relationship Id="rId7" Type="http://schemas.openxmlformats.org/officeDocument/2006/relationships/image" Target="../media/image28.jpg"/><Relationship Id="rId12" Type="http://schemas.openxmlformats.org/officeDocument/2006/relationships/hyperlink" Target="https://oregonaitc.org/resources/" TargetMode="External"/><Relationship Id="rId17" Type="http://schemas.openxmlformats.org/officeDocument/2006/relationships/image" Target="../media/image32.png"/><Relationship Id="rId25" Type="http://schemas.openxmlformats.org/officeDocument/2006/relationships/image" Target="../media/image11.png"/><Relationship Id="rId2" Type="http://schemas.openxmlformats.org/officeDocument/2006/relationships/slideLayout" Target="../slideLayouts/slideLayout12.xml"/><Relationship Id="rId16" Type="http://schemas.openxmlformats.org/officeDocument/2006/relationships/hyperlink" Target="https://www.oregon.gov/ode/students-and-family/childnutrition/F2S/Pages/default.aspx" TargetMode="External"/><Relationship Id="rId20" Type="http://schemas.openxmlformats.org/officeDocument/2006/relationships/hyperlink" Target="https://www.oregon.gov/ode/students-and-family/childnutrition/SNP/Pages/OregonSchoolWellness.aspx" TargetMode="External"/><Relationship Id="rId1" Type="http://schemas.openxmlformats.org/officeDocument/2006/relationships/tags" Target="../tags/tag44.xml"/><Relationship Id="rId6" Type="http://schemas.openxmlformats.org/officeDocument/2006/relationships/hyperlink" Target="https://www.fns.usda.gov/ffvp/resource-center" TargetMode="External"/><Relationship Id="rId11" Type="http://schemas.openxmlformats.org/officeDocument/2006/relationships/hyperlink" Target="https://www.myplate.gov/" TargetMode="External"/><Relationship Id="rId24" Type="http://schemas.openxmlformats.org/officeDocument/2006/relationships/image" Target="../media/image35.png"/><Relationship Id="rId5" Type="http://schemas.openxmlformats.org/officeDocument/2006/relationships/image" Target="../media/image27.jpg"/><Relationship Id="rId15" Type="http://schemas.openxmlformats.org/officeDocument/2006/relationships/image" Target="../media/image31.png"/><Relationship Id="rId23" Type="http://schemas.openxmlformats.org/officeDocument/2006/relationships/image" Target="../media/image5.jpg"/><Relationship Id="rId10" Type="http://schemas.openxmlformats.org/officeDocument/2006/relationships/image" Target="../media/image30.jpg"/><Relationship Id="rId19" Type="http://schemas.openxmlformats.org/officeDocument/2006/relationships/image" Target="../media/image34.png"/><Relationship Id="rId4" Type="http://schemas.openxmlformats.org/officeDocument/2006/relationships/hyperlink" Target="https://www.fns.usda.gov/ffvp/handbook-schools" TargetMode="External"/><Relationship Id="rId9" Type="http://schemas.openxmlformats.org/officeDocument/2006/relationships/hyperlink" Target="https://www.fns.usda.gov/tn/team-nutrition" TargetMode="External"/><Relationship Id="rId14" Type="http://schemas.openxmlformats.org/officeDocument/2006/relationships/hyperlink" Target="https://foodhero.org/growing-healthy-kids" TargetMode="External"/><Relationship Id="rId22" Type="http://schemas.openxmlformats.org/officeDocument/2006/relationships/image" Target="../media/image12.jp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2.xml"/><Relationship Id="rId1" Type="http://schemas.openxmlformats.org/officeDocument/2006/relationships/tags" Target="../tags/tag45.xml"/><Relationship Id="rId4" Type="http://schemas.openxmlformats.org/officeDocument/2006/relationships/image" Target="../media/image36.jp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3.xml"/><Relationship Id="rId1" Type="http://schemas.openxmlformats.org/officeDocument/2006/relationships/tags" Target="../tags/tag46.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4" name="Google Shape;394;p1"/>
          <p:cNvSpPr txBox="1">
            <a:spLocks noGrp="1"/>
          </p:cNvSpPr>
          <p:nvPr>
            <p:ph type="ctrTitle"/>
          </p:nvPr>
        </p:nvSpPr>
        <p:spPr>
          <a:xfrm>
            <a:off x="1812036" y="3979351"/>
            <a:ext cx="8567928" cy="686454"/>
          </a:xfrm>
          <a:prstGeom prst="rect">
            <a:avLst/>
          </a:prstGeom>
          <a:noFill/>
          <a:ln>
            <a:noFill/>
          </a:ln>
        </p:spPr>
        <p:txBody>
          <a:bodyPr spcFirstLastPara="1" wrap="square" lIns="91425" tIns="45700" rIns="91425" bIns="45700" anchor="t" anchorCtr="0">
            <a:normAutofit fontScale="90000"/>
          </a:bodyPr>
          <a:lstStyle/>
          <a:p>
            <a:pPr marL="0" lvl="0" indent="0" rtl="0">
              <a:lnSpc>
                <a:spcPct val="100000"/>
              </a:lnSpc>
              <a:spcBef>
                <a:spcPts val="0"/>
              </a:spcBef>
              <a:spcAft>
                <a:spcPts val="0"/>
              </a:spcAft>
              <a:buClr>
                <a:schemeClr val="accent1"/>
              </a:buClr>
              <a:buSzPct val="112500"/>
              <a:buFont typeface="Calibri"/>
              <a:buNone/>
            </a:pPr>
            <a:r>
              <a:rPr lang="en-US" sz="4900" b="1" dirty="0"/>
              <a:t>2026-2027 FFVP Grant Training</a:t>
            </a:r>
            <a:br>
              <a:rPr lang="en-US" sz="4400" b="1" dirty="0"/>
            </a:br>
            <a:endParaRPr sz="4400" b="1" dirty="0">
              <a:solidFill>
                <a:schemeClr val="dk1"/>
              </a:solidFill>
            </a:endParaRPr>
          </a:p>
        </p:txBody>
      </p:sp>
      <p:sp>
        <p:nvSpPr>
          <p:cNvPr id="395" name="Google Shape;395;p1"/>
          <p:cNvSpPr txBox="1">
            <a:spLocks noGrp="1"/>
          </p:cNvSpPr>
          <p:nvPr>
            <p:ph type="subTitle" idx="1"/>
          </p:nvPr>
        </p:nvSpPr>
        <p:spPr>
          <a:xfrm>
            <a:off x="8934414" y="435075"/>
            <a:ext cx="2891100" cy="3258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chemeClr val="accent1"/>
              </a:buClr>
              <a:buSzPct val="100000"/>
              <a:buNone/>
            </a:pPr>
            <a:r>
              <a:rPr lang="en-US" sz="2000" dirty="0"/>
              <a:t>Updated September 2026</a:t>
            </a:r>
            <a:endParaRPr sz="2000" dirty="0"/>
          </a:p>
        </p:txBody>
      </p:sp>
      <p:pic>
        <p:nvPicPr>
          <p:cNvPr id="3" name="Picture 2" descr="Logo graphic for Oregon Fresh Fruit and Vegetable Program, promoting fresh produce for children and schools. Colorful illustrations feature watermelon, carrots, peas, pumpkin, pear, strawberries, and apple beside green-and-black program lettering.">
            <a:extLst>
              <a:ext uri="{FF2B5EF4-FFF2-40B4-BE49-F238E27FC236}">
                <a16:creationId xmlns:a16="http://schemas.microsoft.com/office/drawing/2014/main" id="{E96FBB3D-6B84-8212-1D3A-74B91748AE26}"/>
              </a:ext>
            </a:extLst>
          </p:cNvPr>
          <p:cNvPicPr>
            <a:picLocks noChangeAspect="1"/>
          </p:cNvPicPr>
          <p:nvPr/>
        </p:nvPicPr>
        <p:blipFill>
          <a:blip r:embed="rId4"/>
          <a:stretch>
            <a:fillRect/>
          </a:stretch>
        </p:blipFill>
        <p:spPr>
          <a:xfrm>
            <a:off x="2446546" y="2234863"/>
            <a:ext cx="7298908" cy="1641480"/>
          </a:xfrm>
          <a:prstGeom prst="rect">
            <a:avLst/>
          </a:prstGeom>
        </p:spPr>
      </p:pic>
      <p:sp>
        <p:nvSpPr>
          <p:cNvPr id="396" name="Google Shape;396;p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397" name="Google Shape;397;p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a:t>
            </a:f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3"/>
        <p:cNvGrpSpPr/>
        <p:nvPr/>
      </p:nvGrpSpPr>
      <p:grpSpPr>
        <a:xfrm>
          <a:off x="0" y="0"/>
          <a:ext cx="0" cy="0"/>
          <a:chOff x="0" y="0"/>
          <a:chExt cx="0" cy="0"/>
        </a:xfrm>
      </p:grpSpPr>
      <p:sp>
        <p:nvSpPr>
          <p:cNvPr id="404" name="Google Shape;404;g37d96fde86a_0_0"/>
          <p:cNvSpPr txBox="1">
            <a:spLocks noGrp="1"/>
          </p:cNvSpPr>
          <p:nvPr>
            <p:ph type="title"/>
          </p:nvPr>
        </p:nvSpPr>
        <p:spPr>
          <a:xfrm>
            <a:off x="3342339" y="1155868"/>
            <a:ext cx="5551573" cy="10266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4800" b="1" dirty="0"/>
              <a:t>The ODE FFVP Team</a:t>
            </a:r>
            <a:endParaRPr sz="4800" b="1" dirty="0">
              <a:solidFill>
                <a:schemeClr val="accent1"/>
              </a:solidFill>
            </a:endParaRPr>
          </a:p>
        </p:txBody>
      </p:sp>
      <p:pic>
        <p:nvPicPr>
          <p:cNvPr id="407" name="Google Shape;407;g37d96fde86a_0_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597189" y="3005791"/>
            <a:ext cx="1745150" cy="1763831"/>
          </a:xfrm>
          <a:prstGeom prst="rect">
            <a:avLst/>
          </a:prstGeom>
          <a:noFill/>
          <a:ln>
            <a:noFill/>
          </a:ln>
        </p:spPr>
      </p:pic>
      <p:pic>
        <p:nvPicPr>
          <p:cNvPr id="413" name="Google Shape;413;g37d96fde86a_0_0">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054050" y="3092189"/>
            <a:ext cx="2083901" cy="1713525"/>
          </a:xfrm>
          <a:prstGeom prst="rect">
            <a:avLst/>
          </a:prstGeom>
          <a:noFill/>
          <a:ln>
            <a:noFill/>
          </a:ln>
        </p:spPr>
      </p:pic>
      <p:pic>
        <p:nvPicPr>
          <p:cNvPr id="408" name="Google Shape;408;g37d96fde86a_0_0">
            <a:extLst>
              <a:ext uri="{C183D7F6-B498-43B3-948B-1728B52AA6E4}">
                <adec:decorative xmlns:adec="http://schemas.microsoft.com/office/drawing/2017/decorative" val="1"/>
              </a:ext>
            </a:extLst>
          </p:cNvPr>
          <p:cNvPicPr preferRelativeResize="0"/>
          <p:nvPr/>
        </p:nvPicPr>
        <p:blipFill rotWithShape="1">
          <a:blip r:embed="rId6">
            <a:alphaModFix/>
          </a:blip>
          <a:srcRect l="19527" r="19527" b="24368"/>
          <a:stretch/>
        </p:blipFill>
        <p:spPr>
          <a:xfrm>
            <a:off x="8849656" y="2981887"/>
            <a:ext cx="1745151" cy="1811649"/>
          </a:xfrm>
          <a:prstGeom prst="rect">
            <a:avLst/>
          </a:prstGeom>
          <a:noFill/>
          <a:ln>
            <a:noFill/>
          </a:ln>
        </p:spPr>
      </p:pic>
      <p:sp>
        <p:nvSpPr>
          <p:cNvPr id="409" name="Google Shape;409;g37d96fde86a_0_0"/>
          <p:cNvSpPr txBox="1"/>
          <p:nvPr/>
        </p:nvSpPr>
        <p:spPr>
          <a:xfrm>
            <a:off x="1137778" y="4738815"/>
            <a:ext cx="26640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400" b="1">
                <a:solidFill>
                  <a:schemeClr val="dk1"/>
                </a:solidFill>
                <a:latin typeface="Calibri"/>
                <a:ea typeface="Calibri"/>
                <a:cs typeface="Calibri"/>
                <a:sym typeface="Calibri"/>
              </a:rPr>
              <a:t>Amy Lahrman</a:t>
            </a:r>
            <a:endParaRPr sz="2400" b="1">
              <a:solidFill>
                <a:schemeClr val="dk1"/>
              </a:solidFill>
              <a:latin typeface="Calibri"/>
              <a:ea typeface="Calibri"/>
              <a:cs typeface="Calibri"/>
              <a:sym typeface="Calibri"/>
            </a:endParaRPr>
          </a:p>
          <a:p>
            <a:pPr marL="0" lvl="0" indent="0" algn="ctr" rtl="0">
              <a:spcBef>
                <a:spcPts val="0"/>
              </a:spcBef>
              <a:spcAft>
                <a:spcPts val="0"/>
              </a:spcAft>
              <a:buNone/>
            </a:pPr>
            <a:r>
              <a:rPr lang="en-US" sz="2400">
                <a:solidFill>
                  <a:schemeClr val="dk1"/>
                </a:solidFill>
                <a:latin typeface="Calibri"/>
                <a:ea typeface="Calibri"/>
                <a:cs typeface="Calibri"/>
                <a:sym typeface="Calibri"/>
              </a:rPr>
              <a:t>Program Analyst</a:t>
            </a:r>
            <a:endParaRPr/>
          </a:p>
        </p:txBody>
      </p:sp>
      <p:sp>
        <p:nvSpPr>
          <p:cNvPr id="414" name="Google Shape;414;g37d96fde86a_0_0"/>
          <p:cNvSpPr txBox="1"/>
          <p:nvPr/>
        </p:nvSpPr>
        <p:spPr>
          <a:xfrm>
            <a:off x="4764003" y="4738836"/>
            <a:ext cx="26640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400" b="1">
                <a:solidFill>
                  <a:schemeClr val="dk1"/>
                </a:solidFill>
                <a:latin typeface="Calibri"/>
                <a:ea typeface="Calibri"/>
                <a:cs typeface="Calibri"/>
                <a:sym typeface="Calibri"/>
              </a:rPr>
              <a:t>D. Sanchez</a:t>
            </a:r>
            <a:endParaRPr sz="2400" b="1">
              <a:solidFill>
                <a:schemeClr val="dk1"/>
              </a:solidFill>
              <a:latin typeface="Calibri"/>
              <a:ea typeface="Calibri"/>
              <a:cs typeface="Calibri"/>
              <a:sym typeface="Calibri"/>
            </a:endParaRPr>
          </a:p>
          <a:p>
            <a:pPr marL="0" lvl="0" indent="0" algn="ctr" rtl="0">
              <a:spcBef>
                <a:spcPts val="0"/>
              </a:spcBef>
              <a:spcAft>
                <a:spcPts val="0"/>
              </a:spcAft>
              <a:buNone/>
            </a:pPr>
            <a:r>
              <a:rPr lang="en-US" sz="2400">
                <a:solidFill>
                  <a:schemeClr val="dk1"/>
                </a:solidFill>
                <a:latin typeface="Calibri"/>
                <a:ea typeface="Calibri"/>
                <a:cs typeface="Calibri"/>
                <a:sym typeface="Calibri"/>
              </a:rPr>
              <a:t>Manager</a:t>
            </a:r>
            <a:endParaRPr/>
          </a:p>
        </p:txBody>
      </p:sp>
      <p:sp>
        <p:nvSpPr>
          <p:cNvPr id="406" name="Google Shape;406;g37d96fde86a_0_0"/>
          <p:cNvSpPr txBox="1"/>
          <p:nvPr/>
        </p:nvSpPr>
        <p:spPr>
          <a:xfrm>
            <a:off x="8232875" y="4756487"/>
            <a:ext cx="2978700" cy="963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b="1">
                <a:solidFill>
                  <a:schemeClr val="dk1"/>
                </a:solidFill>
                <a:latin typeface="Calibri"/>
                <a:ea typeface="Calibri"/>
                <a:cs typeface="Calibri"/>
                <a:sym typeface="Calibri"/>
              </a:rPr>
              <a:t>Nadia Kelem</a:t>
            </a:r>
            <a:endParaRPr sz="2400" b="1">
              <a:solidFill>
                <a:schemeClr val="dk1"/>
              </a:solidFill>
              <a:latin typeface="Calibri"/>
              <a:ea typeface="Calibri"/>
              <a:cs typeface="Calibri"/>
              <a:sym typeface="Calibri"/>
            </a:endParaRPr>
          </a:p>
          <a:p>
            <a:pPr marL="0" lvl="0" indent="0" algn="ctr" rtl="0">
              <a:spcBef>
                <a:spcPts val="0"/>
              </a:spcBef>
              <a:spcAft>
                <a:spcPts val="0"/>
              </a:spcAft>
              <a:buNone/>
            </a:pPr>
            <a:r>
              <a:rPr lang="en-US" sz="2400">
                <a:solidFill>
                  <a:schemeClr val="dk1"/>
                </a:solidFill>
                <a:latin typeface="Calibri"/>
                <a:ea typeface="Calibri"/>
                <a:cs typeface="Calibri"/>
                <a:sym typeface="Calibri"/>
              </a:rPr>
              <a:t>Office Specialist</a:t>
            </a:r>
            <a:endParaRPr sz="2400">
              <a:solidFill>
                <a:schemeClr val="dk1"/>
              </a:solidFill>
              <a:latin typeface="Calibri"/>
              <a:ea typeface="Calibri"/>
              <a:cs typeface="Calibri"/>
              <a:sym typeface="Calibri"/>
            </a:endParaRPr>
          </a:p>
        </p:txBody>
      </p:sp>
      <p:sp>
        <p:nvSpPr>
          <p:cNvPr id="410" name="Google Shape;410;g37d96fde86a_0_0"/>
          <p:cNvSpPr txBox="1"/>
          <p:nvPr/>
        </p:nvSpPr>
        <p:spPr>
          <a:xfrm>
            <a:off x="3722400" y="5635049"/>
            <a:ext cx="4747200" cy="37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u="sng">
                <a:solidFill>
                  <a:schemeClr val="hlink"/>
                </a:solidFill>
                <a:latin typeface="Calibri"/>
                <a:ea typeface="Calibri"/>
                <a:cs typeface="Calibri"/>
                <a:sym typeface="Calibri"/>
                <a:hlinkClick r:id="rId7"/>
              </a:rPr>
              <a:t>ODE.FFVP@ode.oregon.gov</a:t>
            </a:r>
            <a:endParaRPr sz="3000">
              <a:solidFill>
                <a:schemeClr val="dk1"/>
              </a:solidFill>
              <a:latin typeface="Calibri"/>
              <a:ea typeface="Calibri"/>
              <a:cs typeface="Calibri"/>
              <a:sym typeface="Calibri"/>
            </a:endParaRPr>
          </a:p>
          <a:p>
            <a:pPr marL="0" lvl="0" indent="0" algn="ctr" rtl="0">
              <a:spcBef>
                <a:spcPts val="0"/>
              </a:spcBef>
              <a:spcAft>
                <a:spcPts val="0"/>
              </a:spcAft>
              <a:buNone/>
            </a:pPr>
            <a:endParaRPr sz="2400">
              <a:solidFill>
                <a:schemeClr val="dk1"/>
              </a:solidFill>
              <a:latin typeface="Calibri"/>
              <a:ea typeface="Calibri"/>
              <a:cs typeface="Calibri"/>
              <a:sym typeface="Calibri"/>
            </a:endParaRPr>
          </a:p>
        </p:txBody>
      </p:sp>
      <p:sp>
        <p:nvSpPr>
          <p:cNvPr id="405" name="Google Shape;405;g37d96fde86a_0_0"/>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3" name="Google Shape;593;p74"/>
          <p:cNvSpPr txBox="1">
            <a:spLocks noGrp="1"/>
          </p:cNvSpPr>
          <p:nvPr>
            <p:ph type="title"/>
          </p:nvPr>
        </p:nvSpPr>
        <p:spPr>
          <a:xfrm>
            <a:off x="717176" y="457200"/>
            <a:ext cx="10784542" cy="1026460"/>
          </a:xfrm>
          <a:noFill/>
          <a:ln>
            <a:noFill/>
          </a:ln>
        </p:spPr>
        <p:txBody>
          <a:bodyPr spcFirstLastPara="1" wrap="square" lIns="91425" tIns="45700" rIns="91425" bIns="45700" anchor="b" anchorCtr="0">
            <a:normAutofit/>
          </a:bodyPr>
          <a:lstStyle/>
          <a:p>
            <a:pPr lvl="0"/>
            <a:r>
              <a:rPr lang="en-US" dirty="0"/>
              <a:t>Who We Serve</a:t>
            </a:r>
          </a:p>
        </p:txBody>
      </p:sp>
      <p:sp>
        <p:nvSpPr>
          <p:cNvPr id="600" name="Google Shape;600;p74"/>
          <p:cNvSpPr txBox="1"/>
          <p:nvPr/>
        </p:nvSpPr>
        <p:spPr>
          <a:xfrm>
            <a:off x="530231" y="1716092"/>
            <a:ext cx="4070583" cy="4385786"/>
          </a:xfrm>
          <a:prstGeom prst="rect">
            <a:avLst/>
          </a:prstGeom>
          <a:noFill/>
          <a:ln>
            <a:noFill/>
          </a:ln>
        </p:spPr>
        <p:txBody>
          <a:bodyPr spcFirstLastPara="1" wrap="square" lIns="91425" tIns="91425" rIns="91425" bIns="91425" anchor="t" anchorCtr="0">
            <a:spAutoFit/>
          </a:bodyPr>
          <a:lstStyle/>
          <a:p>
            <a:r>
              <a:rPr lang="en-US" sz="2100">
                <a:latin typeface="Calibri"/>
                <a:ea typeface="Calibri"/>
                <a:cs typeface="Calibri"/>
              </a:rPr>
              <a:t>“My vision is to make sure every child in Oregon is successful and has a safe place to receive a high-quality public education. I’ve seen firsthand how a positive student-teacher relationship can set a child on a successful path for the rest of their life. When we collaborate and build partnerships with students, educators and families we can advance equity and lead all students toward success.”</a:t>
            </a:r>
            <a:endParaRPr lang="en-US"/>
          </a:p>
          <a:p>
            <a:r>
              <a:rPr lang="en-US" sz="2100">
                <a:latin typeface="Calibri"/>
                <a:cs typeface="Calibri"/>
              </a:rPr>
              <a:t>                       </a:t>
            </a:r>
            <a:r>
              <a:rPr lang="en-US" sz="2100" i="1">
                <a:latin typeface="Calibri"/>
                <a:cs typeface="Calibri"/>
              </a:rPr>
              <a:t>- Dr. Charlene Williams</a:t>
            </a:r>
            <a:endParaRPr lang="en-US" i="1"/>
          </a:p>
        </p:txBody>
      </p:sp>
      <p:pic>
        <p:nvPicPr>
          <p:cNvPr id="4" name="Google Shape;496;p70" descr="Oregon state outline">
            <a:extLst>
              <a:ext uri="{FF2B5EF4-FFF2-40B4-BE49-F238E27FC236}">
                <a16:creationId xmlns:a16="http://schemas.microsoft.com/office/drawing/2014/main" id="{5B1709F4-20C5-9B4B-1969-2E6F2B75D2DA}"/>
              </a:ext>
            </a:extLst>
          </p:cNvPr>
          <p:cNvPicPr preferRelativeResize="0"/>
          <p:nvPr/>
        </p:nvPicPr>
        <p:blipFill rotWithShape="1">
          <a:blip r:embed="rId4">
            <a:alphaModFix/>
          </a:blip>
          <a:srcRect/>
          <a:stretch/>
        </p:blipFill>
        <p:spPr>
          <a:xfrm>
            <a:off x="4594325" y="582350"/>
            <a:ext cx="7129399" cy="5501650"/>
          </a:xfrm>
          <a:prstGeom prst="rect">
            <a:avLst/>
          </a:prstGeom>
          <a:noFill/>
          <a:ln>
            <a:noFill/>
          </a:ln>
        </p:spPr>
      </p:pic>
      <p:sp>
        <p:nvSpPr>
          <p:cNvPr id="7" name="Google Shape;500;p70">
            <a:extLst>
              <a:ext uri="{FF2B5EF4-FFF2-40B4-BE49-F238E27FC236}">
                <a16:creationId xmlns:a16="http://schemas.microsoft.com/office/drawing/2014/main" id="{E999A012-9397-1B95-FF06-8B9A19AC3E3C}"/>
              </a:ext>
            </a:extLst>
          </p:cNvPr>
          <p:cNvSpPr txBox="1"/>
          <p:nvPr/>
        </p:nvSpPr>
        <p:spPr>
          <a:xfrm>
            <a:off x="6542326" y="1371100"/>
            <a:ext cx="3416100" cy="772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000" b="1" i="0" u="none" strike="noStrike" cap="none">
                <a:solidFill>
                  <a:srgbClr val="DC5626"/>
                </a:solidFill>
                <a:latin typeface="Calibri"/>
                <a:ea typeface="Calibri"/>
                <a:cs typeface="Calibri"/>
                <a:sym typeface="Calibri"/>
              </a:rPr>
              <a:t>5</a:t>
            </a:r>
            <a:r>
              <a:rPr lang="en-US" sz="3000" b="1">
                <a:solidFill>
                  <a:srgbClr val="DC5626"/>
                </a:solidFill>
                <a:latin typeface="Calibri"/>
                <a:ea typeface="Calibri"/>
                <a:cs typeface="Calibri"/>
                <a:sym typeface="Calibri"/>
              </a:rPr>
              <a:t>47</a:t>
            </a:r>
            <a:r>
              <a:rPr lang="en-US" sz="3000" b="1" i="0" u="none" strike="noStrike" cap="none">
                <a:solidFill>
                  <a:srgbClr val="DC5626"/>
                </a:solidFill>
                <a:latin typeface="Calibri"/>
                <a:ea typeface="Calibri"/>
                <a:cs typeface="Calibri"/>
                <a:sym typeface="Calibri"/>
              </a:rPr>
              <a:t>,</a:t>
            </a:r>
            <a:r>
              <a:rPr lang="en-US" sz="3000" b="1">
                <a:solidFill>
                  <a:srgbClr val="DC5626"/>
                </a:solidFill>
                <a:latin typeface="Calibri"/>
                <a:ea typeface="Calibri"/>
                <a:cs typeface="Calibri"/>
                <a:sym typeface="Calibri"/>
              </a:rPr>
              <a:t>424</a:t>
            </a:r>
            <a:r>
              <a:rPr lang="en-US" sz="3000" b="1" i="0" u="none" strike="noStrike" cap="none">
                <a:solidFill>
                  <a:srgbClr val="DC5626"/>
                </a:solidFill>
                <a:latin typeface="Calibri"/>
                <a:ea typeface="Calibri"/>
                <a:cs typeface="Calibri"/>
                <a:sym typeface="Calibri"/>
              </a:rPr>
              <a:t> Students</a:t>
            </a:r>
            <a:r>
              <a:rPr lang="en-US" sz="2200" b="1" i="0" u="none" strike="noStrike" cap="none">
                <a:solidFill>
                  <a:schemeClr val="dk1"/>
                </a:solidFill>
                <a:latin typeface="Calibri"/>
                <a:ea typeface="Calibri"/>
                <a:cs typeface="Calibri"/>
                <a:sym typeface="Calibri"/>
              </a:rPr>
              <a:t>*</a:t>
            </a:r>
            <a:r>
              <a:rPr lang="en-US" sz="4600" b="0" i="1" u="none" strike="noStrike" cap="none">
                <a:solidFill>
                  <a:srgbClr val="0F75BC"/>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8" name="Google Shape;501;p70">
            <a:extLst>
              <a:ext uri="{FF2B5EF4-FFF2-40B4-BE49-F238E27FC236}">
                <a16:creationId xmlns:a16="http://schemas.microsoft.com/office/drawing/2014/main" id="{D4E7714A-A123-81C0-9FBB-44C95E6B0A95}"/>
              </a:ext>
            </a:extLst>
          </p:cNvPr>
          <p:cNvSpPr txBox="1"/>
          <p:nvPr/>
        </p:nvSpPr>
        <p:spPr>
          <a:xfrm>
            <a:off x="6276963" y="2013439"/>
            <a:ext cx="37641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F75BC"/>
              </a:buClr>
              <a:buSzPts val="5400"/>
              <a:buFont typeface="Arial"/>
              <a:buNone/>
            </a:pPr>
            <a:r>
              <a:rPr lang="en-US" sz="1800" b="0" i="0" u="none" strike="noStrike" cap="none">
                <a:solidFill>
                  <a:srgbClr val="000000"/>
                </a:solidFill>
                <a:latin typeface="Calibri"/>
                <a:ea typeface="Calibri"/>
                <a:cs typeface="Calibri"/>
                <a:sym typeface="Calibri"/>
              </a:rPr>
              <a:t>More than 3</a:t>
            </a:r>
            <a:r>
              <a:rPr lang="en-US" sz="1800">
                <a:latin typeface="Calibri"/>
                <a:ea typeface="Calibri"/>
                <a:cs typeface="Calibri"/>
                <a:sym typeface="Calibri"/>
              </a:rPr>
              <a:t>6</a:t>
            </a:r>
            <a:r>
              <a:rPr lang="en-US" sz="1800" b="0" i="0" u="none" strike="noStrike" cap="none">
                <a:solidFill>
                  <a:srgbClr val="000000"/>
                </a:solidFill>
                <a:latin typeface="Calibri"/>
                <a:ea typeface="Calibri"/>
                <a:cs typeface="Calibri"/>
                <a:sym typeface="Calibri"/>
              </a:rPr>
              <a:t>0 languages spoken</a:t>
            </a:r>
            <a:endParaRPr sz="1800" b="0" i="0" u="none" strike="noStrike" cap="none">
              <a:solidFill>
                <a:srgbClr val="000000"/>
              </a:solidFill>
              <a:latin typeface="Calibri"/>
              <a:ea typeface="Calibri"/>
              <a:cs typeface="Calibri"/>
              <a:sym typeface="Calibri"/>
            </a:endParaRPr>
          </a:p>
        </p:txBody>
      </p:sp>
      <p:sp>
        <p:nvSpPr>
          <p:cNvPr id="6" name="Google Shape;499;p70">
            <a:extLst>
              <a:ext uri="{FF2B5EF4-FFF2-40B4-BE49-F238E27FC236}">
                <a16:creationId xmlns:a16="http://schemas.microsoft.com/office/drawing/2014/main" id="{479A70A7-D5C1-82CA-75FC-7B6EA4A98BE6}"/>
              </a:ext>
            </a:extLst>
          </p:cNvPr>
          <p:cNvSpPr txBox="1"/>
          <p:nvPr/>
        </p:nvSpPr>
        <p:spPr>
          <a:xfrm>
            <a:off x="5801625" y="2466575"/>
            <a:ext cx="4714800" cy="229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000" b="1" i="0" u="none" strike="noStrike" cap="none">
                <a:solidFill>
                  <a:srgbClr val="9F2065"/>
                </a:solidFill>
                <a:latin typeface="Calibri"/>
                <a:ea typeface="Calibri"/>
                <a:cs typeface="Calibri"/>
                <a:sym typeface="Calibri"/>
              </a:rPr>
              <a:t>8</a:t>
            </a:r>
            <a:r>
              <a:rPr lang="en-US" sz="3000" b="1">
                <a:solidFill>
                  <a:srgbClr val="9F2065"/>
                </a:solidFill>
                <a:latin typeface="Calibri"/>
                <a:ea typeface="Calibri"/>
                <a:cs typeface="Calibri"/>
                <a:sym typeface="Calibri"/>
              </a:rPr>
              <a:t>9,249</a:t>
            </a:r>
            <a:r>
              <a:rPr lang="en-US" sz="3000" b="1" i="0" u="none" strike="noStrike" cap="none">
                <a:solidFill>
                  <a:srgbClr val="9F2065"/>
                </a:solidFill>
                <a:latin typeface="Calibri"/>
                <a:ea typeface="Calibri"/>
                <a:cs typeface="Calibri"/>
                <a:sym typeface="Calibri"/>
              </a:rPr>
              <a:t> Educators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9F2065"/>
                </a:solidFill>
                <a:latin typeface="Calibri"/>
                <a:ea typeface="Calibri"/>
                <a:cs typeface="Calibri"/>
                <a:sym typeface="Calibri"/>
              </a:rPr>
              <a:t>Staff of Color</a:t>
            </a:r>
            <a:endParaRPr sz="1400" b="0" i="0" u="none" strike="noStrike" cap="none">
              <a:solidFill>
                <a:srgbClr val="000000"/>
              </a:solidFill>
              <a:latin typeface="Arial"/>
              <a:ea typeface="Arial"/>
              <a:cs typeface="Arial"/>
              <a:sym typeface="Arial"/>
            </a:endParaRPr>
          </a:p>
          <a:p>
            <a:pPr marL="285750" marR="0" lvl="0" indent="-285750" algn="ctr"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1</a:t>
            </a:r>
            <a:r>
              <a:rPr lang="en-US" sz="1800">
                <a:latin typeface="Calibri"/>
                <a:ea typeface="Calibri"/>
                <a:cs typeface="Calibri"/>
                <a:sym typeface="Calibri"/>
              </a:rPr>
              <a:t>4</a:t>
            </a:r>
            <a:r>
              <a:rPr lang="en-US" sz="1800" b="0" i="0" u="none" strike="noStrike" cap="none">
                <a:solidFill>
                  <a:srgbClr val="000000"/>
                </a:solidFill>
                <a:latin typeface="Calibri"/>
                <a:ea typeface="Calibri"/>
                <a:cs typeface="Calibri"/>
                <a:sym typeface="Calibri"/>
              </a:rPr>
              <a:t>% of Teachers</a:t>
            </a:r>
            <a:endParaRPr sz="1400" b="0" i="0" u="none" strike="noStrike" cap="none">
              <a:solidFill>
                <a:srgbClr val="000000"/>
              </a:solidFill>
              <a:latin typeface="Arial"/>
              <a:ea typeface="Arial"/>
              <a:cs typeface="Arial"/>
              <a:sym typeface="Arial"/>
            </a:endParaRPr>
          </a:p>
          <a:p>
            <a:pPr marL="285750" marR="0" lvl="0" indent="-285750" algn="ctr"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1</a:t>
            </a:r>
            <a:r>
              <a:rPr lang="en-US" sz="1800">
                <a:latin typeface="Calibri"/>
                <a:ea typeface="Calibri"/>
                <a:cs typeface="Calibri"/>
                <a:sym typeface="Calibri"/>
              </a:rPr>
              <a:t>4</a:t>
            </a:r>
            <a:r>
              <a:rPr lang="en-US" sz="1800" b="0" i="0" u="none" strike="noStrike" cap="none">
                <a:solidFill>
                  <a:srgbClr val="000000"/>
                </a:solidFill>
                <a:latin typeface="Calibri"/>
                <a:ea typeface="Calibri"/>
                <a:cs typeface="Calibri"/>
                <a:sym typeface="Calibri"/>
              </a:rPr>
              <a:t>% of Administrators</a:t>
            </a:r>
            <a:endParaRPr sz="1400" b="0" i="0" u="none" strike="noStrike" cap="none">
              <a:solidFill>
                <a:srgbClr val="000000"/>
              </a:solidFill>
              <a:latin typeface="Arial"/>
              <a:ea typeface="Arial"/>
              <a:cs typeface="Arial"/>
              <a:sym typeface="Arial"/>
            </a:endParaRPr>
          </a:p>
          <a:p>
            <a:pPr marL="285750" marR="0" lvl="0" indent="-285750" algn="ctr" rtl="0">
              <a:lnSpc>
                <a:spcPct val="100000"/>
              </a:lnSpc>
              <a:spcBef>
                <a:spcPts val="0"/>
              </a:spcBef>
              <a:spcAft>
                <a:spcPts val="0"/>
              </a:spcAft>
              <a:buClr>
                <a:srgbClr val="000000"/>
              </a:buClr>
              <a:buSzPts val="1800"/>
              <a:buFont typeface="Arial"/>
              <a:buChar char="•"/>
            </a:pPr>
            <a:r>
              <a:rPr lang="en-US" sz="1800">
                <a:latin typeface="Calibri"/>
                <a:ea typeface="Calibri"/>
                <a:cs typeface="Calibri"/>
                <a:sym typeface="Calibri"/>
              </a:rPr>
              <a:t>20</a:t>
            </a:r>
            <a:r>
              <a:rPr lang="en-US" sz="1800" b="0" i="0" u="none" strike="noStrike" cap="none">
                <a:solidFill>
                  <a:srgbClr val="000000"/>
                </a:solidFill>
                <a:latin typeface="Calibri"/>
                <a:ea typeface="Calibri"/>
                <a:cs typeface="Calibri"/>
                <a:sym typeface="Calibri"/>
              </a:rPr>
              <a:t>% of Counselors</a:t>
            </a:r>
            <a:endParaRPr sz="1400" b="0" i="0" u="none" strike="noStrike" cap="none">
              <a:solidFill>
                <a:srgbClr val="000000"/>
              </a:solidFill>
              <a:latin typeface="Arial"/>
              <a:ea typeface="Arial"/>
              <a:cs typeface="Arial"/>
              <a:sym typeface="Arial"/>
            </a:endParaRPr>
          </a:p>
          <a:p>
            <a:pPr marL="285750" marR="0" lvl="0" indent="-285750" algn="ctr"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2</a:t>
            </a:r>
            <a:r>
              <a:rPr lang="en-US" sz="1800">
                <a:latin typeface="Calibri"/>
                <a:ea typeface="Calibri"/>
                <a:cs typeface="Calibri"/>
                <a:sym typeface="Calibri"/>
              </a:rPr>
              <a:t>5</a:t>
            </a:r>
            <a:r>
              <a:rPr lang="en-US" sz="1800" b="0" i="0" u="none" strike="noStrike" cap="none">
                <a:solidFill>
                  <a:srgbClr val="000000"/>
                </a:solidFill>
                <a:latin typeface="Calibri"/>
                <a:ea typeface="Calibri"/>
                <a:cs typeface="Calibri"/>
                <a:sym typeface="Calibri"/>
              </a:rPr>
              <a:t>% of Educational Assistants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3000" b="1" i="0" u="none" strike="noStrike" cap="none">
              <a:solidFill>
                <a:srgbClr val="9F2065"/>
              </a:solidFill>
              <a:latin typeface="Calibri"/>
              <a:ea typeface="Calibri"/>
              <a:cs typeface="Calibri"/>
              <a:sym typeface="Calibri"/>
            </a:endParaRPr>
          </a:p>
        </p:txBody>
      </p:sp>
      <p:sp>
        <p:nvSpPr>
          <p:cNvPr id="5" name="Google Shape;498;p70">
            <a:extLst>
              <a:ext uri="{FF2B5EF4-FFF2-40B4-BE49-F238E27FC236}">
                <a16:creationId xmlns:a16="http://schemas.microsoft.com/office/drawing/2014/main" id="{9A73BEEB-F9B5-0C67-CEAF-E81338594CAF}"/>
              </a:ext>
            </a:extLst>
          </p:cNvPr>
          <p:cNvSpPr txBox="1"/>
          <p:nvPr/>
        </p:nvSpPr>
        <p:spPr>
          <a:xfrm>
            <a:off x="5756636" y="4461889"/>
            <a:ext cx="4804800" cy="20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F75BC"/>
              </a:buClr>
              <a:buSzPts val="3600"/>
              <a:buFont typeface="Arial"/>
              <a:buNone/>
            </a:pPr>
            <a:r>
              <a:rPr lang="en-US" sz="3000" b="1" i="0" u="none" strike="noStrike" cap="none">
                <a:solidFill>
                  <a:srgbClr val="006CAD"/>
                </a:solidFill>
                <a:latin typeface="Calibri"/>
                <a:ea typeface="Calibri"/>
                <a:cs typeface="Calibri"/>
                <a:sym typeface="Calibri"/>
              </a:rPr>
              <a:t>197 Districts</a:t>
            </a:r>
            <a:endParaRPr sz="3000" b="0" i="0" u="none" strike="noStrike" cap="none">
              <a:solidFill>
                <a:srgbClr val="006CAD"/>
              </a:solidFill>
              <a:latin typeface="Arial"/>
              <a:ea typeface="Arial"/>
              <a:cs typeface="Arial"/>
              <a:sym typeface="Arial"/>
            </a:endParaRPr>
          </a:p>
          <a:p>
            <a:pPr marL="0" marR="0" lvl="0" indent="0" algn="ctr" rtl="0">
              <a:lnSpc>
                <a:spcPct val="100000"/>
              </a:lnSpc>
              <a:spcBef>
                <a:spcPts val="0"/>
              </a:spcBef>
              <a:spcAft>
                <a:spcPts val="0"/>
              </a:spcAft>
              <a:buClr>
                <a:srgbClr val="0F75BC"/>
              </a:buClr>
              <a:buSzPts val="3200"/>
              <a:buFont typeface="Arial"/>
              <a:buNone/>
            </a:pPr>
            <a:r>
              <a:rPr lang="en-US" sz="1800" b="0" i="0" u="none" strike="noStrike" cap="none">
                <a:solidFill>
                  <a:srgbClr val="0F75BC"/>
                </a:solidFill>
                <a:latin typeface="Calibri"/>
                <a:ea typeface="Calibri"/>
                <a:cs typeface="Calibri"/>
                <a:sym typeface="Calibri"/>
              </a:rPr>
              <a:t>1,27</a:t>
            </a:r>
            <a:r>
              <a:rPr lang="en-US" sz="1800">
                <a:solidFill>
                  <a:srgbClr val="0F75BC"/>
                </a:solidFill>
                <a:latin typeface="Calibri"/>
                <a:ea typeface="Calibri"/>
                <a:cs typeface="Calibri"/>
                <a:sym typeface="Calibri"/>
              </a:rPr>
              <a:t>0</a:t>
            </a:r>
            <a:r>
              <a:rPr lang="en-US" sz="1800" b="0" i="0" u="none" strike="noStrike" cap="none">
                <a:solidFill>
                  <a:srgbClr val="0F75BC"/>
                </a:solidFill>
                <a:latin typeface="Calibri"/>
                <a:ea typeface="Calibri"/>
                <a:cs typeface="Calibri"/>
                <a:sym typeface="Calibri"/>
              </a:rPr>
              <a:t> Schools</a:t>
            </a:r>
            <a:endParaRPr sz="18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n-US" sz="1800" b="0" i="0" u="none" strike="noStrike" cap="none">
                <a:solidFill>
                  <a:srgbClr val="006CAD"/>
                </a:solidFill>
                <a:latin typeface="Calibri"/>
                <a:ea typeface="Calibri"/>
                <a:cs typeface="Calibri"/>
                <a:sym typeface="Calibri"/>
              </a:rPr>
              <a:t>13</a:t>
            </a:r>
            <a:r>
              <a:rPr lang="en-US" sz="1800">
                <a:solidFill>
                  <a:srgbClr val="006CAD"/>
                </a:solidFill>
                <a:latin typeface="Calibri"/>
                <a:ea typeface="Calibri"/>
                <a:cs typeface="Calibri"/>
                <a:sym typeface="Calibri"/>
              </a:rPr>
              <a:t>1</a:t>
            </a:r>
            <a:r>
              <a:rPr lang="en-US" sz="1800" b="0" i="0" u="none" strike="noStrike" cap="none">
                <a:solidFill>
                  <a:srgbClr val="006CAD"/>
                </a:solidFill>
                <a:latin typeface="Calibri"/>
                <a:ea typeface="Calibri"/>
                <a:cs typeface="Calibri"/>
                <a:sym typeface="Calibri"/>
              </a:rPr>
              <a:t> Charter Schools</a:t>
            </a:r>
            <a:endParaRPr sz="1800" b="0" i="0" u="none" strike="noStrike" cap="none">
              <a:solidFill>
                <a:srgbClr val="006CAD"/>
              </a:solidFill>
              <a:latin typeface="Calibri"/>
              <a:ea typeface="Calibri"/>
              <a:cs typeface="Calibri"/>
              <a:sym typeface="Calibri"/>
            </a:endParaRPr>
          </a:p>
          <a:p>
            <a:pPr marL="0" marR="0" lvl="0" indent="0" algn="ctr" rtl="0">
              <a:lnSpc>
                <a:spcPct val="100000"/>
              </a:lnSpc>
              <a:spcBef>
                <a:spcPts val="0"/>
              </a:spcBef>
              <a:spcAft>
                <a:spcPts val="0"/>
              </a:spcAft>
              <a:buClr>
                <a:srgbClr val="0F75BC"/>
              </a:buClr>
              <a:buSzPts val="1400"/>
              <a:buFont typeface="Arial"/>
              <a:buNone/>
            </a:pPr>
            <a:r>
              <a:rPr lang="en-US" sz="1800" b="0" i="0" u="none" strike="noStrike" cap="none">
                <a:solidFill>
                  <a:srgbClr val="006CAD"/>
                </a:solidFill>
                <a:latin typeface="Calibri"/>
                <a:ea typeface="Calibri"/>
                <a:cs typeface="Calibri"/>
                <a:sym typeface="Calibri"/>
              </a:rPr>
              <a:t>19 Education Service Districts</a:t>
            </a:r>
            <a:endParaRPr sz="1800" b="0" i="0" u="none" strike="noStrike" cap="none">
              <a:solidFill>
                <a:srgbClr val="000000"/>
              </a:solidFill>
              <a:latin typeface="Calibri"/>
              <a:ea typeface="Calibri"/>
              <a:cs typeface="Calibri"/>
              <a:sym typeface="Calibri"/>
            </a:endParaRPr>
          </a:p>
        </p:txBody>
      </p:sp>
      <p:sp>
        <p:nvSpPr>
          <p:cNvPr id="9" name="Google Shape;504;p70">
            <a:extLst>
              <a:ext uri="{FF2B5EF4-FFF2-40B4-BE49-F238E27FC236}">
                <a16:creationId xmlns:a16="http://schemas.microsoft.com/office/drawing/2014/main" id="{CCCC9281-E8E6-7B5F-4483-DD5753C49DD0}"/>
              </a:ext>
            </a:extLst>
          </p:cNvPr>
          <p:cNvSpPr txBox="1"/>
          <p:nvPr/>
        </p:nvSpPr>
        <p:spPr>
          <a:xfrm>
            <a:off x="7170375" y="6009450"/>
            <a:ext cx="216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*Numbers represent 2023-24</a:t>
            </a:r>
            <a:endParaRPr sz="1200">
              <a:solidFill>
                <a:schemeClr val="dk1"/>
              </a:solidFill>
              <a:latin typeface="Calibri"/>
              <a:ea typeface="Calibri"/>
              <a:cs typeface="Calibri"/>
              <a:sym typeface="Calibri"/>
            </a:endParaRPr>
          </a:p>
        </p:txBody>
      </p:sp>
      <p:sp>
        <p:nvSpPr>
          <p:cNvPr id="2" name="Footer Placeholder 1">
            <a:extLst>
              <a:ext uri="{FF2B5EF4-FFF2-40B4-BE49-F238E27FC236}">
                <a16:creationId xmlns:a16="http://schemas.microsoft.com/office/drawing/2014/main" id="{9197E386-978A-2C7A-7EBE-F3E76411DAC0}"/>
              </a:ext>
            </a:extLst>
          </p:cNvPr>
          <p:cNvSpPr>
            <a:spLocks noGrp="1"/>
          </p:cNvSpPr>
          <p:nvPr>
            <p:ph type="ftr" sz="quarter" idx="11"/>
          </p:nvPr>
        </p:nvSpPr>
        <p:spPr>
          <a:xfrm>
            <a:off x="717176" y="6139793"/>
            <a:ext cx="2864224" cy="365125"/>
          </a:xfrm>
        </p:spPr>
        <p:txBody>
          <a:bodyPr/>
          <a:lstStyle/>
          <a:p>
            <a:r>
              <a:rPr lang="en-US"/>
              <a:t>Oregon Department of Education</a:t>
            </a:r>
          </a:p>
        </p:txBody>
      </p:sp>
      <p:pic>
        <p:nvPicPr>
          <p:cNvPr id="10" name="Picture 9" descr="A blue outline of the state of Oregon including text and numbers explaning Oregon's student, educator and district count">
            <a:extLst>
              <a:ext uri="{FF2B5EF4-FFF2-40B4-BE49-F238E27FC236}">
                <a16:creationId xmlns:a16="http://schemas.microsoft.com/office/drawing/2014/main" id="{A0126A8F-0EA2-EFBC-4220-1AEA32C32F32}"/>
              </a:ext>
            </a:extLst>
          </p:cNvPr>
          <p:cNvPicPr>
            <a:picLocks noChangeAspect="1"/>
          </p:cNvPicPr>
          <p:nvPr/>
        </p:nvPicPr>
        <p:blipFill>
          <a:blip r:embed="rId5"/>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7B0F5970-9ABF-6E68-BB9C-078ABEA3C485}"/>
              </a:ext>
            </a:extLst>
          </p:cNvPr>
          <p:cNvSpPr>
            <a:spLocks noGrp="1"/>
          </p:cNvSpPr>
          <p:nvPr>
            <p:ph type="sldNum" sz="quarter" idx="12"/>
          </p:nvPr>
        </p:nvSpPr>
        <p:spPr>
          <a:xfrm>
            <a:off x="8610600" y="6139793"/>
            <a:ext cx="2891118" cy="365125"/>
          </a:xfrm>
        </p:spPr>
        <p:txBody>
          <a:bodyPr/>
          <a:lstStyle/>
          <a:p>
            <a:fld id="{357F5B69-6281-4C1F-8C38-6DA0F56DA430}" type="slidenum">
              <a:rPr lang="en-US" smtClean="0"/>
              <a:pPr/>
              <a:t>3</a:t>
            </a:fld>
            <a:endParaRPr lang="en-US"/>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7">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35" name="Google Shape;435;p7"/>
          <p:cNvSpPr txBox="1">
            <a:spLocks noGrp="1"/>
          </p:cNvSpPr>
          <p:nvPr>
            <p:ph type="ctrTitle"/>
          </p:nvPr>
        </p:nvSpPr>
        <p:spPr>
          <a:xfrm>
            <a:off x="1569225" y="1323825"/>
            <a:ext cx="9144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5000"/>
              <a:t>Purpose &amp; Goals</a:t>
            </a:r>
            <a:endParaRPr sz="5000"/>
          </a:p>
        </p:txBody>
      </p:sp>
      <p:sp>
        <p:nvSpPr>
          <p:cNvPr id="436" name="Google Shape;436;p7"/>
          <p:cNvSpPr txBox="1">
            <a:spLocks noGrp="1"/>
          </p:cNvSpPr>
          <p:nvPr>
            <p:ph type="subTitle" idx="1"/>
          </p:nvPr>
        </p:nvSpPr>
        <p:spPr>
          <a:xfrm>
            <a:off x="1195275" y="2799850"/>
            <a:ext cx="9635700" cy="251829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2200" b="1" dirty="0">
                <a:solidFill>
                  <a:schemeClr val="dk1"/>
                </a:solidFill>
              </a:rPr>
              <a:t>Purpose</a:t>
            </a:r>
            <a:r>
              <a:rPr lang="en-US" sz="2200" dirty="0">
                <a:solidFill>
                  <a:schemeClr val="dk1"/>
                </a:solidFill>
              </a:rPr>
              <a:t>: To provide free fresh fruits and vegetables to elementary students during the school day.</a:t>
            </a:r>
            <a:endParaRPr sz="2200" dirty="0">
              <a:solidFill>
                <a:schemeClr val="dk1"/>
              </a:solidFill>
            </a:endParaRPr>
          </a:p>
          <a:p>
            <a:pPr marL="0" lvl="0" indent="0" algn="l" rtl="0">
              <a:lnSpc>
                <a:spcPct val="90000"/>
              </a:lnSpc>
              <a:spcBef>
                <a:spcPts val="0"/>
              </a:spcBef>
              <a:spcAft>
                <a:spcPts val="0"/>
              </a:spcAft>
              <a:buClr>
                <a:schemeClr val="accent3"/>
              </a:buClr>
              <a:buSzPts val="2400"/>
              <a:buNone/>
            </a:pPr>
            <a:endParaRPr sz="2200" dirty="0">
              <a:solidFill>
                <a:schemeClr val="dk1"/>
              </a:solidFill>
            </a:endParaRPr>
          </a:p>
          <a:p>
            <a:pPr marL="0" lvl="0" indent="0" algn="l" rtl="0">
              <a:lnSpc>
                <a:spcPct val="90000"/>
              </a:lnSpc>
              <a:spcBef>
                <a:spcPts val="0"/>
              </a:spcBef>
              <a:spcAft>
                <a:spcPts val="0"/>
              </a:spcAft>
              <a:buClr>
                <a:schemeClr val="accent3"/>
              </a:buClr>
              <a:buSzPts val="2400"/>
              <a:buNone/>
            </a:pPr>
            <a:r>
              <a:rPr lang="en-US" sz="2200" b="1" dirty="0">
                <a:solidFill>
                  <a:schemeClr val="dk1"/>
                </a:solidFill>
              </a:rPr>
              <a:t>Goal</a:t>
            </a:r>
            <a:r>
              <a:rPr lang="en-US" sz="2200" dirty="0">
                <a:solidFill>
                  <a:schemeClr val="dk1"/>
                </a:solidFill>
              </a:rPr>
              <a:t>: To introduce children to a variety of fresh, unprocessed fruits and vegetables they may not have had the opportunity to try, with the aim of increasing their acceptance and consumption over time.</a:t>
            </a:r>
          </a:p>
          <a:p>
            <a:pPr marL="0" lvl="0" indent="0" algn="l" rtl="0">
              <a:lnSpc>
                <a:spcPct val="90000"/>
              </a:lnSpc>
              <a:spcBef>
                <a:spcPts val="0"/>
              </a:spcBef>
              <a:spcAft>
                <a:spcPts val="0"/>
              </a:spcAft>
              <a:buClr>
                <a:schemeClr val="accent3"/>
              </a:buClr>
              <a:buSzPts val="2400"/>
              <a:buNone/>
            </a:pPr>
            <a:endParaRPr lang="en-US" sz="2200" dirty="0">
              <a:solidFill>
                <a:schemeClr val="dk1"/>
              </a:solidFill>
            </a:endParaRPr>
          </a:p>
          <a:p>
            <a:pPr marL="0" lvl="0" indent="0" algn="l" rtl="0">
              <a:lnSpc>
                <a:spcPct val="90000"/>
              </a:lnSpc>
              <a:spcBef>
                <a:spcPts val="0"/>
              </a:spcBef>
              <a:spcAft>
                <a:spcPts val="0"/>
              </a:spcAft>
              <a:buClr>
                <a:schemeClr val="accent3"/>
              </a:buClr>
              <a:buSzPts val="2400"/>
              <a:buNone/>
            </a:pPr>
            <a:r>
              <a:rPr lang="en-US" sz="2200" b="1" dirty="0">
                <a:solidFill>
                  <a:schemeClr val="dk1"/>
                </a:solidFill>
              </a:rPr>
              <a:t>Outcome</a:t>
            </a:r>
            <a:r>
              <a:rPr lang="en-US" sz="2200" dirty="0">
                <a:solidFill>
                  <a:schemeClr val="dk1"/>
                </a:solidFill>
              </a:rPr>
              <a:t>: To build a foundation for lifelong nutrition and wellness.</a:t>
            </a:r>
            <a:endParaRPr sz="2200" dirty="0">
              <a:solidFill>
                <a:schemeClr val="dk1"/>
              </a:solidFill>
            </a:endParaRPr>
          </a:p>
        </p:txBody>
      </p:sp>
      <p:sp>
        <p:nvSpPr>
          <p:cNvPr id="437" name="Google Shape;437;p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438" name="Google Shape;438;p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pic>
        <p:nvPicPr>
          <p:cNvPr id="439" name="Google Shape;439;p7">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A3FD9F77-A0B9-A36F-46B9-1EF6FFD357B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6" name="Google Shape;446;g36da6e51d9c_0_5"/>
          <p:cNvSpPr txBox="1">
            <a:spLocks noGrp="1"/>
          </p:cNvSpPr>
          <p:nvPr>
            <p:ph type="title"/>
          </p:nvPr>
        </p:nvSpPr>
        <p:spPr>
          <a:xfrm>
            <a:off x="488575" y="2133600"/>
            <a:ext cx="5454900" cy="1026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4800" dirty="0"/>
              <a:t>How FFVP Supports Whole Child Health</a:t>
            </a:r>
            <a:endParaRPr sz="4800" dirty="0"/>
          </a:p>
        </p:txBody>
      </p:sp>
      <p:sp>
        <p:nvSpPr>
          <p:cNvPr id="447" name="Google Shape;447;g36da6e51d9c_0_5"/>
          <p:cNvSpPr txBox="1">
            <a:spLocks noGrp="1"/>
          </p:cNvSpPr>
          <p:nvPr>
            <p:ph type="body" idx="1"/>
          </p:nvPr>
        </p:nvSpPr>
        <p:spPr>
          <a:xfrm>
            <a:off x="717175" y="3234850"/>
            <a:ext cx="5107500" cy="2925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2200" dirty="0">
                <a:solidFill>
                  <a:schemeClr val="dk1"/>
                </a:solidFill>
              </a:rPr>
              <a:t>The FFVP supports the </a:t>
            </a:r>
            <a:r>
              <a:rPr lang="en-US" sz="2200" b="1" u="sng" dirty="0">
                <a:solidFill>
                  <a:schemeClr val="dk1"/>
                </a:solidFill>
                <a:hlinkClick r:id="rId4">
                  <a:extLst>
                    <a:ext uri="{A12FA001-AC4F-418D-AE19-62706E023703}">
                      <ahyp:hlinkClr xmlns:ahyp="http://schemas.microsoft.com/office/drawing/2018/hyperlinkcolor" val="tx"/>
                    </a:ext>
                  </a:extLst>
                </a:hlinkClick>
              </a:rPr>
              <a:t>CDC's Whole School, Whole Community, Whole Child (WSCC)</a:t>
            </a:r>
            <a:r>
              <a:rPr lang="en-US" sz="2200" b="1" dirty="0">
                <a:solidFill>
                  <a:schemeClr val="dk1"/>
                </a:solidFill>
              </a:rPr>
              <a:t> </a:t>
            </a:r>
            <a:r>
              <a:rPr lang="en-US" sz="2200" dirty="0">
                <a:solidFill>
                  <a:schemeClr val="dk1"/>
                </a:solidFill>
              </a:rPr>
              <a:t>framework by aligning with two key components:</a:t>
            </a:r>
            <a:endParaRPr sz="2200" dirty="0">
              <a:solidFill>
                <a:schemeClr val="dk1"/>
              </a:solidFill>
            </a:endParaRPr>
          </a:p>
          <a:p>
            <a:pPr marL="0" lvl="0" indent="0" algn="l" rtl="0">
              <a:lnSpc>
                <a:spcPct val="90000"/>
              </a:lnSpc>
              <a:spcBef>
                <a:spcPts val="0"/>
              </a:spcBef>
              <a:spcAft>
                <a:spcPts val="0"/>
              </a:spcAft>
              <a:buClr>
                <a:schemeClr val="accent3"/>
              </a:buClr>
              <a:buSzPts val="2400"/>
              <a:buNone/>
            </a:pPr>
            <a:endParaRPr sz="2200" b="1" dirty="0"/>
          </a:p>
          <a:p>
            <a:pPr marL="457200" lvl="0" indent="-368300" algn="l" rtl="0">
              <a:lnSpc>
                <a:spcPct val="90000"/>
              </a:lnSpc>
              <a:spcBef>
                <a:spcPts val="0"/>
              </a:spcBef>
              <a:spcAft>
                <a:spcPts val="0"/>
              </a:spcAft>
              <a:buClr>
                <a:schemeClr val="dk1"/>
              </a:buClr>
              <a:buSzPts val="2200"/>
              <a:buChar char="●"/>
            </a:pPr>
            <a:r>
              <a:rPr lang="en-US" sz="2200" dirty="0">
                <a:solidFill>
                  <a:schemeClr val="dk1"/>
                </a:solidFill>
              </a:rPr>
              <a:t>Nutrition Environment and Services</a:t>
            </a:r>
            <a:endParaRPr sz="2200" dirty="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dirty="0">
                <a:solidFill>
                  <a:schemeClr val="dk1"/>
                </a:solidFill>
              </a:rPr>
              <a:t>Health Education</a:t>
            </a:r>
            <a:endParaRPr sz="2200" dirty="0">
              <a:solidFill>
                <a:schemeClr val="dk1"/>
              </a:solidFill>
            </a:endParaRPr>
          </a:p>
        </p:txBody>
      </p:sp>
      <p:pic>
        <p:nvPicPr>
          <p:cNvPr id="445" name="Google Shape;445;g36da6e51d9c_0_5" descr="Circular infographic titled “Whole School, Whole Community, Whole Child,” presenting a collaborative approach to learning and health. Concentric rings connect community, family, employee, health, physical activity, nutrition, counseling, social-emotional, and environmental supports around a child, with inner outcomes labeled healthy, safe, engaged, challenged, and supported."/>
          <p:cNvPicPr preferRelativeResize="0"/>
          <p:nvPr/>
        </p:nvPicPr>
        <p:blipFill rotWithShape="1">
          <a:blip r:embed="rId5">
            <a:alphaModFix/>
          </a:blip>
          <a:srcRect t="19348" b="5598"/>
          <a:stretch/>
        </p:blipFill>
        <p:spPr>
          <a:xfrm>
            <a:off x="5193825" y="868680"/>
            <a:ext cx="6190455" cy="5712395"/>
          </a:xfrm>
          <a:prstGeom prst="rect">
            <a:avLst/>
          </a:prstGeom>
          <a:noFill/>
          <a:ln>
            <a:noFill/>
          </a:ln>
        </p:spPr>
      </p:pic>
      <p:sp>
        <p:nvSpPr>
          <p:cNvPr id="448" name="Google Shape;448;g36da6e51d9c_0_5"/>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449" name="Google Shape;449;g36da6e51d9c_0_5"/>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pic>
        <p:nvPicPr>
          <p:cNvPr id="450" name="Google Shape;450;g36da6e51d9c_0_5">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269754" y="269122"/>
            <a:ext cx="2239201" cy="1113550"/>
          </a:xfrm>
          <a:prstGeom prst="rect">
            <a:avLst/>
          </a:prstGeom>
          <a:noFill/>
          <a:ln>
            <a:noFill/>
          </a:ln>
        </p:spPr>
      </p:pic>
      <p:sp>
        <p:nvSpPr>
          <p:cNvPr id="452" name="Google Shape;452;g36da6e51d9c_0_5">
            <a:extLst>
              <a:ext uri="{C183D7F6-B498-43B3-948B-1728B52AA6E4}">
                <adec:decorative xmlns:adec="http://schemas.microsoft.com/office/drawing/2017/decorative" val="1"/>
              </a:ext>
            </a:extLst>
          </p:cNvPr>
          <p:cNvSpPr/>
          <p:nvPr/>
        </p:nvSpPr>
        <p:spPr>
          <a:xfrm>
            <a:off x="7819252" y="1538165"/>
            <a:ext cx="939600" cy="9396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53" name="Google Shape;453;g36da6e51d9c_0_5">
            <a:extLst>
              <a:ext uri="{C183D7F6-B498-43B3-948B-1728B52AA6E4}">
                <adec:decorative xmlns:adec="http://schemas.microsoft.com/office/drawing/2017/decorative" val="1"/>
              </a:ext>
            </a:extLst>
          </p:cNvPr>
          <p:cNvSpPr/>
          <p:nvPr/>
        </p:nvSpPr>
        <p:spPr>
          <a:xfrm>
            <a:off x="9590325" y="2663062"/>
            <a:ext cx="939600" cy="9396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3" name="Picture 2">
            <a:extLst>
              <a:ext uri="{FF2B5EF4-FFF2-40B4-BE49-F238E27FC236}">
                <a16:creationId xmlns:a16="http://schemas.microsoft.com/office/drawing/2014/main" id="{FB308456-6067-493B-3A1C-0A8604839F4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442225" y="269122"/>
            <a:ext cx="1480021" cy="1568822"/>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457"/>
        <p:cNvGrpSpPr/>
        <p:nvPr/>
      </p:nvGrpSpPr>
      <p:grpSpPr>
        <a:xfrm>
          <a:off x="0" y="0"/>
          <a:ext cx="0" cy="0"/>
          <a:chOff x="0" y="0"/>
          <a:chExt cx="0" cy="0"/>
        </a:xfrm>
      </p:grpSpPr>
      <p:sp>
        <p:nvSpPr>
          <p:cNvPr id="458" name="Google Shape;458;g36da6e51d9c_0_57">
            <a:extLst>
              <a:ext uri="{C183D7F6-B498-43B3-948B-1728B52AA6E4}">
                <adec:decorative xmlns:adec="http://schemas.microsoft.com/office/drawing/2017/decorative" val="1"/>
              </a:ext>
            </a:extLst>
          </p:cNvPr>
          <p:cNvSpPr/>
          <p:nvPr/>
        </p:nvSpPr>
        <p:spPr>
          <a:xfrm>
            <a:off x="5155050" y="3332963"/>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59" name="Google Shape;459;g36da6e51d9c_0_57"/>
          <p:cNvSpPr txBox="1">
            <a:spLocks noGrp="1"/>
          </p:cNvSpPr>
          <p:nvPr>
            <p:ph type="ctrTitle"/>
          </p:nvPr>
        </p:nvSpPr>
        <p:spPr>
          <a:xfrm>
            <a:off x="1321500" y="1323825"/>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5000">
                <a:solidFill>
                  <a:schemeClr val="accent2"/>
                </a:solidFill>
              </a:rPr>
              <a:t>Administration</a:t>
            </a:r>
            <a:endParaRPr sz="5000">
              <a:solidFill>
                <a:schemeClr val="accent2"/>
              </a:solidFill>
            </a:endParaRPr>
          </a:p>
        </p:txBody>
      </p:sp>
      <p:grpSp>
        <p:nvGrpSpPr>
          <p:cNvPr id="468" name="Google Shape;468;g36da6e51d9c_0_57" descr="Dark purple box with text stating &quot;USDA: Awards federal FFVP dollars to State agencies (such as ODE).&quot;&#10;">
            <a:extLst>
              <a:ext uri="{C183D7F6-B498-43B3-948B-1728B52AA6E4}">
                <adec:decorative xmlns:adec="http://schemas.microsoft.com/office/drawing/2017/decorative" val="0"/>
              </a:ext>
            </a:extLst>
          </p:cNvPr>
          <p:cNvGrpSpPr/>
          <p:nvPr/>
        </p:nvGrpSpPr>
        <p:grpSpPr>
          <a:xfrm>
            <a:off x="1508796" y="2288488"/>
            <a:ext cx="2592735" cy="2092748"/>
            <a:chOff x="1126863" y="2013875"/>
            <a:chExt cx="1944600" cy="1569600"/>
          </a:xfrm>
        </p:grpSpPr>
        <p:sp>
          <p:nvSpPr>
            <p:cNvPr id="469" name="Google Shape;469;g36da6e51d9c_0_57"/>
            <p:cNvSpPr/>
            <p:nvPr/>
          </p:nvSpPr>
          <p:spPr>
            <a:xfrm>
              <a:off x="1126863" y="2013875"/>
              <a:ext cx="1944600" cy="1569600"/>
            </a:xfrm>
            <a:prstGeom prst="round2DiagRect">
              <a:avLst>
                <a:gd name="adj1" fmla="val 0"/>
                <a:gd name="adj2" fmla="val 17764"/>
              </a:avLst>
            </a:prstGeom>
            <a:solidFill>
              <a:srgbClr val="741B47"/>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0" name="Google Shape;470;g36da6e51d9c_0_57"/>
            <p:cNvSpPr txBox="1"/>
            <p:nvPr/>
          </p:nvSpPr>
          <p:spPr>
            <a:xfrm>
              <a:off x="1343871" y="2058514"/>
              <a:ext cx="1451700" cy="4599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1800" b="1" dirty="0">
                  <a:solidFill>
                    <a:srgbClr val="FFFFFF"/>
                  </a:solidFill>
                  <a:latin typeface="Roboto"/>
                  <a:ea typeface="Roboto"/>
                  <a:cs typeface="Roboto"/>
                  <a:sym typeface="Roboto"/>
                </a:rPr>
                <a:t>USDA</a:t>
              </a:r>
              <a:endParaRPr sz="1600" dirty="0">
                <a:solidFill>
                  <a:srgbClr val="FFFFFF"/>
                </a:solidFill>
                <a:latin typeface="Roboto"/>
                <a:ea typeface="Roboto"/>
                <a:cs typeface="Roboto"/>
                <a:sym typeface="Roboto"/>
              </a:endParaRPr>
            </a:p>
          </p:txBody>
        </p:sp>
        <p:sp>
          <p:nvSpPr>
            <p:cNvPr id="471" name="Google Shape;471;g36da6e51d9c_0_57"/>
            <p:cNvSpPr txBox="1"/>
            <p:nvPr/>
          </p:nvSpPr>
          <p:spPr>
            <a:xfrm>
              <a:off x="1351625" y="2323552"/>
              <a:ext cx="1451700" cy="1094817"/>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None/>
              </a:pPr>
              <a:r>
                <a:rPr lang="en-US" sz="1600" dirty="0">
                  <a:solidFill>
                    <a:srgbClr val="FFFFFF"/>
                  </a:solidFill>
                  <a:latin typeface="Roboto"/>
                  <a:ea typeface="Roboto"/>
                  <a:cs typeface="Roboto"/>
                  <a:sym typeface="Roboto"/>
                </a:rPr>
                <a:t>Awards federal FFVP dollars to State agencies (such as ODE).</a:t>
              </a:r>
              <a:endParaRPr dirty="0">
                <a:solidFill>
                  <a:srgbClr val="FFFFFF"/>
                </a:solidFill>
                <a:latin typeface="Roboto"/>
                <a:ea typeface="Roboto"/>
                <a:cs typeface="Roboto"/>
                <a:sym typeface="Roboto"/>
              </a:endParaRPr>
            </a:p>
          </p:txBody>
        </p:sp>
      </p:grpSp>
      <p:grpSp>
        <p:nvGrpSpPr>
          <p:cNvPr id="464" name="Google Shape;464;g36da6e51d9c_0_57" descr="Purple box stating &quot;ODE: Awards FFVP subgrants to schools that meet the FFVP eligibility criteria&quot;">
            <a:extLst>
              <a:ext uri="{C183D7F6-B498-43B3-948B-1728B52AA6E4}">
                <adec:decorative xmlns:adec="http://schemas.microsoft.com/office/drawing/2017/decorative" val="0"/>
              </a:ext>
            </a:extLst>
          </p:cNvPr>
          <p:cNvGrpSpPr/>
          <p:nvPr/>
        </p:nvGrpSpPr>
        <p:grpSpPr>
          <a:xfrm>
            <a:off x="4098348" y="2288488"/>
            <a:ext cx="2592735" cy="2092748"/>
            <a:chOff x="3071457" y="2013875"/>
            <a:chExt cx="1944600" cy="1569600"/>
          </a:xfrm>
        </p:grpSpPr>
        <p:sp>
          <p:nvSpPr>
            <p:cNvPr id="465" name="Google Shape;465;g36da6e51d9c_0_57"/>
            <p:cNvSpPr/>
            <p:nvPr/>
          </p:nvSpPr>
          <p:spPr>
            <a:xfrm rot="10800000" flipH="1">
              <a:off x="3071457" y="2013875"/>
              <a:ext cx="1944600" cy="1569600"/>
            </a:xfrm>
            <a:prstGeom prst="round2DiagRect">
              <a:avLst>
                <a:gd name="adj1" fmla="val 0"/>
                <a:gd name="adj2" fmla="val 17764"/>
              </a:avLst>
            </a:prstGeom>
            <a:solidFill>
              <a:srgbClr val="A64D7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6" name="Google Shape;466;g36da6e51d9c_0_57"/>
            <p:cNvSpPr txBox="1"/>
            <p:nvPr/>
          </p:nvSpPr>
          <p:spPr>
            <a:xfrm>
              <a:off x="3304944" y="2043060"/>
              <a:ext cx="1451700" cy="459900"/>
            </a:xfrm>
            <a:prstGeom prst="rect">
              <a:avLst/>
            </a:prstGeom>
            <a:solidFill>
              <a:srgbClr val="A64D79"/>
            </a:solid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1800" b="1" dirty="0">
                  <a:solidFill>
                    <a:srgbClr val="FFFFFF"/>
                  </a:solidFill>
                  <a:latin typeface="Roboto"/>
                  <a:ea typeface="Roboto"/>
                  <a:cs typeface="Roboto"/>
                  <a:sym typeface="Roboto"/>
                </a:rPr>
                <a:t>ODE</a:t>
              </a:r>
              <a:endParaRPr sz="1800" dirty="0">
                <a:solidFill>
                  <a:srgbClr val="FFFFFF"/>
                </a:solidFill>
                <a:latin typeface="Roboto"/>
                <a:ea typeface="Roboto"/>
                <a:cs typeface="Roboto"/>
                <a:sym typeface="Roboto"/>
              </a:endParaRPr>
            </a:p>
          </p:txBody>
        </p:sp>
        <p:sp>
          <p:nvSpPr>
            <p:cNvPr id="467" name="Google Shape;467;g36da6e51d9c_0_57"/>
            <p:cNvSpPr txBox="1"/>
            <p:nvPr/>
          </p:nvSpPr>
          <p:spPr>
            <a:xfrm>
              <a:off x="3318875" y="2296466"/>
              <a:ext cx="1451700" cy="973170"/>
            </a:xfrm>
            <a:prstGeom prst="rect">
              <a:avLst/>
            </a:prstGeom>
            <a:solidFill>
              <a:srgbClr val="A64D79"/>
            </a:solid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None/>
              </a:pPr>
              <a:r>
                <a:rPr lang="en-US" sz="1600" dirty="0">
                  <a:solidFill>
                    <a:srgbClr val="FFFFFF"/>
                  </a:solidFill>
                  <a:latin typeface="Roboto"/>
                  <a:ea typeface="Roboto"/>
                  <a:cs typeface="Roboto"/>
                  <a:sym typeface="Roboto"/>
                </a:rPr>
                <a:t>Awards FFVP subgrants to schools that meet the FFVP eligibility criteria.</a:t>
              </a:r>
              <a:endParaRPr sz="1600" dirty="0">
                <a:solidFill>
                  <a:srgbClr val="FFFFFF"/>
                </a:solidFill>
                <a:latin typeface="Roboto"/>
                <a:ea typeface="Roboto"/>
                <a:cs typeface="Roboto"/>
                <a:sym typeface="Roboto"/>
              </a:endParaRPr>
            </a:p>
            <a:p>
              <a:pPr marL="0" lvl="0" indent="0" algn="l" rtl="0">
                <a:lnSpc>
                  <a:spcPct val="115000"/>
                </a:lnSpc>
                <a:spcBef>
                  <a:spcPts val="2100"/>
                </a:spcBef>
                <a:spcAft>
                  <a:spcPts val="2100"/>
                </a:spcAft>
                <a:buNone/>
              </a:pPr>
              <a:endParaRPr sz="1100" dirty="0">
                <a:solidFill>
                  <a:srgbClr val="FFFFFF"/>
                </a:solidFill>
                <a:latin typeface="Roboto"/>
                <a:ea typeface="Roboto"/>
                <a:cs typeface="Roboto"/>
                <a:sym typeface="Roboto"/>
              </a:endParaRPr>
            </a:p>
          </p:txBody>
        </p:sp>
      </p:grpSp>
      <p:grpSp>
        <p:nvGrpSpPr>
          <p:cNvPr id="472" name="Google Shape;472;g36da6e51d9c_0_57" descr="Light purple box with text stating &quot;Schools: Provide free fresh fruits and vegetables to elementary students during the school day, outside of regular mealtimes.&quot;">
            <a:extLst>
              <a:ext uri="{C183D7F6-B498-43B3-948B-1728B52AA6E4}">
                <adec:decorative xmlns:adec="http://schemas.microsoft.com/office/drawing/2017/decorative" val="0"/>
              </a:ext>
            </a:extLst>
          </p:cNvPr>
          <p:cNvGrpSpPr/>
          <p:nvPr/>
        </p:nvGrpSpPr>
        <p:grpSpPr>
          <a:xfrm>
            <a:off x="6691074" y="2288488"/>
            <a:ext cx="4001500" cy="2092748"/>
            <a:chOff x="5015938" y="2013875"/>
            <a:chExt cx="3001200" cy="1569600"/>
          </a:xfrm>
        </p:grpSpPr>
        <p:sp>
          <p:nvSpPr>
            <p:cNvPr id="473" name="Google Shape;473;g36da6e51d9c_0_57"/>
            <p:cNvSpPr/>
            <p:nvPr/>
          </p:nvSpPr>
          <p:spPr>
            <a:xfrm>
              <a:off x="5015938" y="2013875"/>
              <a:ext cx="3001200" cy="1569600"/>
            </a:xfrm>
            <a:prstGeom prst="round2DiagRect">
              <a:avLst>
                <a:gd name="adj1" fmla="val 0"/>
                <a:gd name="adj2" fmla="val 17764"/>
              </a:avLst>
            </a:prstGeom>
            <a:solidFill>
              <a:srgbClr val="C27BA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p:txBody>
        </p:sp>
        <p:sp>
          <p:nvSpPr>
            <p:cNvPr id="474" name="Google Shape;474;g36da6e51d9c_0_57"/>
            <p:cNvSpPr txBox="1"/>
            <p:nvPr/>
          </p:nvSpPr>
          <p:spPr>
            <a:xfrm>
              <a:off x="5231609" y="2054363"/>
              <a:ext cx="2417100" cy="4599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1800" b="1" dirty="0">
                  <a:solidFill>
                    <a:srgbClr val="FFFFFF"/>
                  </a:solidFill>
                  <a:latin typeface="Roboto"/>
                  <a:ea typeface="Roboto"/>
                  <a:cs typeface="Roboto"/>
                  <a:sym typeface="Roboto"/>
                </a:rPr>
                <a:t>Schools</a:t>
              </a:r>
              <a:endParaRPr sz="1800" dirty="0">
                <a:solidFill>
                  <a:srgbClr val="FFFFFF"/>
                </a:solidFill>
                <a:latin typeface="Roboto"/>
                <a:ea typeface="Roboto"/>
                <a:cs typeface="Roboto"/>
                <a:sym typeface="Roboto"/>
              </a:endParaRPr>
            </a:p>
          </p:txBody>
        </p:sp>
        <p:sp>
          <p:nvSpPr>
            <p:cNvPr id="475" name="Google Shape;475;g36da6e51d9c_0_57"/>
            <p:cNvSpPr txBox="1"/>
            <p:nvPr/>
          </p:nvSpPr>
          <p:spPr>
            <a:xfrm>
              <a:off x="5247045" y="2277036"/>
              <a:ext cx="2530280" cy="1055603"/>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None/>
              </a:pPr>
              <a:r>
                <a:rPr lang="en-US" sz="1600" dirty="0">
                  <a:solidFill>
                    <a:srgbClr val="FFFFFF"/>
                  </a:solidFill>
                  <a:latin typeface="Roboto"/>
                  <a:ea typeface="Roboto"/>
                  <a:cs typeface="Roboto"/>
                  <a:sym typeface="Roboto"/>
                </a:rPr>
                <a:t>Provide free fresh fruits and vegetables to elementary students during the school day, outside of regular mealtimes.</a:t>
              </a:r>
              <a:endParaRPr sz="1600" dirty="0">
                <a:solidFill>
                  <a:srgbClr val="FFFFFF"/>
                </a:solidFill>
                <a:latin typeface="Roboto"/>
                <a:ea typeface="Roboto"/>
                <a:cs typeface="Roboto"/>
                <a:sym typeface="Roboto"/>
              </a:endParaRPr>
            </a:p>
            <a:p>
              <a:pPr marL="0" lvl="0" indent="0" algn="l" rtl="0">
                <a:lnSpc>
                  <a:spcPct val="115000"/>
                </a:lnSpc>
                <a:spcBef>
                  <a:spcPts val="2100"/>
                </a:spcBef>
                <a:spcAft>
                  <a:spcPts val="2100"/>
                </a:spcAft>
                <a:buNone/>
              </a:pPr>
              <a:endParaRPr sz="1100" dirty="0">
                <a:solidFill>
                  <a:srgbClr val="FFFFFF"/>
                </a:solidFill>
                <a:latin typeface="Roboto"/>
                <a:ea typeface="Roboto"/>
                <a:cs typeface="Roboto"/>
                <a:sym typeface="Roboto"/>
              </a:endParaRPr>
            </a:p>
          </p:txBody>
        </p:sp>
      </p:grpSp>
      <p:grpSp>
        <p:nvGrpSpPr>
          <p:cNvPr id="476" name="Google Shape;476;g36da6e51d9c_0_57">
            <a:extLst>
              <a:ext uri="{C183D7F6-B498-43B3-948B-1728B52AA6E4}">
                <adec:decorative xmlns:adec="http://schemas.microsoft.com/office/drawing/2017/decorative" val="1"/>
              </a:ext>
            </a:extLst>
          </p:cNvPr>
          <p:cNvGrpSpPr/>
          <p:nvPr/>
        </p:nvGrpSpPr>
        <p:grpSpPr>
          <a:xfrm>
            <a:off x="6513817" y="3204993"/>
            <a:ext cx="348750" cy="347161"/>
            <a:chOff x="4858109" y="2631368"/>
            <a:chExt cx="316442" cy="315000"/>
          </a:xfrm>
        </p:grpSpPr>
        <p:sp>
          <p:nvSpPr>
            <p:cNvPr id="477" name="Google Shape;477;g36da6e51d9c_0_57"/>
            <p:cNvSpPr/>
            <p:nvPr/>
          </p:nvSpPr>
          <p:spPr>
            <a:xfrm>
              <a:off x="4859551" y="2631368"/>
              <a:ext cx="315000" cy="315000"/>
            </a:xfrm>
            <a:prstGeom prst="ellipse">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8" name="Google Shape;478;g36da6e51d9c_0_57"/>
            <p:cNvSpPr/>
            <p:nvPr/>
          </p:nvSpPr>
          <p:spPr>
            <a:xfrm>
              <a:off x="4858109" y="2739300"/>
              <a:ext cx="239100" cy="99000"/>
            </a:xfrm>
            <a:prstGeom prst="rightArrow">
              <a:avLst>
                <a:gd name="adj1" fmla="val 32020"/>
                <a:gd name="adj2" fmla="val 66970"/>
              </a:avLst>
            </a:prstGeom>
            <a:solidFill>
              <a:srgbClr val="0D5CD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br>
                <a:rPr lang="en-US" sz="1900"/>
              </a:br>
              <a:endParaRPr sz="1900"/>
            </a:p>
          </p:txBody>
        </p:sp>
      </p:grpSp>
      <p:sp>
        <p:nvSpPr>
          <p:cNvPr id="479" name="Google Shape;479;g36da6e51d9c_0_57">
            <a:extLst>
              <a:ext uri="{C183D7F6-B498-43B3-948B-1728B52AA6E4}">
                <adec:decorative xmlns:adec="http://schemas.microsoft.com/office/drawing/2017/decorative" val="1"/>
              </a:ext>
            </a:extLst>
          </p:cNvPr>
          <p:cNvSpPr/>
          <p:nvPr/>
        </p:nvSpPr>
        <p:spPr>
          <a:xfrm>
            <a:off x="3931037" y="3205082"/>
            <a:ext cx="347155" cy="347155"/>
          </a:xfrm>
          <a:prstGeom prst="ellipse">
            <a:avLst/>
          </a:pr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80" name="Google Shape;480;g36da6e51d9c_0_57">
            <a:extLst>
              <a:ext uri="{C183D7F6-B498-43B3-948B-1728B52AA6E4}">
                <adec:decorative xmlns:adec="http://schemas.microsoft.com/office/drawing/2017/decorative" val="1"/>
              </a:ext>
            </a:extLst>
          </p:cNvPr>
          <p:cNvSpPr/>
          <p:nvPr/>
        </p:nvSpPr>
        <p:spPr>
          <a:xfrm>
            <a:off x="3923017" y="3323946"/>
            <a:ext cx="263400" cy="109200"/>
          </a:xfrm>
          <a:prstGeom prst="rightArrow">
            <a:avLst>
              <a:gd name="adj1" fmla="val 32020"/>
              <a:gd name="adj2" fmla="val 66970"/>
            </a:avLst>
          </a:prstGeom>
          <a:solidFill>
            <a:srgbClr val="0D5CD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br>
              <a:rPr lang="en-US" sz="1900"/>
            </a:br>
            <a:endParaRPr sz="1900"/>
          </a:p>
        </p:txBody>
      </p:sp>
      <p:sp>
        <p:nvSpPr>
          <p:cNvPr id="4" name="Google Shape;482;g36da6e51d9c_0_57">
            <a:extLst>
              <a:ext uri="{FF2B5EF4-FFF2-40B4-BE49-F238E27FC236}">
                <a16:creationId xmlns:a16="http://schemas.microsoft.com/office/drawing/2014/main" id="{42B63EEF-824D-2EDB-AF47-96930ACF00DF}"/>
              </a:ext>
            </a:extLst>
          </p:cNvPr>
          <p:cNvSpPr txBox="1"/>
          <p:nvPr/>
        </p:nvSpPr>
        <p:spPr>
          <a:xfrm>
            <a:off x="1321500" y="4420148"/>
            <a:ext cx="9183900" cy="861744"/>
          </a:xfrm>
          <a:prstGeom prst="rect">
            <a:avLst/>
          </a:prstGeom>
          <a:noFill/>
          <a:ln>
            <a:noFill/>
          </a:ln>
        </p:spPr>
        <p:txBody>
          <a:bodyPr spcFirstLastPara="1" wrap="square" lIns="91425" tIns="91425" rIns="91425" bIns="91425" anchor="t" anchorCtr="0">
            <a:spAutoFit/>
          </a:bodyPr>
          <a:lstStyle/>
          <a:p>
            <a:pPr algn="ctr"/>
            <a:r>
              <a:rPr lang="en-US" sz="2200" dirty="0">
                <a:solidFill>
                  <a:schemeClr val="dk1"/>
                </a:solidFill>
                <a:latin typeface="Calibri"/>
                <a:ea typeface="Calibri"/>
                <a:cs typeface="Calibri"/>
                <a:sym typeface="Calibri"/>
              </a:rPr>
              <a:t>The FFVP grant period follows the federal fiscal year: </a:t>
            </a:r>
            <a:r>
              <a:rPr lang="en-US" sz="2200" b="1" dirty="0">
                <a:solidFill>
                  <a:schemeClr val="dk1"/>
                </a:solidFill>
                <a:latin typeface="Calibri"/>
                <a:ea typeface="Calibri"/>
                <a:cs typeface="Calibri"/>
                <a:sym typeface="Calibri"/>
              </a:rPr>
              <a:t>Oct. 1 - Sept. 30</a:t>
            </a:r>
            <a:endParaRPr lang="en-US" sz="2200" dirty="0">
              <a:solidFill>
                <a:schemeClr val="dk1"/>
              </a:solidFill>
              <a:latin typeface="Calibri"/>
              <a:ea typeface="Calibri"/>
              <a:cs typeface="Calibri"/>
              <a:sym typeface="Calibri"/>
            </a:endParaRPr>
          </a:p>
          <a:p>
            <a:pPr marL="0" lvl="0" indent="0" algn="ctr" rtl="0">
              <a:spcBef>
                <a:spcPts val="0"/>
              </a:spcBef>
              <a:spcAft>
                <a:spcPts val="0"/>
              </a:spcAft>
              <a:buNone/>
            </a:pPr>
            <a:endParaRPr sz="2200" dirty="0">
              <a:solidFill>
                <a:schemeClr val="dk1"/>
              </a:solidFill>
              <a:latin typeface="Calibri"/>
              <a:ea typeface="Calibri"/>
              <a:cs typeface="Calibri"/>
              <a:sym typeface="Calibri"/>
            </a:endParaRPr>
          </a:p>
        </p:txBody>
      </p:sp>
      <p:sp>
        <p:nvSpPr>
          <p:cNvPr id="481" name="Google Shape;481;g36da6e51d9c_0_57"/>
          <p:cNvSpPr txBox="1"/>
          <p:nvPr/>
        </p:nvSpPr>
        <p:spPr>
          <a:xfrm>
            <a:off x="1504050" y="5091272"/>
            <a:ext cx="91839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400" i="1" dirty="0">
                <a:solidFill>
                  <a:schemeClr val="dk1"/>
                </a:solidFill>
                <a:latin typeface="Calibri"/>
                <a:ea typeface="Calibri"/>
                <a:cs typeface="Calibri"/>
                <a:sym typeface="Calibri"/>
              </a:rPr>
              <a:t>The FFVP is now part of the CNP Permanent Agreement.</a:t>
            </a:r>
            <a:endParaRPr sz="2400" i="1" dirty="0">
              <a:solidFill>
                <a:schemeClr val="dk1"/>
              </a:solidFill>
              <a:latin typeface="Calibri"/>
              <a:ea typeface="Calibri"/>
              <a:cs typeface="Calibri"/>
              <a:sym typeface="Calibri"/>
            </a:endParaRPr>
          </a:p>
          <a:p>
            <a:pPr marL="0" lvl="0" indent="0" algn="ctr" rtl="0">
              <a:spcBef>
                <a:spcPts val="0"/>
              </a:spcBef>
              <a:spcAft>
                <a:spcPts val="0"/>
              </a:spcAft>
              <a:buNone/>
            </a:pPr>
            <a:r>
              <a:rPr lang="en-US" sz="2400" b="1" i="1" dirty="0">
                <a:solidFill>
                  <a:schemeClr val="dk1"/>
                </a:solidFill>
                <a:latin typeface="Calibri"/>
                <a:ea typeface="Calibri"/>
                <a:cs typeface="Calibri"/>
                <a:sym typeface="Calibri"/>
              </a:rPr>
              <a:t>There will not be a separate grant agreement.</a:t>
            </a:r>
            <a:endParaRPr sz="2400" b="1" i="1" dirty="0">
              <a:solidFill>
                <a:schemeClr val="dk1"/>
              </a:solidFill>
              <a:latin typeface="Calibri"/>
              <a:ea typeface="Calibri"/>
              <a:cs typeface="Calibri"/>
              <a:sym typeface="Calibri"/>
            </a:endParaRPr>
          </a:p>
        </p:txBody>
      </p:sp>
      <p:sp>
        <p:nvSpPr>
          <p:cNvPr id="460" name="Google Shape;460;g36da6e51d9c_0_57"/>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461" name="Google Shape;461;g36da6e51d9c_0_5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pic>
        <p:nvPicPr>
          <p:cNvPr id="3" name="Picture 2">
            <a:extLst>
              <a:ext uri="{FF2B5EF4-FFF2-40B4-BE49-F238E27FC236}">
                <a16:creationId xmlns:a16="http://schemas.microsoft.com/office/drawing/2014/main" id="{B1DDA83A-A663-F0C1-03D9-093542498FF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42225" y="269122"/>
            <a:ext cx="1480021" cy="1568822"/>
          </a:xfrm>
          <a:prstGeom prst="rect">
            <a:avLst/>
          </a:prstGeom>
        </p:spPr>
      </p:pic>
      <p:pic>
        <p:nvPicPr>
          <p:cNvPr id="462" name="Google Shape;462;g36da6e51d9c_0_57">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69754" y="269122"/>
            <a:ext cx="2239201" cy="1113550"/>
          </a:xfrm>
          <a:prstGeom prst="rect">
            <a:avLst/>
          </a:prstGeom>
          <a:noFill/>
          <a:ln>
            <a:noFill/>
          </a:ln>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486"/>
        <p:cNvGrpSpPr/>
        <p:nvPr/>
      </p:nvGrpSpPr>
      <p:grpSpPr>
        <a:xfrm>
          <a:off x="0" y="0"/>
          <a:ext cx="0" cy="0"/>
          <a:chOff x="0" y="0"/>
          <a:chExt cx="0" cy="0"/>
        </a:xfrm>
      </p:grpSpPr>
      <p:sp>
        <p:nvSpPr>
          <p:cNvPr id="487" name="Google Shape;487;g36da6e51d9c_0_39">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88" name="Google Shape;488;g36da6e51d9c_0_39"/>
          <p:cNvSpPr txBox="1">
            <a:spLocks noGrp="1"/>
          </p:cNvSpPr>
          <p:nvPr>
            <p:ph type="ctrTitle"/>
          </p:nvPr>
        </p:nvSpPr>
        <p:spPr>
          <a:xfrm>
            <a:off x="1321500" y="1323825"/>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5000">
                <a:solidFill>
                  <a:schemeClr val="accent2"/>
                </a:solidFill>
              </a:rPr>
              <a:t>Eligibility</a:t>
            </a:r>
            <a:endParaRPr sz="5000">
              <a:solidFill>
                <a:schemeClr val="accent2"/>
              </a:solidFill>
            </a:endParaRPr>
          </a:p>
        </p:txBody>
      </p:sp>
      <p:sp>
        <p:nvSpPr>
          <p:cNvPr id="489" name="Google Shape;489;g36da6e51d9c_0_39"/>
          <p:cNvSpPr txBox="1">
            <a:spLocks noGrp="1"/>
          </p:cNvSpPr>
          <p:nvPr>
            <p:ph type="subTitle" idx="1"/>
          </p:nvPr>
        </p:nvSpPr>
        <p:spPr>
          <a:xfrm>
            <a:off x="623174" y="2355900"/>
            <a:ext cx="10953300" cy="5169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200" b="1">
                <a:solidFill>
                  <a:schemeClr val="dk1"/>
                </a:solidFill>
              </a:rPr>
              <a:t>There are four eligibility criteria that must be met before a school can participate in the FFVP.</a:t>
            </a:r>
            <a:endParaRPr sz="2200">
              <a:solidFill>
                <a:schemeClr val="dk1"/>
              </a:solidFill>
            </a:endParaRPr>
          </a:p>
          <a:p>
            <a:pPr marL="0" lvl="0" indent="0" algn="ctr" rtl="0">
              <a:lnSpc>
                <a:spcPct val="90000"/>
              </a:lnSpc>
              <a:spcBef>
                <a:spcPts val="0"/>
              </a:spcBef>
              <a:spcAft>
                <a:spcPts val="0"/>
              </a:spcAft>
              <a:buNone/>
            </a:pPr>
            <a:endParaRPr sz="1800" i="1">
              <a:solidFill>
                <a:schemeClr val="dk1"/>
              </a:solidFill>
              <a:highlight>
                <a:srgbClr val="EAD1DC"/>
              </a:highlight>
            </a:endParaRPr>
          </a:p>
        </p:txBody>
      </p:sp>
      <p:pic>
        <p:nvPicPr>
          <p:cNvPr id="495" name="Google Shape;495;g36da6e51d9c_0_39">
            <a:extLst>
              <a:ext uri="{C183D7F6-B498-43B3-948B-1728B52AA6E4}">
                <adec:decorative xmlns:adec="http://schemas.microsoft.com/office/drawing/2017/decorative" val="1"/>
              </a:ext>
            </a:extLst>
          </p:cNvPr>
          <p:cNvPicPr preferRelativeResize="0"/>
          <p:nvPr/>
        </p:nvPicPr>
        <p:blipFill rotWithShape="1">
          <a:blip r:embed="rId4">
            <a:alphaModFix/>
          </a:blip>
          <a:srcRect l="8647" t="27030" r="2202" b="23235"/>
          <a:stretch/>
        </p:blipFill>
        <p:spPr>
          <a:xfrm>
            <a:off x="6398522" y="3024363"/>
            <a:ext cx="1606276" cy="1407027"/>
          </a:xfrm>
          <a:prstGeom prst="rect">
            <a:avLst/>
          </a:prstGeom>
          <a:noFill/>
          <a:ln>
            <a:noFill/>
          </a:ln>
        </p:spPr>
      </p:pic>
      <p:pic>
        <p:nvPicPr>
          <p:cNvPr id="496" name="Google Shape;496;g36da6e51d9c_0_39">
            <a:extLst>
              <a:ext uri="{C183D7F6-B498-43B3-948B-1728B52AA6E4}">
                <adec:decorative xmlns:adec="http://schemas.microsoft.com/office/drawing/2017/decorative" val="1"/>
              </a:ext>
            </a:extLst>
          </p:cNvPr>
          <p:cNvPicPr preferRelativeResize="0"/>
          <p:nvPr/>
        </p:nvPicPr>
        <p:blipFill rotWithShape="1">
          <a:blip r:embed="rId5">
            <a:alphaModFix/>
          </a:blip>
          <a:srcRect t="15630" b="13897"/>
          <a:stretch/>
        </p:blipFill>
        <p:spPr>
          <a:xfrm>
            <a:off x="1149475" y="2955025"/>
            <a:ext cx="1463545" cy="1443860"/>
          </a:xfrm>
          <a:prstGeom prst="rect">
            <a:avLst/>
          </a:prstGeom>
          <a:noFill/>
          <a:ln>
            <a:noFill/>
          </a:ln>
        </p:spPr>
      </p:pic>
      <p:pic>
        <p:nvPicPr>
          <p:cNvPr id="497" name="Google Shape;497;g36da6e51d9c_0_39">
            <a:extLst>
              <a:ext uri="{C183D7F6-B498-43B3-948B-1728B52AA6E4}">
                <adec:decorative xmlns:adec="http://schemas.microsoft.com/office/drawing/2017/decorative" val="1"/>
              </a:ext>
            </a:extLst>
          </p:cNvPr>
          <p:cNvPicPr preferRelativeResize="0"/>
          <p:nvPr/>
        </p:nvPicPr>
        <p:blipFill rotWithShape="1">
          <a:blip r:embed="rId6">
            <a:alphaModFix/>
          </a:blip>
          <a:srcRect l="14376" t="32531" r="11631" b="20032"/>
          <a:stretch/>
        </p:blipFill>
        <p:spPr>
          <a:xfrm>
            <a:off x="9275400" y="3018291"/>
            <a:ext cx="1682177" cy="1442483"/>
          </a:xfrm>
          <a:prstGeom prst="rect">
            <a:avLst/>
          </a:prstGeom>
          <a:noFill/>
          <a:ln>
            <a:noFill/>
          </a:ln>
        </p:spPr>
      </p:pic>
      <p:pic>
        <p:nvPicPr>
          <p:cNvPr id="498" name="Google Shape;498;g36da6e51d9c_0_39">
            <a:extLst>
              <a:ext uri="{C183D7F6-B498-43B3-948B-1728B52AA6E4}">
                <adec:decorative xmlns:adec="http://schemas.microsoft.com/office/drawing/2017/decorative" val="1"/>
              </a:ext>
            </a:extLst>
          </p:cNvPr>
          <p:cNvPicPr preferRelativeResize="0"/>
          <p:nvPr/>
        </p:nvPicPr>
        <p:blipFill rotWithShape="1">
          <a:blip r:embed="rId7">
            <a:alphaModFix/>
          </a:blip>
          <a:srcRect l="22173" t="9832" r="21418" b="12750"/>
          <a:stretch/>
        </p:blipFill>
        <p:spPr>
          <a:xfrm>
            <a:off x="3753442" y="2924312"/>
            <a:ext cx="1463549" cy="1505282"/>
          </a:xfrm>
          <a:prstGeom prst="rect">
            <a:avLst/>
          </a:prstGeom>
          <a:noFill/>
          <a:ln>
            <a:noFill/>
          </a:ln>
        </p:spPr>
      </p:pic>
      <p:sp>
        <p:nvSpPr>
          <p:cNvPr id="499" name="Google Shape;499;g36da6e51d9c_0_39"/>
          <p:cNvSpPr txBox="1">
            <a:spLocks noGrp="1"/>
          </p:cNvSpPr>
          <p:nvPr>
            <p:ph type="subTitle" idx="1"/>
          </p:nvPr>
        </p:nvSpPr>
        <p:spPr>
          <a:xfrm>
            <a:off x="893201" y="4565838"/>
            <a:ext cx="1976100" cy="1407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200">
                <a:solidFill>
                  <a:schemeClr val="dk1"/>
                </a:solidFill>
              </a:rPr>
              <a:t>Must serve elementary students (K-8)</a:t>
            </a:r>
            <a:endParaRPr sz="1800" i="1">
              <a:solidFill>
                <a:schemeClr val="dk1"/>
              </a:solidFill>
              <a:highlight>
                <a:srgbClr val="EAD1DC"/>
              </a:highlight>
            </a:endParaRPr>
          </a:p>
        </p:txBody>
      </p:sp>
      <p:sp>
        <p:nvSpPr>
          <p:cNvPr id="500" name="Google Shape;500;g36da6e51d9c_0_39"/>
          <p:cNvSpPr txBox="1">
            <a:spLocks noGrp="1"/>
          </p:cNvSpPr>
          <p:nvPr>
            <p:ph type="subTitle" idx="1"/>
          </p:nvPr>
        </p:nvSpPr>
        <p:spPr>
          <a:xfrm>
            <a:off x="3497175" y="4581209"/>
            <a:ext cx="1976100" cy="1407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200">
                <a:solidFill>
                  <a:schemeClr val="dk1"/>
                </a:solidFill>
              </a:rPr>
              <a:t>Must participate in NSLP</a:t>
            </a:r>
            <a:endParaRPr sz="1800" i="1">
              <a:solidFill>
                <a:schemeClr val="dk1"/>
              </a:solidFill>
              <a:highlight>
                <a:srgbClr val="EAD1DC"/>
              </a:highlight>
            </a:endParaRPr>
          </a:p>
        </p:txBody>
      </p:sp>
      <p:sp>
        <p:nvSpPr>
          <p:cNvPr id="494" name="Google Shape;494;g36da6e51d9c_0_39"/>
          <p:cNvSpPr txBox="1">
            <a:spLocks noGrp="1"/>
          </p:cNvSpPr>
          <p:nvPr>
            <p:ph type="subTitle" idx="1"/>
          </p:nvPr>
        </p:nvSpPr>
        <p:spPr>
          <a:xfrm>
            <a:off x="6213600" y="4582975"/>
            <a:ext cx="1976100" cy="1407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200" dirty="0">
                <a:solidFill>
                  <a:schemeClr val="dk1"/>
                </a:solidFill>
              </a:rPr>
              <a:t>40%+ F&amp;R</a:t>
            </a:r>
            <a:endParaRPr sz="2200" dirty="0">
              <a:solidFill>
                <a:schemeClr val="dk1"/>
              </a:solidFill>
            </a:endParaRPr>
          </a:p>
          <a:p>
            <a:pPr marL="0" lvl="0" indent="0" algn="ctr" rtl="0">
              <a:lnSpc>
                <a:spcPct val="90000"/>
              </a:lnSpc>
              <a:spcBef>
                <a:spcPts val="0"/>
              </a:spcBef>
              <a:spcAft>
                <a:spcPts val="0"/>
              </a:spcAft>
              <a:buNone/>
            </a:pPr>
            <a:r>
              <a:rPr lang="en-US" sz="2200" dirty="0">
                <a:solidFill>
                  <a:schemeClr val="dk1"/>
                </a:solidFill>
              </a:rPr>
              <a:t>(50%+ prioritized)</a:t>
            </a:r>
            <a:endParaRPr sz="1800" i="1" dirty="0">
              <a:solidFill>
                <a:schemeClr val="dk1"/>
              </a:solidFill>
              <a:highlight>
                <a:srgbClr val="EAD1DC"/>
              </a:highlight>
            </a:endParaRPr>
          </a:p>
        </p:txBody>
      </p:sp>
      <p:sp>
        <p:nvSpPr>
          <p:cNvPr id="501" name="Google Shape;501;g36da6e51d9c_0_39"/>
          <p:cNvSpPr txBox="1">
            <a:spLocks noGrp="1"/>
          </p:cNvSpPr>
          <p:nvPr>
            <p:ph type="subTitle" idx="1"/>
          </p:nvPr>
        </p:nvSpPr>
        <p:spPr>
          <a:xfrm>
            <a:off x="9103600" y="4619800"/>
            <a:ext cx="2109300" cy="1407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200">
                <a:solidFill>
                  <a:schemeClr val="dk1"/>
                </a:solidFill>
              </a:rPr>
              <a:t>Must apply</a:t>
            </a:r>
            <a:r>
              <a:rPr lang="en-US" sz="2200" b="1">
                <a:solidFill>
                  <a:schemeClr val="accent2"/>
                </a:solidFill>
              </a:rPr>
              <a:t> </a:t>
            </a:r>
            <a:r>
              <a:rPr lang="en-US" sz="2200">
                <a:solidFill>
                  <a:schemeClr val="dk1"/>
                </a:solidFill>
              </a:rPr>
              <a:t>(if not already participating)</a:t>
            </a:r>
            <a:endParaRPr sz="1800" i="1">
              <a:solidFill>
                <a:schemeClr val="dk1"/>
              </a:solidFill>
              <a:highlight>
                <a:srgbClr val="EAD1DC"/>
              </a:highlight>
            </a:endParaRPr>
          </a:p>
        </p:txBody>
      </p:sp>
      <p:pic>
        <p:nvPicPr>
          <p:cNvPr id="492" name="Google Shape;492;g36da6e51d9c_0_39" descr="Oregon Department of Education Logo&#10;Oregon achieves together"/>
          <p:cNvPicPr preferRelativeResize="0"/>
          <p:nvPr/>
        </p:nvPicPr>
        <p:blipFill rotWithShape="1">
          <a:blip r:embed="rId8">
            <a:alphaModFix/>
          </a:blip>
          <a:srcRect/>
          <a:stretch/>
        </p:blipFill>
        <p:spPr>
          <a:xfrm>
            <a:off x="269754" y="269122"/>
            <a:ext cx="2239201" cy="1113550"/>
          </a:xfrm>
          <a:prstGeom prst="rect">
            <a:avLst/>
          </a:prstGeom>
          <a:noFill/>
          <a:ln>
            <a:noFill/>
          </a:ln>
        </p:spPr>
      </p:pic>
      <p:sp>
        <p:nvSpPr>
          <p:cNvPr id="490" name="Google Shape;490;g36da6e51d9c_0_39"/>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491" name="Google Shape;491;g36da6e51d9c_0_3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pic>
        <p:nvPicPr>
          <p:cNvPr id="3" name="Picture 2">
            <a:extLst>
              <a:ext uri="{FF2B5EF4-FFF2-40B4-BE49-F238E27FC236}">
                <a16:creationId xmlns:a16="http://schemas.microsoft.com/office/drawing/2014/main" id="{7056CDAE-07B8-A474-028D-13EE28BCA248}"/>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0442225" y="269122"/>
            <a:ext cx="1480021" cy="1568822"/>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505"/>
        <p:cNvGrpSpPr/>
        <p:nvPr/>
      </p:nvGrpSpPr>
      <p:grpSpPr>
        <a:xfrm>
          <a:off x="0" y="0"/>
          <a:ext cx="0" cy="0"/>
          <a:chOff x="0" y="0"/>
          <a:chExt cx="0" cy="0"/>
        </a:xfrm>
      </p:grpSpPr>
      <p:sp>
        <p:nvSpPr>
          <p:cNvPr id="506" name="Google Shape;506;g3723852278d_0_32">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07" name="Google Shape;507;g3723852278d_0_32"/>
          <p:cNvSpPr txBox="1">
            <a:spLocks noGrp="1"/>
          </p:cNvSpPr>
          <p:nvPr>
            <p:ph type="ctrTitle"/>
          </p:nvPr>
        </p:nvSpPr>
        <p:spPr>
          <a:xfrm>
            <a:off x="1321500" y="618625"/>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5000">
                <a:solidFill>
                  <a:schemeClr val="accent2"/>
                </a:solidFill>
              </a:rPr>
              <a:t>Awards &amp; Prioritization</a:t>
            </a:r>
            <a:endParaRPr sz="5000">
              <a:solidFill>
                <a:schemeClr val="accent2"/>
              </a:solidFill>
            </a:endParaRPr>
          </a:p>
        </p:txBody>
      </p:sp>
      <p:sp>
        <p:nvSpPr>
          <p:cNvPr id="508" name="Google Shape;508;g3723852278d_0_32"/>
          <p:cNvSpPr txBox="1">
            <a:spLocks noGrp="1"/>
          </p:cNvSpPr>
          <p:nvPr>
            <p:ph type="subTitle" idx="1"/>
          </p:nvPr>
        </p:nvSpPr>
        <p:spPr>
          <a:xfrm>
            <a:off x="619350" y="1568475"/>
            <a:ext cx="5300700" cy="47418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b="1" dirty="0">
                <a:solidFill>
                  <a:schemeClr val="dk1"/>
                </a:solidFill>
              </a:rPr>
              <a:t>FFVP Awards</a:t>
            </a:r>
            <a:endParaRPr dirty="0">
              <a:solidFill>
                <a:schemeClr val="dk1"/>
              </a:solidFill>
            </a:endParaRPr>
          </a:p>
          <a:p>
            <a:pPr marL="0" lvl="0" indent="0" algn="l" rtl="0">
              <a:spcBef>
                <a:spcPts val="0"/>
              </a:spcBef>
              <a:spcAft>
                <a:spcPts val="0"/>
              </a:spcAft>
              <a:buNone/>
            </a:pPr>
            <a:endParaRPr sz="2300" b="1" dirty="0">
              <a:solidFill>
                <a:schemeClr val="dk1"/>
              </a:solidFill>
            </a:endParaRPr>
          </a:p>
          <a:p>
            <a:pPr marL="457200" lvl="0" indent="-368300" algn="l" rtl="0">
              <a:spcBef>
                <a:spcPts val="0"/>
              </a:spcBef>
              <a:spcAft>
                <a:spcPts val="0"/>
              </a:spcAft>
              <a:buClr>
                <a:schemeClr val="dk1"/>
              </a:buClr>
              <a:buSzPts val="2200"/>
              <a:buChar char="●"/>
            </a:pPr>
            <a:r>
              <a:rPr lang="en-US" sz="2200" dirty="0">
                <a:solidFill>
                  <a:schemeClr val="dk1"/>
                </a:solidFill>
              </a:rPr>
              <a:t>$50–$75 per K–8 student.</a:t>
            </a:r>
          </a:p>
          <a:p>
            <a:pPr lvl="1" indent="-368300" algn="l">
              <a:spcBef>
                <a:spcPts val="0"/>
              </a:spcBef>
              <a:buSzPts val="2200"/>
              <a:buChar char="●"/>
            </a:pPr>
            <a:r>
              <a:rPr lang="en-US" sz="2200" dirty="0"/>
              <a:t>Final per-student amount $68.</a:t>
            </a:r>
            <a:endParaRPr sz="2200" dirty="0">
              <a:solidFill>
                <a:schemeClr val="dk1"/>
              </a:solidFill>
            </a:endParaRPr>
          </a:p>
          <a:p>
            <a:pPr marL="0" lvl="0" indent="0" algn="l" rtl="0">
              <a:spcBef>
                <a:spcPts val="0"/>
              </a:spcBef>
              <a:spcAft>
                <a:spcPts val="0"/>
              </a:spcAft>
              <a:buNone/>
            </a:pPr>
            <a:endParaRPr sz="2200" dirty="0"/>
          </a:p>
          <a:p>
            <a:pPr marL="457200" lvl="0" indent="-368300" algn="l" rtl="0">
              <a:spcBef>
                <a:spcPts val="0"/>
              </a:spcBef>
              <a:spcAft>
                <a:spcPts val="0"/>
              </a:spcAft>
              <a:buClr>
                <a:schemeClr val="dk1"/>
              </a:buClr>
              <a:buSzPts val="2200"/>
              <a:buChar char="●"/>
            </a:pPr>
            <a:r>
              <a:rPr lang="en-US" sz="2200" dirty="0">
                <a:solidFill>
                  <a:schemeClr val="dk1"/>
                </a:solidFill>
              </a:rPr>
              <a:t>Subgrants are awarded to </a:t>
            </a:r>
            <a:r>
              <a:rPr lang="en-US" sz="2200" b="1" dirty="0">
                <a:solidFill>
                  <a:schemeClr val="dk1"/>
                </a:solidFill>
              </a:rPr>
              <a:t>individual schools.</a:t>
            </a:r>
          </a:p>
          <a:p>
            <a:pPr marL="457200" lvl="0" indent="-368300" algn="l" rtl="0">
              <a:spcBef>
                <a:spcPts val="0"/>
              </a:spcBef>
              <a:spcAft>
                <a:spcPts val="0"/>
              </a:spcAft>
              <a:buClr>
                <a:schemeClr val="dk1"/>
              </a:buClr>
              <a:buSzPts val="2200"/>
              <a:buChar char="●"/>
            </a:pPr>
            <a:endParaRPr sz="2200" dirty="0">
              <a:solidFill>
                <a:schemeClr val="dk1"/>
              </a:solidFill>
            </a:endParaRPr>
          </a:p>
          <a:p>
            <a:pPr marL="457200" lvl="0" indent="-368300" algn="l" rtl="0">
              <a:spcBef>
                <a:spcPts val="0"/>
              </a:spcBef>
              <a:spcAft>
                <a:spcPts val="0"/>
              </a:spcAft>
              <a:buClr>
                <a:schemeClr val="dk1"/>
              </a:buClr>
              <a:buSzPts val="2200"/>
              <a:buChar char="●"/>
            </a:pPr>
            <a:r>
              <a:rPr lang="en-US" sz="2200" b="1" dirty="0">
                <a:solidFill>
                  <a:schemeClr val="dk1"/>
                </a:solidFill>
              </a:rPr>
              <a:t>Districts may not move or reallocate funds from one school to another.</a:t>
            </a:r>
            <a:endParaRPr sz="2200" b="1" dirty="0">
              <a:solidFill>
                <a:schemeClr val="dk1"/>
              </a:solidFill>
            </a:endParaRPr>
          </a:p>
          <a:p>
            <a:pPr marL="0" lvl="0" indent="0" algn="l" rtl="0">
              <a:spcBef>
                <a:spcPts val="0"/>
              </a:spcBef>
              <a:spcAft>
                <a:spcPts val="0"/>
              </a:spcAft>
              <a:buNone/>
            </a:pPr>
            <a:endParaRPr sz="1500" dirty="0">
              <a:solidFill>
                <a:schemeClr val="dk1"/>
              </a:solidFill>
            </a:endParaRPr>
          </a:p>
          <a:p>
            <a:pPr marL="0" lvl="0" indent="0" algn="l" rtl="0">
              <a:lnSpc>
                <a:spcPct val="90000"/>
              </a:lnSpc>
              <a:spcBef>
                <a:spcPts val="0"/>
              </a:spcBef>
              <a:spcAft>
                <a:spcPts val="0"/>
              </a:spcAft>
              <a:buNone/>
            </a:pPr>
            <a:endParaRPr sz="2300" b="1" dirty="0">
              <a:solidFill>
                <a:schemeClr val="dk1"/>
              </a:solidFill>
            </a:endParaRPr>
          </a:p>
          <a:p>
            <a:pPr marL="457200" lvl="0" indent="0" algn="l" rtl="0">
              <a:lnSpc>
                <a:spcPct val="90000"/>
              </a:lnSpc>
              <a:spcBef>
                <a:spcPts val="0"/>
              </a:spcBef>
              <a:spcAft>
                <a:spcPts val="0"/>
              </a:spcAft>
              <a:buNone/>
            </a:pPr>
            <a:endParaRPr sz="2100" dirty="0">
              <a:solidFill>
                <a:schemeClr val="dk1"/>
              </a:solidFill>
            </a:endParaRPr>
          </a:p>
          <a:p>
            <a:pPr marL="0" lvl="0" indent="0" algn="l" rtl="0">
              <a:lnSpc>
                <a:spcPct val="90000"/>
              </a:lnSpc>
              <a:spcBef>
                <a:spcPts val="0"/>
              </a:spcBef>
              <a:spcAft>
                <a:spcPts val="0"/>
              </a:spcAft>
              <a:buNone/>
            </a:pPr>
            <a:endParaRPr sz="2100" dirty="0">
              <a:solidFill>
                <a:schemeClr val="dk1"/>
              </a:solidFill>
            </a:endParaRPr>
          </a:p>
          <a:p>
            <a:pPr marL="0" lvl="0" indent="0" algn="l" rtl="0">
              <a:lnSpc>
                <a:spcPct val="90000"/>
              </a:lnSpc>
              <a:spcBef>
                <a:spcPts val="0"/>
              </a:spcBef>
              <a:spcAft>
                <a:spcPts val="0"/>
              </a:spcAft>
              <a:buNone/>
            </a:pPr>
            <a:endParaRPr sz="2100" dirty="0">
              <a:solidFill>
                <a:schemeClr val="dk1"/>
              </a:solidFill>
            </a:endParaRPr>
          </a:p>
        </p:txBody>
      </p:sp>
      <p:sp>
        <p:nvSpPr>
          <p:cNvPr id="513" name="Google Shape;513;g3723852278d_0_32"/>
          <p:cNvSpPr txBox="1">
            <a:spLocks noGrp="1"/>
          </p:cNvSpPr>
          <p:nvPr>
            <p:ph type="subTitle" idx="1"/>
          </p:nvPr>
        </p:nvSpPr>
        <p:spPr>
          <a:xfrm>
            <a:off x="6040200" y="1568475"/>
            <a:ext cx="5461500" cy="47418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solidFill>
                  <a:schemeClr val="dk1"/>
                </a:solidFill>
                <a:highlight>
                  <a:schemeClr val="lt1"/>
                </a:highlight>
              </a:rPr>
              <a:t>Funding Prioritization</a:t>
            </a:r>
            <a:endParaRPr dirty="0">
              <a:solidFill>
                <a:schemeClr val="dk1"/>
              </a:solidFill>
              <a:highlight>
                <a:schemeClr val="lt1"/>
              </a:highlight>
            </a:endParaRPr>
          </a:p>
          <a:p>
            <a:pPr marL="0" lvl="0" indent="0" algn="l" rtl="0">
              <a:lnSpc>
                <a:spcPct val="90000"/>
              </a:lnSpc>
              <a:spcBef>
                <a:spcPts val="0"/>
              </a:spcBef>
              <a:spcAft>
                <a:spcPts val="0"/>
              </a:spcAft>
              <a:buNone/>
            </a:pPr>
            <a:endParaRPr sz="2300" dirty="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dirty="0">
                <a:solidFill>
                  <a:schemeClr val="dk1"/>
                </a:solidFill>
              </a:rPr>
              <a:t>50%+ students eligible for free or reduced-price (F&amp;R) meals, including Community Eligibility Provision (CEP)</a:t>
            </a:r>
            <a:endParaRPr sz="2200" dirty="0">
              <a:solidFill>
                <a:schemeClr val="dk1"/>
              </a:solidFill>
            </a:endParaRPr>
          </a:p>
          <a:p>
            <a:pPr marL="546100" lvl="1" indent="0" algn="l" rtl="0">
              <a:lnSpc>
                <a:spcPct val="90000"/>
              </a:lnSpc>
              <a:spcBef>
                <a:spcPts val="0"/>
              </a:spcBef>
              <a:spcAft>
                <a:spcPts val="0"/>
              </a:spcAft>
              <a:buClr>
                <a:schemeClr val="dk1"/>
              </a:buClr>
              <a:buSzPts val="2200"/>
            </a:pPr>
            <a:endParaRPr sz="2200" dirty="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b="1" dirty="0">
                <a:solidFill>
                  <a:schemeClr val="dk1"/>
                </a:solidFill>
              </a:rPr>
              <a:t>Eligibility and awards are determined by using enrollment data from October of the prior year.</a:t>
            </a:r>
            <a:endParaRPr sz="2300" dirty="0">
              <a:solidFill>
                <a:schemeClr val="dk1"/>
              </a:solidFill>
            </a:endParaRPr>
          </a:p>
          <a:p>
            <a:pPr marL="0" lvl="0" indent="0" algn="l" rtl="0">
              <a:lnSpc>
                <a:spcPct val="90000"/>
              </a:lnSpc>
              <a:spcBef>
                <a:spcPts val="0"/>
              </a:spcBef>
              <a:spcAft>
                <a:spcPts val="0"/>
              </a:spcAft>
              <a:buNone/>
            </a:pPr>
            <a:endParaRPr sz="1500" dirty="0">
              <a:solidFill>
                <a:schemeClr val="dk1"/>
              </a:solidFill>
            </a:endParaRPr>
          </a:p>
        </p:txBody>
      </p:sp>
      <p:sp>
        <p:nvSpPr>
          <p:cNvPr id="509" name="Google Shape;509;g3723852278d_0_32"/>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510" name="Google Shape;510;g3723852278d_0_32"/>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8</a:t>
            </a:fld>
            <a:endParaRPr/>
          </a:p>
        </p:txBody>
      </p:sp>
      <p:pic>
        <p:nvPicPr>
          <p:cNvPr id="511" name="Google Shape;511;g3723852278d_0_32"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6F19DC91-ECB0-DC21-042B-605D9CEF808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517"/>
        <p:cNvGrpSpPr/>
        <p:nvPr/>
      </p:nvGrpSpPr>
      <p:grpSpPr>
        <a:xfrm>
          <a:off x="0" y="0"/>
          <a:ext cx="0" cy="0"/>
          <a:chOff x="0" y="0"/>
          <a:chExt cx="0" cy="0"/>
        </a:xfrm>
      </p:grpSpPr>
      <p:sp>
        <p:nvSpPr>
          <p:cNvPr id="518" name="Google Shape;518;g36da6e51d9c_0_16">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19" name="Google Shape;519;g36da6e51d9c_0_16"/>
          <p:cNvSpPr txBox="1">
            <a:spLocks noGrp="1"/>
          </p:cNvSpPr>
          <p:nvPr>
            <p:ph type="ctrTitle"/>
          </p:nvPr>
        </p:nvSpPr>
        <p:spPr>
          <a:xfrm>
            <a:off x="1321500" y="1323825"/>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5000" dirty="0">
                <a:solidFill>
                  <a:srgbClr val="9F2065"/>
                </a:solidFill>
              </a:rPr>
              <a:t>Automatic Rollover Eligibility</a:t>
            </a:r>
            <a:endParaRPr sz="5000" dirty="0">
              <a:solidFill>
                <a:srgbClr val="9F2065"/>
              </a:solidFill>
            </a:endParaRPr>
          </a:p>
        </p:txBody>
      </p:sp>
      <p:sp>
        <p:nvSpPr>
          <p:cNvPr id="520" name="Google Shape;520;g36da6e51d9c_0_16"/>
          <p:cNvSpPr txBox="1">
            <a:spLocks noGrp="1"/>
          </p:cNvSpPr>
          <p:nvPr>
            <p:ph type="subTitle" idx="1"/>
          </p:nvPr>
        </p:nvSpPr>
        <p:spPr>
          <a:xfrm>
            <a:off x="1041675" y="2204324"/>
            <a:ext cx="10305000" cy="3935469"/>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200" b="1" dirty="0">
                <a:solidFill>
                  <a:schemeClr val="tx1"/>
                </a:solidFill>
              </a:rPr>
              <a:t>Each year 25% of FFVP funds are left unspent and returned to the USDA.</a:t>
            </a:r>
            <a:endParaRPr sz="2200" b="1" dirty="0">
              <a:solidFill>
                <a:schemeClr val="tx1"/>
              </a:solidFill>
            </a:endParaRPr>
          </a:p>
          <a:p>
            <a:pPr marL="0" lvl="0" indent="0" algn="ctr" rtl="0">
              <a:lnSpc>
                <a:spcPct val="90000"/>
              </a:lnSpc>
              <a:spcBef>
                <a:spcPts val="0"/>
              </a:spcBef>
              <a:spcAft>
                <a:spcPts val="0"/>
              </a:spcAft>
              <a:buClr>
                <a:schemeClr val="accent3"/>
              </a:buClr>
              <a:buSzPts val="2400"/>
              <a:buNone/>
            </a:pPr>
            <a:endParaRPr sz="2200" b="1" dirty="0">
              <a:solidFill>
                <a:schemeClr val="tx1"/>
              </a:solidFill>
            </a:endParaRPr>
          </a:p>
          <a:p>
            <a:pPr marL="0" lvl="0" indent="0" algn="l" rtl="0">
              <a:lnSpc>
                <a:spcPct val="90000"/>
              </a:lnSpc>
              <a:spcBef>
                <a:spcPts val="0"/>
              </a:spcBef>
              <a:spcAft>
                <a:spcPts val="0"/>
              </a:spcAft>
            </a:pPr>
            <a:r>
              <a:rPr lang="en-US" sz="2200" dirty="0">
                <a:solidFill>
                  <a:schemeClr val="tx1"/>
                </a:solidFill>
              </a:rPr>
              <a:t>ODE may wave the reapplication process for participating schools with </a:t>
            </a:r>
            <a:r>
              <a:rPr lang="en-US" sz="2200" b="1" dirty="0">
                <a:solidFill>
                  <a:schemeClr val="tx1"/>
                </a:solidFill>
              </a:rPr>
              <a:t>continued high need </a:t>
            </a:r>
            <a:r>
              <a:rPr lang="en-US" sz="2200" dirty="0">
                <a:solidFill>
                  <a:schemeClr val="tx1"/>
                </a:solidFill>
              </a:rPr>
              <a:t>operating </a:t>
            </a:r>
            <a:r>
              <a:rPr lang="en-US" sz="2200" b="1" dirty="0">
                <a:solidFill>
                  <a:schemeClr val="tx1"/>
                </a:solidFill>
              </a:rPr>
              <a:t>successful</a:t>
            </a:r>
            <a:r>
              <a:rPr lang="en-US" sz="2200" dirty="0">
                <a:solidFill>
                  <a:schemeClr val="tx1"/>
                </a:solidFill>
              </a:rPr>
              <a:t> programs = </a:t>
            </a:r>
            <a:r>
              <a:rPr lang="en-US" sz="2200" b="1" dirty="0">
                <a:solidFill>
                  <a:schemeClr val="tx1"/>
                </a:solidFill>
              </a:rPr>
              <a:t>Automatic rollover</a:t>
            </a:r>
            <a:r>
              <a:rPr lang="en-US" sz="2200" dirty="0">
                <a:solidFill>
                  <a:schemeClr val="tx1"/>
                </a:solidFill>
              </a:rPr>
              <a:t>.</a:t>
            </a:r>
          </a:p>
          <a:p>
            <a:pPr marL="0" lvl="0" indent="0" algn="l" rtl="0">
              <a:lnSpc>
                <a:spcPct val="90000"/>
              </a:lnSpc>
              <a:spcBef>
                <a:spcPts val="0"/>
              </a:spcBef>
              <a:spcAft>
                <a:spcPts val="0"/>
              </a:spcAft>
            </a:pPr>
            <a:endParaRPr lang="en-US" sz="2200" dirty="0">
              <a:solidFill>
                <a:schemeClr val="tx1"/>
              </a:solidFill>
            </a:endParaRPr>
          </a:p>
          <a:p>
            <a:pPr marL="0" lvl="0" indent="0" algn="l" rtl="0">
              <a:lnSpc>
                <a:spcPct val="90000"/>
              </a:lnSpc>
              <a:spcBef>
                <a:spcPts val="0"/>
              </a:spcBef>
              <a:spcAft>
                <a:spcPts val="0"/>
              </a:spcAft>
            </a:pPr>
            <a:r>
              <a:rPr lang="en-US" sz="2200" b="1" dirty="0">
                <a:solidFill>
                  <a:schemeClr val="tx1"/>
                </a:solidFill>
              </a:rPr>
              <a:t>Continued high need</a:t>
            </a:r>
            <a:r>
              <a:rPr lang="en-US" sz="2200" dirty="0">
                <a:solidFill>
                  <a:schemeClr val="tx1"/>
                </a:solidFill>
              </a:rPr>
              <a:t>: Site must remain at least 50% F&amp;R enrollment.</a:t>
            </a:r>
          </a:p>
          <a:p>
            <a:pPr marL="0" lvl="0" indent="0" algn="l" rtl="0">
              <a:lnSpc>
                <a:spcPct val="90000"/>
              </a:lnSpc>
              <a:spcBef>
                <a:spcPts val="0"/>
              </a:spcBef>
              <a:spcAft>
                <a:spcPts val="0"/>
              </a:spcAft>
            </a:pPr>
            <a:r>
              <a:rPr lang="en-US" sz="2200" b="1" dirty="0">
                <a:solidFill>
                  <a:schemeClr val="tx1"/>
                </a:solidFill>
              </a:rPr>
              <a:t>“Successful”</a:t>
            </a:r>
            <a:r>
              <a:rPr lang="en-US" sz="2200" dirty="0">
                <a:solidFill>
                  <a:schemeClr val="tx1"/>
                </a:solidFill>
              </a:rPr>
              <a:t>: </a:t>
            </a:r>
          </a:p>
          <a:p>
            <a:pPr marL="342900" lvl="0" indent="-342900" algn="l" rtl="0">
              <a:lnSpc>
                <a:spcPct val="90000"/>
              </a:lnSpc>
              <a:spcBef>
                <a:spcPts val="0"/>
              </a:spcBef>
              <a:spcAft>
                <a:spcPts val="0"/>
              </a:spcAft>
              <a:buFont typeface="Arial" panose="020B0604020202020204" pitchFamily="34" charset="0"/>
              <a:buChar char="•"/>
            </a:pPr>
            <a:r>
              <a:rPr lang="en-US" sz="2200" dirty="0">
                <a:solidFill>
                  <a:schemeClr val="tx1"/>
                </a:solidFill>
              </a:rPr>
              <a:t>Starts programming early in the grant period.</a:t>
            </a:r>
          </a:p>
          <a:p>
            <a:pPr marL="800100" lvl="1" indent="-342900" algn="l">
              <a:spcBef>
                <a:spcPts val="0"/>
              </a:spcBef>
              <a:buFont typeface="Arial" panose="020B0604020202020204" pitchFamily="34" charset="0"/>
              <a:buChar char="•"/>
            </a:pPr>
            <a:r>
              <a:rPr lang="en-US" sz="2200" dirty="0">
                <a:solidFill>
                  <a:schemeClr val="tx1"/>
                </a:solidFill>
              </a:rPr>
              <a:t>Returning grantees: </a:t>
            </a:r>
            <a:r>
              <a:rPr lang="en-US" sz="2200" b="1" dirty="0">
                <a:solidFill>
                  <a:schemeClr val="tx1"/>
                </a:solidFill>
              </a:rPr>
              <a:t>October</a:t>
            </a:r>
            <a:endParaRPr lang="en-US" sz="2200" dirty="0">
              <a:solidFill>
                <a:schemeClr val="tx1"/>
              </a:solidFill>
            </a:endParaRPr>
          </a:p>
          <a:p>
            <a:pPr marL="800100" lvl="1" indent="-342900" algn="l">
              <a:spcBef>
                <a:spcPts val="0"/>
              </a:spcBef>
              <a:buFont typeface="Arial" panose="020B0604020202020204" pitchFamily="34" charset="0"/>
              <a:buChar char="•"/>
            </a:pPr>
            <a:r>
              <a:rPr lang="en-US" sz="2200" dirty="0">
                <a:solidFill>
                  <a:schemeClr val="tx1"/>
                </a:solidFill>
              </a:rPr>
              <a:t>New grantees: </a:t>
            </a:r>
            <a:r>
              <a:rPr lang="en-US" sz="2200" b="1" dirty="0">
                <a:solidFill>
                  <a:schemeClr val="tx1"/>
                </a:solidFill>
              </a:rPr>
              <a:t>November</a:t>
            </a:r>
            <a:r>
              <a:rPr lang="en-US" sz="2200" dirty="0">
                <a:solidFill>
                  <a:schemeClr val="tx1"/>
                </a:solidFill>
              </a:rPr>
              <a:t> </a:t>
            </a:r>
          </a:p>
          <a:p>
            <a:pPr marL="342900" indent="-342900" algn="l">
              <a:spcBef>
                <a:spcPts val="0"/>
              </a:spcBef>
              <a:buFont typeface="Arial" panose="020B0604020202020204" pitchFamily="34" charset="0"/>
              <a:buChar char="•"/>
            </a:pPr>
            <a:r>
              <a:rPr lang="en-US" sz="2200" dirty="0">
                <a:solidFill>
                  <a:schemeClr val="tx1"/>
                </a:solidFill>
              </a:rPr>
              <a:t>Demonstrates consistent program implementation. </a:t>
            </a:r>
          </a:p>
          <a:p>
            <a:pPr marL="342900" lvl="0" indent="-342900" algn="l" rtl="0">
              <a:lnSpc>
                <a:spcPct val="90000"/>
              </a:lnSpc>
              <a:spcBef>
                <a:spcPts val="0"/>
              </a:spcBef>
              <a:spcAft>
                <a:spcPts val="0"/>
              </a:spcAft>
              <a:buFont typeface="Arial" panose="020B0604020202020204" pitchFamily="34" charset="0"/>
              <a:buChar char="•"/>
            </a:pPr>
            <a:r>
              <a:rPr lang="en-US" sz="2200" dirty="0">
                <a:solidFill>
                  <a:schemeClr val="tx1"/>
                </a:solidFill>
              </a:rPr>
              <a:t>Claims at least 70% of their total award.</a:t>
            </a:r>
            <a:endParaRPr sz="2200" dirty="0">
              <a:solidFill>
                <a:schemeClr val="tx1"/>
              </a:solidFill>
            </a:endParaRPr>
          </a:p>
          <a:p>
            <a:pPr marL="0" lvl="0" indent="0" algn="l" rtl="0">
              <a:lnSpc>
                <a:spcPct val="90000"/>
              </a:lnSpc>
              <a:spcBef>
                <a:spcPts val="0"/>
              </a:spcBef>
              <a:spcAft>
                <a:spcPts val="0"/>
              </a:spcAft>
              <a:buNone/>
            </a:pPr>
            <a:endParaRPr sz="2200" dirty="0">
              <a:solidFill>
                <a:schemeClr val="tx1"/>
              </a:solidFill>
            </a:endParaRPr>
          </a:p>
          <a:p>
            <a:pPr marL="0" lvl="0" indent="0" algn="ctr" rtl="0">
              <a:lnSpc>
                <a:spcPct val="90000"/>
              </a:lnSpc>
              <a:spcBef>
                <a:spcPts val="0"/>
              </a:spcBef>
              <a:spcAft>
                <a:spcPts val="0"/>
              </a:spcAft>
              <a:buNone/>
            </a:pPr>
            <a:endParaRPr sz="1800" i="1" dirty="0">
              <a:solidFill>
                <a:schemeClr val="tx1"/>
              </a:solidFill>
              <a:highlight>
                <a:srgbClr val="EAD1DC"/>
              </a:highlight>
            </a:endParaRPr>
          </a:p>
        </p:txBody>
      </p:sp>
      <p:sp>
        <p:nvSpPr>
          <p:cNvPr id="2" name="TextBox 1">
            <a:extLst>
              <a:ext uri="{FF2B5EF4-FFF2-40B4-BE49-F238E27FC236}">
                <a16:creationId xmlns:a16="http://schemas.microsoft.com/office/drawing/2014/main" id="{5F638578-BFBE-52D4-BBCB-EA57A9E7064A}"/>
              </a:ext>
            </a:extLst>
          </p:cNvPr>
          <p:cNvSpPr txBox="1"/>
          <p:nvPr/>
        </p:nvSpPr>
        <p:spPr>
          <a:xfrm>
            <a:off x="7486651" y="4155391"/>
            <a:ext cx="3860024" cy="1938992"/>
          </a:xfrm>
          <a:prstGeom prst="rect">
            <a:avLst/>
          </a:prstGeom>
          <a:solidFill>
            <a:schemeClr val="accent2">
              <a:lumMod val="20000"/>
              <a:lumOff val="80000"/>
            </a:schemeClr>
          </a:solidFill>
          <a:ln>
            <a:solidFill>
              <a:schemeClr val="tx1"/>
            </a:solidFill>
          </a:ln>
        </p:spPr>
        <p:txBody>
          <a:bodyPr wrap="square" rtlCol="0">
            <a:spAutoFit/>
          </a:bodyPr>
          <a:lstStyle/>
          <a:p>
            <a:pPr algn="ctr"/>
            <a:r>
              <a:rPr lang="en-US" sz="2400" b="1" dirty="0">
                <a:solidFill>
                  <a:schemeClr val="tx1"/>
                </a:solidFill>
                <a:latin typeface="Calibri"/>
                <a:ea typeface="Calibri"/>
                <a:cs typeface="Calibri"/>
                <a:sym typeface="Calibri"/>
              </a:rPr>
              <a:t>Grantees that do not meet these criteria may be required to reapply to participate in the following FFVP grant period.</a:t>
            </a:r>
          </a:p>
        </p:txBody>
      </p:sp>
      <p:sp>
        <p:nvSpPr>
          <p:cNvPr id="522" name="Google Shape;522;g36da6e51d9c_0_1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a:p>
        </p:txBody>
      </p:sp>
      <p:pic>
        <p:nvPicPr>
          <p:cNvPr id="3" name="Picture 2">
            <a:extLst>
              <a:ext uri="{FF2B5EF4-FFF2-40B4-BE49-F238E27FC236}">
                <a16:creationId xmlns:a16="http://schemas.microsoft.com/office/drawing/2014/main" id="{B77561B5-2775-EF74-EF95-DDE36B462C6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442225" y="269122"/>
            <a:ext cx="1480021" cy="1568822"/>
          </a:xfrm>
          <a:prstGeom prst="rect">
            <a:avLst/>
          </a:prstGeom>
        </p:spPr>
      </p:pic>
      <p:sp>
        <p:nvSpPr>
          <p:cNvPr id="521" name="Google Shape;521;g36da6e51d9c_0_16"/>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pic>
        <p:nvPicPr>
          <p:cNvPr id="523" name="Google Shape;523;g36da6e51d9c_0_16" descr="Oregon Department of Education Logo&#10;Oregon achieves together"/>
          <p:cNvPicPr preferRelativeResize="0"/>
          <p:nvPr/>
        </p:nvPicPr>
        <p:blipFill rotWithShape="1">
          <a:blip r:embed="rId5">
            <a:alphaModFix/>
          </a:blip>
          <a:srcRect/>
          <a:stretch/>
        </p:blipFill>
        <p:spPr>
          <a:xfrm>
            <a:off x="269754" y="269122"/>
            <a:ext cx="2239201" cy="1113550"/>
          </a:xfrm>
          <a:prstGeom prst="rect">
            <a:avLst/>
          </a:prstGeom>
          <a:noFill/>
          <a:ln>
            <a:noFill/>
          </a:ln>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517">
          <a:extLst>
            <a:ext uri="{FF2B5EF4-FFF2-40B4-BE49-F238E27FC236}">
              <a16:creationId xmlns:a16="http://schemas.microsoft.com/office/drawing/2014/main" id="{69CE82D6-1154-D4EB-C4E7-BCFAD366DE2C}"/>
            </a:ext>
          </a:extLst>
        </p:cNvPr>
        <p:cNvGrpSpPr/>
        <p:nvPr/>
      </p:nvGrpSpPr>
      <p:grpSpPr>
        <a:xfrm>
          <a:off x="0" y="0"/>
          <a:ext cx="0" cy="0"/>
          <a:chOff x="0" y="0"/>
          <a:chExt cx="0" cy="0"/>
        </a:xfrm>
      </p:grpSpPr>
      <p:sp>
        <p:nvSpPr>
          <p:cNvPr id="518" name="Google Shape;518;g36da6e51d9c_0_16">
            <a:extLst>
              <a:ext uri="{FF2B5EF4-FFF2-40B4-BE49-F238E27FC236}">
                <a16:creationId xmlns:a16="http://schemas.microsoft.com/office/drawing/2014/main" id="{D99B28F4-3B96-153D-37DD-81A6EB5DCD15}"/>
              </a:ex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19" name="Google Shape;519;g36da6e51d9c_0_16">
            <a:extLst>
              <a:ext uri="{FF2B5EF4-FFF2-40B4-BE49-F238E27FC236}">
                <a16:creationId xmlns:a16="http://schemas.microsoft.com/office/drawing/2014/main" id="{36CEEEFE-D787-71F0-1C36-462BA8AB6880}"/>
              </a:ext>
            </a:extLst>
          </p:cNvPr>
          <p:cNvSpPr txBox="1">
            <a:spLocks noGrp="1"/>
          </p:cNvSpPr>
          <p:nvPr>
            <p:ph type="ctrTitle"/>
          </p:nvPr>
        </p:nvSpPr>
        <p:spPr>
          <a:xfrm>
            <a:off x="1321500" y="1323825"/>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4000" dirty="0">
                <a:solidFill>
                  <a:srgbClr val="9F2065"/>
                </a:solidFill>
              </a:rPr>
              <a:t>Automatic Rollover Eligibility Continued</a:t>
            </a:r>
            <a:endParaRPr sz="4000" dirty="0">
              <a:solidFill>
                <a:srgbClr val="9F2065"/>
              </a:solidFill>
            </a:endParaRPr>
          </a:p>
        </p:txBody>
      </p:sp>
      <p:sp>
        <p:nvSpPr>
          <p:cNvPr id="520" name="Google Shape;520;g36da6e51d9c_0_16">
            <a:extLst>
              <a:ext uri="{FF2B5EF4-FFF2-40B4-BE49-F238E27FC236}">
                <a16:creationId xmlns:a16="http://schemas.microsoft.com/office/drawing/2014/main" id="{40B1CFD4-337C-B725-74C1-80F0A5FAD45E}"/>
              </a:ext>
            </a:extLst>
          </p:cNvPr>
          <p:cNvSpPr txBox="1">
            <a:spLocks noGrp="1"/>
          </p:cNvSpPr>
          <p:nvPr>
            <p:ph type="subTitle" idx="1"/>
          </p:nvPr>
        </p:nvSpPr>
        <p:spPr>
          <a:xfrm>
            <a:off x="1041675" y="2204324"/>
            <a:ext cx="10305000" cy="3569087"/>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800" b="1" dirty="0">
                <a:solidFill>
                  <a:schemeClr val="dk1"/>
                </a:solidFill>
              </a:rPr>
              <a:t>Claimed percentage minimum</a:t>
            </a:r>
            <a:endParaRPr sz="2800" b="1" dirty="0">
              <a:solidFill>
                <a:schemeClr val="dk1"/>
              </a:solidFill>
            </a:endParaRPr>
          </a:p>
          <a:p>
            <a:pPr marL="0" lvl="0" indent="0" algn="ctr" rtl="0">
              <a:lnSpc>
                <a:spcPct val="90000"/>
              </a:lnSpc>
              <a:spcBef>
                <a:spcPts val="0"/>
              </a:spcBef>
              <a:spcAft>
                <a:spcPts val="0"/>
              </a:spcAft>
              <a:buClr>
                <a:schemeClr val="accent3"/>
              </a:buClr>
              <a:buSzPts val="2400"/>
              <a:buNone/>
            </a:pPr>
            <a:endParaRPr sz="1700" b="1" dirty="0">
              <a:solidFill>
                <a:schemeClr val="dk1"/>
              </a:solidFill>
            </a:endParaRPr>
          </a:p>
          <a:p>
            <a:pPr marL="0" lvl="0" indent="0" algn="l" rtl="0">
              <a:lnSpc>
                <a:spcPct val="90000"/>
              </a:lnSpc>
              <a:spcBef>
                <a:spcPts val="0"/>
              </a:spcBef>
              <a:spcAft>
                <a:spcPts val="0"/>
              </a:spcAft>
              <a:buNone/>
            </a:pPr>
            <a:r>
              <a:rPr lang="en-US" sz="2200" b="1" dirty="0">
                <a:solidFill>
                  <a:schemeClr val="tx1"/>
                </a:solidFill>
              </a:rPr>
              <a:t>Grantees must claim at least 70% of their FFVP award during the previous grant period to be eligible for automatic rollover to the next grant period.</a:t>
            </a:r>
          </a:p>
          <a:p>
            <a:pPr marL="0" lvl="0" indent="0" algn="l" rtl="0">
              <a:lnSpc>
                <a:spcPct val="90000"/>
              </a:lnSpc>
              <a:spcBef>
                <a:spcPts val="0"/>
              </a:spcBef>
              <a:spcAft>
                <a:spcPts val="0"/>
              </a:spcAft>
              <a:buNone/>
            </a:pPr>
            <a:endParaRPr lang="en-US" sz="2200" dirty="0">
              <a:solidFill>
                <a:schemeClr val="tx1"/>
              </a:solidFill>
            </a:endParaRPr>
          </a:p>
          <a:p>
            <a:pPr marL="342900" lvl="0" indent="-342900" algn="l" rtl="0">
              <a:lnSpc>
                <a:spcPct val="90000"/>
              </a:lnSpc>
              <a:spcBef>
                <a:spcPts val="0"/>
              </a:spcBef>
              <a:spcAft>
                <a:spcPts val="0"/>
              </a:spcAft>
              <a:buFont typeface="Arial" panose="020B0604020202020204" pitchFamily="34" charset="0"/>
              <a:buChar char="•"/>
            </a:pPr>
            <a:r>
              <a:rPr lang="en-US" sz="2200" dirty="0">
                <a:solidFill>
                  <a:schemeClr val="tx1"/>
                </a:solidFill>
              </a:rPr>
              <a:t>Claim percentages will be reviewed following the May claim submission benchmark (June 30).</a:t>
            </a:r>
          </a:p>
          <a:p>
            <a:pPr marL="800100" lvl="1" indent="-342900" algn="l">
              <a:spcBef>
                <a:spcPts val="0"/>
              </a:spcBef>
              <a:buFont typeface="Arial" panose="020B0604020202020204" pitchFamily="34" charset="0"/>
              <a:buChar char="•"/>
            </a:pPr>
            <a:r>
              <a:rPr lang="en-US" sz="2200" dirty="0">
                <a:solidFill>
                  <a:schemeClr val="tx1"/>
                </a:solidFill>
              </a:rPr>
              <a:t>May represents the eighth month of the grant period and is considered a reasonable point by which schools should have claimed at least 70% of their award, given the limited instructional days remaining during the summer months.</a:t>
            </a:r>
          </a:p>
          <a:p>
            <a:pPr marL="0" lvl="0" indent="0" algn="l" rtl="0">
              <a:lnSpc>
                <a:spcPct val="90000"/>
              </a:lnSpc>
              <a:spcBef>
                <a:spcPts val="0"/>
              </a:spcBef>
              <a:spcAft>
                <a:spcPts val="0"/>
              </a:spcAft>
              <a:buNone/>
            </a:pPr>
            <a:endParaRPr sz="2200" dirty="0"/>
          </a:p>
          <a:p>
            <a:pPr marL="457200" lvl="0" indent="0" algn="l" rtl="0">
              <a:lnSpc>
                <a:spcPct val="90000"/>
              </a:lnSpc>
              <a:spcBef>
                <a:spcPts val="7600"/>
              </a:spcBef>
              <a:spcAft>
                <a:spcPts val="0"/>
              </a:spcAft>
              <a:buNone/>
            </a:pPr>
            <a:endParaRPr sz="2200" dirty="0">
              <a:solidFill>
                <a:schemeClr val="dk1"/>
              </a:solidFill>
            </a:endParaRPr>
          </a:p>
          <a:p>
            <a:pPr marL="457200" lvl="0" indent="0" algn="l" rtl="0">
              <a:lnSpc>
                <a:spcPct val="90000"/>
              </a:lnSpc>
              <a:spcBef>
                <a:spcPts val="0"/>
              </a:spcBef>
              <a:spcAft>
                <a:spcPts val="0"/>
              </a:spcAft>
              <a:buNone/>
            </a:pPr>
            <a:endParaRPr sz="2200" dirty="0">
              <a:solidFill>
                <a:schemeClr val="dk1"/>
              </a:solidFill>
            </a:endParaRPr>
          </a:p>
          <a:p>
            <a:pPr marL="457200" lvl="0" indent="0" algn="l" rtl="0">
              <a:lnSpc>
                <a:spcPct val="90000"/>
              </a:lnSpc>
              <a:spcBef>
                <a:spcPts val="0"/>
              </a:spcBef>
              <a:spcAft>
                <a:spcPts val="0"/>
              </a:spcAft>
              <a:buNone/>
            </a:pPr>
            <a:endParaRPr sz="2200" dirty="0">
              <a:solidFill>
                <a:schemeClr val="dk1"/>
              </a:solidFill>
            </a:endParaRPr>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sz="1800" i="1" dirty="0">
              <a:solidFill>
                <a:schemeClr val="dk1"/>
              </a:solidFill>
              <a:highlight>
                <a:srgbClr val="EAD1DC"/>
              </a:highlight>
            </a:endParaRPr>
          </a:p>
        </p:txBody>
      </p:sp>
      <p:sp>
        <p:nvSpPr>
          <p:cNvPr id="521" name="Google Shape;521;g36da6e51d9c_0_16">
            <a:extLst>
              <a:ext uri="{FF2B5EF4-FFF2-40B4-BE49-F238E27FC236}">
                <a16:creationId xmlns:a16="http://schemas.microsoft.com/office/drawing/2014/main" id="{A73FA91F-0796-A0FD-21B9-1EEFE4F0126D}"/>
              </a:ext>
            </a:extLst>
          </p:cNvPr>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522" name="Google Shape;522;g36da6e51d9c_0_16">
            <a:extLst>
              <a:ext uri="{FF2B5EF4-FFF2-40B4-BE49-F238E27FC236}">
                <a16:creationId xmlns:a16="http://schemas.microsoft.com/office/drawing/2014/main" id="{7994E237-575C-C147-EE05-3DCD2971EB1E}"/>
              </a:ext>
            </a:extLst>
          </p:cNvPr>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pic>
        <p:nvPicPr>
          <p:cNvPr id="523" name="Google Shape;523;g36da6e51d9c_0_16" descr="Oregon Department of Education Logo&#10;Oregon achieves together">
            <a:extLst>
              <a:ext uri="{FF2B5EF4-FFF2-40B4-BE49-F238E27FC236}">
                <a16:creationId xmlns:a16="http://schemas.microsoft.com/office/drawing/2014/main" id="{4C12EAFB-5B8D-2C98-0359-007206884FE1}"/>
              </a:ext>
            </a:extLst>
          </p:cNvP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112659B3-A189-5B76-7B14-1416D433B35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extLst>
      <p:ext uri="{BB962C8B-B14F-4D97-AF65-F5344CB8AC3E}">
        <p14:creationId xmlns:p14="http://schemas.microsoft.com/office/powerpoint/2010/main" val="3829638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517">
          <a:extLst>
            <a:ext uri="{FF2B5EF4-FFF2-40B4-BE49-F238E27FC236}">
              <a16:creationId xmlns:a16="http://schemas.microsoft.com/office/drawing/2014/main" id="{9E661344-696C-B45C-F806-39C928FD9D0A}"/>
            </a:ext>
          </a:extLst>
        </p:cNvPr>
        <p:cNvGrpSpPr/>
        <p:nvPr/>
      </p:nvGrpSpPr>
      <p:grpSpPr>
        <a:xfrm>
          <a:off x="0" y="0"/>
          <a:ext cx="0" cy="0"/>
          <a:chOff x="0" y="0"/>
          <a:chExt cx="0" cy="0"/>
        </a:xfrm>
      </p:grpSpPr>
      <p:sp>
        <p:nvSpPr>
          <p:cNvPr id="518" name="Google Shape;518;g36da6e51d9c_0_16">
            <a:extLst>
              <a:ext uri="{FF2B5EF4-FFF2-40B4-BE49-F238E27FC236}">
                <a16:creationId xmlns:a16="http://schemas.microsoft.com/office/drawing/2014/main" id="{F54780DB-F47A-B0A6-625D-611EBCCD2C25}"/>
              </a:ex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19" name="Google Shape;519;g36da6e51d9c_0_16">
            <a:extLst>
              <a:ext uri="{FF2B5EF4-FFF2-40B4-BE49-F238E27FC236}">
                <a16:creationId xmlns:a16="http://schemas.microsoft.com/office/drawing/2014/main" id="{634BA7B2-C51F-D1AC-1A0E-ED8A986724CC}"/>
              </a:ext>
            </a:extLst>
          </p:cNvPr>
          <p:cNvSpPr txBox="1">
            <a:spLocks noGrp="1"/>
          </p:cNvSpPr>
          <p:nvPr>
            <p:ph type="ctrTitle"/>
          </p:nvPr>
        </p:nvSpPr>
        <p:spPr>
          <a:xfrm>
            <a:off x="1321500" y="1323825"/>
            <a:ext cx="9549000" cy="880500"/>
          </a:xfrm>
          <a:prstGeom prst="rect">
            <a:avLst/>
          </a:prstGeom>
          <a:noFill/>
          <a:ln>
            <a:noFill/>
          </a:ln>
        </p:spPr>
        <p:txBody>
          <a:bodyPr spcFirstLastPara="1" wrap="square" lIns="91425" tIns="45700" rIns="91425" bIns="45700" anchor="b" anchorCtr="0">
            <a:noAutofit/>
          </a:bodyPr>
          <a:lstStyle/>
          <a:p>
            <a:pPr lvl="0"/>
            <a:r>
              <a:rPr lang="en-US" sz="4000" dirty="0">
                <a:solidFill>
                  <a:srgbClr val="9F2065"/>
                </a:solidFill>
              </a:rPr>
              <a:t>Automatic Rollover Eligibility Continued 2</a:t>
            </a:r>
            <a:endParaRPr sz="4000" dirty="0">
              <a:solidFill>
                <a:srgbClr val="9F2065"/>
              </a:solidFill>
            </a:endParaRPr>
          </a:p>
        </p:txBody>
      </p:sp>
      <p:sp>
        <p:nvSpPr>
          <p:cNvPr id="520" name="Google Shape;520;g36da6e51d9c_0_16">
            <a:extLst>
              <a:ext uri="{FF2B5EF4-FFF2-40B4-BE49-F238E27FC236}">
                <a16:creationId xmlns:a16="http://schemas.microsoft.com/office/drawing/2014/main" id="{5FC59A65-F5E9-585D-9365-FA1B25C08509}"/>
              </a:ext>
            </a:extLst>
          </p:cNvPr>
          <p:cNvSpPr txBox="1">
            <a:spLocks noGrp="1"/>
          </p:cNvSpPr>
          <p:nvPr>
            <p:ph type="subTitle" idx="1"/>
          </p:nvPr>
        </p:nvSpPr>
        <p:spPr>
          <a:xfrm>
            <a:off x="1041675" y="2204324"/>
            <a:ext cx="10305000" cy="3569087"/>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a:lnSpc>
                <a:spcPct val="100000"/>
              </a:lnSpc>
              <a:spcBef>
                <a:spcPts val="0"/>
              </a:spcBef>
            </a:pPr>
            <a:r>
              <a:rPr lang="en-US" sz="2200" dirty="0">
                <a:solidFill>
                  <a:schemeClr val="tx1"/>
                </a:solidFill>
              </a:rPr>
              <a:t>Because ODE must calculate awards for the upcoming grant period </a:t>
            </a:r>
            <a:r>
              <a:rPr lang="en-US" sz="2200" b="1" dirty="0">
                <a:solidFill>
                  <a:schemeClr val="tx1"/>
                </a:solidFill>
              </a:rPr>
              <a:t>before </a:t>
            </a:r>
            <a:r>
              <a:rPr lang="en-US" sz="2200" dirty="0">
                <a:solidFill>
                  <a:schemeClr val="tx1"/>
                </a:solidFill>
              </a:rPr>
              <a:t>the current grant period ends,</a:t>
            </a:r>
            <a:r>
              <a:rPr lang="en-US" sz="2200" b="1" dirty="0">
                <a:solidFill>
                  <a:schemeClr val="tx1"/>
                </a:solidFill>
              </a:rPr>
              <a:t> automatic rollover eligibility for some sites may be determined using projections.</a:t>
            </a:r>
            <a:r>
              <a:rPr lang="en-US" sz="2200" dirty="0">
                <a:solidFill>
                  <a:schemeClr val="tx1"/>
                </a:solidFill>
              </a:rPr>
              <a:t> </a:t>
            </a:r>
          </a:p>
          <a:p>
            <a:pPr marL="0" lvl="0" indent="0" algn="l">
              <a:lnSpc>
                <a:spcPct val="100000"/>
              </a:lnSpc>
              <a:spcBef>
                <a:spcPts val="0"/>
              </a:spcBef>
            </a:pPr>
            <a:endParaRPr lang="en-US" sz="2200" dirty="0">
              <a:solidFill>
                <a:schemeClr val="tx1"/>
              </a:solidFill>
            </a:endParaRPr>
          </a:p>
          <a:p>
            <a:pPr marL="0" lvl="0" indent="0" algn="l" rtl="0">
              <a:lnSpc>
                <a:spcPct val="100000"/>
              </a:lnSpc>
              <a:spcBef>
                <a:spcPts val="0"/>
              </a:spcBef>
              <a:spcAft>
                <a:spcPts val="0"/>
              </a:spcAft>
            </a:pPr>
            <a:r>
              <a:rPr lang="en-US" sz="2200" b="1" dirty="0">
                <a:solidFill>
                  <a:schemeClr val="tx1"/>
                </a:solidFill>
              </a:rPr>
              <a:t>Eligibility determinations:</a:t>
            </a:r>
          </a:p>
          <a:p>
            <a:pPr marL="342900" lvl="0" indent="-342900" algn="l" rtl="0">
              <a:lnSpc>
                <a:spcPct val="100000"/>
              </a:lnSpc>
              <a:spcBef>
                <a:spcPts val="0"/>
              </a:spcBef>
              <a:spcAft>
                <a:spcPts val="0"/>
              </a:spcAft>
              <a:buFont typeface="Arial" panose="020B0604020202020204" pitchFamily="34" charset="0"/>
              <a:buChar char="•"/>
            </a:pPr>
            <a:r>
              <a:rPr lang="en-US" sz="2200" b="1" dirty="0">
                <a:solidFill>
                  <a:schemeClr val="tx1"/>
                </a:solidFill>
              </a:rPr>
              <a:t>Eligible</a:t>
            </a:r>
            <a:r>
              <a:rPr lang="en-US" sz="2200" dirty="0">
                <a:solidFill>
                  <a:schemeClr val="tx1"/>
                </a:solidFill>
              </a:rPr>
              <a:t> - Site has met all eligibility criteria.</a:t>
            </a:r>
          </a:p>
          <a:p>
            <a:pPr marL="342900" lvl="0" indent="-342900" algn="l" rtl="0">
              <a:lnSpc>
                <a:spcPct val="100000"/>
              </a:lnSpc>
              <a:spcBef>
                <a:spcPts val="0"/>
              </a:spcBef>
              <a:spcAft>
                <a:spcPts val="0"/>
              </a:spcAft>
              <a:buFont typeface="Arial" panose="020B0604020202020204" pitchFamily="34" charset="0"/>
              <a:buChar char="•"/>
            </a:pPr>
            <a:r>
              <a:rPr lang="en-US" sz="2200" b="1" dirty="0">
                <a:solidFill>
                  <a:schemeClr val="tx1"/>
                </a:solidFill>
              </a:rPr>
              <a:t>Conditionally eligible </a:t>
            </a:r>
            <a:r>
              <a:rPr lang="en-US" sz="2200" dirty="0">
                <a:solidFill>
                  <a:schemeClr val="tx1"/>
                </a:solidFill>
              </a:rPr>
              <a:t>- Site has claimed 50-69% and met programming start deadline. ODE projects site is likely to reach 70%+ by the end of the grant period. Claim projection submission is required.</a:t>
            </a:r>
          </a:p>
          <a:p>
            <a:pPr marL="342900" lvl="0" indent="-342900" algn="l" rtl="0">
              <a:lnSpc>
                <a:spcPct val="100000"/>
              </a:lnSpc>
              <a:spcBef>
                <a:spcPts val="0"/>
              </a:spcBef>
              <a:spcAft>
                <a:spcPts val="0"/>
              </a:spcAft>
              <a:buFont typeface="Arial" panose="020B0604020202020204" pitchFamily="34" charset="0"/>
              <a:buChar char="•"/>
            </a:pPr>
            <a:r>
              <a:rPr lang="en-US" sz="2200" b="1" dirty="0">
                <a:solidFill>
                  <a:schemeClr val="tx1"/>
                </a:solidFill>
              </a:rPr>
              <a:t>Ineligible</a:t>
            </a:r>
            <a:r>
              <a:rPr lang="en-US" sz="2200" dirty="0">
                <a:solidFill>
                  <a:schemeClr val="tx1"/>
                </a:solidFill>
              </a:rPr>
              <a:t> - Site has claimed 49% or less, and/or other factors identified. Must reapply.</a:t>
            </a:r>
            <a:endParaRPr sz="2200" dirty="0">
              <a:solidFill>
                <a:schemeClr val="tx1"/>
              </a:solidFill>
            </a:endParaRPr>
          </a:p>
          <a:p>
            <a:pPr marL="457200" lvl="0" indent="0" algn="l" rtl="0">
              <a:lnSpc>
                <a:spcPct val="90000"/>
              </a:lnSpc>
              <a:spcBef>
                <a:spcPts val="7600"/>
              </a:spcBef>
              <a:spcAft>
                <a:spcPts val="0"/>
              </a:spcAft>
              <a:buNone/>
            </a:pPr>
            <a:endParaRPr sz="2200" dirty="0">
              <a:solidFill>
                <a:schemeClr val="dk1"/>
              </a:solidFill>
            </a:endParaRPr>
          </a:p>
          <a:p>
            <a:pPr marL="457200" lvl="0" indent="0" algn="l" rtl="0">
              <a:lnSpc>
                <a:spcPct val="90000"/>
              </a:lnSpc>
              <a:spcBef>
                <a:spcPts val="0"/>
              </a:spcBef>
              <a:spcAft>
                <a:spcPts val="0"/>
              </a:spcAft>
              <a:buNone/>
            </a:pPr>
            <a:endParaRPr sz="2200" dirty="0">
              <a:solidFill>
                <a:schemeClr val="dk1"/>
              </a:solidFill>
            </a:endParaRPr>
          </a:p>
          <a:p>
            <a:pPr marL="457200" lvl="0" indent="0" algn="l" rtl="0">
              <a:lnSpc>
                <a:spcPct val="90000"/>
              </a:lnSpc>
              <a:spcBef>
                <a:spcPts val="0"/>
              </a:spcBef>
              <a:spcAft>
                <a:spcPts val="0"/>
              </a:spcAft>
              <a:buNone/>
            </a:pPr>
            <a:endParaRPr sz="2200" dirty="0">
              <a:solidFill>
                <a:schemeClr val="dk1"/>
              </a:solidFill>
            </a:endParaRPr>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sz="1800" i="1" dirty="0">
              <a:solidFill>
                <a:schemeClr val="dk1"/>
              </a:solidFill>
              <a:highlight>
                <a:srgbClr val="EAD1DC"/>
              </a:highlight>
            </a:endParaRPr>
          </a:p>
        </p:txBody>
      </p:sp>
      <p:sp>
        <p:nvSpPr>
          <p:cNvPr id="521" name="Google Shape;521;g36da6e51d9c_0_16">
            <a:extLst>
              <a:ext uri="{FF2B5EF4-FFF2-40B4-BE49-F238E27FC236}">
                <a16:creationId xmlns:a16="http://schemas.microsoft.com/office/drawing/2014/main" id="{EE5922A9-A8B8-0C47-D0F6-EF43889AABA6}"/>
              </a:ext>
            </a:extLst>
          </p:cNvPr>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522" name="Google Shape;522;g36da6e51d9c_0_16">
            <a:extLst>
              <a:ext uri="{FF2B5EF4-FFF2-40B4-BE49-F238E27FC236}">
                <a16:creationId xmlns:a16="http://schemas.microsoft.com/office/drawing/2014/main" id="{37C55958-333C-43B2-C077-A2414A4E1812}"/>
              </a:ext>
            </a:extLst>
          </p:cNvPr>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11</a:t>
            </a:fld>
            <a:endParaRPr dirty="0"/>
          </a:p>
        </p:txBody>
      </p:sp>
      <p:pic>
        <p:nvPicPr>
          <p:cNvPr id="523" name="Google Shape;523;g36da6e51d9c_0_16" descr="Oregon Department of Education Logo&#10;Oregon achieves together">
            <a:extLst>
              <a:ext uri="{FF2B5EF4-FFF2-40B4-BE49-F238E27FC236}">
                <a16:creationId xmlns:a16="http://schemas.microsoft.com/office/drawing/2014/main" id="{C4AFEC91-F454-8633-A3B8-EF8E9277A851}"/>
              </a:ext>
            </a:extLst>
          </p:cNvP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910C0CA2-B46F-2965-C17F-02DC1CEF922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extLst>
      <p:ext uri="{BB962C8B-B14F-4D97-AF65-F5344CB8AC3E}">
        <p14:creationId xmlns:p14="http://schemas.microsoft.com/office/powerpoint/2010/main" val="1614743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517">
          <a:extLst>
            <a:ext uri="{FF2B5EF4-FFF2-40B4-BE49-F238E27FC236}">
              <a16:creationId xmlns:a16="http://schemas.microsoft.com/office/drawing/2014/main" id="{429D5EE5-0CF4-CD05-E59B-5F31C6A3E6A8}"/>
            </a:ext>
          </a:extLst>
        </p:cNvPr>
        <p:cNvGrpSpPr/>
        <p:nvPr/>
      </p:nvGrpSpPr>
      <p:grpSpPr>
        <a:xfrm>
          <a:off x="0" y="0"/>
          <a:ext cx="0" cy="0"/>
          <a:chOff x="0" y="0"/>
          <a:chExt cx="0" cy="0"/>
        </a:xfrm>
      </p:grpSpPr>
      <p:sp>
        <p:nvSpPr>
          <p:cNvPr id="518" name="Google Shape;518;g36da6e51d9c_0_16">
            <a:extLst>
              <a:ext uri="{FF2B5EF4-FFF2-40B4-BE49-F238E27FC236}">
                <a16:creationId xmlns:a16="http://schemas.microsoft.com/office/drawing/2014/main" id="{15771847-045B-1B6D-E0E6-2BCE04BDC87F}"/>
              </a:ex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 name="Google Shape;519;g36da6e51d9c_0_16">
            <a:extLst>
              <a:ext uri="{FF2B5EF4-FFF2-40B4-BE49-F238E27FC236}">
                <a16:creationId xmlns:a16="http://schemas.microsoft.com/office/drawing/2014/main" id="{8A51AD1C-2065-BA0F-9DC3-39D110FE375A}"/>
              </a:ext>
            </a:extLst>
          </p:cNvPr>
          <p:cNvSpPr txBox="1">
            <a:spLocks noGrp="1"/>
          </p:cNvSpPr>
          <p:nvPr>
            <p:ph type="title" idx="4294967295"/>
          </p:nvPr>
        </p:nvSpPr>
        <p:spPr>
          <a:xfrm>
            <a:off x="1321500" y="1323825"/>
            <a:ext cx="9549000" cy="8805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b" anchorCtr="0" forceAA="0" compatLnSpc="1">
            <a:prstTxWarp prst="textNoShape">
              <a:avLst/>
            </a:prstTxWarp>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3"/>
              </a:buClr>
              <a:buSzPts val="12000"/>
              <a:buFont typeface="Calibri"/>
              <a:buNone/>
              <a:defRPr sz="12000" b="0" i="0" u="none" strike="noStrike" cap="none">
                <a:solidFill>
                  <a:schemeClr val="accent3"/>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chemeClr val="accent3"/>
              </a:buClr>
              <a:buSzPts val="12000"/>
              <a:buFont typeface="Calibri"/>
              <a:buNone/>
              <a:tabLst/>
              <a:defRPr/>
            </a:pPr>
            <a:r>
              <a:rPr kumimoji="0" lang="en-US" sz="4000" b="0" i="0" u="none" strike="noStrike" kern="0" cap="none" spc="0" normalizeH="0" baseline="0" noProof="0" dirty="0">
                <a:ln>
                  <a:noFill/>
                </a:ln>
                <a:solidFill>
                  <a:srgbClr val="9F2065"/>
                </a:solidFill>
                <a:effectLst/>
                <a:uLnTx/>
                <a:uFillTx/>
                <a:latin typeface="Calibri"/>
                <a:ea typeface="Calibri"/>
                <a:cs typeface="Calibri"/>
                <a:sym typeface="Calibri"/>
              </a:rPr>
              <a:t>Automatic Rollover Eligibility Continued 3</a:t>
            </a:r>
          </a:p>
        </p:txBody>
      </p:sp>
      <p:sp>
        <p:nvSpPr>
          <p:cNvPr id="520" name="Google Shape;520;g36da6e51d9c_0_16">
            <a:extLst>
              <a:ext uri="{FF2B5EF4-FFF2-40B4-BE49-F238E27FC236}">
                <a16:creationId xmlns:a16="http://schemas.microsoft.com/office/drawing/2014/main" id="{D6E89489-AB7D-AC26-360F-F22F006764EF}"/>
              </a:ext>
            </a:extLst>
          </p:cNvPr>
          <p:cNvSpPr txBox="1">
            <a:spLocks noGrp="1"/>
          </p:cNvSpPr>
          <p:nvPr>
            <p:ph type="subTitle" idx="1"/>
          </p:nvPr>
        </p:nvSpPr>
        <p:spPr>
          <a:xfrm>
            <a:off x="1041675" y="2204325"/>
            <a:ext cx="10305000" cy="29577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342900" lvl="0" indent="-342900" algn="l">
              <a:lnSpc>
                <a:spcPct val="100000"/>
              </a:lnSpc>
              <a:spcBef>
                <a:spcPts val="0"/>
              </a:spcBef>
              <a:buFont typeface="Arial" panose="020B0604020202020204" pitchFamily="34" charset="0"/>
              <a:buChar char="•"/>
            </a:pPr>
            <a:r>
              <a:rPr lang="en-US" sz="2200" b="1" dirty="0">
                <a:solidFill>
                  <a:schemeClr val="tx1"/>
                </a:solidFill>
              </a:rPr>
              <a:t>Grantees that do not meet these criteria will lose their priority for continued participation and must reapply for the next FFVP grant period. </a:t>
            </a:r>
          </a:p>
          <a:p>
            <a:pPr marL="0" lvl="0" indent="0" algn="l">
              <a:lnSpc>
                <a:spcPct val="100000"/>
              </a:lnSpc>
              <a:spcBef>
                <a:spcPts val="0"/>
              </a:spcBef>
            </a:pPr>
            <a:endParaRPr lang="en-US" sz="2200" dirty="0">
              <a:solidFill>
                <a:schemeClr val="tx1"/>
              </a:solidFill>
            </a:endParaRPr>
          </a:p>
          <a:p>
            <a:pPr marL="342900" lvl="0" indent="-342900" algn="l">
              <a:lnSpc>
                <a:spcPct val="100000"/>
              </a:lnSpc>
              <a:spcBef>
                <a:spcPts val="0"/>
              </a:spcBef>
              <a:buFont typeface="Arial" panose="020B0604020202020204" pitchFamily="34" charset="0"/>
              <a:buChar char="•"/>
            </a:pPr>
            <a:r>
              <a:rPr lang="en-US" sz="2200" dirty="0">
                <a:solidFill>
                  <a:schemeClr val="tx1"/>
                </a:solidFill>
              </a:rPr>
              <a:t>Reapplicants will be placed back into the general applicant pool and awarded funding in order of need (FRL percentage).</a:t>
            </a:r>
            <a:endParaRPr lang="en-US" sz="1800" dirty="0">
              <a:solidFill>
                <a:schemeClr val="tx1"/>
              </a:solidFill>
            </a:endParaRPr>
          </a:p>
          <a:p>
            <a:pPr marL="0" lvl="0" indent="0" algn="l">
              <a:lnSpc>
                <a:spcPct val="100000"/>
              </a:lnSpc>
              <a:spcBef>
                <a:spcPts val="0"/>
              </a:spcBef>
            </a:pPr>
            <a:endParaRPr lang="en-US" sz="2200" dirty="0">
              <a:solidFill>
                <a:schemeClr val="tx1"/>
              </a:solidFill>
            </a:endParaRPr>
          </a:p>
          <a:p>
            <a:pPr marL="342900" lvl="0" indent="-342900" algn="l">
              <a:lnSpc>
                <a:spcPct val="100000"/>
              </a:lnSpc>
              <a:spcBef>
                <a:spcPts val="0"/>
              </a:spcBef>
              <a:buFont typeface="Arial" panose="020B0604020202020204" pitchFamily="34" charset="0"/>
              <a:buChar char="•"/>
            </a:pPr>
            <a:r>
              <a:rPr lang="en-US" sz="2200" dirty="0">
                <a:solidFill>
                  <a:schemeClr val="tx1"/>
                </a:solidFill>
              </a:rPr>
              <a:t>You are not required to accept your entire FFVP award if it exceeds your programming needs. </a:t>
            </a:r>
          </a:p>
        </p:txBody>
      </p:sp>
      <p:sp>
        <p:nvSpPr>
          <p:cNvPr id="521" name="Google Shape;521;g36da6e51d9c_0_16">
            <a:extLst>
              <a:ext uri="{FF2B5EF4-FFF2-40B4-BE49-F238E27FC236}">
                <a16:creationId xmlns:a16="http://schemas.microsoft.com/office/drawing/2014/main" id="{7E556777-6A99-D08C-4FDF-C94401B443D0}"/>
              </a:ext>
            </a:extLst>
          </p:cNvPr>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522" name="Google Shape;522;g36da6e51d9c_0_16">
            <a:extLst>
              <a:ext uri="{FF2B5EF4-FFF2-40B4-BE49-F238E27FC236}">
                <a16:creationId xmlns:a16="http://schemas.microsoft.com/office/drawing/2014/main" id="{A5C19B15-C04F-92CE-9CAA-954E04D57C23}"/>
              </a:ext>
            </a:extLst>
          </p:cNvPr>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dirty="0"/>
          </a:p>
        </p:txBody>
      </p:sp>
      <p:pic>
        <p:nvPicPr>
          <p:cNvPr id="523" name="Google Shape;523;g36da6e51d9c_0_16" descr="Oregon Department of Education Logo&#10;Oregon achieves together">
            <a:extLst>
              <a:ext uri="{FF2B5EF4-FFF2-40B4-BE49-F238E27FC236}">
                <a16:creationId xmlns:a16="http://schemas.microsoft.com/office/drawing/2014/main" id="{3DB03581-4E35-C168-FC9D-267FEE177096}"/>
              </a:ext>
            </a:extLst>
          </p:cNvP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95CAC9A4-4433-B097-B666-5D4B3A14E3E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extLst>
      <p:ext uri="{BB962C8B-B14F-4D97-AF65-F5344CB8AC3E}">
        <p14:creationId xmlns:p14="http://schemas.microsoft.com/office/powerpoint/2010/main" val="3200558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28"/>
        <p:cNvGrpSpPr/>
        <p:nvPr/>
      </p:nvGrpSpPr>
      <p:grpSpPr>
        <a:xfrm>
          <a:off x="0" y="0"/>
          <a:ext cx="0" cy="0"/>
          <a:chOff x="0" y="0"/>
          <a:chExt cx="0" cy="0"/>
        </a:xfrm>
      </p:grpSpPr>
      <p:sp>
        <p:nvSpPr>
          <p:cNvPr id="529" name="Google Shape;529;g3723852278d_0_4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30" name="Google Shape;530;g3723852278d_0_43"/>
          <p:cNvSpPr txBox="1">
            <a:spLocks noGrp="1"/>
          </p:cNvSpPr>
          <p:nvPr>
            <p:ph type="ctrTitle"/>
          </p:nvPr>
        </p:nvSpPr>
        <p:spPr>
          <a:xfrm>
            <a:off x="1524000" y="1186770"/>
            <a:ext cx="9144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5000" dirty="0">
                <a:solidFill>
                  <a:schemeClr val="dk2"/>
                </a:solidFill>
              </a:rPr>
              <a:t>Program Planning</a:t>
            </a:r>
            <a:endParaRPr sz="5000" dirty="0">
              <a:solidFill>
                <a:schemeClr val="dk2"/>
              </a:solidFill>
            </a:endParaRPr>
          </a:p>
        </p:txBody>
      </p:sp>
      <p:sp>
        <p:nvSpPr>
          <p:cNvPr id="531" name="Google Shape;531;g3723852278d_0_43"/>
          <p:cNvSpPr txBox="1">
            <a:spLocks noGrp="1"/>
          </p:cNvSpPr>
          <p:nvPr>
            <p:ph type="subTitle" idx="1"/>
          </p:nvPr>
        </p:nvSpPr>
        <p:spPr>
          <a:xfrm>
            <a:off x="986375" y="2303540"/>
            <a:ext cx="10139400" cy="3836253"/>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2800" dirty="0">
                <a:solidFill>
                  <a:schemeClr val="dk1"/>
                </a:solidFill>
              </a:rPr>
              <a:t>One of the most important factors in a successful FFVP is buy-in from those responsible for supporting and implementing the program.</a:t>
            </a:r>
          </a:p>
          <a:p>
            <a:pPr marL="0" lvl="0" indent="0" algn="l" rtl="0">
              <a:lnSpc>
                <a:spcPct val="90000"/>
              </a:lnSpc>
              <a:spcBef>
                <a:spcPts val="0"/>
              </a:spcBef>
              <a:spcAft>
                <a:spcPts val="0"/>
              </a:spcAft>
              <a:buClr>
                <a:schemeClr val="accent3"/>
              </a:buClr>
              <a:buSzPts val="2400"/>
              <a:buNone/>
            </a:pPr>
            <a:endParaRPr sz="2800" dirty="0">
              <a:solidFill>
                <a:schemeClr val="dk1"/>
              </a:solidFill>
            </a:endParaRPr>
          </a:p>
          <a:p>
            <a:pPr marL="457200" lvl="0" indent="-406400" algn="l" rtl="0">
              <a:lnSpc>
                <a:spcPct val="90000"/>
              </a:lnSpc>
              <a:spcBef>
                <a:spcPts val="0"/>
              </a:spcBef>
              <a:spcAft>
                <a:spcPts val="0"/>
              </a:spcAft>
              <a:buClr>
                <a:schemeClr val="dk1"/>
              </a:buClr>
              <a:buSzPts val="2800"/>
              <a:buChar char="●"/>
            </a:pPr>
            <a:r>
              <a:rPr lang="en-US" dirty="0">
                <a:solidFill>
                  <a:schemeClr val="dk1"/>
                </a:solidFill>
              </a:rPr>
              <a:t>District representatives must be aware of the plan to operate the FFVP in your school(s).</a:t>
            </a:r>
            <a:endParaRPr dirty="0">
              <a:solidFill>
                <a:schemeClr val="dk1"/>
              </a:solidFill>
            </a:endParaRPr>
          </a:p>
          <a:p>
            <a:pPr marL="0" lvl="0" indent="0" algn="l" rtl="0">
              <a:lnSpc>
                <a:spcPct val="90000"/>
              </a:lnSpc>
              <a:spcBef>
                <a:spcPts val="0"/>
              </a:spcBef>
              <a:spcAft>
                <a:spcPts val="0"/>
              </a:spcAft>
              <a:buNone/>
            </a:pPr>
            <a:endParaRPr dirty="0">
              <a:solidFill>
                <a:schemeClr val="dk1"/>
              </a:solidFill>
            </a:endParaRPr>
          </a:p>
          <a:p>
            <a:pPr marL="457200" lvl="0" indent="-406400" algn="l" rtl="0">
              <a:lnSpc>
                <a:spcPct val="90000"/>
              </a:lnSpc>
              <a:spcBef>
                <a:spcPts val="0"/>
              </a:spcBef>
              <a:spcAft>
                <a:spcPts val="0"/>
              </a:spcAft>
              <a:buClr>
                <a:schemeClr val="dk1"/>
              </a:buClr>
              <a:buSzPts val="2800"/>
              <a:buChar char="●"/>
            </a:pPr>
            <a:r>
              <a:rPr lang="en-US" dirty="0">
                <a:solidFill>
                  <a:schemeClr val="dk1"/>
                </a:solidFill>
              </a:rPr>
              <a:t>All staff designated to participate in the FFVP at your school(s) should have a clear understanding of the program and be prepared to engage in its implementation.</a:t>
            </a:r>
            <a:endParaRPr dirty="0">
              <a:solidFill>
                <a:schemeClr val="dk1"/>
              </a:solidFill>
            </a:endParaRPr>
          </a:p>
          <a:p>
            <a:pPr marL="0" lvl="0" indent="0" algn="l" rtl="0">
              <a:lnSpc>
                <a:spcPct val="90000"/>
              </a:lnSpc>
              <a:spcBef>
                <a:spcPts val="0"/>
              </a:spcBef>
              <a:spcAft>
                <a:spcPts val="0"/>
              </a:spcAft>
              <a:buClr>
                <a:schemeClr val="accent3"/>
              </a:buClr>
              <a:buSzPts val="2400"/>
              <a:buNone/>
            </a:pPr>
            <a:endParaRPr sz="2800" dirty="0">
              <a:solidFill>
                <a:schemeClr val="dk1"/>
              </a:solidFill>
            </a:endParaRPr>
          </a:p>
        </p:txBody>
      </p:sp>
      <p:sp>
        <p:nvSpPr>
          <p:cNvPr id="532" name="Google Shape;532;g3723852278d_0_4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533" name="Google Shape;533;g3723852278d_0_4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13</a:t>
            </a:fld>
            <a:endParaRPr/>
          </a:p>
        </p:txBody>
      </p:sp>
      <p:pic>
        <p:nvPicPr>
          <p:cNvPr id="534" name="Google Shape;534;g3723852278d_0_43"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8D60B8F5-F18E-DE79-E66E-919C96FC80D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39"/>
        <p:cNvGrpSpPr/>
        <p:nvPr/>
      </p:nvGrpSpPr>
      <p:grpSpPr>
        <a:xfrm>
          <a:off x="0" y="0"/>
          <a:ext cx="0" cy="0"/>
          <a:chOff x="0" y="0"/>
          <a:chExt cx="0" cy="0"/>
        </a:xfrm>
      </p:grpSpPr>
      <p:sp>
        <p:nvSpPr>
          <p:cNvPr id="540" name="Google Shape;540;g36da6e51d9c_0_69">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41" name="Google Shape;541;g36da6e51d9c_0_69"/>
          <p:cNvSpPr txBox="1">
            <a:spLocks noGrp="1"/>
          </p:cNvSpPr>
          <p:nvPr>
            <p:ph type="ctrTitle"/>
          </p:nvPr>
        </p:nvSpPr>
        <p:spPr>
          <a:xfrm>
            <a:off x="1524000" y="991900"/>
            <a:ext cx="9144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800" dirty="0">
                <a:solidFill>
                  <a:schemeClr val="dk2"/>
                </a:solidFill>
              </a:rPr>
              <a:t>Program Planning Continued</a:t>
            </a:r>
            <a:endParaRPr sz="3800" dirty="0">
              <a:solidFill>
                <a:schemeClr val="dk2"/>
              </a:solidFill>
            </a:endParaRPr>
          </a:p>
        </p:txBody>
      </p:sp>
      <p:sp>
        <p:nvSpPr>
          <p:cNvPr id="546" name="Google Shape;546;g36da6e51d9c_0_69"/>
          <p:cNvSpPr txBox="1">
            <a:spLocks noGrp="1"/>
          </p:cNvSpPr>
          <p:nvPr>
            <p:ph type="subTitle" idx="1"/>
          </p:nvPr>
        </p:nvSpPr>
        <p:spPr>
          <a:xfrm>
            <a:off x="1354800" y="1938700"/>
            <a:ext cx="9313200" cy="44412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2200" b="1">
                <a:solidFill>
                  <a:schemeClr val="dk1"/>
                </a:solidFill>
              </a:rPr>
              <a:t>These programming aspects should be established:</a:t>
            </a:r>
            <a:endParaRPr sz="2200" b="1">
              <a:solidFill>
                <a:schemeClr val="dk1"/>
              </a:solidFill>
            </a:endParaRPr>
          </a:p>
          <a:p>
            <a:pPr marL="0" lvl="0" indent="0" algn="l" rtl="0">
              <a:lnSpc>
                <a:spcPct val="90000"/>
              </a:lnSpc>
              <a:spcBef>
                <a:spcPts val="0"/>
              </a:spcBef>
              <a:spcAft>
                <a:spcPts val="0"/>
              </a:spcAft>
              <a:buClr>
                <a:schemeClr val="accent3"/>
              </a:buClr>
              <a:buSzPts val="2400"/>
              <a:buNone/>
            </a:pPr>
            <a:endParaRPr sz="2200" b="1">
              <a:solidFill>
                <a:schemeClr val="dk2"/>
              </a:solidFill>
            </a:endParaRPr>
          </a:p>
          <a:p>
            <a:pPr marL="457200" lvl="0" indent="-368300" algn="l" rtl="0">
              <a:lnSpc>
                <a:spcPct val="90000"/>
              </a:lnSpc>
              <a:spcBef>
                <a:spcPts val="0"/>
              </a:spcBef>
              <a:spcAft>
                <a:spcPts val="0"/>
              </a:spcAft>
              <a:buClr>
                <a:schemeClr val="dk1"/>
              </a:buClr>
              <a:buSzPts val="2200"/>
              <a:buChar char="❏"/>
            </a:pPr>
            <a:r>
              <a:rPr lang="en-US" sz="2200">
                <a:solidFill>
                  <a:schemeClr val="dk1"/>
                </a:solidFill>
              </a:rPr>
              <a:t>FFVP draft menus.</a:t>
            </a:r>
            <a:endParaRPr sz="220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a:solidFill>
                  <a:schemeClr val="dk1"/>
                </a:solidFill>
              </a:rPr>
              <a:t>Student feedback methods.</a:t>
            </a:r>
            <a:endParaRPr sz="220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a:solidFill>
                  <a:schemeClr val="dk1"/>
                </a:solidFill>
              </a:rPr>
              <a:t>What days of the week you will serve FFVP.</a:t>
            </a:r>
            <a:endParaRPr sz="220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a:solidFill>
                  <a:schemeClr val="dk1"/>
                </a:solidFill>
              </a:rPr>
              <a:t>Who will prepare items for service.</a:t>
            </a:r>
            <a:endParaRPr sz="220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a:solidFill>
                  <a:schemeClr val="dk1"/>
                </a:solidFill>
              </a:rPr>
              <a:t>Who will deliver and serve the fresh fruits and vegetables.</a:t>
            </a:r>
            <a:endParaRPr sz="220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a:solidFill>
                  <a:schemeClr val="dk1"/>
                </a:solidFill>
              </a:rPr>
              <a:t>When and where the students will be served.</a:t>
            </a:r>
            <a:endParaRPr sz="220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a:solidFill>
                  <a:schemeClr val="dk1"/>
                </a:solidFill>
              </a:rPr>
              <a:t>How you will publicize the FFVP.</a:t>
            </a:r>
            <a:endParaRPr sz="220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a:solidFill>
                  <a:schemeClr val="dk1"/>
                </a:solidFill>
              </a:rPr>
              <a:t>What nutrition education will be provided and what resources will be used.</a:t>
            </a:r>
            <a:endParaRPr sz="220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a:solidFill>
                  <a:schemeClr val="dk1"/>
                </a:solidFill>
              </a:rPr>
              <a:t>Budgeting, purchasing, claims, and other administrative duties.</a:t>
            </a:r>
            <a:endParaRPr sz="2200">
              <a:solidFill>
                <a:schemeClr val="dk1"/>
              </a:solidFill>
            </a:endParaRPr>
          </a:p>
        </p:txBody>
      </p:sp>
      <p:sp>
        <p:nvSpPr>
          <p:cNvPr id="543" name="Google Shape;543;g36da6e51d9c_0_6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14</a:t>
            </a:fld>
            <a:endParaRPr/>
          </a:p>
        </p:txBody>
      </p:sp>
      <p:sp>
        <p:nvSpPr>
          <p:cNvPr id="542" name="Google Shape;542;g36da6e51d9c_0_69"/>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pic>
        <p:nvPicPr>
          <p:cNvPr id="544" name="Google Shape;544;g36da6e51d9c_0_69"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E74B59D3-4640-1807-7EEE-73DE5ECBBBE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50"/>
        <p:cNvGrpSpPr/>
        <p:nvPr/>
      </p:nvGrpSpPr>
      <p:grpSpPr>
        <a:xfrm>
          <a:off x="0" y="0"/>
          <a:ext cx="0" cy="0"/>
          <a:chOff x="0" y="0"/>
          <a:chExt cx="0" cy="0"/>
        </a:xfrm>
      </p:grpSpPr>
      <p:sp>
        <p:nvSpPr>
          <p:cNvPr id="551" name="Google Shape;551;g36da6e51d9c_0_8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52" name="Google Shape;552;g36da6e51d9c_0_83"/>
          <p:cNvSpPr txBox="1">
            <a:spLocks noGrp="1"/>
          </p:cNvSpPr>
          <p:nvPr>
            <p:ph type="ctrTitle"/>
          </p:nvPr>
        </p:nvSpPr>
        <p:spPr>
          <a:xfrm>
            <a:off x="2579075" y="1203275"/>
            <a:ext cx="73566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800">
                <a:solidFill>
                  <a:schemeClr val="dk2"/>
                </a:solidFill>
              </a:rPr>
              <a:t>Budgeting</a:t>
            </a:r>
            <a:endParaRPr sz="3800">
              <a:solidFill>
                <a:schemeClr val="dk2"/>
              </a:solidFill>
            </a:endParaRPr>
          </a:p>
          <a:p>
            <a:pPr marL="0" lvl="0" indent="0" algn="ctr" rtl="0">
              <a:lnSpc>
                <a:spcPct val="90000"/>
              </a:lnSpc>
              <a:spcBef>
                <a:spcPts val="0"/>
              </a:spcBef>
              <a:spcAft>
                <a:spcPts val="0"/>
              </a:spcAft>
              <a:buClr>
                <a:schemeClr val="accent3"/>
              </a:buClr>
              <a:buSzPts val="12000"/>
              <a:buFont typeface="Calibri"/>
              <a:buNone/>
            </a:pPr>
            <a:endParaRPr sz="2200">
              <a:solidFill>
                <a:schemeClr val="dk1"/>
              </a:solidFill>
            </a:endParaRPr>
          </a:p>
        </p:txBody>
      </p:sp>
      <p:sp>
        <p:nvSpPr>
          <p:cNvPr id="553" name="Google Shape;553;g36da6e51d9c_0_83"/>
          <p:cNvSpPr txBox="1">
            <a:spLocks noGrp="1"/>
          </p:cNvSpPr>
          <p:nvPr>
            <p:ph type="subTitle" idx="1"/>
          </p:nvPr>
        </p:nvSpPr>
        <p:spPr>
          <a:xfrm>
            <a:off x="1311500" y="2195500"/>
            <a:ext cx="9280200" cy="21213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457200" lvl="0" indent="-381000" algn="l" rtl="0">
              <a:lnSpc>
                <a:spcPct val="90000"/>
              </a:lnSpc>
              <a:spcBef>
                <a:spcPts val="0"/>
              </a:spcBef>
              <a:spcAft>
                <a:spcPts val="0"/>
              </a:spcAft>
              <a:buClr>
                <a:schemeClr val="dk1"/>
              </a:buClr>
              <a:buSzPts val="2400"/>
              <a:buChar char="●"/>
            </a:pPr>
            <a:r>
              <a:rPr lang="en-US" dirty="0">
                <a:solidFill>
                  <a:schemeClr val="dk1"/>
                </a:solidFill>
              </a:rPr>
              <a:t>Grantees were required to submit a preliminary budget for each awarded school by September 11th.</a:t>
            </a:r>
            <a:endParaRPr dirty="0">
              <a:solidFill>
                <a:schemeClr val="dk1"/>
              </a:solidFill>
            </a:endParaRPr>
          </a:p>
          <a:p>
            <a:pPr marL="0" lvl="0" indent="0" algn="l" rtl="0">
              <a:lnSpc>
                <a:spcPct val="90000"/>
              </a:lnSpc>
              <a:spcBef>
                <a:spcPts val="0"/>
              </a:spcBef>
              <a:spcAft>
                <a:spcPts val="0"/>
              </a:spcAft>
              <a:buNone/>
            </a:pPr>
            <a:endParaRPr dirty="0">
              <a:solidFill>
                <a:schemeClr val="dk1"/>
              </a:solidFill>
            </a:endParaRPr>
          </a:p>
          <a:p>
            <a:pPr marL="457200" lvl="0" indent="-381000" algn="l" rtl="0">
              <a:lnSpc>
                <a:spcPct val="90000"/>
              </a:lnSpc>
              <a:spcBef>
                <a:spcPts val="0"/>
              </a:spcBef>
              <a:spcAft>
                <a:spcPts val="0"/>
              </a:spcAft>
              <a:buClr>
                <a:schemeClr val="dk1"/>
              </a:buClr>
              <a:buSzPts val="2400"/>
              <a:buChar char="●"/>
            </a:pPr>
            <a:r>
              <a:rPr lang="en-US" b="1" dirty="0">
                <a:solidFill>
                  <a:schemeClr val="dk1"/>
                </a:solidFill>
              </a:rPr>
              <a:t>Consider limited programming days during the summer months.</a:t>
            </a:r>
            <a:endParaRPr b="1" dirty="0">
              <a:solidFill>
                <a:schemeClr val="dk1"/>
              </a:solidFill>
            </a:endParaRPr>
          </a:p>
          <a:p>
            <a:pPr marL="0" lvl="0" indent="0" algn="l" rtl="0">
              <a:lnSpc>
                <a:spcPct val="90000"/>
              </a:lnSpc>
              <a:spcBef>
                <a:spcPts val="0"/>
              </a:spcBef>
              <a:spcAft>
                <a:spcPts val="0"/>
              </a:spcAft>
              <a:buNone/>
            </a:pPr>
            <a:endParaRPr dirty="0">
              <a:solidFill>
                <a:schemeClr val="dk1"/>
              </a:solidFill>
            </a:endParaRPr>
          </a:p>
          <a:p>
            <a:pPr marL="457200" lvl="0" indent="-381000" algn="l" rtl="0">
              <a:lnSpc>
                <a:spcPct val="90000"/>
              </a:lnSpc>
              <a:spcBef>
                <a:spcPts val="0"/>
              </a:spcBef>
              <a:spcAft>
                <a:spcPts val="0"/>
              </a:spcAft>
              <a:buClr>
                <a:schemeClr val="dk1"/>
              </a:buClr>
              <a:buSzPts val="2400"/>
              <a:buChar char="●"/>
            </a:pPr>
            <a:r>
              <a:rPr lang="en-US" dirty="0">
                <a:solidFill>
                  <a:schemeClr val="dk1"/>
                </a:solidFill>
              </a:rPr>
              <a:t>Review your FFVP award and preliminary budget and consider voluntarily releasing any funds that exceed programming needs.</a:t>
            </a:r>
            <a:endParaRPr dirty="0">
              <a:solidFill>
                <a:schemeClr val="dk1"/>
              </a:solidFill>
            </a:endParaRPr>
          </a:p>
          <a:p>
            <a:pPr marL="0" lvl="0" indent="0" algn="l" rtl="0">
              <a:lnSpc>
                <a:spcPct val="90000"/>
              </a:lnSpc>
              <a:spcBef>
                <a:spcPts val="0"/>
              </a:spcBef>
              <a:spcAft>
                <a:spcPts val="0"/>
              </a:spcAft>
              <a:buNone/>
            </a:pPr>
            <a:endParaRPr dirty="0">
              <a:solidFill>
                <a:schemeClr val="dk1"/>
              </a:solidFill>
            </a:endParaRPr>
          </a:p>
          <a:p>
            <a:pPr marL="457200" lvl="0" indent="-381000" algn="l" rtl="0">
              <a:lnSpc>
                <a:spcPct val="90000"/>
              </a:lnSpc>
              <a:spcBef>
                <a:spcPts val="0"/>
              </a:spcBef>
              <a:spcAft>
                <a:spcPts val="0"/>
              </a:spcAft>
              <a:buClr>
                <a:schemeClr val="dk1"/>
              </a:buClr>
              <a:buSzPts val="2400"/>
              <a:buChar char="●"/>
            </a:pPr>
            <a:r>
              <a:rPr lang="en-US" i="1" dirty="0">
                <a:solidFill>
                  <a:schemeClr val="dk1"/>
                </a:solidFill>
              </a:rPr>
              <a:t>Through the voluntary fund release process, additional schools are often able to join the program.</a:t>
            </a:r>
            <a:endParaRPr i="1" dirty="0">
              <a:solidFill>
                <a:schemeClr val="dk1"/>
              </a:solidFill>
            </a:endParaRPr>
          </a:p>
          <a:p>
            <a:pPr marL="457200" lvl="0" indent="0" algn="l" rtl="0">
              <a:lnSpc>
                <a:spcPct val="90000"/>
              </a:lnSpc>
              <a:spcBef>
                <a:spcPts val="0"/>
              </a:spcBef>
              <a:spcAft>
                <a:spcPts val="0"/>
              </a:spcAft>
              <a:buNone/>
            </a:pPr>
            <a:endParaRPr sz="2200" dirty="0">
              <a:solidFill>
                <a:schemeClr val="dk1"/>
              </a:solidFill>
            </a:endParaRPr>
          </a:p>
          <a:p>
            <a:pPr marL="0" lvl="0" indent="0" algn="l" rtl="0">
              <a:lnSpc>
                <a:spcPct val="90000"/>
              </a:lnSpc>
              <a:spcBef>
                <a:spcPts val="0"/>
              </a:spcBef>
              <a:spcAft>
                <a:spcPts val="0"/>
              </a:spcAft>
              <a:buClr>
                <a:schemeClr val="accent3"/>
              </a:buClr>
              <a:buSzPts val="2400"/>
              <a:buNone/>
            </a:pPr>
            <a:endParaRPr sz="2200" dirty="0">
              <a:solidFill>
                <a:schemeClr val="dk1"/>
              </a:solidFill>
            </a:endParaRPr>
          </a:p>
        </p:txBody>
      </p:sp>
      <p:sp>
        <p:nvSpPr>
          <p:cNvPr id="554" name="Google Shape;554;g36da6e51d9c_0_8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555" name="Google Shape;555;g36da6e51d9c_0_8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15</a:t>
            </a:fld>
            <a:endParaRPr/>
          </a:p>
        </p:txBody>
      </p:sp>
      <p:pic>
        <p:nvPicPr>
          <p:cNvPr id="556" name="Google Shape;556;g36da6e51d9c_0_83"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897AAA9D-E8D7-2FB5-F482-FA08E8A8585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61"/>
        <p:cNvGrpSpPr/>
        <p:nvPr/>
      </p:nvGrpSpPr>
      <p:grpSpPr>
        <a:xfrm>
          <a:off x="0" y="0"/>
          <a:ext cx="0" cy="0"/>
          <a:chOff x="0" y="0"/>
          <a:chExt cx="0" cy="0"/>
        </a:xfrm>
      </p:grpSpPr>
      <p:sp>
        <p:nvSpPr>
          <p:cNvPr id="562" name="Google Shape;562;g36da6e51d9c_0_96">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63" name="Google Shape;563;g36da6e51d9c_0_96"/>
          <p:cNvSpPr txBox="1">
            <a:spLocks noGrp="1"/>
          </p:cNvSpPr>
          <p:nvPr>
            <p:ph type="ctrTitle"/>
          </p:nvPr>
        </p:nvSpPr>
        <p:spPr>
          <a:xfrm>
            <a:off x="1560600" y="1581950"/>
            <a:ext cx="9144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800" b="1">
                <a:solidFill>
                  <a:schemeClr val="dk2"/>
                </a:solidFill>
              </a:rPr>
              <a:t>Purchasing</a:t>
            </a:r>
            <a:endParaRPr sz="3800" b="1">
              <a:solidFill>
                <a:schemeClr val="dk2"/>
              </a:solidFill>
            </a:endParaRPr>
          </a:p>
          <a:p>
            <a:pPr marL="0" lvl="0" indent="0" algn="ctr" rtl="0">
              <a:lnSpc>
                <a:spcPct val="90000"/>
              </a:lnSpc>
              <a:spcBef>
                <a:spcPts val="0"/>
              </a:spcBef>
              <a:spcAft>
                <a:spcPts val="0"/>
              </a:spcAft>
              <a:buClr>
                <a:schemeClr val="accent3"/>
              </a:buClr>
              <a:buSzPts val="12000"/>
              <a:buFont typeface="Calibri"/>
              <a:buNone/>
            </a:pPr>
            <a:endParaRPr sz="2500">
              <a:solidFill>
                <a:schemeClr val="dk2"/>
              </a:solidFill>
            </a:endParaRPr>
          </a:p>
        </p:txBody>
      </p:sp>
      <p:sp>
        <p:nvSpPr>
          <p:cNvPr id="564" name="Google Shape;564;g36da6e51d9c_0_96"/>
          <p:cNvSpPr txBox="1">
            <a:spLocks noGrp="1"/>
          </p:cNvSpPr>
          <p:nvPr>
            <p:ph type="subTitle" idx="1"/>
          </p:nvPr>
        </p:nvSpPr>
        <p:spPr>
          <a:xfrm>
            <a:off x="854825" y="2462450"/>
            <a:ext cx="6077100" cy="21213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457200" lvl="0" indent="-368300" algn="l" rtl="0">
              <a:lnSpc>
                <a:spcPct val="90000"/>
              </a:lnSpc>
              <a:spcBef>
                <a:spcPts val="0"/>
              </a:spcBef>
              <a:spcAft>
                <a:spcPts val="0"/>
              </a:spcAft>
              <a:buClr>
                <a:schemeClr val="dk1"/>
              </a:buClr>
              <a:buSzPts val="2200"/>
              <a:buChar char="●"/>
            </a:pPr>
            <a:r>
              <a:rPr lang="en-US" sz="2200" b="1">
                <a:solidFill>
                  <a:schemeClr val="dk1"/>
                </a:solidFill>
              </a:rPr>
              <a:t>“Buy American” provision does not apply to FFVP purchases</a:t>
            </a:r>
            <a:endParaRPr sz="2200" b="1">
              <a:solidFill>
                <a:schemeClr val="dk1"/>
              </a:solidFill>
            </a:endParaRPr>
          </a:p>
          <a:p>
            <a:pPr marL="0" lvl="0" indent="0" algn="l" rtl="0">
              <a:lnSpc>
                <a:spcPct val="90000"/>
              </a:lnSpc>
              <a:spcBef>
                <a:spcPts val="0"/>
              </a:spcBef>
              <a:spcAft>
                <a:spcPts val="0"/>
              </a:spcAft>
              <a:buNone/>
            </a:pPr>
            <a:endParaRPr sz="2200" b="1">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b="1">
                <a:solidFill>
                  <a:schemeClr val="dk1"/>
                </a:solidFill>
              </a:rPr>
              <a:t>Do not order FFVP items through FFAVORS</a:t>
            </a:r>
            <a:endParaRPr sz="2200" b="1">
              <a:solidFill>
                <a:schemeClr val="dk1"/>
              </a:solidFill>
            </a:endParaRPr>
          </a:p>
          <a:p>
            <a:pPr marL="0" lvl="0" indent="0" algn="l" rtl="0">
              <a:lnSpc>
                <a:spcPct val="90000"/>
              </a:lnSpc>
              <a:spcBef>
                <a:spcPts val="0"/>
              </a:spcBef>
              <a:spcAft>
                <a:spcPts val="0"/>
              </a:spcAft>
              <a:buNone/>
            </a:pPr>
            <a:endParaRPr sz="2200" b="1">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b="1">
                <a:solidFill>
                  <a:schemeClr val="dk1"/>
                </a:solidFill>
              </a:rPr>
              <a:t>Maintain records</a:t>
            </a:r>
            <a:endParaRPr sz="2200" b="1">
              <a:solidFill>
                <a:schemeClr val="dk1"/>
              </a:solidFill>
            </a:endParaRPr>
          </a:p>
          <a:p>
            <a:pPr marL="914400" lvl="1" indent="-368300" algn="l" rtl="0">
              <a:lnSpc>
                <a:spcPct val="90000"/>
              </a:lnSpc>
              <a:spcBef>
                <a:spcPts val="0"/>
              </a:spcBef>
              <a:spcAft>
                <a:spcPts val="0"/>
              </a:spcAft>
              <a:buSzPts val="2200"/>
              <a:buChar char="○"/>
            </a:pPr>
            <a:r>
              <a:rPr lang="en-US" sz="2200"/>
              <a:t>District Administrative Reviews may include audits of FFVP claim records</a:t>
            </a:r>
            <a:endParaRPr sz="2200"/>
          </a:p>
          <a:p>
            <a:pPr marL="914400" lvl="1" indent="-368300" algn="l" rtl="0">
              <a:lnSpc>
                <a:spcPct val="90000"/>
              </a:lnSpc>
              <a:spcBef>
                <a:spcPts val="0"/>
              </a:spcBef>
              <a:spcAft>
                <a:spcPts val="0"/>
              </a:spcAft>
              <a:buSzPts val="2200"/>
              <a:buChar char="○"/>
            </a:pPr>
            <a:r>
              <a:rPr lang="en-US" sz="2200"/>
              <a:t>Retain FFVP records for 4 years (the current year + previous three years)</a:t>
            </a:r>
            <a:endParaRPr sz="2200"/>
          </a:p>
          <a:p>
            <a:pPr marL="0" lvl="0" indent="0" algn="l" rtl="0">
              <a:lnSpc>
                <a:spcPct val="90000"/>
              </a:lnSpc>
              <a:spcBef>
                <a:spcPts val="0"/>
              </a:spcBef>
              <a:spcAft>
                <a:spcPts val="0"/>
              </a:spcAft>
              <a:buClr>
                <a:schemeClr val="accent3"/>
              </a:buClr>
              <a:buSzPts val="2400"/>
              <a:buNone/>
            </a:pPr>
            <a:endParaRPr sz="2200" b="1">
              <a:solidFill>
                <a:schemeClr val="dk2"/>
              </a:solidFill>
            </a:endParaRPr>
          </a:p>
          <a:p>
            <a:pPr marL="457200" lvl="0" indent="0" algn="l" rtl="0">
              <a:lnSpc>
                <a:spcPct val="90000"/>
              </a:lnSpc>
              <a:spcBef>
                <a:spcPts val="0"/>
              </a:spcBef>
              <a:spcAft>
                <a:spcPts val="0"/>
              </a:spcAft>
              <a:buNone/>
            </a:pPr>
            <a:endParaRPr sz="2200">
              <a:solidFill>
                <a:schemeClr val="dk1"/>
              </a:solidFill>
            </a:endParaRPr>
          </a:p>
          <a:p>
            <a:pPr marL="0" lvl="0" indent="0" algn="l" rtl="0">
              <a:lnSpc>
                <a:spcPct val="90000"/>
              </a:lnSpc>
              <a:spcBef>
                <a:spcPts val="0"/>
              </a:spcBef>
              <a:spcAft>
                <a:spcPts val="0"/>
              </a:spcAft>
              <a:buClr>
                <a:schemeClr val="accent3"/>
              </a:buClr>
              <a:buSzPts val="2400"/>
              <a:buNone/>
            </a:pPr>
            <a:endParaRPr sz="2200">
              <a:solidFill>
                <a:schemeClr val="dk1"/>
              </a:solidFill>
            </a:endParaRPr>
          </a:p>
        </p:txBody>
      </p:sp>
      <p:sp>
        <p:nvSpPr>
          <p:cNvPr id="569" name="Google Shape;569;g36da6e51d9c_0_96"/>
          <p:cNvSpPr txBox="1"/>
          <p:nvPr/>
        </p:nvSpPr>
        <p:spPr>
          <a:xfrm>
            <a:off x="8295825" y="2462450"/>
            <a:ext cx="3058200" cy="33351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107950" lvl="0" algn="l" rtl="0">
              <a:spcBef>
                <a:spcPts val="0"/>
              </a:spcBef>
              <a:spcAft>
                <a:spcPts val="0"/>
              </a:spcAft>
              <a:buClr>
                <a:schemeClr val="dk1"/>
              </a:buClr>
              <a:buSzPts val="1900"/>
            </a:pPr>
            <a:r>
              <a:rPr lang="en-US" sz="1900" b="1" dirty="0">
                <a:solidFill>
                  <a:schemeClr val="dk1"/>
                </a:solidFill>
                <a:latin typeface="Calibri"/>
                <a:ea typeface="Calibri"/>
                <a:cs typeface="Calibri"/>
                <a:sym typeface="Calibri"/>
              </a:rPr>
              <a:t>Records to Maintain:</a:t>
            </a:r>
          </a:p>
          <a:p>
            <a:pPr marL="107950" lvl="0" algn="l" rtl="0">
              <a:spcBef>
                <a:spcPts val="0"/>
              </a:spcBef>
              <a:spcAft>
                <a:spcPts val="0"/>
              </a:spcAft>
              <a:buClr>
                <a:schemeClr val="dk1"/>
              </a:buClr>
              <a:buSzPts val="1900"/>
            </a:pPr>
            <a:endParaRPr lang="en-US" sz="1900" b="1" dirty="0">
              <a:solidFill>
                <a:schemeClr val="dk1"/>
              </a:solidFill>
              <a:latin typeface="Calibri"/>
              <a:ea typeface="Calibri"/>
              <a:cs typeface="Calibri"/>
              <a:sym typeface="Calibri"/>
            </a:endParaRPr>
          </a:p>
          <a:p>
            <a:pPr marL="457200" lvl="0" indent="-349250" algn="l" rtl="0">
              <a:spcBef>
                <a:spcPts val="0"/>
              </a:spcBef>
              <a:spcAft>
                <a:spcPts val="0"/>
              </a:spcAft>
              <a:buClr>
                <a:schemeClr val="dk1"/>
              </a:buClr>
              <a:buSzPts val="1900"/>
              <a:buFont typeface="Calibri"/>
              <a:buChar char="❏"/>
            </a:pPr>
            <a:r>
              <a:rPr lang="en-US" sz="1900" dirty="0">
                <a:solidFill>
                  <a:schemeClr val="dk1"/>
                </a:solidFill>
                <a:latin typeface="Calibri"/>
                <a:ea typeface="Calibri"/>
                <a:cs typeface="Calibri"/>
                <a:sym typeface="Calibri"/>
              </a:rPr>
              <a:t>The school’s FFVP application</a:t>
            </a:r>
            <a:endParaRPr sz="1900" dirty="0">
              <a:solidFill>
                <a:schemeClr val="dk1"/>
              </a:solidFill>
              <a:latin typeface="Calibri"/>
              <a:ea typeface="Calibri"/>
              <a:cs typeface="Calibri"/>
              <a:sym typeface="Calibri"/>
            </a:endParaRPr>
          </a:p>
          <a:p>
            <a:pPr marL="457200" lvl="0" indent="-349250" algn="l" rtl="0">
              <a:spcBef>
                <a:spcPts val="0"/>
              </a:spcBef>
              <a:spcAft>
                <a:spcPts val="0"/>
              </a:spcAft>
              <a:buClr>
                <a:schemeClr val="dk1"/>
              </a:buClr>
              <a:buSzPts val="1900"/>
              <a:buFont typeface="Calibri"/>
              <a:buChar char="❏"/>
            </a:pPr>
            <a:r>
              <a:rPr lang="en-US" sz="1900" dirty="0">
                <a:solidFill>
                  <a:schemeClr val="dk1"/>
                </a:solidFill>
                <a:latin typeface="Calibri"/>
                <a:ea typeface="Calibri"/>
                <a:cs typeface="Calibri"/>
                <a:sym typeface="Calibri"/>
              </a:rPr>
              <a:t>Purchase &amp; procurement records</a:t>
            </a:r>
            <a:endParaRPr sz="1900" dirty="0">
              <a:solidFill>
                <a:schemeClr val="dk1"/>
              </a:solidFill>
              <a:latin typeface="Calibri"/>
              <a:ea typeface="Calibri"/>
              <a:cs typeface="Calibri"/>
              <a:sym typeface="Calibri"/>
            </a:endParaRPr>
          </a:p>
          <a:p>
            <a:pPr marL="457200" lvl="0" indent="-349250" algn="l" rtl="0">
              <a:spcBef>
                <a:spcPts val="0"/>
              </a:spcBef>
              <a:spcAft>
                <a:spcPts val="0"/>
              </a:spcAft>
              <a:buClr>
                <a:schemeClr val="dk1"/>
              </a:buClr>
              <a:buSzPts val="1900"/>
              <a:buFont typeface="Calibri"/>
              <a:buChar char="❏"/>
            </a:pPr>
            <a:r>
              <a:rPr lang="en-US" sz="1900" dirty="0">
                <a:solidFill>
                  <a:schemeClr val="dk1"/>
                </a:solidFill>
                <a:latin typeface="Calibri"/>
                <a:ea typeface="Calibri"/>
                <a:cs typeface="Calibri"/>
                <a:sym typeface="Calibri"/>
              </a:rPr>
              <a:t>Invoices &amp; receipts</a:t>
            </a:r>
            <a:endParaRPr sz="1900" dirty="0">
              <a:solidFill>
                <a:schemeClr val="dk1"/>
              </a:solidFill>
              <a:latin typeface="Calibri"/>
              <a:ea typeface="Calibri"/>
              <a:cs typeface="Calibri"/>
              <a:sym typeface="Calibri"/>
            </a:endParaRPr>
          </a:p>
          <a:p>
            <a:pPr marL="457200" lvl="0" indent="-349250" algn="l" rtl="0">
              <a:spcBef>
                <a:spcPts val="0"/>
              </a:spcBef>
              <a:spcAft>
                <a:spcPts val="0"/>
              </a:spcAft>
              <a:buClr>
                <a:schemeClr val="dk1"/>
              </a:buClr>
              <a:buSzPts val="1900"/>
              <a:buFont typeface="Calibri"/>
              <a:buChar char="❏"/>
            </a:pPr>
            <a:r>
              <a:rPr lang="en-US" sz="1900" dirty="0">
                <a:solidFill>
                  <a:schemeClr val="dk1"/>
                </a:solidFill>
                <a:latin typeface="Calibri"/>
                <a:ea typeface="Calibri"/>
                <a:cs typeface="Calibri"/>
                <a:sym typeface="Calibri"/>
              </a:rPr>
              <a:t>Timesheets</a:t>
            </a:r>
            <a:endParaRPr sz="1900" dirty="0">
              <a:solidFill>
                <a:schemeClr val="dk1"/>
              </a:solidFill>
              <a:latin typeface="Calibri"/>
              <a:ea typeface="Calibri"/>
              <a:cs typeface="Calibri"/>
              <a:sym typeface="Calibri"/>
            </a:endParaRPr>
          </a:p>
          <a:p>
            <a:pPr marL="457200" lvl="0" indent="-349250" algn="l" rtl="0">
              <a:spcBef>
                <a:spcPts val="0"/>
              </a:spcBef>
              <a:spcAft>
                <a:spcPts val="0"/>
              </a:spcAft>
              <a:buClr>
                <a:schemeClr val="dk1"/>
              </a:buClr>
              <a:buSzPts val="1900"/>
              <a:buFont typeface="Calibri"/>
              <a:buChar char="❏"/>
            </a:pPr>
            <a:r>
              <a:rPr lang="en-US" sz="1900" dirty="0">
                <a:solidFill>
                  <a:schemeClr val="dk1"/>
                </a:solidFill>
                <a:latin typeface="Calibri"/>
                <a:ea typeface="Calibri"/>
                <a:cs typeface="Calibri"/>
                <a:sym typeface="Calibri"/>
              </a:rPr>
              <a:t>Service calendars, menus, &amp; production records, if applicable.</a:t>
            </a:r>
            <a:endParaRPr sz="1900" dirty="0">
              <a:solidFill>
                <a:schemeClr val="dk1"/>
              </a:solidFill>
              <a:latin typeface="Calibri"/>
              <a:ea typeface="Calibri"/>
              <a:cs typeface="Calibri"/>
              <a:sym typeface="Calibri"/>
            </a:endParaRPr>
          </a:p>
        </p:txBody>
      </p:sp>
      <p:sp>
        <p:nvSpPr>
          <p:cNvPr id="565" name="Google Shape;565;g36da6e51d9c_0_96"/>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pic>
        <p:nvPicPr>
          <p:cNvPr id="567" name="Google Shape;567;g36da6e51d9c_0_96"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sp>
        <p:nvSpPr>
          <p:cNvPr id="566" name="Google Shape;566;g36da6e51d9c_0_96"/>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16</a:t>
            </a:fld>
            <a:endParaRPr/>
          </a:p>
        </p:txBody>
      </p:sp>
      <p:cxnSp>
        <p:nvCxnSpPr>
          <p:cNvPr id="570" name="Google Shape;570;g36da6e51d9c_0_96">
            <a:extLst>
              <a:ext uri="{C183D7F6-B498-43B3-948B-1728B52AA6E4}">
                <adec:decorative xmlns:adec="http://schemas.microsoft.com/office/drawing/2017/decorative" val="1"/>
              </a:ext>
            </a:extLst>
          </p:cNvPr>
          <p:cNvCxnSpPr/>
          <p:nvPr/>
        </p:nvCxnSpPr>
        <p:spPr>
          <a:xfrm rot="10800000" flipH="1">
            <a:off x="3744225" y="4178350"/>
            <a:ext cx="4282200" cy="11400"/>
          </a:xfrm>
          <a:prstGeom prst="straightConnector1">
            <a:avLst/>
          </a:prstGeom>
          <a:noFill/>
          <a:ln w="28575" cap="flat" cmpd="sng">
            <a:solidFill>
              <a:schemeClr val="dk2"/>
            </a:solidFill>
            <a:prstDash val="solid"/>
            <a:round/>
            <a:headEnd type="none" w="med" len="med"/>
            <a:tailEnd type="triangle" w="med" len="med"/>
          </a:ln>
        </p:spPr>
      </p:cxnSp>
      <p:pic>
        <p:nvPicPr>
          <p:cNvPr id="3" name="Picture 2">
            <a:extLst>
              <a:ext uri="{FF2B5EF4-FFF2-40B4-BE49-F238E27FC236}">
                <a16:creationId xmlns:a16="http://schemas.microsoft.com/office/drawing/2014/main" id="{E962C880-1E3D-C2D4-A2B1-E246887EB51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574"/>
        <p:cNvGrpSpPr/>
        <p:nvPr/>
      </p:nvGrpSpPr>
      <p:grpSpPr>
        <a:xfrm>
          <a:off x="0" y="0"/>
          <a:ext cx="0" cy="0"/>
          <a:chOff x="0" y="0"/>
          <a:chExt cx="0" cy="0"/>
        </a:xfrm>
      </p:grpSpPr>
      <p:sp>
        <p:nvSpPr>
          <p:cNvPr id="575" name="Google Shape;575;g36ddf57f9f5_0_8">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76" name="Google Shape;576;g36ddf57f9f5_0_8"/>
          <p:cNvSpPr txBox="1">
            <a:spLocks noGrp="1"/>
          </p:cNvSpPr>
          <p:nvPr>
            <p:ph type="ctrTitle"/>
          </p:nvPr>
        </p:nvSpPr>
        <p:spPr>
          <a:xfrm>
            <a:off x="1321500" y="89175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5000"/>
              <a:t>FFVP Service</a:t>
            </a:r>
            <a:endParaRPr sz="5000"/>
          </a:p>
        </p:txBody>
      </p:sp>
      <p:sp>
        <p:nvSpPr>
          <p:cNvPr id="577" name="Google Shape;577;g36ddf57f9f5_0_8"/>
          <p:cNvSpPr txBox="1">
            <a:spLocks noGrp="1"/>
          </p:cNvSpPr>
          <p:nvPr>
            <p:ph type="subTitle" idx="1"/>
          </p:nvPr>
        </p:nvSpPr>
        <p:spPr>
          <a:xfrm>
            <a:off x="717175" y="2006386"/>
            <a:ext cx="109533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457200" lvl="0" indent="-368300" algn="l" rtl="0">
              <a:lnSpc>
                <a:spcPct val="90000"/>
              </a:lnSpc>
              <a:spcBef>
                <a:spcPts val="0"/>
              </a:spcBef>
              <a:spcAft>
                <a:spcPts val="0"/>
              </a:spcAft>
              <a:buClr>
                <a:schemeClr val="dk1"/>
              </a:buClr>
              <a:buSzPts val="2200"/>
              <a:buChar char="●"/>
            </a:pPr>
            <a:r>
              <a:rPr lang="en-US" sz="2200" b="1" dirty="0">
                <a:solidFill>
                  <a:schemeClr val="dk1"/>
                </a:solidFill>
              </a:rPr>
              <a:t>Schools are strongly encouraged to serve the FFVP a minimum of two days per week.</a:t>
            </a:r>
            <a:endParaRPr sz="2200" b="1" dirty="0">
              <a:solidFill>
                <a:schemeClr val="dk1"/>
              </a:solidFill>
            </a:endParaRPr>
          </a:p>
          <a:p>
            <a:pPr marL="457200" lvl="0" indent="0" algn="l" rtl="0">
              <a:lnSpc>
                <a:spcPct val="90000"/>
              </a:lnSpc>
              <a:spcBef>
                <a:spcPts val="0"/>
              </a:spcBef>
              <a:spcAft>
                <a:spcPts val="0"/>
              </a:spcAft>
              <a:buNone/>
            </a:pPr>
            <a:endParaRPr sz="2200" b="1" dirty="0">
              <a:solidFill>
                <a:schemeClr val="dk1"/>
              </a:solidFill>
            </a:endParaRPr>
          </a:p>
          <a:p>
            <a:pPr marL="457200" lvl="0" indent="-368300" algn="l" rtl="0">
              <a:spcBef>
                <a:spcPts val="0"/>
              </a:spcBef>
              <a:spcAft>
                <a:spcPts val="0"/>
              </a:spcAft>
              <a:buClr>
                <a:schemeClr val="dk1"/>
              </a:buClr>
              <a:buSzPts val="2200"/>
              <a:buChar char="●"/>
            </a:pPr>
            <a:r>
              <a:rPr lang="en-US" sz="2200" b="1" dirty="0">
                <a:solidFill>
                  <a:schemeClr val="dk1"/>
                </a:solidFill>
              </a:rPr>
              <a:t>Schools may choose how and where to distribute FFVP produce to students.</a:t>
            </a:r>
            <a:endParaRPr sz="2200" b="1" dirty="0">
              <a:solidFill>
                <a:schemeClr val="dk1"/>
              </a:solidFill>
            </a:endParaRPr>
          </a:p>
          <a:p>
            <a:pPr marL="0" lvl="0" indent="0" algn="l" rtl="0">
              <a:lnSpc>
                <a:spcPct val="90000"/>
              </a:lnSpc>
              <a:spcBef>
                <a:spcPts val="0"/>
              </a:spcBef>
              <a:spcAft>
                <a:spcPts val="0"/>
              </a:spcAft>
              <a:buClr>
                <a:schemeClr val="accent3"/>
              </a:buClr>
              <a:buSzPts val="2400"/>
              <a:buNone/>
            </a:pPr>
            <a:endParaRPr sz="2200" b="1" dirty="0">
              <a:solidFill>
                <a:schemeClr val="accent5"/>
              </a:solidFill>
            </a:endParaRPr>
          </a:p>
          <a:p>
            <a:pPr marL="914400" lvl="0" indent="-368300" algn="l" rtl="0">
              <a:lnSpc>
                <a:spcPct val="90000"/>
              </a:lnSpc>
              <a:spcBef>
                <a:spcPts val="0"/>
              </a:spcBef>
              <a:spcAft>
                <a:spcPts val="0"/>
              </a:spcAft>
              <a:buClr>
                <a:schemeClr val="dk1"/>
              </a:buClr>
              <a:buSzPts val="2200"/>
              <a:buChar char="●"/>
            </a:pPr>
            <a:r>
              <a:rPr lang="en-US" sz="2200" b="1" dirty="0">
                <a:solidFill>
                  <a:schemeClr val="dk1"/>
                </a:solidFill>
              </a:rPr>
              <a:t>Student Eligibility and Service Guidelines</a:t>
            </a:r>
            <a:endParaRPr sz="2200" b="1" dirty="0">
              <a:solidFill>
                <a:schemeClr val="dk1"/>
              </a:solidFill>
            </a:endParaRPr>
          </a:p>
          <a:p>
            <a:pPr marL="1371600" lvl="1" indent="-368300" algn="l" rtl="0">
              <a:lnSpc>
                <a:spcPct val="90000"/>
              </a:lnSpc>
              <a:spcBef>
                <a:spcPts val="0"/>
              </a:spcBef>
              <a:spcAft>
                <a:spcPts val="0"/>
              </a:spcAft>
              <a:buClr>
                <a:schemeClr val="dk1"/>
              </a:buClr>
              <a:buSzPts val="2200"/>
              <a:buChar char="○"/>
            </a:pPr>
            <a:r>
              <a:rPr lang="en-US" sz="2200" b="1" dirty="0">
                <a:solidFill>
                  <a:schemeClr val="dk1"/>
                </a:solidFill>
              </a:rPr>
              <a:t>Enrolled </a:t>
            </a:r>
            <a:r>
              <a:rPr lang="en-US" sz="2200" dirty="0">
                <a:solidFill>
                  <a:schemeClr val="dk1"/>
                </a:solidFill>
              </a:rPr>
              <a:t>K-8 students</a:t>
            </a:r>
            <a:r>
              <a:rPr lang="en-US" sz="2200" dirty="0"/>
              <a:t>;</a:t>
            </a:r>
            <a:r>
              <a:rPr lang="en-US" sz="2200" dirty="0">
                <a:solidFill>
                  <a:schemeClr val="dk1"/>
                </a:solidFill>
              </a:rPr>
              <a:t> must be present during FFVP service</a:t>
            </a:r>
            <a:endParaRPr sz="2200" dirty="0">
              <a:solidFill>
                <a:schemeClr val="dk1"/>
              </a:solidFill>
            </a:endParaRPr>
          </a:p>
          <a:p>
            <a:pPr marL="1371600" lvl="1" indent="-368300" algn="l" rtl="0">
              <a:lnSpc>
                <a:spcPct val="90000"/>
              </a:lnSpc>
              <a:spcBef>
                <a:spcPts val="0"/>
              </a:spcBef>
              <a:spcAft>
                <a:spcPts val="0"/>
              </a:spcAft>
              <a:buClr>
                <a:schemeClr val="dk1"/>
              </a:buClr>
              <a:buSzPts val="2200"/>
              <a:buChar char="○"/>
            </a:pPr>
            <a:r>
              <a:rPr lang="en-US" sz="2200" dirty="0">
                <a:solidFill>
                  <a:schemeClr val="dk1"/>
                </a:solidFill>
              </a:rPr>
              <a:t>Served </a:t>
            </a:r>
            <a:r>
              <a:rPr lang="en-US" sz="2200" b="1" dirty="0">
                <a:solidFill>
                  <a:schemeClr val="dk1"/>
                </a:solidFill>
              </a:rPr>
              <a:t>during the school day, outside of reimbursable meal periods</a:t>
            </a:r>
            <a:r>
              <a:rPr lang="en-US" sz="2200" dirty="0">
                <a:solidFill>
                  <a:schemeClr val="dk1"/>
                </a:solidFill>
              </a:rPr>
              <a:t> (i.e. breakfast or lunch)</a:t>
            </a:r>
            <a:endParaRPr sz="2200" dirty="0">
              <a:solidFill>
                <a:schemeClr val="dk1"/>
              </a:solidFill>
            </a:endParaRPr>
          </a:p>
          <a:p>
            <a:pPr marL="1371600" lvl="1" indent="-368300" algn="l" rtl="0">
              <a:lnSpc>
                <a:spcPct val="90000"/>
              </a:lnSpc>
              <a:spcBef>
                <a:spcPts val="0"/>
              </a:spcBef>
              <a:spcAft>
                <a:spcPts val="0"/>
              </a:spcAft>
              <a:buClr>
                <a:schemeClr val="dk1"/>
              </a:buClr>
              <a:buSzPts val="2200"/>
              <a:buChar char="○"/>
            </a:pPr>
            <a:r>
              <a:rPr lang="en-US" sz="2200" dirty="0">
                <a:solidFill>
                  <a:schemeClr val="dk1"/>
                </a:solidFill>
              </a:rPr>
              <a:t>FFVP produce can not be used as gifts or rewards</a:t>
            </a:r>
            <a:endParaRPr sz="2200" dirty="0">
              <a:solidFill>
                <a:schemeClr val="dk1"/>
              </a:solidFill>
            </a:endParaRPr>
          </a:p>
          <a:p>
            <a:pPr marL="1371600" lvl="1" indent="-368300" algn="l" rtl="0">
              <a:lnSpc>
                <a:spcPct val="90000"/>
              </a:lnSpc>
              <a:spcBef>
                <a:spcPts val="0"/>
              </a:spcBef>
              <a:spcAft>
                <a:spcPts val="0"/>
              </a:spcAft>
              <a:buClr>
                <a:schemeClr val="dk1"/>
              </a:buClr>
              <a:buSzPts val="2200"/>
              <a:buChar char="○"/>
            </a:pPr>
            <a:r>
              <a:rPr lang="en-US" sz="2200" dirty="0">
                <a:solidFill>
                  <a:schemeClr val="dk1"/>
                </a:solidFill>
              </a:rPr>
              <a:t>Schools can not withhold FFVP produce from students as a form of discipline</a:t>
            </a:r>
            <a:endParaRPr sz="2200" dirty="0">
              <a:solidFill>
                <a:schemeClr val="dk1"/>
              </a:solidFill>
            </a:endParaRPr>
          </a:p>
          <a:p>
            <a:pPr marL="0" lvl="0" indent="0" algn="l" rtl="0">
              <a:spcBef>
                <a:spcPts val="0"/>
              </a:spcBef>
              <a:spcAft>
                <a:spcPts val="0"/>
              </a:spcAft>
              <a:buNone/>
            </a:pPr>
            <a:endParaRPr sz="2200" b="1" dirty="0">
              <a:solidFill>
                <a:schemeClr val="dk1"/>
              </a:solidFill>
            </a:endParaRPr>
          </a:p>
          <a:p>
            <a:pPr marL="457200" lvl="0" indent="-368300" algn="l" rtl="0">
              <a:spcBef>
                <a:spcPts val="0"/>
              </a:spcBef>
              <a:spcAft>
                <a:spcPts val="0"/>
              </a:spcAft>
              <a:buClr>
                <a:schemeClr val="dk1"/>
              </a:buClr>
              <a:buSzPts val="2200"/>
              <a:buChar char="●"/>
            </a:pPr>
            <a:r>
              <a:rPr lang="en-US" sz="2200" b="1" dirty="0">
                <a:solidFill>
                  <a:schemeClr val="dk1"/>
                </a:solidFill>
              </a:rPr>
              <a:t>FFVP can benefit your school meal programs! </a:t>
            </a:r>
            <a:endParaRPr sz="2200" b="1" dirty="0">
              <a:solidFill>
                <a:schemeClr val="dk1"/>
              </a:solidFill>
            </a:endParaRPr>
          </a:p>
          <a:p>
            <a:pPr marL="457200" lvl="0" indent="0" algn="l" rtl="0">
              <a:spcBef>
                <a:spcPts val="0"/>
              </a:spcBef>
              <a:spcAft>
                <a:spcPts val="0"/>
              </a:spcAft>
              <a:buNone/>
            </a:pPr>
            <a:endParaRPr sz="2000" b="1" dirty="0">
              <a:solidFill>
                <a:schemeClr val="dk1"/>
              </a:solidFill>
            </a:endParaRPr>
          </a:p>
          <a:p>
            <a:pPr marL="0" lvl="0" indent="0" algn="l" rtl="0">
              <a:spcBef>
                <a:spcPts val="0"/>
              </a:spcBef>
              <a:spcAft>
                <a:spcPts val="0"/>
              </a:spcAft>
              <a:buNone/>
            </a:pPr>
            <a:endParaRPr sz="2000" dirty="0">
              <a:solidFill>
                <a:schemeClr val="dk1"/>
              </a:solidFill>
            </a:endParaRPr>
          </a:p>
          <a:p>
            <a:pPr marL="0" lvl="0" indent="0" algn="l" rtl="0">
              <a:spcBef>
                <a:spcPts val="0"/>
              </a:spcBef>
              <a:spcAft>
                <a:spcPts val="0"/>
              </a:spcAft>
              <a:buNone/>
            </a:pPr>
            <a:endParaRPr sz="2000" dirty="0">
              <a:solidFill>
                <a:schemeClr val="dk1"/>
              </a:solidFill>
            </a:endParaRPr>
          </a:p>
          <a:p>
            <a:pPr marL="0" lvl="0" indent="0" algn="l" rtl="0">
              <a:lnSpc>
                <a:spcPct val="90000"/>
              </a:lnSpc>
              <a:spcBef>
                <a:spcPts val="0"/>
              </a:spcBef>
              <a:spcAft>
                <a:spcPts val="0"/>
              </a:spcAft>
              <a:buNone/>
            </a:pPr>
            <a:endParaRPr sz="2200" dirty="0">
              <a:solidFill>
                <a:schemeClr val="dk1"/>
              </a:solidFill>
            </a:endParaRPr>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sz="1800" i="1" dirty="0">
              <a:solidFill>
                <a:schemeClr val="dk1"/>
              </a:solidFill>
              <a:highlight>
                <a:srgbClr val="EAD1DC"/>
              </a:highlight>
            </a:endParaRPr>
          </a:p>
        </p:txBody>
      </p:sp>
      <p:sp>
        <p:nvSpPr>
          <p:cNvPr id="578" name="Google Shape;578;g36ddf57f9f5_0_8"/>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579" name="Google Shape;579;g36ddf57f9f5_0_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17</a:t>
            </a:fld>
            <a:endParaRPr/>
          </a:p>
        </p:txBody>
      </p:sp>
      <p:pic>
        <p:nvPicPr>
          <p:cNvPr id="580" name="Google Shape;580;g36ddf57f9f5_0_8"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3631FC0B-41A1-98D8-8CB7-5035192445C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585"/>
        <p:cNvGrpSpPr/>
        <p:nvPr/>
      </p:nvGrpSpPr>
      <p:grpSpPr>
        <a:xfrm>
          <a:off x="0" y="0"/>
          <a:ext cx="0" cy="0"/>
          <a:chOff x="0" y="0"/>
          <a:chExt cx="0" cy="0"/>
        </a:xfrm>
      </p:grpSpPr>
      <p:sp>
        <p:nvSpPr>
          <p:cNvPr id="586" name="Google Shape;586;g36ddf57f9f5_0_39">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87" name="Google Shape;587;g36ddf57f9f5_0_39"/>
          <p:cNvSpPr txBox="1">
            <a:spLocks noGrp="1"/>
          </p:cNvSpPr>
          <p:nvPr>
            <p:ph type="ctrTitle"/>
          </p:nvPr>
        </p:nvSpPr>
        <p:spPr>
          <a:xfrm>
            <a:off x="1321500" y="1134625"/>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a:t>Teacher Participation</a:t>
            </a:r>
            <a:endParaRPr sz="3900"/>
          </a:p>
        </p:txBody>
      </p:sp>
      <p:sp>
        <p:nvSpPr>
          <p:cNvPr id="588" name="Google Shape;588;g36ddf57f9f5_0_39"/>
          <p:cNvSpPr txBox="1">
            <a:spLocks noGrp="1"/>
          </p:cNvSpPr>
          <p:nvPr>
            <p:ph type="subTitle" idx="1"/>
          </p:nvPr>
        </p:nvSpPr>
        <p:spPr>
          <a:xfrm>
            <a:off x="717175" y="2202846"/>
            <a:ext cx="109533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2200" b="1" dirty="0">
                <a:solidFill>
                  <a:schemeClr val="dk1"/>
                </a:solidFill>
              </a:rPr>
              <a:t>Teachers may participate in FFVP only if…</a:t>
            </a:r>
            <a:endParaRPr sz="2200" b="1" dirty="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dirty="0">
                <a:solidFill>
                  <a:schemeClr val="dk1"/>
                </a:solidFill>
              </a:rPr>
              <a:t>They are </a:t>
            </a:r>
            <a:r>
              <a:rPr lang="en-US" sz="2200" b="1" dirty="0">
                <a:solidFill>
                  <a:schemeClr val="dk1"/>
                </a:solidFill>
              </a:rPr>
              <a:t>directly responsible for serving the fruit or vegetable</a:t>
            </a:r>
            <a:r>
              <a:rPr lang="en-US" sz="2200" dirty="0">
                <a:solidFill>
                  <a:schemeClr val="dk1"/>
                </a:solidFill>
              </a:rPr>
              <a:t> to their students.</a:t>
            </a:r>
            <a:endParaRPr sz="2200" dirty="0">
              <a:solidFill>
                <a:schemeClr val="dk1"/>
              </a:solidFill>
            </a:endParaRPr>
          </a:p>
          <a:p>
            <a:pPr marL="0" lvl="0" indent="0" algn="l" rtl="0">
              <a:lnSpc>
                <a:spcPct val="90000"/>
              </a:lnSpc>
              <a:spcBef>
                <a:spcPts val="0"/>
              </a:spcBef>
              <a:spcAft>
                <a:spcPts val="0"/>
              </a:spcAft>
              <a:buNone/>
            </a:pPr>
            <a:endParaRPr sz="2200" dirty="0">
              <a:solidFill>
                <a:schemeClr val="dk1"/>
              </a:solidFill>
            </a:endParaRPr>
          </a:p>
          <a:p>
            <a:pPr marL="0" lvl="0" indent="0" algn="l" rtl="0">
              <a:spcBef>
                <a:spcPts val="0"/>
              </a:spcBef>
              <a:spcAft>
                <a:spcPts val="0"/>
              </a:spcAft>
              <a:buNone/>
            </a:pPr>
            <a:r>
              <a:rPr lang="en-US" sz="2200" b="1" dirty="0">
                <a:solidFill>
                  <a:schemeClr val="dk1"/>
                </a:solidFill>
              </a:rPr>
              <a:t>Best practices to consider while serving:</a:t>
            </a:r>
            <a:endParaRPr sz="2200" b="1" dirty="0">
              <a:solidFill>
                <a:schemeClr val="dk1"/>
              </a:solidFill>
            </a:endParaRPr>
          </a:p>
          <a:p>
            <a:pPr marL="457200" lvl="0" indent="-368300" algn="l" rtl="0">
              <a:spcBef>
                <a:spcPts val="0"/>
              </a:spcBef>
              <a:spcAft>
                <a:spcPts val="0"/>
              </a:spcAft>
              <a:buClr>
                <a:schemeClr val="dk1"/>
              </a:buClr>
              <a:buSzPts val="2200"/>
              <a:buChar char="●"/>
            </a:pPr>
            <a:r>
              <a:rPr lang="en-US" sz="2200" dirty="0">
                <a:solidFill>
                  <a:schemeClr val="dk1"/>
                </a:solidFill>
              </a:rPr>
              <a:t>Encourage curiosity.</a:t>
            </a:r>
            <a:endParaRPr sz="2200" dirty="0">
              <a:solidFill>
                <a:schemeClr val="dk1"/>
              </a:solidFill>
            </a:endParaRPr>
          </a:p>
          <a:p>
            <a:pPr marL="457200" lvl="0" indent="-368300" algn="l" rtl="0">
              <a:spcBef>
                <a:spcPts val="0"/>
              </a:spcBef>
              <a:spcAft>
                <a:spcPts val="0"/>
              </a:spcAft>
              <a:buClr>
                <a:schemeClr val="dk1"/>
              </a:buClr>
              <a:buSzPts val="2200"/>
              <a:buChar char="●"/>
            </a:pPr>
            <a:r>
              <a:rPr lang="en-US" sz="2200" i="1" dirty="0">
                <a:solidFill>
                  <a:schemeClr val="dk1"/>
                </a:solidFill>
              </a:rPr>
              <a:t>Encourage </a:t>
            </a:r>
            <a:r>
              <a:rPr lang="en-US" sz="2200" dirty="0">
                <a:solidFill>
                  <a:schemeClr val="dk1"/>
                </a:solidFill>
              </a:rPr>
              <a:t>students to try a bite. Avoid pressuring them.</a:t>
            </a:r>
            <a:endParaRPr sz="2200" dirty="0">
              <a:solidFill>
                <a:schemeClr val="dk1"/>
              </a:solidFill>
            </a:endParaRPr>
          </a:p>
          <a:p>
            <a:pPr marL="457200" lvl="0" indent="-368300" algn="l" rtl="0">
              <a:spcBef>
                <a:spcPts val="0"/>
              </a:spcBef>
              <a:spcAft>
                <a:spcPts val="0"/>
              </a:spcAft>
              <a:buClr>
                <a:schemeClr val="dk1"/>
              </a:buClr>
              <a:buSzPts val="2200"/>
              <a:buChar char="●"/>
            </a:pPr>
            <a:r>
              <a:rPr lang="en-US" sz="2200" dirty="0">
                <a:solidFill>
                  <a:schemeClr val="dk1"/>
                </a:solidFill>
              </a:rPr>
              <a:t>Acknowledge students who show a willingness to try new foods.</a:t>
            </a:r>
            <a:endParaRPr sz="2200" dirty="0">
              <a:solidFill>
                <a:schemeClr val="dk1"/>
              </a:solidFill>
            </a:endParaRPr>
          </a:p>
          <a:p>
            <a:pPr marL="457200" lvl="0" indent="-368300" algn="l" rtl="0">
              <a:spcBef>
                <a:spcPts val="0"/>
              </a:spcBef>
              <a:spcAft>
                <a:spcPts val="0"/>
              </a:spcAft>
              <a:buClr>
                <a:schemeClr val="dk1"/>
              </a:buClr>
              <a:buSzPts val="2200"/>
              <a:buChar char="●"/>
            </a:pPr>
            <a:r>
              <a:rPr lang="en-US" sz="2200" b="1" dirty="0">
                <a:solidFill>
                  <a:schemeClr val="dk1"/>
                </a:solidFill>
              </a:rPr>
              <a:t>Avoid negative comments about fruits or vegetables.</a:t>
            </a:r>
            <a:endParaRPr sz="2200" b="1" dirty="0">
              <a:solidFill>
                <a:schemeClr val="accent5"/>
              </a:solidFill>
            </a:endParaRPr>
          </a:p>
          <a:p>
            <a:pPr marL="0" lvl="0" indent="0" algn="l" rtl="0">
              <a:lnSpc>
                <a:spcPct val="90000"/>
              </a:lnSpc>
              <a:spcBef>
                <a:spcPts val="0"/>
              </a:spcBef>
              <a:spcAft>
                <a:spcPts val="0"/>
              </a:spcAft>
              <a:buNone/>
            </a:pPr>
            <a:endParaRPr sz="2200" dirty="0">
              <a:solidFill>
                <a:schemeClr val="dk1"/>
              </a:solidFill>
            </a:endParaRPr>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sz="2200" i="1" dirty="0">
              <a:solidFill>
                <a:schemeClr val="dk1"/>
              </a:solidFill>
              <a:highlight>
                <a:srgbClr val="EAD1DC"/>
              </a:highlight>
            </a:endParaRPr>
          </a:p>
        </p:txBody>
      </p:sp>
      <p:sp>
        <p:nvSpPr>
          <p:cNvPr id="589" name="Google Shape;589;g36ddf57f9f5_0_39"/>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590" name="Google Shape;590;g36ddf57f9f5_0_3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18</a:t>
            </a:fld>
            <a:endParaRPr/>
          </a:p>
        </p:txBody>
      </p:sp>
      <p:pic>
        <p:nvPicPr>
          <p:cNvPr id="591" name="Google Shape;591;g36ddf57f9f5_0_39"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BB0CBD75-5FD0-CC0E-91F6-594984481D7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596"/>
        <p:cNvGrpSpPr/>
        <p:nvPr/>
      </p:nvGrpSpPr>
      <p:grpSpPr>
        <a:xfrm>
          <a:off x="0" y="0"/>
          <a:ext cx="0" cy="0"/>
          <a:chOff x="0" y="0"/>
          <a:chExt cx="0" cy="0"/>
        </a:xfrm>
      </p:grpSpPr>
      <p:sp>
        <p:nvSpPr>
          <p:cNvPr id="597" name="Google Shape;597;g36ddf57f9f5_0_29">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98" name="Google Shape;598;g36ddf57f9f5_0_29"/>
          <p:cNvSpPr txBox="1">
            <a:spLocks noGrp="1"/>
          </p:cNvSpPr>
          <p:nvPr>
            <p:ph type="ctrTitle"/>
          </p:nvPr>
        </p:nvSpPr>
        <p:spPr>
          <a:xfrm>
            <a:off x="1321500" y="1134625"/>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a:t>Food Safety</a:t>
            </a:r>
            <a:endParaRPr sz="3900"/>
          </a:p>
        </p:txBody>
      </p:sp>
      <p:sp>
        <p:nvSpPr>
          <p:cNvPr id="599" name="Google Shape;599;g36ddf57f9f5_0_29"/>
          <p:cNvSpPr txBox="1">
            <a:spLocks noGrp="1"/>
          </p:cNvSpPr>
          <p:nvPr>
            <p:ph type="subTitle" idx="1"/>
          </p:nvPr>
        </p:nvSpPr>
        <p:spPr>
          <a:xfrm>
            <a:off x="1701800" y="2582125"/>
            <a:ext cx="86868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500" b="1">
                <a:solidFill>
                  <a:schemeClr val="dk1"/>
                </a:solidFill>
              </a:rPr>
              <a:t>To help prevent foodborne illness or injury from contaminated produce, ensure that all staff preparing and serving fruits and vegetables are trained in food safety. </a:t>
            </a:r>
            <a:endParaRPr sz="2500" b="1">
              <a:solidFill>
                <a:schemeClr val="dk1"/>
              </a:solidFill>
            </a:endParaRPr>
          </a:p>
          <a:p>
            <a:pPr marL="0" lvl="0" indent="0" algn="ctr" rtl="0">
              <a:lnSpc>
                <a:spcPct val="90000"/>
              </a:lnSpc>
              <a:spcBef>
                <a:spcPts val="0"/>
              </a:spcBef>
              <a:spcAft>
                <a:spcPts val="0"/>
              </a:spcAft>
              <a:buClr>
                <a:schemeClr val="accent3"/>
              </a:buClr>
              <a:buSzPts val="2400"/>
              <a:buNone/>
            </a:pPr>
            <a:endParaRPr sz="2500" b="1">
              <a:solidFill>
                <a:schemeClr val="dk1"/>
              </a:solidFill>
            </a:endParaRPr>
          </a:p>
          <a:p>
            <a:pPr marL="0" lvl="0" indent="0" algn="ctr" rtl="0">
              <a:lnSpc>
                <a:spcPct val="90000"/>
              </a:lnSpc>
              <a:spcBef>
                <a:spcPts val="0"/>
              </a:spcBef>
              <a:spcAft>
                <a:spcPts val="0"/>
              </a:spcAft>
              <a:buClr>
                <a:schemeClr val="accent3"/>
              </a:buClr>
              <a:buSzPts val="2400"/>
              <a:buNone/>
            </a:pPr>
            <a:r>
              <a:rPr lang="en-US" sz="2500" b="1">
                <a:solidFill>
                  <a:schemeClr val="dk1"/>
                </a:solidFill>
              </a:rPr>
              <a:t>Follow USDA Best Practices when handling produce for the FFVP.</a:t>
            </a:r>
            <a:endParaRPr sz="2500" b="1">
              <a:solidFill>
                <a:schemeClr val="dk1"/>
              </a:solidFill>
            </a:endParaRPr>
          </a:p>
          <a:p>
            <a:pPr marL="0" lvl="0" indent="0" algn="l" rtl="0">
              <a:lnSpc>
                <a:spcPct val="90000"/>
              </a:lnSpc>
              <a:spcBef>
                <a:spcPts val="0"/>
              </a:spcBef>
              <a:spcAft>
                <a:spcPts val="0"/>
              </a:spcAft>
              <a:buNone/>
            </a:pPr>
            <a:endParaRPr sz="2200">
              <a:solidFill>
                <a:schemeClr val="dk1"/>
              </a:solidFill>
            </a:endParaRPr>
          </a:p>
          <a:p>
            <a:pPr marL="0" lvl="0" indent="0" algn="ctr" rtl="0">
              <a:lnSpc>
                <a:spcPct val="90000"/>
              </a:lnSpc>
              <a:spcBef>
                <a:spcPts val="0"/>
              </a:spcBef>
              <a:spcAft>
                <a:spcPts val="0"/>
              </a:spcAft>
              <a:buNone/>
            </a:pPr>
            <a:endParaRPr sz="1800" i="1">
              <a:solidFill>
                <a:schemeClr val="dk1"/>
              </a:solidFill>
              <a:highlight>
                <a:srgbClr val="EAD1DC"/>
              </a:highlight>
            </a:endParaRPr>
          </a:p>
        </p:txBody>
      </p:sp>
      <p:sp>
        <p:nvSpPr>
          <p:cNvPr id="600" name="Google Shape;600;g36ddf57f9f5_0_29"/>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01" name="Google Shape;601;g36ddf57f9f5_0_29"/>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19</a:t>
            </a:fld>
            <a:endParaRPr/>
          </a:p>
        </p:txBody>
      </p:sp>
      <p:pic>
        <p:nvPicPr>
          <p:cNvPr id="602" name="Google Shape;602;g36ddf57f9f5_0_29"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A0ABBD2D-710E-3F1A-BF7F-98CD73F4927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07"/>
        <p:cNvGrpSpPr/>
        <p:nvPr/>
      </p:nvGrpSpPr>
      <p:grpSpPr>
        <a:xfrm>
          <a:off x="0" y="0"/>
          <a:ext cx="0" cy="0"/>
          <a:chOff x="0" y="0"/>
          <a:chExt cx="0" cy="0"/>
        </a:xfrm>
      </p:grpSpPr>
      <p:sp>
        <p:nvSpPr>
          <p:cNvPr id="608" name="Google Shape;608;g3723852278d_0_10">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09" name="Google Shape;609;g3723852278d_0_10"/>
          <p:cNvSpPr txBox="1">
            <a:spLocks noGrp="1"/>
          </p:cNvSpPr>
          <p:nvPr>
            <p:ph type="ctrTitle"/>
          </p:nvPr>
        </p:nvSpPr>
        <p:spPr>
          <a:xfrm>
            <a:off x="1321500" y="89940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a:solidFill>
                  <a:schemeClr val="accent5"/>
                </a:solidFill>
              </a:rPr>
              <a:t>Allowables Items</a:t>
            </a:r>
            <a:endParaRPr sz="3900">
              <a:solidFill>
                <a:schemeClr val="accent5"/>
              </a:solidFill>
            </a:endParaRPr>
          </a:p>
        </p:txBody>
      </p:sp>
      <p:sp>
        <p:nvSpPr>
          <p:cNvPr id="610" name="Google Shape;610;g3723852278d_0_10"/>
          <p:cNvSpPr txBox="1">
            <a:spLocks noGrp="1"/>
          </p:cNvSpPr>
          <p:nvPr>
            <p:ph type="subTitle" idx="1"/>
          </p:nvPr>
        </p:nvSpPr>
        <p:spPr>
          <a:xfrm>
            <a:off x="1248125" y="1779900"/>
            <a:ext cx="9622500" cy="42192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457200" lvl="0" indent="-368300" algn="l" rtl="0">
              <a:lnSpc>
                <a:spcPct val="100000"/>
              </a:lnSpc>
              <a:spcBef>
                <a:spcPts val="0"/>
              </a:spcBef>
              <a:spcAft>
                <a:spcPts val="0"/>
              </a:spcAft>
              <a:buClr>
                <a:schemeClr val="dk1"/>
              </a:buClr>
              <a:buSzPts val="2200"/>
              <a:buChar char="●"/>
            </a:pPr>
            <a:r>
              <a:rPr lang="en-US" sz="2200" b="1" i="1" dirty="0">
                <a:solidFill>
                  <a:schemeClr val="dk1"/>
                </a:solidFill>
              </a:rPr>
              <a:t>FRESH </a:t>
            </a:r>
            <a:r>
              <a:rPr lang="en-US" sz="2200" b="1" dirty="0">
                <a:solidFill>
                  <a:schemeClr val="dk1"/>
                </a:solidFill>
              </a:rPr>
              <a:t>Fruits &amp; Vegetables</a:t>
            </a:r>
            <a:endParaRPr sz="2200" b="1" dirty="0">
              <a:solidFill>
                <a:schemeClr val="dk1"/>
              </a:solidFill>
            </a:endParaRPr>
          </a:p>
          <a:p>
            <a:pPr marL="914400" lvl="1" indent="-368300" algn="l" rtl="0">
              <a:lnSpc>
                <a:spcPct val="100000"/>
              </a:lnSpc>
              <a:spcBef>
                <a:spcPts val="0"/>
              </a:spcBef>
              <a:spcAft>
                <a:spcPts val="0"/>
              </a:spcAft>
              <a:buClr>
                <a:schemeClr val="dk1"/>
              </a:buClr>
              <a:buSzPts val="2200"/>
              <a:buChar char="○"/>
            </a:pPr>
            <a:r>
              <a:rPr lang="en-US" sz="2200" b="1" dirty="0"/>
              <a:t>Cannot </a:t>
            </a:r>
            <a:r>
              <a:rPr lang="en-US" sz="2200" dirty="0"/>
              <a:t>be canned, frozen, dried or otherwise processed.</a:t>
            </a:r>
            <a:endParaRPr sz="2200" dirty="0"/>
          </a:p>
          <a:p>
            <a:pPr marL="914400" lvl="1" indent="-368300" algn="l" rtl="0">
              <a:lnSpc>
                <a:spcPct val="100000"/>
              </a:lnSpc>
              <a:spcBef>
                <a:spcPts val="0"/>
              </a:spcBef>
              <a:spcAft>
                <a:spcPts val="0"/>
              </a:spcAft>
              <a:buClr>
                <a:schemeClr val="dk1"/>
              </a:buClr>
              <a:buSzPts val="2200"/>
              <a:buChar char="○"/>
            </a:pPr>
            <a:r>
              <a:rPr lang="en-US" sz="2200" b="1" dirty="0">
                <a:solidFill>
                  <a:schemeClr val="dk1"/>
                </a:solidFill>
              </a:rPr>
              <a:t>Can </a:t>
            </a:r>
            <a:r>
              <a:rPr lang="en-US" sz="2200" dirty="0">
                <a:solidFill>
                  <a:schemeClr val="dk1"/>
                </a:solidFill>
              </a:rPr>
              <a:t>be pre-sliced, chopped, bagged, etc.</a:t>
            </a:r>
            <a:endParaRPr sz="2200" dirty="0">
              <a:solidFill>
                <a:schemeClr val="dk1"/>
              </a:solidFill>
            </a:endParaRPr>
          </a:p>
          <a:p>
            <a:pPr marL="1371600" lvl="2" indent="-381000" algn="l" rtl="0">
              <a:lnSpc>
                <a:spcPct val="100000"/>
              </a:lnSpc>
              <a:spcBef>
                <a:spcPts val="0"/>
              </a:spcBef>
              <a:spcAft>
                <a:spcPts val="0"/>
              </a:spcAft>
              <a:buSzPts val="2400"/>
              <a:buChar char="■"/>
            </a:pPr>
            <a:r>
              <a:rPr lang="en-US" sz="2200" dirty="0"/>
              <a:t>Dips </a:t>
            </a:r>
            <a:r>
              <a:rPr lang="en-US" sz="2200" b="1" dirty="0"/>
              <a:t>cannot </a:t>
            </a:r>
            <a:r>
              <a:rPr lang="en-US" sz="2200" dirty="0"/>
              <a:t>be served with fruits. </a:t>
            </a:r>
          </a:p>
          <a:p>
            <a:pPr marL="1371600" lvl="2" indent="-381000" algn="l" rtl="0">
              <a:lnSpc>
                <a:spcPct val="100000"/>
              </a:lnSpc>
              <a:spcBef>
                <a:spcPts val="0"/>
              </a:spcBef>
              <a:spcAft>
                <a:spcPts val="0"/>
              </a:spcAft>
              <a:buSzPts val="2400"/>
              <a:buChar char="■"/>
            </a:pPr>
            <a:r>
              <a:rPr lang="en-US" sz="2200" dirty="0"/>
              <a:t>Dips can </a:t>
            </a:r>
            <a:r>
              <a:rPr lang="en-US" sz="2200" b="1" dirty="0"/>
              <a:t>occasionally </a:t>
            </a:r>
            <a:r>
              <a:rPr lang="en-US" sz="2200" dirty="0"/>
              <a:t>accompany vegetables. Low- or nonfat dip, or low-fat, yogurt-based dips. 1-2 tbsp.</a:t>
            </a:r>
            <a:endParaRPr sz="2200" dirty="0"/>
          </a:p>
          <a:p>
            <a:pPr marL="457200" lvl="0" indent="-368300" algn="l" rtl="0">
              <a:lnSpc>
                <a:spcPct val="100000"/>
              </a:lnSpc>
              <a:spcBef>
                <a:spcPts val="0"/>
              </a:spcBef>
              <a:spcAft>
                <a:spcPts val="0"/>
              </a:spcAft>
              <a:buClr>
                <a:schemeClr val="dk1"/>
              </a:buClr>
              <a:buSzPts val="2200"/>
              <a:buChar char="●"/>
            </a:pPr>
            <a:endParaRPr lang="en-US" sz="2200" dirty="0">
              <a:solidFill>
                <a:schemeClr val="dk1"/>
              </a:solidFill>
            </a:endParaRPr>
          </a:p>
          <a:p>
            <a:pPr marL="457200" lvl="0" indent="-368300" algn="l" rtl="0">
              <a:lnSpc>
                <a:spcPct val="100000"/>
              </a:lnSpc>
              <a:spcBef>
                <a:spcPts val="0"/>
              </a:spcBef>
              <a:spcAft>
                <a:spcPts val="0"/>
              </a:spcAft>
              <a:buClr>
                <a:schemeClr val="dk1"/>
              </a:buClr>
              <a:buSzPts val="2200"/>
              <a:buChar char="●"/>
            </a:pPr>
            <a:r>
              <a:rPr lang="en-US" sz="2200" dirty="0">
                <a:solidFill>
                  <a:schemeClr val="dk1"/>
                </a:solidFill>
              </a:rPr>
              <a:t>Cooked produce may be served up to </a:t>
            </a:r>
            <a:r>
              <a:rPr lang="en-US" sz="2200" b="1" dirty="0">
                <a:solidFill>
                  <a:schemeClr val="dk1"/>
                </a:solidFill>
              </a:rPr>
              <a:t>one time per week</a:t>
            </a:r>
            <a:endParaRPr sz="2200" b="1" dirty="0">
              <a:solidFill>
                <a:schemeClr val="dk1"/>
              </a:solidFill>
            </a:endParaRPr>
          </a:p>
          <a:p>
            <a:pPr marL="914400" lvl="1" indent="-368300" algn="l" rtl="0">
              <a:lnSpc>
                <a:spcPct val="100000"/>
              </a:lnSpc>
              <a:spcBef>
                <a:spcPts val="0"/>
              </a:spcBef>
              <a:spcAft>
                <a:spcPts val="0"/>
              </a:spcAft>
              <a:buClr>
                <a:schemeClr val="dk1"/>
              </a:buClr>
              <a:buSzPts val="2200"/>
              <a:buChar char="○"/>
            </a:pPr>
            <a:r>
              <a:rPr lang="en-US" sz="2200" b="1" dirty="0"/>
              <a:t>Must be indicated on your monthly claim form AND be accompanied by a related nutrition lesson.</a:t>
            </a:r>
            <a:endParaRPr dirty="0">
              <a:solidFill>
                <a:schemeClr val="dk1"/>
              </a:solidFill>
            </a:endParaRPr>
          </a:p>
          <a:p>
            <a:pPr marL="0" lvl="0" indent="0" algn="ctr" rtl="0">
              <a:lnSpc>
                <a:spcPct val="90000"/>
              </a:lnSpc>
              <a:spcBef>
                <a:spcPts val="0"/>
              </a:spcBef>
              <a:spcAft>
                <a:spcPts val="0"/>
              </a:spcAft>
              <a:buNone/>
            </a:pPr>
            <a:endParaRPr i="1" dirty="0">
              <a:solidFill>
                <a:schemeClr val="dk1"/>
              </a:solidFill>
              <a:highlight>
                <a:srgbClr val="EAD1DC"/>
              </a:highlight>
            </a:endParaRPr>
          </a:p>
        </p:txBody>
      </p:sp>
      <p:sp>
        <p:nvSpPr>
          <p:cNvPr id="611" name="Google Shape;611;g3723852278d_0_10"/>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12" name="Google Shape;612;g3723852278d_0_1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20</a:t>
            </a:fld>
            <a:endParaRPr/>
          </a:p>
        </p:txBody>
      </p:sp>
      <p:pic>
        <p:nvPicPr>
          <p:cNvPr id="613" name="Google Shape;613;g3723852278d_0_10"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FE41CEE3-6F79-D278-4286-8DEF1C3A79F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18"/>
        <p:cNvGrpSpPr/>
        <p:nvPr/>
      </p:nvGrpSpPr>
      <p:grpSpPr>
        <a:xfrm>
          <a:off x="0" y="0"/>
          <a:ext cx="0" cy="0"/>
          <a:chOff x="0" y="0"/>
          <a:chExt cx="0" cy="0"/>
        </a:xfrm>
      </p:grpSpPr>
      <p:sp>
        <p:nvSpPr>
          <p:cNvPr id="619" name="Google Shape;619;g36ddf57f9f5_0_18">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20" name="Google Shape;620;g36ddf57f9f5_0_18"/>
          <p:cNvSpPr txBox="1">
            <a:spLocks noGrp="1"/>
          </p:cNvSpPr>
          <p:nvPr>
            <p:ph type="ctrTitle"/>
          </p:nvPr>
        </p:nvSpPr>
        <p:spPr>
          <a:xfrm>
            <a:off x="1321500" y="89940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dirty="0">
                <a:solidFill>
                  <a:schemeClr val="accent5"/>
                </a:solidFill>
              </a:rPr>
              <a:t>Unallowable Items</a:t>
            </a:r>
            <a:endParaRPr sz="3900" dirty="0">
              <a:solidFill>
                <a:schemeClr val="accent5"/>
              </a:solidFill>
            </a:endParaRPr>
          </a:p>
        </p:txBody>
      </p:sp>
      <p:sp>
        <p:nvSpPr>
          <p:cNvPr id="625" name="Google Shape;625;g36ddf57f9f5_0_18"/>
          <p:cNvSpPr txBox="1">
            <a:spLocks noGrp="1"/>
          </p:cNvSpPr>
          <p:nvPr>
            <p:ph type="subTitle" idx="1"/>
          </p:nvPr>
        </p:nvSpPr>
        <p:spPr>
          <a:xfrm>
            <a:off x="808375" y="1779900"/>
            <a:ext cx="103251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457200" lvl="0" indent="-368300" algn="l" rtl="0">
              <a:lnSpc>
                <a:spcPct val="90000"/>
              </a:lnSpc>
              <a:spcBef>
                <a:spcPts val="0"/>
              </a:spcBef>
              <a:spcAft>
                <a:spcPts val="0"/>
              </a:spcAft>
              <a:buClr>
                <a:schemeClr val="dk1"/>
              </a:buClr>
              <a:buSzPts val="2200"/>
              <a:buChar char="●"/>
            </a:pPr>
            <a:r>
              <a:rPr lang="en-US" sz="2200" dirty="0">
                <a:solidFill>
                  <a:schemeClr val="dk1"/>
                </a:solidFill>
              </a:rPr>
              <a:t>“Standard fare” items</a:t>
            </a:r>
            <a:endParaRPr sz="2200" dirty="0">
              <a:solidFill>
                <a:schemeClr val="dk1"/>
              </a:solidFill>
            </a:endParaRPr>
          </a:p>
          <a:p>
            <a:pPr marL="914400" lvl="1" indent="-368300" algn="l" rtl="0">
              <a:lnSpc>
                <a:spcPct val="90000"/>
              </a:lnSpc>
              <a:spcBef>
                <a:spcPts val="0"/>
              </a:spcBef>
              <a:spcAft>
                <a:spcPts val="0"/>
              </a:spcAft>
              <a:buClr>
                <a:schemeClr val="dk1"/>
              </a:buClr>
              <a:buSzPts val="2200"/>
              <a:buChar char="○"/>
            </a:pPr>
            <a:r>
              <a:rPr lang="en-US" sz="2200" dirty="0"/>
              <a:t>Yellow bananas (cavendish)</a:t>
            </a:r>
            <a:endParaRPr sz="2200" dirty="0"/>
          </a:p>
          <a:p>
            <a:pPr marL="1371600" lvl="2" indent="-368300" algn="l" rtl="0">
              <a:lnSpc>
                <a:spcPct val="90000"/>
              </a:lnSpc>
              <a:spcBef>
                <a:spcPts val="0"/>
              </a:spcBef>
              <a:spcAft>
                <a:spcPts val="0"/>
              </a:spcAft>
              <a:buSzPts val="2200"/>
              <a:buChar char="■"/>
            </a:pPr>
            <a:r>
              <a:rPr lang="en-US" sz="2200" dirty="0"/>
              <a:t>AKA “green tip”, “petite” on invoices</a:t>
            </a:r>
            <a:endParaRPr sz="2200" dirty="0"/>
          </a:p>
          <a:p>
            <a:pPr marL="914400" lvl="1" indent="-368300" algn="l" rtl="0">
              <a:lnSpc>
                <a:spcPct val="90000"/>
              </a:lnSpc>
              <a:spcBef>
                <a:spcPts val="0"/>
              </a:spcBef>
              <a:spcAft>
                <a:spcPts val="0"/>
              </a:spcAft>
              <a:buSzPts val="2200"/>
              <a:buChar char="○"/>
            </a:pPr>
            <a:r>
              <a:rPr lang="en-US" sz="2200" dirty="0"/>
              <a:t>Orange baby carrots, carrot sticks and coins.</a:t>
            </a:r>
            <a:endParaRPr sz="2200" dirty="0"/>
          </a:p>
          <a:p>
            <a:pPr marL="914400" lvl="1" indent="-368300" algn="l" rtl="0">
              <a:lnSpc>
                <a:spcPct val="90000"/>
              </a:lnSpc>
              <a:spcBef>
                <a:spcPts val="0"/>
              </a:spcBef>
              <a:spcAft>
                <a:spcPts val="0"/>
              </a:spcAft>
              <a:buSzPts val="2200"/>
              <a:buChar char="○"/>
            </a:pPr>
            <a:r>
              <a:rPr lang="en-US" sz="2200" dirty="0"/>
              <a:t>Golden Delicious, Red Delicious, Fuji, and Gala apples.</a:t>
            </a:r>
            <a:endParaRPr sz="2200" dirty="0"/>
          </a:p>
          <a:p>
            <a:pPr marL="914400" lvl="1" indent="-368300" algn="l" rtl="0">
              <a:lnSpc>
                <a:spcPct val="90000"/>
              </a:lnSpc>
              <a:spcBef>
                <a:spcPts val="0"/>
              </a:spcBef>
              <a:spcAft>
                <a:spcPts val="0"/>
              </a:spcAft>
              <a:buSzPts val="2200"/>
              <a:buChar char="○"/>
            </a:pPr>
            <a:r>
              <a:rPr lang="en-US" sz="2200" dirty="0"/>
              <a:t>Navel, Valencia and Cara </a:t>
            </a:r>
            <a:r>
              <a:rPr lang="en-US" sz="2200" dirty="0" err="1"/>
              <a:t>Cara</a:t>
            </a:r>
            <a:r>
              <a:rPr lang="en-US" sz="2200" dirty="0"/>
              <a:t> oranges</a:t>
            </a:r>
            <a:endParaRPr sz="2200" dirty="0"/>
          </a:p>
          <a:p>
            <a:pPr marL="0" lvl="0" indent="0" algn="l" rtl="0">
              <a:lnSpc>
                <a:spcPct val="90000"/>
              </a:lnSpc>
              <a:spcBef>
                <a:spcPts val="0"/>
              </a:spcBef>
              <a:spcAft>
                <a:spcPts val="0"/>
              </a:spcAft>
              <a:buNone/>
            </a:pPr>
            <a:endParaRPr sz="2200" dirty="0"/>
          </a:p>
          <a:p>
            <a:pPr marL="457200" lvl="0" indent="-368300" algn="l" rtl="0">
              <a:lnSpc>
                <a:spcPct val="90000"/>
              </a:lnSpc>
              <a:spcBef>
                <a:spcPts val="0"/>
              </a:spcBef>
              <a:spcAft>
                <a:spcPts val="0"/>
              </a:spcAft>
              <a:buClr>
                <a:schemeClr val="dk1"/>
              </a:buClr>
              <a:buSzPts val="2200"/>
              <a:buChar char="●"/>
            </a:pPr>
            <a:r>
              <a:rPr lang="en-US" sz="2200" dirty="0">
                <a:solidFill>
                  <a:schemeClr val="dk1"/>
                </a:solidFill>
              </a:rPr>
              <a:t>ODE </a:t>
            </a:r>
            <a:r>
              <a:rPr lang="en-US" sz="2200" b="1" dirty="0">
                <a:solidFill>
                  <a:schemeClr val="dk1"/>
                </a:solidFill>
              </a:rPr>
              <a:t>allows and encourages</a:t>
            </a:r>
            <a:r>
              <a:rPr lang="en-US" sz="2200" dirty="0">
                <a:solidFill>
                  <a:schemeClr val="dk1"/>
                </a:solidFill>
              </a:rPr>
              <a:t> serving lesser-known varieties of bananas, carrots, apples and citrus!</a:t>
            </a:r>
            <a:endParaRPr sz="2200" dirty="0">
              <a:solidFill>
                <a:schemeClr val="dk1"/>
              </a:solidFill>
            </a:endParaRPr>
          </a:p>
          <a:p>
            <a:pPr marL="0" lvl="0" indent="0" algn="l" rtl="0">
              <a:lnSpc>
                <a:spcPct val="90000"/>
              </a:lnSpc>
              <a:spcBef>
                <a:spcPts val="0"/>
              </a:spcBef>
              <a:spcAft>
                <a:spcPts val="0"/>
              </a:spcAft>
              <a:buNone/>
            </a:pPr>
            <a:endParaRPr sz="2200" dirty="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dirty="0">
                <a:solidFill>
                  <a:schemeClr val="dk1"/>
                </a:solidFill>
              </a:rPr>
              <a:t>Processed or preserved produce, fruit snacks (fruit strips or leather), carbonated fruit, flavored fruit, fruit juice, fruit dips, fruit or veggie pizza, non-fruit or vegetable items.</a:t>
            </a:r>
            <a:endParaRPr sz="2200" dirty="0">
              <a:solidFill>
                <a:schemeClr val="dk1"/>
              </a:solidFill>
            </a:endParaRPr>
          </a:p>
          <a:p>
            <a:pPr marL="0" lvl="0" indent="0" algn="l" rtl="0">
              <a:spcBef>
                <a:spcPts val="0"/>
              </a:spcBef>
              <a:spcAft>
                <a:spcPts val="0"/>
              </a:spcAft>
              <a:buNone/>
            </a:pPr>
            <a:endParaRPr sz="1900" i="1" dirty="0">
              <a:solidFill>
                <a:schemeClr val="dk1"/>
              </a:solidFill>
              <a:highlight>
                <a:srgbClr val="EAD1DC"/>
              </a:highlight>
            </a:endParaRPr>
          </a:p>
        </p:txBody>
      </p:sp>
      <p:sp>
        <p:nvSpPr>
          <p:cNvPr id="621" name="Google Shape;621;g36ddf57f9f5_0_18"/>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22" name="Google Shape;622;g36ddf57f9f5_0_18"/>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21</a:t>
            </a:fld>
            <a:endParaRPr/>
          </a:p>
        </p:txBody>
      </p:sp>
      <p:pic>
        <p:nvPicPr>
          <p:cNvPr id="623" name="Google Shape;623;g36ddf57f9f5_0_18"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4764310E-4714-335F-965A-B51A105F491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18">
          <a:extLst>
            <a:ext uri="{FF2B5EF4-FFF2-40B4-BE49-F238E27FC236}">
              <a16:creationId xmlns:a16="http://schemas.microsoft.com/office/drawing/2014/main" id="{6496A03D-C062-1AAB-695A-6531FF3D659A}"/>
            </a:ext>
          </a:extLst>
        </p:cNvPr>
        <p:cNvGrpSpPr/>
        <p:nvPr/>
      </p:nvGrpSpPr>
      <p:grpSpPr>
        <a:xfrm>
          <a:off x="0" y="0"/>
          <a:ext cx="0" cy="0"/>
          <a:chOff x="0" y="0"/>
          <a:chExt cx="0" cy="0"/>
        </a:xfrm>
      </p:grpSpPr>
      <p:sp>
        <p:nvSpPr>
          <p:cNvPr id="619" name="Google Shape;619;g36ddf57f9f5_0_18">
            <a:extLst>
              <a:ext uri="{FF2B5EF4-FFF2-40B4-BE49-F238E27FC236}">
                <a16:creationId xmlns:a16="http://schemas.microsoft.com/office/drawing/2014/main" id="{4BC0C176-0FFE-9909-AB66-F4976CAA3817}"/>
              </a:ex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20" name="Google Shape;620;g36ddf57f9f5_0_18">
            <a:extLst>
              <a:ext uri="{FF2B5EF4-FFF2-40B4-BE49-F238E27FC236}">
                <a16:creationId xmlns:a16="http://schemas.microsoft.com/office/drawing/2014/main" id="{4B43943D-CB38-DDC7-ABE9-09AEB9569DDA}"/>
              </a:ext>
            </a:extLst>
          </p:cNvPr>
          <p:cNvSpPr txBox="1">
            <a:spLocks noGrp="1"/>
          </p:cNvSpPr>
          <p:nvPr>
            <p:ph type="ctrTitle"/>
          </p:nvPr>
        </p:nvSpPr>
        <p:spPr>
          <a:xfrm>
            <a:off x="1321500" y="89940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dirty="0">
                <a:solidFill>
                  <a:schemeClr val="accent5"/>
                </a:solidFill>
              </a:rPr>
              <a:t>Best Practices</a:t>
            </a:r>
            <a:endParaRPr sz="3900" dirty="0">
              <a:solidFill>
                <a:schemeClr val="accent5"/>
              </a:solidFill>
            </a:endParaRPr>
          </a:p>
        </p:txBody>
      </p:sp>
      <p:sp>
        <p:nvSpPr>
          <p:cNvPr id="625" name="Google Shape;625;g36ddf57f9f5_0_18">
            <a:extLst>
              <a:ext uri="{FF2B5EF4-FFF2-40B4-BE49-F238E27FC236}">
                <a16:creationId xmlns:a16="http://schemas.microsoft.com/office/drawing/2014/main" id="{E1DF1A0C-E590-BE84-69D7-A7C9CB158F47}"/>
              </a:ext>
            </a:extLst>
          </p:cNvPr>
          <p:cNvSpPr txBox="1">
            <a:spLocks noGrp="1"/>
          </p:cNvSpPr>
          <p:nvPr>
            <p:ph type="subTitle" idx="1"/>
          </p:nvPr>
        </p:nvSpPr>
        <p:spPr>
          <a:xfrm>
            <a:off x="808375" y="1779900"/>
            <a:ext cx="103251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342900" indent="-342900" algn="l">
              <a:lnSpc>
                <a:spcPct val="100000"/>
              </a:lnSpc>
              <a:spcBef>
                <a:spcPts val="0"/>
              </a:spcBef>
              <a:buFont typeface="Arial" panose="020B0604020202020204" pitchFamily="34" charset="0"/>
              <a:buChar char="•"/>
            </a:pPr>
            <a:r>
              <a:rPr lang="en-US" sz="2200" dirty="0">
                <a:solidFill>
                  <a:schemeClr val="dk1"/>
                </a:solidFill>
              </a:rPr>
              <a:t>Produce should be presented in a way that helps children easily recognize and identify what they are being served. </a:t>
            </a:r>
          </a:p>
          <a:p>
            <a:pPr marL="342900" indent="-342900" algn="l">
              <a:lnSpc>
                <a:spcPct val="100000"/>
              </a:lnSpc>
              <a:spcBef>
                <a:spcPts val="0"/>
              </a:spcBef>
              <a:buFont typeface="Arial" panose="020B0604020202020204" pitchFamily="34" charset="0"/>
              <a:buChar char="•"/>
            </a:pPr>
            <a:endParaRPr lang="en-US" sz="2200" dirty="0">
              <a:solidFill>
                <a:schemeClr val="dk1"/>
              </a:solidFill>
            </a:endParaRPr>
          </a:p>
          <a:p>
            <a:pPr marL="342900" indent="-342900" algn="l">
              <a:lnSpc>
                <a:spcPct val="100000"/>
              </a:lnSpc>
              <a:spcBef>
                <a:spcPts val="0"/>
              </a:spcBef>
              <a:buFont typeface="Arial" panose="020B0604020202020204" pitchFamily="34" charset="0"/>
              <a:buChar char="•"/>
            </a:pPr>
            <a:r>
              <a:rPr lang="en-US" sz="2200" dirty="0">
                <a:solidFill>
                  <a:schemeClr val="dk1"/>
                </a:solidFill>
              </a:rPr>
              <a:t>When offering pre-sliced or packaged fruits and vegetables, it is best practice to also display a whole version of the item to show its original form. </a:t>
            </a:r>
          </a:p>
          <a:p>
            <a:pPr marL="342900" indent="-342900" algn="l">
              <a:lnSpc>
                <a:spcPct val="100000"/>
              </a:lnSpc>
              <a:spcBef>
                <a:spcPts val="0"/>
              </a:spcBef>
              <a:buFont typeface="Arial" panose="020B0604020202020204" pitchFamily="34" charset="0"/>
              <a:buChar char="•"/>
            </a:pPr>
            <a:endParaRPr lang="en-US" sz="2200" dirty="0">
              <a:solidFill>
                <a:schemeClr val="dk1"/>
              </a:solidFill>
            </a:endParaRPr>
          </a:p>
          <a:p>
            <a:pPr marL="342900" indent="-342900" algn="l">
              <a:lnSpc>
                <a:spcPct val="100000"/>
              </a:lnSpc>
              <a:spcBef>
                <a:spcPts val="0"/>
              </a:spcBef>
              <a:buFont typeface="Arial" panose="020B0604020202020204" pitchFamily="34" charset="0"/>
              <a:buChar char="•"/>
            </a:pPr>
            <a:r>
              <a:rPr lang="en-US" sz="2200" dirty="0">
                <a:solidFill>
                  <a:schemeClr val="dk1"/>
                </a:solidFill>
              </a:rPr>
              <a:t>Children should be encouraged to enjoy fruits and vegetables as they are, without dips or added ingredients. </a:t>
            </a:r>
          </a:p>
          <a:p>
            <a:pPr marL="342900" indent="-342900" algn="l">
              <a:lnSpc>
                <a:spcPct val="100000"/>
              </a:lnSpc>
              <a:spcBef>
                <a:spcPts val="0"/>
              </a:spcBef>
              <a:buFont typeface="Arial" panose="020B0604020202020204" pitchFamily="34" charset="0"/>
              <a:buChar char="•"/>
            </a:pPr>
            <a:endParaRPr lang="en-US" sz="2200" dirty="0">
              <a:solidFill>
                <a:schemeClr val="dk1"/>
              </a:solidFill>
            </a:endParaRPr>
          </a:p>
          <a:p>
            <a:pPr marL="342900" indent="-342900" algn="l">
              <a:lnSpc>
                <a:spcPct val="100000"/>
              </a:lnSpc>
              <a:spcBef>
                <a:spcPts val="0"/>
              </a:spcBef>
              <a:buFont typeface="Arial" panose="020B0604020202020204" pitchFamily="34" charset="0"/>
              <a:buChar char="•"/>
            </a:pPr>
            <a:r>
              <a:rPr lang="en-US" sz="2200" dirty="0">
                <a:solidFill>
                  <a:schemeClr val="dk1"/>
                </a:solidFill>
              </a:rPr>
              <a:t>Schools should generally serve a single fresh fruit or a single fresh vegetable at a time rather than combinations of fruits and vegetables. </a:t>
            </a:r>
          </a:p>
          <a:p>
            <a:pPr marL="800100" lvl="1" indent="-342900" algn="l">
              <a:lnSpc>
                <a:spcPct val="100000"/>
              </a:lnSpc>
              <a:spcBef>
                <a:spcPts val="0"/>
              </a:spcBef>
              <a:buFont typeface="Arial" panose="020B0604020202020204" pitchFamily="34" charset="0"/>
              <a:buChar char="•"/>
            </a:pPr>
            <a:r>
              <a:rPr lang="en-US" sz="2200" dirty="0">
                <a:solidFill>
                  <a:schemeClr val="dk1"/>
                </a:solidFill>
              </a:rPr>
              <a:t>On occasion, closely related produce items may be served together when appropriate. </a:t>
            </a:r>
          </a:p>
          <a:p>
            <a:pPr marL="0" lvl="0" indent="0" algn="l" rtl="0">
              <a:spcBef>
                <a:spcPts val="0"/>
              </a:spcBef>
              <a:spcAft>
                <a:spcPts val="0"/>
              </a:spcAft>
              <a:buNone/>
            </a:pPr>
            <a:endParaRPr sz="1900" i="1" dirty="0">
              <a:solidFill>
                <a:schemeClr val="dk1"/>
              </a:solidFill>
              <a:highlight>
                <a:srgbClr val="EAD1DC"/>
              </a:highlight>
            </a:endParaRPr>
          </a:p>
        </p:txBody>
      </p:sp>
      <p:sp>
        <p:nvSpPr>
          <p:cNvPr id="621" name="Google Shape;621;g36ddf57f9f5_0_18">
            <a:extLst>
              <a:ext uri="{FF2B5EF4-FFF2-40B4-BE49-F238E27FC236}">
                <a16:creationId xmlns:a16="http://schemas.microsoft.com/office/drawing/2014/main" id="{A5FC7E9B-A9DE-29D8-B695-72304F32974D}"/>
              </a:ext>
            </a:extLst>
          </p:cNvPr>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22" name="Google Shape;622;g36ddf57f9f5_0_18">
            <a:extLst>
              <a:ext uri="{FF2B5EF4-FFF2-40B4-BE49-F238E27FC236}">
                <a16:creationId xmlns:a16="http://schemas.microsoft.com/office/drawing/2014/main" id="{5481E076-5906-241C-9788-30C6D522D0CD}"/>
              </a:ext>
            </a:extLst>
          </p:cNvPr>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22</a:t>
            </a:fld>
            <a:endParaRPr/>
          </a:p>
        </p:txBody>
      </p:sp>
      <p:pic>
        <p:nvPicPr>
          <p:cNvPr id="623" name="Google Shape;623;g36ddf57f9f5_0_18" descr="Oregon Department of Education Logo&#10;Oregon achieves together">
            <a:extLst>
              <a:ext uri="{FF2B5EF4-FFF2-40B4-BE49-F238E27FC236}">
                <a16:creationId xmlns:a16="http://schemas.microsoft.com/office/drawing/2014/main" id="{C4C9EE32-B1C3-2B73-E829-C8BEAE731527}"/>
              </a:ext>
            </a:extLst>
          </p:cNvP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5C754688-50DB-6C59-6E6F-BD2D503DF2D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extLst>
      <p:ext uri="{BB962C8B-B14F-4D97-AF65-F5344CB8AC3E}">
        <p14:creationId xmlns:p14="http://schemas.microsoft.com/office/powerpoint/2010/main" val="1614844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40"/>
        <p:cNvGrpSpPr/>
        <p:nvPr/>
      </p:nvGrpSpPr>
      <p:grpSpPr>
        <a:xfrm>
          <a:off x="0" y="0"/>
          <a:ext cx="0" cy="0"/>
          <a:chOff x="0" y="0"/>
          <a:chExt cx="0" cy="0"/>
        </a:xfrm>
      </p:grpSpPr>
      <p:sp>
        <p:nvSpPr>
          <p:cNvPr id="641" name="Google Shape;641;g36ddf57f9f5_0_5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42" name="Google Shape;642;g36ddf57f9f5_0_53"/>
          <p:cNvSpPr txBox="1">
            <a:spLocks noGrp="1"/>
          </p:cNvSpPr>
          <p:nvPr>
            <p:ph type="ctrTitle"/>
          </p:nvPr>
        </p:nvSpPr>
        <p:spPr>
          <a:xfrm>
            <a:off x="1321500" y="95820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a:solidFill>
                  <a:schemeClr val="accent5"/>
                </a:solidFill>
              </a:rPr>
              <a:t>Program Promotion</a:t>
            </a:r>
            <a:endParaRPr sz="3900">
              <a:solidFill>
                <a:schemeClr val="accent5"/>
              </a:solidFill>
            </a:endParaRPr>
          </a:p>
        </p:txBody>
      </p:sp>
      <p:sp>
        <p:nvSpPr>
          <p:cNvPr id="643" name="Google Shape;643;g36ddf57f9f5_0_53"/>
          <p:cNvSpPr txBox="1">
            <a:spLocks noGrp="1"/>
          </p:cNvSpPr>
          <p:nvPr>
            <p:ph type="subTitle" idx="1"/>
          </p:nvPr>
        </p:nvSpPr>
        <p:spPr>
          <a:xfrm>
            <a:off x="1123575" y="2140775"/>
            <a:ext cx="81501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Clr>
                <a:schemeClr val="dk1"/>
              </a:buClr>
              <a:buSzPts val="2400"/>
              <a:buChar char="●"/>
            </a:pPr>
            <a:r>
              <a:rPr lang="en-US" b="1" dirty="0">
                <a:solidFill>
                  <a:schemeClr val="dk1"/>
                </a:solidFill>
              </a:rPr>
              <a:t>Feature a “Fruit or Veggie of the Week”</a:t>
            </a:r>
            <a:r>
              <a:rPr lang="en-US" dirty="0">
                <a:solidFill>
                  <a:schemeClr val="dk1"/>
                </a:solidFill>
              </a:rPr>
              <a:t> </a:t>
            </a:r>
            <a:endParaRPr dirty="0">
              <a:solidFill>
                <a:schemeClr val="dk1"/>
              </a:solidFill>
            </a:endParaRPr>
          </a:p>
          <a:p>
            <a:pPr marL="457200" lvl="0" indent="-381000" algn="l" rtl="0">
              <a:lnSpc>
                <a:spcPct val="115000"/>
              </a:lnSpc>
              <a:spcBef>
                <a:spcPts val="0"/>
              </a:spcBef>
              <a:spcAft>
                <a:spcPts val="0"/>
              </a:spcAft>
              <a:buClr>
                <a:schemeClr val="dk1"/>
              </a:buClr>
              <a:buSzPts val="2400"/>
              <a:buChar char="●"/>
            </a:pPr>
            <a:r>
              <a:rPr lang="en-US" b="1" dirty="0">
                <a:solidFill>
                  <a:schemeClr val="dk1"/>
                </a:solidFill>
              </a:rPr>
              <a:t>Make Morning Announcements</a:t>
            </a:r>
            <a:r>
              <a:rPr lang="en-US" dirty="0">
                <a:solidFill>
                  <a:schemeClr val="dk1"/>
                </a:solidFill>
              </a:rPr>
              <a:t> </a:t>
            </a:r>
            <a:endParaRPr dirty="0">
              <a:solidFill>
                <a:schemeClr val="dk1"/>
              </a:solidFill>
            </a:endParaRPr>
          </a:p>
          <a:p>
            <a:pPr marL="457200" lvl="0" indent="-381000" algn="l" rtl="0">
              <a:lnSpc>
                <a:spcPct val="115000"/>
              </a:lnSpc>
              <a:spcBef>
                <a:spcPts val="0"/>
              </a:spcBef>
              <a:spcAft>
                <a:spcPts val="0"/>
              </a:spcAft>
              <a:buClr>
                <a:schemeClr val="dk1"/>
              </a:buClr>
              <a:buSzPts val="2400"/>
              <a:buChar char="●"/>
            </a:pPr>
            <a:r>
              <a:rPr lang="en-US" b="1" dirty="0">
                <a:solidFill>
                  <a:schemeClr val="dk1"/>
                </a:solidFill>
              </a:rPr>
              <a:t>Hold Poster or Art Contests</a:t>
            </a:r>
            <a:r>
              <a:rPr lang="en-US" dirty="0">
                <a:solidFill>
                  <a:schemeClr val="dk1"/>
                </a:solidFill>
              </a:rPr>
              <a:t> </a:t>
            </a:r>
            <a:endParaRPr dirty="0">
              <a:solidFill>
                <a:schemeClr val="dk1"/>
              </a:solidFill>
            </a:endParaRPr>
          </a:p>
          <a:p>
            <a:pPr marL="457200" lvl="0" indent="-381000" algn="l" rtl="0">
              <a:lnSpc>
                <a:spcPct val="115000"/>
              </a:lnSpc>
              <a:spcBef>
                <a:spcPts val="0"/>
              </a:spcBef>
              <a:spcAft>
                <a:spcPts val="0"/>
              </a:spcAft>
              <a:buClr>
                <a:schemeClr val="dk1"/>
              </a:buClr>
              <a:buSzPts val="2400"/>
              <a:buChar char="●"/>
            </a:pPr>
            <a:r>
              <a:rPr lang="en-US" b="1" dirty="0">
                <a:solidFill>
                  <a:schemeClr val="dk1"/>
                </a:solidFill>
              </a:rPr>
              <a:t>Share on School Websites, Social Media, &amp; Newsletters</a:t>
            </a:r>
            <a:endParaRPr dirty="0">
              <a:solidFill>
                <a:schemeClr val="dk1"/>
              </a:solidFill>
            </a:endParaRPr>
          </a:p>
          <a:p>
            <a:pPr marL="457200" lvl="0" indent="-381000" algn="l" rtl="0">
              <a:lnSpc>
                <a:spcPct val="115000"/>
              </a:lnSpc>
              <a:spcBef>
                <a:spcPts val="0"/>
              </a:spcBef>
              <a:spcAft>
                <a:spcPts val="0"/>
              </a:spcAft>
              <a:buClr>
                <a:schemeClr val="dk1"/>
              </a:buClr>
              <a:buSzPts val="2400"/>
              <a:buChar char="●"/>
            </a:pPr>
            <a:r>
              <a:rPr lang="en-US" b="1" dirty="0">
                <a:solidFill>
                  <a:schemeClr val="dk1"/>
                </a:solidFill>
              </a:rPr>
              <a:t>Incorporate into Class Lessons</a:t>
            </a:r>
            <a:endParaRPr dirty="0">
              <a:solidFill>
                <a:schemeClr val="dk1"/>
              </a:solidFill>
            </a:endParaRPr>
          </a:p>
          <a:p>
            <a:pPr marL="457200" lvl="0" indent="-381000" algn="l" rtl="0">
              <a:lnSpc>
                <a:spcPct val="115000"/>
              </a:lnSpc>
              <a:spcBef>
                <a:spcPts val="0"/>
              </a:spcBef>
              <a:spcAft>
                <a:spcPts val="0"/>
              </a:spcAft>
              <a:buClr>
                <a:schemeClr val="dk1"/>
              </a:buClr>
              <a:buSzPts val="2400"/>
              <a:buChar char="●"/>
            </a:pPr>
            <a:r>
              <a:rPr lang="en-US" b="1" dirty="0">
                <a:solidFill>
                  <a:schemeClr val="dk1"/>
                </a:solidFill>
              </a:rPr>
              <a:t>Connect with Gardening Projects</a:t>
            </a:r>
            <a:r>
              <a:rPr lang="en-US" dirty="0">
                <a:solidFill>
                  <a:schemeClr val="dk1"/>
                </a:solidFill>
              </a:rPr>
              <a:t> </a:t>
            </a:r>
            <a:endParaRPr dirty="0">
              <a:solidFill>
                <a:schemeClr val="dk1"/>
              </a:solidFill>
            </a:endParaRPr>
          </a:p>
          <a:p>
            <a:pPr marL="457200" lvl="0" indent="-381000" algn="l" rtl="0">
              <a:lnSpc>
                <a:spcPct val="115000"/>
              </a:lnSpc>
              <a:spcBef>
                <a:spcPts val="0"/>
              </a:spcBef>
              <a:spcAft>
                <a:spcPts val="0"/>
              </a:spcAft>
              <a:buClr>
                <a:schemeClr val="dk1"/>
              </a:buClr>
              <a:buSzPts val="2400"/>
              <a:buChar char="●"/>
            </a:pPr>
            <a:r>
              <a:rPr lang="en-US" b="1" dirty="0">
                <a:solidFill>
                  <a:schemeClr val="dk1"/>
                </a:solidFill>
              </a:rPr>
              <a:t>Partner with Local Producers</a:t>
            </a:r>
            <a:r>
              <a:rPr lang="en-US" dirty="0">
                <a:solidFill>
                  <a:schemeClr val="dk1"/>
                </a:solidFill>
              </a:rPr>
              <a:t> </a:t>
            </a:r>
            <a:endParaRPr dirty="0">
              <a:solidFill>
                <a:schemeClr val="dk1"/>
              </a:solidFill>
            </a:endParaRPr>
          </a:p>
          <a:p>
            <a:pPr marL="0" lvl="0" indent="0" algn="l" rtl="0">
              <a:lnSpc>
                <a:spcPct val="90000"/>
              </a:lnSpc>
              <a:spcBef>
                <a:spcPts val="0"/>
              </a:spcBef>
              <a:spcAft>
                <a:spcPts val="0"/>
              </a:spcAft>
              <a:buNone/>
            </a:pPr>
            <a:endParaRPr dirty="0">
              <a:solidFill>
                <a:schemeClr val="dk1"/>
              </a:solidFill>
            </a:endParaRPr>
          </a:p>
          <a:p>
            <a:pPr marL="0" lvl="0" indent="0" algn="l" rtl="0">
              <a:lnSpc>
                <a:spcPct val="90000"/>
              </a:lnSpc>
              <a:spcBef>
                <a:spcPts val="0"/>
              </a:spcBef>
              <a:spcAft>
                <a:spcPts val="0"/>
              </a:spcAft>
              <a:buNone/>
            </a:pPr>
            <a:endParaRPr dirty="0">
              <a:solidFill>
                <a:schemeClr val="dk1"/>
              </a:solidFill>
            </a:endParaRPr>
          </a:p>
          <a:p>
            <a:pPr marL="0" lvl="0" indent="0" algn="ctr" rtl="0">
              <a:lnSpc>
                <a:spcPct val="90000"/>
              </a:lnSpc>
              <a:spcBef>
                <a:spcPts val="0"/>
              </a:spcBef>
              <a:spcAft>
                <a:spcPts val="0"/>
              </a:spcAft>
              <a:buNone/>
            </a:pPr>
            <a:endParaRPr i="1" dirty="0">
              <a:solidFill>
                <a:schemeClr val="dk1"/>
              </a:solidFill>
              <a:highlight>
                <a:srgbClr val="EAD1DC"/>
              </a:highlight>
            </a:endParaRPr>
          </a:p>
        </p:txBody>
      </p:sp>
      <p:sp>
        <p:nvSpPr>
          <p:cNvPr id="644" name="Google Shape;644;g36ddf57f9f5_0_5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45" name="Google Shape;645;g36ddf57f9f5_0_5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23</a:t>
            </a:fld>
            <a:endParaRPr/>
          </a:p>
        </p:txBody>
      </p:sp>
      <p:pic>
        <p:nvPicPr>
          <p:cNvPr id="646" name="Google Shape;646;g36ddf57f9f5_0_53"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5349B5B8-DABB-5746-4E44-23F1FCD422C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29"/>
        <p:cNvGrpSpPr/>
        <p:nvPr/>
      </p:nvGrpSpPr>
      <p:grpSpPr>
        <a:xfrm>
          <a:off x="0" y="0"/>
          <a:ext cx="0" cy="0"/>
          <a:chOff x="0" y="0"/>
          <a:chExt cx="0" cy="0"/>
        </a:xfrm>
      </p:grpSpPr>
      <p:sp>
        <p:nvSpPr>
          <p:cNvPr id="630" name="Google Shape;630;g3723852278d_0_0">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31" name="Google Shape;631;g3723852278d_0_0"/>
          <p:cNvSpPr txBox="1">
            <a:spLocks noGrp="1"/>
          </p:cNvSpPr>
          <p:nvPr>
            <p:ph type="ctrTitle"/>
          </p:nvPr>
        </p:nvSpPr>
        <p:spPr>
          <a:xfrm>
            <a:off x="1321500" y="95820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a:solidFill>
                  <a:schemeClr val="accent5"/>
                </a:solidFill>
              </a:rPr>
              <a:t>Nutrition Education</a:t>
            </a:r>
            <a:endParaRPr sz="3900">
              <a:solidFill>
                <a:schemeClr val="accent5"/>
              </a:solidFill>
            </a:endParaRPr>
          </a:p>
        </p:txBody>
      </p:sp>
      <p:sp>
        <p:nvSpPr>
          <p:cNvPr id="632" name="Google Shape;632;g3723852278d_0_0"/>
          <p:cNvSpPr txBox="1">
            <a:spLocks noGrp="1"/>
          </p:cNvSpPr>
          <p:nvPr>
            <p:ph type="subTitle" idx="1"/>
          </p:nvPr>
        </p:nvSpPr>
        <p:spPr>
          <a:xfrm>
            <a:off x="717175" y="2067750"/>
            <a:ext cx="109533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indent="0" algn="l">
              <a:spcBef>
                <a:spcPts val="0"/>
              </a:spcBef>
            </a:pPr>
            <a:r>
              <a:rPr lang="en-US" sz="2200" b="1" dirty="0">
                <a:solidFill>
                  <a:schemeClr val="dk1"/>
                </a:solidFill>
              </a:rPr>
              <a:t>Children who receive regular nutrition education are more likely to try and accept a wider variety of fruits and vegetables. Hands-on tasting experiences help reinforce learning and increase acceptance of new foods.</a:t>
            </a:r>
            <a:endParaRPr sz="2200" b="1" dirty="0">
              <a:solidFill>
                <a:schemeClr val="dk1"/>
              </a:solidFill>
            </a:endParaRPr>
          </a:p>
          <a:p>
            <a:pPr marL="0" lvl="0" indent="0" algn="l" rtl="0">
              <a:lnSpc>
                <a:spcPct val="90000"/>
              </a:lnSpc>
              <a:spcBef>
                <a:spcPts val="0"/>
              </a:spcBef>
              <a:spcAft>
                <a:spcPts val="0"/>
              </a:spcAft>
              <a:buClr>
                <a:schemeClr val="accent3"/>
              </a:buClr>
              <a:buSzPts val="2400"/>
              <a:buNone/>
            </a:pPr>
            <a:endParaRPr sz="2200" b="1" dirty="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dirty="0">
                <a:solidFill>
                  <a:schemeClr val="dk1"/>
                </a:solidFill>
              </a:rPr>
              <a:t>Food service staff and instructional staff should collaborate on incorporating fruits and vegetables from the FFVP service into existing lesson plans.</a:t>
            </a:r>
            <a:endParaRPr sz="2200" dirty="0">
              <a:solidFill>
                <a:schemeClr val="dk1"/>
              </a:solidFill>
            </a:endParaRPr>
          </a:p>
          <a:p>
            <a:pPr marL="0" lvl="0" indent="0" algn="l" rtl="0">
              <a:lnSpc>
                <a:spcPct val="90000"/>
              </a:lnSpc>
              <a:spcBef>
                <a:spcPts val="0"/>
              </a:spcBef>
              <a:spcAft>
                <a:spcPts val="0"/>
              </a:spcAft>
              <a:buNone/>
            </a:pPr>
            <a:endParaRPr sz="2200" dirty="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dirty="0">
                <a:solidFill>
                  <a:schemeClr val="dk1"/>
                </a:solidFill>
              </a:rPr>
              <a:t>Nutrition education is </a:t>
            </a:r>
            <a:r>
              <a:rPr lang="en-US" sz="2200" b="1" dirty="0">
                <a:solidFill>
                  <a:schemeClr val="dk1"/>
                </a:solidFill>
              </a:rPr>
              <a:t>required </a:t>
            </a:r>
            <a:r>
              <a:rPr lang="en-US" sz="2200" dirty="0">
                <a:solidFill>
                  <a:schemeClr val="dk1"/>
                </a:solidFill>
              </a:rPr>
              <a:t>when a veggie is served </a:t>
            </a:r>
            <a:r>
              <a:rPr lang="en-US" sz="2200" b="1" dirty="0">
                <a:solidFill>
                  <a:schemeClr val="dk1"/>
                </a:solidFill>
              </a:rPr>
              <a:t>cooked </a:t>
            </a:r>
            <a:r>
              <a:rPr lang="en-US" sz="2200" dirty="0">
                <a:solidFill>
                  <a:schemeClr val="dk1"/>
                </a:solidFill>
              </a:rPr>
              <a:t>(allowed 1x/week).</a:t>
            </a:r>
            <a:endParaRPr sz="2200" dirty="0">
              <a:solidFill>
                <a:schemeClr val="dk1"/>
              </a:solidFill>
            </a:endParaRPr>
          </a:p>
          <a:p>
            <a:pPr marL="0" lvl="0" indent="0" algn="l" rtl="0">
              <a:lnSpc>
                <a:spcPct val="90000"/>
              </a:lnSpc>
              <a:spcBef>
                <a:spcPts val="0"/>
              </a:spcBef>
              <a:spcAft>
                <a:spcPts val="0"/>
              </a:spcAft>
              <a:buNone/>
            </a:pPr>
            <a:endParaRPr sz="2200" dirty="0">
              <a:solidFill>
                <a:schemeClr val="dk1"/>
              </a:solidFill>
            </a:endParaRPr>
          </a:p>
          <a:p>
            <a:pPr marL="457200" lvl="0" indent="-368300" algn="l" rtl="0">
              <a:lnSpc>
                <a:spcPct val="90000"/>
              </a:lnSpc>
              <a:spcBef>
                <a:spcPts val="0"/>
              </a:spcBef>
              <a:spcAft>
                <a:spcPts val="0"/>
              </a:spcAft>
              <a:buClr>
                <a:schemeClr val="dk1"/>
              </a:buClr>
              <a:buSzPts val="2200"/>
              <a:buChar char="●"/>
            </a:pPr>
            <a:r>
              <a:rPr lang="en-US" sz="2200" dirty="0">
                <a:solidFill>
                  <a:schemeClr val="dk1"/>
                </a:solidFill>
              </a:rPr>
              <a:t>FFVP funds can </a:t>
            </a:r>
            <a:r>
              <a:rPr lang="en-US" sz="2200" b="1" dirty="0">
                <a:solidFill>
                  <a:schemeClr val="dk1"/>
                </a:solidFill>
              </a:rPr>
              <a:t>not </a:t>
            </a:r>
            <a:r>
              <a:rPr lang="en-US" sz="2200" dirty="0">
                <a:solidFill>
                  <a:schemeClr val="dk1"/>
                </a:solidFill>
              </a:rPr>
              <a:t>be used to purchase educational materials.</a:t>
            </a:r>
            <a:endParaRPr sz="2200" dirty="0">
              <a:solidFill>
                <a:schemeClr val="dk1"/>
              </a:solidFill>
            </a:endParaRPr>
          </a:p>
          <a:p>
            <a:pPr marL="914400" lvl="1" indent="-368300" algn="l" rtl="0">
              <a:lnSpc>
                <a:spcPct val="90000"/>
              </a:lnSpc>
              <a:spcBef>
                <a:spcPts val="0"/>
              </a:spcBef>
              <a:spcAft>
                <a:spcPts val="0"/>
              </a:spcAft>
              <a:buSzPts val="2200"/>
              <a:buChar char="○"/>
            </a:pPr>
            <a:r>
              <a:rPr lang="en-US" sz="2200" dirty="0"/>
              <a:t>Free resources are available on the </a:t>
            </a:r>
            <a:r>
              <a:rPr lang="en-US" sz="2200" u="sng" dirty="0">
                <a:hlinkClick r:id="rId4"/>
              </a:rPr>
              <a:t>USDA Team Nutrition webpage</a:t>
            </a:r>
            <a:r>
              <a:rPr lang="en-US" sz="2200" dirty="0"/>
              <a:t> and ODE </a:t>
            </a:r>
            <a:r>
              <a:rPr lang="en-US" sz="2200" u="sng" dirty="0">
                <a:hlinkClick r:id="rId5"/>
              </a:rPr>
              <a:t>FFVP webpage</a:t>
            </a:r>
            <a:r>
              <a:rPr lang="en-US" sz="2200" dirty="0"/>
              <a:t>.</a:t>
            </a:r>
            <a:endParaRPr sz="2400" dirty="0"/>
          </a:p>
          <a:p>
            <a:pPr marL="0" lvl="0" indent="0" algn="l" rtl="0">
              <a:lnSpc>
                <a:spcPct val="90000"/>
              </a:lnSpc>
              <a:spcBef>
                <a:spcPts val="0"/>
              </a:spcBef>
              <a:spcAft>
                <a:spcPts val="0"/>
              </a:spcAft>
              <a:buNone/>
            </a:pPr>
            <a:endParaRPr sz="2300" dirty="0">
              <a:solidFill>
                <a:schemeClr val="dk1"/>
              </a:solidFill>
            </a:endParaRPr>
          </a:p>
          <a:p>
            <a:pPr marL="0" lvl="0" indent="0" algn="ctr" rtl="0">
              <a:lnSpc>
                <a:spcPct val="90000"/>
              </a:lnSpc>
              <a:spcBef>
                <a:spcPts val="0"/>
              </a:spcBef>
              <a:spcAft>
                <a:spcPts val="0"/>
              </a:spcAft>
              <a:buNone/>
            </a:pPr>
            <a:endParaRPr sz="1900" i="1" dirty="0">
              <a:solidFill>
                <a:schemeClr val="dk1"/>
              </a:solidFill>
              <a:highlight>
                <a:srgbClr val="EAD1DC"/>
              </a:highlight>
            </a:endParaRPr>
          </a:p>
        </p:txBody>
      </p:sp>
      <p:sp>
        <p:nvSpPr>
          <p:cNvPr id="633" name="Google Shape;633;g3723852278d_0_0"/>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dirty="0"/>
              <a:t>Oregon Department of Education</a:t>
            </a:r>
            <a:endParaRPr dirty="0"/>
          </a:p>
        </p:txBody>
      </p:sp>
      <p:sp>
        <p:nvSpPr>
          <p:cNvPr id="634" name="Google Shape;634;g3723852278d_0_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24</a:t>
            </a:fld>
            <a:endParaRPr/>
          </a:p>
        </p:txBody>
      </p:sp>
      <p:pic>
        <p:nvPicPr>
          <p:cNvPr id="635" name="Google Shape;635;g3723852278d_0_0" descr="Oregon Department of Education Logo&#10;Oregon achieves together"/>
          <p:cNvPicPr preferRelativeResize="0"/>
          <p:nvPr/>
        </p:nvPicPr>
        <p:blipFill rotWithShape="1">
          <a:blip r:embed="rId6">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94945C94-12D9-7C03-7B08-8F70B07D9F1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442225" y="269122"/>
            <a:ext cx="1480021" cy="1568822"/>
          </a:xfrm>
          <a:prstGeom prst="rect">
            <a:avLst/>
          </a:prstGeom>
        </p:spPr>
      </p:pic>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29">
          <a:extLst>
            <a:ext uri="{FF2B5EF4-FFF2-40B4-BE49-F238E27FC236}">
              <a16:creationId xmlns:a16="http://schemas.microsoft.com/office/drawing/2014/main" id="{D9468750-0A1F-2C16-F16A-10805BFDF76B}"/>
            </a:ext>
          </a:extLst>
        </p:cNvPr>
        <p:cNvGrpSpPr/>
        <p:nvPr/>
      </p:nvGrpSpPr>
      <p:grpSpPr>
        <a:xfrm>
          <a:off x="0" y="0"/>
          <a:ext cx="0" cy="0"/>
          <a:chOff x="0" y="0"/>
          <a:chExt cx="0" cy="0"/>
        </a:xfrm>
      </p:grpSpPr>
      <p:sp>
        <p:nvSpPr>
          <p:cNvPr id="630" name="Google Shape;630;g3723852278d_0_0">
            <a:extLst>
              <a:ext uri="{FF2B5EF4-FFF2-40B4-BE49-F238E27FC236}">
                <a16:creationId xmlns:a16="http://schemas.microsoft.com/office/drawing/2014/main" id="{CCF1E36B-93D3-D4D9-6FEF-35DCEE5E6989}"/>
              </a:ex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31" name="Google Shape;631;g3723852278d_0_0">
            <a:extLst>
              <a:ext uri="{FF2B5EF4-FFF2-40B4-BE49-F238E27FC236}">
                <a16:creationId xmlns:a16="http://schemas.microsoft.com/office/drawing/2014/main" id="{3D382946-6694-01EA-E8BF-4481E42FBFCC}"/>
              </a:ext>
            </a:extLst>
          </p:cNvPr>
          <p:cNvSpPr txBox="1">
            <a:spLocks noGrp="1"/>
          </p:cNvSpPr>
          <p:nvPr>
            <p:ph type="ctrTitle"/>
          </p:nvPr>
        </p:nvSpPr>
        <p:spPr>
          <a:xfrm>
            <a:off x="1321500" y="95820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4400" dirty="0">
                <a:solidFill>
                  <a:schemeClr val="accent5"/>
                </a:solidFill>
              </a:rPr>
              <a:t>FFVP Local</a:t>
            </a:r>
            <a:endParaRPr sz="4400" dirty="0">
              <a:solidFill>
                <a:schemeClr val="accent5"/>
              </a:solidFill>
            </a:endParaRPr>
          </a:p>
        </p:txBody>
      </p:sp>
      <p:sp>
        <p:nvSpPr>
          <p:cNvPr id="632" name="Google Shape;632;g3723852278d_0_0">
            <a:extLst>
              <a:ext uri="{FF2B5EF4-FFF2-40B4-BE49-F238E27FC236}">
                <a16:creationId xmlns:a16="http://schemas.microsoft.com/office/drawing/2014/main" id="{8C766170-1E85-96A9-1776-C821E61EBDD7}"/>
              </a:ext>
            </a:extLst>
          </p:cNvPr>
          <p:cNvSpPr txBox="1">
            <a:spLocks noGrp="1"/>
          </p:cNvSpPr>
          <p:nvPr>
            <p:ph type="subTitle" idx="1"/>
          </p:nvPr>
        </p:nvSpPr>
        <p:spPr>
          <a:xfrm>
            <a:off x="717175" y="2067750"/>
            <a:ext cx="109533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sz="2200" b="1" dirty="0">
                <a:solidFill>
                  <a:schemeClr val="dk1"/>
                </a:solidFill>
              </a:rPr>
              <a:t>FFVP Local </a:t>
            </a:r>
            <a:r>
              <a:rPr lang="en-US" sz="2200" dirty="0">
                <a:solidFill>
                  <a:schemeClr val="dk1"/>
                </a:solidFill>
              </a:rPr>
              <a:t>is an initiative aimed at encouraging the service of Oregon-grown fruits and vegetables in participating schools’ Fresh Fruit and Vegetable Programs at least once per month.</a:t>
            </a:r>
          </a:p>
          <a:p>
            <a:pPr marL="0" lvl="0" indent="0" algn="l" rtl="0">
              <a:lnSpc>
                <a:spcPct val="90000"/>
              </a:lnSpc>
              <a:spcBef>
                <a:spcPts val="0"/>
              </a:spcBef>
              <a:spcAft>
                <a:spcPts val="0"/>
              </a:spcAft>
              <a:buNone/>
            </a:pPr>
            <a:endParaRPr lang="en-US" sz="2200" dirty="0">
              <a:solidFill>
                <a:schemeClr val="dk1"/>
              </a:solidFill>
            </a:endParaRPr>
          </a:p>
          <a:p>
            <a:pPr marL="0" lvl="0" indent="0" algn="l" rtl="0">
              <a:lnSpc>
                <a:spcPct val="90000"/>
              </a:lnSpc>
              <a:spcBef>
                <a:spcPts val="0"/>
              </a:spcBef>
              <a:spcAft>
                <a:spcPts val="0"/>
              </a:spcAft>
              <a:buNone/>
            </a:pPr>
            <a:r>
              <a:rPr lang="en-US" sz="2200" b="1" dirty="0">
                <a:solidFill>
                  <a:schemeClr val="dk1"/>
                </a:solidFill>
              </a:rPr>
              <a:t>The goals of FFVP Local are to: </a:t>
            </a:r>
          </a:p>
          <a:p>
            <a:pPr marL="342900" lvl="0" indent="-342900" algn="l" rtl="0">
              <a:lnSpc>
                <a:spcPct val="90000"/>
              </a:lnSpc>
              <a:spcBef>
                <a:spcPts val="0"/>
              </a:spcBef>
              <a:spcAft>
                <a:spcPts val="0"/>
              </a:spcAft>
              <a:buFont typeface="Arial" panose="020B0604020202020204" pitchFamily="34" charset="0"/>
              <a:buChar char="•"/>
            </a:pPr>
            <a:r>
              <a:rPr lang="en-US" sz="2200" dirty="0">
                <a:solidFill>
                  <a:schemeClr val="dk1"/>
                </a:solidFill>
              </a:rPr>
              <a:t>Support FFVP nutrition education efforts.</a:t>
            </a:r>
          </a:p>
          <a:p>
            <a:pPr marL="342900" lvl="0" indent="-342900" algn="l" rtl="0">
              <a:lnSpc>
                <a:spcPct val="90000"/>
              </a:lnSpc>
              <a:spcBef>
                <a:spcPts val="0"/>
              </a:spcBef>
              <a:spcAft>
                <a:spcPts val="0"/>
              </a:spcAft>
              <a:buFont typeface="Arial" panose="020B0604020202020204" pitchFamily="34" charset="0"/>
              <a:buChar char="•"/>
            </a:pPr>
            <a:r>
              <a:rPr lang="en-US" sz="2200" dirty="0">
                <a:solidFill>
                  <a:schemeClr val="dk1"/>
                </a:solidFill>
              </a:rPr>
              <a:t>Infuse federal FFVP dollars into Oregon’s economy.</a:t>
            </a:r>
          </a:p>
          <a:p>
            <a:pPr marL="342900" lvl="0" indent="-342900" algn="l" rtl="0">
              <a:lnSpc>
                <a:spcPct val="90000"/>
              </a:lnSpc>
              <a:spcBef>
                <a:spcPts val="0"/>
              </a:spcBef>
              <a:spcAft>
                <a:spcPts val="0"/>
              </a:spcAft>
              <a:buFont typeface="Arial" panose="020B0604020202020204" pitchFamily="34" charset="0"/>
              <a:buChar char="•"/>
            </a:pPr>
            <a:r>
              <a:rPr lang="en-US" sz="2200" dirty="0">
                <a:solidFill>
                  <a:schemeClr val="dk1"/>
                </a:solidFill>
              </a:rPr>
              <a:t>Increase Oregon students’ awareness of the variety of fruits and vegetables grown in their state.</a:t>
            </a:r>
          </a:p>
          <a:p>
            <a:pPr marL="342900" lvl="0" indent="-342900" algn="l" rtl="0">
              <a:lnSpc>
                <a:spcPct val="90000"/>
              </a:lnSpc>
              <a:spcBef>
                <a:spcPts val="0"/>
              </a:spcBef>
              <a:spcAft>
                <a:spcPts val="0"/>
              </a:spcAft>
              <a:buFont typeface="Arial" panose="020B0604020202020204" pitchFamily="34" charset="0"/>
              <a:buChar char="•"/>
            </a:pPr>
            <a:endParaRPr sz="2200" dirty="0">
              <a:solidFill>
                <a:schemeClr val="dk1"/>
              </a:solidFill>
            </a:endParaRPr>
          </a:p>
          <a:p>
            <a:pPr marL="0" lvl="0" indent="0" algn="l" rtl="0">
              <a:lnSpc>
                <a:spcPct val="90000"/>
              </a:lnSpc>
              <a:spcBef>
                <a:spcPts val="0"/>
              </a:spcBef>
              <a:spcAft>
                <a:spcPts val="0"/>
              </a:spcAft>
              <a:buNone/>
            </a:pPr>
            <a:r>
              <a:rPr lang="en-US" sz="2200" b="1" dirty="0">
                <a:solidFill>
                  <a:schemeClr val="dk1"/>
                </a:solidFill>
              </a:rPr>
              <a:t>More details in the FFVP monthly newsletter and on the ODE FFVP webpage</a:t>
            </a:r>
          </a:p>
          <a:p>
            <a:pPr marL="342900" lvl="0" indent="-342900" algn="l" rtl="0">
              <a:lnSpc>
                <a:spcPct val="90000"/>
              </a:lnSpc>
              <a:spcBef>
                <a:spcPts val="0"/>
              </a:spcBef>
              <a:spcAft>
                <a:spcPts val="0"/>
              </a:spcAft>
              <a:buFont typeface="Arial" panose="020B0604020202020204" pitchFamily="34" charset="0"/>
              <a:buChar char="•"/>
            </a:pPr>
            <a:r>
              <a:rPr lang="en-US" sz="2200" dirty="0">
                <a:solidFill>
                  <a:schemeClr val="dk1"/>
                </a:solidFill>
              </a:rPr>
              <a:t>FFVP Local calendar - Highlights up to four Oregon-grown fruits and vegetables each month.</a:t>
            </a:r>
          </a:p>
          <a:p>
            <a:pPr marL="342900" lvl="0" indent="-342900" algn="l" rtl="0">
              <a:lnSpc>
                <a:spcPct val="90000"/>
              </a:lnSpc>
              <a:spcBef>
                <a:spcPts val="0"/>
              </a:spcBef>
              <a:spcAft>
                <a:spcPts val="0"/>
              </a:spcAft>
              <a:buFont typeface="Arial" panose="020B0604020202020204" pitchFamily="34" charset="0"/>
              <a:buChar char="•"/>
            </a:pPr>
            <a:r>
              <a:rPr lang="en-US" sz="2200" dirty="0">
                <a:solidFill>
                  <a:schemeClr val="dk1"/>
                </a:solidFill>
              </a:rPr>
              <a:t>Grade appropriate nutrition education resources.</a:t>
            </a:r>
            <a:endParaRPr sz="2200" dirty="0">
              <a:solidFill>
                <a:schemeClr val="dk1"/>
              </a:solidFill>
            </a:endParaRPr>
          </a:p>
        </p:txBody>
      </p:sp>
      <p:sp>
        <p:nvSpPr>
          <p:cNvPr id="633" name="Google Shape;633;g3723852278d_0_0">
            <a:extLst>
              <a:ext uri="{FF2B5EF4-FFF2-40B4-BE49-F238E27FC236}">
                <a16:creationId xmlns:a16="http://schemas.microsoft.com/office/drawing/2014/main" id="{55BC3D46-0FBD-CBFC-9263-1C6113284081}"/>
              </a:ext>
            </a:extLst>
          </p:cNvPr>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34" name="Google Shape;634;g3723852278d_0_0">
            <a:extLst>
              <a:ext uri="{FF2B5EF4-FFF2-40B4-BE49-F238E27FC236}">
                <a16:creationId xmlns:a16="http://schemas.microsoft.com/office/drawing/2014/main" id="{0835ADB2-5151-5AAD-7BF8-1025107F4352}"/>
              </a:ext>
            </a:extLst>
          </p:cNvPr>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25</a:t>
            </a:fld>
            <a:endParaRPr/>
          </a:p>
        </p:txBody>
      </p:sp>
      <p:pic>
        <p:nvPicPr>
          <p:cNvPr id="635" name="Google Shape;635;g3723852278d_0_0" descr="Oregon Department of Education Logo&#10;Oregon achieves together">
            <a:extLst>
              <a:ext uri="{FF2B5EF4-FFF2-40B4-BE49-F238E27FC236}">
                <a16:creationId xmlns:a16="http://schemas.microsoft.com/office/drawing/2014/main" id="{EA2D0F11-5272-8774-168C-76B8DC82470B}"/>
              </a:ext>
            </a:extLst>
          </p:cNvP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FB87ED39-11DC-A464-CBF3-F345491203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extLst>
      <p:ext uri="{BB962C8B-B14F-4D97-AF65-F5344CB8AC3E}">
        <p14:creationId xmlns:p14="http://schemas.microsoft.com/office/powerpoint/2010/main" val="2666264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29">
          <a:extLst>
            <a:ext uri="{FF2B5EF4-FFF2-40B4-BE49-F238E27FC236}">
              <a16:creationId xmlns:a16="http://schemas.microsoft.com/office/drawing/2014/main" id="{B18A7808-058D-B308-7E5E-0F8EA14482DA}"/>
            </a:ext>
          </a:extLst>
        </p:cNvPr>
        <p:cNvGrpSpPr/>
        <p:nvPr/>
      </p:nvGrpSpPr>
      <p:grpSpPr>
        <a:xfrm>
          <a:off x="0" y="0"/>
          <a:ext cx="0" cy="0"/>
          <a:chOff x="0" y="0"/>
          <a:chExt cx="0" cy="0"/>
        </a:xfrm>
      </p:grpSpPr>
      <p:sp>
        <p:nvSpPr>
          <p:cNvPr id="630" name="Google Shape;630;g3723852278d_0_0">
            <a:extLst>
              <a:ext uri="{FF2B5EF4-FFF2-40B4-BE49-F238E27FC236}">
                <a16:creationId xmlns:a16="http://schemas.microsoft.com/office/drawing/2014/main" id="{071BE843-B08C-D4CA-E4B3-2E2924BDE836}"/>
              </a:ex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 name="Title 1">
            <a:extLst>
              <a:ext uri="{FF2B5EF4-FFF2-40B4-BE49-F238E27FC236}">
                <a16:creationId xmlns:a16="http://schemas.microsoft.com/office/drawing/2014/main" id="{59E6BCD3-B2AC-78BE-D6CD-153345D6E1DB}"/>
              </a:ext>
            </a:extLst>
          </p:cNvPr>
          <p:cNvSpPr>
            <a:spLocks noGrp="1"/>
          </p:cNvSpPr>
          <p:nvPr>
            <p:ph type="ctrTitle"/>
          </p:nvPr>
        </p:nvSpPr>
        <p:spPr>
          <a:xfrm>
            <a:off x="1524000" y="-2387600"/>
            <a:ext cx="9144000" cy="2387600"/>
          </a:xfrm>
        </p:spPr>
        <p:txBody>
          <a:bodyPr spcFirstLastPara="1" wrap="square" lIns="91425" tIns="45700" rIns="91425" bIns="45700" anchor="b" anchorCtr="0">
            <a:noAutofit/>
          </a:bodyPr>
          <a:lstStyle/>
          <a:p>
            <a:r>
              <a:rPr lang="en-US" dirty="0"/>
              <a:t>FFVP Local Calendar</a:t>
            </a:r>
          </a:p>
        </p:txBody>
      </p:sp>
      <p:pic>
        <p:nvPicPr>
          <p:cNvPr id="4" name="Picture 3" descr="Illustrated Oregon Fresh Fruit and Vegetable Program local calendar shows seasonal produce and nutrition education themes from October through September. Colorful monthly panels label fruits and vegetables, with July marked “Enjoy Summer” and “No Regular School Days,” plus QR code and Oregon Department of Education branding.&#10;">
            <a:extLst>
              <a:ext uri="{FF2B5EF4-FFF2-40B4-BE49-F238E27FC236}">
                <a16:creationId xmlns:a16="http://schemas.microsoft.com/office/drawing/2014/main" id="{EB342A59-851E-8BA4-4E3C-E8450758DFA6}"/>
              </a:ext>
            </a:extLst>
          </p:cNvPr>
          <p:cNvPicPr>
            <a:picLocks noChangeAspect="1"/>
          </p:cNvPicPr>
          <p:nvPr/>
        </p:nvPicPr>
        <p:blipFill>
          <a:blip r:embed="rId4"/>
          <a:stretch>
            <a:fillRect/>
          </a:stretch>
        </p:blipFill>
        <p:spPr>
          <a:xfrm>
            <a:off x="3581276" y="218423"/>
            <a:ext cx="5029323" cy="6420998"/>
          </a:xfrm>
          <a:prstGeom prst="rect">
            <a:avLst/>
          </a:prstGeom>
        </p:spPr>
      </p:pic>
      <p:sp>
        <p:nvSpPr>
          <p:cNvPr id="633" name="Google Shape;633;g3723852278d_0_0">
            <a:extLst>
              <a:ext uri="{FF2B5EF4-FFF2-40B4-BE49-F238E27FC236}">
                <a16:creationId xmlns:a16="http://schemas.microsoft.com/office/drawing/2014/main" id="{8A0E1E20-4151-A113-51BA-F331A918E20E}"/>
              </a:ext>
            </a:extLst>
          </p:cNvPr>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34" name="Google Shape;634;g3723852278d_0_0">
            <a:extLst>
              <a:ext uri="{FF2B5EF4-FFF2-40B4-BE49-F238E27FC236}">
                <a16:creationId xmlns:a16="http://schemas.microsoft.com/office/drawing/2014/main" id="{1B8EAA8C-58CB-AB7F-C690-BDAFCFFA30B7}"/>
              </a:ext>
            </a:extLst>
          </p:cNvPr>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26</a:t>
            </a:fld>
            <a:endParaRPr/>
          </a:p>
        </p:txBody>
      </p:sp>
      <p:pic>
        <p:nvPicPr>
          <p:cNvPr id="635" name="Google Shape;635;g3723852278d_0_0" descr="Oregon Department of Education Logo&#10;Oregon achieves together">
            <a:extLst>
              <a:ext uri="{FF2B5EF4-FFF2-40B4-BE49-F238E27FC236}">
                <a16:creationId xmlns:a16="http://schemas.microsoft.com/office/drawing/2014/main" id="{BF0EC40A-3D75-F899-214E-C32B7AD3F269}"/>
              </a:ext>
            </a:extLst>
          </p:cNvPr>
          <p:cNvPicPr preferRelativeResize="0"/>
          <p:nvPr/>
        </p:nvPicPr>
        <p:blipFill rotWithShape="1">
          <a:blip r:embed="rId5">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2F9D5DA7-B1B6-6F71-1D96-EAF8777C1F1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42225" y="269122"/>
            <a:ext cx="1480021" cy="1568822"/>
          </a:xfrm>
          <a:prstGeom prst="rect">
            <a:avLst/>
          </a:prstGeom>
        </p:spPr>
      </p:pic>
    </p:spTree>
    <p:custDataLst>
      <p:tags r:id="rId1"/>
    </p:custDataLst>
    <p:extLst>
      <p:ext uri="{BB962C8B-B14F-4D97-AF65-F5344CB8AC3E}">
        <p14:creationId xmlns:p14="http://schemas.microsoft.com/office/powerpoint/2010/main" val="1488404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640">
          <a:extLst>
            <a:ext uri="{FF2B5EF4-FFF2-40B4-BE49-F238E27FC236}">
              <a16:creationId xmlns:a16="http://schemas.microsoft.com/office/drawing/2014/main" id="{72DD9A28-0201-8773-23BA-0F59B75D9193}"/>
            </a:ext>
          </a:extLst>
        </p:cNvPr>
        <p:cNvGrpSpPr/>
        <p:nvPr/>
      </p:nvGrpSpPr>
      <p:grpSpPr>
        <a:xfrm>
          <a:off x="0" y="0"/>
          <a:ext cx="0" cy="0"/>
          <a:chOff x="0" y="0"/>
          <a:chExt cx="0" cy="0"/>
        </a:xfrm>
      </p:grpSpPr>
      <p:sp>
        <p:nvSpPr>
          <p:cNvPr id="641" name="Google Shape;641;g36ddf57f9f5_0_53">
            <a:extLst>
              <a:ext uri="{FF2B5EF4-FFF2-40B4-BE49-F238E27FC236}">
                <a16:creationId xmlns:a16="http://schemas.microsoft.com/office/drawing/2014/main" id="{7744C99B-D5F1-CC11-865F-ABFBCFBD9BE7}"/>
              </a:ex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42" name="Google Shape;642;g36ddf57f9f5_0_53">
            <a:extLst>
              <a:ext uri="{FF2B5EF4-FFF2-40B4-BE49-F238E27FC236}">
                <a16:creationId xmlns:a16="http://schemas.microsoft.com/office/drawing/2014/main" id="{DF4AEEF6-AB08-CE06-3E06-37EE154C0B88}"/>
              </a:ext>
            </a:extLst>
          </p:cNvPr>
          <p:cNvSpPr txBox="1">
            <a:spLocks noGrp="1"/>
          </p:cNvSpPr>
          <p:nvPr>
            <p:ph type="ctrTitle"/>
          </p:nvPr>
        </p:nvSpPr>
        <p:spPr>
          <a:xfrm>
            <a:off x="1321500" y="95820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dirty="0">
                <a:solidFill>
                  <a:schemeClr val="accent5"/>
                </a:solidFill>
              </a:rPr>
              <a:t>FFVP Newsletter</a:t>
            </a:r>
            <a:endParaRPr sz="3900" dirty="0">
              <a:solidFill>
                <a:schemeClr val="accent5"/>
              </a:solidFill>
            </a:endParaRPr>
          </a:p>
        </p:txBody>
      </p:sp>
      <p:sp>
        <p:nvSpPr>
          <p:cNvPr id="643" name="Google Shape;643;g36ddf57f9f5_0_53">
            <a:extLst>
              <a:ext uri="{FF2B5EF4-FFF2-40B4-BE49-F238E27FC236}">
                <a16:creationId xmlns:a16="http://schemas.microsoft.com/office/drawing/2014/main" id="{2725B6BA-5F16-4289-9312-56F051F678C2}"/>
              </a:ext>
            </a:extLst>
          </p:cNvPr>
          <p:cNvSpPr txBox="1">
            <a:spLocks noGrp="1"/>
          </p:cNvSpPr>
          <p:nvPr>
            <p:ph type="subTitle" idx="1"/>
          </p:nvPr>
        </p:nvSpPr>
        <p:spPr>
          <a:xfrm>
            <a:off x="1123574" y="2140775"/>
            <a:ext cx="9746925"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dirty="0">
                <a:solidFill>
                  <a:schemeClr val="dk1"/>
                </a:solidFill>
              </a:rPr>
              <a:t>All participating FFVP schools' </a:t>
            </a:r>
            <a:r>
              <a:rPr lang="en-US" dirty="0" err="1">
                <a:solidFill>
                  <a:schemeClr val="dk1"/>
                </a:solidFill>
              </a:rPr>
              <a:t>CNPweb</a:t>
            </a:r>
            <a:r>
              <a:rPr lang="en-US" dirty="0">
                <a:solidFill>
                  <a:schemeClr val="dk1"/>
                </a:solidFill>
              </a:rPr>
              <a:t> contacts will receive the ODE FFVP monthly newsletter. To add additional recipients, email the ODE FFVP inbox.</a:t>
            </a:r>
          </a:p>
          <a:p>
            <a:pPr marL="0" lvl="0" indent="0" algn="l" rtl="0">
              <a:lnSpc>
                <a:spcPct val="90000"/>
              </a:lnSpc>
              <a:spcBef>
                <a:spcPts val="0"/>
              </a:spcBef>
              <a:spcAft>
                <a:spcPts val="0"/>
              </a:spcAft>
              <a:buNone/>
            </a:pPr>
            <a:endParaRPr lang="en-US" dirty="0">
              <a:solidFill>
                <a:schemeClr val="dk1"/>
              </a:solidFill>
            </a:endParaRPr>
          </a:p>
          <a:p>
            <a:pPr marL="0" lvl="0" indent="0" algn="l" rtl="0">
              <a:lnSpc>
                <a:spcPct val="90000"/>
              </a:lnSpc>
              <a:spcBef>
                <a:spcPts val="0"/>
              </a:spcBef>
              <a:spcAft>
                <a:spcPts val="0"/>
              </a:spcAft>
              <a:buNone/>
            </a:pPr>
            <a:r>
              <a:rPr lang="en-US" dirty="0">
                <a:solidFill>
                  <a:schemeClr val="dk1"/>
                </a:solidFill>
              </a:rPr>
              <a:t>The FFVP newsletter includes important updates and information, resources, and claim deadlines. </a:t>
            </a:r>
          </a:p>
          <a:p>
            <a:pPr marL="0" lvl="0" indent="0" algn="l" rtl="0">
              <a:lnSpc>
                <a:spcPct val="90000"/>
              </a:lnSpc>
              <a:spcBef>
                <a:spcPts val="0"/>
              </a:spcBef>
              <a:spcAft>
                <a:spcPts val="0"/>
              </a:spcAft>
              <a:buNone/>
            </a:pPr>
            <a:endParaRPr lang="en-US" dirty="0">
              <a:solidFill>
                <a:schemeClr val="dk1"/>
              </a:solidFill>
            </a:endParaRPr>
          </a:p>
          <a:p>
            <a:pPr marL="0" lvl="0" indent="0" algn="l" rtl="0">
              <a:lnSpc>
                <a:spcPct val="90000"/>
              </a:lnSpc>
              <a:spcBef>
                <a:spcPts val="0"/>
              </a:spcBef>
              <a:spcAft>
                <a:spcPts val="0"/>
              </a:spcAft>
              <a:buNone/>
            </a:pPr>
            <a:r>
              <a:rPr lang="en-US" b="1" dirty="0">
                <a:solidFill>
                  <a:schemeClr val="dk1"/>
                </a:solidFill>
              </a:rPr>
              <a:t>The newsletter will now serve as the primary source for claim deadline reminders; individual reminder notices will no longer be sent.</a:t>
            </a:r>
            <a:endParaRPr b="1" dirty="0">
              <a:solidFill>
                <a:schemeClr val="dk1"/>
              </a:solidFill>
            </a:endParaRPr>
          </a:p>
        </p:txBody>
      </p:sp>
      <p:sp>
        <p:nvSpPr>
          <p:cNvPr id="644" name="Google Shape;644;g36ddf57f9f5_0_53">
            <a:extLst>
              <a:ext uri="{FF2B5EF4-FFF2-40B4-BE49-F238E27FC236}">
                <a16:creationId xmlns:a16="http://schemas.microsoft.com/office/drawing/2014/main" id="{179B5E71-97C9-B115-03B1-AF5448749E02}"/>
              </a:ext>
            </a:extLst>
          </p:cNvPr>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45" name="Google Shape;645;g36ddf57f9f5_0_53">
            <a:extLst>
              <a:ext uri="{FF2B5EF4-FFF2-40B4-BE49-F238E27FC236}">
                <a16:creationId xmlns:a16="http://schemas.microsoft.com/office/drawing/2014/main" id="{C68BEC84-777F-4E7B-A2EB-D59B8AAFBA6A}"/>
              </a:ext>
            </a:extLst>
          </p:cNvPr>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27</a:t>
            </a:fld>
            <a:endParaRPr/>
          </a:p>
        </p:txBody>
      </p:sp>
      <p:pic>
        <p:nvPicPr>
          <p:cNvPr id="646" name="Google Shape;646;g36ddf57f9f5_0_53" descr="Oregon Department of Education Logo&#10;Oregon achieves together">
            <a:extLst>
              <a:ext uri="{FF2B5EF4-FFF2-40B4-BE49-F238E27FC236}">
                <a16:creationId xmlns:a16="http://schemas.microsoft.com/office/drawing/2014/main" id="{3BFF0EB4-AA17-648F-17CE-AD9CE0090C5A}"/>
              </a:ext>
            </a:extLst>
          </p:cNvP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EA1FF4D8-4287-B87F-79E0-DCE83CCCDE6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extLst>
      <p:ext uri="{BB962C8B-B14F-4D97-AF65-F5344CB8AC3E}">
        <p14:creationId xmlns:p14="http://schemas.microsoft.com/office/powerpoint/2010/main" val="3719115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651"/>
        <p:cNvGrpSpPr/>
        <p:nvPr/>
      </p:nvGrpSpPr>
      <p:grpSpPr>
        <a:xfrm>
          <a:off x="0" y="0"/>
          <a:ext cx="0" cy="0"/>
          <a:chOff x="0" y="0"/>
          <a:chExt cx="0" cy="0"/>
        </a:xfrm>
      </p:grpSpPr>
      <p:sp>
        <p:nvSpPr>
          <p:cNvPr id="652" name="Google Shape;652;g36ddf57f9f5_0_6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53" name="Google Shape;653;g36ddf57f9f5_0_63"/>
          <p:cNvSpPr txBox="1">
            <a:spLocks noGrp="1"/>
          </p:cNvSpPr>
          <p:nvPr>
            <p:ph type="ctrTitle"/>
          </p:nvPr>
        </p:nvSpPr>
        <p:spPr>
          <a:xfrm>
            <a:off x="1228900" y="1008993"/>
            <a:ext cx="9549000" cy="14407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dirty="0">
                <a:solidFill>
                  <a:schemeClr val="accent1"/>
                </a:solidFill>
              </a:rPr>
              <a:t>Operating Costs</a:t>
            </a:r>
            <a:endParaRPr sz="3900" dirty="0">
              <a:solidFill>
                <a:schemeClr val="accent1"/>
              </a:solidFill>
            </a:endParaRPr>
          </a:p>
          <a:p>
            <a:pPr marL="0" lvl="0" indent="0" algn="ctr" rtl="0">
              <a:lnSpc>
                <a:spcPct val="90000"/>
              </a:lnSpc>
              <a:spcBef>
                <a:spcPts val="0"/>
              </a:spcBef>
              <a:spcAft>
                <a:spcPts val="0"/>
              </a:spcAft>
              <a:buClr>
                <a:schemeClr val="accent3"/>
              </a:buClr>
              <a:buSzPts val="12000"/>
              <a:buFont typeface="Calibri"/>
              <a:buNone/>
            </a:pPr>
            <a:endParaRPr sz="3900" dirty="0">
              <a:solidFill>
                <a:schemeClr val="accent5"/>
              </a:solidFill>
            </a:endParaRPr>
          </a:p>
          <a:p>
            <a:pPr marL="0" lvl="0" indent="0" algn="ctr" rtl="0">
              <a:lnSpc>
                <a:spcPct val="90000"/>
              </a:lnSpc>
              <a:spcBef>
                <a:spcPts val="0"/>
              </a:spcBef>
              <a:spcAft>
                <a:spcPts val="0"/>
              </a:spcAft>
              <a:buClr>
                <a:schemeClr val="accent3"/>
              </a:buClr>
              <a:buSzPts val="12000"/>
              <a:buFont typeface="Calibri"/>
              <a:buNone/>
            </a:pPr>
            <a:r>
              <a:rPr lang="en-US" sz="2200" b="1" i="1" dirty="0">
                <a:solidFill>
                  <a:schemeClr val="dk1"/>
                </a:solidFill>
              </a:rPr>
              <a:t>The majority of a school’s FFVP award must be spent on fresh produce</a:t>
            </a:r>
            <a:endParaRPr sz="2200" b="1" i="1" dirty="0">
              <a:solidFill>
                <a:schemeClr val="dk1"/>
              </a:solidFill>
            </a:endParaRPr>
          </a:p>
        </p:txBody>
      </p:sp>
      <p:sp>
        <p:nvSpPr>
          <p:cNvPr id="654" name="Google Shape;654;g36ddf57f9f5_0_63"/>
          <p:cNvSpPr txBox="1">
            <a:spLocks noGrp="1"/>
          </p:cNvSpPr>
          <p:nvPr>
            <p:ph type="subTitle" idx="1"/>
          </p:nvPr>
        </p:nvSpPr>
        <p:spPr>
          <a:xfrm>
            <a:off x="717175" y="2449788"/>
            <a:ext cx="10953300" cy="3944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2200" b="1" dirty="0">
                <a:solidFill>
                  <a:schemeClr val="dk1"/>
                </a:solidFill>
              </a:rPr>
              <a:t>Operating Costs</a:t>
            </a:r>
            <a:endParaRPr sz="2200" b="1" dirty="0">
              <a:solidFill>
                <a:schemeClr val="dk1"/>
              </a:solidFill>
            </a:endParaRPr>
          </a:p>
          <a:p>
            <a:pPr marL="457200" lvl="0" indent="-381000" algn="l" rtl="0">
              <a:lnSpc>
                <a:spcPct val="90000"/>
              </a:lnSpc>
              <a:spcBef>
                <a:spcPts val="0"/>
              </a:spcBef>
              <a:spcAft>
                <a:spcPts val="0"/>
              </a:spcAft>
              <a:buClr>
                <a:schemeClr val="dk1"/>
              </a:buClr>
              <a:buSzPts val="2400"/>
              <a:buChar char="●"/>
            </a:pPr>
            <a:r>
              <a:rPr lang="en-US" sz="2200" dirty="0">
                <a:solidFill>
                  <a:schemeClr val="dk1"/>
                </a:solidFill>
              </a:rPr>
              <a:t>Expenses directly related to the day-to-day functioning of the program.</a:t>
            </a:r>
            <a:endParaRPr sz="2200" dirty="0"/>
          </a:p>
          <a:p>
            <a:pPr marL="1371600" lvl="2" indent="-381000" algn="l" rtl="0">
              <a:lnSpc>
                <a:spcPct val="90000"/>
              </a:lnSpc>
              <a:spcBef>
                <a:spcPts val="0"/>
              </a:spcBef>
              <a:spcAft>
                <a:spcPts val="0"/>
              </a:spcAft>
              <a:buClr>
                <a:schemeClr val="dk1"/>
              </a:buClr>
              <a:buSzPts val="2400"/>
              <a:buChar char="■"/>
            </a:pPr>
            <a:r>
              <a:rPr lang="en-US" sz="2200" dirty="0">
                <a:solidFill>
                  <a:schemeClr val="dk1"/>
                </a:solidFill>
              </a:rPr>
              <a:t>Supplies like napkins, plates, bowls, boats, etc.</a:t>
            </a:r>
            <a:endParaRPr sz="2200" dirty="0"/>
          </a:p>
          <a:p>
            <a:pPr marL="1371600" lvl="2" indent="-381000" algn="l" rtl="0">
              <a:lnSpc>
                <a:spcPct val="90000"/>
              </a:lnSpc>
              <a:spcBef>
                <a:spcPts val="0"/>
              </a:spcBef>
              <a:spcAft>
                <a:spcPts val="0"/>
              </a:spcAft>
              <a:buClr>
                <a:schemeClr val="dk1"/>
              </a:buClr>
              <a:buSzPts val="2400"/>
              <a:buChar char="■"/>
            </a:pPr>
            <a:r>
              <a:rPr lang="en-US" sz="2200" dirty="0" err="1">
                <a:solidFill>
                  <a:schemeClr val="dk1"/>
                </a:solidFill>
              </a:rPr>
              <a:t>Smallwares</a:t>
            </a:r>
            <a:r>
              <a:rPr lang="en-US" sz="2200" dirty="0">
                <a:solidFill>
                  <a:schemeClr val="dk1"/>
                </a:solidFill>
              </a:rPr>
              <a:t> like cutting boards, knives, mandolin, etc.</a:t>
            </a:r>
            <a:endParaRPr sz="2200" dirty="0"/>
          </a:p>
          <a:p>
            <a:pPr marL="1371600" lvl="2" indent="-381000" algn="l" rtl="0">
              <a:lnSpc>
                <a:spcPct val="90000"/>
              </a:lnSpc>
              <a:spcBef>
                <a:spcPts val="0"/>
              </a:spcBef>
              <a:spcAft>
                <a:spcPts val="0"/>
              </a:spcAft>
              <a:buClr>
                <a:schemeClr val="dk1"/>
              </a:buClr>
              <a:buSzPts val="2400"/>
              <a:buChar char="■"/>
            </a:pPr>
            <a:r>
              <a:rPr lang="en-US" sz="2200" dirty="0">
                <a:solidFill>
                  <a:schemeClr val="dk1"/>
                </a:solidFill>
              </a:rPr>
              <a:t>Salaries and benefits for staff who prepare and serve the produce.</a:t>
            </a:r>
            <a:endParaRPr sz="2200" dirty="0"/>
          </a:p>
          <a:p>
            <a:pPr marL="1371600" lvl="2" indent="-381000" algn="l" rtl="0">
              <a:lnSpc>
                <a:spcPct val="90000"/>
              </a:lnSpc>
              <a:spcBef>
                <a:spcPts val="0"/>
              </a:spcBef>
              <a:spcAft>
                <a:spcPts val="0"/>
              </a:spcAft>
              <a:buClr>
                <a:schemeClr val="dk1"/>
              </a:buClr>
              <a:buSzPts val="2400"/>
              <a:buChar char="■"/>
            </a:pPr>
            <a:r>
              <a:rPr lang="en-US" sz="2200" dirty="0">
                <a:solidFill>
                  <a:schemeClr val="dk1"/>
                </a:solidFill>
              </a:rPr>
              <a:t>Delivery and fuel charges.</a:t>
            </a:r>
            <a:endParaRPr sz="2200" dirty="0">
              <a:solidFill>
                <a:schemeClr val="dk1"/>
              </a:solidFill>
            </a:endParaRPr>
          </a:p>
          <a:p>
            <a:pPr marL="457200" lvl="0" indent="-381000" algn="l" rtl="0">
              <a:lnSpc>
                <a:spcPct val="90000"/>
              </a:lnSpc>
              <a:spcBef>
                <a:spcPts val="0"/>
              </a:spcBef>
              <a:spcAft>
                <a:spcPts val="0"/>
              </a:spcAft>
              <a:buClr>
                <a:schemeClr val="dk1"/>
              </a:buClr>
              <a:buSzPts val="2400"/>
              <a:buChar char="●"/>
            </a:pPr>
            <a:r>
              <a:rPr lang="en-US" sz="2200" b="1" dirty="0">
                <a:solidFill>
                  <a:schemeClr val="dk1"/>
                </a:solidFill>
              </a:rPr>
              <a:t>May not exceed 30% of each monthly claim.</a:t>
            </a:r>
          </a:p>
          <a:p>
            <a:pPr marL="76200" lvl="0" indent="0" algn="l" rtl="0">
              <a:lnSpc>
                <a:spcPct val="90000"/>
              </a:lnSpc>
              <a:spcBef>
                <a:spcPts val="0"/>
              </a:spcBef>
              <a:spcAft>
                <a:spcPts val="0"/>
              </a:spcAft>
              <a:buClr>
                <a:schemeClr val="dk1"/>
              </a:buClr>
              <a:buSzPts val="2400"/>
            </a:pPr>
            <a:endParaRPr lang="en-US" sz="2200" b="1" dirty="0">
              <a:solidFill>
                <a:schemeClr val="dk1"/>
              </a:solidFill>
            </a:endParaRPr>
          </a:p>
          <a:p>
            <a:pPr marL="76200" lvl="0" indent="0" algn="l" rtl="0">
              <a:lnSpc>
                <a:spcPct val="90000"/>
              </a:lnSpc>
              <a:spcBef>
                <a:spcPts val="0"/>
              </a:spcBef>
              <a:spcAft>
                <a:spcPts val="0"/>
              </a:spcAft>
              <a:buClr>
                <a:schemeClr val="dk1"/>
              </a:buClr>
              <a:buSzPts val="2400"/>
            </a:pPr>
            <a:r>
              <a:rPr lang="en-US" sz="2200" b="1" dirty="0">
                <a:solidFill>
                  <a:schemeClr val="dk1"/>
                </a:solidFill>
              </a:rPr>
              <a:t>Operating Cost Distribution </a:t>
            </a:r>
            <a:r>
              <a:rPr lang="en-US" sz="2200" dirty="0">
                <a:solidFill>
                  <a:schemeClr val="dk1"/>
                </a:solidFill>
              </a:rPr>
              <a:t>- Schools may request approval to distribute allowable FFVP operating costs across up to three consecutive monthly claims, once per grant period.</a:t>
            </a:r>
          </a:p>
          <a:p>
            <a:pPr marL="76200" lvl="0" indent="0" algn="l" rtl="0">
              <a:lnSpc>
                <a:spcPct val="90000"/>
              </a:lnSpc>
              <a:spcBef>
                <a:spcPts val="0"/>
              </a:spcBef>
              <a:spcAft>
                <a:spcPts val="0"/>
              </a:spcAft>
              <a:buClr>
                <a:schemeClr val="dk1"/>
              </a:buClr>
              <a:buSzPts val="2400"/>
            </a:pPr>
            <a:endParaRPr sz="2200" dirty="0">
              <a:solidFill>
                <a:schemeClr val="dk1"/>
              </a:solidFill>
            </a:endParaRPr>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i="1" dirty="0">
              <a:solidFill>
                <a:schemeClr val="dk1"/>
              </a:solidFill>
              <a:highlight>
                <a:srgbClr val="EAD1DC"/>
              </a:highlight>
            </a:endParaRPr>
          </a:p>
        </p:txBody>
      </p:sp>
      <p:sp>
        <p:nvSpPr>
          <p:cNvPr id="655" name="Google Shape;655;g36ddf57f9f5_0_6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56" name="Google Shape;656;g36ddf57f9f5_0_6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28</a:t>
            </a:fld>
            <a:endParaRPr/>
          </a:p>
        </p:txBody>
      </p:sp>
      <p:pic>
        <p:nvPicPr>
          <p:cNvPr id="657" name="Google Shape;657;g36ddf57f9f5_0_63"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9F389B04-61E6-E17D-876C-FE0A8507F5C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662"/>
        <p:cNvGrpSpPr/>
        <p:nvPr/>
      </p:nvGrpSpPr>
      <p:grpSpPr>
        <a:xfrm>
          <a:off x="0" y="0"/>
          <a:ext cx="0" cy="0"/>
          <a:chOff x="0" y="0"/>
          <a:chExt cx="0" cy="0"/>
        </a:xfrm>
      </p:grpSpPr>
      <p:sp>
        <p:nvSpPr>
          <p:cNvPr id="663" name="Google Shape;663;g3723852278d_2_0">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64" name="Google Shape;664;g3723852278d_2_0"/>
          <p:cNvSpPr txBox="1">
            <a:spLocks noGrp="1"/>
          </p:cNvSpPr>
          <p:nvPr>
            <p:ph type="ctrTitle"/>
          </p:nvPr>
        </p:nvSpPr>
        <p:spPr>
          <a:xfrm>
            <a:off x="1321500" y="1024759"/>
            <a:ext cx="9549000" cy="144161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a:solidFill>
                  <a:schemeClr val="accent1"/>
                </a:solidFill>
              </a:rPr>
              <a:t>Administrative Costs</a:t>
            </a:r>
            <a:endParaRPr sz="3900">
              <a:solidFill>
                <a:schemeClr val="accent1"/>
              </a:solidFill>
            </a:endParaRPr>
          </a:p>
          <a:p>
            <a:pPr marL="0" lvl="0" indent="0" algn="ctr" rtl="0">
              <a:lnSpc>
                <a:spcPct val="90000"/>
              </a:lnSpc>
              <a:spcBef>
                <a:spcPts val="0"/>
              </a:spcBef>
              <a:spcAft>
                <a:spcPts val="0"/>
              </a:spcAft>
              <a:buClr>
                <a:schemeClr val="accent3"/>
              </a:buClr>
              <a:buSzPts val="12000"/>
              <a:buFont typeface="Calibri"/>
              <a:buNone/>
            </a:pPr>
            <a:endParaRPr sz="3900">
              <a:solidFill>
                <a:schemeClr val="accent5"/>
              </a:solidFill>
            </a:endParaRPr>
          </a:p>
          <a:p>
            <a:pPr marL="0" lvl="0" indent="0" algn="ctr" rtl="0">
              <a:lnSpc>
                <a:spcPct val="90000"/>
              </a:lnSpc>
              <a:spcBef>
                <a:spcPts val="0"/>
              </a:spcBef>
              <a:spcAft>
                <a:spcPts val="0"/>
              </a:spcAft>
              <a:buClr>
                <a:schemeClr val="accent3"/>
              </a:buClr>
              <a:buSzPts val="12000"/>
              <a:buFont typeface="Calibri"/>
              <a:buNone/>
            </a:pPr>
            <a:r>
              <a:rPr lang="en-US" sz="2400" b="1" i="1">
                <a:solidFill>
                  <a:schemeClr val="dk1"/>
                </a:solidFill>
              </a:rPr>
              <a:t>The majority of a school’s FFVP award must be spent on fresh produce</a:t>
            </a:r>
            <a:endParaRPr sz="2400" b="1" i="1">
              <a:solidFill>
                <a:schemeClr val="dk1"/>
              </a:solidFill>
            </a:endParaRPr>
          </a:p>
        </p:txBody>
      </p:sp>
      <p:sp>
        <p:nvSpPr>
          <p:cNvPr id="665" name="Google Shape;665;g3723852278d_2_0"/>
          <p:cNvSpPr txBox="1">
            <a:spLocks noGrp="1"/>
          </p:cNvSpPr>
          <p:nvPr>
            <p:ph type="subTitle" idx="1"/>
          </p:nvPr>
        </p:nvSpPr>
        <p:spPr>
          <a:xfrm>
            <a:off x="717175" y="2551375"/>
            <a:ext cx="109533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endParaRPr sz="2800" dirty="0">
              <a:solidFill>
                <a:schemeClr val="dk1"/>
              </a:solidFill>
            </a:endParaRPr>
          </a:p>
          <a:p>
            <a:pPr marL="0" lvl="0" indent="0" algn="l" rtl="0">
              <a:spcBef>
                <a:spcPts val="0"/>
              </a:spcBef>
              <a:spcAft>
                <a:spcPts val="0"/>
              </a:spcAft>
              <a:buNone/>
            </a:pPr>
            <a:r>
              <a:rPr lang="en-US" sz="2800" b="1" dirty="0">
                <a:solidFill>
                  <a:schemeClr val="dk1"/>
                </a:solidFill>
              </a:rPr>
              <a:t>Administrative Costs</a:t>
            </a:r>
            <a:endParaRPr sz="2800" b="1" dirty="0">
              <a:solidFill>
                <a:schemeClr val="dk1"/>
              </a:solidFill>
            </a:endParaRPr>
          </a:p>
          <a:p>
            <a:pPr marL="457200" lvl="0" indent="-406400" algn="l" rtl="0">
              <a:lnSpc>
                <a:spcPct val="90000"/>
              </a:lnSpc>
              <a:spcBef>
                <a:spcPts val="0"/>
              </a:spcBef>
              <a:spcAft>
                <a:spcPts val="0"/>
              </a:spcAft>
              <a:buClr>
                <a:schemeClr val="dk1"/>
              </a:buClr>
              <a:buSzPts val="2800"/>
              <a:buChar char="●"/>
            </a:pPr>
            <a:r>
              <a:rPr lang="en-US" sz="2800" dirty="0">
                <a:solidFill>
                  <a:schemeClr val="dk1"/>
                </a:solidFill>
              </a:rPr>
              <a:t>Expenses associated with FFVP programming that are not directly related to food or food preparation.</a:t>
            </a:r>
            <a:endParaRPr sz="2800" dirty="0">
              <a:solidFill>
                <a:schemeClr val="dk1"/>
              </a:solidFill>
            </a:endParaRPr>
          </a:p>
          <a:p>
            <a:pPr marL="914400" lvl="1" indent="-406400" algn="l" rtl="0">
              <a:lnSpc>
                <a:spcPct val="90000"/>
              </a:lnSpc>
              <a:spcBef>
                <a:spcPts val="0"/>
              </a:spcBef>
              <a:spcAft>
                <a:spcPts val="0"/>
              </a:spcAft>
              <a:buClr>
                <a:schemeClr val="dk1"/>
              </a:buClr>
              <a:buSzPts val="2800"/>
              <a:buChar char="○"/>
            </a:pPr>
            <a:r>
              <a:rPr lang="en-US" sz="2800" dirty="0">
                <a:solidFill>
                  <a:schemeClr val="dk1"/>
                </a:solidFill>
              </a:rPr>
              <a:t>Salaries and benefits for staff involved in administrative aspects of the FFVP.</a:t>
            </a:r>
            <a:endParaRPr sz="2800" dirty="0">
              <a:solidFill>
                <a:schemeClr val="dk1"/>
              </a:solidFill>
            </a:endParaRPr>
          </a:p>
          <a:p>
            <a:pPr marL="457200" lvl="0" indent="-406400" algn="l" rtl="0">
              <a:lnSpc>
                <a:spcPct val="90000"/>
              </a:lnSpc>
              <a:spcBef>
                <a:spcPts val="0"/>
              </a:spcBef>
              <a:spcAft>
                <a:spcPts val="0"/>
              </a:spcAft>
              <a:buClr>
                <a:schemeClr val="dk1"/>
              </a:buClr>
              <a:buSzPts val="2800"/>
              <a:buChar char="●"/>
            </a:pPr>
            <a:r>
              <a:rPr lang="en-US" sz="2800" b="1" dirty="0">
                <a:solidFill>
                  <a:schemeClr val="dk1"/>
                </a:solidFill>
              </a:rPr>
              <a:t>May not exceed 10% of the total FFVP award.</a:t>
            </a:r>
            <a:endParaRPr sz="2800" b="1" dirty="0">
              <a:solidFill>
                <a:schemeClr val="dk1"/>
              </a:solidFill>
            </a:endParaRPr>
          </a:p>
          <a:p>
            <a:pPr marL="0" lvl="0" indent="0" algn="l" rtl="0">
              <a:lnSpc>
                <a:spcPct val="90000"/>
              </a:lnSpc>
              <a:spcBef>
                <a:spcPts val="0"/>
              </a:spcBef>
              <a:spcAft>
                <a:spcPts val="0"/>
              </a:spcAft>
              <a:buNone/>
            </a:pPr>
            <a:endParaRPr sz="2800" dirty="0">
              <a:solidFill>
                <a:schemeClr val="dk1"/>
              </a:solidFill>
            </a:endParaRPr>
          </a:p>
          <a:p>
            <a:pPr marL="0" lvl="0" indent="0" algn="ctr" rtl="0">
              <a:lnSpc>
                <a:spcPct val="90000"/>
              </a:lnSpc>
              <a:spcBef>
                <a:spcPts val="0"/>
              </a:spcBef>
              <a:spcAft>
                <a:spcPts val="0"/>
              </a:spcAft>
              <a:buNone/>
            </a:pPr>
            <a:endParaRPr sz="2800" i="1" dirty="0">
              <a:solidFill>
                <a:schemeClr val="dk1"/>
              </a:solidFill>
              <a:highlight>
                <a:srgbClr val="EAD1DC"/>
              </a:highlight>
            </a:endParaRPr>
          </a:p>
        </p:txBody>
      </p:sp>
      <p:sp>
        <p:nvSpPr>
          <p:cNvPr id="666" name="Google Shape;666;g3723852278d_2_0"/>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67" name="Google Shape;667;g3723852278d_2_0"/>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29</a:t>
            </a:fld>
            <a:endParaRPr/>
          </a:p>
        </p:txBody>
      </p:sp>
      <p:pic>
        <p:nvPicPr>
          <p:cNvPr id="668" name="Google Shape;668;g3723852278d_2_0"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1B965168-966E-076C-7B8A-CEC59BCAD42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673"/>
        <p:cNvGrpSpPr/>
        <p:nvPr/>
      </p:nvGrpSpPr>
      <p:grpSpPr>
        <a:xfrm>
          <a:off x="0" y="0"/>
          <a:ext cx="0" cy="0"/>
          <a:chOff x="0" y="0"/>
          <a:chExt cx="0" cy="0"/>
        </a:xfrm>
      </p:grpSpPr>
      <p:sp>
        <p:nvSpPr>
          <p:cNvPr id="674" name="Google Shape;674;g36ddf57f9f5_0_7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75" name="Google Shape;675;g36ddf57f9f5_0_73"/>
          <p:cNvSpPr txBox="1">
            <a:spLocks noGrp="1"/>
          </p:cNvSpPr>
          <p:nvPr>
            <p:ph type="ctrTitle"/>
          </p:nvPr>
        </p:nvSpPr>
        <p:spPr>
          <a:xfrm>
            <a:off x="1321500" y="82920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dirty="0">
                <a:solidFill>
                  <a:schemeClr val="accent1"/>
                </a:solidFill>
              </a:rPr>
              <a:t>Equipment Purchases</a:t>
            </a:r>
            <a:endParaRPr sz="2300" b="1" i="1" dirty="0">
              <a:solidFill>
                <a:schemeClr val="accent1"/>
              </a:solidFill>
            </a:endParaRPr>
          </a:p>
        </p:txBody>
      </p:sp>
      <p:sp>
        <p:nvSpPr>
          <p:cNvPr id="676" name="Google Shape;676;g36ddf57f9f5_0_73"/>
          <p:cNvSpPr txBox="1">
            <a:spLocks noGrp="1"/>
          </p:cNvSpPr>
          <p:nvPr>
            <p:ph type="subTitle" idx="1"/>
          </p:nvPr>
        </p:nvSpPr>
        <p:spPr>
          <a:xfrm>
            <a:off x="655075" y="2067763"/>
            <a:ext cx="109533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b="1" dirty="0">
                <a:solidFill>
                  <a:schemeClr val="dk1"/>
                </a:solidFill>
              </a:rPr>
              <a:t>Large equipment purchases may be reimbursed with a school's </a:t>
            </a:r>
            <a:r>
              <a:rPr lang="en-US" b="1" i="1" dirty="0">
                <a:solidFill>
                  <a:schemeClr val="dk1"/>
                </a:solidFill>
              </a:rPr>
              <a:t>administrative funds</a:t>
            </a:r>
            <a:r>
              <a:rPr lang="en-US" b="1" dirty="0">
                <a:solidFill>
                  <a:schemeClr val="dk1"/>
                </a:solidFill>
              </a:rPr>
              <a:t> (up to 10% of the total award).</a:t>
            </a:r>
            <a:endParaRPr b="1" dirty="0">
              <a:solidFill>
                <a:schemeClr val="dk1"/>
              </a:solidFill>
            </a:endParaRPr>
          </a:p>
          <a:p>
            <a:pPr marL="0" lvl="0" indent="0" algn="l" rtl="0">
              <a:lnSpc>
                <a:spcPct val="90000"/>
              </a:lnSpc>
              <a:spcBef>
                <a:spcPts val="0"/>
              </a:spcBef>
              <a:spcAft>
                <a:spcPts val="0"/>
              </a:spcAft>
              <a:buClr>
                <a:schemeClr val="accent3"/>
              </a:buClr>
              <a:buSzPts val="2400"/>
              <a:buNone/>
            </a:pPr>
            <a:endParaRPr b="1" dirty="0">
              <a:solidFill>
                <a:schemeClr val="accent5"/>
              </a:solidFill>
            </a:endParaRPr>
          </a:p>
          <a:p>
            <a:pPr marL="457200" lvl="0" indent="-381000" algn="l" rtl="0">
              <a:lnSpc>
                <a:spcPct val="90000"/>
              </a:lnSpc>
              <a:spcBef>
                <a:spcPts val="0"/>
              </a:spcBef>
              <a:spcAft>
                <a:spcPts val="0"/>
              </a:spcAft>
              <a:buClr>
                <a:schemeClr val="dk1"/>
              </a:buClr>
              <a:buSzPts val="2400"/>
              <a:buChar char="●"/>
            </a:pPr>
            <a:r>
              <a:rPr lang="en-US" dirty="0">
                <a:solidFill>
                  <a:schemeClr val="dk1"/>
                </a:solidFill>
              </a:rPr>
              <a:t>Examples of large equipment may be refrigerators, coolers, portable kiosks, carts, and portable food bars. </a:t>
            </a:r>
          </a:p>
          <a:p>
            <a:pPr lvl="1" algn="l">
              <a:spcBef>
                <a:spcPts val="0"/>
              </a:spcBef>
              <a:buSzPts val="2400"/>
              <a:buChar char="●"/>
            </a:pPr>
            <a:r>
              <a:rPr lang="en-US" dirty="0">
                <a:solidFill>
                  <a:schemeClr val="dk1"/>
                </a:solidFill>
              </a:rPr>
              <a:t>Please email us if you have questions on what may be considered large equipment.</a:t>
            </a:r>
          </a:p>
          <a:p>
            <a:pPr marL="457200" lvl="0" indent="-381000" algn="l" rtl="0">
              <a:lnSpc>
                <a:spcPct val="90000"/>
              </a:lnSpc>
              <a:spcBef>
                <a:spcPts val="0"/>
              </a:spcBef>
              <a:spcAft>
                <a:spcPts val="0"/>
              </a:spcAft>
              <a:buClr>
                <a:schemeClr val="dk1"/>
              </a:buClr>
              <a:buSzPts val="2400"/>
              <a:buChar char="●"/>
            </a:pPr>
            <a:endParaRPr lang="en-US" dirty="0">
              <a:solidFill>
                <a:schemeClr val="dk1"/>
              </a:solidFill>
            </a:endParaRPr>
          </a:p>
          <a:p>
            <a:pPr marL="457200" lvl="0" indent="-381000" algn="l" rtl="0">
              <a:lnSpc>
                <a:spcPct val="90000"/>
              </a:lnSpc>
              <a:spcBef>
                <a:spcPts val="0"/>
              </a:spcBef>
              <a:spcAft>
                <a:spcPts val="0"/>
              </a:spcAft>
              <a:buClr>
                <a:schemeClr val="dk1"/>
              </a:buClr>
              <a:buSzPts val="2400"/>
              <a:buChar char="●"/>
            </a:pPr>
            <a:r>
              <a:rPr lang="en-US" dirty="0">
                <a:solidFill>
                  <a:schemeClr val="dk1"/>
                </a:solidFill>
              </a:rPr>
              <a:t>Only the portion of time the equipment is used for FFVP purposes can be reimbursed.</a:t>
            </a:r>
          </a:p>
          <a:p>
            <a:pPr marL="457200" lvl="0" indent="-381000" algn="l" rtl="0">
              <a:lnSpc>
                <a:spcPct val="90000"/>
              </a:lnSpc>
              <a:spcBef>
                <a:spcPts val="0"/>
              </a:spcBef>
              <a:spcAft>
                <a:spcPts val="0"/>
              </a:spcAft>
              <a:buClr>
                <a:schemeClr val="dk1"/>
              </a:buClr>
              <a:buSzPts val="2400"/>
              <a:buChar char="●"/>
            </a:pPr>
            <a:endParaRPr lang="en-US" dirty="0">
              <a:solidFill>
                <a:schemeClr val="dk1"/>
              </a:solidFill>
            </a:endParaRPr>
          </a:p>
          <a:p>
            <a:pPr marL="457200" lvl="0" indent="-381000" algn="l" rtl="0">
              <a:lnSpc>
                <a:spcPct val="90000"/>
              </a:lnSpc>
              <a:spcBef>
                <a:spcPts val="0"/>
              </a:spcBef>
              <a:spcAft>
                <a:spcPts val="0"/>
              </a:spcAft>
              <a:buClr>
                <a:schemeClr val="dk1"/>
              </a:buClr>
              <a:buSzPts val="2400"/>
              <a:buChar char="●"/>
            </a:pPr>
            <a:r>
              <a:rPr lang="en-US" dirty="0">
                <a:solidFill>
                  <a:schemeClr val="dk1"/>
                </a:solidFill>
              </a:rPr>
              <a:t>The FFVP Equipment Request Form is available on the ODE FFVP website under </a:t>
            </a:r>
            <a:r>
              <a:rPr lang="en-US" i="1" dirty="0">
                <a:solidFill>
                  <a:schemeClr val="dk1"/>
                </a:solidFill>
              </a:rPr>
              <a:t>Claims</a:t>
            </a:r>
            <a:r>
              <a:rPr lang="en-US" dirty="0">
                <a:solidFill>
                  <a:schemeClr val="dk1"/>
                </a:solidFill>
              </a:rPr>
              <a:t>.</a:t>
            </a:r>
            <a:endParaRPr dirty="0">
              <a:solidFill>
                <a:schemeClr val="dk1"/>
              </a:solidFill>
            </a:endParaRPr>
          </a:p>
          <a:p>
            <a:pPr marL="0" lvl="0" indent="0" algn="ctr" rtl="0">
              <a:lnSpc>
                <a:spcPct val="90000"/>
              </a:lnSpc>
              <a:spcBef>
                <a:spcPts val="0"/>
              </a:spcBef>
              <a:spcAft>
                <a:spcPts val="0"/>
              </a:spcAft>
              <a:buNone/>
            </a:pPr>
            <a:endParaRPr sz="2000" i="1" dirty="0">
              <a:solidFill>
                <a:schemeClr val="dk1"/>
              </a:solidFill>
              <a:highlight>
                <a:srgbClr val="EAD1DC"/>
              </a:highlight>
            </a:endParaRPr>
          </a:p>
        </p:txBody>
      </p:sp>
      <p:sp>
        <p:nvSpPr>
          <p:cNvPr id="677" name="Google Shape;677;g36ddf57f9f5_0_7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78" name="Google Shape;678;g36ddf57f9f5_0_7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30</a:t>
            </a:fld>
            <a:endParaRPr/>
          </a:p>
        </p:txBody>
      </p:sp>
      <p:pic>
        <p:nvPicPr>
          <p:cNvPr id="679" name="Google Shape;679;g36ddf57f9f5_0_73"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451A72AA-D208-BA9C-AA72-5642CBF3A8E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684"/>
        <p:cNvGrpSpPr/>
        <p:nvPr/>
      </p:nvGrpSpPr>
      <p:grpSpPr>
        <a:xfrm>
          <a:off x="0" y="0"/>
          <a:ext cx="0" cy="0"/>
          <a:chOff x="0" y="0"/>
          <a:chExt cx="0" cy="0"/>
        </a:xfrm>
      </p:grpSpPr>
      <p:sp>
        <p:nvSpPr>
          <p:cNvPr id="685" name="Google Shape;685;g36ddf57f9f5_0_8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86" name="Google Shape;686;g36ddf57f9f5_0_83"/>
          <p:cNvSpPr txBox="1">
            <a:spLocks noGrp="1"/>
          </p:cNvSpPr>
          <p:nvPr>
            <p:ph type="ctrTitle"/>
          </p:nvPr>
        </p:nvSpPr>
        <p:spPr>
          <a:xfrm>
            <a:off x="1321500" y="618625"/>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dirty="0">
                <a:solidFill>
                  <a:schemeClr val="accent2"/>
                </a:solidFill>
              </a:rPr>
              <a:t>Claim Procedure</a:t>
            </a:r>
            <a:endParaRPr sz="2300" b="1" i="1" dirty="0">
              <a:solidFill>
                <a:schemeClr val="accent2"/>
              </a:solidFill>
            </a:endParaRPr>
          </a:p>
        </p:txBody>
      </p:sp>
      <p:sp>
        <p:nvSpPr>
          <p:cNvPr id="687" name="Google Shape;687;g36ddf57f9f5_0_83"/>
          <p:cNvSpPr txBox="1">
            <a:spLocks noGrp="1"/>
          </p:cNvSpPr>
          <p:nvPr>
            <p:ph type="subTitle" idx="1"/>
          </p:nvPr>
        </p:nvSpPr>
        <p:spPr>
          <a:xfrm>
            <a:off x="1134775" y="1849425"/>
            <a:ext cx="4412100" cy="10713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b="1" dirty="0">
                <a:solidFill>
                  <a:schemeClr val="accent2"/>
                </a:solidFill>
              </a:rPr>
              <a:t>Returning Schools</a:t>
            </a:r>
            <a:endParaRPr b="1" dirty="0">
              <a:solidFill>
                <a:schemeClr val="accent2"/>
              </a:solidFill>
            </a:endParaRPr>
          </a:p>
          <a:p>
            <a:pPr marL="0" lvl="0" indent="0" algn="ctr" rtl="0">
              <a:lnSpc>
                <a:spcPct val="90000"/>
              </a:lnSpc>
              <a:spcBef>
                <a:spcPts val="0"/>
              </a:spcBef>
              <a:spcAft>
                <a:spcPts val="0"/>
              </a:spcAft>
              <a:buClr>
                <a:schemeClr val="accent3"/>
              </a:buClr>
              <a:buSzPts val="2400"/>
              <a:buNone/>
            </a:pPr>
            <a:r>
              <a:rPr lang="en-US" sz="2300" dirty="0">
                <a:solidFill>
                  <a:schemeClr val="dk1"/>
                </a:solidFill>
              </a:rPr>
              <a:t>Begin FFVP programming by the first month of the grant period </a:t>
            </a:r>
            <a:r>
              <a:rPr lang="en-US" sz="2300" b="1" dirty="0">
                <a:solidFill>
                  <a:schemeClr val="dk1"/>
                </a:solidFill>
              </a:rPr>
              <a:t>(October).</a:t>
            </a:r>
            <a:endParaRPr sz="2300" b="1" dirty="0">
              <a:solidFill>
                <a:schemeClr val="dk1"/>
              </a:solidFill>
            </a:endParaRPr>
          </a:p>
          <a:p>
            <a:pPr marL="0" lvl="0" indent="0" algn="ctr" rtl="0">
              <a:lnSpc>
                <a:spcPct val="90000"/>
              </a:lnSpc>
              <a:spcBef>
                <a:spcPts val="0"/>
              </a:spcBef>
              <a:spcAft>
                <a:spcPts val="0"/>
              </a:spcAft>
              <a:buNone/>
            </a:pPr>
            <a:endParaRPr sz="2300" i="1" dirty="0">
              <a:solidFill>
                <a:schemeClr val="dk1"/>
              </a:solidFill>
              <a:highlight>
                <a:srgbClr val="EAD1DC"/>
              </a:highlight>
            </a:endParaRPr>
          </a:p>
        </p:txBody>
      </p:sp>
      <p:sp>
        <p:nvSpPr>
          <p:cNvPr id="694" name="Google Shape;694;g36ddf57f9f5_0_83"/>
          <p:cNvSpPr txBox="1">
            <a:spLocks noGrp="1"/>
          </p:cNvSpPr>
          <p:nvPr>
            <p:ph type="subTitle" idx="1"/>
          </p:nvPr>
        </p:nvSpPr>
        <p:spPr>
          <a:xfrm>
            <a:off x="939800" y="3994613"/>
            <a:ext cx="4978500" cy="10713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b="1" dirty="0">
                <a:solidFill>
                  <a:schemeClr val="accent2"/>
                </a:solidFill>
              </a:rPr>
              <a:t>30 Day Submission Target</a:t>
            </a:r>
            <a:endParaRPr b="1" dirty="0">
              <a:solidFill>
                <a:schemeClr val="accent2"/>
              </a:solidFill>
            </a:endParaRPr>
          </a:p>
          <a:p>
            <a:pPr marL="0" lvl="0" indent="0" algn="ctr" rtl="0">
              <a:lnSpc>
                <a:spcPct val="90000"/>
              </a:lnSpc>
              <a:spcBef>
                <a:spcPts val="0"/>
              </a:spcBef>
              <a:spcAft>
                <a:spcPts val="0"/>
              </a:spcAft>
              <a:buClr>
                <a:schemeClr val="accent3"/>
              </a:buClr>
              <a:buSzPts val="2400"/>
              <a:buNone/>
            </a:pPr>
            <a:r>
              <a:rPr lang="en-US" sz="2300" b="1" dirty="0">
                <a:solidFill>
                  <a:schemeClr val="dk1"/>
                </a:solidFill>
              </a:rPr>
              <a:t>Monthly claim sheets</a:t>
            </a:r>
            <a:r>
              <a:rPr lang="en-US" sz="2300" dirty="0">
                <a:solidFill>
                  <a:schemeClr val="dk1"/>
                </a:solidFill>
              </a:rPr>
              <a:t> </a:t>
            </a:r>
            <a:r>
              <a:rPr lang="en-US" sz="2300" i="1" u="sng" dirty="0">
                <a:solidFill>
                  <a:schemeClr val="dk1"/>
                </a:solidFill>
              </a:rPr>
              <a:t>should</a:t>
            </a:r>
            <a:r>
              <a:rPr lang="en-US" sz="2300" dirty="0">
                <a:solidFill>
                  <a:schemeClr val="dk1"/>
                </a:solidFill>
              </a:rPr>
              <a:t> be submitted to </a:t>
            </a:r>
            <a:r>
              <a:rPr lang="en-US" sz="2300" u="sng" dirty="0">
                <a:solidFill>
                  <a:schemeClr val="dk1"/>
                </a:solidFill>
              </a:rPr>
              <a:t>ODE.FFVP@ode.oregon.gov</a:t>
            </a:r>
            <a:r>
              <a:rPr lang="en-US" sz="2300" dirty="0">
                <a:solidFill>
                  <a:schemeClr val="dk1"/>
                </a:solidFill>
              </a:rPr>
              <a:t> for review </a:t>
            </a:r>
            <a:r>
              <a:rPr lang="en-US" sz="2300" b="1" dirty="0">
                <a:solidFill>
                  <a:schemeClr val="dk1"/>
                </a:solidFill>
              </a:rPr>
              <a:t>within 30 days of the end of claim month.</a:t>
            </a:r>
            <a:endParaRPr sz="2300" b="1" dirty="0">
              <a:solidFill>
                <a:schemeClr val="dk1"/>
              </a:solidFill>
            </a:endParaRPr>
          </a:p>
          <a:p>
            <a:pPr marL="0" lvl="0" indent="0" algn="ctr" rtl="0">
              <a:lnSpc>
                <a:spcPct val="90000"/>
              </a:lnSpc>
              <a:spcBef>
                <a:spcPts val="0"/>
              </a:spcBef>
              <a:spcAft>
                <a:spcPts val="0"/>
              </a:spcAft>
              <a:buNone/>
            </a:pPr>
            <a:endParaRPr sz="2300" i="1" dirty="0">
              <a:solidFill>
                <a:schemeClr val="dk1"/>
              </a:solidFill>
              <a:highlight>
                <a:srgbClr val="EAD1DC"/>
              </a:highlight>
            </a:endParaRPr>
          </a:p>
        </p:txBody>
      </p:sp>
      <p:sp>
        <p:nvSpPr>
          <p:cNvPr id="692" name="Google Shape;692;g36ddf57f9f5_0_83"/>
          <p:cNvSpPr txBox="1">
            <a:spLocks noGrp="1"/>
          </p:cNvSpPr>
          <p:nvPr>
            <p:ph type="subTitle" idx="1"/>
          </p:nvPr>
        </p:nvSpPr>
        <p:spPr>
          <a:xfrm>
            <a:off x="6121400" y="1849413"/>
            <a:ext cx="5156100" cy="10713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b="1" dirty="0">
                <a:solidFill>
                  <a:schemeClr val="accent2"/>
                </a:solidFill>
              </a:rPr>
              <a:t>New Schools</a:t>
            </a:r>
            <a:endParaRPr b="1" dirty="0">
              <a:solidFill>
                <a:schemeClr val="accent2"/>
              </a:solidFill>
            </a:endParaRPr>
          </a:p>
          <a:p>
            <a:pPr marL="0" lvl="0" indent="0" algn="ctr" rtl="0">
              <a:lnSpc>
                <a:spcPct val="90000"/>
              </a:lnSpc>
              <a:spcBef>
                <a:spcPts val="0"/>
              </a:spcBef>
              <a:spcAft>
                <a:spcPts val="0"/>
              </a:spcAft>
              <a:buClr>
                <a:schemeClr val="accent3"/>
              </a:buClr>
              <a:buSzPts val="2400"/>
              <a:buNone/>
            </a:pPr>
            <a:r>
              <a:rPr lang="en-US" sz="2300" dirty="0">
                <a:solidFill>
                  <a:schemeClr val="dk1"/>
                </a:solidFill>
              </a:rPr>
              <a:t>Begin FFVP programming no later than the second month of the grant period </a:t>
            </a:r>
            <a:r>
              <a:rPr lang="en-US" sz="2300" b="1" dirty="0">
                <a:solidFill>
                  <a:schemeClr val="dk1"/>
                </a:solidFill>
              </a:rPr>
              <a:t>(November).</a:t>
            </a:r>
            <a:endParaRPr sz="2300" b="1" dirty="0">
              <a:solidFill>
                <a:schemeClr val="dk1"/>
              </a:solidFill>
            </a:endParaRPr>
          </a:p>
          <a:p>
            <a:pPr marL="0" lvl="0" indent="0" algn="ctr" rtl="0">
              <a:lnSpc>
                <a:spcPct val="90000"/>
              </a:lnSpc>
              <a:spcBef>
                <a:spcPts val="0"/>
              </a:spcBef>
              <a:spcAft>
                <a:spcPts val="0"/>
              </a:spcAft>
              <a:buNone/>
            </a:pPr>
            <a:endParaRPr sz="2300" i="1" dirty="0">
              <a:solidFill>
                <a:schemeClr val="dk1"/>
              </a:solidFill>
              <a:highlight>
                <a:srgbClr val="EAD1DC"/>
              </a:highlight>
            </a:endParaRPr>
          </a:p>
        </p:txBody>
      </p:sp>
      <p:sp>
        <p:nvSpPr>
          <p:cNvPr id="695" name="Google Shape;695;g36ddf57f9f5_0_83"/>
          <p:cNvSpPr txBox="1">
            <a:spLocks noGrp="1"/>
          </p:cNvSpPr>
          <p:nvPr>
            <p:ph type="subTitle" idx="1"/>
          </p:nvPr>
        </p:nvSpPr>
        <p:spPr>
          <a:xfrm>
            <a:off x="6654800" y="4032725"/>
            <a:ext cx="4412100" cy="10713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b="1" dirty="0">
                <a:solidFill>
                  <a:schemeClr val="accent2"/>
                </a:solidFill>
              </a:rPr>
              <a:t>60 Day Entry Deadline</a:t>
            </a:r>
            <a:endParaRPr b="1" dirty="0">
              <a:solidFill>
                <a:schemeClr val="accent2"/>
              </a:solidFill>
            </a:endParaRPr>
          </a:p>
          <a:p>
            <a:pPr marL="0" lvl="0" indent="0" algn="ctr" rtl="0">
              <a:lnSpc>
                <a:spcPct val="90000"/>
              </a:lnSpc>
              <a:spcBef>
                <a:spcPts val="0"/>
              </a:spcBef>
              <a:spcAft>
                <a:spcPts val="0"/>
              </a:spcAft>
              <a:buClr>
                <a:schemeClr val="accent3"/>
              </a:buClr>
              <a:buSzPts val="2400"/>
              <a:buNone/>
            </a:pPr>
            <a:r>
              <a:rPr lang="en-US" sz="2300" b="1" dirty="0">
                <a:solidFill>
                  <a:schemeClr val="dk1"/>
                </a:solidFill>
              </a:rPr>
              <a:t>Reviewed and approved claims</a:t>
            </a:r>
            <a:r>
              <a:rPr lang="en-US" sz="2300" dirty="0">
                <a:solidFill>
                  <a:schemeClr val="dk1"/>
                </a:solidFill>
              </a:rPr>
              <a:t> </a:t>
            </a:r>
            <a:r>
              <a:rPr lang="en-US" sz="2300" i="1" u="sng" dirty="0">
                <a:solidFill>
                  <a:schemeClr val="dk1"/>
                </a:solidFill>
              </a:rPr>
              <a:t>must</a:t>
            </a:r>
            <a:r>
              <a:rPr lang="en-US" sz="2300" dirty="0">
                <a:solidFill>
                  <a:schemeClr val="dk1"/>
                </a:solidFill>
              </a:rPr>
              <a:t> be entered into ODE's Electronic Grants Management System (EGMS) </a:t>
            </a:r>
            <a:r>
              <a:rPr lang="en-US" sz="2300" b="1" dirty="0">
                <a:solidFill>
                  <a:schemeClr val="dk1"/>
                </a:solidFill>
              </a:rPr>
              <a:t>within 60 days of the end of the claim month.</a:t>
            </a:r>
            <a:endParaRPr sz="2300" b="1" dirty="0">
              <a:solidFill>
                <a:schemeClr val="dk1"/>
              </a:solidFill>
            </a:endParaRPr>
          </a:p>
          <a:p>
            <a:pPr marL="0" lvl="0" indent="0" algn="ctr" rtl="0">
              <a:lnSpc>
                <a:spcPct val="90000"/>
              </a:lnSpc>
              <a:spcBef>
                <a:spcPts val="0"/>
              </a:spcBef>
              <a:spcAft>
                <a:spcPts val="0"/>
              </a:spcAft>
              <a:buNone/>
            </a:pPr>
            <a:endParaRPr sz="2300" i="1" dirty="0">
              <a:solidFill>
                <a:schemeClr val="dk1"/>
              </a:solidFill>
              <a:highlight>
                <a:srgbClr val="EAD1DC"/>
              </a:highlight>
            </a:endParaRPr>
          </a:p>
        </p:txBody>
      </p:sp>
      <p:sp>
        <p:nvSpPr>
          <p:cNvPr id="693" name="Google Shape;693;g36ddf57f9f5_0_83"/>
          <p:cNvSpPr txBox="1">
            <a:spLocks noGrp="1"/>
          </p:cNvSpPr>
          <p:nvPr>
            <p:ph type="ctrTitle"/>
          </p:nvPr>
        </p:nvSpPr>
        <p:spPr>
          <a:xfrm>
            <a:off x="1307675" y="3314875"/>
            <a:ext cx="9549000" cy="4761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2500" b="1" i="1">
                <a:solidFill>
                  <a:schemeClr val="dk1"/>
                </a:solidFill>
              </a:rPr>
              <a:t>Claims submissions indicate a school’s FFVP programming is underway.</a:t>
            </a:r>
            <a:endParaRPr sz="900" b="1" i="1">
              <a:solidFill>
                <a:schemeClr val="dk1"/>
              </a:solidFill>
            </a:endParaRPr>
          </a:p>
        </p:txBody>
      </p:sp>
      <p:sp>
        <p:nvSpPr>
          <p:cNvPr id="688" name="Google Shape;688;g36ddf57f9f5_0_8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689" name="Google Shape;689;g36ddf57f9f5_0_8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31</a:t>
            </a:fld>
            <a:endParaRPr/>
          </a:p>
        </p:txBody>
      </p:sp>
      <p:pic>
        <p:nvPicPr>
          <p:cNvPr id="690" name="Google Shape;690;g36ddf57f9f5_0_83"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3D80282A-B322-C487-A9FD-78940AEA4EC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699"/>
        <p:cNvGrpSpPr/>
        <p:nvPr/>
      </p:nvGrpSpPr>
      <p:grpSpPr>
        <a:xfrm>
          <a:off x="0" y="0"/>
          <a:ext cx="0" cy="0"/>
          <a:chOff x="0" y="0"/>
          <a:chExt cx="0" cy="0"/>
        </a:xfrm>
      </p:grpSpPr>
      <p:sp>
        <p:nvSpPr>
          <p:cNvPr id="700" name="Google Shape;700;g36ddf57f9f5_0_12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01" name="Google Shape;701;g36ddf57f9f5_0_123"/>
          <p:cNvSpPr txBox="1">
            <a:spLocks noGrp="1"/>
          </p:cNvSpPr>
          <p:nvPr>
            <p:ph type="ctrTitle"/>
          </p:nvPr>
        </p:nvSpPr>
        <p:spPr>
          <a:xfrm>
            <a:off x="1321500" y="82920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dirty="0">
                <a:solidFill>
                  <a:schemeClr val="accent2"/>
                </a:solidFill>
              </a:rPr>
              <a:t>Late Claim Exceptions</a:t>
            </a:r>
            <a:endParaRPr sz="2300" b="1" i="1" dirty="0">
              <a:solidFill>
                <a:schemeClr val="accent2"/>
              </a:solidFill>
            </a:endParaRPr>
          </a:p>
        </p:txBody>
      </p:sp>
      <p:sp>
        <p:nvSpPr>
          <p:cNvPr id="702" name="Google Shape;702;g36ddf57f9f5_0_123"/>
          <p:cNvSpPr txBox="1">
            <a:spLocks noGrp="1"/>
          </p:cNvSpPr>
          <p:nvPr>
            <p:ph type="subTitle" idx="1"/>
          </p:nvPr>
        </p:nvSpPr>
        <p:spPr>
          <a:xfrm>
            <a:off x="1727200" y="2067775"/>
            <a:ext cx="89154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3100" b="1">
                <a:solidFill>
                  <a:schemeClr val="dk1"/>
                </a:solidFill>
              </a:rPr>
              <a:t>If you miss a federal claim deadline (60 days), you may request a one-time late claim exception. ODE can grant this exception only once every 36 months per Child Nutrition Program, per Sponsor.</a:t>
            </a:r>
            <a:endParaRPr sz="3100" b="1">
              <a:solidFill>
                <a:schemeClr val="dk1"/>
              </a:solidFill>
            </a:endParaRPr>
          </a:p>
          <a:p>
            <a:pPr marL="0" lvl="0" indent="0" algn="l" rtl="0">
              <a:lnSpc>
                <a:spcPct val="90000"/>
              </a:lnSpc>
              <a:spcBef>
                <a:spcPts val="0"/>
              </a:spcBef>
              <a:spcAft>
                <a:spcPts val="0"/>
              </a:spcAft>
              <a:buNone/>
            </a:pPr>
            <a:endParaRPr sz="1900" b="1">
              <a:solidFill>
                <a:schemeClr val="dk1"/>
              </a:solidFill>
            </a:endParaRPr>
          </a:p>
          <a:p>
            <a:pPr marL="0" lvl="0" indent="0" algn="l" rtl="0">
              <a:lnSpc>
                <a:spcPct val="90000"/>
              </a:lnSpc>
              <a:spcBef>
                <a:spcPts val="0"/>
              </a:spcBef>
              <a:spcAft>
                <a:spcPts val="0"/>
              </a:spcAft>
              <a:buNone/>
            </a:pPr>
            <a:endParaRPr sz="2200">
              <a:solidFill>
                <a:schemeClr val="dk1"/>
              </a:solidFill>
            </a:endParaRPr>
          </a:p>
          <a:p>
            <a:pPr marL="0" lvl="0" indent="0" algn="ctr" rtl="0">
              <a:lnSpc>
                <a:spcPct val="90000"/>
              </a:lnSpc>
              <a:spcBef>
                <a:spcPts val="0"/>
              </a:spcBef>
              <a:spcAft>
                <a:spcPts val="0"/>
              </a:spcAft>
              <a:buNone/>
            </a:pPr>
            <a:endParaRPr sz="1800" i="1">
              <a:solidFill>
                <a:schemeClr val="dk1"/>
              </a:solidFill>
              <a:highlight>
                <a:srgbClr val="EAD1DC"/>
              </a:highlight>
            </a:endParaRPr>
          </a:p>
        </p:txBody>
      </p:sp>
      <p:sp>
        <p:nvSpPr>
          <p:cNvPr id="703" name="Google Shape;703;g36ddf57f9f5_0_12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704" name="Google Shape;704;g36ddf57f9f5_0_12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32</a:t>
            </a:fld>
            <a:endParaRPr/>
          </a:p>
        </p:txBody>
      </p:sp>
      <p:pic>
        <p:nvPicPr>
          <p:cNvPr id="705" name="Google Shape;705;g36ddf57f9f5_0_123"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F6A010B5-4C67-8B5F-0E51-10049214F0B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710"/>
        <p:cNvGrpSpPr/>
        <p:nvPr/>
      </p:nvGrpSpPr>
      <p:grpSpPr>
        <a:xfrm>
          <a:off x="0" y="0"/>
          <a:ext cx="0" cy="0"/>
          <a:chOff x="0" y="0"/>
          <a:chExt cx="0" cy="0"/>
        </a:xfrm>
      </p:grpSpPr>
      <p:sp>
        <p:nvSpPr>
          <p:cNvPr id="711" name="Google Shape;711;g36ddf57f9f5_0_13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12" name="Google Shape;712;g36ddf57f9f5_0_133"/>
          <p:cNvSpPr txBox="1">
            <a:spLocks noGrp="1"/>
          </p:cNvSpPr>
          <p:nvPr>
            <p:ph type="ctrTitle"/>
          </p:nvPr>
        </p:nvSpPr>
        <p:spPr>
          <a:xfrm>
            <a:off x="1321500" y="82920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dirty="0">
                <a:solidFill>
                  <a:schemeClr val="accent2"/>
                </a:solidFill>
              </a:rPr>
              <a:t>Claim Workbook Template</a:t>
            </a:r>
            <a:endParaRPr sz="2300" b="1" i="1" dirty="0">
              <a:solidFill>
                <a:schemeClr val="accent2"/>
              </a:solidFill>
            </a:endParaRPr>
          </a:p>
        </p:txBody>
      </p:sp>
      <p:sp>
        <p:nvSpPr>
          <p:cNvPr id="713" name="Google Shape;713;g36ddf57f9f5_0_133"/>
          <p:cNvSpPr txBox="1">
            <a:spLocks noGrp="1"/>
          </p:cNvSpPr>
          <p:nvPr>
            <p:ph type="subTitle" idx="1"/>
          </p:nvPr>
        </p:nvSpPr>
        <p:spPr>
          <a:xfrm>
            <a:off x="717175" y="2334463"/>
            <a:ext cx="109533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457200" lvl="0" indent="-393700" algn="l" rtl="0">
              <a:lnSpc>
                <a:spcPct val="90000"/>
              </a:lnSpc>
              <a:spcBef>
                <a:spcPts val="0"/>
              </a:spcBef>
              <a:spcAft>
                <a:spcPts val="0"/>
              </a:spcAft>
              <a:buClr>
                <a:schemeClr val="dk1"/>
              </a:buClr>
              <a:buSzPts val="2600"/>
              <a:buChar char="●"/>
            </a:pPr>
            <a:r>
              <a:rPr lang="en-US" sz="2600" b="1" dirty="0">
                <a:solidFill>
                  <a:schemeClr val="dk1"/>
                </a:solidFill>
              </a:rPr>
              <a:t>2026-27 Excel workbook available for download on the ODE FFVP webpage</a:t>
            </a:r>
            <a:endParaRPr sz="2600" b="1" dirty="0">
              <a:solidFill>
                <a:schemeClr val="dk1"/>
              </a:solidFill>
            </a:endParaRPr>
          </a:p>
          <a:p>
            <a:pPr marL="457200" lvl="0" indent="0" algn="l" rtl="0">
              <a:lnSpc>
                <a:spcPct val="90000"/>
              </a:lnSpc>
              <a:spcBef>
                <a:spcPts val="0"/>
              </a:spcBef>
              <a:spcAft>
                <a:spcPts val="0"/>
              </a:spcAft>
              <a:buNone/>
            </a:pPr>
            <a:endParaRPr sz="2600" b="1" dirty="0">
              <a:solidFill>
                <a:schemeClr val="dk1"/>
              </a:solidFill>
            </a:endParaRPr>
          </a:p>
          <a:p>
            <a:pPr marL="457200" lvl="0" indent="-393700" algn="l" rtl="0">
              <a:lnSpc>
                <a:spcPct val="90000"/>
              </a:lnSpc>
              <a:spcBef>
                <a:spcPts val="0"/>
              </a:spcBef>
              <a:spcAft>
                <a:spcPts val="0"/>
              </a:spcAft>
              <a:buClr>
                <a:schemeClr val="dk1"/>
              </a:buClr>
              <a:buSzPts val="2600"/>
              <a:buChar char="●"/>
            </a:pPr>
            <a:r>
              <a:rPr lang="en-US" sz="2600" dirty="0">
                <a:solidFill>
                  <a:schemeClr val="dk1"/>
                </a:solidFill>
              </a:rPr>
              <a:t>FFVP claims must be submitted on the most updated version of the template.</a:t>
            </a:r>
            <a:endParaRPr sz="2600" dirty="0">
              <a:solidFill>
                <a:schemeClr val="dk1"/>
              </a:solidFill>
            </a:endParaRPr>
          </a:p>
          <a:p>
            <a:pPr marL="914400" lvl="0" indent="0" algn="l" rtl="0">
              <a:lnSpc>
                <a:spcPct val="90000"/>
              </a:lnSpc>
              <a:spcBef>
                <a:spcPts val="0"/>
              </a:spcBef>
              <a:spcAft>
                <a:spcPts val="0"/>
              </a:spcAft>
              <a:buNone/>
            </a:pPr>
            <a:endParaRPr sz="2600" dirty="0"/>
          </a:p>
          <a:p>
            <a:pPr marL="457200" lvl="0" indent="-393700" algn="l" rtl="0">
              <a:lnSpc>
                <a:spcPct val="90000"/>
              </a:lnSpc>
              <a:spcBef>
                <a:spcPts val="0"/>
              </a:spcBef>
              <a:spcAft>
                <a:spcPts val="0"/>
              </a:spcAft>
              <a:buClr>
                <a:schemeClr val="dk1"/>
              </a:buClr>
              <a:buSzPts val="2600"/>
              <a:buChar char="●"/>
            </a:pPr>
            <a:r>
              <a:rPr lang="en-US" sz="2600" dirty="0">
                <a:solidFill>
                  <a:schemeClr val="dk1"/>
                </a:solidFill>
              </a:rPr>
              <a:t>Submit a monthly claim workbook for each FFVP site.</a:t>
            </a:r>
            <a:endParaRPr sz="2600" dirty="0">
              <a:solidFill>
                <a:schemeClr val="dk1"/>
              </a:solidFill>
            </a:endParaRPr>
          </a:p>
          <a:p>
            <a:pPr marL="457200" lvl="0" indent="0" algn="l" rtl="0">
              <a:lnSpc>
                <a:spcPct val="90000"/>
              </a:lnSpc>
              <a:spcBef>
                <a:spcPts val="0"/>
              </a:spcBef>
              <a:spcAft>
                <a:spcPts val="0"/>
              </a:spcAft>
              <a:buNone/>
            </a:pPr>
            <a:endParaRPr sz="2600" dirty="0">
              <a:solidFill>
                <a:schemeClr val="dk1"/>
              </a:solidFill>
            </a:endParaRPr>
          </a:p>
          <a:p>
            <a:pPr marL="0" lvl="0" indent="0" algn="ctr" rtl="0">
              <a:spcBef>
                <a:spcPts val="0"/>
              </a:spcBef>
              <a:spcAft>
                <a:spcPts val="0"/>
              </a:spcAft>
              <a:buClr>
                <a:schemeClr val="accent3"/>
              </a:buClr>
              <a:buSzPts val="2400"/>
              <a:buFont typeface="Arial"/>
              <a:buNone/>
            </a:pPr>
            <a:r>
              <a:rPr lang="en-US" sz="2600" b="1" dirty="0">
                <a:solidFill>
                  <a:schemeClr val="dk1"/>
                </a:solidFill>
              </a:rPr>
              <a:t>There are seven sheets in the FFVP claim template workbook…</a:t>
            </a:r>
            <a:endParaRPr sz="2600" b="1" dirty="0">
              <a:solidFill>
                <a:schemeClr val="dk1"/>
              </a:solidFill>
            </a:endParaRPr>
          </a:p>
          <a:p>
            <a:pPr marL="0" lvl="0" indent="0" algn="l" rtl="0">
              <a:lnSpc>
                <a:spcPct val="90000"/>
              </a:lnSpc>
              <a:spcBef>
                <a:spcPts val="0"/>
              </a:spcBef>
              <a:spcAft>
                <a:spcPts val="0"/>
              </a:spcAft>
              <a:buNone/>
            </a:pPr>
            <a:endParaRPr sz="2800" dirty="0"/>
          </a:p>
          <a:p>
            <a:pPr marL="0" lvl="0" indent="0" algn="l" rtl="0">
              <a:lnSpc>
                <a:spcPct val="90000"/>
              </a:lnSpc>
              <a:spcBef>
                <a:spcPts val="0"/>
              </a:spcBef>
              <a:spcAft>
                <a:spcPts val="0"/>
              </a:spcAft>
              <a:buNone/>
            </a:pPr>
            <a:endParaRPr sz="2600" dirty="0">
              <a:solidFill>
                <a:schemeClr val="dk1"/>
              </a:solidFill>
            </a:endParaRPr>
          </a:p>
          <a:p>
            <a:pPr marL="0" lvl="0" indent="0" algn="ctr" rtl="0">
              <a:lnSpc>
                <a:spcPct val="90000"/>
              </a:lnSpc>
              <a:spcBef>
                <a:spcPts val="0"/>
              </a:spcBef>
              <a:spcAft>
                <a:spcPts val="0"/>
              </a:spcAft>
              <a:buNone/>
            </a:pPr>
            <a:endParaRPr sz="2200" i="1" dirty="0">
              <a:solidFill>
                <a:schemeClr val="dk1"/>
              </a:solidFill>
              <a:highlight>
                <a:srgbClr val="EAD1DC"/>
              </a:highlight>
            </a:endParaRPr>
          </a:p>
        </p:txBody>
      </p:sp>
      <p:sp>
        <p:nvSpPr>
          <p:cNvPr id="714" name="Google Shape;714;g36ddf57f9f5_0_13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715" name="Google Shape;715;g36ddf57f9f5_0_13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33</a:t>
            </a:fld>
            <a:endParaRPr/>
          </a:p>
        </p:txBody>
      </p:sp>
      <p:pic>
        <p:nvPicPr>
          <p:cNvPr id="716" name="Google Shape;716;g36ddf57f9f5_0_133" descr="Oregon Department of Education Logo&#10;Oregon achieves together"/>
          <p:cNvPicPr preferRelativeResize="0"/>
          <p:nvPr/>
        </p:nvPicPr>
        <p:blipFill rotWithShape="1">
          <a:blip r:embed="rId4">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EBF9E4AB-CF62-E6DE-8F6C-DA3E4A972B7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42225" y="269122"/>
            <a:ext cx="1480021" cy="1568822"/>
          </a:xfrm>
          <a:prstGeom prst="rect">
            <a:avLst/>
          </a:prstGeom>
        </p:spPr>
      </p:pic>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21"/>
        <p:cNvGrpSpPr/>
        <p:nvPr/>
      </p:nvGrpSpPr>
      <p:grpSpPr>
        <a:xfrm>
          <a:off x="0" y="0"/>
          <a:ext cx="0" cy="0"/>
          <a:chOff x="0" y="0"/>
          <a:chExt cx="0" cy="0"/>
        </a:xfrm>
      </p:grpSpPr>
      <p:sp>
        <p:nvSpPr>
          <p:cNvPr id="722" name="Google Shape;722;g36ddf57f9f5_0_14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23" name="Google Shape;723;g36ddf57f9f5_0_143"/>
          <p:cNvSpPr txBox="1">
            <a:spLocks noGrp="1"/>
          </p:cNvSpPr>
          <p:nvPr>
            <p:ph type="ctrTitle"/>
          </p:nvPr>
        </p:nvSpPr>
        <p:spPr>
          <a:xfrm>
            <a:off x="1321500" y="829200"/>
            <a:ext cx="9549000" cy="880500"/>
          </a:xfrm>
          <a:prstGeom prst="rect">
            <a:avLst/>
          </a:prstGeom>
          <a:noFill/>
          <a:ln>
            <a:noFill/>
          </a:ln>
        </p:spPr>
        <p:txBody>
          <a:bodyPr spcFirstLastPara="1" wrap="square" lIns="91425" tIns="45700" rIns="91425" bIns="45700" anchor="b" anchorCtr="0">
            <a:noAutofit/>
          </a:bodyPr>
          <a:lstStyle/>
          <a:p>
            <a:pPr marL="457200" lvl="0" indent="-476250" algn="ctr" rtl="0">
              <a:lnSpc>
                <a:spcPct val="90000"/>
              </a:lnSpc>
              <a:spcBef>
                <a:spcPts val="0"/>
              </a:spcBef>
              <a:spcAft>
                <a:spcPts val="0"/>
              </a:spcAft>
              <a:buClr>
                <a:schemeClr val="accent5"/>
              </a:buClr>
              <a:buSzPts val="3900"/>
              <a:buAutoNum type="arabicPeriod"/>
            </a:pPr>
            <a:r>
              <a:rPr lang="en-US" sz="3900" dirty="0">
                <a:solidFill>
                  <a:schemeClr val="accent5"/>
                </a:solidFill>
              </a:rPr>
              <a:t>Instructions Tab</a:t>
            </a:r>
            <a:endParaRPr sz="2300" b="1" i="1" dirty="0">
              <a:solidFill>
                <a:schemeClr val="accent5"/>
              </a:solidFill>
            </a:endParaRPr>
          </a:p>
        </p:txBody>
      </p:sp>
      <p:sp>
        <p:nvSpPr>
          <p:cNvPr id="724" name="Google Shape;724;g36ddf57f9f5_0_143"/>
          <p:cNvSpPr txBox="1">
            <a:spLocks noGrp="1"/>
          </p:cNvSpPr>
          <p:nvPr>
            <p:ph type="subTitle" idx="1"/>
          </p:nvPr>
        </p:nvSpPr>
        <p:spPr>
          <a:xfrm>
            <a:off x="619350" y="1778838"/>
            <a:ext cx="109533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000" b="1" dirty="0">
                <a:solidFill>
                  <a:schemeClr val="dk1"/>
                </a:solidFill>
              </a:rPr>
              <a:t>Examples for the FOOD tab, file name and email subject line formatting guidance, and claim submission instructions.</a:t>
            </a:r>
            <a:endParaRPr sz="2000" b="1" dirty="0">
              <a:solidFill>
                <a:schemeClr val="dk1"/>
              </a:solidFill>
            </a:endParaRPr>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sz="1800" i="1" dirty="0">
              <a:solidFill>
                <a:schemeClr val="dk1"/>
              </a:solidFill>
              <a:highlight>
                <a:srgbClr val="EAD1DC"/>
              </a:highlight>
            </a:endParaRPr>
          </a:p>
        </p:txBody>
      </p:sp>
      <p:pic>
        <p:nvPicPr>
          <p:cNvPr id="4" name="Picture 3" descr="Spreadsheet screenshot presents an ODE fresh-fruits-and-vegetables claim-sheet template open to the &quot;instructions tab&quot; for fiscal year 2026–2027, with example invoice-entry columns for dates, vendor, item description, unit type, quantity, unit cost, total cost, and supporting documentation. Instruction text explains required invoice details and submission rules, while color-coded worksheet tabs organize instructions, food categories, operating costs, labor, and totals.">
            <a:extLst>
              <a:ext uri="{FF2B5EF4-FFF2-40B4-BE49-F238E27FC236}">
                <a16:creationId xmlns:a16="http://schemas.microsoft.com/office/drawing/2014/main" id="{70343FA9-BF6B-852E-5474-1D43BF26158B}"/>
              </a:ext>
            </a:extLst>
          </p:cNvPr>
          <p:cNvPicPr>
            <a:picLocks noChangeAspect="1"/>
          </p:cNvPicPr>
          <p:nvPr/>
        </p:nvPicPr>
        <p:blipFill>
          <a:blip r:embed="rId4"/>
          <a:stretch>
            <a:fillRect/>
          </a:stretch>
        </p:blipFill>
        <p:spPr>
          <a:xfrm>
            <a:off x="2355257" y="2383316"/>
            <a:ext cx="7481485" cy="3851561"/>
          </a:xfrm>
          <a:prstGeom prst="rect">
            <a:avLst/>
          </a:prstGeom>
        </p:spPr>
      </p:pic>
      <p:sp>
        <p:nvSpPr>
          <p:cNvPr id="725" name="Google Shape;725;g36ddf57f9f5_0_14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726" name="Google Shape;726;g36ddf57f9f5_0_14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34</a:t>
            </a:fld>
            <a:endParaRPr/>
          </a:p>
        </p:txBody>
      </p:sp>
      <p:pic>
        <p:nvPicPr>
          <p:cNvPr id="727" name="Google Shape;727;g36ddf57f9f5_0_143" descr="Oregon Department of Education Logo&#10;Oregon achieves together"/>
          <p:cNvPicPr preferRelativeResize="0"/>
          <p:nvPr/>
        </p:nvPicPr>
        <p:blipFill rotWithShape="1">
          <a:blip r:embed="rId5">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17E9A31D-54F4-F608-BD1D-2FD1CC64EA4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42225" y="269122"/>
            <a:ext cx="1480021" cy="1568822"/>
          </a:xfrm>
          <a:prstGeom prst="rect">
            <a:avLst/>
          </a:prstGeom>
        </p:spPr>
      </p:pic>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33"/>
        <p:cNvGrpSpPr/>
        <p:nvPr/>
      </p:nvGrpSpPr>
      <p:grpSpPr>
        <a:xfrm>
          <a:off x="0" y="0"/>
          <a:ext cx="0" cy="0"/>
          <a:chOff x="0" y="0"/>
          <a:chExt cx="0" cy="0"/>
        </a:xfrm>
      </p:grpSpPr>
      <p:sp>
        <p:nvSpPr>
          <p:cNvPr id="734" name="Google Shape;734;g36ddf57f9f5_0_15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35" name="Google Shape;735;g36ddf57f9f5_0_153"/>
          <p:cNvSpPr txBox="1">
            <a:spLocks noGrp="1"/>
          </p:cNvSpPr>
          <p:nvPr>
            <p:ph type="ctrTitle"/>
          </p:nvPr>
        </p:nvSpPr>
        <p:spPr>
          <a:xfrm>
            <a:off x="1321500" y="829200"/>
            <a:ext cx="9549000" cy="880500"/>
          </a:xfrm>
          <a:prstGeom prst="rect">
            <a:avLst/>
          </a:prstGeom>
          <a:noFill/>
          <a:ln>
            <a:noFill/>
          </a:ln>
        </p:spPr>
        <p:txBody>
          <a:bodyPr spcFirstLastPara="1" wrap="square" lIns="91425" tIns="45700" rIns="91425" bIns="45700" anchor="b" anchorCtr="0">
            <a:noAutofit/>
          </a:bodyPr>
          <a:lstStyle/>
          <a:p>
            <a:pPr marL="457200" lvl="0" indent="0" algn="ctr" rtl="0">
              <a:lnSpc>
                <a:spcPct val="90000"/>
              </a:lnSpc>
              <a:spcBef>
                <a:spcPts val="0"/>
              </a:spcBef>
              <a:spcAft>
                <a:spcPts val="0"/>
              </a:spcAft>
              <a:buNone/>
            </a:pPr>
            <a:r>
              <a:rPr lang="en-US" sz="3900" dirty="0">
                <a:solidFill>
                  <a:schemeClr val="accent5"/>
                </a:solidFill>
              </a:rPr>
              <a:t>2. Deadlines Tab</a:t>
            </a:r>
            <a:endParaRPr sz="2300" b="1" i="1" dirty="0">
              <a:solidFill>
                <a:schemeClr val="accent5"/>
              </a:solidFill>
            </a:endParaRPr>
          </a:p>
        </p:txBody>
      </p:sp>
      <p:sp>
        <p:nvSpPr>
          <p:cNvPr id="736" name="Google Shape;736;g36ddf57f9f5_0_153"/>
          <p:cNvSpPr txBox="1">
            <a:spLocks noGrp="1"/>
          </p:cNvSpPr>
          <p:nvPr>
            <p:ph type="subTitle" idx="1"/>
          </p:nvPr>
        </p:nvSpPr>
        <p:spPr>
          <a:xfrm>
            <a:off x="619350" y="1677288"/>
            <a:ext cx="109533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200" b="1" dirty="0">
                <a:solidFill>
                  <a:schemeClr val="dk1"/>
                </a:solidFill>
              </a:rPr>
              <a:t>Reference tab for claim submission target dates and claim entry deadlines.</a:t>
            </a:r>
            <a:endParaRPr sz="2200" b="1" dirty="0">
              <a:solidFill>
                <a:schemeClr val="dk1"/>
              </a:solidFill>
            </a:endParaRPr>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sz="1800" i="1" dirty="0">
              <a:solidFill>
                <a:schemeClr val="dk1"/>
              </a:solidFill>
              <a:highlight>
                <a:srgbClr val="EAD1DC"/>
              </a:highlight>
            </a:endParaRPr>
          </a:p>
        </p:txBody>
      </p:sp>
      <p:pic>
        <p:nvPicPr>
          <p:cNvPr id="4" name="Picture 3" descr="Spreadsheet table titled “Important Claim Dates” outlines monthly school-claim submission targets and federal EGMS entry deadlines for October 2026–September 2027, emphasizing 30-day review timing and 60-day entry requirements. Yellow-highlighted date columns list review and overdue or approved-claim milestones, while bottom tabs organize Instructions, Deadlines, FOOD, Operating Costs, Direct Labor, Administrative Costs, and TOTALS.">
            <a:extLst>
              <a:ext uri="{FF2B5EF4-FFF2-40B4-BE49-F238E27FC236}">
                <a16:creationId xmlns:a16="http://schemas.microsoft.com/office/drawing/2014/main" id="{AF05154B-C2E3-3F78-C649-AE3EF3C8FB2C}"/>
              </a:ext>
            </a:extLst>
          </p:cNvPr>
          <p:cNvPicPr>
            <a:picLocks noChangeAspect="1"/>
          </p:cNvPicPr>
          <p:nvPr/>
        </p:nvPicPr>
        <p:blipFill>
          <a:blip r:embed="rId4"/>
          <a:stretch>
            <a:fillRect/>
          </a:stretch>
        </p:blipFill>
        <p:spPr>
          <a:xfrm>
            <a:off x="2924195" y="2004316"/>
            <a:ext cx="6343610" cy="4262113"/>
          </a:xfrm>
          <a:prstGeom prst="rect">
            <a:avLst/>
          </a:prstGeom>
        </p:spPr>
      </p:pic>
      <p:sp>
        <p:nvSpPr>
          <p:cNvPr id="737" name="Google Shape;737;g36ddf57f9f5_0_15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738" name="Google Shape;738;g36ddf57f9f5_0_15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35</a:t>
            </a:fld>
            <a:endParaRPr/>
          </a:p>
        </p:txBody>
      </p:sp>
      <p:pic>
        <p:nvPicPr>
          <p:cNvPr id="739" name="Google Shape;739;g36ddf57f9f5_0_153" descr="Oregon Department of Education Logo&#10;Oregon achieves together"/>
          <p:cNvPicPr preferRelativeResize="0"/>
          <p:nvPr/>
        </p:nvPicPr>
        <p:blipFill rotWithShape="1">
          <a:blip r:embed="rId5">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E0913E2D-EC0E-1051-DAD3-DB5D447F469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42225" y="269122"/>
            <a:ext cx="1480021" cy="1568822"/>
          </a:xfrm>
          <a:prstGeom prst="rect">
            <a:avLst/>
          </a:prstGeom>
        </p:spPr>
      </p:pic>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45"/>
        <p:cNvGrpSpPr/>
        <p:nvPr/>
      </p:nvGrpSpPr>
      <p:grpSpPr>
        <a:xfrm>
          <a:off x="0" y="0"/>
          <a:ext cx="0" cy="0"/>
          <a:chOff x="0" y="0"/>
          <a:chExt cx="0" cy="0"/>
        </a:xfrm>
      </p:grpSpPr>
      <p:sp>
        <p:nvSpPr>
          <p:cNvPr id="746" name="Google Shape;746;g36ddf57f9f5_0_16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47" name="Google Shape;747;g36ddf57f9f5_0_163"/>
          <p:cNvSpPr txBox="1">
            <a:spLocks noGrp="1"/>
          </p:cNvSpPr>
          <p:nvPr>
            <p:ph type="ctrTitle"/>
          </p:nvPr>
        </p:nvSpPr>
        <p:spPr>
          <a:xfrm>
            <a:off x="1321500" y="829200"/>
            <a:ext cx="9549000" cy="880500"/>
          </a:xfrm>
          <a:prstGeom prst="rect">
            <a:avLst/>
          </a:prstGeom>
          <a:noFill/>
          <a:ln>
            <a:noFill/>
          </a:ln>
        </p:spPr>
        <p:txBody>
          <a:bodyPr spcFirstLastPara="1" wrap="square" lIns="91425" tIns="45700" rIns="91425" bIns="45700" anchor="b" anchorCtr="0">
            <a:noAutofit/>
          </a:bodyPr>
          <a:lstStyle/>
          <a:p>
            <a:pPr marL="457200" lvl="0" indent="0" algn="ctr" rtl="0">
              <a:lnSpc>
                <a:spcPct val="90000"/>
              </a:lnSpc>
              <a:spcBef>
                <a:spcPts val="0"/>
              </a:spcBef>
              <a:spcAft>
                <a:spcPts val="0"/>
              </a:spcAft>
              <a:buNone/>
            </a:pPr>
            <a:r>
              <a:rPr lang="en-US" sz="3900" dirty="0">
                <a:solidFill>
                  <a:schemeClr val="accent5"/>
                </a:solidFill>
              </a:rPr>
              <a:t>3. Food Tab</a:t>
            </a:r>
            <a:endParaRPr sz="2300" b="1" i="1" dirty="0">
              <a:solidFill>
                <a:schemeClr val="accent5"/>
              </a:solidFill>
            </a:endParaRPr>
          </a:p>
        </p:txBody>
      </p:sp>
      <p:sp>
        <p:nvSpPr>
          <p:cNvPr id="748" name="Google Shape;748;g36ddf57f9f5_0_163"/>
          <p:cNvSpPr txBox="1">
            <a:spLocks noGrp="1"/>
          </p:cNvSpPr>
          <p:nvPr>
            <p:ph type="subTitle" idx="1"/>
          </p:nvPr>
        </p:nvSpPr>
        <p:spPr>
          <a:xfrm>
            <a:off x="619350" y="1677288"/>
            <a:ext cx="10953300" cy="35034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2200" b="1" dirty="0">
                <a:solidFill>
                  <a:schemeClr val="dk1"/>
                </a:solidFill>
              </a:rPr>
              <a:t>All fields on the Food tab must be completed. Do not skip lines. Each line item must have an invoice date and a service date.</a:t>
            </a:r>
            <a:endParaRPr sz="2200" b="1" dirty="0">
              <a:solidFill>
                <a:schemeClr val="dk1"/>
              </a:solidFill>
            </a:endParaRPr>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sz="1800" i="1" dirty="0">
              <a:solidFill>
                <a:schemeClr val="dk1"/>
              </a:solidFill>
              <a:highlight>
                <a:srgbClr val="EAD1DC"/>
              </a:highlight>
            </a:endParaRPr>
          </a:p>
        </p:txBody>
      </p:sp>
      <p:pic>
        <p:nvPicPr>
          <p:cNvPr id="4" name="Picture 3" descr="Spreadsheet template for collecting information from food invoices. Gray-labeled columns organize entries, blank rows support record-level data, orange-highlighted cells mark totals.">
            <a:extLst>
              <a:ext uri="{FF2B5EF4-FFF2-40B4-BE49-F238E27FC236}">
                <a16:creationId xmlns:a16="http://schemas.microsoft.com/office/drawing/2014/main" id="{ED7CAD7E-309A-004C-8819-E0ABB4225F38}"/>
              </a:ext>
            </a:extLst>
          </p:cNvPr>
          <p:cNvPicPr>
            <a:picLocks noChangeAspect="1"/>
          </p:cNvPicPr>
          <p:nvPr/>
        </p:nvPicPr>
        <p:blipFill>
          <a:blip r:embed="rId4"/>
          <a:stretch>
            <a:fillRect/>
          </a:stretch>
        </p:blipFill>
        <p:spPr>
          <a:xfrm>
            <a:off x="1555173" y="2269778"/>
            <a:ext cx="9081654" cy="3938602"/>
          </a:xfrm>
          <a:prstGeom prst="rect">
            <a:avLst/>
          </a:prstGeom>
        </p:spPr>
      </p:pic>
      <p:sp>
        <p:nvSpPr>
          <p:cNvPr id="749" name="Google Shape;749;g36ddf57f9f5_0_16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750" name="Google Shape;750;g36ddf57f9f5_0_16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36</a:t>
            </a:fld>
            <a:endParaRPr/>
          </a:p>
        </p:txBody>
      </p:sp>
      <p:pic>
        <p:nvPicPr>
          <p:cNvPr id="751" name="Google Shape;751;g36ddf57f9f5_0_163" descr="Oregon Department of Education Logo&#10;Oregon achieves together"/>
          <p:cNvPicPr preferRelativeResize="0"/>
          <p:nvPr/>
        </p:nvPicPr>
        <p:blipFill rotWithShape="1">
          <a:blip r:embed="rId5">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AAF941CC-DFCA-71B7-D9A6-DA400E2DB67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42225" y="269122"/>
            <a:ext cx="1480021" cy="1568822"/>
          </a:xfrm>
          <a:prstGeom prst="rect">
            <a:avLst/>
          </a:prstGeom>
        </p:spPr>
      </p:pic>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57"/>
        <p:cNvGrpSpPr/>
        <p:nvPr/>
      </p:nvGrpSpPr>
      <p:grpSpPr>
        <a:xfrm>
          <a:off x="0" y="0"/>
          <a:ext cx="0" cy="0"/>
          <a:chOff x="0" y="0"/>
          <a:chExt cx="0" cy="0"/>
        </a:xfrm>
      </p:grpSpPr>
      <p:sp>
        <p:nvSpPr>
          <p:cNvPr id="758" name="Google Shape;758;g36ddf57f9f5_0_17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59" name="Google Shape;759;g36ddf57f9f5_0_173"/>
          <p:cNvSpPr txBox="1">
            <a:spLocks noGrp="1"/>
          </p:cNvSpPr>
          <p:nvPr>
            <p:ph type="ctrTitle"/>
          </p:nvPr>
        </p:nvSpPr>
        <p:spPr>
          <a:xfrm>
            <a:off x="1321500" y="829200"/>
            <a:ext cx="9549000" cy="880500"/>
          </a:xfrm>
          <a:prstGeom prst="rect">
            <a:avLst/>
          </a:prstGeom>
          <a:noFill/>
          <a:ln>
            <a:noFill/>
          </a:ln>
        </p:spPr>
        <p:txBody>
          <a:bodyPr spcFirstLastPara="1" wrap="square" lIns="91425" tIns="45700" rIns="91425" bIns="45700" anchor="b" anchorCtr="0">
            <a:noAutofit/>
          </a:bodyPr>
          <a:lstStyle/>
          <a:p>
            <a:pPr marL="457200" lvl="0" indent="0" algn="ctr" rtl="0">
              <a:lnSpc>
                <a:spcPct val="90000"/>
              </a:lnSpc>
              <a:spcBef>
                <a:spcPts val="0"/>
              </a:spcBef>
              <a:spcAft>
                <a:spcPts val="0"/>
              </a:spcAft>
              <a:buNone/>
            </a:pPr>
            <a:r>
              <a:rPr lang="en-US" sz="3900" dirty="0">
                <a:solidFill>
                  <a:schemeClr val="accent5"/>
                </a:solidFill>
              </a:rPr>
              <a:t>4. Operating Costs Tab</a:t>
            </a:r>
            <a:endParaRPr sz="2300" b="1" i="1" dirty="0">
              <a:solidFill>
                <a:schemeClr val="accent5"/>
              </a:solidFill>
            </a:endParaRPr>
          </a:p>
        </p:txBody>
      </p:sp>
      <p:pic>
        <p:nvPicPr>
          <p:cNvPr id="4" name="Picture 3" descr="Spreadsheet screenshot showing an operating-cost submission worksheet with pink entry rows, gray fields, columns for date, vendor, description, units, cost per unit, and total cost, plus an expense section and instructions.  bottom tabs include Instructions, Deadlines, FOOD, Operating Costs, Direct Labor, Administrative Labor, and TOTALS.">
            <a:extLst>
              <a:ext uri="{FF2B5EF4-FFF2-40B4-BE49-F238E27FC236}">
                <a16:creationId xmlns:a16="http://schemas.microsoft.com/office/drawing/2014/main" id="{20457278-F2F5-85F4-5DB0-897E2BFAADC0}"/>
              </a:ext>
            </a:extLst>
          </p:cNvPr>
          <p:cNvPicPr>
            <a:picLocks noChangeAspect="1"/>
          </p:cNvPicPr>
          <p:nvPr/>
        </p:nvPicPr>
        <p:blipFill>
          <a:blip r:embed="rId4"/>
          <a:stretch>
            <a:fillRect/>
          </a:stretch>
        </p:blipFill>
        <p:spPr>
          <a:xfrm>
            <a:off x="1986396" y="1640535"/>
            <a:ext cx="8219207" cy="4566226"/>
          </a:xfrm>
          <a:prstGeom prst="rect">
            <a:avLst/>
          </a:prstGeom>
        </p:spPr>
      </p:pic>
      <p:sp>
        <p:nvSpPr>
          <p:cNvPr id="760" name="Google Shape;760;g36ddf57f9f5_0_17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761" name="Google Shape;761;g36ddf57f9f5_0_17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37</a:t>
            </a:fld>
            <a:endParaRPr/>
          </a:p>
        </p:txBody>
      </p:sp>
      <p:pic>
        <p:nvPicPr>
          <p:cNvPr id="762" name="Google Shape;762;g36ddf57f9f5_0_173" descr="Oregon Department of Education Logo&#10;Oregon achieves together"/>
          <p:cNvPicPr preferRelativeResize="0"/>
          <p:nvPr/>
        </p:nvPicPr>
        <p:blipFill rotWithShape="1">
          <a:blip r:embed="rId5">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C8708E9E-A4C6-1044-E513-3F75A22B7BF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42225" y="269122"/>
            <a:ext cx="1480021" cy="1568822"/>
          </a:xfrm>
          <a:prstGeom prst="rect">
            <a:avLst/>
          </a:prstGeom>
        </p:spPr>
      </p:pic>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68"/>
        <p:cNvGrpSpPr/>
        <p:nvPr/>
      </p:nvGrpSpPr>
      <p:grpSpPr>
        <a:xfrm>
          <a:off x="0" y="0"/>
          <a:ext cx="0" cy="0"/>
          <a:chOff x="0" y="0"/>
          <a:chExt cx="0" cy="0"/>
        </a:xfrm>
      </p:grpSpPr>
      <p:sp>
        <p:nvSpPr>
          <p:cNvPr id="769" name="Google Shape;769;g36ddf57f9f5_0_18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70" name="Google Shape;770;g36ddf57f9f5_0_183"/>
          <p:cNvSpPr txBox="1">
            <a:spLocks noGrp="1"/>
          </p:cNvSpPr>
          <p:nvPr>
            <p:ph type="ctrTitle"/>
          </p:nvPr>
        </p:nvSpPr>
        <p:spPr>
          <a:xfrm>
            <a:off x="1321500" y="829200"/>
            <a:ext cx="9549000" cy="880500"/>
          </a:xfrm>
          <a:prstGeom prst="rect">
            <a:avLst/>
          </a:prstGeom>
          <a:noFill/>
          <a:ln>
            <a:noFill/>
          </a:ln>
        </p:spPr>
        <p:txBody>
          <a:bodyPr spcFirstLastPara="1" wrap="square" lIns="91425" tIns="45700" rIns="91425" bIns="45700" anchor="b" anchorCtr="0">
            <a:noAutofit/>
          </a:bodyPr>
          <a:lstStyle/>
          <a:p>
            <a:pPr marL="457200" lvl="0" indent="0" algn="ctr" rtl="0">
              <a:lnSpc>
                <a:spcPct val="90000"/>
              </a:lnSpc>
              <a:spcBef>
                <a:spcPts val="0"/>
              </a:spcBef>
              <a:spcAft>
                <a:spcPts val="0"/>
              </a:spcAft>
              <a:buNone/>
            </a:pPr>
            <a:r>
              <a:rPr lang="en-US" sz="3900" dirty="0">
                <a:solidFill>
                  <a:schemeClr val="accent5"/>
                </a:solidFill>
              </a:rPr>
              <a:t>5. Direct Labor Tab</a:t>
            </a:r>
            <a:endParaRPr sz="2300" b="1" i="1" dirty="0">
              <a:solidFill>
                <a:schemeClr val="accent5"/>
              </a:solidFill>
            </a:endParaRPr>
          </a:p>
        </p:txBody>
      </p:sp>
      <p:pic>
        <p:nvPicPr>
          <p:cNvPr id="4" name="Picture 3" descr="Spreadsheet screenshot presents a monthly employee timesheet with names in rows, repeated weekly columns, and gray cells containing time-entry codes. Yellow instruction banner, lower totals and calculation tables">
            <a:extLst>
              <a:ext uri="{FF2B5EF4-FFF2-40B4-BE49-F238E27FC236}">
                <a16:creationId xmlns:a16="http://schemas.microsoft.com/office/drawing/2014/main" id="{BC756806-DF32-807B-AD94-84F67D7A8242}"/>
              </a:ext>
            </a:extLst>
          </p:cNvPr>
          <p:cNvPicPr>
            <a:picLocks noChangeAspect="1"/>
          </p:cNvPicPr>
          <p:nvPr/>
        </p:nvPicPr>
        <p:blipFill>
          <a:blip r:embed="rId4"/>
          <a:stretch>
            <a:fillRect/>
          </a:stretch>
        </p:blipFill>
        <p:spPr>
          <a:xfrm>
            <a:off x="1499681" y="1604599"/>
            <a:ext cx="9192514" cy="4575751"/>
          </a:xfrm>
          <a:prstGeom prst="rect">
            <a:avLst/>
          </a:prstGeom>
        </p:spPr>
      </p:pic>
      <p:sp>
        <p:nvSpPr>
          <p:cNvPr id="771" name="Google Shape;771;g36ddf57f9f5_0_18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772" name="Google Shape;772;g36ddf57f9f5_0_18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38</a:t>
            </a:fld>
            <a:endParaRPr/>
          </a:p>
        </p:txBody>
      </p:sp>
      <p:pic>
        <p:nvPicPr>
          <p:cNvPr id="773" name="Google Shape;773;g36ddf57f9f5_0_183" descr="Oregon Department of Education Logo&#10;Oregon achieves together"/>
          <p:cNvPicPr preferRelativeResize="0"/>
          <p:nvPr/>
        </p:nvPicPr>
        <p:blipFill rotWithShape="1">
          <a:blip r:embed="rId5">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B7A78E0F-A43B-427B-1F89-0D7CBA5A364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42225" y="269122"/>
            <a:ext cx="1480021" cy="1568822"/>
          </a:xfrm>
          <a:prstGeom prst="rect">
            <a:avLst/>
          </a:prstGeom>
        </p:spPr>
      </p:pic>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79"/>
        <p:cNvGrpSpPr/>
        <p:nvPr/>
      </p:nvGrpSpPr>
      <p:grpSpPr>
        <a:xfrm>
          <a:off x="0" y="0"/>
          <a:ext cx="0" cy="0"/>
          <a:chOff x="0" y="0"/>
          <a:chExt cx="0" cy="0"/>
        </a:xfrm>
      </p:grpSpPr>
      <p:sp>
        <p:nvSpPr>
          <p:cNvPr id="780" name="Google Shape;780;g36ddf57f9f5_0_19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81" name="Google Shape;781;g36ddf57f9f5_0_193"/>
          <p:cNvSpPr txBox="1">
            <a:spLocks noGrp="1"/>
          </p:cNvSpPr>
          <p:nvPr>
            <p:ph type="ctrTitle"/>
          </p:nvPr>
        </p:nvSpPr>
        <p:spPr>
          <a:xfrm>
            <a:off x="1321500" y="829200"/>
            <a:ext cx="9549000" cy="880500"/>
          </a:xfrm>
          <a:prstGeom prst="rect">
            <a:avLst/>
          </a:prstGeom>
          <a:noFill/>
          <a:ln>
            <a:noFill/>
          </a:ln>
        </p:spPr>
        <p:txBody>
          <a:bodyPr spcFirstLastPara="1" wrap="square" lIns="91425" tIns="45700" rIns="91425" bIns="45700" anchor="b" anchorCtr="0">
            <a:noAutofit/>
          </a:bodyPr>
          <a:lstStyle/>
          <a:p>
            <a:pPr marL="457200" lvl="0" indent="0" algn="ctr" rtl="0">
              <a:lnSpc>
                <a:spcPct val="90000"/>
              </a:lnSpc>
              <a:spcBef>
                <a:spcPts val="0"/>
              </a:spcBef>
              <a:spcAft>
                <a:spcPts val="0"/>
              </a:spcAft>
              <a:buNone/>
            </a:pPr>
            <a:r>
              <a:rPr lang="en-US" sz="3900" dirty="0">
                <a:solidFill>
                  <a:schemeClr val="accent5"/>
                </a:solidFill>
              </a:rPr>
              <a:t>6. Administrative Labor Tab</a:t>
            </a:r>
            <a:endParaRPr sz="2300" b="1" i="1" dirty="0">
              <a:solidFill>
                <a:schemeClr val="accent5"/>
              </a:solidFill>
            </a:endParaRPr>
          </a:p>
        </p:txBody>
      </p:sp>
      <p:pic>
        <p:nvPicPr>
          <p:cNvPr id="4" name="Picture 3" descr="Monthly Time Sheet spreadsheet supports staff labor tracking, monthly hours, salaries, equipment purchases, and administrative-cost reporting. Gray month-by-staff grid uses labeled work-status cells, right-side formulas summarize direct and administrative costs, yellow notes flag automatic salary totals and possible year-to-date administrative costs above 10%, ">
            <a:extLst>
              <a:ext uri="{FF2B5EF4-FFF2-40B4-BE49-F238E27FC236}">
                <a16:creationId xmlns:a16="http://schemas.microsoft.com/office/drawing/2014/main" id="{3E3CAC97-69E3-DBC9-F617-84EE4D03FBC9}"/>
              </a:ext>
            </a:extLst>
          </p:cNvPr>
          <p:cNvPicPr>
            <a:picLocks noChangeAspect="1"/>
          </p:cNvPicPr>
          <p:nvPr/>
        </p:nvPicPr>
        <p:blipFill>
          <a:blip r:embed="rId4"/>
          <a:stretch>
            <a:fillRect/>
          </a:stretch>
        </p:blipFill>
        <p:spPr>
          <a:xfrm>
            <a:off x="2129215" y="1589433"/>
            <a:ext cx="7972065" cy="4606083"/>
          </a:xfrm>
          <a:prstGeom prst="rect">
            <a:avLst/>
          </a:prstGeom>
        </p:spPr>
      </p:pic>
      <p:sp>
        <p:nvSpPr>
          <p:cNvPr id="783" name="Google Shape;783;g36ddf57f9f5_0_19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784" name="Google Shape;784;g36ddf57f9f5_0_19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39</a:t>
            </a:fld>
            <a:endParaRPr/>
          </a:p>
        </p:txBody>
      </p:sp>
      <p:pic>
        <p:nvPicPr>
          <p:cNvPr id="785" name="Google Shape;785;g36ddf57f9f5_0_193" descr="Oregon Department of Education Logo&#10;Oregon achieves together"/>
          <p:cNvPicPr preferRelativeResize="0"/>
          <p:nvPr/>
        </p:nvPicPr>
        <p:blipFill rotWithShape="1">
          <a:blip r:embed="rId5">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8080A280-389E-9C18-E7FF-FD73878D1BD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42225" y="269122"/>
            <a:ext cx="1480021" cy="1568822"/>
          </a:xfrm>
          <a:prstGeom prst="rect">
            <a:avLst/>
          </a:prstGeom>
        </p:spPr>
      </p:pic>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791"/>
        <p:cNvGrpSpPr/>
        <p:nvPr/>
      </p:nvGrpSpPr>
      <p:grpSpPr>
        <a:xfrm>
          <a:off x="0" y="0"/>
          <a:ext cx="0" cy="0"/>
          <a:chOff x="0" y="0"/>
          <a:chExt cx="0" cy="0"/>
        </a:xfrm>
      </p:grpSpPr>
      <p:sp>
        <p:nvSpPr>
          <p:cNvPr id="792" name="Google Shape;792;g36ddf57f9f5_0_20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93" name="Google Shape;793;g36ddf57f9f5_0_203"/>
          <p:cNvSpPr txBox="1">
            <a:spLocks noGrp="1"/>
          </p:cNvSpPr>
          <p:nvPr>
            <p:ph type="ctrTitle"/>
          </p:nvPr>
        </p:nvSpPr>
        <p:spPr>
          <a:xfrm>
            <a:off x="1321500" y="829200"/>
            <a:ext cx="9549000" cy="880500"/>
          </a:xfrm>
          <a:prstGeom prst="rect">
            <a:avLst/>
          </a:prstGeom>
          <a:noFill/>
          <a:ln>
            <a:noFill/>
          </a:ln>
        </p:spPr>
        <p:txBody>
          <a:bodyPr spcFirstLastPara="1" wrap="square" lIns="91425" tIns="45700" rIns="91425" bIns="45700" anchor="b" anchorCtr="0">
            <a:noAutofit/>
          </a:bodyPr>
          <a:lstStyle/>
          <a:p>
            <a:pPr marL="457200" lvl="0" indent="0" algn="ctr" rtl="0">
              <a:lnSpc>
                <a:spcPct val="90000"/>
              </a:lnSpc>
              <a:spcBef>
                <a:spcPts val="0"/>
              </a:spcBef>
              <a:spcAft>
                <a:spcPts val="0"/>
              </a:spcAft>
              <a:buNone/>
            </a:pPr>
            <a:r>
              <a:rPr lang="en-US" sz="3900" dirty="0">
                <a:solidFill>
                  <a:schemeClr val="accent5"/>
                </a:solidFill>
              </a:rPr>
              <a:t>7. Totals Tab</a:t>
            </a:r>
            <a:endParaRPr sz="2300" b="1" i="1" dirty="0">
              <a:solidFill>
                <a:schemeClr val="accent5"/>
              </a:solidFill>
            </a:endParaRPr>
          </a:p>
        </p:txBody>
      </p:sp>
      <p:sp>
        <p:nvSpPr>
          <p:cNvPr id="794" name="Google Shape;794;g36ddf57f9f5_0_203"/>
          <p:cNvSpPr txBox="1">
            <a:spLocks noGrp="1"/>
          </p:cNvSpPr>
          <p:nvPr>
            <p:ph type="subTitle" idx="1"/>
          </p:nvPr>
        </p:nvSpPr>
        <p:spPr>
          <a:xfrm>
            <a:off x="619350" y="1778838"/>
            <a:ext cx="10953300" cy="3651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2400"/>
              <a:buNone/>
            </a:pPr>
            <a:r>
              <a:rPr lang="en-US" sz="1800" b="1" dirty="0">
                <a:solidFill>
                  <a:schemeClr val="accent5"/>
                </a:solidFill>
              </a:rPr>
              <a:t>This tab is for ODE use only and is password protected.</a:t>
            </a:r>
            <a:endParaRPr sz="1800" b="1" dirty="0">
              <a:solidFill>
                <a:schemeClr val="accent5"/>
              </a:solidFill>
            </a:endParaRPr>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sz="1800" i="1" dirty="0">
              <a:solidFill>
                <a:schemeClr val="dk1"/>
              </a:solidFill>
              <a:highlight>
                <a:srgbClr val="EAD1DC"/>
              </a:highlight>
            </a:endParaRPr>
          </a:p>
        </p:txBody>
      </p:sp>
      <p:pic>
        <p:nvPicPr>
          <p:cNvPr id="4" name="Picture 3" descr="Spreadsheet screenshot for EGMS entry approval, showing fields for school district, contact, and claim period alongside award and claim balance tables. Yellow notices request updated ending balances and warn against submitting claims until ODE FFVP team approval">
            <a:extLst>
              <a:ext uri="{FF2B5EF4-FFF2-40B4-BE49-F238E27FC236}">
                <a16:creationId xmlns:a16="http://schemas.microsoft.com/office/drawing/2014/main" id="{E5FFF4DE-501D-2261-3467-11D809A3D429}"/>
              </a:ext>
            </a:extLst>
          </p:cNvPr>
          <p:cNvPicPr>
            <a:picLocks noChangeAspect="1"/>
          </p:cNvPicPr>
          <p:nvPr/>
        </p:nvPicPr>
        <p:blipFill>
          <a:blip r:embed="rId4"/>
          <a:stretch>
            <a:fillRect/>
          </a:stretch>
        </p:blipFill>
        <p:spPr>
          <a:xfrm>
            <a:off x="2344309" y="2068032"/>
            <a:ext cx="7610182" cy="4113325"/>
          </a:xfrm>
          <a:prstGeom prst="rect">
            <a:avLst/>
          </a:prstGeom>
        </p:spPr>
      </p:pic>
      <p:sp>
        <p:nvSpPr>
          <p:cNvPr id="795" name="Google Shape;795;g36ddf57f9f5_0_20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796" name="Google Shape;796;g36ddf57f9f5_0_20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40</a:t>
            </a:fld>
            <a:endParaRPr/>
          </a:p>
        </p:txBody>
      </p:sp>
      <p:pic>
        <p:nvPicPr>
          <p:cNvPr id="797" name="Google Shape;797;g36ddf57f9f5_0_203" descr="Oregon Department of Education Logo&#10;Oregon achieves together"/>
          <p:cNvPicPr preferRelativeResize="0"/>
          <p:nvPr/>
        </p:nvPicPr>
        <p:blipFill rotWithShape="1">
          <a:blip r:embed="rId5">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8AB6FA09-36ED-D86C-91F6-7D87978824F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42225" y="269122"/>
            <a:ext cx="1480021" cy="1568822"/>
          </a:xfrm>
          <a:prstGeom prst="rect">
            <a:avLst/>
          </a:prstGeom>
        </p:spPr>
      </p:pic>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803"/>
        <p:cNvGrpSpPr/>
        <p:nvPr/>
      </p:nvGrpSpPr>
      <p:grpSpPr>
        <a:xfrm>
          <a:off x="0" y="0"/>
          <a:ext cx="0" cy="0"/>
          <a:chOff x="0" y="0"/>
          <a:chExt cx="0" cy="0"/>
        </a:xfrm>
      </p:grpSpPr>
      <p:sp>
        <p:nvSpPr>
          <p:cNvPr id="804" name="Google Shape;804;g36ddf57f9f5_0_101">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805" name="Google Shape;805;g36ddf57f9f5_0_101"/>
          <p:cNvSpPr txBox="1">
            <a:spLocks noGrp="1"/>
          </p:cNvSpPr>
          <p:nvPr>
            <p:ph type="ctrTitle"/>
          </p:nvPr>
        </p:nvSpPr>
        <p:spPr>
          <a:xfrm>
            <a:off x="1321500" y="618625"/>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dirty="0">
                <a:solidFill>
                  <a:schemeClr val="accent2"/>
                </a:solidFill>
              </a:rPr>
              <a:t>Claims Steps</a:t>
            </a:r>
            <a:endParaRPr sz="2300" b="1" i="1" dirty="0">
              <a:solidFill>
                <a:schemeClr val="accent2"/>
              </a:solidFill>
            </a:endParaRPr>
          </a:p>
        </p:txBody>
      </p:sp>
      <p:sp>
        <p:nvSpPr>
          <p:cNvPr id="806" name="Google Shape;806;g36ddf57f9f5_0_101"/>
          <p:cNvSpPr txBox="1">
            <a:spLocks noGrp="1"/>
          </p:cNvSpPr>
          <p:nvPr>
            <p:ph type="subTitle" idx="1"/>
          </p:nvPr>
        </p:nvSpPr>
        <p:spPr>
          <a:xfrm>
            <a:off x="655074" y="1464949"/>
            <a:ext cx="10994101" cy="4774425"/>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546100" lvl="0" indent="-457200" algn="l" rtl="0">
              <a:lnSpc>
                <a:spcPct val="100000"/>
              </a:lnSpc>
              <a:spcBef>
                <a:spcPts val="0"/>
              </a:spcBef>
              <a:spcAft>
                <a:spcPts val="0"/>
              </a:spcAft>
              <a:buClr>
                <a:schemeClr val="dk1"/>
              </a:buClr>
              <a:buSzPts val="2200"/>
              <a:buFont typeface="+mj-lt"/>
              <a:buAutoNum type="arabicPeriod"/>
            </a:pPr>
            <a:r>
              <a:rPr lang="en-US" sz="2000" dirty="0">
                <a:solidFill>
                  <a:schemeClr val="dk1"/>
                </a:solidFill>
              </a:rPr>
              <a:t>Complete an FFVP claim sheet Excel template for </a:t>
            </a:r>
            <a:r>
              <a:rPr lang="en-US" sz="2000" b="1" dirty="0">
                <a:solidFill>
                  <a:schemeClr val="dk1"/>
                </a:solidFill>
              </a:rPr>
              <a:t>each FFVP site, each month</a:t>
            </a:r>
            <a:r>
              <a:rPr lang="en-US" sz="2000" dirty="0">
                <a:solidFill>
                  <a:schemeClr val="dk1"/>
                </a:solidFill>
              </a:rPr>
              <a:t>.</a:t>
            </a:r>
          </a:p>
          <a:p>
            <a:pPr marL="1003300" lvl="1" indent="-457200" algn="l">
              <a:lnSpc>
                <a:spcPct val="100000"/>
              </a:lnSpc>
              <a:spcBef>
                <a:spcPts val="0"/>
              </a:spcBef>
              <a:buSzPts val="2200"/>
              <a:buFont typeface="Arial" panose="020B0604020202020204" pitchFamily="34" charset="0"/>
              <a:buChar char="•"/>
            </a:pPr>
            <a:r>
              <a:rPr lang="en-US" b="1" dirty="0"/>
              <a:t>Do not delete entries and reuse claim sheets!</a:t>
            </a:r>
            <a:endParaRPr lang="en-US" b="1" dirty="0">
              <a:solidFill>
                <a:schemeClr val="dk1"/>
              </a:solidFill>
            </a:endParaRPr>
          </a:p>
          <a:p>
            <a:pPr marL="546100" indent="-457200" algn="l">
              <a:lnSpc>
                <a:spcPct val="100000"/>
              </a:lnSpc>
              <a:spcBef>
                <a:spcPts val="0"/>
              </a:spcBef>
              <a:buClr>
                <a:schemeClr val="dk1"/>
              </a:buClr>
              <a:buSzPts val="2200"/>
              <a:buFont typeface="Arial"/>
              <a:buAutoNum type="arabicPeriod"/>
            </a:pPr>
            <a:endParaRPr lang="en-US" sz="1200" i="1" dirty="0">
              <a:solidFill>
                <a:schemeClr val="dk1"/>
              </a:solidFill>
            </a:endParaRPr>
          </a:p>
          <a:p>
            <a:pPr marL="546100" indent="-457200" algn="l">
              <a:lnSpc>
                <a:spcPct val="100000"/>
              </a:lnSpc>
              <a:spcBef>
                <a:spcPts val="0"/>
              </a:spcBef>
              <a:buClr>
                <a:schemeClr val="dk1"/>
              </a:buClr>
              <a:buSzPts val="2200"/>
              <a:buFont typeface="Arial"/>
              <a:buAutoNum type="arabicPeriod"/>
            </a:pPr>
            <a:r>
              <a:rPr lang="en-US" sz="2000" dirty="0">
                <a:solidFill>
                  <a:schemeClr val="dk1"/>
                </a:solidFill>
              </a:rPr>
              <a:t>Review</a:t>
            </a:r>
            <a:r>
              <a:rPr lang="en-US" sz="2000" i="1" dirty="0">
                <a:solidFill>
                  <a:schemeClr val="dk1"/>
                </a:solidFill>
              </a:rPr>
              <a:t> Instructions </a:t>
            </a:r>
            <a:r>
              <a:rPr lang="en-US" sz="2000" dirty="0">
                <a:solidFill>
                  <a:schemeClr val="dk1"/>
                </a:solidFill>
              </a:rPr>
              <a:t>tab</a:t>
            </a:r>
            <a:r>
              <a:rPr lang="en-US" sz="2000" i="1" dirty="0">
                <a:solidFill>
                  <a:schemeClr val="dk1"/>
                </a:solidFill>
              </a:rPr>
              <a:t>. Save as </a:t>
            </a:r>
            <a:r>
              <a:rPr lang="en-US" sz="2000" dirty="0">
                <a:solidFill>
                  <a:schemeClr val="dk1"/>
                </a:solidFill>
              </a:rPr>
              <a:t>using requested file name formatting.</a:t>
            </a:r>
          </a:p>
          <a:p>
            <a:pPr marL="546100" indent="-457200" algn="l">
              <a:lnSpc>
                <a:spcPct val="100000"/>
              </a:lnSpc>
              <a:spcBef>
                <a:spcPts val="0"/>
              </a:spcBef>
              <a:buClr>
                <a:schemeClr val="dk1"/>
              </a:buClr>
              <a:buSzPts val="2200"/>
              <a:buFont typeface="Arial"/>
              <a:buAutoNum type="arabicPeriod"/>
            </a:pPr>
            <a:endParaRPr lang="en-US" sz="1200" dirty="0">
              <a:solidFill>
                <a:schemeClr val="dk1"/>
              </a:solidFill>
            </a:endParaRPr>
          </a:p>
          <a:p>
            <a:pPr marL="546100" indent="-457200" algn="l">
              <a:lnSpc>
                <a:spcPct val="100000"/>
              </a:lnSpc>
              <a:spcBef>
                <a:spcPts val="0"/>
              </a:spcBef>
              <a:buClr>
                <a:schemeClr val="dk1"/>
              </a:buClr>
              <a:buSzPts val="2200"/>
              <a:buFont typeface="Arial"/>
              <a:buAutoNum type="arabicPeriod"/>
            </a:pPr>
            <a:r>
              <a:rPr lang="en-US" sz="2000" dirty="0">
                <a:solidFill>
                  <a:schemeClr val="dk1"/>
                </a:solidFill>
              </a:rPr>
              <a:t>Email claim sheet(s) as </a:t>
            </a:r>
            <a:r>
              <a:rPr lang="en-US" sz="2000" b="1" dirty="0">
                <a:solidFill>
                  <a:schemeClr val="dk1"/>
                </a:solidFill>
              </a:rPr>
              <a:t>Excel file attachments </a:t>
            </a:r>
            <a:r>
              <a:rPr lang="en-US" sz="2000" dirty="0">
                <a:solidFill>
                  <a:schemeClr val="dk1"/>
                </a:solidFill>
              </a:rPr>
              <a:t>to </a:t>
            </a:r>
            <a:r>
              <a:rPr lang="en-US" sz="2000" dirty="0">
                <a:solidFill>
                  <a:schemeClr val="dk1"/>
                </a:solidFill>
                <a:hlinkClick r:id="rId4"/>
              </a:rPr>
              <a:t>ODE.FFVP@ode.Oregon.gov</a:t>
            </a:r>
            <a:r>
              <a:rPr lang="en-US" sz="2000" dirty="0">
                <a:solidFill>
                  <a:schemeClr val="dk1"/>
                </a:solidFill>
              </a:rPr>
              <a:t>. </a:t>
            </a:r>
            <a:r>
              <a:rPr lang="en-US" sz="2000" b="1" dirty="0">
                <a:solidFill>
                  <a:schemeClr val="dk1"/>
                </a:solidFill>
              </a:rPr>
              <a:t>Cloud-based and pdfs will not be accepted.</a:t>
            </a:r>
          </a:p>
          <a:p>
            <a:pPr marL="546100" indent="-457200" algn="l">
              <a:lnSpc>
                <a:spcPct val="100000"/>
              </a:lnSpc>
              <a:spcBef>
                <a:spcPts val="0"/>
              </a:spcBef>
              <a:buClr>
                <a:schemeClr val="dk1"/>
              </a:buClr>
              <a:buSzPts val="2200"/>
              <a:buFont typeface="Arial"/>
              <a:buAutoNum type="arabicPeriod"/>
            </a:pPr>
            <a:endParaRPr lang="en-US" sz="1200" dirty="0">
              <a:solidFill>
                <a:schemeClr val="dk1"/>
              </a:solidFill>
            </a:endParaRPr>
          </a:p>
          <a:p>
            <a:pPr marL="546100" indent="-457200" algn="l">
              <a:lnSpc>
                <a:spcPct val="100000"/>
              </a:lnSpc>
              <a:spcBef>
                <a:spcPts val="0"/>
              </a:spcBef>
              <a:buClr>
                <a:schemeClr val="dk1"/>
              </a:buClr>
              <a:buSzPts val="2200"/>
              <a:buFont typeface="Arial"/>
              <a:buAutoNum type="arabicPeriod"/>
            </a:pPr>
            <a:r>
              <a:rPr lang="en-US" sz="2000" dirty="0">
                <a:solidFill>
                  <a:schemeClr val="dk1"/>
                </a:solidFill>
              </a:rPr>
              <a:t>The FFVP team will review the claim(s) and complete the TOTAL tab.</a:t>
            </a:r>
          </a:p>
          <a:p>
            <a:pPr marL="546100" indent="-457200" algn="l">
              <a:lnSpc>
                <a:spcPct val="100000"/>
              </a:lnSpc>
              <a:spcBef>
                <a:spcPts val="0"/>
              </a:spcBef>
              <a:buClr>
                <a:schemeClr val="dk1"/>
              </a:buClr>
              <a:buSzPts val="2200"/>
              <a:buFont typeface="Arial"/>
              <a:buAutoNum type="arabicPeriod"/>
            </a:pPr>
            <a:endParaRPr lang="en-US" sz="1200" dirty="0">
              <a:solidFill>
                <a:schemeClr val="dk1"/>
              </a:solidFill>
            </a:endParaRPr>
          </a:p>
          <a:p>
            <a:pPr marL="546100" indent="-457200" algn="l">
              <a:lnSpc>
                <a:spcPct val="100000"/>
              </a:lnSpc>
              <a:spcBef>
                <a:spcPts val="0"/>
              </a:spcBef>
              <a:buClr>
                <a:schemeClr val="dk1"/>
              </a:buClr>
              <a:buSzPts val="2200"/>
              <a:buFont typeface="Arial"/>
              <a:buAutoNum type="arabicPeriod"/>
            </a:pPr>
            <a:r>
              <a:rPr lang="en-US" sz="2000" dirty="0">
                <a:solidFill>
                  <a:schemeClr val="dk1"/>
                </a:solidFill>
              </a:rPr>
              <a:t>The </a:t>
            </a:r>
            <a:r>
              <a:rPr lang="en-US" sz="2000" b="1" dirty="0">
                <a:solidFill>
                  <a:schemeClr val="dk1"/>
                </a:solidFill>
              </a:rPr>
              <a:t>FFVP team will </a:t>
            </a:r>
            <a:r>
              <a:rPr lang="en-US" sz="2000" b="1" i="1" dirty="0">
                <a:solidFill>
                  <a:schemeClr val="dk1"/>
                </a:solidFill>
              </a:rPr>
              <a:t>reply all </a:t>
            </a:r>
            <a:r>
              <a:rPr lang="en-US" sz="2000" b="1" dirty="0">
                <a:solidFill>
                  <a:schemeClr val="dk1"/>
                </a:solidFill>
              </a:rPr>
              <a:t>with approval </a:t>
            </a:r>
            <a:r>
              <a:rPr lang="en-US" sz="2000" dirty="0">
                <a:solidFill>
                  <a:schemeClr val="dk1"/>
                </a:solidFill>
              </a:rPr>
              <a:t>to enter the claim amount(s) into EGMS. The reviewed and approved claim sheet file(s) will be attached to the approval email.</a:t>
            </a:r>
          </a:p>
          <a:p>
            <a:pPr marL="546100" indent="-457200" algn="l">
              <a:lnSpc>
                <a:spcPct val="100000"/>
              </a:lnSpc>
              <a:spcBef>
                <a:spcPts val="0"/>
              </a:spcBef>
              <a:buClr>
                <a:schemeClr val="dk1"/>
              </a:buClr>
              <a:buSzPts val="2200"/>
              <a:buFont typeface="Arial"/>
              <a:buAutoNum type="arabicPeriod"/>
            </a:pPr>
            <a:endParaRPr lang="en-US" sz="1200" dirty="0">
              <a:solidFill>
                <a:schemeClr val="dk1"/>
              </a:solidFill>
            </a:endParaRPr>
          </a:p>
          <a:p>
            <a:pPr marL="546100" indent="-457200" algn="l">
              <a:lnSpc>
                <a:spcPct val="100000"/>
              </a:lnSpc>
              <a:spcBef>
                <a:spcPts val="0"/>
              </a:spcBef>
              <a:buClr>
                <a:schemeClr val="dk1"/>
              </a:buClr>
              <a:buSzPts val="2200"/>
              <a:buFont typeface="Arial"/>
              <a:buAutoNum type="arabicPeriod"/>
            </a:pPr>
            <a:r>
              <a:rPr lang="en-US" sz="2000" b="1" dirty="0">
                <a:solidFill>
                  <a:schemeClr val="dk1"/>
                </a:solidFill>
              </a:rPr>
              <a:t>After claims are approved by FFVP team</a:t>
            </a:r>
            <a:r>
              <a:rPr lang="en-US" sz="2000" dirty="0">
                <a:solidFill>
                  <a:schemeClr val="dk1"/>
                </a:solidFill>
              </a:rPr>
              <a:t>, enter your claim amount(s) into EGMS.</a:t>
            </a:r>
          </a:p>
          <a:p>
            <a:pPr marL="546100" indent="-457200" algn="l">
              <a:lnSpc>
                <a:spcPct val="100000"/>
              </a:lnSpc>
              <a:spcBef>
                <a:spcPts val="0"/>
              </a:spcBef>
              <a:buClr>
                <a:schemeClr val="dk1"/>
              </a:buClr>
              <a:buSzPts val="2200"/>
              <a:buFont typeface="Arial"/>
              <a:buAutoNum type="arabicPeriod"/>
            </a:pPr>
            <a:endParaRPr lang="en-US" sz="1200" dirty="0">
              <a:solidFill>
                <a:schemeClr val="dk1"/>
              </a:solidFill>
            </a:endParaRPr>
          </a:p>
          <a:p>
            <a:pPr marL="546100" indent="-457200" algn="l">
              <a:lnSpc>
                <a:spcPct val="100000"/>
              </a:lnSpc>
              <a:spcBef>
                <a:spcPts val="0"/>
              </a:spcBef>
              <a:buClr>
                <a:schemeClr val="dk1"/>
              </a:buClr>
              <a:buSzPts val="2200"/>
              <a:buFont typeface="Arial"/>
              <a:buAutoNum type="arabicPeriod"/>
            </a:pPr>
            <a:r>
              <a:rPr lang="en-US" sz="2000" dirty="0">
                <a:solidFill>
                  <a:schemeClr val="dk1"/>
                </a:solidFill>
              </a:rPr>
              <a:t>FFVP subgrant recipients are reimbursed through EGMS. </a:t>
            </a:r>
            <a:r>
              <a:rPr lang="en-US" sz="2000" b="1" dirty="0">
                <a:solidFill>
                  <a:schemeClr val="dk1"/>
                </a:solidFill>
              </a:rPr>
              <a:t>Approved claims in EGMS are processed weekly.</a:t>
            </a:r>
          </a:p>
          <a:p>
            <a:pPr marL="546100" indent="-457200" algn="l">
              <a:lnSpc>
                <a:spcPct val="100000"/>
              </a:lnSpc>
              <a:spcBef>
                <a:spcPts val="0"/>
              </a:spcBef>
              <a:buClr>
                <a:schemeClr val="dk1"/>
              </a:buClr>
              <a:buSzPts val="2200"/>
              <a:buFont typeface="Arial"/>
              <a:buAutoNum type="arabicPeriod"/>
            </a:pPr>
            <a:endParaRPr lang="en-US" sz="2000" b="1" dirty="0">
              <a:solidFill>
                <a:schemeClr val="dk1"/>
              </a:solidFill>
            </a:endParaRPr>
          </a:p>
          <a:p>
            <a:pPr marL="546100" indent="-457200" algn="l">
              <a:lnSpc>
                <a:spcPct val="100000"/>
              </a:lnSpc>
              <a:spcBef>
                <a:spcPts val="0"/>
              </a:spcBef>
              <a:buClr>
                <a:schemeClr val="dk1"/>
              </a:buClr>
              <a:buSzPts val="2200"/>
              <a:buFont typeface="Arial"/>
              <a:buAutoNum type="arabicPeriod"/>
            </a:pPr>
            <a:endParaRPr lang="en-US" sz="2000" b="1" i="1" dirty="0">
              <a:solidFill>
                <a:schemeClr val="dk1"/>
              </a:solidFill>
            </a:endParaRPr>
          </a:p>
          <a:p>
            <a:pPr marL="546100" indent="-457200" algn="l">
              <a:lnSpc>
                <a:spcPct val="100000"/>
              </a:lnSpc>
              <a:spcBef>
                <a:spcPts val="0"/>
              </a:spcBef>
              <a:buClr>
                <a:schemeClr val="dk1"/>
              </a:buClr>
              <a:buSzPts val="2200"/>
              <a:buFont typeface="Arial"/>
              <a:buAutoNum type="arabicPeriod"/>
            </a:pPr>
            <a:endParaRPr lang="en-US" sz="2000" b="1" dirty="0">
              <a:solidFill>
                <a:schemeClr val="dk1"/>
              </a:solidFill>
            </a:endParaRPr>
          </a:p>
          <a:p>
            <a:pPr marL="546100" indent="-457200" algn="l">
              <a:lnSpc>
                <a:spcPct val="100000"/>
              </a:lnSpc>
              <a:spcBef>
                <a:spcPts val="0"/>
              </a:spcBef>
              <a:buClr>
                <a:schemeClr val="dk1"/>
              </a:buClr>
              <a:buSzPts val="2200"/>
              <a:buFont typeface="Arial"/>
              <a:buAutoNum type="arabicPeriod"/>
            </a:pPr>
            <a:endParaRPr lang="en-US" sz="2000" dirty="0">
              <a:solidFill>
                <a:schemeClr val="dk1"/>
              </a:solidFill>
            </a:endParaRPr>
          </a:p>
          <a:p>
            <a:pPr marL="546100" lvl="0" indent="-457200" algn="l" rtl="0">
              <a:lnSpc>
                <a:spcPct val="100000"/>
              </a:lnSpc>
              <a:spcBef>
                <a:spcPts val="0"/>
              </a:spcBef>
              <a:spcAft>
                <a:spcPts val="0"/>
              </a:spcAft>
              <a:buClr>
                <a:schemeClr val="dk1"/>
              </a:buClr>
              <a:buSzPts val="2200"/>
              <a:buAutoNum type="arabicPeriod"/>
            </a:pPr>
            <a:endParaRPr sz="2200" i="1" dirty="0">
              <a:solidFill>
                <a:schemeClr val="dk1"/>
              </a:solidFill>
              <a:highlight>
                <a:srgbClr val="EAD1DC"/>
              </a:highlight>
            </a:endParaRPr>
          </a:p>
        </p:txBody>
      </p:sp>
      <p:sp>
        <p:nvSpPr>
          <p:cNvPr id="807" name="Google Shape;807;g36ddf57f9f5_0_101"/>
          <p:cNvSpPr txBox="1">
            <a:spLocks noGrp="1"/>
          </p:cNvSpPr>
          <p:nvPr>
            <p:ph type="ftr" idx="11"/>
          </p:nvPr>
        </p:nvSpPr>
        <p:spPr>
          <a:xfrm>
            <a:off x="655076" y="627494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808" name="Google Shape;808;g36ddf57f9f5_0_101"/>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41</a:t>
            </a:fld>
            <a:endParaRPr/>
          </a:p>
        </p:txBody>
      </p:sp>
      <p:pic>
        <p:nvPicPr>
          <p:cNvPr id="809" name="Google Shape;809;g36ddf57f9f5_0_101" descr="Oregon Department of Education Logo&#10;Oregon achieves together"/>
          <p:cNvPicPr preferRelativeResize="0"/>
          <p:nvPr/>
        </p:nvPicPr>
        <p:blipFill rotWithShape="1">
          <a:blip r:embed="rId5">
            <a:alphaModFix/>
          </a:blip>
          <a:srcRect/>
          <a:stretch/>
        </p:blipFill>
        <p:spPr>
          <a:xfrm>
            <a:off x="269754" y="269122"/>
            <a:ext cx="2239201" cy="1113550"/>
          </a:xfrm>
          <a:prstGeom prst="rect">
            <a:avLst/>
          </a:prstGeom>
          <a:noFill/>
          <a:ln>
            <a:noFill/>
          </a:ln>
        </p:spPr>
      </p:pic>
      <p:pic>
        <p:nvPicPr>
          <p:cNvPr id="3" name="Picture 2">
            <a:extLst>
              <a:ext uri="{FF2B5EF4-FFF2-40B4-BE49-F238E27FC236}">
                <a16:creationId xmlns:a16="http://schemas.microsoft.com/office/drawing/2014/main" id="{4438CE10-1D15-A5CF-3019-C5EEF0E0D5A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42225" y="269122"/>
            <a:ext cx="1480021" cy="1568822"/>
          </a:xfrm>
          <a:prstGeom prst="rect">
            <a:avLst/>
          </a:prstGeom>
        </p:spPr>
      </p:pic>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821"/>
        <p:cNvGrpSpPr/>
        <p:nvPr/>
      </p:nvGrpSpPr>
      <p:grpSpPr>
        <a:xfrm>
          <a:off x="0" y="0"/>
          <a:ext cx="0" cy="0"/>
          <a:chOff x="0" y="0"/>
          <a:chExt cx="0" cy="0"/>
        </a:xfrm>
      </p:grpSpPr>
      <p:sp>
        <p:nvSpPr>
          <p:cNvPr id="822" name="Google Shape;822;g36ddf57f9f5_0_213">
            <a:extLst>
              <a:ext uri="{C183D7F6-B498-43B3-948B-1728B52AA6E4}">
                <adec:decorative xmlns:adec="http://schemas.microsoft.com/office/drawing/2017/decorative" val="1"/>
              </a:ext>
            </a:extLst>
          </p:cNvPr>
          <p:cNvSpPr/>
          <p:nvPr/>
        </p:nvSpPr>
        <p:spPr>
          <a:xfrm>
            <a:off x="5155050" y="3729575"/>
            <a:ext cx="1881900" cy="32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823" name="Google Shape;823;g36ddf57f9f5_0_213"/>
          <p:cNvSpPr txBox="1">
            <a:spLocks noGrp="1"/>
          </p:cNvSpPr>
          <p:nvPr>
            <p:ph type="ctrTitle"/>
          </p:nvPr>
        </p:nvSpPr>
        <p:spPr>
          <a:xfrm>
            <a:off x="578850" y="1590025"/>
            <a:ext cx="4565700" cy="8805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accent3"/>
              </a:buClr>
              <a:buSzPts val="12000"/>
              <a:buFont typeface="Calibri"/>
              <a:buNone/>
            </a:pPr>
            <a:r>
              <a:rPr lang="en-US" sz="3900" dirty="0">
                <a:solidFill>
                  <a:schemeClr val="accent2"/>
                </a:solidFill>
              </a:rPr>
              <a:t>EGMS Entry Approval</a:t>
            </a:r>
            <a:endParaRPr sz="2300" b="1" i="1" dirty="0">
              <a:solidFill>
                <a:schemeClr val="accent2"/>
              </a:solidFill>
            </a:endParaRPr>
          </a:p>
        </p:txBody>
      </p:sp>
      <p:sp>
        <p:nvSpPr>
          <p:cNvPr id="824" name="Google Shape;824;g36ddf57f9f5_0_213"/>
          <p:cNvSpPr txBox="1">
            <a:spLocks noGrp="1"/>
          </p:cNvSpPr>
          <p:nvPr>
            <p:ph type="subTitle" idx="1"/>
          </p:nvPr>
        </p:nvSpPr>
        <p:spPr>
          <a:xfrm>
            <a:off x="655050" y="2546726"/>
            <a:ext cx="4270500" cy="32109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2300" dirty="0">
                <a:solidFill>
                  <a:schemeClr val="dk1"/>
                </a:solidFill>
              </a:rPr>
              <a:t>Reviewed claim sheet(s) with the </a:t>
            </a:r>
            <a:r>
              <a:rPr lang="en-US" sz="2300" i="1" dirty="0">
                <a:solidFill>
                  <a:schemeClr val="dk1"/>
                </a:solidFill>
              </a:rPr>
              <a:t>Totals </a:t>
            </a:r>
            <a:r>
              <a:rPr lang="en-US" sz="2300" dirty="0">
                <a:solidFill>
                  <a:schemeClr val="dk1"/>
                </a:solidFill>
              </a:rPr>
              <a:t>tabs updated showing your ending balances will be attached to the approval email for your records. </a:t>
            </a:r>
            <a:endParaRPr sz="2300" dirty="0">
              <a:solidFill>
                <a:schemeClr val="dk1"/>
              </a:solidFill>
            </a:endParaRPr>
          </a:p>
          <a:p>
            <a:pPr marL="0" lvl="0" indent="0" algn="l" rtl="0">
              <a:lnSpc>
                <a:spcPct val="90000"/>
              </a:lnSpc>
              <a:spcBef>
                <a:spcPts val="0"/>
              </a:spcBef>
              <a:spcAft>
                <a:spcPts val="0"/>
              </a:spcAft>
              <a:buClr>
                <a:schemeClr val="accent3"/>
              </a:buClr>
              <a:buSzPts val="2400"/>
              <a:buNone/>
            </a:pPr>
            <a:endParaRPr sz="2300" dirty="0">
              <a:solidFill>
                <a:schemeClr val="dk1"/>
              </a:solidFill>
            </a:endParaRPr>
          </a:p>
          <a:p>
            <a:pPr marL="0" lvl="0" indent="0" algn="l" rtl="0">
              <a:spcBef>
                <a:spcPts val="0"/>
              </a:spcBef>
              <a:spcAft>
                <a:spcPts val="0"/>
              </a:spcAft>
              <a:buClr>
                <a:schemeClr val="dk1"/>
              </a:buClr>
              <a:buSzPts val="1100"/>
              <a:buFont typeface="Arial"/>
              <a:buNone/>
            </a:pPr>
            <a:r>
              <a:rPr lang="en-US" sz="2300" dirty="0">
                <a:solidFill>
                  <a:schemeClr val="dk1"/>
                </a:solidFill>
              </a:rPr>
              <a:t>You may enter the claims into EGMS </a:t>
            </a:r>
            <a:r>
              <a:rPr lang="en-US" sz="2300" b="1" dirty="0">
                <a:solidFill>
                  <a:schemeClr val="dk1"/>
                </a:solidFill>
              </a:rPr>
              <a:t>only after you have received this email.</a:t>
            </a:r>
            <a:endParaRPr sz="2300" b="1" dirty="0">
              <a:solidFill>
                <a:schemeClr val="dk1"/>
              </a:solidFill>
            </a:endParaRPr>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sz="1800" i="1" dirty="0">
              <a:solidFill>
                <a:schemeClr val="dk1"/>
              </a:solidFill>
              <a:highlight>
                <a:srgbClr val="EAD1DC"/>
              </a:highlight>
            </a:endParaRPr>
          </a:p>
        </p:txBody>
      </p:sp>
      <p:pic>
        <p:nvPicPr>
          <p:cNvPr id="4" name="Picture 3" descr="Screenshot of an FFVP announcements and updates email notification outlining office hours, claim review instructions, and FY 2026–27 submission deadlines. It includes a four-column claims table plus October and November claim deadlines.">
            <a:extLst>
              <a:ext uri="{FF2B5EF4-FFF2-40B4-BE49-F238E27FC236}">
                <a16:creationId xmlns:a16="http://schemas.microsoft.com/office/drawing/2014/main" id="{D776B9AA-4748-8B8B-5C6A-B70EA374DF65}"/>
              </a:ext>
            </a:extLst>
          </p:cNvPr>
          <p:cNvPicPr>
            <a:picLocks noChangeAspect="1"/>
          </p:cNvPicPr>
          <p:nvPr/>
        </p:nvPicPr>
        <p:blipFill>
          <a:blip r:embed="rId4"/>
          <a:stretch>
            <a:fillRect/>
          </a:stretch>
        </p:blipFill>
        <p:spPr>
          <a:xfrm>
            <a:off x="5155050" y="602581"/>
            <a:ext cx="5520994" cy="5652838"/>
          </a:xfrm>
          <a:prstGeom prst="rect">
            <a:avLst/>
          </a:prstGeom>
        </p:spPr>
      </p:pic>
      <p:sp>
        <p:nvSpPr>
          <p:cNvPr id="825" name="Google Shape;825;g36ddf57f9f5_0_213"/>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826" name="Google Shape;826;g36ddf57f9f5_0_213"/>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42</a:t>
            </a:fld>
            <a:endParaRPr/>
          </a:p>
        </p:txBody>
      </p:sp>
      <p:pic>
        <p:nvPicPr>
          <p:cNvPr id="827" name="Google Shape;827;g36ddf57f9f5_0_213" descr="Oregon Department of Education Logo&#10;Oregon achieves together"/>
          <p:cNvPicPr preferRelativeResize="0"/>
          <p:nvPr/>
        </p:nvPicPr>
        <p:blipFill rotWithShape="1">
          <a:blip r:embed="rId5">
            <a:alphaModFix/>
          </a:blip>
          <a:srcRect/>
          <a:stretch/>
        </p:blipFill>
        <p:spPr>
          <a:xfrm>
            <a:off x="269754" y="269122"/>
            <a:ext cx="2239201" cy="1113550"/>
          </a:xfrm>
          <a:prstGeom prst="rect">
            <a:avLst/>
          </a:prstGeom>
          <a:noFill/>
          <a:ln>
            <a:noFill/>
          </a:ln>
        </p:spPr>
      </p:pic>
      <p:pic>
        <p:nvPicPr>
          <p:cNvPr id="3" name="Picture 2" descr="Logo graphic for Oregon’s Fresh Fruit and Vegetable Program (FFVP), promoting healthy fruit and vegetable choices. Black “OREGON” lettering sits above green “FFVP” initials, with a yellow pear and green leaf forming part of lower-right design.&#10;&#10;AI-generated content may be incorrect.">
            <a:extLst>
              <a:ext uri="{FF2B5EF4-FFF2-40B4-BE49-F238E27FC236}">
                <a16:creationId xmlns:a16="http://schemas.microsoft.com/office/drawing/2014/main" id="{CB6FA189-3628-4AD5-70F8-052C3157315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42225" y="269122"/>
            <a:ext cx="1480021" cy="1568822"/>
          </a:xfrm>
          <a:prstGeom prst="rect">
            <a:avLst/>
          </a:prstGeom>
        </p:spPr>
      </p:pic>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833"/>
        <p:cNvGrpSpPr/>
        <p:nvPr/>
      </p:nvGrpSpPr>
      <p:grpSpPr>
        <a:xfrm>
          <a:off x="0" y="0"/>
          <a:ext cx="0" cy="0"/>
          <a:chOff x="0" y="0"/>
          <a:chExt cx="0" cy="0"/>
        </a:xfrm>
      </p:grpSpPr>
      <p:sp>
        <p:nvSpPr>
          <p:cNvPr id="834" name="Google Shape;834;g36ddf57f9f5_0_227">
            <a:extLst>
              <a:ext uri="{C183D7F6-B498-43B3-948B-1728B52AA6E4}">
                <adec:decorative xmlns:adec="http://schemas.microsoft.com/office/drawing/2017/decorative" val="1"/>
              </a:ext>
            </a:extLst>
          </p:cNvPr>
          <p:cNvSpPr/>
          <p:nvPr/>
        </p:nvSpPr>
        <p:spPr>
          <a:xfrm>
            <a:off x="5155050" y="3814375"/>
            <a:ext cx="1881900" cy="3258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835" name="Google Shape;835;g36ddf57f9f5_0_227"/>
          <p:cNvSpPr txBox="1">
            <a:spLocks noGrp="1"/>
          </p:cNvSpPr>
          <p:nvPr>
            <p:ph type="ctrTitle"/>
          </p:nvPr>
        </p:nvSpPr>
        <p:spPr>
          <a:xfrm>
            <a:off x="1321500" y="385650"/>
            <a:ext cx="9549000" cy="880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12000"/>
              <a:buFont typeface="Calibri"/>
              <a:buNone/>
            </a:pPr>
            <a:r>
              <a:rPr lang="en-US" sz="3900" dirty="0">
                <a:solidFill>
                  <a:schemeClr val="dk2"/>
                </a:solidFill>
              </a:rPr>
              <a:t>Resources</a:t>
            </a:r>
            <a:endParaRPr sz="2300" b="1" i="1" dirty="0">
              <a:solidFill>
                <a:schemeClr val="dk2"/>
              </a:solidFill>
            </a:endParaRPr>
          </a:p>
        </p:txBody>
      </p:sp>
      <p:sp>
        <p:nvSpPr>
          <p:cNvPr id="836" name="Google Shape;836;g36ddf57f9f5_0_227"/>
          <p:cNvSpPr txBox="1">
            <a:spLocks noGrp="1"/>
          </p:cNvSpPr>
          <p:nvPr>
            <p:ph type="subTitle" idx="1"/>
          </p:nvPr>
        </p:nvSpPr>
        <p:spPr>
          <a:xfrm>
            <a:off x="456150" y="2939425"/>
            <a:ext cx="1753800" cy="632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1800" u="sng" dirty="0">
                <a:solidFill>
                  <a:schemeClr val="hlink"/>
                </a:solidFill>
                <a:hlinkClick r:id="rId4"/>
              </a:rPr>
              <a:t>The USDA FFVP Handbook</a:t>
            </a:r>
            <a:endParaRPr sz="2200" dirty="0">
              <a:solidFill>
                <a:schemeClr val="dk1"/>
              </a:solidFill>
            </a:endParaRPr>
          </a:p>
          <a:p>
            <a:pPr marL="0" lvl="0" indent="0" algn="l" rtl="0">
              <a:lnSpc>
                <a:spcPct val="90000"/>
              </a:lnSpc>
              <a:spcBef>
                <a:spcPts val="0"/>
              </a:spcBef>
              <a:spcAft>
                <a:spcPts val="0"/>
              </a:spcAft>
              <a:buNone/>
            </a:pPr>
            <a:endParaRPr dirty="0"/>
          </a:p>
          <a:p>
            <a:pPr marL="0" lvl="0" indent="0" algn="l" rtl="0">
              <a:lnSpc>
                <a:spcPct val="90000"/>
              </a:lnSpc>
              <a:spcBef>
                <a:spcPts val="0"/>
              </a:spcBef>
              <a:spcAft>
                <a:spcPts val="0"/>
              </a:spcAft>
              <a:buNone/>
            </a:pPr>
            <a:endParaRPr sz="2200" dirty="0">
              <a:solidFill>
                <a:schemeClr val="dk1"/>
              </a:solidFill>
            </a:endParaRPr>
          </a:p>
          <a:p>
            <a:pPr marL="0" lvl="0" indent="0" algn="ctr" rtl="0">
              <a:lnSpc>
                <a:spcPct val="90000"/>
              </a:lnSpc>
              <a:spcBef>
                <a:spcPts val="0"/>
              </a:spcBef>
              <a:spcAft>
                <a:spcPts val="0"/>
              </a:spcAft>
              <a:buNone/>
            </a:pPr>
            <a:endParaRPr sz="1800" i="1" dirty="0">
              <a:solidFill>
                <a:schemeClr val="dk1"/>
              </a:solidFill>
              <a:highlight>
                <a:srgbClr val="EAD1DC"/>
              </a:highlight>
            </a:endParaRPr>
          </a:p>
        </p:txBody>
      </p:sp>
      <p:pic>
        <p:nvPicPr>
          <p:cNvPr id="841" name="Google Shape;841;g36ddf57f9f5_0_227">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724900" y="1504150"/>
            <a:ext cx="1063910" cy="1363625"/>
          </a:xfrm>
          <a:prstGeom prst="rect">
            <a:avLst/>
          </a:prstGeom>
          <a:noFill/>
          <a:ln>
            <a:noFill/>
          </a:ln>
        </p:spPr>
      </p:pic>
      <p:sp>
        <p:nvSpPr>
          <p:cNvPr id="842" name="Google Shape;842;g36ddf57f9f5_0_227"/>
          <p:cNvSpPr txBox="1">
            <a:spLocks noGrp="1"/>
          </p:cNvSpPr>
          <p:nvPr>
            <p:ph type="subTitle" idx="1"/>
          </p:nvPr>
        </p:nvSpPr>
        <p:spPr>
          <a:xfrm>
            <a:off x="2409150" y="2938938"/>
            <a:ext cx="2225100" cy="95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1800" dirty="0">
                <a:solidFill>
                  <a:schemeClr val="dk1"/>
                </a:solidFill>
              </a:rPr>
              <a:t>The USDA's </a:t>
            </a:r>
            <a:r>
              <a:rPr lang="en-US" sz="1800" u="sng" dirty="0">
                <a:solidFill>
                  <a:schemeClr val="hlink"/>
                </a:solidFill>
                <a:hlinkClick r:id="rId6"/>
              </a:rPr>
              <a:t>Fresh Fruit and Vegetable Program Resource Center</a:t>
            </a:r>
            <a:endParaRPr sz="2200" dirty="0"/>
          </a:p>
          <a:p>
            <a:pPr marL="0" lvl="0" indent="0" algn="l" rtl="0">
              <a:lnSpc>
                <a:spcPct val="90000"/>
              </a:lnSpc>
              <a:spcBef>
                <a:spcPts val="0"/>
              </a:spcBef>
              <a:spcAft>
                <a:spcPts val="0"/>
              </a:spcAft>
              <a:buNone/>
            </a:pPr>
            <a:endParaRPr sz="2000" dirty="0">
              <a:solidFill>
                <a:schemeClr val="dk1"/>
              </a:solidFill>
            </a:endParaRPr>
          </a:p>
          <a:p>
            <a:pPr marL="0" lvl="0" indent="0" algn="ctr" rtl="0">
              <a:lnSpc>
                <a:spcPct val="90000"/>
              </a:lnSpc>
              <a:spcBef>
                <a:spcPts val="0"/>
              </a:spcBef>
              <a:spcAft>
                <a:spcPts val="0"/>
              </a:spcAft>
              <a:buNone/>
            </a:pPr>
            <a:endParaRPr sz="1600" i="1" dirty="0">
              <a:solidFill>
                <a:schemeClr val="dk1"/>
              </a:solidFill>
              <a:highlight>
                <a:srgbClr val="EAD1DC"/>
              </a:highlight>
            </a:endParaRPr>
          </a:p>
        </p:txBody>
      </p:sp>
      <p:pic>
        <p:nvPicPr>
          <p:cNvPr id="843" name="Google Shape;843;g36ddf57f9f5_0_227">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2496225" y="1520317"/>
            <a:ext cx="1881900" cy="1321533"/>
          </a:xfrm>
          <a:prstGeom prst="rect">
            <a:avLst/>
          </a:prstGeom>
          <a:noFill/>
          <a:ln>
            <a:noFill/>
          </a:ln>
        </p:spPr>
      </p:pic>
      <p:pic>
        <p:nvPicPr>
          <p:cNvPr id="844" name="Google Shape;844;g36ddf57f9f5_0_227">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5038888" y="1464600"/>
            <a:ext cx="1431774" cy="1432976"/>
          </a:xfrm>
          <a:prstGeom prst="rect">
            <a:avLst/>
          </a:prstGeom>
          <a:noFill/>
          <a:ln>
            <a:noFill/>
          </a:ln>
        </p:spPr>
      </p:pic>
      <p:sp>
        <p:nvSpPr>
          <p:cNvPr id="845" name="Google Shape;845;g36ddf57f9f5_0_227"/>
          <p:cNvSpPr txBox="1">
            <a:spLocks noGrp="1"/>
          </p:cNvSpPr>
          <p:nvPr>
            <p:ph type="subTitle" idx="1"/>
          </p:nvPr>
        </p:nvSpPr>
        <p:spPr>
          <a:xfrm>
            <a:off x="4739175" y="2943625"/>
            <a:ext cx="2225100" cy="632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1800" u="sng" dirty="0">
                <a:solidFill>
                  <a:schemeClr val="hlink"/>
                </a:solidFill>
                <a:hlinkClick r:id="rId9"/>
              </a:rPr>
              <a:t>USDA Team Nutrition </a:t>
            </a:r>
            <a:r>
              <a:rPr lang="en-US" sz="1800" dirty="0">
                <a:solidFill>
                  <a:schemeClr val="dk1"/>
                </a:solidFill>
              </a:rPr>
              <a:t>education resources</a:t>
            </a:r>
            <a:endParaRPr sz="1600" i="1" dirty="0">
              <a:solidFill>
                <a:schemeClr val="dk1"/>
              </a:solidFill>
              <a:highlight>
                <a:srgbClr val="EAD1DC"/>
              </a:highlight>
            </a:endParaRPr>
          </a:p>
        </p:txBody>
      </p:sp>
      <p:pic>
        <p:nvPicPr>
          <p:cNvPr id="846" name="Google Shape;846;g36ddf57f9f5_0_227">
            <a:extLs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7265550" y="1456075"/>
            <a:ext cx="1177626" cy="1459766"/>
          </a:xfrm>
          <a:prstGeom prst="rect">
            <a:avLst/>
          </a:prstGeom>
          <a:noFill/>
          <a:ln>
            <a:noFill/>
          </a:ln>
        </p:spPr>
      </p:pic>
      <p:sp>
        <p:nvSpPr>
          <p:cNvPr id="848" name="Google Shape;848;g36ddf57f9f5_0_227"/>
          <p:cNvSpPr txBox="1">
            <a:spLocks noGrp="1"/>
          </p:cNvSpPr>
          <p:nvPr>
            <p:ph type="subTitle" idx="1"/>
          </p:nvPr>
        </p:nvSpPr>
        <p:spPr>
          <a:xfrm>
            <a:off x="448400" y="5245400"/>
            <a:ext cx="1881900" cy="95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1800" dirty="0">
                <a:solidFill>
                  <a:schemeClr val="dk1"/>
                </a:solidFill>
              </a:rPr>
              <a:t>The </a:t>
            </a:r>
            <a:r>
              <a:rPr lang="en-US" sz="1800" u="sng" dirty="0">
                <a:solidFill>
                  <a:schemeClr val="hlink"/>
                </a:solidFill>
                <a:hlinkClick r:id="rId11"/>
              </a:rPr>
              <a:t>USDA's Choose My Plate website</a:t>
            </a:r>
            <a:endParaRPr sz="1800" i="1" dirty="0">
              <a:solidFill>
                <a:schemeClr val="dk1"/>
              </a:solidFill>
              <a:highlight>
                <a:srgbClr val="EAD1DC"/>
              </a:highlight>
            </a:endParaRPr>
          </a:p>
        </p:txBody>
      </p:sp>
      <p:sp>
        <p:nvSpPr>
          <p:cNvPr id="849" name="Google Shape;849;g36ddf57f9f5_0_227"/>
          <p:cNvSpPr txBox="1">
            <a:spLocks noGrp="1"/>
          </p:cNvSpPr>
          <p:nvPr>
            <p:ph type="subTitle" idx="1"/>
          </p:nvPr>
        </p:nvSpPr>
        <p:spPr>
          <a:xfrm>
            <a:off x="7431146" y="5127125"/>
            <a:ext cx="1563300" cy="95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1800" u="sng" dirty="0">
                <a:solidFill>
                  <a:schemeClr val="hlink"/>
                </a:solidFill>
                <a:hlinkClick r:id="rId12"/>
              </a:rPr>
              <a:t>Oregon Agriculture in the Classroom </a:t>
            </a:r>
            <a:endParaRPr sz="1600" i="1" dirty="0">
              <a:solidFill>
                <a:schemeClr val="dk1"/>
              </a:solidFill>
              <a:highlight>
                <a:srgbClr val="EAD1DC"/>
              </a:highlight>
            </a:endParaRPr>
          </a:p>
        </p:txBody>
      </p:sp>
      <p:sp>
        <p:nvSpPr>
          <p:cNvPr id="850" name="Google Shape;850;g36ddf57f9f5_0_227"/>
          <p:cNvSpPr txBox="1">
            <a:spLocks noGrp="1"/>
          </p:cNvSpPr>
          <p:nvPr>
            <p:ph type="subTitle" idx="1"/>
          </p:nvPr>
        </p:nvSpPr>
        <p:spPr>
          <a:xfrm>
            <a:off x="7189350" y="2951775"/>
            <a:ext cx="1539600" cy="95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1800" dirty="0">
                <a:solidFill>
                  <a:schemeClr val="dk1"/>
                </a:solidFill>
              </a:rPr>
              <a:t>The</a:t>
            </a:r>
            <a:r>
              <a:rPr lang="en-US" sz="1800" u="sng" dirty="0">
                <a:solidFill>
                  <a:schemeClr val="hlink"/>
                </a:solidFill>
                <a:hlinkClick r:id="rId13"/>
              </a:rPr>
              <a:t> Oregon Harvest for Schools main page</a:t>
            </a:r>
            <a:endParaRPr sz="2000" dirty="0">
              <a:solidFill>
                <a:schemeClr val="dk1"/>
              </a:solidFill>
            </a:endParaRPr>
          </a:p>
          <a:p>
            <a:pPr marL="0" lvl="0" indent="0" algn="ctr" rtl="0">
              <a:lnSpc>
                <a:spcPct val="90000"/>
              </a:lnSpc>
              <a:spcBef>
                <a:spcPts val="0"/>
              </a:spcBef>
              <a:spcAft>
                <a:spcPts val="0"/>
              </a:spcAft>
              <a:buNone/>
            </a:pPr>
            <a:endParaRPr sz="1600" i="1" dirty="0">
              <a:solidFill>
                <a:schemeClr val="dk1"/>
              </a:solidFill>
              <a:highlight>
                <a:srgbClr val="EAD1DC"/>
              </a:highlight>
            </a:endParaRPr>
          </a:p>
        </p:txBody>
      </p:sp>
      <p:sp>
        <p:nvSpPr>
          <p:cNvPr id="851" name="Google Shape;851;g36ddf57f9f5_0_227"/>
          <p:cNvSpPr txBox="1">
            <a:spLocks noGrp="1"/>
          </p:cNvSpPr>
          <p:nvPr>
            <p:ph type="subTitle" idx="1"/>
          </p:nvPr>
        </p:nvSpPr>
        <p:spPr>
          <a:xfrm>
            <a:off x="9975150" y="5093000"/>
            <a:ext cx="1801200" cy="95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1600" dirty="0">
                <a:solidFill>
                  <a:schemeClr val="dk1"/>
                </a:solidFill>
                <a:hlinkClick r:id="rId14"/>
              </a:rPr>
              <a:t>Oregon State University Food Hero / Growing Healthy Kids</a:t>
            </a:r>
            <a:endParaRPr sz="1600" dirty="0">
              <a:solidFill>
                <a:schemeClr val="dk1"/>
              </a:solidFill>
            </a:endParaRPr>
          </a:p>
        </p:txBody>
      </p:sp>
      <p:pic>
        <p:nvPicPr>
          <p:cNvPr id="852" name="Google Shape;852;g36ddf57f9f5_0_227">
            <a:extLst>
              <a:ext uri="{C183D7F6-B498-43B3-948B-1728B52AA6E4}">
                <adec:decorative xmlns:adec="http://schemas.microsoft.com/office/drawing/2017/decorative" val="1"/>
              </a:ext>
            </a:extLst>
          </p:cNvPr>
          <p:cNvPicPr preferRelativeResize="0"/>
          <p:nvPr/>
        </p:nvPicPr>
        <p:blipFill>
          <a:blip r:embed="rId15">
            <a:alphaModFix/>
          </a:blip>
          <a:stretch>
            <a:fillRect/>
          </a:stretch>
        </p:blipFill>
        <p:spPr>
          <a:xfrm>
            <a:off x="7041850" y="4582339"/>
            <a:ext cx="2529900" cy="490011"/>
          </a:xfrm>
          <a:prstGeom prst="rect">
            <a:avLst/>
          </a:prstGeom>
          <a:noFill/>
          <a:ln>
            <a:noFill/>
          </a:ln>
        </p:spPr>
      </p:pic>
      <p:sp>
        <p:nvSpPr>
          <p:cNvPr id="853" name="Google Shape;853;g36ddf57f9f5_0_227"/>
          <p:cNvSpPr txBox="1">
            <a:spLocks noGrp="1"/>
          </p:cNvSpPr>
          <p:nvPr>
            <p:ph type="subTitle" idx="1"/>
          </p:nvPr>
        </p:nvSpPr>
        <p:spPr>
          <a:xfrm>
            <a:off x="4391650" y="5204175"/>
            <a:ext cx="2239200" cy="95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1800" u="sng" dirty="0">
                <a:solidFill>
                  <a:schemeClr val="hlink"/>
                </a:solidFill>
                <a:hlinkClick r:id="rId16"/>
              </a:rPr>
              <a:t>ODE's Farm to Child Nutrition Programs webpage</a:t>
            </a:r>
            <a:endParaRPr sz="1600" i="1" dirty="0">
              <a:solidFill>
                <a:schemeClr val="dk1"/>
              </a:solidFill>
              <a:highlight>
                <a:srgbClr val="EAD1DC"/>
              </a:highlight>
            </a:endParaRPr>
          </a:p>
        </p:txBody>
      </p:sp>
      <p:pic>
        <p:nvPicPr>
          <p:cNvPr id="854" name="Google Shape;854;g36ddf57f9f5_0_227">
            <a:extLst>
              <a:ext uri="{C183D7F6-B498-43B3-948B-1728B52AA6E4}">
                <adec:decorative xmlns:adec="http://schemas.microsoft.com/office/drawing/2017/decorative" val="1"/>
              </a:ext>
            </a:extLst>
          </p:cNvPr>
          <p:cNvPicPr preferRelativeResize="0"/>
          <p:nvPr/>
        </p:nvPicPr>
        <p:blipFill>
          <a:blip r:embed="rId17">
            <a:alphaModFix/>
          </a:blip>
          <a:stretch>
            <a:fillRect/>
          </a:stretch>
        </p:blipFill>
        <p:spPr>
          <a:xfrm>
            <a:off x="4114875" y="4160898"/>
            <a:ext cx="2864101" cy="870140"/>
          </a:xfrm>
          <a:prstGeom prst="rect">
            <a:avLst/>
          </a:prstGeom>
          <a:noFill/>
          <a:ln>
            <a:noFill/>
          </a:ln>
        </p:spPr>
      </p:pic>
      <p:pic>
        <p:nvPicPr>
          <p:cNvPr id="855" name="Google Shape;855;g36ddf57f9f5_0_227">
            <a:extLst>
              <a:ext uri="{C183D7F6-B498-43B3-948B-1728B52AA6E4}">
                <adec:decorative xmlns:adec="http://schemas.microsoft.com/office/drawing/2017/decorative" val="1"/>
              </a:ext>
            </a:extLst>
          </p:cNvPr>
          <p:cNvPicPr preferRelativeResize="0"/>
          <p:nvPr/>
        </p:nvPicPr>
        <p:blipFill>
          <a:blip r:embed="rId18">
            <a:alphaModFix/>
          </a:blip>
          <a:stretch>
            <a:fillRect/>
          </a:stretch>
        </p:blipFill>
        <p:spPr>
          <a:xfrm>
            <a:off x="712025" y="3947011"/>
            <a:ext cx="1242049" cy="1113550"/>
          </a:xfrm>
          <a:prstGeom prst="rect">
            <a:avLst/>
          </a:prstGeom>
          <a:noFill/>
          <a:ln>
            <a:noFill/>
          </a:ln>
        </p:spPr>
      </p:pic>
      <p:pic>
        <p:nvPicPr>
          <p:cNvPr id="857" name="Google Shape;857;g36ddf57f9f5_0_227">
            <a:extLst>
              <a:ext uri="{C183D7F6-B498-43B3-948B-1728B52AA6E4}">
                <adec:decorative xmlns:adec="http://schemas.microsoft.com/office/drawing/2017/decorative" val="1"/>
              </a:ext>
            </a:extLst>
          </p:cNvPr>
          <p:cNvPicPr preferRelativeResize="0"/>
          <p:nvPr/>
        </p:nvPicPr>
        <p:blipFill>
          <a:blip r:embed="rId19">
            <a:alphaModFix/>
          </a:blip>
          <a:stretch>
            <a:fillRect/>
          </a:stretch>
        </p:blipFill>
        <p:spPr>
          <a:xfrm>
            <a:off x="2587551" y="3993946"/>
            <a:ext cx="1242050" cy="1204028"/>
          </a:xfrm>
          <a:prstGeom prst="rect">
            <a:avLst/>
          </a:prstGeom>
          <a:noFill/>
          <a:ln>
            <a:noFill/>
          </a:ln>
        </p:spPr>
      </p:pic>
      <p:sp>
        <p:nvSpPr>
          <p:cNvPr id="858" name="Google Shape;858;g36ddf57f9f5_0_227"/>
          <p:cNvSpPr txBox="1">
            <a:spLocks noGrp="1"/>
          </p:cNvSpPr>
          <p:nvPr>
            <p:ph type="subTitle" idx="1"/>
          </p:nvPr>
        </p:nvSpPr>
        <p:spPr>
          <a:xfrm>
            <a:off x="2340224" y="5245400"/>
            <a:ext cx="1801200" cy="95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1800" u="sng" dirty="0">
                <a:solidFill>
                  <a:schemeClr val="hlink"/>
                </a:solidFill>
                <a:hlinkClick r:id="rId20"/>
              </a:rPr>
              <a:t>Oregon Healthy Schools webpage</a:t>
            </a:r>
            <a:endParaRPr sz="1600" i="1" dirty="0">
              <a:solidFill>
                <a:schemeClr val="dk1"/>
              </a:solidFill>
              <a:highlight>
                <a:srgbClr val="EAD1DC"/>
              </a:highlight>
            </a:endParaRPr>
          </a:p>
        </p:txBody>
      </p:sp>
      <p:sp>
        <p:nvSpPr>
          <p:cNvPr id="859" name="Google Shape;859;g36ddf57f9f5_0_227"/>
          <p:cNvSpPr txBox="1">
            <a:spLocks noGrp="1"/>
          </p:cNvSpPr>
          <p:nvPr>
            <p:ph type="subTitle" idx="1"/>
          </p:nvPr>
        </p:nvSpPr>
        <p:spPr>
          <a:xfrm>
            <a:off x="9146913" y="2975100"/>
            <a:ext cx="2529900" cy="957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3"/>
              </a:buClr>
              <a:buSzPts val="2400"/>
              <a:buNone/>
            </a:pPr>
            <a:r>
              <a:rPr lang="en-US" sz="1800" u="sng" dirty="0">
                <a:solidFill>
                  <a:schemeClr val="hlink"/>
                </a:solidFill>
                <a:hlinkClick r:id="rId21"/>
              </a:rPr>
              <a:t>ODE's Fresh Fruit and Vegetable Program webpage</a:t>
            </a:r>
            <a:endParaRPr sz="1800" dirty="0">
              <a:solidFill>
                <a:schemeClr val="dk1"/>
              </a:solidFill>
            </a:endParaRPr>
          </a:p>
          <a:p>
            <a:pPr marL="0" lvl="0" indent="0" algn="l" rtl="0">
              <a:lnSpc>
                <a:spcPct val="90000"/>
              </a:lnSpc>
              <a:spcBef>
                <a:spcPts val="0"/>
              </a:spcBef>
              <a:spcAft>
                <a:spcPts val="0"/>
              </a:spcAft>
              <a:buClr>
                <a:schemeClr val="accent3"/>
              </a:buClr>
              <a:buSzPts val="2400"/>
              <a:buNone/>
            </a:pPr>
            <a:endParaRPr sz="1800" dirty="0">
              <a:solidFill>
                <a:schemeClr val="dk1"/>
              </a:solidFill>
            </a:endParaRPr>
          </a:p>
          <a:p>
            <a:pPr marL="0" lvl="0" indent="0" algn="l" rtl="0">
              <a:lnSpc>
                <a:spcPct val="90000"/>
              </a:lnSpc>
              <a:spcBef>
                <a:spcPts val="0"/>
              </a:spcBef>
              <a:spcAft>
                <a:spcPts val="0"/>
              </a:spcAft>
              <a:buNone/>
            </a:pPr>
            <a:endParaRPr sz="1600" i="1" dirty="0">
              <a:solidFill>
                <a:schemeClr val="dk1"/>
              </a:solidFill>
              <a:highlight>
                <a:srgbClr val="EAD1DC"/>
              </a:highlight>
            </a:endParaRPr>
          </a:p>
        </p:txBody>
      </p:sp>
      <p:pic>
        <p:nvPicPr>
          <p:cNvPr id="3" name="Picture 2">
            <a:extLst>
              <a:ext uri="{FF2B5EF4-FFF2-40B4-BE49-F238E27FC236}">
                <a16:creationId xmlns:a16="http://schemas.microsoft.com/office/drawing/2014/main" id="{44815A00-A315-EF88-3F20-D4D02635D0DD}"/>
              </a:ext>
              <a:ext uri="{C183D7F6-B498-43B3-948B-1728B52AA6E4}">
                <adec:decorative xmlns:adec="http://schemas.microsoft.com/office/drawing/2017/decorative" val="1"/>
              </a:ext>
            </a:extLst>
          </p:cNvPr>
          <p:cNvPicPr>
            <a:picLocks noChangeAspect="1"/>
          </p:cNvPicPr>
          <p:nvPr/>
        </p:nvPicPr>
        <p:blipFill>
          <a:blip r:embed="rId22"/>
          <a:stretch>
            <a:fillRect/>
          </a:stretch>
        </p:blipFill>
        <p:spPr>
          <a:xfrm>
            <a:off x="10442225" y="269122"/>
            <a:ext cx="1480021" cy="1568822"/>
          </a:xfrm>
          <a:prstGeom prst="rect">
            <a:avLst/>
          </a:prstGeom>
        </p:spPr>
      </p:pic>
      <p:pic>
        <p:nvPicPr>
          <p:cNvPr id="4" name="Picture 3">
            <a:extLst>
              <a:ext uri="{FF2B5EF4-FFF2-40B4-BE49-F238E27FC236}">
                <a16:creationId xmlns:a16="http://schemas.microsoft.com/office/drawing/2014/main" id="{60A3D76A-349F-B414-2C1B-A5406D0210AB}"/>
              </a:ext>
              <a:ext uri="{C183D7F6-B498-43B3-948B-1728B52AA6E4}">
                <adec:decorative xmlns:adec="http://schemas.microsoft.com/office/drawing/2017/decorative" val="1"/>
              </a:ext>
            </a:extLst>
          </p:cNvPr>
          <p:cNvPicPr>
            <a:picLocks noChangeAspect="1"/>
          </p:cNvPicPr>
          <p:nvPr/>
        </p:nvPicPr>
        <p:blipFill>
          <a:blip r:embed="rId23"/>
          <a:stretch>
            <a:fillRect/>
          </a:stretch>
        </p:blipFill>
        <p:spPr>
          <a:xfrm>
            <a:off x="8665726" y="2137427"/>
            <a:ext cx="3132246" cy="704423"/>
          </a:xfrm>
          <a:prstGeom prst="rect">
            <a:avLst/>
          </a:prstGeom>
        </p:spPr>
      </p:pic>
      <p:pic>
        <p:nvPicPr>
          <p:cNvPr id="5" name="Picture 4">
            <a:extLst>
              <a:ext uri="{FF2B5EF4-FFF2-40B4-BE49-F238E27FC236}">
                <a16:creationId xmlns:a16="http://schemas.microsoft.com/office/drawing/2014/main" id="{F2040770-6F90-F94F-1753-71DFB9508004}"/>
              </a:ext>
              <a:ext uri="{C183D7F6-B498-43B3-948B-1728B52AA6E4}">
                <adec:decorative xmlns:adec="http://schemas.microsoft.com/office/drawing/2017/decorative" val="1"/>
              </a:ext>
            </a:extLst>
          </p:cNvPr>
          <p:cNvPicPr>
            <a:picLocks noChangeAspect="1"/>
          </p:cNvPicPr>
          <p:nvPr/>
        </p:nvPicPr>
        <p:blipFill>
          <a:blip r:embed="rId24"/>
          <a:stretch>
            <a:fillRect/>
          </a:stretch>
        </p:blipFill>
        <p:spPr>
          <a:xfrm>
            <a:off x="10249199" y="3925806"/>
            <a:ext cx="1279559" cy="1105232"/>
          </a:xfrm>
          <a:prstGeom prst="rect">
            <a:avLst/>
          </a:prstGeom>
        </p:spPr>
      </p:pic>
      <p:sp>
        <p:nvSpPr>
          <p:cNvPr id="838" name="Google Shape;838;g36ddf57f9f5_0_227"/>
          <p:cNvSpPr txBox="1">
            <a:spLocks noGrp="1"/>
          </p:cNvSpPr>
          <p:nvPr>
            <p:ph type="sldNum" idx="12"/>
          </p:nvPr>
        </p:nvSpPr>
        <p:spPr>
          <a:xfrm>
            <a:off x="8610600" y="6139793"/>
            <a:ext cx="2891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43</a:t>
            </a:fld>
            <a:endParaRPr/>
          </a:p>
        </p:txBody>
      </p:sp>
      <p:sp>
        <p:nvSpPr>
          <p:cNvPr id="837" name="Google Shape;837;g36ddf57f9f5_0_227"/>
          <p:cNvSpPr txBox="1">
            <a:spLocks noGrp="1"/>
          </p:cNvSpPr>
          <p:nvPr>
            <p:ph type="ftr" idx="11"/>
          </p:nvPr>
        </p:nvSpPr>
        <p:spPr>
          <a:xfrm>
            <a:off x="717176" y="6139793"/>
            <a:ext cx="2864100" cy="36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pic>
        <p:nvPicPr>
          <p:cNvPr id="839" name="Google Shape;839;g36ddf57f9f5_0_227" descr="Oregon Department of Education Logo&#10;Oregon achieves together"/>
          <p:cNvPicPr preferRelativeResize="0"/>
          <p:nvPr/>
        </p:nvPicPr>
        <p:blipFill rotWithShape="1">
          <a:blip r:embed="rId25">
            <a:alphaModFix/>
          </a:blip>
          <a:srcRect/>
          <a:stretch/>
        </p:blipFill>
        <p:spPr>
          <a:xfrm>
            <a:off x="269754" y="269122"/>
            <a:ext cx="2239201" cy="1113550"/>
          </a:xfrm>
          <a:prstGeom prst="rect">
            <a:avLst/>
          </a:prstGeom>
          <a:noFill/>
          <a:ln>
            <a:noFill/>
          </a:ln>
        </p:spPr>
      </p:pic>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863"/>
        <p:cNvGrpSpPr/>
        <p:nvPr/>
      </p:nvGrpSpPr>
      <p:grpSpPr>
        <a:xfrm>
          <a:off x="0" y="0"/>
          <a:ext cx="0" cy="0"/>
          <a:chOff x="0" y="0"/>
          <a:chExt cx="0" cy="0"/>
        </a:xfrm>
      </p:grpSpPr>
      <p:sp>
        <p:nvSpPr>
          <p:cNvPr id="2" name="Title 1">
            <a:extLst>
              <a:ext uri="{FF2B5EF4-FFF2-40B4-BE49-F238E27FC236}">
                <a16:creationId xmlns:a16="http://schemas.microsoft.com/office/drawing/2014/main" id="{FC9FD292-D5C7-4C36-DE9A-4F0F260AF63C}"/>
              </a:ext>
            </a:extLst>
          </p:cNvPr>
          <p:cNvSpPr>
            <a:spLocks noGrp="1"/>
          </p:cNvSpPr>
          <p:nvPr>
            <p:ph type="ctrTitle"/>
          </p:nvPr>
        </p:nvSpPr>
        <p:spPr>
          <a:xfrm>
            <a:off x="1524000" y="-2387600"/>
            <a:ext cx="9144000" cy="2387600"/>
          </a:xfrm>
        </p:spPr>
        <p:txBody>
          <a:bodyPr spcFirstLastPara="1" wrap="square" lIns="91425" tIns="45700" rIns="91425" bIns="45700" anchor="b" anchorCtr="0">
            <a:noAutofit/>
          </a:bodyPr>
          <a:lstStyle/>
          <a:p>
            <a:r>
              <a:rPr lang="en-US" dirty="0"/>
              <a:t>Thank you!</a:t>
            </a:r>
          </a:p>
        </p:txBody>
      </p:sp>
      <p:pic>
        <p:nvPicPr>
          <p:cNvPr id="866" name="Google Shape;866;p8" descr="&quot;Thank you&quot; spelled out in sliced bell peppers"/>
          <p:cNvPicPr preferRelativeResize="0"/>
          <p:nvPr/>
        </p:nvPicPr>
        <p:blipFill>
          <a:blip r:embed="rId4">
            <a:alphaModFix/>
          </a:blip>
          <a:stretch>
            <a:fillRect/>
          </a:stretch>
        </p:blipFill>
        <p:spPr>
          <a:xfrm>
            <a:off x="2532025" y="472225"/>
            <a:ext cx="7149750" cy="4468600"/>
          </a:xfrm>
          <a:prstGeom prst="rect">
            <a:avLst/>
          </a:prstGeom>
          <a:noFill/>
          <a:ln>
            <a:noFill/>
          </a:ln>
        </p:spPr>
      </p:pic>
      <p:sp>
        <p:nvSpPr>
          <p:cNvPr id="864" name="Google Shape;864;p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865" name="Google Shape;865;p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44</a:t>
            </a:fld>
            <a:endParaRP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2" name="Google Shape;872;p1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873" name="Google Shape;873;p1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45</a:t>
            </a:fld>
            <a:endParaRPr/>
          </a:p>
        </p:txBody>
      </p:sp>
      <p:pic>
        <p:nvPicPr>
          <p:cNvPr id="874" name="Google Shape;874;p10" descr="USA logo - the letters USDA over a green hillside"/>
          <p:cNvPicPr preferRelativeResize="0"/>
          <p:nvPr/>
        </p:nvPicPr>
        <p:blipFill>
          <a:blip r:embed="rId4">
            <a:alphaModFix/>
          </a:blip>
          <a:stretch>
            <a:fillRect/>
          </a:stretch>
        </p:blipFill>
        <p:spPr>
          <a:xfrm>
            <a:off x="8218775" y="3908200"/>
            <a:ext cx="3079525" cy="2104925"/>
          </a:xfrm>
          <a:prstGeom prst="rect">
            <a:avLst/>
          </a:prstGeom>
          <a:noFill/>
          <a:ln>
            <a:noFill/>
          </a:ln>
        </p:spPr>
      </p:pic>
      <p:sp>
        <p:nvSpPr>
          <p:cNvPr id="875" name="Google Shape;875;p10"/>
          <p:cNvSpPr txBox="1"/>
          <p:nvPr/>
        </p:nvSpPr>
        <p:spPr>
          <a:xfrm>
            <a:off x="717175" y="724200"/>
            <a:ext cx="10869900" cy="481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a:solidFill>
                  <a:schemeClr val="dk1"/>
                </a:solidFill>
                <a:latin typeface="Calibri"/>
                <a:ea typeface="Calibri"/>
                <a:cs typeface="Calibri"/>
                <a:sym typeface="Calibri"/>
              </a:rPr>
              <a:t>In accordance with Federal civil rights law and U.S. Department of Agriculture (USDA) civil rights regulations and policies, the USDA, its Agencies, offices, and employees, and institutions participating in or administering USDA programs are prohibited from discriminating based on race, color, national origin, sex, disability, age, or reprisal or retaliation for prior civil rights activity in any program or activity conducted or funded by USDA.</a:t>
            </a:r>
            <a:endParaRPr sz="1500">
              <a:solidFill>
                <a:schemeClr val="dk1"/>
              </a:solidFill>
              <a:latin typeface="Calibri"/>
              <a:ea typeface="Calibri"/>
              <a:cs typeface="Calibri"/>
              <a:sym typeface="Calibri"/>
            </a:endParaRPr>
          </a:p>
          <a:p>
            <a:pPr marL="0" lvl="0" indent="0" algn="l" rtl="0">
              <a:spcBef>
                <a:spcPts val="0"/>
              </a:spcBef>
              <a:spcAft>
                <a:spcPts val="0"/>
              </a:spcAft>
              <a:buNone/>
            </a:pPr>
            <a:endParaRPr sz="1500">
              <a:solidFill>
                <a:schemeClr val="dk1"/>
              </a:solidFill>
              <a:latin typeface="Calibri"/>
              <a:ea typeface="Calibri"/>
              <a:cs typeface="Calibri"/>
              <a:sym typeface="Calibri"/>
            </a:endParaRPr>
          </a:p>
          <a:p>
            <a:pPr marL="0" lvl="0" indent="0" algn="l" rtl="0">
              <a:spcBef>
                <a:spcPts val="0"/>
              </a:spcBef>
              <a:spcAft>
                <a:spcPts val="0"/>
              </a:spcAft>
              <a:buNone/>
            </a:pPr>
            <a:r>
              <a:rPr lang="en-US" sz="1500">
                <a:solidFill>
                  <a:schemeClr val="dk1"/>
                </a:solidFill>
                <a:latin typeface="Calibri"/>
                <a:ea typeface="Calibri"/>
                <a:cs typeface="Calibri"/>
                <a:sym typeface="Calibri"/>
              </a:rPr>
              <a:t>Persons with disabilities who require alternative means of communication for program information (e.g. Braille, large print, audiotape, American Sign Language, etc.), should contact the Agency (State or local) where they applied for benefits. Individuals who are deaf, hard of hearing or have speech disabilities may contact USDA through the Federal Relay Service at (800) 877-8339. Additionally, program information may be made available in languages other than English.</a:t>
            </a:r>
            <a:endParaRPr sz="1500">
              <a:solidFill>
                <a:schemeClr val="dk1"/>
              </a:solidFill>
              <a:latin typeface="Calibri"/>
              <a:ea typeface="Calibri"/>
              <a:cs typeface="Calibri"/>
              <a:sym typeface="Calibri"/>
            </a:endParaRPr>
          </a:p>
          <a:p>
            <a:pPr marL="0" lvl="0" indent="0" algn="l" rtl="0">
              <a:spcBef>
                <a:spcPts val="0"/>
              </a:spcBef>
              <a:spcAft>
                <a:spcPts val="0"/>
              </a:spcAft>
              <a:buNone/>
            </a:pPr>
            <a:endParaRPr sz="1500">
              <a:solidFill>
                <a:schemeClr val="dk1"/>
              </a:solidFill>
              <a:latin typeface="Calibri"/>
              <a:ea typeface="Calibri"/>
              <a:cs typeface="Calibri"/>
              <a:sym typeface="Calibri"/>
            </a:endParaRPr>
          </a:p>
          <a:p>
            <a:pPr marL="0" lvl="0" indent="0" algn="l" rtl="0">
              <a:spcBef>
                <a:spcPts val="0"/>
              </a:spcBef>
              <a:spcAft>
                <a:spcPts val="0"/>
              </a:spcAft>
              <a:buNone/>
            </a:pPr>
            <a:r>
              <a:rPr lang="en-US" sz="1500">
                <a:solidFill>
                  <a:schemeClr val="dk1"/>
                </a:solidFill>
                <a:latin typeface="Calibri"/>
                <a:ea typeface="Calibri"/>
                <a:cs typeface="Calibri"/>
                <a:sym typeface="Calibri"/>
              </a:rPr>
              <a:t>To file a program complaint of discrimination, complete the USDA Program Discrimination Complaint Form, (AD-3027) found online at https://www.usda.gov/oascr(opens in a new tab), and at any USDA office, or write a letter addressed to USDA and provide in the letter all of the information requested in the form. To request a copy of the complaint form, call (866) 632-9992. Submit your completed form or letter to USDA by:</a:t>
            </a:r>
            <a:endParaRPr sz="1500">
              <a:solidFill>
                <a:schemeClr val="dk1"/>
              </a:solidFill>
              <a:latin typeface="Calibri"/>
              <a:ea typeface="Calibri"/>
              <a:cs typeface="Calibri"/>
              <a:sym typeface="Calibri"/>
            </a:endParaRPr>
          </a:p>
          <a:p>
            <a:pPr marL="0" lvl="0" indent="0" algn="l" rtl="0">
              <a:spcBef>
                <a:spcPts val="0"/>
              </a:spcBef>
              <a:spcAft>
                <a:spcPts val="0"/>
              </a:spcAft>
              <a:buNone/>
            </a:pPr>
            <a:endParaRPr sz="1500">
              <a:solidFill>
                <a:schemeClr val="dk1"/>
              </a:solidFill>
              <a:latin typeface="Calibri"/>
              <a:ea typeface="Calibri"/>
              <a:cs typeface="Calibri"/>
              <a:sym typeface="Calibri"/>
            </a:endParaRPr>
          </a:p>
          <a:p>
            <a:pPr marL="0" lvl="0" indent="0" algn="l" rtl="0">
              <a:spcBef>
                <a:spcPts val="0"/>
              </a:spcBef>
              <a:spcAft>
                <a:spcPts val="0"/>
              </a:spcAft>
              <a:buNone/>
            </a:pPr>
            <a:r>
              <a:rPr lang="en-US" sz="1500">
                <a:solidFill>
                  <a:schemeClr val="dk1"/>
                </a:solidFill>
                <a:latin typeface="Calibri"/>
                <a:ea typeface="Calibri"/>
                <a:cs typeface="Calibri"/>
                <a:sym typeface="Calibri"/>
              </a:rPr>
              <a:t>(1) mail: U.S. Department of Agriculture</a:t>
            </a:r>
            <a:endParaRPr sz="1500">
              <a:solidFill>
                <a:schemeClr val="dk1"/>
              </a:solidFill>
              <a:latin typeface="Calibri"/>
              <a:ea typeface="Calibri"/>
              <a:cs typeface="Calibri"/>
              <a:sym typeface="Calibri"/>
            </a:endParaRPr>
          </a:p>
          <a:p>
            <a:pPr marL="0" lvl="0" indent="0" algn="l" rtl="0">
              <a:spcBef>
                <a:spcPts val="0"/>
              </a:spcBef>
              <a:spcAft>
                <a:spcPts val="0"/>
              </a:spcAft>
              <a:buNone/>
            </a:pPr>
            <a:r>
              <a:rPr lang="en-US" sz="1500">
                <a:solidFill>
                  <a:schemeClr val="dk1"/>
                </a:solidFill>
                <a:latin typeface="Calibri"/>
                <a:ea typeface="Calibri"/>
                <a:cs typeface="Calibri"/>
                <a:sym typeface="Calibri"/>
              </a:rPr>
              <a:t>Office of the Assistant Secretary for Civil Rights</a:t>
            </a:r>
            <a:endParaRPr sz="1500">
              <a:solidFill>
                <a:schemeClr val="dk1"/>
              </a:solidFill>
              <a:latin typeface="Calibri"/>
              <a:ea typeface="Calibri"/>
              <a:cs typeface="Calibri"/>
              <a:sym typeface="Calibri"/>
            </a:endParaRPr>
          </a:p>
          <a:p>
            <a:pPr marL="0" lvl="0" indent="0" algn="l" rtl="0">
              <a:spcBef>
                <a:spcPts val="0"/>
              </a:spcBef>
              <a:spcAft>
                <a:spcPts val="0"/>
              </a:spcAft>
              <a:buNone/>
            </a:pPr>
            <a:r>
              <a:rPr lang="en-US" sz="1500">
                <a:solidFill>
                  <a:schemeClr val="dk1"/>
                </a:solidFill>
                <a:latin typeface="Calibri"/>
                <a:ea typeface="Calibri"/>
                <a:cs typeface="Calibri"/>
                <a:sym typeface="Calibri"/>
              </a:rPr>
              <a:t>1400 Independence Avenue, SW</a:t>
            </a:r>
            <a:endParaRPr sz="1500">
              <a:solidFill>
                <a:schemeClr val="dk1"/>
              </a:solidFill>
              <a:latin typeface="Calibri"/>
              <a:ea typeface="Calibri"/>
              <a:cs typeface="Calibri"/>
              <a:sym typeface="Calibri"/>
            </a:endParaRPr>
          </a:p>
          <a:p>
            <a:pPr marL="0" lvl="0" indent="0" algn="l" rtl="0">
              <a:spcBef>
                <a:spcPts val="0"/>
              </a:spcBef>
              <a:spcAft>
                <a:spcPts val="0"/>
              </a:spcAft>
              <a:buNone/>
            </a:pPr>
            <a:r>
              <a:rPr lang="en-US" sz="1500">
                <a:solidFill>
                  <a:schemeClr val="dk1"/>
                </a:solidFill>
                <a:latin typeface="Calibri"/>
                <a:ea typeface="Calibri"/>
                <a:cs typeface="Calibri"/>
                <a:sym typeface="Calibri"/>
              </a:rPr>
              <a:t>Washington, D.C. 20250-9410;</a:t>
            </a:r>
            <a:endParaRPr sz="1500">
              <a:solidFill>
                <a:schemeClr val="dk1"/>
              </a:solidFill>
              <a:latin typeface="Calibri"/>
              <a:ea typeface="Calibri"/>
              <a:cs typeface="Calibri"/>
              <a:sym typeface="Calibri"/>
            </a:endParaRPr>
          </a:p>
          <a:p>
            <a:pPr marL="0" lvl="0" indent="0" algn="l" rtl="0">
              <a:spcBef>
                <a:spcPts val="0"/>
              </a:spcBef>
              <a:spcAft>
                <a:spcPts val="0"/>
              </a:spcAft>
              <a:buNone/>
            </a:pPr>
            <a:endParaRPr sz="1500">
              <a:solidFill>
                <a:schemeClr val="dk1"/>
              </a:solidFill>
              <a:latin typeface="Calibri"/>
              <a:ea typeface="Calibri"/>
              <a:cs typeface="Calibri"/>
              <a:sym typeface="Calibri"/>
            </a:endParaRPr>
          </a:p>
          <a:p>
            <a:pPr marL="0" lvl="0" indent="0" algn="l" rtl="0">
              <a:spcBef>
                <a:spcPts val="0"/>
              </a:spcBef>
              <a:spcAft>
                <a:spcPts val="0"/>
              </a:spcAft>
              <a:buNone/>
            </a:pPr>
            <a:r>
              <a:rPr lang="en-US" sz="1500">
                <a:solidFill>
                  <a:schemeClr val="dk1"/>
                </a:solidFill>
                <a:latin typeface="Calibri"/>
                <a:ea typeface="Calibri"/>
                <a:cs typeface="Calibri"/>
                <a:sym typeface="Calibri"/>
              </a:rPr>
              <a:t>(2) fax: (202) 690-7442; or</a:t>
            </a:r>
            <a:endParaRPr sz="1500">
              <a:solidFill>
                <a:schemeClr val="dk1"/>
              </a:solidFill>
              <a:latin typeface="Calibri"/>
              <a:ea typeface="Calibri"/>
              <a:cs typeface="Calibri"/>
              <a:sym typeface="Calibri"/>
            </a:endParaRPr>
          </a:p>
          <a:p>
            <a:pPr marL="0" lvl="0" indent="0" algn="l" rtl="0">
              <a:spcBef>
                <a:spcPts val="0"/>
              </a:spcBef>
              <a:spcAft>
                <a:spcPts val="0"/>
              </a:spcAft>
              <a:buNone/>
            </a:pPr>
            <a:endParaRPr sz="1500">
              <a:solidFill>
                <a:schemeClr val="dk1"/>
              </a:solidFill>
              <a:latin typeface="Calibri"/>
              <a:ea typeface="Calibri"/>
              <a:cs typeface="Calibri"/>
              <a:sym typeface="Calibri"/>
            </a:endParaRPr>
          </a:p>
          <a:p>
            <a:pPr marL="0" lvl="0" indent="0" algn="l" rtl="0">
              <a:spcBef>
                <a:spcPts val="0"/>
              </a:spcBef>
              <a:spcAft>
                <a:spcPts val="0"/>
              </a:spcAft>
              <a:buNone/>
            </a:pPr>
            <a:r>
              <a:rPr lang="en-US" sz="1500">
                <a:solidFill>
                  <a:schemeClr val="dk1"/>
                </a:solidFill>
                <a:latin typeface="Calibri"/>
                <a:ea typeface="Calibri"/>
                <a:cs typeface="Calibri"/>
                <a:sym typeface="Calibri"/>
              </a:rPr>
              <a:t>(3) email: program.intake@usda.gov</a:t>
            </a:r>
            <a:endParaRPr sz="1500">
              <a:solidFill>
                <a:schemeClr val="dk1"/>
              </a:solidFill>
              <a:latin typeface="Calibri"/>
              <a:ea typeface="Calibri"/>
              <a:cs typeface="Calibri"/>
              <a:sym typeface="Calibri"/>
            </a:endParaRPr>
          </a:p>
        </p:txBody>
      </p:sp>
      <p:sp>
        <p:nvSpPr>
          <p:cNvPr id="2" name="Title 1">
            <a:extLst>
              <a:ext uri="{FF2B5EF4-FFF2-40B4-BE49-F238E27FC236}">
                <a16:creationId xmlns:a16="http://schemas.microsoft.com/office/drawing/2014/main" id="{F6E576B9-815E-AE80-7003-F838F1C6495E}"/>
              </a:ext>
            </a:extLst>
          </p:cNvPr>
          <p:cNvSpPr>
            <a:spLocks noGrp="1"/>
          </p:cNvSpPr>
          <p:nvPr>
            <p:ph type="ctrTitle"/>
          </p:nvPr>
        </p:nvSpPr>
        <p:spPr>
          <a:xfrm>
            <a:off x="1524000" y="-2387600"/>
            <a:ext cx="9144000" cy="2387600"/>
          </a:xfrm>
        </p:spPr>
        <p:txBody>
          <a:bodyPr spcFirstLastPara="1" wrap="square" lIns="91425" tIns="45700" rIns="91425" bIns="45700" anchor="b" anchorCtr="0">
            <a:noAutofit/>
          </a:bodyPr>
          <a:lstStyle/>
          <a:p>
            <a:r>
              <a:rPr lang="en-US" dirty="0"/>
              <a:t>USDA Discrimination slide</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2021ODE">
  <a:themeElements>
    <a:clrScheme name="ODE 2025">
      <a:dk1>
        <a:srgbClr val="000000"/>
      </a:dk1>
      <a:lt1>
        <a:srgbClr val="FFFFFF"/>
      </a:lt1>
      <a:dk2>
        <a:srgbClr val="007A78"/>
      </a:dk2>
      <a:lt2>
        <a:srgbClr val="F2FAFE"/>
      </a:lt2>
      <a:accent1>
        <a:srgbClr val="1B75BC"/>
      </a:accent1>
      <a:accent2>
        <a:srgbClr val="9F2065"/>
      </a:accent2>
      <a:accent3>
        <a:srgbClr val="C14B1F"/>
      </a:accent3>
      <a:accent4>
        <a:srgbClr val="916600"/>
      </a:accent4>
      <a:accent5>
        <a:srgbClr val="007F43"/>
      </a:accent5>
      <a:accent6>
        <a:srgbClr val="D34F9A"/>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ange_2021ODE">
  <a:themeElements>
    <a:clrScheme name="ODE_2024">
      <a:dk1>
        <a:srgbClr val="000000"/>
      </a:dk1>
      <a:lt1>
        <a:srgbClr val="FFFFFF"/>
      </a:lt1>
      <a:dk2>
        <a:srgbClr val="007A78"/>
      </a:dk2>
      <a:lt2>
        <a:srgbClr val="F2FAFE"/>
      </a:lt2>
      <a:accent1>
        <a:srgbClr val="006CAD"/>
      </a:accent1>
      <a:accent2>
        <a:srgbClr val="9F2065"/>
      </a:accent2>
      <a:accent3>
        <a:srgbClr val="C14B1F"/>
      </a:accent3>
      <a:accent4>
        <a:srgbClr val="916600"/>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Red_2021ODE">
  <a:themeElements>
    <a:clrScheme name="ODE_2024">
      <a:dk1>
        <a:srgbClr val="000000"/>
      </a:dk1>
      <a:lt1>
        <a:srgbClr val="FFFFFF"/>
      </a:lt1>
      <a:dk2>
        <a:srgbClr val="007A78"/>
      </a:dk2>
      <a:lt2>
        <a:srgbClr val="F2FAFE"/>
      </a:lt2>
      <a:accent1>
        <a:srgbClr val="006CAD"/>
      </a:accent1>
      <a:accent2>
        <a:srgbClr val="9F2065"/>
      </a:accent2>
      <a:accent3>
        <a:srgbClr val="C14B1F"/>
      </a:accent3>
      <a:accent4>
        <a:srgbClr val="916600"/>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Green_2021ODE">
  <a:themeElements>
    <a:clrScheme name="ODE_2024">
      <a:dk1>
        <a:srgbClr val="000000"/>
      </a:dk1>
      <a:lt1>
        <a:srgbClr val="FFFFFF"/>
      </a:lt1>
      <a:dk2>
        <a:srgbClr val="007A78"/>
      </a:dk2>
      <a:lt2>
        <a:srgbClr val="F2FAFE"/>
      </a:lt2>
      <a:accent1>
        <a:srgbClr val="006CAD"/>
      </a:accent1>
      <a:accent2>
        <a:srgbClr val="9F2065"/>
      </a:accent2>
      <a:accent3>
        <a:srgbClr val="C14B1F"/>
      </a:accent3>
      <a:accent4>
        <a:srgbClr val="916600"/>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7457C9221D0340B8D5CA9726A131CC" ma:contentTypeVersion="11" ma:contentTypeDescription="Create a new document." ma:contentTypeScope="" ma:versionID="59a4007f81d6894144c0d35730365fa6">
  <xsd:schema xmlns:xsd="http://www.w3.org/2001/XMLSchema" xmlns:xs="http://www.w3.org/2001/XMLSchema" xmlns:p="http://schemas.microsoft.com/office/2006/metadata/properties" xmlns:ns1="http://schemas.microsoft.com/sharepoint/v3" xmlns:ns2="5555b13e-5550-4a64-82c9-4795d4b5fce9" xmlns:ns3="54031767-dd6d-417c-ab73-583408f47564" targetNamespace="http://schemas.microsoft.com/office/2006/metadata/properties" ma:root="true" ma:fieldsID="9b1b5435e81c095c80bce3896ba3a049" ns1:_="" ns2:_="" ns3:_="">
    <xsd:import namespace="http://schemas.microsoft.com/sharepoint/v3"/>
    <xsd:import namespace="5555b13e-5550-4a64-82c9-4795d4b5fce9"/>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555b13e-5550-4a64-82c9-4795d4b5fce9"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Estimated_x0020_Creation_x0020_Date xmlns="5555b13e-5550-4a64-82c9-4795d4b5fce9" xsi:nil="true"/>
    <Priority xmlns="5555b13e-5550-4a64-82c9-4795d4b5fce9">New</Priority>
    <Remediation_x0020_Date xmlns="5555b13e-5550-4a64-82c9-4795d4b5fce9">2026-10-21T22:18:55+00:00</Remediation_x0020_Dat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E4C1D880-A4D6-4CB1-843A-D405AAB0BE73}"/>
</file>

<file path=customXml/itemProps2.xml><?xml version="1.0" encoding="utf-8"?>
<ds:datastoreItem xmlns:ds="http://schemas.openxmlformats.org/officeDocument/2006/customXml" ds:itemID="{9FEAB37C-13B6-43FB-B733-F34E3DCB95DD}">
  <ds:schemaRefs>
    <ds:schemaRef ds:uri="http://schemas.microsoft.com/sharepoint/v3/contenttype/forms"/>
  </ds:schemaRefs>
</ds:datastoreItem>
</file>

<file path=customXml/itemProps3.xml><?xml version="1.0" encoding="utf-8"?>
<ds:datastoreItem xmlns:ds="http://schemas.openxmlformats.org/officeDocument/2006/customXml" ds:itemID="{C3C472E4-EFCB-45B6-AEDB-5490AE2207CB}">
  <ds:schemaRefs>
    <ds:schemaRef ds:uri="http://schemas.openxmlformats.org/package/2006/metadata/core-properties"/>
    <ds:schemaRef ds:uri="http://purl.org/dc/terms/"/>
    <ds:schemaRef ds:uri="http://purl.org/dc/elements/1.1/"/>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1e6cd5fb-97b0-4244-9844-05af84fc9a8b"/>
    <ds:schemaRef ds:uri="http://purl.org/dc/dcmitype/"/>
  </ds:schemaRefs>
</ds:datastoreItem>
</file>

<file path=docMetadata/LabelInfo.xml><?xml version="1.0" encoding="utf-8"?>
<clbl:labelList xmlns:clbl="http://schemas.microsoft.com/office/2020/mipLabelMetadata">
  <clbl:label id="{61f40bdc-19d8-4b8e-be88-e9eb9bcca8b8}" enabled="1" method="Privileged" siteId="{b4f51418-b269-49a2-935a-fa54bf584fc8}" removed="0"/>
</clbl:labelList>
</file>

<file path=docProps/app.xml><?xml version="1.0" encoding="utf-8"?>
<Properties xmlns="http://schemas.openxmlformats.org/officeDocument/2006/extended-properties" xmlns:vt="http://schemas.openxmlformats.org/officeDocument/2006/docPropsVTypes">
  <TotalTime>1354</TotalTime>
  <Words>3304</Words>
  <Application>Microsoft Office PowerPoint</Application>
  <PresentationFormat>Widescreen</PresentationFormat>
  <Paragraphs>461</Paragraphs>
  <Slides>45</Slides>
  <Notes>45</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45</vt:i4>
      </vt:variant>
    </vt:vector>
  </HeadingPairs>
  <TitlesOfParts>
    <vt:vector size="52" baseType="lpstr">
      <vt:lpstr>Arial</vt:lpstr>
      <vt:lpstr>Roboto</vt:lpstr>
      <vt:lpstr>Calibri</vt:lpstr>
      <vt:lpstr>1_2021ODE</vt:lpstr>
      <vt:lpstr>Orange_2021ODE</vt:lpstr>
      <vt:lpstr>Red_2021ODE</vt:lpstr>
      <vt:lpstr>Green_2021ODE</vt:lpstr>
      <vt:lpstr>2026-2027 FFVP Grant Training </vt:lpstr>
      <vt:lpstr>The ODE FFVP Team</vt:lpstr>
      <vt:lpstr>Who We Serve</vt:lpstr>
      <vt:lpstr>Purpose &amp; Goals</vt:lpstr>
      <vt:lpstr>How FFVP Supports Whole Child Health</vt:lpstr>
      <vt:lpstr>Administration</vt:lpstr>
      <vt:lpstr>Eligibility</vt:lpstr>
      <vt:lpstr>Awards &amp; Prioritization</vt:lpstr>
      <vt:lpstr>Automatic Rollover Eligibility</vt:lpstr>
      <vt:lpstr>Automatic Rollover Eligibility Continued</vt:lpstr>
      <vt:lpstr>Automatic Rollover Eligibility Continued 2</vt:lpstr>
      <vt:lpstr>Automatic Rollover Eligibility Continued 3</vt:lpstr>
      <vt:lpstr>Program Planning</vt:lpstr>
      <vt:lpstr>Program Planning Continued</vt:lpstr>
      <vt:lpstr>Budgeting </vt:lpstr>
      <vt:lpstr>Purchasing </vt:lpstr>
      <vt:lpstr>FFVP Service</vt:lpstr>
      <vt:lpstr>Teacher Participation</vt:lpstr>
      <vt:lpstr>Food Safety</vt:lpstr>
      <vt:lpstr>Allowables Items</vt:lpstr>
      <vt:lpstr>Unallowable Items</vt:lpstr>
      <vt:lpstr>Best Practices</vt:lpstr>
      <vt:lpstr>Program Promotion</vt:lpstr>
      <vt:lpstr>Nutrition Education</vt:lpstr>
      <vt:lpstr>FFVP Local</vt:lpstr>
      <vt:lpstr>FFVP Local Calendar</vt:lpstr>
      <vt:lpstr>FFVP Newsletter</vt:lpstr>
      <vt:lpstr>Operating Costs  The majority of a school’s FFVP award must be spent on fresh produce</vt:lpstr>
      <vt:lpstr>Administrative Costs  The majority of a school’s FFVP award must be spent on fresh produce</vt:lpstr>
      <vt:lpstr>Equipment Purchases</vt:lpstr>
      <vt:lpstr>Claim Procedure</vt:lpstr>
      <vt:lpstr>Late Claim Exceptions</vt:lpstr>
      <vt:lpstr>Claim Workbook Template</vt:lpstr>
      <vt:lpstr>Instructions Tab</vt:lpstr>
      <vt:lpstr>2. Deadlines Tab</vt:lpstr>
      <vt:lpstr>3. Food Tab</vt:lpstr>
      <vt:lpstr>4. Operating Costs Tab</vt:lpstr>
      <vt:lpstr>5. Direct Labor Tab</vt:lpstr>
      <vt:lpstr>6. Administrative Labor Tab</vt:lpstr>
      <vt:lpstr>7. Totals Tab</vt:lpstr>
      <vt:lpstr>Claims Steps</vt:lpstr>
      <vt:lpstr>EGMS Entry Approval</vt:lpstr>
      <vt:lpstr>Resources</vt:lpstr>
      <vt:lpstr>Thank you!</vt:lpstr>
      <vt:lpstr>USDA Discrimination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BAKER Traci * ODE</dc:creator>
  <cp:lastModifiedBy>LINCOLN Michelle * ODE</cp:lastModifiedBy>
  <cp:revision>21</cp:revision>
  <dcterms:created xsi:type="dcterms:W3CDTF">2025-04-16T17:42:20Z</dcterms:created>
  <dcterms:modified xsi:type="dcterms:W3CDTF">2026-10-21T21:49:38Z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0x010100FC7457C9221D0340B8D5CA9726A131CC</vt:lpwstr>
  </property>
  <property fmtid="{D5CDD505-2E9C-101B-9397-08002B2CF9AE}" pid="3" name="TaxKeyword">
    <vt:lpwstr/>
  </property>
  <property fmtid="{D5CDD505-2E9C-101B-9397-08002B2CF9AE}" pid="4" name="MSIP_Label_61f40bdc-19d8-4b8e-be88-e9eb9bcca8b8_Enabled">
    <vt:lpwstr>true</vt:lpwstr>
  </property>
  <property fmtid="{D5CDD505-2E9C-101B-9397-08002B2CF9AE}" pid="5" name="MSIP_Label_61f40bdc-19d8-4b8e-be88-e9eb9bcca8b8_SetDate">
    <vt:lpwstr>2023-10-19T17:38:46Z</vt:lpwstr>
  </property>
  <property fmtid="{D5CDD505-2E9C-101B-9397-08002B2CF9AE}" pid="6" name="MSIP_Label_61f40bdc-19d8-4b8e-be88-e9eb9bcca8b8_Method">
    <vt:lpwstr>Privileged</vt:lpwstr>
  </property>
  <property fmtid="{D5CDD505-2E9C-101B-9397-08002B2CF9AE}" pid="7" name="MSIP_Label_61f40bdc-19d8-4b8e-be88-e9eb9bcca8b8_Name">
    <vt:lpwstr>Level 1 - Published (Items)</vt:lpwstr>
  </property>
  <property fmtid="{D5CDD505-2E9C-101B-9397-08002B2CF9AE}" pid="8" name="MSIP_Label_61f40bdc-19d8-4b8e-be88-e9eb9bcca8b8_SiteId">
    <vt:lpwstr>b4f51418-b269-49a2-935a-fa54bf584fc8</vt:lpwstr>
  </property>
  <property fmtid="{D5CDD505-2E9C-101B-9397-08002B2CF9AE}" pid="9" name="MSIP_Label_61f40bdc-19d8-4b8e-be88-e9eb9bcca8b8_ActionId">
    <vt:lpwstr>c4b5f7af-171c-4074-8f39-9fc74c531cc2</vt:lpwstr>
  </property>
  <property fmtid="{D5CDD505-2E9C-101B-9397-08002B2CF9AE}" pid="10" name="MSIP_Label_61f40bdc-19d8-4b8e-be88-e9eb9bcca8b8_ContentBits">
    <vt:lpwstr>0</vt:lpwstr>
  </property>
  <property fmtid="{D5CDD505-2E9C-101B-9397-08002B2CF9AE}" pid="11" name="MSIP_Label_09b73270-2993-4076-be47-9c78f42a1e84_Enabled">
    <vt:lpwstr>true</vt:lpwstr>
  </property>
  <property fmtid="{D5CDD505-2E9C-101B-9397-08002B2CF9AE}" pid="12" name="MSIP_Label_09b73270-2993-4076-be47-9c78f42a1e84_SetDate">
    <vt:lpwstr>2024-06-21T16:55:30Z</vt:lpwstr>
  </property>
  <property fmtid="{D5CDD505-2E9C-101B-9397-08002B2CF9AE}" pid="13" name="MSIP_Label_09b73270-2993-4076-be47-9c78f42a1e84_Method">
    <vt:lpwstr>Privileged</vt:lpwstr>
  </property>
  <property fmtid="{D5CDD505-2E9C-101B-9397-08002B2CF9AE}" pid="14" name="MSIP_Label_09b73270-2993-4076-be47-9c78f42a1e84_Name">
    <vt:lpwstr>Level 1 - Published (Items)</vt:lpwstr>
  </property>
  <property fmtid="{D5CDD505-2E9C-101B-9397-08002B2CF9AE}" pid="15" name="MSIP_Label_09b73270-2993-4076-be47-9c78f42a1e84_SiteId">
    <vt:lpwstr>aa3f6932-fa7c-47b4-a0ce-a598cad161cf</vt:lpwstr>
  </property>
  <property fmtid="{D5CDD505-2E9C-101B-9397-08002B2CF9AE}" pid="16" name="MSIP_Label_09b73270-2993-4076-be47-9c78f42a1e84_ActionId">
    <vt:lpwstr>9a956e48-93ec-48f0-b269-11b89d529c66</vt:lpwstr>
  </property>
  <property fmtid="{D5CDD505-2E9C-101B-9397-08002B2CF9AE}" pid="17" name="MSIP_Label_09b73270-2993-4076-be47-9c78f42a1e84_ContentBits">
    <vt:lpwstr>0</vt:lpwstr>
  </property>
  <property fmtid="{D5CDD505-2E9C-101B-9397-08002B2CF9AE}" pid="18" name="ArticulateGUID">
    <vt:lpwstr>72F70085-F7DE-4107-A91A-6EA539BB7A56</vt:lpwstr>
  </property>
  <property fmtid="{D5CDD505-2E9C-101B-9397-08002B2CF9AE}" pid="19" name="ArticulatePath">
    <vt:lpwstr>FFVP 26-27 Slide Deck</vt:lpwstr>
  </property>
</Properties>
</file>