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81813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548"/>
    <a:srgbClr val="F2C020"/>
    <a:srgbClr val="E8611D"/>
    <a:srgbClr val="454D55"/>
    <a:srgbClr val="81BF3B"/>
    <a:srgbClr val="F39D21"/>
    <a:srgbClr val="BAC82F"/>
    <a:srgbClr val="6F0066"/>
    <a:srgbClr val="403474"/>
    <a:srgbClr val="571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16DA210-FB5B-4158-B5E0-FEB733F419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5" autoAdjust="0"/>
  </p:normalViewPr>
  <p:slideViewPr>
    <p:cSldViewPr snapToGrid="0" showGuides="1">
      <p:cViewPr varScale="1">
        <p:scale>
          <a:sx n="88" d="100"/>
          <a:sy n="88" d="100"/>
        </p:scale>
        <p:origin x="96" y="9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946843-D728-40C3-A235-5106A1741A9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FA6704-C5B9-427A-B786-BF9D9A6F1B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467223B-3EA1-4C33-B934-FE8908DA0F68}" type="datetimeFigureOut">
              <a:rPr lang="en-US" smtClean="0"/>
              <a:t>10/28/2019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E4186-AC94-42CF-A09B-E291117BAB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BE12EB-D4BD-49CA-9FC4-5C9A4F4F7E2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45371C06-22B2-4805-8A74-E63609FE61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988AEBD5-8370-46D7-B855-682A6B1AF981}" type="datetimeFigureOut">
              <a:rPr lang="en-US" noProof="0" smtClean="0"/>
              <a:t>10/28/2019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A14970C-3301-4DD8-87C8-448E3F893981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372839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540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14970C-3301-4DD8-87C8-448E3F8939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42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69A71A3-950D-4899-B79B-35F2758BD331}"/>
              </a:ext>
            </a:extLst>
          </p:cNvPr>
          <p:cNvGrpSpPr/>
          <p:nvPr userDrawn="1"/>
        </p:nvGrpSpPr>
        <p:grpSpPr>
          <a:xfrm>
            <a:off x="0" y="1207340"/>
            <a:ext cx="12192000" cy="4467863"/>
            <a:chOff x="0" y="1207336"/>
            <a:chExt cx="12192000" cy="4467863"/>
          </a:xfrm>
        </p:grpSpPr>
        <p:sp>
          <p:nvSpPr>
            <p:cNvPr id="33" name="Flowchart: Delay 24">
              <a:extLst>
                <a:ext uri="{FF2B5EF4-FFF2-40B4-BE49-F238E27FC236}">
                  <a16:creationId xmlns:a16="http://schemas.microsoft.com/office/drawing/2014/main" id="{928187B2-0394-40AE-9F9C-6682AC71596C}"/>
                </a:ext>
              </a:extLst>
            </p:cNvPr>
            <p:cNvSpPr/>
            <p:nvPr userDrawn="1"/>
          </p:nvSpPr>
          <p:spPr>
            <a:xfrm flipH="1">
              <a:off x="2613003" y="3441616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25" name="Flowchart: Delay 24">
              <a:extLst>
                <a:ext uri="{FF2B5EF4-FFF2-40B4-BE49-F238E27FC236}">
                  <a16:creationId xmlns:a16="http://schemas.microsoft.com/office/drawing/2014/main" id="{355D9AC9-E7B7-459E-925B-0047C675B750}"/>
                </a:ext>
              </a:extLst>
            </p:cNvPr>
            <p:cNvSpPr/>
            <p:nvPr userDrawn="1"/>
          </p:nvSpPr>
          <p:spPr>
            <a:xfrm>
              <a:off x="9491472" y="1379494"/>
              <a:ext cx="1849273" cy="2052000"/>
            </a:xfrm>
            <a:custGeom>
              <a:avLst/>
              <a:gdLst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  <a:gd name="connsiteX5" fmla="*/ 0 w 2066400"/>
                <a:gd name="connsiteY5" fmla="*/ 0 h 2422800"/>
                <a:gd name="connsiteX0" fmla="*/ 7185 w 2073585"/>
                <a:gd name="connsiteY0" fmla="*/ 0 h 2422800"/>
                <a:gd name="connsiteX1" fmla="*/ 1040385 w 2073585"/>
                <a:gd name="connsiteY1" fmla="*/ 0 h 2422800"/>
                <a:gd name="connsiteX2" fmla="*/ 2073585 w 2073585"/>
                <a:gd name="connsiteY2" fmla="*/ 1211400 h 2422800"/>
                <a:gd name="connsiteX3" fmla="*/ 1040385 w 2073585"/>
                <a:gd name="connsiteY3" fmla="*/ 2422800 h 2422800"/>
                <a:gd name="connsiteX4" fmla="*/ 7185 w 2073585"/>
                <a:gd name="connsiteY4" fmla="*/ 2422800 h 2422800"/>
                <a:gd name="connsiteX5" fmla="*/ 0 w 2073585"/>
                <a:gd name="connsiteY5" fmla="*/ 1045208 h 2422800"/>
                <a:gd name="connsiteX6" fmla="*/ 7185 w 2073585"/>
                <a:gd name="connsiteY6" fmla="*/ 0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6" fmla="*/ 91440 w 2073585"/>
                <a:gd name="connsiteY6" fmla="*/ 1136648 h 2422800"/>
                <a:gd name="connsiteX0" fmla="*/ 0 w 2073585"/>
                <a:gd name="connsiteY0" fmla="*/ 1045208 h 2422800"/>
                <a:gd name="connsiteX1" fmla="*/ 7185 w 2073585"/>
                <a:gd name="connsiteY1" fmla="*/ 0 h 2422800"/>
                <a:gd name="connsiteX2" fmla="*/ 1040385 w 2073585"/>
                <a:gd name="connsiteY2" fmla="*/ 0 h 2422800"/>
                <a:gd name="connsiteX3" fmla="*/ 2073585 w 2073585"/>
                <a:gd name="connsiteY3" fmla="*/ 1211400 h 2422800"/>
                <a:gd name="connsiteX4" fmla="*/ 1040385 w 2073585"/>
                <a:gd name="connsiteY4" fmla="*/ 2422800 h 2422800"/>
                <a:gd name="connsiteX5" fmla="*/ 7185 w 2073585"/>
                <a:gd name="connsiteY5" fmla="*/ 2422800 h 2422800"/>
                <a:gd name="connsiteX0" fmla="*/ 0 w 2066400"/>
                <a:gd name="connsiteY0" fmla="*/ 0 h 2422800"/>
                <a:gd name="connsiteX1" fmla="*/ 1033200 w 2066400"/>
                <a:gd name="connsiteY1" fmla="*/ 0 h 2422800"/>
                <a:gd name="connsiteX2" fmla="*/ 2066400 w 2066400"/>
                <a:gd name="connsiteY2" fmla="*/ 1211400 h 2422800"/>
                <a:gd name="connsiteX3" fmla="*/ 1033200 w 2066400"/>
                <a:gd name="connsiteY3" fmla="*/ 2422800 h 2422800"/>
                <a:gd name="connsiteX4" fmla="*/ 0 w 2066400"/>
                <a:gd name="connsiteY4" fmla="*/ 2422800 h 242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66400" h="2422800">
                  <a:moveTo>
                    <a:pt x="0" y="0"/>
                  </a:moveTo>
                  <a:lnTo>
                    <a:pt x="1033200" y="0"/>
                  </a:lnTo>
                  <a:cubicBezTo>
                    <a:pt x="1603821" y="0"/>
                    <a:pt x="2066400" y="542362"/>
                    <a:pt x="2066400" y="1211400"/>
                  </a:cubicBezTo>
                  <a:cubicBezTo>
                    <a:pt x="2066400" y="1880438"/>
                    <a:pt x="1603821" y="2422800"/>
                    <a:pt x="1033200" y="2422800"/>
                  </a:cubicBezTo>
                  <a:lnTo>
                    <a:pt x="0" y="2422800"/>
                  </a:lnTo>
                </a:path>
              </a:pathLst>
            </a:custGeom>
            <a:noFill/>
            <a:ln w="355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302FB5C-BDE1-4891-8E91-CB3F868629BB}"/>
                </a:ext>
              </a:extLst>
            </p:cNvPr>
            <p:cNvSpPr/>
            <p:nvPr userDrawn="1"/>
          </p:nvSpPr>
          <p:spPr>
            <a:xfrm>
              <a:off x="4416552" y="1207336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rgbClr val="BAC82F"/>
                </a:gs>
                <a:gs pos="100000">
                  <a:srgbClr val="0C6D82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09DE4F0-7E7E-4423-A407-CD6485ACBB4F}"/>
                </a:ext>
              </a:extLst>
            </p:cNvPr>
            <p:cNvSpPr/>
            <p:nvPr userDrawn="1"/>
          </p:nvSpPr>
          <p:spPr>
            <a:xfrm>
              <a:off x="0" y="1207336"/>
              <a:ext cx="4416552" cy="356616"/>
            </a:xfrm>
            <a:prstGeom prst="rect">
              <a:avLst/>
            </a:prstGeom>
            <a:gradFill flip="none" rotWithShape="1">
              <a:gsLst>
                <a:gs pos="0">
                  <a:srgbClr val="F2C020"/>
                </a:gs>
                <a:gs pos="100000">
                  <a:srgbClr val="BAC82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4ED74833-8EE3-4FA9-B6D2-03710E410482}"/>
                </a:ext>
              </a:extLst>
            </p:cNvPr>
            <p:cNvSpPr/>
            <p:nvPr userDrawn="1"/>
          </p:nvSpPr>
          <p:spPr>
            <a:xfrm>
              <a:off x="4416552" y="3269385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100000">
                  <a:schemeClr val="tx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4005B59-B78D-469E-BAA4-E7B2A61E103D}"/>
                </a:ext>
              </a:extLst>
            </p:cNvPr>
            <p:cNvSpPr/>
            <p:nvPr userDrawn="1"/>
          </p:nvSpPr>
          <p:spPr>
            <a:xfrm>
              <a:off x="4414968" y="5318583"/>
              <a:ext cx="5074920" cy="356616"/>
            </a:xfrm>
            <a:prstGeom prst="rect">
              <a:avLst/>
            </a:prstGeom>
            <a:gradFill flip="none" rotWithShape="1">
              <a:gsLst>
                <a:gs pos="0">
                  <a:schemeClr val="tx2"/>
                </a:gs>
                <a:gs pos="52000">
                  <a:schemeClr val="accent3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40BE4BEF-834D-4D0F-8E96-F1F8E6600C46}"/>
                </a:ext>
              </a:extLst>
            </p:cNvPr>
            <p:cNvSpPr/>
            <p:nvPr userDrawn="1"/>
          </p:nvSpPr>
          <p:spPr>
            <a:xfrm>
              <a:off x="9448800" y="5317275"/>
              <a:ext cx="2743200" cy="356616"/>
            </a:xfrm>
            <a:prstGeom prst="rect">
              <a:avLst/>
            </a:prstGeom>
            <a:gradFill flip="none" rotWithShape="1">
              <a:gsLst>
                <a:gs pos="0">
                  <a:schemeClr val="accent5"/>
                </a:gs>
                <a:gs pos="100000">
                  <a:srgbClr val="F2C020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noProof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A4D6C00-E83E-4187-903F-A0A515BA93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41" y="2079876"/>
            <a:ext cx="3052087" cy="1475598"/>
          </a:xfrm>
        </p:spPr>
        <p:txBody>
          <a:bodyPr lIns="0" tIns="0" rIns="0" bIns="0"/>
          <a:lstStyle>
            <a:lvl1pPr>
              <a:defRPr/>
            </a:lvl1pPr>
          </a:lstStyle>
          <a:p>
            <a:r>
              <a:rPr lang="en-US" noProof="0"/>
              <a:t>CLICK TO EDIT</a:t>
            </a:r>
            <a:br>
              <a:rPr lang="en-US" noProof="0"/>
            </a:br>
            <a:r>
              <a:rPr lang="en-US" noProof="0"/>
              <a:t>MASTER TITLE</a:t>
            </a:r>
            <a:br>
              <a:rPr lang="en-US" noProof="0"/>
            </a:br>
            <a:r>
              <a:rPr lang="en-US" noProof="0"/>
              <a:t>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1966" y="3587773"/>
            <a:ext cx="1726129" cy="291597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i="1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66" y="3927199"/>
            <a:ext cx="1726129" cy="378571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3 Years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4968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078438" y="436306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BAC82F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078437" y="618760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422684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81BF3B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422682" y="220832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03304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6755394" y="43779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2CA05B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6755393" y="618760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106876" y="202587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1B866F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8106874" y="220832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105173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0C6D82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8105172" y="425584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103304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755393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403474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755392" y="2688102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20981" y="4073394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571B6D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20980" y="4255848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4968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4071201" y="2505648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6F0066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071200" y="2688102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14968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4075660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tx2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075658" y="4750213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423466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3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423466" y="630378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03304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759852" y="4567759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rgbClr val="E8611D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759850" y="4750213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sz="3000">
                <a:solidFill>
                  <a:srgbClr val="454D5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8107658" y="6121335"/>
            <a:ext cx="1726129" cy="204276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500" b="0" i="0">
                <a:solidFill>
                  <a:schemeClr val="accent5"/>
                </a:solidFill>
                <a:latin typeface="+mj-lt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107658" y="6303789"/>
            <a:ext cx="1726129" cy="176047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 sz="1000" b="0" i="1">
                <a:solidFill>
                  <a:srgbClr val="454D55"/>
                </a:solidFill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293432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lang="ru-RU" sz="2200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n-US" noProof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3E081-530B-464A-B47C-C858A60E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373A1-F9A6-4E7C-A04F-22454F3A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05888" y="550858"/>
            <a:ext cx="2743200" cy="176716"/>
          </a:xfrm>
          <a:prstGeom prst="rect">
            <a:avLst/>
          </a:prstGeom>
        </p:spPr>
        <p:txBody>
          <a:bodyPr/>
          <a:lstStyle/>
          <a:p>
            <a:fld id="{F0BF70C0-85C8-4782-A2DC-740B0F58DBF8}" type="datetime1">
              <a:rPr lang="en-US" noProof="0" smtClean="0"/>
              <a:t>10/28/2019</a:t>
            </a:fld>
            <a:endParaRPr lang="en-US" noProof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BF57F-FEA7-4D09-AA29-F32AA55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1428B-5ACF-4E79-A091-05E2328DA75D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8200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AC5166-4796-40D2-A50C-05DACE2C6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25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36682-CE55-4994-889B-5D188C3E4F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53088"/>
            <a:ext cx="10515600" cy="23414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F9231-8DF4-411E-8324-453AB042A0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05888" y="577752"/>
            <a:ext cx="2743200" cy="17671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fld id="{8BF4B2BE-5503-4E92-A98A-CA19FA0A1E48}" type="datetime1">
              <a:rPr lang="en-US" noProof="0" smtClean="0"/>
              <a:pPr/>
              <a:t>10/28/2019</a:t>
            </a:fld>
            <a:endParaRPr lang="en-US" noProof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475F0-EE3A-4617-AFAB-40BF7C1487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005888" y="392473"/>
            <a:ext cx="2743200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900" i="1">
                <a:solidFill>
                  <a:srgbClr val="454D55"/>
                </a:solidFill>
              </a:defRPr>
            </a:lvl1pPr>
          </a:lstStyle>
          <a:p>
            <a:r>
              <a:rPr lang="en-US" noProof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07E7D-9F5C-43AC-A03A-432F6CB449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5" y="392473"/>
            <a:ext cx="395287" cy="17671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 i="1">
                <a:solidFill>
                  <a:srgbClr val="454D55"/>
                </a:solidFill>
              </a:defRPr>
            </a:lvl1pPr>
          </a:lstStyle>
          <a:p>
            <a:fld id="{93C1428B-5ACF-4E79-A091-05E2328DA75D}" type="slidenum">
              <a:rPr lang="en-US" noProof="0" smtClean="0"/>
              <a:pPr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557435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78" userDrawn="1">
          <p15:clr>
            <a:srgbClr val="F26B43"/>
          </p15:clr>
        </p15:guide>
        <p15:guide id="2" pos="279" userDrawn="1">
          <p15:clr>
            <a:srgbClr val="F26B43"/>
          </p15:clr>
        </p15:guide>
        <p15:guide id="3" pos="7401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6CB4C-B5E1-4756-815D-BC6EC8E78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11" y="4541142"/>
            <a:ext cx="1649015" cy="1578262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Fueling Students for Success</a:t>
            </a:r>
            <a:br>
              <a:rPr lang="en-US" sz="2400" dirty="0" smtClean="0">
                <a:solidFill>
                  <a:srgbClr val="0070C0"/>
                </a:solidFill>
              </a:rPr>
            </a:br>
            <a:r>
              <a:rPr lang="en-US" sz="2400" dirty="0" smtClean="0">
                <a:solidFill>
                  <a:srgbClr val="0070C0"/>
                </a:solidFill>
              </a:rPr>
              <a:t>Roadmap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D4784F-41FE-47AC-B617-00EA570D30E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2911" y="6143779"/>
            <a:ext cx="1726129" cy="291597"/>
          </a:xfrm>
        </p:spPr>
        <p:txBody>
          <a:bodyPr/>
          <a:lstStyle/>
          <a:p>
            <a:r>
              <a:rPr lang="en-US" dirty="0" smtClean="0"/>
              <a:t>2019-2020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A9E837-1CF3-4923-8E30-94AB8B4C21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402210" y="821380"/>
            <a:ext cx="1044000" cy="1044000"/>
          </a:xfrm>
        </p:spPr>
        <p:txBody>
          <a:bodyPr anchor="ctr">
            <a:normAutofit fontScale="47500" lnSpcReduction="20000"/>
          </a:bodyPr>
          <a:lstStyle/>
          <a:p>
            <a:r>
              <a:rPr lang="en-US" sz="4500" dirty="0" smtClean="0"/>
              <a:t>SEPT</a:t>
            </a:r>
          </a:p>
          <a:p>
            <a:r>
              <a:rPr lang="en-US" sz="4500" dirty="0" smtClean="0"/>
              <a:t>2019</a:t>
            </a:r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54842DC-5569-4421-BEE9-EC5D80DF6E5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712255" y="2046202"/>
            <a:ext cx="2302151" cy="515754"/>
          </a:xfr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0070C0"/>
                </a:solidFill>
              </a:rPr>
              <a:t>STAKEHOLDER ENGAGEMENT UNDERWAY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E894C19-9FAB-43B1-85B9-CB0B890E7C0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54742" y="821380"/>
            <a:ext cx="1044000" cy="1044000"/>
          </a:xfrm>
        </p:spPr>
        <p:txBody>
          <a:bodyPr>
            <a:normAutofit/>
          </a:bodyPr>
          <a:lstStyle/>
          <a:p>
            <a:r>
              <a:rPr lang="en-US" sz="2400" dirty="0"/>
              <a:t>OCT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71962F0-0A0F-4FC2-9E69-6265A830C45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00242" y="821380"/>
            <a:ext cx="1044000" cy="1044000"/>
          </a:xfrm>
        </p:spPr>
        <p:txBody>
          <a:bodyPr>
            <a:normAutofit/>
          </a:bodyPr>
          <a:lstStyle/>
          <a:p>
            <a:r>
              <a:rPr lang="en-US" sz="2400" dirty="0"/>
              <a:t>NOV</a:t>
            </a:r>
            <a:endParaRPr lang="en-US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2B193253-F94A-4164-AE5D-6B3931AE17C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362733" y="2046202"/>
            <a:ext cx="3559509" cy="541009"/>
          </a:xfrm>
        </p:spPr>
        <p:txBody>
          <a:bodyPr>
            <a:normAutofit fontScale="92500"/>
          </a:bodyPr>
          <a:lstStyle/>
          <a:p>
            <a:r>
              <a:rPr lang="en-US" sz="1400" dirty="0" smtClean="0"/>
              <a:t>DOCUMENT &amp; FACILITATE RULEMAKING</a:t>
            </a:r>
          </a:p>
          <a:p>
            <a:r>
              <a:rPr lang="en-US" sz="1400" dirty="0" smtClean="0"/>
              <a:t>DEVELOP TECHICAL SPECS FOR CNPweb &amp; POS</a:t>
            </a:r>
            <a:endParaRPr lang="en-US" sz="14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06E260A-6B73-4483-8F8B-5B22E648BF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056079" y="821380"/>
            <a:ext cx="1044000" cy="1044000"/>
          </a:xfrm>
        </p:spPr>
        <p:txBody>
          <a:bodyPr/>
          <a:lstStyle/>
          <a:p>
            <a:r>
              <a:rPr lang="en-US" sz="2400" dirty="0"/>
              <a:t>DEC</a:t>
            </a:r>
            <a:endParaRPr lang="en-US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84F2613F-DCC0-4A1F-9B48-C279DDE0C20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7588272" y="2043885"/>
            <a:ext cx="2935614" cy="68619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TECHNICAL SPEC DISSEMINATION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IMPLEMENTATION SUPPORT DEVELOPMENT </a:t>
            </a:r>
            <a:endParaRPr lang="en-US" sz="140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4306A44-50E7-4C10-ABF1-71CE55A094F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332402" y="2903372"/>
            <a:ext cx="1044000" cy="1044000"/>
          </a:xfrm>
        </p:spPr>
        <p:txBody>
          <a:bodyPr/>
          <a:lstStyle/>
          <a:p>
            <a:r>
              <a:rPr lang="en-US" sz="2400" dirty="0"/>
              <a:t>JAN</a:t>
            </a:r>
            <a:endParaRPr lang="en-US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25D376EC-609C-46F1-A4A6-22B3BCBA9777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8617020" y="4109079"/>
            <a:ext cx="2751992" cy="648657"/>
          </a:xfrm>
        </p:spPr>
        <p:txBody>
          <a:bodyPr>
            <a:normAutofit/>
          </a:bodyPr>
          <a:lstStyle/>
          <a:p>
            <a:r>
              <a:rPr lang="en-US" sz="1400" dirty="0" smtClean="0"/>
              <a:t>REFINE SUPPORT MATERIALS WITH DISTRICTS</a:t>
            </a:r>
            <a:endParaRPr lang="en-US" sz="14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8BD9AA2-DFE1-412D-BB95-7989BA1E603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714580" y="2891783"/>
            <a:ext cx="1044000" cy="1044000"/>
          </a:xfrm>
        </p:spPr>
        <p:txBody>
          <a:bodyPr/>
          <a:lstStyle/>
          <a:p>
            <a:r>
              <a:rPr lang="en-US" sz="2400" dirty="0"/>
              <a:t>FEB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DDFF132-912B-4B2B-B3E5-D1AB199B58C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098487" y="2900612"/>
            <a:ext cx="1044000" cy="1044000"/>
          </a:xfrm>
        </p:spPr>
        <p:txBody>
          <a:bodyPr>
            <a:normAutofit/>
          </a:bodyPr>
          <a:lstStyle/>
          <a:p>
            <a:r>
              <a:rPr lang="en-US" sz="2400" dirty="0"/>
              <a:t>MAR</a:t>
            </a:r>
            <a:endParaRPr lang="en-US" sz="2800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950DBC3-6438-47ED-BA7E-BBD7E08290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965263" y="4907342"/>
            <a:ext cx="1044000" cy="1044000"/>
          </a:xfrm>
        </p:spPr>
        <p:txBody>
          <a:bodyPr/>
          <a:lstStyle/>
          <a:p>
            <a:r>
              <a:rPr lang="en-US" sz="2400" dirty="0"/>
              <a:t>APR</a:t>
            </a:r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0624EF-8210-444B-9BC7-2C144038C2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192580" y="4899522"/>
            <a:ext cx="1044000" cy="1044000"/>
          </a:xfrm>
          <a:ln>
            <a:solidFill>
              <a:srgbClr val="980548"/>
            </a:solidFill>
          </a:ln>
        </p:spPr>
        <p:txBody>
          <a:bodyPr>
            <a:normAutofit/>
          </a:bodyPr>
          <a:lstStyle/>
          <a:p>
            <a:r>
              <a:rPr lang="en-US" sz="2400" dirty="0"/>
              <a:t>MAY</a:t>
            </a:r>
            <a:endParaRPr lang="en-US" dirty="0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DF4A9D67-1B01-4CF8-AC0D-C7E518691F6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924980" y="4091861"/>
            <a:ext cx="5268043" cy="44911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400" dirty="0" smtClean="0"/>
              <a:t>DELIVER IMPLEMENTATION  SUPPORT</a:t>
            </a:r>
            <a:endParaRPr lang="en-US" sz="14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400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7073D15E-3E59-4781-BA50-8D741A373A3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365250" y="4907342"/>
            <a:ext cx="1044000" cy="1044000"/>
          </a:xfrm>
        </p:spPr>
        <p:txBody>
          <a:bodyPr>
            <a:normAutofit/>
          </a:bodyPr>
          <a:lstStyle/>
          <a:p>
            <a:r>
              <a:rPr lang="en-US" sz="2400" dirty="0"/>
              <a:t>JUNE</a:t>
            </a:r>
            <a:endParaRPr lang="en-US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id="{D183E534-6B6A-4814-BF59-57A6E38C5B0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6750849" y="6116170"/>
            <a:ext cx="2471451" cy="606166"/>
          </a:xfrm>
        </p:spPr>
        <p:txBody>
          <a:bodyPr>
            <a:normAutofit fontScale="92500" lnSpcReduction="10000"/>
          </a:bodyPr>
          <a:lstStyle/>
          <a:p>
            <a:r>
              <a:rPr lang="en-US" sz="1400" dirty="0" smtClean="0"/>
              <a:t>SUBMIT CEP &amp; EXPANDED INCOME ELECTION</a:t>
            </a:r>
          </a:p>
          <a:p>
            <a:r>
              <a:rPr lang="en-US" sz="1400" dirty="0" smtClean="0"/>
              <a:t>COMMUNICATION WITH FAMILIES</a:t>
            </a:r>
            <a:endParaRPr lang="en-US" sz="140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ACEF7EF-E8CB-4008-A749-3586789460E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10376402" y="4905106"/>
            <a:ext cx="1044000" cy="1044000"/>
          </a:xfrm>
        </p:spPr>
        <p:txBody>
          <a:bodyPr>
            <a:normAutofit/>
          </a:bodyPr>
          <a:lstStyle/>
          <a:p>
            <a:r>
              <a:rPr lang="en-US" sz="2100" dirty="0" smtClean="0"/>
              <a:t>JULY 2020</a:t>
            </a:r>
            <a:endParaRPr lang="en-US" sz="2100" dirty="0"/>
          </a:p>
        </p:txBody>
      </p:sp>
      <p:pic>
        <p:nvPicPr>
          <p:cNvPr id="51" name="Picture 50" title="Student Success Act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3192" r="-3192" b="1"/>
          <a:stretch/>
        </p:blipFill>
        <p:spPr>
          <a:xfrm>
            <a:off x="2068122" y="3335999"/>
            <a:ext cx="878188" cy="1217226"/>
          </a:xfrm>
          <a:prstGeom prst="rect">
            <a:avLst/>
          </a:prstGeom>
        </p:spPr>
      </p:pic>
      <p:sp>
        <p:nvSpPr>
          <p:cNvPr id="65" name="Text Placeholder 28">
            <a:extLst>
              <a:ext uri="{FF2B5EF4-FFF2-40B4-BE49-F238E27FC236}">
                <a16:creationId xmlns:a16="http://schemas.microsoft.com/office/drawing/2014/main" id="{71435C51-CB8E-41E5-8C00-34ADCC273A32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3435746" y="5951342"/>
            <a:ext cx="2453560" cy="770994"/>
          </a:xfrm>
        </p:spPr>
        <p:txBody>
          <a:bodyPr>
            <a:normAutofit/>
          </a:bodyPr>
          <a:lstStyle/>
          <a:p>
            <a:r>
              <a:rPr lang="en-US" sz="1400" dirty="0" smtClean="0"/>
              <a:t>BEGIN CEP ELECTION DEVELOPMENT </a:t>
            </a:r>
          </a:p>
          <a:p>
            <a:r>
              <a:rPr lang="en-US" sz="1400" dirty="0" smtClean="0"/>
              <a:t>SUBMIT EQUIPMENT GRANT </a:t>
            </a:r>
          </a:p>
          <a:p>
            <a:endParaRPr lang="en-US" sz="1400" dirty="0"/>
          </a:p>
        </p:txBody>
      </p:sp>
      <p:sp>
        <p:nvSpPr>
          <p:cNvPr id="70" name="Text Placeholder 69"/>
          <p:cNvSpPr>
            <a:spLocks noGrp="1"/>
          </p:cNvSpPr>
          <p:nvPr>
            <p:ph type="body" sz="quarter" idx="50"/>
          </p:nvPr>
        </p:nvSpPr>
        <p:spPr>
          <a:xfrm>
            <a:off x="9716233" y="6143779"/>
            <a:ext cx="1688063" cy="385400"/>
          </a:xfrm>
        </p:spPr>
        <p:txBody>
          <a:bodyPr>
            <a:normAutofit/>
          </a:bodyPr>
          <a:lstStyle/>
          <a:p>
            <a:r>
              <a:rPr lang="en-US" sz="1400" dirty="0" smtClean="0"/>
              <a:t>EQUIPMENT ARRIVES</a:t>
            </a:r>
            <a:endParaRPr lang="en-US" sz="1400" dirty="0"/>
          </a:p>
        </p:txBody>
      </p:sp>
      <p:pic>
        <p:nvPicPr>
          <p:cNvPr id="20" name="Picture 19" title="Join In!  Out Students. Our Success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57" r="1920" b="-1344"/>
          <a:stretch/>
        </p:blipFill>
        <p:spPr>
          <a:xfrm>
            <a:off x="8295819" y="0"/>
            <a:ext cx="3896181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17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7">
      <a:dk1>
        <a:srgbClr val="0C6D82"/>
      </a:dk1>
      <a:lt1>
        <a:srgbClr val="FFFFFF"/>
      </a:lt1>
      <a:dk2>
        <a:srgbClr val="6F0066"/>
      </a:dk2>
      <a:lt2>
        <a:srgbClr val="1E597D"/>
      </a:lt2>
      <a:accent1>
        <a:srgbClr val="571B6D"/>
      </a:accent1>
      <a:accent2>
        <a:srgbClr val="2CA05B"/>
      </a:accent2>
      <a:accent3>
        <a:srgbClr val="C90B24"/>
      </a:accent3>
      <a:accent4>
        <a:srgbClr val="E8611D"/>
      </a:accent4>
      <a:accent5>
        <a:srgbClr val="F39D21"/>
      </a:accent5>
      <a:accent6>
        <a:srgbClr val="1B866F"/>
      </a:accent6>
      <a:hlink>
        <a:srgbClr val="0C6D82"/>
      </a:hlink>
      <a:folHlink>
        <a:srgbClr val="0C6D82"/>
      </a:folHlink>
    </a:clrScheme>
    <a:fontScheme name="Custom 10">
      <a:majorFont>
        <a:latin typeface="Franklin Gothic Dem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72390">
          <a:solidFill>
            <a:srgbClr val="454D55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6411242_Colorful product roadmap timeline_SL_V1.pptx" id="{6D8823AB-3E34-4E8D-AE3C-7D7916AE70B3}" vid="{BC540765-6631-455E-9814-9685D6B351E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7457C9221D0340B8D5CA9726A131CC" ma:contentTypeVersion="7" ma:contentTypeDescription="Create a new document." ma:contentTypeScope="" ma:versionID="5dfc938b34e4116f9fe97bd443af5214">
  <xsd:schema xmlns:xsd="http://www.w3.org/2001/XMLSchema" xmlns:xs="http://www.w3.org/2001/XMLSchema" xmlns:p="http://schemas.microsoft.com/office/2006/metadata/properties" xmlns:ns1="http://schemas.microsoft.com/sharepoint/v3" xmlns:ns2="5555b13e-5550-4a64-82c9-4795d4b5fce9" xmlns:ns3="54031767-dd6d-417c-ab73-583408f47564" targetNamespace="http://schemas.microsoft.com/office/2006/metadata/properties" ma:root="true" ma:fieldsID="c871f720fd984a021f16a99f3d42a1e5" ns1:_="" ns2:_="" ns3:_="">
    <xsd:import namespace="http://schemas.microsoft.com/sharepoint/v3"/>
    <xsd:import namespace="5555b13e-5550-4a64-82c9-4795d4b5fce9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55b13e-5550-4a64-82c9-4795d4b5fce9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mediation_x0020_Date xmlns="5555b13e-5550-4a64-82c9-4795d4b5fce9">2019-10-28T07:00:00+00:00</Remediation_x0020_Date>
    <Priority xmlns="5555b13e-5550-4a64-82c9-4795d4b5fce9">New</Priority>
    <Estimated_x0020_Creation_x0020_Date xmlns="5555b13e-5550-4a64-82c9-4795d4b5fce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C42B9F3-E30F-4949-B442-69DA1DD42DBD}"/>
</file>

<file path=customXml/itemProps2.xml><?xml version="1.0" encoding="utf-8"?>
<ds:datastoreItem xmlns:ds="http://schemas.openxmlformats.org/officeDocument/2006/customXml" ds:itemID="{7AAB77C9-F236-42C1-829A-F94CF9ADFAB4}"/>
</file>

<file path=customXml/itemProps3.xml><?xml version="1.0" encoding="utf-8"?>
<ds:datastoreItem xmlns:ds="http://schemas.openxmlformats.org/officeDocument/2006/customXml" ds:itemID="{3D06333E-AAC1-4B6E-8D98-11D5906DDE09}"/>
</file>

<file path=docProps/app.xml><?xml version="1.0" encoding="utf-8"?>
<Properties xmlns="http://schemas.openxmlformats.org/officeDocument/2006/extended-properties" xmlns:vt="http://schemas.openxmlformats.org/officeDocument/2006/docPropsVTypes">
  <Template>Colorful product roadmap timeline </Template>
  <TotalTime>0</TotalTime>
  <Words>65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Franklin Gothic Demi</vt:lpstr>
      <vt:lpstr>Segoe UI</vt:lpstr>
      <vt:lpstr>Office Theme</vt:lpstr>
      <vt:lpstr>Fueling Students for Success Roadmap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2019-09-23T17:39:55Z</dcterms:created>
  <dcterms:modified xsi:type="dcterms:W3CDTF">2019-10-28T15:32:05Z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0x010100FC7457C9221D0340B8D5CA9726A131CC</vt:lpwstr>
  </property>
</Properties>
</file>