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2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charts/style1.xml" ContentType="application/vnd.ms-office.chartstyle+xml"/>
  <Override PartName="/ppt/charts/chart1.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charts/colors1.xml" ContentType="application/vnd.ms-office.chartcolorstyl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35"/>
  </p:notesMasterIdLst>
  <p:sldIdLst>
    <p:sldId id="257" r:id="rId3"/>
    <p:sldId id="276" r:id="rId4"/>
    <p:sldId id="277" r:id="rId5"/>
    <p:sldId id="259" r:id="rId6"/>
    <p:sldId id="266" r:id="rId7"/>
    <p:sldId id="273" r:id="rId8"/>
    <p:sldId id="275" r:id="rId9"/>
    <p:sldId id="290" r:id="rId10"/>
    <p:sldId id="304" r:id="rId11"/>
    <p:sldId id="291" r:id="rId12"/>
    <p:sldId id="260" r:id="rId13"/>
    <p:sldId id="305" r:id="rId14"/>
    <p:sldId id="268" r:id="rId15"/>
    <p:sldId id="269" r:id="rId16"/>
    <p:sldId id="270" r:id="rId17"/>
    <p:sldId id="271" r:id="rId18"/>
    <p:sldId id="306" r:id="rId19"/>
    <p:sldId id="293" r:id="rId20"/>
    <p:sldId id="294" r:id="rId21"/>
    <p:sldId id="292" r:id="rId22"/>
    <p:sldId id="280" r:id="rId23"/>
    <p:sldId id="303" r:id="rId24"/>
    <p:sldId id="298" r:id="rId25"/>
    <p:sldId id="299" r:id="rId26"/>
    <p:sldId id="300" r:id="rId27"/>
    <p:sldId id="301" r:id="rId28"/>
    <p:sldId id="302" r:id="rId29"/>
    <p:sldId id="295" r:id="rId30"/>
    <p:sldId id="296" r:id="rId31"/>
    <p:sldId id="297" r:id="rId32"/>
    <p:sldId id="288" r:id="rId33"/>
    <p:sldId id="286" r:id="rId3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63220" autoAdjust="0"/>
  </p:normalViewPr>
  <p:slideViewPr>
    <p:cSldViewPr snapToGrid="0">
      <p:cViewPr varScale="1">
        <p:scale>
          <a:sx n="38" d="100"/>
          <a:sy n="38" d="100"/>
        </p:scale>
        <p:origin x="731" y="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odefs\OSS\Nutrition\_SNP\_SSA%202019\Data\Free%20and%20Reduced%20Price%20Eligibility%20by%20Yea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School Meal Participation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'B&amp;L'!$B$1</c:f>
              <c:strCache>
                <c:ptCount val="1"/>
                <c:pt idx="0">
                  <c:v>Breakfast </c:v>
                </c:pt>
              </c:strCache>
            </c:strRef>
          </c:tx>
          <c:spPr>
            <a:ln w="28575" cap="rnd">
              <a:solidFill>
                <a:schemeClr val="accent6"/>
              </a:solidFill>
              <a:round/>
            </a:ln>
            <a:effectLst/>
          </c:spPr>
          <c:marker>
            <c:symbol val="none"/>
          </c:marker>
          <c:cat>
            <c:numRef>
              <c:f>'B&amp;L'!$A$2:$A$22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'B&amp;L'!$B$2:$B$22</c:f>
              <c:numCache>
                <c:formatCode>0%</c:formatCode>
                <c:ptCount val="11"/>
                <c:pt idx="0">
                  <c:v>0.21638131450399287</c:v>
                </c:pt>
                <c:pt idx="1">
                  <c:v>0.22243672864733841</c:v>
                </c:pt>
                <c:pt idx="2">
                  <c:v>0.22378491639654297</c:v>
                </c:pt>
                <c:pt idx="3">
                  <c:v>0.21831761142554479</c:v>
                </c:pt>
                <c:pt idx="4">
                  <c:v>0.22583580438486894</c:v>
                </c:pt>
                <c:pt idx="5">
                  <c:v>0.22302157494289784</c:v>
                </c:pt>
                <c:pt idx="6">
                  <c:v>0.2213842039538331</c:v>
                </c:pt>
                <c:pt idx="7">
                  <c:v>0.22514398882207559</c:v>
                </c:pt>
                <c:pt idx="8">
                  <c:v>0.23085829603101199</c:v>
                </c:pt>
                <c:pt idx="9">
                  <c:v>0.22623202382525187</c:v>
                </c:pt>
                <c:pt idx="10">
                  <c:v>0.2293560923596345</c:v>
                </c:pt>
              </c:numCache>
            </c:numRef>
          </c:val>
          <c:smooth val="0"/>
          <c:extLst>
            <c:ext xmlns:c16="http://schemas.microsoft.com/office/drawing/2014/chart" uri="{C3380CC4-5D6E-409C-BE32-E72D297353CC}">
              <c16:uniqueId val="{00000000-BD33-4EB2-9EE2-6768921176AD}"/>
            </c:ext>
          </c:extLst>
        </c:ser>
        <c:ser>
          <c:idx val="1"/>
          <c:order val="1"/>
          <c:tx>
            <c:strRef>
              <c:f>'B&amp;L'!$C$1</c:f>
              <c:strCache>
                <c:ptCount val="1"/>
                <c:pt idx="0">
                  <c:v>Lunch</c:v>
                </c:pt>
              </c:strCache>
            </c:strRef>
          </c:tx>
          <c:spPr>
            <a:ln w="28575" cap="rnd">
              <a:solidFill>
                <a:schemeClr val="accent5"/>
              </a:solidFill>
              <a:round/>
            </a:ln>
            <a:effectLst/>
          </c:spPr>
          <c:marker>
            <c:symbol val="none"/>
          </c:marker>
          <c:cat>
            <c:numRef>
              <c:f>'B&amp;L'!$A$2:$A$22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'B&amp;L'!$C$2:$C$22</c:f>
              <c:numCache>
                <c:formatCode>0%</c:formatCode>
                <c:ptCount val="11"/>
                <c:pt idx="0">
                  <c:v>0.47977077240053451</c:v>
                </c:pt>
                <c:pt idx="1">
                  <c:v>0.49676792097500505</c:v>
                </c:pt>
                <c:pt idx="2">
                  <c:v>0.5005719646909208</c:v>
                </c:pt>
                <c:pt idx="3">
                  <c:v>0.49614819185583797</c:v>
                </c:pt>
                <c:pt idx="4">
                  <c:v>0.48548910139185797</c:v>
                </c:pt>
                <c:pt idx="5">
                  <c:v>0.46916977431569457</c:v>
                </c:pt>
                <c:pt idx="6">
                  <c:v>0.4565830556552179</c:v>
                </c:pt>
                <c:pt idx="7">
                  <c:v>0.46568718952194776</c:v>
                </c:pt>
                <c:pt idx="8">
                  <c:v>0.47729428175433836</c:v>
                </c:pt>
                <c:pt idx="9">
                  <c:v>0.46693843116574674</c:v>
                </c:pt>
                <c:pt idx="10">
                  <c:v>0.45981249758334841</c:v>
                </c:pt>
              </c:numCache>
            </c:numRef>
          </c:val>
          <c:smooth val="0"/>
          <c:extLst>
            <c:ext xmlns:c16="http://schemas.microsoft.com/office/drawing/2014/chart" uri="{C3380CC4-5D6E-409C-BE32-E72D297353CC}">
              <c16:uniqueId val="{00000001-BD33-4EB2-9EE2-6768921176AD}"/>
            </c:ext>
          </c:extLst>
        </c:ser>
        <c:dLbls>
          <c:showLegendKey val="0"/>
          <c:showVal val="0"/>
          <c:showCatName val="0"/>
          <c:showSerName val="0"/>
          <c:showPercent val="0"/>
          <c:showBubbleSize val="0"/>
        </c:dLbls>
        <c:smooth val="0"/>
        <c:axId val="505753912"/>
        <c:axId val="505754568"/>
      </c:lineChart>
      <c:catAx>
        <c:axId val="505753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754568"/>
        <c:crosses val="autoZero"/>
        <c:auto val="1"/>
        <c:lblAlgn val="ctr"/>
        <c:lblOffset val="100"/>
        <c:noMultiLvlLbl val="0"/>
      </c:catAx>
      <c:valAx>
        <c:axId val="505754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753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1" y="1"/>
            <a:ext cx="2982119" cy="466434"/>
          </a:xfrm>
          <a:prstGeom prst="rect">
            <a:avLst/>
          </a:prstGeom>
        </p:spPr>
        <p:txBody>
          <a:bodyPr vert="horz" lIns="92437" tIns="46219" rIns="92437" bIns="46219" rtlCol="0"/>
          <a:lstStyle>
            <a:lvl1pPr algn="r">
              <a:defRPr sz="1200"/>
            </a:lvl1pPr>
          </a:lstStyle>
          <a:p>
            <a:fld id="{16E269B5-A450-40E7-A292-22517D9C251B}" type="datetimeFigureOut">
              <a:rPr lang="en-US" smtClean="0"/>
              <a:t>1/8/2020</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37" tIns="46219" rIns="92437" bIns="462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1" y="8829967"/>
            <a:ext cx="2982119" cy="466433"/>
          </a:xfrm>
          <a:prstGeom prst="rect">
            <a:avLst/>
          </a:prstGeom>
        </p:spPr>
        <p:txBody>
          <a:bodyPr vert="horz" lIns="92437" tIns="46219" rIns="92437" bIns="46219" rtlCol="0" anchor="b"/>
          <a:lstStyle>
            <a:lvl1pPr algn="r">
              <a:defRPr sz="12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r>
              <a:rPr lang="en-US" dirty="0" smtClean="0"/>
              <a:t>Good</a:t>
            </a:r>
            <a:r>
              <a:rPr lang="en-US" baseline="0" dirty="0" smtClean="0"/>
              <a:t> Morning and welcome the Fueling Students for Success Software Needs Webinar. As you have question during the webinar, please enter them into the chat box in the lower right of your screen.  Questions will be addressed that the end of the webinar. </a:t>
            </a:r>
          </a:p>
          <a:p>
            <a:r>
              <a:rPr lang="en-US" dirty="0" smtClean="0"/>
              <a:t>I am Heidi Dupuis.</a:t>
            </a:r>
            <a:r>
              <a:rPr lang="en-US" baseline="0" dirty="0" smtClean="0"/>
              <a:t>  I am leading the program development for school nutrition program initiatives in Oregon’s Student Success Act. </a:t>
            </a:r>
          </a:p>
          <a:p>
            <a:endParaRPr lang="en-US" dirty="0" smtClean="0"/>
          </a:p>
          <a:p>
            <a:r>
              <a:rPr lang="en-US" dirty="0" smtClean="0"/>
              <a:t>I</a:t>
            </a:r>
            <a:r>
              <a:rPr lang="en-US" baseline="0" dirty="0" smtClean="0"/>
              <a:t>t is a privilege to be working with you on the Student Success Act nutrition initiatives.  Oregon has a long history of supporting nutrition for children. In 1991, the Breakfast Mandate was passed. It requires schools to participate in the School Breakfast Program when 25% of their student population is eligible for free and reduced price meals. Next came 5 cents for summer breakfast and lunches, 30 cents for reduced price breakfast; start –up and expansion grants for after school snack and meals and summer meals; nutrition standards for a la carte food and beverages sold to student during the school day; and 40 cents for reduced price Lunches.</a:t>
            </a:r>
          </a:p>
          <a:p>
            <a:endParaRPr lang="en-US" baseline="0" dirty="0" smtClean="0"/>
          </a:p>
          <a:p>
            <a:r>
              <a:rPr lang="en-US" baseline="0" dirty="0" smtClean="0"/>
              <a:t>The Child Nutrition Program software providers have been instrumental in supporting Oregon’s school nutrition programs.  Having data collection systems for eligibility certification and meal counting and claims has a positive impact on customer service. </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57785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lists the Fueling Students for Success initiatives.  We’ll begin with the two focused on increasing access to breakfast by moving service into the school day.</a:t>
            </a:r>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2674872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Currently  92% of schools offer breakfast. </a:t>
            </a:r>
          </a:p>
          <a:p>
            <a:r>
              <a:rPr lang="en-US" baseline="0" dirty="0" smtClean="0"/>
              <a:t>Beginning in school year 2020-21, The Breakfast after the Bell provision of SSA requires schools with 70% free and reduced priced eligible students to shift meal service time to after the first bell.  All students must have access to breakfast regardless of grade or schedule. There are several service methods schools can use.  They may adapt them as needed.  ODE child nutrition Program team will provide technical assistance to schools for implementing Breakfast after the Bell. </a:t>
            </a:r>
          </a:p>
          <a:p>
            <a:r>
              <a:rPr lang="en-US" baseline="0" dirty="0" smtClean="0"/>
              <a:t>The Student Success Act provides up to $5000 per for equipment to implement Breakfast After the Bell.  Software to support Breakfast After the Bell may be funded through this grant.</a:t>
            </a:r>
          </a:p>
          <a:p>
            <a:endParaRPr lang="en-US" baseline="0" dirty="0" smtClean="0"/>
          </a:p>
          <a:p>
            <a:r>
              <a:rPr lang="en-US" baseline="0" dirty="0" smtClean="0"/>
              <a:t>Eligible schools are not required to comply with breakfast after the bell provision when 70% of their free and Reduced price eligible students are eating breakfast under the before school format.  </a:t>
            </a:r>
          </a:p>
          <a:p>
            <a:endParaRPr lang="en-US" baseline="0" dirty="0" smtClean="0"/>
          </a:p>
          <a:p>
            <a:endParaRPr lang="en-US" baseline="0" dirty="0" smtClean="0"/>
          </a:p>
          <a:p>
            <a:r>
              <a:rPr lang="en-US" baseline="0" dirty="0" smtClean="0"/>
              <a:t>This provision may impact around 350 schools and one hundred thirty thousand students. </a:t>
            </a:r>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244719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Fueling</a:t>
            </a:r>
            <a:r>
              <a:rPr lang="en-US" baseline="0" dirty="0" smtClean="0"/>
              <a:t> Students for Success reimbursement initiatives use state funds to support meals at no charge to students in the paid or above scale category.  Two approaches are used – Community Eligibility Provision and Expanded Income Group.  As we go through these approaches keep in mind at the federal program requirements continue - Free meal eligibility is up to 130% of Federal Poverty.  Reduced Price eligibility is between 130 and 185%.  One meal per student per day per program. </a:t>
            </a:r>
          </a:p>
          <a:p>
            <a:endParaRPr lang="en-US" baseline="0" dirty="0" smtClean="0"/>
          </a:p>
          <a:p>
            <a:r>
              <a:rPr lang="en-US" baseline="0" dirty="0" smtClean="0"/>
              <a:t>Each approach will be handled separately.  We will start with Community Eligibility Provision Incentive.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1526124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provision to support meals at no charge to all students is the community eligibility provision.  This is part of the federal programs.  Community Eligibility uses participation by students in other programs to apply meal benefits to the student population. To be able to use the Community Eligibility Provision a school or group of schools must have at least forty percent of the students receiving services through Supplemental Nutrition Assistance Program(SNAP), Temporary Aid to Needy Families (TANF), Food Distribution Program on Indian Reservations (FDPIR), foster, migrant, homeless and runaway education programs. This percentage is called the Identified Student Percentage (ISP). Schools with high and low ISP can be grouped to reach the 40% threshold. </a:t>
            </a:r>
          </a:p>
          <a:p>
            <a:pPr defTabSz="842873">
              <a:defRPr/>
            </a:pPr>
            <a:r>
              <a:rPr lang="en-US" baseline="0" dirty="0" smtClean="0"/>
              <a:t>The ISP is extended to the school population through a multiplier of 1.6.  The multiplier is established by the United States Department of Agriculture. It represents that for every ten children eligible through participation in the other services there are 6 eligible by income. </a:t>
            </a:r>
          </a:p>
          <a:p>
            <a:pPr defTabSz="842873">
              <a:defRPr/>
            </a:pPr>
            <a:endParaRPr lang="en-US" baseline="0" dirty="0" smtClean="0"/>
          </a:p>
          <a:p>
            <a:pPr defTabSz="842873">
              <a:defRPr/>
            </a:pPr>
            <a:r>
              <a:rPr lang="en-US" baseline="0" dirty="0" smtClean="0"/>
              <a:t>The federal cycle of 4 years will continue. </a:t>
            </a:r>
          </a:p>
          <a:p>
            <a:pPr defTabSz="842873">
              <a:defRPr/>
            </a:pPr>
            <a:endParaRPr lang="en-US" baseline="0" dirty="0" smtClean="0"/>
          </a:p>
          <a:p>
            <a:pPr defTabSz="842873">
              <a:defRPr/>
            </a:pPr>
            <a:r>
              <a:rPr lang="en-US" baseline="0" dirty="0" smtClean="0"/>
              <a:t>The Fueling Students for Success Community Eligibility Provision Incentive has the potential to approximately double the number schools using this provision. </a:t>
            </a:r>
          </a:p>
          <a:p>
            <a:pPr defTabSz="842873">
              <a:defRPr/>
            </a:pPr>
            <a:endParaRPr lang="en-US" baseline="0" dirty="0" smtClean="0"/>
          </a:p>
          <a:p>
            <a:pPr defTabSz="842873">
              <a:defRPr/>
            </a:pPr>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1529787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 the programs used to create the Identified Student Percentage</a:t>
            </a:r>
            <a:r>
              <a:rPr lang="en-US" baseline="0" dirty="0" smtClean="0"/>
              <a:t> and the minimum eligibility of 4 out of ten students or 40 percent. </a:t>
            </a:r>
          </a:p>
          <a:p>
            <a:endParaRPr lang="en-US" dirty="0" smtClean="0"/>
          </a:p>
          <a:p>
            <a:r>
              <a:rPr lang="en-US" dirty="0" smtClean="0"/>
              <a:t>Community Eligibility</a:t>
            </a:r>
            <a:r>
              <a:rPr lang="en-US" baseline="0" dirty="0" smtClean="0"/>
              <a:t> Provision uses what we know about a subset of the student population to determine eligibility to apply the provision. </a:t>
            </a:r>
          </a:p>
          <a:p>
            <a:r>
              <a:rPr lang="en-US" baseline="0" dirty="0" smtClean="0"/>
              <a:t>The number of students in families participating in SNAP and TANF; in foster care; receiving migrant, homeless and run away educational services or participating in Head Start, Oregon Pre-K are used to create the Identified Student Percentage. </a:t>
            </a:r>
          </a:p>
          <a:p>
            <a:endParaRPr lang="en-US" baseline="0" dirty="0" smtClean="0"/>
          </a:p>
          <a:p>
            <a:r>
              <a:rPr lang="en-US" baseline="0" dirty="0" smtClean="0"/>
              <a:t>Total students are those with access to at least one meal, including Pre-K children.</a:t>
            </a:r>
          </a:p>
          <a:p>
            <a:endParaRPr lang="en-US" baseline="0" dirty="0" smtClean="0"/>
          </a:p>
          <a:p>
            <a:r>
              <a:rPr lang="en-US" baseline="0" dirty="0" smtClean="0"/>
              <a:t>The eligibility threshold is 40% of students. This is represented by the four blue kids.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232123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2873">
              <a:defRPr/>
            </a:pPr>
            <a:r>
              <a:rPr lang="en-US" dirty="0" smtClean="0"/>
              <a:t>This</a:t>
            </a:r>
            <a:r>
              <a:rPr lang="en-US" baseline="0" dirty="0" smtClean="0"/>
              <a:t> image shows the application of the 1.6 multiplier to the minimum Identified Student Percentage, 40 , to create the free claiming percentage. </a:t>
            </a:r>
            <a:endParaRPr lang="en-US" dirty="0" smtClean="0"/>
          </a:p>
          <a:p>
            <a:pPr defTabSz="842873">
              <a:defRPr/>
            </a:pPr>
            <a:r>
              <a:rPr lang="en-US" dirty="0" smtClean="0"/>
              <a:t>The</a:t>
            </a:r>
            <a:r>
              <a:rPr lang="en-US" baseline="0" dirty="0" smtClean="0"/>
              <a:t> multiplier is b</a:t>
            </a:r>
            <a:r>
              <a:rPr lang="en-US" dirty="0" smtClean="0"/>
              <a:t>ased on USDA research, for every 10 directly certified students</a:t>
            </a:r>
            <a:r>
              <a:rPr lang="en-US" baseline="0" dirty="0" smtClean="0"/>
              <a:t> there are 6 income eligible students.</a:t>
            </a:r>
          </a:p>
          <a:p>
            <a:pPr defTabSz="842873">
              <a:defRPr/>
            </a:pPr>
            <a:r>
              <a:rPr lang="en-US" baseline="0" dirty="0" smtClean="0"/>
              <a:t>The Identified Student Percentage (ISP) x 1.6  equals the free claiming percentage.  40 x 1.6 = 64</a:t>
            </a:r>
          </a:p>
          <a:p>
            <a:pPr defTabSz="842873">
              <a:defRPr/>
            </a:pPr>
            <a:r>
              <a:rPr lang="en-US" baseline="0" dirty="0" smtClean="0"/>
              <a:t>In the image, 6 out of 10 students are shaded to show coverage of free claiming percentage beyond the 4 students with known free meal certification.</a:t>
            </a:r>
          </a:p>
          <a:p>
            <a:pPr defTabSz="842873">
              <a:defRPr/>
            </a:pPr>
            <a:endParaRPr lang="en-US" baseline="0" dirty="0" smtClean="0"/>
          </a:p>
          <a:p>
            <a:pPr defTabSz="842873">
              <a:defRPr/>
            </a:pPr>
            <a:r>
              <a:rPr lang="en-US" baseline="0" dirty="0" smtClean="0"/>
              <a:t>The Paid claiming percentage is  100 – the Free claiming percentage. 100 – 64= 36</a:t>
            </a:r>
          </a:p>
          <a:p>
            <a:pPr defTabSz="842873">
              <a:defRPr/>
            </a:pPr>
            <a:r>
              <a:rPr lang="en-US" baseline="0" dirty="0" smtClean="0"/>
              <a:t>The unshaded students represent the paid claiming percentage.</a:t>
            </a:r>
            <a:endParaRPr lang="en-US" dirty="0" smtClean="0"/>
          </a:p>
          <a:p>
            <a:pPr defTabSz="842873">
              <a:defRPr/>
            </a:pP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273422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 the meals</a:t>
            </a:r>
            <a:r>
              <a:rPr lang="en-US" baseline="0" dirty="0" smtClean="0"/>
              <a:t> receiving the federal free rate in the pink shaded area. The white behind the four kids on the right represents the federal paid rate received for these meals.  The blue background area show the state funding. </a:t>
            </a:r>
            <a:endParaRPr lang="en-US" dirty="0" smtClean="0"/>
          </a:p>
          <a:p>
            <a:r>
              <a:rPr lang="en-US" baseline="0" dirty="0" smtClean="0"/>
              <a:t>Schools participating in CEP will receive </a:t>
            </a:r>
            <a:r>
              <a:rPr lang="en-US" baseline="0" dirty="0" smtClean="0"/>
              <a:t>funds from the Student Success Act </a:t>
            </a:r>
            <a:r>
              <a:rPr lang="en-US" baseline="0" dirty="0" smtClean="0"/>
              <a:t>for the difference between their federal free claiming rate and up to 90% free </a:t>
            </a:r>
            <a:r>
              <a:rPr lang="en-US" baseline="0" dirty="0" smtClean="0"/>
              <a:t>claiming.  </a:t>
            </a:r>
            <a:r>
              <a:rPr lang="en-US" baseline="0" dirty="0" smtClean="0"/>
              <a:t>The state funds support a portion of paid meals.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2879250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representation</a:t>
            </a:r>
            <a:r>
              <a:rPr lang="en-US" baseline="0" dirty="0" smtClean="0"/>
              <a:t> of the funding.  The top blue bars represent federal funding. Using the minimum ISP of 40 time 1.6 equals a free claiming percentage of 64%.  The difference between 100 percent and 64 percent is the paid claiming percentage of 36%.  The state funding is the lower bar. It shows the state supplemental funding up to 90% and not to exceed the free rate less state and federal sources already received – the federal paid meal reimbursement.</a:t>
            </a:r>
          </a:p>
          <a:p>
            <a:endParaRPr lang="en-US" baseline="0" dirty="0" smtClean="0"/>
          </a:p>
          <a:p>
            <a:r>
              <a:rPr lang="en-US" baseline="0" dirty="0" smtClean="0"/>
              <a:t>Schools must elect CEP for both Breakfast and Lunch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2548663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elements</a:t>
            </a:r>
            <a:r>
              <a:rPr lang="en-US" baseline="0" dirty="0" smtClean="0"/>
              <a:t> needed to support the Community Eligibility Provision Incentive for calculating anticipated reimbursements are: </a:t>
            </a:r>
          </a:p>
          <a:p>
            <a:r>
              <a:rPr lang="en-US" baseline="0" dirty="0" smtClean="0"/>
              <a:t>The Reimbursement Goal, the maximum level of meals to receive a supplement </a:t>
            </a:r>
          </a:p>
          <a:p>
            <a:r>
              <a:rPr lang="en-US" baseline="0" dirty="0" smtClean="0"/>
              <a:t>The Oregon CEP breakfast meal rate  </a:t>
            </a:r>
          </a:p>
          <a:p>
            <a:pPr defTabSz="874441">
              <a:defRPr/>
            </a:pPr>
            <a:r>
              <a:rPr lang="en-US" baseline="0" dirty="0" smtClean="0"/>
              <a:t>The Oregon CEP Severe Need breakfast meal rate </a:t>
            </a:r>
          </a:p>
          <a:p>
            <a:pPr defTabSz="874441">
              <a:defRPr/>
            </a:pPr>
            <a:r>
              <a:rPr lang="en-US" baseline="0" dirty="0" smtClean="0"/>
              <a:t>The Oregon CEP lunch meal rate </a:t>
            </a:r>
          </a:p>
          <a:p>
            <a:pPr defTabSz="874441">
              <a:defRPr/>
            </a:pPr>
            <a:r>
              <a:rPr lang="en-US" dirty="0" smtClean="0"/>
              <a:t>Site Identified Student Percentage</a:t>
            </a:r>
          </a:p>
          <a:p>
            <a:pPr defTabSz="874441">
              <a:defRPr/>
            </a:pPr>
            <a:r>
              <a:rPr lang="en-US" dirty="0" smtClean="0"/>
              <a:t>Site Claiming Identified Student Percentage</a:t>
            </a:r>
          </a:p>
          <a:p>
            <a:pPr defTabSz="874441">
              <a:defRPr/>
            </a:pPr>
            <a:r>
              <a:rPr lang="en-US" dirty="0" smtClean="0"/>
              <a:t>Site Free Claiming Percentage</a:t>
            </a:r>
          </a:p>
          <a:p>
            <a:pPr defTabSz="874441">
              <a:defRP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405155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implement the Community Eligibility Provision Incentive there are no changes to eligibility, meal counting or meal claiming. </a:t>
            </a:r>
          </a:p>
          <a:p>
            <a:r>
              <a:rPr lang="en-US" baseline="0" dirty="0" smtClean="0"/>
              <a:t>The claim value calculation will need to include the state payments.</a:t>
            </a:r>
          </a:p>
          <a:p>
            <a:r>
              <a:rPr lang="en-US" baseline="0" dirty="0" smtClean="0"/>
              <a:t>The calculation is the same for breakfast and lunch programs. The calculation is by program. </a:t>
            </a:r>
          </a:p>
          <a:p>
            <a:r>
              <a:rPr lang="en-US" baseline="0" dirty="0" smtClean="0"/>
              <a:t> Total Meals claimed times the Reimbursement Goal equals Goal Meals</a:t>
            </a:r>
          </a:p>
          <a:p>
            <a:r>
              <a:rPr lang="en-US" baseline="0" dirty="0" smtClean="0"/>
              <a:t>Goal Meals – (Free Claimed meals) = the OR CEP meal count</a:t>
            </a:r>
          </a:p>
          <a:p>
            <a:r>
              <a:rPr lang="en-US" baseline="0" dirty="0" smtClean="0"/>
              <a:t>OR CEP Meal count times the OR CEP meal Rate = State Reimbursement</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308552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ODE</a:t>
            </a:r>
            <a:r>
              <a:rPr lang="en-US" baseline="0" dirty="0" smtClean="0"/>
              <a:t> we are focused on Equity and Excellence for Every Learner.  We work in partnership with you to make this a reality for the more than 580,000 K – 12 students we serve. </a:t>
            </a:r>
          </a:p>
          <a:p>
            <a:r>
              <a:rPr lang="en-US" baseline="0" dirty="0" smtClean="0"/>
              <a:t>We believe every student should have access to a high-quality, well-rounded learning experience.</a:t>
            </a:r>
          </a:p>
          <a:p>
            <a:endParaRPr lang="en-US" baseline="0" dirty="0" smtClean="0"/>
          </a:p>
          <a:p>
            <a:r>
              <a:rPr lang="en-US" dirty="0" smtClean="0"/>
              <a:t>The Student Success Act’s nutrition initiatives will enhance our shared ability to improve students’ access to a high-quality, well-rounded learning experience in two ways. First, by removing hunger as a barrier to learning. Second, by ensuring that students receive the nutrition they need to learn and grow.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83744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approach</a:t>
            </a:r>
            <a:r>
              <a:rPr lang="en-US" baseline="0" dirty="0" smtClean="0"/>
              <a:t> for supporting meals served at no charge under Fueling Students for Success is the Expanded Income Group Program.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2735772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approach is unique to Oregon and a national first.  For schools that aren’t eligible for the Community Eligibility Provision, they may use this approach.  It is intended to provide support for students in households with incomes greater </a:t>
            </a:r>
            <a:r>
              <a:rPr lang="en-US" baseline="0" dirty="0" smtClean="0"/>
              <a:t>than 185</a:t>
            </a:r>
            <a:r>
              <a:rPr lang="en-US" baseline="0" dirty="0" smtClean="0"/>
              <a:t>% and up to 300% Federal Poverty level.  Under the federal program these students are in the Paid or above scale category. </a:t>
            </a:r>
            <a:r>
              <a:rPr lang="en-US" baseline="0" dirty="0" smtClean="0"/>
              <a:t>From Census data, about </a:t>
            </a:r>
            <a:r>
              <a:rPr lang="en-US" baseline="0" dirty="0" smtClean="0"/>
              <a:t>a third of our state’s school-aged </a:t>
            </a:r>
            <a:r>
              <a:rPr lang="en-US" baseline="0" dirty="0" smtClean="0"/>
              <a:t>above scale children </a:t>
            </a:r>
            <a:r>
              <a:rPr lang="en-US" baseline="0" dirty="0" smtClean="0"/>
              <a:t>are in families with incomes in the range of support.</a:t>
            </a:r>
          </a:p>
          <a:p>
            <a:endParaRPr lang="en-US" baseline="0" dirty="0" smtClean="0"/>
          </a:p>
          <a:p>
            <a:endParaRPr lang="en-US" baseline="0" dirty="0" smtClean="0"/>
          </a:p>
          <a:p>
            <a:endParaRPr lang="en-US" baseline="0" dirty="0" smtClean="0"/>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4083249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method</a:t>
            </a:r>
            <a:r>
              <a:rPr lang="en-US" baseline="0" dirty="0" smtClean="0"/>
              <a:t>s for implementing the Expanded Income Group – using household applications or a formula based on US Census data. </a:t>
            </a:r>
            <a:r>
              <a:rPr lang="en-US" dirty="0" smtClean="0"/>
              <a:t>When using</a:t>
            </a:r>
            <a:r>
              <a:rPr lang="en-US" baseline="0" dirty="0" smtClean="0"/>
              <a:t> EIG, a site may use one method for breakfast and a different for lunch.</a:t>
            </a:r>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114007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441">
              <a:defRPr/>
            </a:pPr>
            <a:r>
              <a:rPr lang="en-US" dirty="0" smtClean="0"/>
              <a:t>Let’s look at</a:t>
            </a:r>
            <a:r>
              <a:rPr lang="en-US" baseline="0" dirty="0" smtClean="0"/>
              <a:t> how Eligibility is handled between the two </a:t>
            </a:r>
            <a:r>
              <a:rPr lang="en-US" dirty="0" smtClean="0"/>
              <a:t>Expanded</a:t>
            </a:r>
            <a:r>
              <a:rPr lang="en-US" baseline="0" dirty="0" smtClean="0"/>
              <a:t> Income Group methods. </a:t>
            </a:r>
          </a:p>
          <a:p>
            <a:r>
              <a:rPr lang="en-US" dirty="0" smtClean="0"/>
              <a:t>By Applications</a:t>
            </a:r>
          </a:p>
          <a:p>
            <a:r>
              <a:rPr lang="en-US" dirty="0" smtClean="0"/>
              <a:t>Sponsors</a:t>
            </a:r>
            <a:r>
              <a:rPr lang="en-US" baseline="0" dirty="0" smtClean="0"/>
              <a:t> will set the paid lunch and breakfast prices for the unitized meal. It will apply to students in household above 300% of poverty.</a:t>
            </a:r>
          </a:p>
          <a:p>
            <a:endParaRPr lang="en-US" baseline="0" dirty="0" smtClean="0"/>
          </a:p>
          <a:p>
            <a:r>
              <a:rPr lang="en-US" baseline="0" dirty="0" smtClean="0"/>
              <a:t>Applications will be certified for </a:t>
            </a:r>
            <a:r>
              <a:rPr lang="en-US" baseline="0" dirty="0" smtClean="0"/>
              <a:t>greater than 185, up to </a:t>
            </a:r>
            <a:r>
              <a:rPr lang="en-US" baseline="0" dirty="0" smtClean="0"/>
              <a:t>300% of poverty. We are calling it Oregon Paid.</a:t>
            </a:r>
          </a:p>
          <a:p>
            <a:r>
              <a:rPr lang="en-US" dirty="0" smtClean="0"/>
              <a:t>The</a:t>
            </a:r>
            <a:r>
              <a:rPr lang="en-US" baseline="0" dirty="0" smtClean="0"/>
              <a:t> application used for the federal program may be use for the accessing state benefits. </a:t>
            </a:r>
          </a:p>
          <a:p>
            <a:endParaRPr lang="en-US" baseline="0" dirty="0" smtClean="0"/>
          </a:p>
          <a:p>
            <a:r>
              <a:rPr lang="en-US" baseline="0" dirty="0" smtClean="0"/>
              <a:t>Only the free and reduced priced applications will be verified using federal guidance</a:t>
            </a:r>
          </a:p>
          <a:p>
            <a:endParaRPr lang="en-US" baseline="0" dirty="0" smtClean="0"/>
          </a:p>
          <a:p>
            <a:r>
              <a:rPr lang="en-US" baseline="0" dirty="0" smtClean="0"/>
              <a:t>By Census </a:t>
            </a:r>
          </a:p>
          <a:p>
            <a:r>
              <a:rPr lang="en-US" baseline="0" dirty="0" smtClean="0"/>
              <a:t>There is no paid meal price. Meals are offered at no charge to all students.</a:t>
            </a:r>
          </a:p>
          <a:p>
            <a:r>
              <a:rPr lang="en-US" baseline="0" dirty="0" smtClean="0"/>
              <a:t>Free and Reduced Price eligibility is determined using federal regulations and guidance.</a:t>
            </a:r>
          </a:p>
          <a:p>
            <a:r>
              <a:rPr lang="en-US" baseline="0" dirty="0" smtClean="0"/>
              <a:t>Free and Reduced price certified applications are verified using federal guidance.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2835580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a:t>
            </a:r>
            <a:r>
              <a:rPr lang="en-US" baseline="0" dirty="0" smtClean="0"/>
              <a:t> how meals are counted between the two </a:t>
            </a:r>
            <a:r>
              <a:rPr lang="en-US" dirty="0" smtClean="0"/>
              <a:t>Expanded</a:t>
            </a:r>
            <a:r>
              <a:rPr lang="en-US" baseline="0" dirty="0" smtClean="0"/>
              <a:t> Income Group methods. </a:t>
            </a:r>
          </a:p>
          <a:p>
            <a:r>
              <a:rPr lang="en-US" baseline="0" dirty="0" smtClean="0"/>
              <a:t>Using the Application method, meals are counted at the Point of Service into free, reduced price, paid and OR Paid categories as the students were certified. </a:t>
            </a:r>
          </a:p>
          <a:p>
            <a:endParaRPr lang="en-US" baseline="0" dirty="0" smtClean="0"/>
          </a:p>
          <a:p>
            <a:r>
              <a:rPr lang="en-US" baseline="0" dirty="0" smtClean="0"/>
              <a:t>Paid </a:t>
            </a:r>
            <a:r>
              <a:rPr lang="en-US" baseline="0" dirty="0" smtClean="0"/>
              <a:t>category is through the federal lens.  It is the count of meals served to students not in the free or reduced price categories.</a:t>
            </a:r>
          </a:p>
          <a:p>
            <a:endParaRPr lang="en-US" baseline="0" dirty="0" smtClean="0"/>
          </a:p>
          <a:p>
            <a:r>
              <a:rPr lang="en-US" baseline="0" dirty="0" smtClean="0"/>
              <a:t>The Census method retains current practice. Meals are counted into free, reduced price and paid categories according to federal regulation. </a:t>
            </a:r>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362044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l</a:t>
            </a:r>
            <a:r>
              <a:rPr lang="en-US" dirty="0" smtClean="0"/>
              <a:t>et’s look at</a:t>
            </a:r>
            <a:r>
              <a:rPr lang="en-US" baseline="0" dirty="0" smtClean="0"/>
              <a:t> how meal claims </a:t>
            </a:r>
            <a:r>
              <a:rPr lang="en-US" baseline="0" dirty="0" err="1" smtClean="0"/>
              <a:t>ares</a:t>
            </a:r>
            <a:r>
              <a:rPr lang="en-US" baseline="0" dirty="0" smtClean="0"/>
              <a:t> handled between the two </a:t>
            </a:r>
            <a:r>
              <a:rPr lang="en-US" dirty="0" smtClean="0"/>
              <a:t>Expanded</a:t>
            </a:r>
            <a:r>
              <a:rPr lang="en-US" baseline="0" dirty="0" smtClean="0"/>
              <a:t> Income Group methods. </a:t>
            </a:r>
          </a:p>
          <a:p>
            <a:r>
              <a:rPr lang="en-US" baseline="0" dirty="0" smtClean="0"/>
              <a:t>By Application,</a:t>
            </a:r>
          </a:p>
          <a:p>
            <a:r>
              <a:rPr lang="en-US" baseline="0" dirty="0" smtClean="0"/>
              <a:t> meal counts by school are reported in Free, Reduced Price , Paid, Oregon Paid. </a:t>
            </a:r>
          </a:p>
          <a:p>
            <a:endParaRPr lang="en-US" baseline="0" dirty="0" smtClean="0"/>
          </a:p>
          <a:p>
            <a:r>
              <a:rPr lang="en-US" baseline="0" dirty="0" smtClean="0"/>
              <a:t>Count of students eligible for OR Paid ( greater </a:t>
            </a:r>
            <a:r>
              <a:rPr lang="en-US" baseline="0" dirty="0" smtClean="0"/>
              <a:t>than 185%, up </a:t>
            </a:r>
            <a:r>
              <a:rPr lang="en-US" baseline="0" dirty="0" smtClean="0"/>
              <a:t>to 300% of poverty)</a:t>
            </a:r>
          </a:p>
          <a:p>
            <a:endParaRPr lang="en-US" baseline="0" dirty="0" smtClean="0"/>
          </a:p>
          <a:p>
            <a:r>
              <a:rPr lang="en-US" baseline="0" dirty="0" smtClean="0"/>
              <a:t>Please know that Oregon Paid is a subset of the Paid Category.  Meal count in the Paid, includes the meals served to OR Paid eligible students.   The paid meal count will receive the federal reimbursement. Oregon Paid count will receive the state supplement. </a:t>
            </a:r>
          </a:p>
          <a:p>
            <a:endParaRPr lang="en-US" baseline="0" dirty="0" smtClean="0"/>
          </a:p>
          <a:p>
            <a:r>
              <a:rPr lang="en-US" baseline="0" dirty="0" smtClean="0"/>
              <a:t>By Census</a:t>
            </a:r>
          </a:p>
          <a:p>
            <a:r>
              <a:rPr lang="en-US" baseline="0" dirty="0" smtClean="0"/>
              <a:t>meal counts by school are reported in Free, Reduced Price , Paid</a:t>
            </a:r>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235829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school electing</a:t>
            </a:r>
            <a:r>
              <a:rPr lang="en-US" baseline="0" dirty="0" smtClean="0"/>
              <a:t> expanded Income Group (EIG) by Application, the reimbursement is calculated for each federal benefit category by program using the reimbursement rate for which the sponsor or site is approved.</a:t>
            </a:r>
          </a:p>
          <a:p>
            <a:endParaRPr lang="en-US" baseline="0" dirty="0" smtClean="0"/>
          </a:p>
          <a:p>
            <a:r>
              <a:rPr lang="en-US" baseline="0" dirty="0" smtClean="0"/>
              <a:t>The state supplement is calculated from the count of meals served to OR paid </a:t>
            </a:r>
            <a:r>
              <a:rPr lang="en-US" baseline="0" dirty="0" smtClean="0"/>
              <a:t>students by program, breakfast or lunch.</a:t>
            </a:r>
            <a:endParaRPr lang="en-US" baseline="0" dirty="0" smtClean="0"/>
          </a:p>
          <a:p>
            <a:r>
              <a:rPr lang="en-US" baseline="0" dirty="0" smtClean="0"/>
              <a:t>OR Paid meals X State Paid rate = State reimbursement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856093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schools electing</a:t>
            </a:r>
            <a:r>
              <a:rPr lang="en-US" baseline="0" dirty="0" smtClean="0"/>
              <a:t> expanded Income Group (EIG) by Census, the reimbursement is calculated for each federal benefit category by program using the reimbursement rate for which the sponsor or site is approved.</a:t>
            </a:r>
          </a:p>
          <a:p>
            <a:endParaRPr lang="en-US" baseline="0" dirty="0" smtClean="0"/>
          </a:p>
          <a:p>
            <a:r>
              <a:rPr lang="en-US" baseline="0" dirty="0" smtClean="0"/>
              <a:t>The state supplement is calculated from the count of paid </a:t>
            </a:r>
            <a:r>
              <a:rPr lang="en-US" baseline="0" dirty="0" smtClean="0"/>
              <a:t>meals by breakfast or lunch program.</a:t>
            </a:r>
            <a:endParaRPr lang="en-US" baseline="0" dirty="0" smtClean="0"/>
          </a:p>
          <a:p>
            <a:r>
              <a:rPr lang="en-US" baseline="0" dirty="0" smtClean="0"/>
              <a:t>Paid meals X Census rate equals = State supplement meals </a:t>
            </a:r>
          </a:p>
          <a:p>
            <a:r>
              <a:rPr lang="en-US" baseline="0" dirty="0" smtClean="0"/>
              <a:t>State Supplement meal times State Paid rate = State reimbursement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a:p>
        </p:txBody>
      </p:sp>
    </p:spTree>
    <p:extLst>
      <p:ext uri="{BB962C8B-B14F-4D97-AF65-F5344CB8AC3E}">
        <p14:creationId xmlns:p14="http://schemas.microsoft.com/office/powerpoint/2010/main" val="3036094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a:t>
            </a:r>
            <a:r>
              <a:rPr lang="en-US" baseline="0" dirty="0" smtClean="0"/>
              <a:t> data elements needed to support the Expanded Income Group Program are: </a:t>
            </a:r>
          </a:p>
          <a:p>
            <a:r>
              <a:rPr lang="en-US" baseline="0" dirty="0" smtClean="0"/>
              <a:t>For each Program Year, Oregon Paid Breakfast rate, Oregon Paid Severe </a:t>
            </a:r>
            <a:r>
              <a:rPr lang="en-US" baseline="0" dirty="0" smtClean="0"/>
              <a:t>Need Breakfast </a:t>
            </a:r>
            <a:r>
              <a:rPr lang="en-US" baseline="0" dirty="0" smtClean="0"/>
              <a:t>rate and Oregon Paid Lunch rate</a:t>
            </a:r>
          </a:p>
          <a:p>
            <a:r>
              <a:rPr lang="en-US" baseline="0" dirty="0" smtClean="0"/>
              <a:t>For the sponsor, a census rate. The census rate is for the school district and applied at the site </a:t>
            </a:r>
            <a:r>
              <a:rPr lang="en-US" baseline="0" dirty="0" smtClean="0"/>
              <a:t>level meal counts.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2378321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functionalities</a:t>
            </a:r>
            <a:r>
              <a:rPr lang="en-US" baseline="0" dirty="0" smtClean="0"/>
              <a:t> needed to implement the Expanded Income Group Program are:</a:t>
            </a:r>
          </a:p>
          <a:p>
            <a:r>
              <a:rPr lang="en-US" baseline="0" dirty="0" smtClean="0"/>
              <a:t>Indicate the EIG method for Breakfast and Lunch programs</a:t>
            </a:r>
          </a:p>
          <a:p>
            <a:r>
              <a:rPr lang="en-US" baseline="0" dirty="0" smtClean="0"/>
              <a:t>Approve applications in the greater </a:t>
            </a:r>
            <a:r>
              <a:rPr lang="en-US" baseline="0" dirty="0" smtClean="0"/>
              <a:t>than 185, </a:t>
            </a:r>
            <a:r>
              <a:rPr lang="en-US" baseline="0" dirty="0" smtClean="0"/>
              <a:t>up to 300% of poverty</a:t>
            </a:r>
          </a:p>
          <a:p>
            <a:r>
              <a:rPr lang="en-US" baseline="0" dirty="0" smtClean="0"/>
              <a:t>Count meals served to students in the greater </a:t>
            </a:r>
            <a:r>
              <a:rPr lang="en-US" baseline="0" dirty="0" smtClean="0"/>
              <a:t>than185, </a:t>
            </a:r>
            <a:r>
              <a:rPr lang="en-US" baseline="0" dirty="0" smtClean="0"/>
              <a:t>up to 300% of poverty group</a:t>
            </a:r>
          </a:p>
          <a:p>
            <a:r>
              <a:rPr lang="en-US" baseline="0" dirty="0" smtClean="0"/>
              <a:t>Count students  certified in greater </a:t>
            </a:r>
            <a:r>
              <a:rPr lang="en-US" baseline="0" dirty="0" smtClean="0"/>
              <a:t>than 185</a:t>
            </a:r>
            <a:r>
              <a:rPr lang="en-US" baseline="0" dirty="0" smtClean="0"/>
              <a:t>, up to 300% of poverty</a:t>
            </a:r>
          </a:p>
          <a:p>
            <a:r>
              <a:rPr lang="en-US" dirty="0" smtClean="0"/>
              <a:t>Consolidate site claims to a sponsor claim with EIG data</a:t>
            </a:r>
          </a:p>
          <a:p>
            <a:r>
              <a:rPr lang="en-US" dirty="0" smtClean="0"/>
              <a:t>Calculate Reimbursements for EIG by Application and EIG by Census</a:t>
            </a:r>
          </a:p>
          <a:p>
            <a:r>
              <a:rPr lang="en-US" dirty="0" smtClean="0"/>
              <a:t>Rounding</a:t>
            </a:r>
            <a:r>
              <a:rPr lang="en-US" baseline="0" dirty="0" smtClean="0"/>
              <a:t> = .1-.4 round down to whole number; .5 - .9 round up to whole number</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29</a:t>
            </a:fld>
            <a:endParaRPr lang="en-US"/>
          </a:p>
        </p:txBody>
      </p:sp>
    </p:spTree>
    <p:extLst>
      <p:ext uri="{BB962C8B-B14F-4D97-AF65-F5344CB8AC3E}">
        <p14:creationId xmlns:p14="http://schemas.microsoft.com/office/powerpoint/2010/main" val="363506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441">
              <a:defRPr/>
            </a:pPr>
            <a:r>
              <a:rPr lang="en-US" dirty="0" smtClean="0"/>
              <a:t>Our</a:t>
            </a:r>
            <a:r>
              <a:rPr lang="en-US" baseline="0" dirty="0" smtClean="0"/>
              <a:t> stance on education equity </a:t>
            </a:r>
            <a:r>
              <a:rPr lang="en-US" sz="1100" i="1" dirty="0"/>
              <a:t>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a:p>
            <a:pPr defTabSz="874441">
              <a:defRPr/>
            </a:pPr>
            <a:endParaRPr lang="en-US" sz="1100" i="1" dirty="0"/>
          </a:p>
          <a:p>
            <a:pPr defTabSz="874441">
              <a:defRPr/>
            </a:pPr>
            <a:r>
              <a:rPr lang="en-US" sz="1100" i="1" dirty="0"/>
              <a:t>The SSA </a:t>
            </a:r>
            <a:r>
              <a:rPr lang="en-US" sz="1100" i="1" dirty="0" smtClean="0"/>
              <a:t>initiatives </a:t>
            </a:r>
            <a:r>
              <a:rPr lang="en-US" sz="1100" i="1" dirty="0"/>
              <a:t>in School Nutrition Programs gives us an opportunity to restructure these nutrition programs.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4038256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CNPweb</a:t>
            </a:r>
            <a:r>
              <a:rPr lang="en-US" dirty="0" smtClean="0"/>
              <a:t>, Oregon’s </a:t>
            </a:r>
            <a:r>
              <a:rPr lang="en-US" baseline="0" dirty="0" smtClean="0"/>
              <a:t>reimbursement web application, </a:t>
            </a:r>
            <a:r>
              <a:rPr lang="en-US" baseline="0" dirty="0" smtClean="0"/>
              <a:t>has a claim upload feature to accept meal count data from a comma delimited file or CSV.  This can simplify claim data entry.  To capture the Oregon data, the upload file format is changing. Three data elements will be added for School Year 2020-21. The elements are added to the end of the current file format, before the end character –</a:t>
            </a:r>
          </a:p>
          <a:p>
            <a:r>
              <a:rPr lang="en-US" baseline="0" dirty="0" smtClean="0"/>
              <a:t>The count of breakfasts served to “OR Paid” eligible students</a:t>
            </a:r>
          </a:p>
          <a:p>
            <a:r>
              <a:rPr lang="en-US" baseline="0" dirty="0" smtClean="0"/>
              <a:t>The count of Lunches served to “OR Paid” eligible students</a:t>
            </a:r>
          </a:p>
          <a:p>
            <a:r>
              <a:rPr lang="en-US" baseline="0" dirty="0" smtClean="0"/>
              <a:t>The count of Student certified eligible for “OR Paid” </a:t>
            </a:r>
          </a:p>
          <a:p>
            <a:endParaRPr lang="en-US" baseline="0" dirty="0" smtClean="0"/>
          </a:p>
          <a:p>
            <a:r>
              <a:rPr lang="en-US" baseline="0" dirty="0" smtClean="0"/>
              <a:t>If a site is using </a:t>
            </a:r>
            <a:r>
              <a:rPr lang="en-US" baseline="0" dirty="0" smtClean="0"/>
              <a:t>CEP, Expanded </a:t>
            </a:r>
            <a:r>
              <a:rPr lang="en-US" baseline="0" dirty="0" smtClean="0"/>
              <a:t>Income Group (EIG) by </a:t>
            </a:r>
            <a:r>
              <a:rPr lang="en-US" baseline="0" dirty="0" smtClean="0"/>
              <a:t>Census or the federal program only </a:t>
            </a:r>
            <a:r>
              <a:rPr lang="en-US" baseline="0" dirty="0" smtClean="0"/>
              <a:t>a zero is entered for these three elements.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30</a:t>
            </a:fld>
            <a:endParaRPr lang="en-US"/>
          </a:p>
        </p:txBody>
      </p:sp>
    </p:spTree>
    <p:extLst>
      <p:ext uri="{BB962C8B-B14F-4D97-AF65-F5344CB8AC3E}">
        <p14:creationId xmlns:p14="http://schemas.microsoft.com/office/powerpoint/2010/main" val="192077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r>
              <a:rPr lang="en-US" baseline="0" dirty="0" smtClean="0"/>
              <a:t> the conversation going by using the Collaboration Tool on the Fueling Students for Success web site.  Information gathered here will be used to in the development of program implementation supports. </a:t>
            </a:r>
          </a:p>
          <a:p>
            <a:endParaRPr lang="en-US" baseline="0" dirty="0" smtClean="0"/>
          </a:p>
          <a:p>
            <a:r>
              <a:rPr lang="en-US" baseline="0" dirty="0" smtClean="0"/>
              <a:t>You are welcome to contact me directly. </a:t>
            </a:r>
          </a:p>
          <a:p>
            <a:endParaRPr lang="en-US" baseline="0" dirty="0" smtClean="0"/>
          </a:p>
          <a:p>
            <a:r>
              <a:rPr lang="en-US" baseline="0" dirty="0" smtClean="0"/>
              <a:t>This webinar will be posted on the Fueling Students for Success web site.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31</a:t>
            </a:fld>
            <a:endParaRPr lang="en-US"/>
          </a:p>
        </p:txBody>
      </p:sp>
    </p:spTree>
    <p:extLst>
      <p:ext uri="{BB962C8B-B14F-4D97-AF65-F5344CB8AC3E}">
        <p14:creationId xmlns:p14="http://schemas.microsoft.com/office/powerpoint/2010/main" val="2938851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32</a:t>
            </a:fld>
            <a:endParaRPr lang="en-US"/>
          </a:p>
        </p:txBody>
      </p:sp>
    </p:spTree>
    <p:extLst>
      <p:ext uri="{BB962C8B-B14F-4D97-AF65-F5344CB8AC3E}">
        <p14:creationId xmlns:p14="http://schemas.microsoft.com/office/powerpoint/2010/main" val="373339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the school breakfast and lunch program initiatives in</a:t>
            </a:r>
            <a:r>
              <a:rPr lang="en-US" dirty="0" smtClean="0"/>
              <a:t> the Student</a:t>
            </a:r>
            <a:r>
              <a:rPr lang="en-US" baseline="0" dirty="0" smtClean="0"/>
              <a:t> Success Act is to support students’ physical, social, emotional and academic development through nutrition.  The initiatives build on the federal programs already being offered in public schools and charter schools.  The specific initiatives require breakfast service after the school day starts in schools with at least 70% of students eligible for free and reduced price meals(referred to as Breakfast After the Bell), and offering breakfast and lunch at no charge to most student through Community Eligibility Provision Incentive and Expanded Income Guidelines. </a:t>
            </a:r>
          </a:p>
          <a:p>
            <a:endParaRPr lang="en-US" baseline="0" dirty="0" smtClean="0"/>
          </a:p>
          <a:p>
            <a:r>
              <a:rPr lang="en-US" baseline="0" dirty="0" smtClean="0"/>
              <a:t>We refer to these initiatives as Fueling Students for Success or FS squared.</a:t>
            </a:r>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103960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daily meal participation in 2018-19 was 23% for Breakfast and 46% for Lunch.   Over the past ten years breakfast participation has stayed around 23% and lunch ranged from 46 to 50% of total students.</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338604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graphic shows the percent of students in each eligibility category participating in breakfast and Lunch.</a:t>
            </a:r>
          </a:p>
          <a:p>
            <a:endParaRPr lang="en-US" baseline="0" dirty="0" smtClean="0"/>
          </a:p>
          <a:p>
            <a:r>
              <a:rPr lang="en-US" baseline="0" dirty="0" smtClean="0"/>
              <a:t>From bottom to top:</a:t>
            </a:r>
          </a:p>
          <a:p>
            <a:r>
              <a:rPr lang="en-US" baseline="0" dirty="0" smtClean="0"/>
              <a:t>9% of paid eligible students eat breakfast at school and 26% eat a school Lunch</a:t>
            </a:r>
          </a:p>
          <a:p>
            <a:r>
              <a:rPr lang="en-US" baseline="0" dirty="0" smtClean="0"/>
              <a:t>37% of free eligible student eat breakfast at school and 66% eat a school Lunch</a:t>
            </a:r>
          </a:p>
          <a:p>
            <a:r>
              <a:rPr lang="en-US" baseline="0" dirty="0" smtClean="0"/>
              <a:t>27% of reduced eligible students eat breakfast at school and 59% eat a school lunch</a:t>
            </a:r>
          </a:p>
          <a:p>
            <a:endParaRPr lang="en-US" dirty="0" smtClean="0"/>
          </a:p>
          <a:p>
            <a:r>
              <a:rPr lang="en-US" baseline="0" dirty="0" smtClean="0"/>
              <a:t>With the Fueling Students for Success initiatives, we anticipate increasing participation by increasing availability of breakfast during the school day and removing the price barrier for students not eligible for free or reduced price meals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1712210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funding for the Student</a:t>
            </a:r>
            <a:r>
              <a:rPr lang="en-US" baseline="0" dirty="0" smtClean="0"/>
              <a:t> Success Act is through a state-wide business revenue tax.  The collections from this tax are dedicated to Student Success Act activities.  </a:t>
            </a:r>
          </a:p>
          <a:p>
            <a:r>
              <a:rPr lang="en-US" baseline="0" dirty="0" smtClean="0"/>
              <a:t>The funds for the school breakfast and lunch initiatives will go into the Hunger Free Schools Account</a:t>
            </a:r>
          </a:p>
          <a:p>
            <a:endParaRPr lang="en-US" baseline="0" dirty="0" smtClean="0"/>
          </a:p>
          <a:p>
            <a:r>
              <a:rPr lang="en-US" baseline="0" dirty="0" smtClean="0"/>
              <a:t>For School Year 2020-21, 41.6 million dollars was appropriated.  </a:t>
            </a:r>
          </a:p>
          <a:p>
            <a:r>
              <a:rPr lang="en-US" baseline="0" dirty="0" smtClean="0"/>
              <a:t>40.1 million for access to meals at no charge</a:t>
            </a:r>
          </a:p>
          <a:p>
            <a:r>
              <a:rPr lang="en-US" baseline="0" dirty="0" smtClean="0"/>
              <a:t>1.2 million for Breakfast after the Bell Equipment Grants</a:t>
            </a:r>
          </a:p>
          <a:p>
            <a:r>
              <a:rPr lang="en-US" baseline="0" dirty="0" smtClean="0"/>
              <a:t>.3 million for staffing at ODE to support the initiatives.</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2176513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a:t>
            </a:r>
            <a:r>
              <a:rPr lang="en-US" baseline="0" dirty="0" smtClean="0"/>
              <a:t> Breakfast and lunch initiatives are referred to a Fueling Students for Success or FS squared.</a:t>
            </a:r>
          </a:p>
          <a:p>
            <a:r>
              <a:rPr lang="en-US" baseline="0" dirty="0" smtClean="0"/>
              <a:t>There are four initiatives: </a:t>
            </a:r>
          </a:p>
          <a:p>
            <a:r>
              <a:rPr lang="en-US" baseline="0" dirty="0" smtClean="0"/>
              <a:t>	Breakfast After the Bell in schools with 70% Free and Reduced eligible</a:t>
            </a:r>
          </a:p>
          <a:p>
            <a:r>
              <a:rPr lang="en-US" baseline="0" dirty="0" smtClean="0"/>
              <a:t>	Breakfast After the Bell Equipment Grants</a:t>
            </a:r>
          </a:p>
          <a:p>
            <a:r>
              <a:rPr lang="en-US" baseline="0" dirty="0" smtClean="0"/>
              <a:t>	Community Eligibility Provision Incentive</a:t>
            </a:r>
          </a:p>
          <a:p>
            <a:r>
              <a:rPr lang="en-US" baseline="0" dirty="0" smtClean="0"/>
              <a:t>	Expanded Income Group Reimbursement Program</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414344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School Year 2020 is dedicated to building the foundation for the initiative.  Through the Fall we met with program and community stakeholders to develop the administrative rules for implementing the initiatives.  That work in mostly complete with the submission for the draft rules to the State Board of Education and Secretary of State.  The first reading is January 16</a:t>
            </a:r>
            <a:r>
              <a:rPr lang="en-US" baseline="30000" dirty="0" smtClean="0"/>
              <a:t>th</a:t>
            </a:r>
            <a:r>
              <a:rPr lang="en-US" baseline="0" dirty="0" smtClean="0"/>
              <a:t>.  Anticipated adoption March 19</a:t>
            </a:r>
            <a:r>
              <a:rPr lang="en-US" baseline="30000" dirty="0" smtClean="0"/>
              <a:t>th</a:t>
            </a:r>
            <a:r>
              <a:rPr lang="en-US" baseline="0" dirty="0" smtClean="0"/>
              <a:t>, 2020. </a:t>
            </a:r>
          </a:p>
          <a:p>
            <a:endParaRPr lang="en-US" baseline="0" dirty="0" smtClean="0"/>
          </a:p>
          <a:p>
            <a:r>
              <a:rPr lang="en-US" baseline="0" dirty="0" smtClean="0"/>
              <a:t>A result of the ruling making work was the Software Specifications. </a:t>
            </a:r>
          </a:p>
          <a:p>
            <a:endParaRPr lang="en-US" baseline="0" dirty="0" smtClean="0"/>
          </a:p>
          <a:p>
            <a:r>
              <a:rPr lang="en-US" baseline="0" dirty="0" smtClean="0"/>
              <a:t>January through March, technical assistance will be provide to school districts and charter schools to help with develop budgets and prepare for implementation in School Year 2020-21. </a:t>
            </a:r>
          </a:p>
          <a:p>
            <a:endParaRPr lang="en-US" baseline="0" dirty="0" smtClean="0"/>
          </a:p>
          <a:p>
            <a:r>
              <a:rPr lang="en-US" baseline="0" dirty="0" smtClean="0"/>
              <a:t>April through June school districts will be formalizing their operating agreements.</a:t>
            </a:r>
          </a:p>
          <a:p>
            <a:endParaRPr lang="en-US" baseline="0" dirty="0" smtClean="0"/>
          </a:p>
          <a:p>
            <a:r>
              <a:rPr lang="en-US" baseline="0" dirty="0" smtClean="0"/>
              <a:t>Let’s look at each initiative.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1915186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1078465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84027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sp>
        <p:nvSpPr>
          <p:cNvPr id="9"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11"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75007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14761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73910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0" name="Picture 9" descr="Decorative geometric patter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698" r:id="rId3"/>
    <p:sldLayoutId id="2147483699" r:id="rId4"/>
    <p:sldLayoutId id="2147483701" r:id="rId5"/>
    <p:sldLayoutId id="2147483702" r:id="rId6"/>
    <p:sldLayoutId id="2147483704" r:id="rId7"/>
    <p:sldLayoutId id="2147483709" r:id="rId8"/>
    <p:sldLayoutId id="2147483707" r:id="rId9"/>
    <p:sldLayoutId id="2147483705" r:id="rId10"/>
    <p:sldLayoutId id="2147483706" r:id="rId11"/>
    <p:sldLayoutId id="2147483723" r:id="rId12"/>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mailto:heidi.dupuis@state.or.us"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https://forms.gle/yrYeQhxAthHosUKt6" TargetMode="External"/><Relationship Id="rId4" Type="http://schemas.openxmlformats.org/officeDocument/2006/relationships/hyperlink" Target="https://www.oregon.gov/ode/students-and-family/childnutrition/SNP/Pages/Student-Success-.aspx"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Fueling Students for Success</a:t>
            </a:r>
            <a:br>
              <a:rPr lang="en-US" dirty="0" smtClean="0"/>
            </a:br>
            <a:r>
              <a:rPr lang="en-US" dirty="0" smtClean="0"/>
              <a:t>Software Needs</a:t>
            </a:r>
            <a:endParaRPr lang="en-US" dirty="0"/>
          </a:p>
        </p:txBody>
      </p:sp>
      <p:sp>
        <p:nvSpPr>
          <p:cNvPr id="2" name="TextBox 1"/>
          <p:cNvSpPr txBox="1"/>
          <p:nvPr/>
        </p:nvSpPr>
        <p:spPr>
          <a:xfrm>
            <a:off x="1746913" y="4462818"/>
            <a:ext cx="5568287" cy="1446550"/>
          </a:xfrm>
          <a:prstGeom prst="rect">
            <a:avLst/>
          </a:prstGeom>
          <a:noFill/>
        </p:spPr>
        <p:txBody>
          <a:bodyPr wrap="square" rtlCol="0">
            <a:spAutoFit/>
          </a:bodyPr>
          <a:lstStyle/>
          <a:p>
            <a:pPr algn="ctr"/>
            <a:r>
              <a:rPr lang="en-US" sz="4400" dirty="0" smtClean="0">
                <a:latin typeface="+mj-lt"/>
                <a:cs typeface="Arial" panose="020B0604020202020204" pitchFamily="34" charset="0"/>
              </a:rPr>
              <a:t>January 8, 2020</a:t>
            </a:r>
          </a:p>
          <a:p>
            <a:pPr algn="ctr"/>
            <a:r>
              <a:rPr lang="en-US" sz="4400" dirty="0" smtClean="0">
                <a:latin typeface="+mj-lt"/>
                <a:cs typeface="Arial" panose="020B0604020202020204" pitchFamily="34" charset="0"/>
              </a:rPr>
              <a:t>Heidi Dupuis, RDN</a:t>
            </a:r>
            <a:endParaRPr lang="en-US" sz="4400" dirty="0">
              <a:latin typeface="+mj-lt"/>
              <a:cs typeface="Arial" panose="020B0604020202020204" pitchFamily="34" charset="0"/>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a:t>
            </a:fld>
            <a:endParaRPr lang="en-US"/>
          </a:p>
        </p:txBody>
      </p:sp>
    </p:spTree>
    <p:extLst>
      <p:ext uri="{BB962C8B-B14F-4D97-AF65-F5344CB8AC3E}">
        <p14:creationId xmlns:p14="http://schemas.microsoft.com/office/powerpoint/2010/main" val="3675779162"/>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825" y="93193"/>
            <a:ext cx="6314050" cy="1203344"/>
          </a:xfrm>
        </p:spPr>
        <p:txBody>
          <a:bodyPr/>
          <a:lstStyle/>
          <a:p>
            <a:r>
              <a:rPr lang="en-US" dirty="0" smtClean="0"/>
              <a:t>FS</a:t>
            </a:r>
            <a:r>
              <a:rPr lang="en-US" baseline="30000" dirty="0" smtClean="0"/>
              <a:t>2 </a:t>
            </a:r>
            <a:r>
              <a:rPr lang="en-US" dirty="0" smtClean="0"/>
              <a:t>Initiatives – </a:t>
            </a:r>
            <a:br>
              <a:rPr lang="en-US" dirty="0" smtClean="0"/>
            </a:br>
            <a:r>
              <a:rPr lang="en-US" dirty="0" smtClean="0"/>
              <a:t>Breakfast After the Bell</a:t>
            </a:r>
            <a:r>
              <a:rPr lang="en-US" dirty="0" smtClean="0"/>
              <a:t> </a:t>
            </a:r>
            <a:r>
              <a:rPr lang="en-US" baseline="30000" dirty="0" smtClean="0"/>
              <a:t/>
            </a:r>
            <a:br>
              <a:rPr lang="en-US" baseline="30000" dirty="0" smtClean="0"/>
            </a:br>
            <a:r>
              <a:rPr lang="en-US" baseline="30000" dirty="0" smtClean="0"/>
              <a:t> </a:t>
            </a:r>
            <a:endParaRPr lang="en-US" baseline="30000" dirty="0"/>
          </a:p>
        </p:txBody>
      </p:sp>
      <p:sp>
        <p:nvSpPr>
          <p:cNvPr id="3" name="Content Placeholder 2"/>
          <p:cNvSpPr>
            <a:spLocks noGrp="1"/>
          </p:cNvSpPr>
          <p:nvPr>
            <p:ph idx="1"/>
          </p:nvPr>
        </p:nvSpPr>
        <p:spPr/>
        <p:txBody>
          <a:bodyPr/>
          <a:lstStyle/>
          <a:p>
            <a:r>
              <a:rPr lang="en-US" sz="3200" b="1" dirty="0" smtClean="0"/>
              <a:t>Breakfast After the Bell</a:t>
            </a:r>
          </a:p>
          <a:p>
            <a:r>
              <a:rPr lang="en-US" sz="3200" b="1" dirty="0" smtClean="0"/>
              <a:t>Breakfast After the Bell Equipment Grant</a:t>
            </a:r>
          </a:p>
          <a:p>
            <a:r>
              <a:rPr lang="en-US" dirty="0" smtClean="0"/>
              <a:t>Community Eligibility Program Incentive</a:t>
            </a:r>
          </a:p>
          <a:p>
            <a:r>
              <a:rPr lang="en-US" dirty="0" smtClean="0"/>
              <a:t>Expanded Income Group Program</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10</a:t>
            </a:fld>
            <a:endParaRPr lang="en-US"/>
          </a:p>
        </p:txBody>
      </p:sp>
    </p:spTree>
    <p:extLst>
      <p:ext uri="{BB962C8B-B14F-4D97-AF65-F5344CB8AC3E}">
        <p14:creationId xmlns:p14="http://schemas.microsoft.com/office/powerpoint/2010/main" val="602904185"/>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Breakfast After the Bell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Applies to schools with 70% of students eligible for  free and reduced price meals</a:t>
            </a:r>
          </a:p>
          <a:p>
            <a:r>
              <a:rPr lang="en-US" dirty="0" smtClean="0"/>
              <a:t>Breakfast served after the school day starts</a:t>
            </a:r>
          </a:p>
          <a:p>
            <a:r>
              <a:rPr lang="en-US" dirty="0" smtClean="0"/>
              <a:t>All students have access regardless of grade or schedule</a:t>
            </a:r>
          </a:p>
          <a:p>
            <a:r>
              <a:rPr lang="en-US" dirty="0" smtClean="0"/>
              <a:t>Up to $5,000 for equipment to support change</a:t>
            </a:r>
          </a:p>
          <a:p>
            <a:r>
              <a:rPr lang="en-US" dirty="0"/>
              <a:t>Exempt: 70% of Free and Reduced price students eating</a:t>
            </a:r>
            <a:endParaRPr lang="en-US" dirty="0" smtClean="0"/>
          </a:p>
          <a:p>
            <a:r>
              <a:rPr lang="en-US" dirty="0" smtClean="0"/>
              <a:t>Affected: 353 schools, 130,000 students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11</a:t>
            </a:fld>
            <a:endParaRPr lang="en-US"/>
          </a:p>
        </p:txBody>
      </p:sp>
    </p:spTree>
    <p:extLst>
      <p:ext uri="{BB962C8B-B14F-4D97-AF65-F5344CB8AC3E}">
        <p14:creationId xmlns:p14="http://schemas.microsoft.com/office/powerpoint/2010/main" val="1904785266"/>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825" y="93193"/>
            <a:ext cx="6314050" cy="857421"/>
          </a:xfrm>
        </p:spPr>
        <p:txBody>
          <a:bodyPr/>
          <a:lstStyle/>
          <a:p>
            <a:r>
              <a:rPr lang="en-US" dirty="0" smtClean="0"/>
              <a:t>FS</a:t>
            </a:r>
            <a:r>
              <a:rPr lang="en-US" baseline="30000" dirty="0" smtClean="0"/>
              <a:t>2 </a:t>
            </a:r>
            <a:r>
              <a:rPr lang="en-US" dirty="0" smtClean="0"/>
              <a:t>Initiatives </a:t>
            </a:r>
            <a:r>
              <a:rPr lang="en-US" dirty="0" smtClean="0"/>
              <a:t>-  </a:t>
            </a:r>
            <a:br>
              <a:rPr lang="en-US" dirty="0" smtClean="0"/>
            </a:br>
            <a:r>
              <a:rPr lang="en-US" dirty="0" smtClean="0"/>
              <a:t>Community Eligibility Provision</a:t>
            </a:r>
            <a:r>
              <a:rPr lang="en-US" baseline="30000" dirty="0" smtClean="0"/>
              <a:t/>
            </a:r>
            <a:br>
              <a:rPr lang="en-US" baseline="30000" dirty="0" smtClean="0"/>
            </a:br>
            <a:r>
              <a:rPr lang="en-US" baseline="30000" dirty="0" smtClean="0"/>
              <a:t> </a:t>
            </a:r>
            <a:endParaRPr lang="en-US" baseline="30000" dirty="0"/>
          </a:p>
        </p:txBody>
      </p:sp>
      <p:sp>
        <p:nvSpPr>
          <p:cNvPr id="3" name="Content Placeholder 2"/>
          <p:cNvSpPr>
            <a:spLocks noGrp="1"/>
          </p:cNvSpPr>
          <p:nvPr>
            <p:ph idx="1"/>
          </p:nvPr>
        </p:nvSpPr>
        <p:spPr/>
        <p:txBody>
          <a:bodyPr/>
          <a:lstStyle/>
          <a:p>
            <a:r>
              <a:rPr lang="en-US" dirty="0" smtClean="0"/>
              <a:t>Breakfast After the Bell</a:t>
            </a:r>
          </a:p>
          <a:p>
            <a:r>
              <a:rPr lang="en-US" dirty="0" smtClean="0"/>
              <a:t>Breakfast After the Bell Equipment Grant</a:t>
            </a:r>
          </a:p>
          <a:p>
            <a:r>
              <a:rPr lang="en-US" sz="3200" b="1" dirty="0" smtClean="0"/>
              <a:t>Community Eligibility Program Incentive</a:t>
            </a:r>
          </a:p>
          <a:p>
            <a:r>
              <a:rPr lang="en-US" dirty="0" smtClean="0"/>
              <a:t>Expanded Income Group Program</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12</a:t>
            </a:fld>
            <a:endParaRPr lang="en-US"/>
          </a:p>
        </p:txBody>
      </p:sp>
    </p:spTree>
    <p:extLst>
      <p:ext uri="{BB962C8B-B14F-4D97-AF65-F5344CB8AC3E}">
        <p14:creationId xmlns:p14="http://schemas.microsoft.com/office/powerpoint/2010/main" val="2183526499"/>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Eligibility Provision</a:t>
            </a:r>
            <a:endParaRPr lang="en-US" dirty="0"/>
          </a:p>
        </p:txBody>
      </p:sp>
      <p:sp>
        <p:nvSpPr>
          <p:cNvPr id="4" name="Content Placeholder 3"/>
          <p:cNvSpPr>
            <a:spLocks noGrp="1"/>
          </p:cNvSpPr>
          <p:nvPr>
            <p:ph idx="1"/>
          </p:nvPr>
        </p:nvSpPr>
        <p:spPr>
          <a:xfrm>
            <a:off x="809469" y="2698229"/>
            <a:ext cx="7702212" cy="3297837"/>
          </a:xfrm>
        </p:spPr>
        <p:txBody>
          <a:bodyPr>
            <a:normAutofit fontScale="85000" lnSpcReduction="10000"/>
          </a:bodyPr>
          <a:lstStyle/>
          <a:p>
            <a:r>
              <a:rPr lang="en-US" dirty="0" smtClean="0"/>
              <a:t>At least 40% of students receive SNAP, TANF, FDPIR, Foster, Migrant, homeless, runaway services (ISP)</a:t>
            </a:r>
          </a:p>
          <a:p>
            <a:r>
              <a:rPr lang="en-US" dirty="0" smtClean="0"/>
              <a:t>Can group high and low ISP schools to reach 40%</a:t>
            </a:r>
          </a:p>
          <a:p>
            <a:r>
              <a:rPr lang="en-US" dirty="0" smtClean="0"/>
              <a:t>Breakfast and lunch at no charge to all students</a:t>
            </a:r>
          </a:p>
          <a:p>
            <a:r>
              <a:rPr lang="en-US" dirty="0" smtClean="0"/>
              <a:t>ISP x 1.6 = Free claiming rate</a:t>
            </a:r>
          </a:p>
          <a:p>
            <a:r>
              <a:rPr lang="en-US" dirty="0" smtClean="0"/>
              <a:t>4 year cycle</a:t>
            </a:r>
          </a:p>
          <a:p>
            <a:r>
              <a:rPr lang="en-US" dirty="0" smtClean="0"/>
              <a:t>Potential to double number of schools </a:t>
            </a:r>
          </a:p>
          <a:p>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13</a:t>
            </a:fld>
            <a:endParaRPr lang="en-US"/>
          </a:p>
        </p:txBody>
      </p:sp>
    </p:spTree>
    <p:extLst>
      <p:ext uri="{BB962C8B-B14F-4D97-AF65-F5344CB8AC3E}">
        <p14:creationId xmlns:p14="http://schemas.microsoft.com/office/powerpoint/2010/main" val="1670807486"/>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Identified Student Percentage (ISP)</a:t>
            </a:r>
            <a:br>
              <a:rPr lang="en-US" dirty="0"/>
            </a:br>
            <a:endParaRPr lang="en-US" dirty="0"/>
          </a:p>
        </p:txBody>
      </p:sp>
      <p:pic>
        <p:nvPicPr>
          <p:cNvPr id="6" name="Picture 5" title="Identified Student Percentage: Programs and 40 percent minimum"/>
          <p:cNvPicPr>
            <a:picLocks noChangeAspect="1"/>
          </p:cNvPicPr>
          <p:nvPr/>
        </p:nvPicPr>
        <p:blipFill>
          <a:blip r:embed="rId3"/>
          <a:stretch>
            <a:fillRect/>
          </a:stretch>
        </p:blipFill>
        <p:spPr>
          <a:xfrm>
            <a:off x="546331" y="2105024"/>
            <a:ext cx="8132973" cy="4095954"/>
          </a:xfrm>
          <a:prstGeom prst="rect">
            <a:avLst/>
          </a:prstGeom>
        </p:spPr>
      </p:pic>
      <p:sp>
        <p:nvSpPr>
          <p:cNvPr id="2" name="Slide Number Placeholder 1"/>
          <p:cNvSpPr>
            <a:spLocks noGrp="1"/>
          </p:cNvSpPr>
          <p:nvPr>
            <p:ph type="sldNum" sz="quarter" idx="4"/>
          </p:nvPr>
        </p:nvSpPr>
        <p:spPr/>
        <p:txBody>
          <a:bodyPr/>
          <a:lstStyle/>
          <a:p>
            <a:fld id="{8A0BAB59-E1FB-40DE-BF54-BC3526BEF81F}" type="slidenum">
              <a:rPr lang="en-US" smtClean="0"/>
              <a:pPr/>
              <a:t>14</a:t>
            </a:fld>
            <a:endParaRPr lang="en-US"/>
          </a:p>
        </p:txBody>
      </p:sp>
    </p:spTree>
    <p:extLst>
      <p:ext uri="{BB962C8B-B14F-4D97-AF65-F5344CB8AC3E}">
        <p14:creationId xmlns:p14="http://schemas.microsoft.com/office/powerpoint/2010/main" val="3428059252"/>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 Count Allocation </a:t>
            </a:r>
            <a:endParaRPr lang="en-US" dirty="0"/>
          </a:p>
        </p:txBody>
      </p:sp>
      <p:pic>
        <p:nvPicPr>
          <p:cNvPr id="4" name="Picture 3" title="Community Eligibility Provision Meal Count Allocation"/>
          <p:cNvPicPr>
            <a:picLocks noChangeAspect="1"/>
          </p:cNvPicPr>
          <p:nvPr/>
        </p:nvPicPr>
        <p:blipFill>
          <a:blip r:embed="rId3"/>
          <a:stretch>
            <a:fillRect/>
          </a:stretch>
        </p:blipFill>
        <p:spPr>
          <a:xfrm>
            <a:off x="179882" y="1945753"/>
            <a:ext cx="8730764" cy="4185223"/>
          </a:xfrm>
          <a:prstGeom prst="rect">
            <a:avLst/>
          </a:prstGeom>
        </p:spPr>
      </p:pic>
      <p:sp>
        <p:nvSpPr>
          <p:cNvPr id="3" name="Slide Number Placeholder 2"/>
          <p:cNvSpPr>
            <a:spLocks noGrp="1"/>
          </p:cNvSpPr>
          <p:nvPr>
            <p:ph type="sldNum" sz="quarter" idx="4"/>
          </p:nvPr>
        </p:nvSpPr>
        <p:spPr/>
        <p:txBody>
          <a:bodyPr/>
          <a:lstStyle/>
          <a:p>
            <a:fld id="{8A0BAB59-E1FB-40DE-BF54-BC3526BEF81F}" type="slidenum">
              <a:rPr lang="en-US" smtClean="0"/>
              <a:pPr/>
              <a:t>15</a:t>
            </a:fld>
            <a:endParaRPr lang="en-US"/>
          </a:p>
        </p:txBody>
      </p:sp>
    </p:spTree>
    <p:extLst>
      <p:ext uri="{BB962C8B-B14F-4D97-AF65-F5344CB8AC3E}">
        <p14:creationId xmlns:p14="http://schemas.microsoft.com/office/powerpoint/2010/main" val="3338127591"/>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Eligibility Provision Incentive</a:t>
            </a:r>
            <a:endParaRPr lang="en-US" dirty="0"/>
          </a:p>
        </p:txBody>
      </p:sp>
      <p:pic>
        <p:nvPicPr>
          <p:cNvPr id="4" name="Picture 3" title="Community Eligibility Provision State Incentive Payment"/>
          <p:cNvPicPr>
            <a:picLocks noChangeAspect="1"/>
          </p:cNvPicPr>
          <p:nvPr/>
        </p:nvPicPr>
        <p:blipFill>
          <a:blip r:embed="rId3"/>
          <a:stretch>
            <a:fillRect/>
          </a:stretch>
        </p:blipFill>
        <p:spPr>
          <a:xfrm>
            <a:off x="1783830" y="2138362"/>
            <a:ext cx="7016019" cy="4160484"/>
          </a:xfrm>
          <a:prstGeom prst="rect">
            <a:avLst/>
          </a:prstGeom>
        </p:spPr>
      </p:pic>
      <p:sp>
        <p:nvSpPr>
          <p:cNvPr id="3" name="Slide Number Placeholder 2"/>
          <p:cNvSpPr>
            <a:spLocks noGrp="1"/>
          </p:cNvSpPr>
          <p:nvPr>
            <p:ph type="sldNum" sz="quarter" idx="4"/>
          </p:nvPr>
        </p:nvSpPr>
        <p:spPr/>
        <p:txBody>
          <a:bodyPr/>
          <a:lstStyle/>
          <a:p>
            <a:fld id="{8A0BAB59-E1FB-40DE-BF54-BC3526BEF81F}" type="slidenum">
              <a:rPr lang="en-US" smtClean="0"/>
              <a:pPr/>
              <a:t>16</a:t>
            </a:fld>
            <a:endParaRPr lang="en-US"/>
          </a:p>
        </p:txBody>
      </p:sp>
    </p:spTree>
    <p:extLst>
      <p:ext uri="{BB962C8B-B14F-4D97-AF65-F5344CB8AC3E}">
        <p14:creationId xmlns:p14="http://schemas.microsoft.com/office/powerpoint/2010/main" val="2446780099"/>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CEP Incentive Funding</a:t>
            </a:r>
          </a:p>
        </p:txBody>
      </p:sp>
      <p:sp>
        <p:nvSpPr>
          <p:cNvPr id="4" name="Slide Number Placeholder 3"/>
          <p:cNvSpPr>
            <a:spLocks noGrp="1"/>
          </p:cNvSpPr>
          <p:nvPr>
            <p:ph type="sldNum" sz="quarter" idx="4"/>
          </p:nvPr>
        </p:nvSpPr>
        <p:spPr/>
        <p:txBody>
          <a:bodyPr/>
          <a:lstStyle/>
          <a:p>
            <a:fld id="{8A0BAB59-E1FB-40DE-BF54-BC3526BEF81F}" type="slidenum">
              <a:rPr lang="en-US" smtClean="0"/>
              <a:pPr/>
              <a:t>17</a:t>
            </a:fld>
            <a:endParaRPr lang="en-US"/>
          </a:p>
        </p:txBody>
      </p:sp>
      <p:pic>
        <p:nvPicPr>
          <p:cNvPr id="5" name="Picture 4" title="Community Elgibility Provision Incentive Funding"/>
          <p:cNvPicPr>
            <a:picLocks noChangeAspect="1"/>
          </p:cNvPicPr>
          <p:nvPr/>
        </p:nvPicPr>
        <p:blipFill>
          <a:blip r:embed="rId3"/>
          <a:stretch>
            <a:fillRect/>
          </a:stretch>
        </p:blipFill>
        <p:spPr>
          <a:xfrm>
            <a:off x="535682" y="3065555"/>
            <a:ext cx="8236410" cy="2200847"/>
          </a:xfrm>
          <a:prstGeom prst="rect">
            <a:avLst/>
          </a:prstGeom>
        </p:spPr>
      </p:pic>
    </p:spTree>
    <p:extLst>
      <p:ext uri="{BB962C8B-B14F-4D97-AF65-F5344CB8AC3E}">
        <p14:creationId xmlns:p14="http://schemas.microsoft.com/office/powerpoint/2010/main" val="243835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Needs: Data Elements</a:t>
            </a:r>
            <a:endParaRPr lang="en-US" dirty="0"/>
          </a:p>
        </p:txBody>
      </p:sp>
      <p:sp>
        <p:nvSpPr>
          <p:cNvPr id="3" name="Content Placeholder 2"/>
          <p:cNvSpPr>
            <a:spLocks noGrp="1"/>
          </p:cNvSpPr>
          <p:nvPr>
            <p:ph idx="1"/>
          </p:nvPr>
        </p:nvSpPr>
        <p:spPr>
          <a:xfrm>
            <a:off x="692024" y="2748245"/>
            <a:ext cx="7886700" cy="3352303"/>
          </a:xfrm>
        </p:spPr>
        <p:txBody>
          <a:bodyPr>
            <a:normAutofit/>
          </a:bodyPr>
          <a:lstStyle/>
          <a:p>
            <a:r>
              <a:rPr lang="en-US" dirty="0" smtClean="0"/>
              <a:t>Community Eligibility  Provision Data Elements</a:t>
            </a:r>
          </a:p>
          <a:p>
            <a:pPr lvl="1"/>
            <a:r>
              <a:rPr lang="en-US" dirty="0" smtClean="0"/>
              <a:t>By Program Year	</a:t>
            </a:r>
          </a:p>
          <a:p>
            <a:pPr lvl="2"/>
            <a:r>
              <a:rPr lang="en-US" dirty="0" smtClean="0"/>
              <a:t>Reimbursement Goal  - XX%</a:t>
            </a:r>
          </a:p>
          <a:p>
            <a:pPr lvl="2"/>
            <a:r>
              <a:rPr lang="en-US" dirty="0" smtClean="0"/>
              <a:t>OR CEP Breakfast Rate - $X.XX</a:t>
            </a:r>
          </a:p>
          <a:p>
            <a:pPr lvl="2"/>
            <a:r>
              <a:rPr lang="en-US" dirty="0" smtClean="0"/>
              <a:t>OR CEP Severe Need (SN) Breakfast Rate - $ X.XX</a:t>
            </a:r>
            <a:endParaRPr lang="en-US" dirty="0"/>
          </a:p>
          <a:p>
            <a:pPr lvl="2"/>
            <a:r>
              <a:rPr lang="en-US" dirty="0" smtClean="0"/>
              <a:t>OR CEP Lunch Rate - $X.XX</a:t>
            </a:r>
          </a:p>
          <a:p>
            <a:pPr lvl="2"/>
            <a:r>
              <a:rPr lang="en-US" dirty="0" smtClean="0"/>
              <a:t>Site Identified Student Percentage</a:t>
            </a:r>
          </a:p>
          <a:p>
            <a:pPr lvl="2"/>
            <a:r>
              <a:rPr lang="en-US" dirty="0" smtClean="0"/>
              <a:t>Site Claiming Identified Student Percentage</a:t>
            </a:r>
          </a:p>
          <a:p>
            <a:pPr lvl="2"/>
            <a:r>
              <a:rPr lang="en-US" dirty="0" smtClean="0"/>
              <a:t>Site Free Claiming Percentage</a:t>
            </a:r>
          </a:p>
        </p:txBody>
      </p:sp>
      <p:sp>
        <p:nvSpPr>
          <p:cNvPr id="4" name="Slide Number Placeholder 3"/>
          <p:cNvSpPr>
            <a:spLocks noGrp="1"/>
          </p:cNvSpPr>
          <p:nvPr>
            <p:ph type="sldNum" sz="quarter" idx="4"/>
          </p:nvPr>
        </p:nvSpPr>
        <p:spPr/>
        <p:txBody>
          <a:bodyPr/>
          <a:lstStyle/>
          <a:p>
            <a:fld id="{8A0BAB59-E1FB-40DE-BF54-BC3526BEF81F}" type="slidenum">
              <a:rPr lang="en-US" smtClean="0"/>
              <a:pPr/>
              <a:t>18</a:t>
            </a:fld>
            <a:endParaRPr lang="en-US"/>
          </a:p>
        </p:txBody>
      </p:sp>
    </p:spTree>
    <p:extLst>
      <p:ext uri="{BB962C8B-B14F-4D97-AF65-F5344CB8AC3E}">
        <p14:creationId xmlns:p14="http://schemas.microsoft.com/office/powerpoint/2010/main" val="2535996635"/>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Needs: Functionality</a:t>
            </a:r>
            <a:endParaRPr lang="en-US" dirty="0"/>
          </a:p>
        </p:txBody>
      </p:sp>
      <p:sp>
        <p:nvSpPr>
          <p:cNvPr id="3" name="Content Placeholder 2"/>
          <p:cNvSpPr>
            <a:spLocks noGrp="1"/>
          </p:cNvSpPr>
          <p:nvPr>
            <p:ph idx="1"/>
          </p:nvPr>
        </p:nvSpPr>
        <p:spPr>
          <a:xfrm>
            <a:off x="692024" y="2748246"/>
            <a:ext cx="7886700" cy="3297712"/>
          </a:xfrm>
        </p:spPr>
        <p:txBody>
          <a:bodyPr>
            <a:normAutofit fontScale="92500"/>
          </a:bodyPr>
          <a:lstStyle/>
          <a:p>
            <a:pPr marL="0" indent="0">
              <a:buNone/>
            </a:pPr>
            <a:r>
              <a:rPr lang="en-US" sz="3600" dirty="0"/>
              <a:t>Claim Value for CEP Incentive</a:t>
            </a:r>
          </a:p>
          <a:p>
            <a:r>
              <a:rPr lang="en-US" dirty="0" smtClean="0"/>
              <a:t>Same calculation for Breakfast and Lunch Programs</a:t>
            </a:r>
          </a:p>
          <a:p>
            <a:r>
              <a:rPr lang="en-US" dirty="0" smtClean="0"/>
              <a:t>Calculation by program</a:t>
            </a:r>
          </a:p>
          <a:p>
            <a:pPr marL="457189" lvl="1" indent="0">
              <a:spcBef>
                <a:spcPts val="1200"/>
              </a:spcBef>
              <a:buNone/>
            </a:pPr>
            <a:r>
              <a:rPr lang="en-US" dirty="0" smtClean="0"/>
              <a:t>Total </a:t>
            </a:r>
            <a:r>
              <a:rPr lang="en-US" dirty="0"/>
              <a:t>Meals claimed </a:t>
            </a:r>
            <a:r>
              <a:rPr lang="en-US" dirty="0" smtClean="0"/>
              <a:t>X Reimbursement </a:t>
            </a:r>
            <a:r>
              <a:rPr lang="en-US" dirty="0"/>
              <a:t>Goal </a:t>
            </a:r>
            <a:r>
              <a:rPr lang="en-US" dirty="0" smtClean="0"/>
              <a:t>= </a:t>
            </a:r>
            <a:r>
              <a:rPr lang="en-US" dirty="0"/>
              <a:t>Goal Meals</a:t>
            </a:r>
          </a:p>
          <a:p>
            <a:pPr marL="457189" lvl="1" indent="0">
              <a:spcBef>
                <a:spcPts val="1200"/>
              </a:spcBef>
              <a:buNone/>
            </a:pPr>
            <a:r>
              <a:rPr lang="en-US" dirty="0"/>
              <a:t>Goal Meals – (Free Claimed meals) = the OR CEP meal count</a:t>
            </a:r>
          </a:p>
          <a:p>
            <a:pPr marL="457189" lvl="1" indent="0">
              <a:spcBef>
                <a:spcPts val="1200"/>
              </a:spcBef>
              <a:buNone/>
            </a:pPr>
            <a:r>
              <a:rPr lang="en-US" dirty="0"/>
              <a:t>OR CEP Meal count </a:t>
            </a:r>
            <a:r>
              <a:rPr lang="en-US" dirty="0" smtClean="0"/>
              <a:t>X OR </a:t>
            </a:r>
            <a:r>
              <a:rPr lang="en-US" dirty="0"/>
              <a:t>CEP meal </a:t>
            </a:r>
            <a:r>
              <a:rPr lang="en-US" dirty="0" smtClean="0"/>
              <a:t>Rate = State Reimbursement</a:t>
            </a:r>
            <a:endParaRPr lang="en-US" dirty="0"/>
          </a:p>
          <a:p>
            <a:endParaRPr lang="en-US" dirty="0" smtClean="0"/>
          </a:p>
          <a:p>
            <a:pPr lvl="1"/>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19</a:t>
            </a:fld>
            <a:endParaRPr lang="en-US"/>
          </a:p>
        </p:txBody>
      </p:sp>
    </p:spTree>
    <p:extLst>
      <p:ext uri="{BB962C8B-B14F-4D97-AF65-F5344CB8AC3E}">
        <p14:creationId xmlns:p14="http://schemas.microsoft.com/office/powerpoint/2010/main" val="1657799350"/>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sp>
        <p:nvSpPr>
          <p:cNvPr id="6" name="Rectangle 5"/>
          <p:cNvSpPr/>
          <p:nvPr/>
        </p:nvSpPr>
        <p:spPr>
          <a:xfrm>
            <a:off x="239753" y="2108074"/>
            <a:ext cx="8664493" cy="2852063"/>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prstClr val="black"/>
                </a:solidFill>
                <a:latin typeface="Calibri"/>
              </a:rPr>
              <a:t>Equity and Excellence for Every Learner</a:t>
            </a:r>
            <a:endParaRPr kumimoji="0" lang="en-US" altLang="en-US" sz="2200" b="1" i="0" u="none" strike="noStrike" kern="1200" cap="none" spc="0" normalizeH="0" baseline="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rPr>
              <a:t>The Oregon Department of Education works in partnership with school districts</a:t>
            </a:r>
            <a:r>
              <a:rPr lang="en-US" altLang="en-US" sz="2200" dirty="0" smtClean="0">
                <a:solidFill>
                  <a:prstClr val="black"/>
                </a:solidFill>
                <a:latin typeface="Calibri"/>
              </a:rPr>
              <a:t>, </a:t>
            </a:r>
            <a:r>
              <a:rPr kumimoji="0" lang="en-US" altLang="en-US" sz="2200" b="0" i="0" u="none" strike="noStrike" kern="1200" cap="none" spc="0" normalizeH="0" baseline="0" noProof="0" dirty="0" smtClean="0">
                <a:ln>
                  <a:noFill/>
                </a:ln>
                <a:solidFill>
                  <a:prstClr val="black"/>
                </a:solidFill>
                <a:effectLst/>
                <a:uLnTx/>
                <a:uFillTx/>
                <a:latin typeface="Calibri"/>
              </a:rPr>
              <a:t>education service districts</a:t>
            </a:r>
            <a:r>
              <a:rPr kumimoji="0" lang="en-US" altLang="en-US" sz="2200" b="0" i="0" u="none" strike="noStrike" kern="1200" cap="none" spc="0" normalizeH="0" noProof="0" dirty="0" smtClean="0">
                <a:ln>
                  <a:noFill/>
                </a:ln>
                <a:solidFill>
                  <a:prstClr val="black"/>
                </a:solidFill>
                <a:effectLst/>
                <a:uLnTx/>
                <a:uFillTx/>
                <a:latin typeface="Calibri"/>
              </a:rPr>
              <a:t> and community partners</a:t>
            </a:r>
            <a:r>
              <a:rPr lang="en-US" altLang="en-US" sz="2200" dirty="0" smtClean="0">
                <a:solidFill>
                  <a:prstClr val="black"/>
                </a:solidFill>
                <a:latin typeface="Calibri"/>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believe every student should have access to a </a:t>
            </a:r>
            <a:r>
              <a:rPr kumimoji="0" lang="en-US" altLang="en-US" sz="2200" b="0" i="0" u="none" strike="noStrike" kern="1200" cap="none" spc="0" normalizeH="0" noProof="0" dirty="0" smtClean="0">
                <a:ln>
                  <a:noFill/>
                </a:ln>
                <a:solidFill>
                  <a:prstClr val="black"/>
                </a:solidFill>
                <a:effectLst/>
                <a:uLnTx/>
                <a:uFillTx/>
                <a:latin typeface="Calibri"/>
              </a:rPr>
              <a:t>high-</a:t>
            </a:r>
            <a:r>
              <a:rPr lang="en-US" altLang="en-US" sz="2200" dirty="0" smtClean="0">
                <a:solidFill>
                  <a:prstClr val="black"/>
                </a:solidFill>
                <a:latin typeface="Calibri"/>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work to achieve the Governor’s vision that every student in Oregon graduates with a plan for their future</a:t>
            </a:r>
            <a:r>
              <a:rPr lang="en-US" sz="2200" dirty="0" smtClean="0">
                <a:solidFill>
                  <a:prstClr val="black"/>
                </a:solidFill>
                <a:latin typeface="Calibri"/>
              </a:rPr>
              <a:t>.</a:t>
            </a:r>
            <a:endParaRPr kumimoji="0" lang="en-US" sz="2200" b="0" i="0" u="none" strike="noStrike" kern="1200" cap="none" spc="0" normalizeH="0" baseline="0" noProof="0" dirty="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
        <p:nvSpPr>
          <p:cNvPr id="2" name="Slide Number Placeholder 1"/>
          <p:cNvSpPr>
            <a:spLocks noGrp="1"/>
          </p:cNvSpPr>
          <p:nvPr>
            <p:ph type="sldNum" sz="quarter" idx="4"/>
          </p:nvPr>
        </p:nvSpPr>
        <p:spPr/>
        <p:txBody>
          <a:bodyPr/>
          <a:lstStyle/>
          <a:p>
            <a:fld id="{8A0BAB59-E1FB-40DE-BF54-BC3526BEF81F}" type="slidenum">
              <a:rPr lang="en-US" smtClean="0"/>
              <a:pPr/>
              <a:t>2</a:t>
            </a:fld>
            <a:endParaRPr lang="en-US"/>
          </a:p>
        </p:txBody>
      </p:sp>
    </p:spTree>
    <p:extLst>
      <p:ext uri="{BB962C8B-B14F-4D97-AF65-F5344CB8AC3E}">
        <p14:creationId xmlns:p14="http://schemas.microsoft.com/office/powerpoint/2010/main" val="2331874188"/>
      </p:ext>
    </p:extLst>
  </p:cSld>
  <p:clrMapOvr>
    <a:masterClrMapping/>
  </p:clrMapOvr>
  <mc:AlternateContent xmlns:mc="http://schemas.openxmlformats.org/markup-compatibility/2006" xmlns:p14="http://schemas.microsoft.com/office/powerpoint/2010/main">
    <mc:Choice Requires="p14">
      <p:transition spd="slow" p14:dur="2250" advClick="0" advTm="56975"/>
    </mc:Choice>
    <mc:Fallback xmlns="">
      <p:transition spd="slow" advClick="0" advTm="5697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825" y="93193"/>
            <a:ext cx="6314050" cy="857421"/>
          </a:xfrm>
        </p:spPr>
        <p:txBody>
          <a:bodyPr/>
          <a:lstStyle/>
          <a:p>
            <a:r>
              <a:rPr lang="en-US" dirty="0" smtClean="0"/>
              <a:t>FS</a:t>
            </a:r>
            <a:r>
              <a:rPr lang="en-US" baseline="30000" dirty="0" smtClean="0"/>
              <a:t>2 </a:t>
            </a:r>
            <a:r>
              <a:rPr lang="en-US" dirty="0" smtClean="0"/>
              <a:t>Initiatives - Expanded Income</a:t>
            </a:r>
            <a:r>
              <a:rPr lang="en-US" baseline="30000" dirty="0" smtClean="0"/>
              <a:t/>
            </a:r>
            <a:br>
              <a:rPr lang="en-US" baseline="30000" dirty="0" smtClean="0"/>
            </a:br>
            <a:r>
              <a:rPr lang="en-US" baseline="30000" dirty="0" smtClean="0"/>
              <a:t> </a:t>
            </a:r>
            <a:endParaRPr lang="en-US" baseline="30000" dirty="0"/>
          </a:p>
        </p:txBody>
      </p:sp>
      <p:sp>
        <p:nvSpPr>
          <p:cNvPr id="3" name="Content Placeholder 2"/>
          <p:cNvSpPr>
            <a:spLocks noGrp="1"/>
          </p:cNvSpPr>
          <p:nvPr>
            <p:ph idx="1"/>
          </p:nvPr>
        </p:nvSpPr>
        <p:spPr/>
        <p:txBody>
          <a:bodyPr/>
          <a:lstStyle/>
          <a:p>
            <a:r>
              <a:rPr lang="en-US" dirty="0" smtClean="0"/>
              <a:t>Breakfast After the Bell</a:t>
            </a:r>
          </a:p>
          <a:p>
            <a:r>
              <a:rPr lang="en-US" dirty="0" smtClean="0"/>
              <a:t>Breakfast After the Bell Equipment Grant</a:t>
            </a:r>
          </a:p>
          <a:p>
            <a:r>
              <a:rPr lang="en-US" dirty="0" smtClean="0"/>
              <a:t>Community Eligibility Program Incentive</a:t>
            </a:r>
          </a:p>
          <a:p>
            <a:r>
              <a:rPr lang="en-US" sz="3200" b="1" dirty="0" smtClean="0"/>
              <a:t>Expanded Income Group Program</a:t>
            </a:r>
            <a:endParaRPr lang="en-US" sz="3200" b="1"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20</a:t>
            </a:fld>
            <a:endParaRPr lang="en-US"/>
          </a:p>
        </p:txBody>
      </p:sp>
    </p:spTree>
    <p:extLst>
      <p:ext uri="{BB962C8B-B14F-4D97-AF65-F5344CB8AC3E}">
        <p14:creationId xmlns:p14="http://schemas.microsoft.com/office/powerpoint/2010/main" val="3718283112"/>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Income Guidelines (EIG)</a:t>
            </a:r>
            <a:endParaRPr lang="en-US" dirty="0"/>
          </a:p>
        </p:txBody>
      </p:sp>
      <p:sp>
        <p:nvSpPr>
          <p:cNvPr id="4" name="Text Placeholder 3"/>
          <p:cNvSpPr>
            <a:spLocks noGrp="1"/>
          </p:cNvSpPr>
          <p:nvPr>
            <p:ph type="body" idx="1"/>
          </p:nvPr>
        </p:nvSpPr>
        <p:spPr>
          <a:xfrm>
            <a:off x="584574" y="2471440"/>
            <a:ext cx="3868340" cy="609385"/>
          </a:xfrm>
        </p:spPr>
        <p:txBody>
          <a:bodyPr/>
          <a:lstStyle/>
          <a:p>
            <a:r>
              <a:rPr lang="en-US" dirty="0" smtClean="0"/>
              <a:t>Federal	</a:t>
            </a:r>
            <a:endParaRPr lang="en-US" dirty="0"/>
          </a:p>
        </p:txBody>
      </p:sp>
      <p:sp>
        <p:nvSpPr>
          <p:cNvPr id="5" name="Content Placeholder 4"/>
          <p:cNvSpPr>
            <a:spLocks noGrp="1"/>
          </p:cNvSpPr>
          <p:nvPr>
            <p:ph sz="half" idx="2"/>
          </p:nvPr>
        </p:nvSpPr>
        <p:spPr>
          <a:xfrm>
            <a:off x="584574" y="3080825"/>
            <a:ext cx="3868340" cy="3066757"/>
          </a:xfrm>
        </p:spPr>
        <p:txBody>
          <a:bodyPr>
            <a:normAutofit fontScale="85000" lnSpcReduction="20000"/>
          </a:bodyPr>
          <a:lstStyle/>
          <a:p>
            <a:pPr marL="0" indent="0">
              <a:buNone/>
            </a:pPr>
            <a:r>
              <a:rPr lang="en-US" u="sng" dirty="0"/>
              <a:t>Free </a:t>
            </a:r>
          </a:p>
          <a:p>
            <a:pPr marL="0" indent="0">
              <a:buNone/>
            </a:pPr>
            <a:r>
              <a:rPr lang="en-US" dirty="0"/>
              <a:t>130% </a:t>
            </a:r>
            <a:r>
              <a:rPr lang="en-US" dirty="0" smtClean="0"/>
              <a:t>of poverty </a:t>
            </a:r>
            <a:r>
              <a:rPr lang="en-US" dirty="0"/>
              <a:t>and below</a:t>
            </a:r>
          </a:p>
          <a:p>
            <a:pPr marL="457189" lvl="1" indent="0">
              <a:buNone/>
            </a:pPr>
            <a:endParaRPr lang="en-US" dirty="0"/>
          </a:p>
          <a:p>
            <a:pPr marL="0" indent="0">
              <a:buNone/>
            </a:pPr>
            <a:r>
              <a:rPr lang="en-US" u="sng" dirty="0"/>
              <a:t>Reduced Price</a:t>
            </a:r>
          </a:p>
          <a:p>
            <a:pPr marL="0" indent="0">
              <a:buNone/>
            </a:pPr>
            <a:r>
              <a:rPr lang="en-US" dirty="0" smtClean="0"/>
              <a:t>130 </a:t>
            </a:r>
            <a:r>
              <a:rPr lang="en-US" dirty="0"/>
              <a:t>– 185% </a:t>
            </a:r>
            <a:r>
              <a:rPr lang="en-US" dirty="0" smtClean="0"/>
              <a:t>of poverty</a:t>
            </a:r>
          </a:p>
          <a:p>
            <a:pPr marL="0" indent="0">
              <a:buNone/>
            </a:pPr>
            <a:endParaRPr lang="en-US" dirty="0"/>
          </a:p>
          <a:p>
            <a:pPr marL="0" indent="0">
              <a:buNone/>
            </a:pPr>
            <a:r>
              <a:rPr lang="en-US" u="sng" dirty="0" smtClean="0"/>
              <a:t>Paid</a:t>
            </a:r>
            <a:endParaRPr lang="en-US" u="sng" dirty="0"/>
          </a:p>
          <a:p>
            <a:pPr marL="0" indent="0">
              <a:buNone/>
            </a:pPr>
            <a:r>
              <a:rPr lang="en-US" dirty="0"/>
              <a:t>Above 185% </a:t>
            </a:r>
            <a:r>
              <a:rPr lang="en-US" dirty="0" smtClean="0"/>
              <a:t>of poverty</a:t>
            </a:r>
            <a:endParaRPr lang="en-US" dirty="0"/>
          </a:p>
          <a:p>
            <a:endParaRPr lang="en-US" dirty="0"/>
          </a:p>
        </p:txBody>
      </p:sp>
      <p:sp>
        <p:nvSpPr>
          <p:cNvPr id="6" name="Text Placeholder 5"/>
          <p:cNvSpPr>
            <a:spLocks noGrp="1"/>
          </p:cNvSpPr>
          <p:nvPr>
            <p:ph type="body" sz="quarter" idx="3"/>
          </p:nvPr>
        </p:nvSpPr>
        <p:spPr>
          <a:xfrm>
            <a:off x="4583884" y="2256913"/>
            <a:ext cx="3887391" cy="823912"/>
          </a:xfrm>
        </p:spPr>
        <p:txBody>
          <a:bodyPr/>
          <a:lstStyle/>
          <a:p>
            <a:pPr algn="r"/>
            <a:r>
              <a:rPr lang="en-US" dirty="0" smtClean="0"/>
              <a:t>Oregon</a:t>
            </a:r>
            <a:endParaRPr lang="en-US" dirty="0"/>
          </a:p>
        </p:txBody>
      </p:sp>
      <p:sp>
        <p:nvSpPr>
          <p:cNvPr id="7" name="Content Placeholder 6"/>
          <p:cNvSpPr>
            <a:spLocks noGrp="1"/>
          </p:cNvSpPr>
          <p:nvPr>
            <p:ph sz="quarter" idx="4"/>
          </p:nvPr>
        </p:nvSpPr>
        <p:spPr>
          <a:xfrm>
            <a:off x="4583884" y="3372933"/>
            <a:ext cx="3887391" cy="2774649"/>
          </a:xfrm>
        </p:spPr>
        <p:txBody>
          <a:bodyPr>
            <a:normAutofit/>
          </a:bodyPr>
          <a:lstStyle/>
          <a:p>
            <a:endParaRPr lang="en-US" sz="2400" dirty="0" smtClean="0"/>
          </a:p>
          <a:p>
            <a:endParaRPr lang="en-US" sz="2400" dirty="0"/>
          </a:p>
          <a:p>
            <a:endParaRPr lang="en-US" sz="2400" dirty="0" smtClean="0"/>
          </a:p>
          <a:p>
            <a:endParaRPr lang="en-US" sz="2400" dirty="0"/>
          </a:p>
          <a:p>
            <a:endParaRPr lang="en-US" sz="2400" dirty="0" smtClean="0"/>
          </a:p>
          <a:p>
            <a:pPr marL="0" indent="0" algn="r">
              <a:buNone/>
            </a:pPr>
            <a:r>
              <a:rPr lang="en-US" sz="2400" dirty="0" smtClean="0"/>
              <a:t>Above 185 </a:t>
            </a:r>
            <a:r>
              <a:rPr lang="en-US" sz="2400" dirty="0"/>
              <a:t>– 300% </a:t>
            </a:r>
            <a:r>
              <a:rPr lang="en-US" sz="2400" dirty="0" smtClean="0"/>
              <a:t>of poverty</a:t>
            </a:r>
            <a:endParaRPr lang="en-US" sz="2400" dirty="0"/>
          </a:p>
          <a:p>
            <a:endParaRPr lang="en-US" sz="2200" dirty="0"/>
          </a:p>
        </p:txBody>
      </p:sp>
      <p:sp>
        <p:nvSpPr>
          <p:cNvPr id="3" name="Slide Number Placeholder 2"/>
          <p:cNvSpPr>
            <a:spLocks noGrp="1"/>
          </p:cNvSpPr>
          <p:nvPr>
            <p:ph type="sldNum" sz="quarter" idx="10"/>
          </p:nvPr>
        </p:nvSpPr>
        <p:spPr/>
        <p:txBody>
          <a:bodyPr/>
          <a:lstStyle/>
          <a:p>
            <a:fld id="{8A0BAB59-E1FB-40DE-BF54-BC3526BEF81F}" type="slidenum">
              <a:rPr lang="en-US" smtClean="0"/>
              <a:pPr/>
              <a:t>21</a:t>
            </a:fld>
            <a:endParaRPr lang="en-US"/>
          </a:p>
        </p:txBody>
      </p:sp>
    </p:spTree>
    <p:extLst>
      <p:ext uri="{BB962C8B-B14F-4D97-AF65-F5344CB8AC3E}">
        <p14:creationId xmlns:p14="http://schemas.microsoft.com/office/powerpoint/2010/main" val="3281578247"/>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 Methods </a:t>
            </a:r>
            <a:endParaRPr lang="en-US" dirty="0"/>
          </a:p>
        </p:txBody>
      </p:sp>
      <p:sp>
        <p:nvSpPr>
          <p:cNvPr id="3" name="Text Placeholder 2"/>
          <p:cNvSpPr>
            <a:spLocks noGrp="1"/>
          </p:cNvSpPr>
          <p:nvPr>
            <p:ph type="body" idx="1"/>
          </p:nvPr>
        </p:nvSpPr>
        <p:spPr>
          <a:xfrm>
            <a:off x="715544" y="2051449"/>
            <a:ext cx="3868340" cy="823912"/>
          </a:xfrm>
        </p:spPr>
        <p:txBody>
          <a:bodyPr/>
          <a:lstStyle/>
          <a:p>
            <a:r>
              <a:rPr lang="en-US" dirty="0" smtClean="0"/>
              <a:t>Application	</a:t>
            </a:r>
            <a:endParaRPr lang="en-US" dirty="0"/>
          </a:p>
        </p:txBody>
      </p:sp>
      <p:sp>
        <p:nvSpPr>
          <p:cNvPr id="4" name="Content Placeholder 3"/>
          <p:cNvSpPr>
            <a:spLocks noGrp="1"/>
          </p:cNvSpPr>
          <p:nvPr>
            <p:ph sz="half" idx="2"/>
          </p:nvPr>
        </p:nvSpPr>
        <p:spPr>
          <a:xfrm>
            <a:off x="570926" y="3031739"/>
            <a:ext cx="3868340" cy="2864093"/>
          </a:xfrm>
        </p:spPr>
        <p:txBody>
          <a:bodyPr>
            <a:normAutofit/>
          </a:bodyPr>
          <a:lstStyle/>
          <a:p>
            <a:r>
              <a:rPr lang="en-US" sz="2600" dirty="0" smtClean="0"/>
              <a:t>ODE establishes income guidelines </a:t>
            </a:r>
            <a:r>
              <a:rPr lang="en-US" sz="2600" dirty="0" smtClean="0"/>
              <a:t>above 185 and </a:t>
            </a:r>
            <a:r>
              <a:rPr lang="en-US" sz="2600" dirty="0" smtClean="0"/>
              <a:t>up to 300%</a:t>
            </a:r>
          </a:p>
          <a:p>
            <a:r>
              <a:rPr lang="en-US" sz="2600" dirty="0" smtClean="0"/>
              <a:t>Household apply for benefits</a:t>
            </a:r>
          </a:p>
          <a:p>
            <a:r>
              <a:rPr lang="en-US" sz="2600" dirty="0" smtClean="0"/>
              <a:t>Meals at no charge for certified students</a:t>
            </a:r>
            <a:endParaRPr lang="en-US" sz="2600" dirty="0"/>
          </a:p>
        </p:txBody>
      </p:sp>
      <p:sp>
        <p:nvSpPr>
          <p:cNvPr id="5" name="Text Placeholder 4"/>
          <p:cNvSpPr>
            <a:spLocks noGrp="1"/>
          </p:cNvSpPr>
          <p:nvPr>
            <p:ph type="body" sz="quarter" idx="3"/>
          </p:nvPr>
        </p:nvSpPr>
        <p:spPr>
          <a:xfrm>
            <a:off x="4627959" y="2051449"/>
            <a:ext cx="3887391" cy="823912"/>
          </a:xfrm>
        </p:spPr>
        <p:txBody>
          <a:bodyPr/>
          <a:lstStyle/>
          <a:p>
            <a:r>
              <a:rPr lang="en-US" dirty="0" smtClean="0"/>
              <a:t>Census</a:t>
            </a:r>
            <a:endParaRPr lang="en-US" dirty="0"/>
          </a:p>
        </p:txBody>
      </p:sp>
      <p:sp>
        <p:nvSpPr>
          <p:cNvPr id="6" name="Content Placeholder 5"/>
          <p:cNvSpPr>
            <a:spLocks noGrp="1"/>
          </p:cNvSpPr>
          <p:nvPr>
            <p:ph sz="quarter" idx="4"/>
          </p:nvPr>
        </p:nvSpPr>
        <p:spPr>
          <a:xfrm>
            <a:off x="4583884" y="3031739"/>
            <a:ext cx="4041501" cy="2864093"/>
          </a:xfrm>
        </p:spPr>
        <p:txBody>
          <a:bodyPr>
            <a:normAutofit fontScale="92500" lnSpcReduction="10000"/>
          </a:bodyPr>
          <a:lstStyle/>
          <a:p>
            <a:r>
              <a:rPr lang="en-US" dirty="0" smtClean="0"/>
              <a:t>Rate of school age children above 185% and up to 300% federal poverty from those above 185%.</a:t>
            </a:r>
          </a:p>
          <a:p>
            <a:r>
              <a:rPr lang="en-US" dirty="0" smtClean="0"/>
              <a:t>School district level</a:t>
            </a:r>
          </a:p>
          <a:p>
            <a:r>
              <a:rPr lang="en-US" dirty="0" smtClean="0"/>
              <a:t>Applied to paid meal count</a:t>
            </a:r>
          </a:p>
          <a:p>
            <a:r>
              <a:rPr lang="en-US" dirty="0" smtClean="0"/>
              <a:t>All Paid meals at no charge</a:t>
            </a:r>
            <a:endParaRPr lang="en-US" dirty="0"/>
          </a:p>
        </p:txBody>
      </p:sp>
      <p:sp>
        <p:nvSpPr>
          <p:cNvPr id="7" name="Slide Number Placeholder 6"/>
          <p:cNvSpPr>
            <a:spLocks noGrp="1"/>
          </p:cNvSpPr>
          <p:nvPr>
            <p:ph type="sldNum" sz="quarter" idx="10"/>
          </p:nvPr>
        </p:nvSpPr>
        <p:spPr/>
        <p:txBody>
          <a:bodyPr/>
          <a:lstStyle/>
          <a:p>
            <a:fld id="{8A0BAB59-E1FB-40DE-BF54-BC3526BEF81F}" type="slidenum">
              <a:rPr lang="en-US" smtClean="0"/>
              <a:pPr/>
              <a:t>22</a:t>
            </a:fld>
            <a:endParaRPr lang="en-US"/>
          </a:p>
        </p:txBody>
      </p:sp>
    </p:spTree>
    <p:extLst>
      <p:ext uri="{BB962C8B-B14F-4D97-AF65-F5344CB8AC3E}">
        <p14:creationId xmlns:p14="http://schemas.microsoft.com/office/powerpoint/2010/main" val="1827921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 – Eligibility by Method</a:t>
            </a:r>
            <a:endParaRPr lang="en-US" dirty="0"/>
          </a:p>
        </p:txBody>
      </p:sp>
      <p:sp>
        <p:nvSpPr>
          <p:cNvPr id="3" name="Text Placeholder 2"/>
          <p:cNvSpPr>
            <a:spLocks noGrp="1"/>
          </p:cNvSpPr>
          <p:nvPr>
            <p:ph type="body" idx="1"/>
          </p:nvPr>
        </p:nvSpPr>
        <p:spPr>
          <a:xfrm>
            <a:off x="584574" y="2059484"/>
            <a:ext cx="3868340" cy="823912"/>
          </a:xfrm>
        </p:spPr>
        <p:txBody>
          <a:bodyPr/>
          <a:lstStyle/>
          <a:p>
            <a:r>
              <a:rPr lang="en-US" dirty="0" smtClean="0"/>
              <a:t>EIG by Applications	</a:t>
            </a:r>
            <a:endParaRPr lang="en-US" dirty="0"/>
          </a:p>
        </p:txBody>
      </p:sp>
      <p:sp>
        <p:nvSpPr>
          <p:cNvPr id="4" name="Content Placeholder 3"/>
          <p:cNvSpPr>
            <a:spLocks noGrp="1"/>
          </p:cNvSpPr>
          <p:nvPr>
            <p:ph sz="half" idx="2"/>
          </p:nvPr>
        </p:nvSpPr>
        <p:spPr>
          <a:xfrm>
            <a:off x="584574" y="2883397"/>
            <a:ext cx="3868340" cy="3353630"/>
          </a:xfrm>
        </p:spPr>
        <p:txBody>
          <a:bodyPr>
            <a:normAutofit lnSpcReduction="10000"/>
          </a:bodyPr>
          <a:lstStyle/>
          <a:p>
            <a:r>
              <a:rPr lang="en-US" dirty="0" smtClean="0"/>
              <a:t>Set paid lunch and breakfast price</a:t>
            </a:r>
          </a:p>
          <a:p>
            <a:r>
              <a:rPr lang="en-US" dirty="0" smtClean="0"/>
              <a:t>Certify applications for Income group </a:t>
            </a:r>
            <a:r>
              <a:rPr lang="en-US" dirty="0" smtClean="0"/>
              <a:t>above 185 </a:t>
            </a:r>
            <a:r>
              <a:rPr lang="en-US" dirty="0" smtClean="0"/>
              <a:t>– 300% “OR Paid”</a:t>
            </a:r>
          </a:p>
          <a:p>
            <a:r>
              <a:rPr lang="en-US" dirty="0" smtClean="0"/>
              <a:t>Verify only free and reduced price by federal guideline</a:t>
            </a:r>
            <a:endParaRPr lang="en-US" dirty="0"/>
          </a:p>
        </p:txBody>
      </p:sp>
      <p:sp>
        <p:nvSpPr>
          <p:cNvPr id="5" name="Text Placeholder 4"/>
          <p:cNvSpPr>
            <a:spLocks noGrp="1"/>
          </p:cNvSpPr>
          <p:nvPr>
            <p:ph type="body" sz="quarter" idx="3"/>
          </p:nvPr>
        </p:nvSpPr>
        <p:spPr>
          <a:xfrm>
            <a:off x="4583884" y="2059484"/>
            <a:ext cx="3887391" cy="823912"/>
          </a:xfrm>
        </p:spPr>
        <p:txBody>
          <a:bodyPr/>
          <a:lstStyle/>
          <a:p>
            <a:r>
              <a:rPr lang="en-US" dirty="0" smtClean="0"/>
              <a:t>EIG by Census</a:t>
            </a:r>
            <a:endParaRPr lang="en-US" dirty="0"/>
          </a:p>
        </p:txBody>
      </p:sp>
      <p:sp>
        <p:nvSpPr>
          <p:cNvPr id="6" name="Content Placeholder 5"/>
          <p:cNvSpPr>
            <a:spLocks noGrp="1"/>
          </p:cNvSpPr>
          <p:nvPr>
            <p:ph sz="quarter" idx="4"/>
          </p:nvPr>
        </p:nvSpPr>
        <p:spPr>
          <a:xfrm>
            <a:off x="4583884" y="2883395"/>
            <a:ext cx="3887391" cy="3353631"/>
          </a:xfrm>
        </p:spPr>
        <p:txBody>
          <a:bodyPr>
            <a:normAutofit/>
          </a:bodyPr>
          <a:lstStyle/>
          <a:p>
            <a:r>
              <a:rPr lang="en-US" dirty="0" smtClean="0"/>
              <a:t>No Paid meal Price</a:t>
            </a:r>
          </a:p>
          <a:p>
            <a:r>
              <a:rPr lang="en-US" dirty="0" smtClean="0"/>
              <a:t>Process eligibility by Federal regulations and guidance</a:t>
            </a:r>
          </a:p>
          <a:p>
            <a:r>
              <a:rPr lang="en-US" dirty="0" smtClean="0"/>
              <a:t>Verify approved Free and Reduced price applications</a:t>
            </a:r>
            <a:endParaRPr lang="en-US" dirty="0"/>
          </a:p>
        </p:txBody>
      </p:sp>
      <p:sp>
        <p:nvSpPr>
          <p:cNvPr id="7" name="Slide Number Placeholder 6"/>
          <p:cNvSpPr>
            <a:spLocks noGrp="1"/>
          </p:cNvSpPr>
          <p:nvPr>
            <p:ph type="sldNum" sz="quarter" idx="10"/>
          </p:nvPr>
        </p:nvSpPr>
        <p:spPr/>
        <p:txBody>
          <a:bodyPr/>
          <a:lstStyle/>
          <a:p>
            <a:fld id="{8A0BAB59-E1FB-40DE-BF54-BC3526BEF81F}" type="slidenum">
              <a:rPr lang="en-US" smtClean="0"/>
              <a:pPr/>
              <a:t>23</a:t>
            </a:fld>
            <a:endParaRPr lang="en-US"/>
          </a:p>
        </p:txBody>
      </p:sp>
    </p:spTree>
    <p:extLst>
      <p:ext uri="{BB962C8B-B14F-4D97-AF65-F5344CB8AC3E}">
        <p14:creationId xmlns:p14="http://schemas.microsoft.com/office/powerpoint/2010/main" val="2628189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 Meal Counting by Method</a:t>
            </a:r>
            <a:endParaRPr lang="en-US" dirty="0"/>
          </a:p>
        </p:txBody>
      </p:sp>
      <p:sp>
        <p:nvSpPr>
          <p:cNvPr id="3" name="Text Placeholder 2"/>
          <p:cNvSpPr>
            <a:spLocks noGrp="1"/>
          </p:cNvSpPr>
          <p:nvPr>
            <p:ph type="body" idx="1"/>
          </p:nvPr>
        </p:nvSpPr>
        <p:spPr/>
        <p:txBody>
          <a:bodyPr/>
          <a:lstStyle/>
          <a:p>
            <a:r>
              <a:rPr lang="en-US" dirty="0" smtClean="0"/>
              <a:t>EIG by Apps	</a:t>
            </a:r>
            <a:endParaRPr lang="en-US" dirty="0"/>
          </a:p>
        </p:txBody>
      </p:sp>
      <p:sp>
        <p:nvSpPr>
          <p:cNvPr id="4" name="Content Placeholder 3"/>
          <p:cNvSpPr>
            <a:spLocks noGrp="1"/>
          </p:cNvSpPr>
          <p:nvPr>
            <p:ph sz="half" idx="2"/>
          </p:nvPr>
        </p:nvSpPr>
        <p:spPr/>
        <p:txBody>
          <a:bodyPr/>
          <a:lstStyle/>
          <a:p>
            <a:r>
              <a:rPr lang="en-US" dirty="0" smtClean="0"/>
              <a:t>Meals counted into free, reduced price, paid and “OR paid” categories as certified</a:t>
            </a:r>
            <a:endParaRPr lang="en-US" dirty="0"/>
          </a:p>
        </p:txBody>
      </p:sp>
      <p:sp>
        <p:nvSpPr>
          <p:cNvPr id="5" name="Text Placeholder 4"/>
          <p:cNvSpPr>
            <a:spLocks noGrp="1"/>
          </p:cNvSpPr>
          <p:nvPr>
            <p:ph type="body" sz="quarter" idx="3"/>
          </p:nvPr>
        </p:nvSpPr>
        <p:spPr/>
        <p:txBody>
          <a:bodyPr/>
          <a:lstStyle/>
          <a:p>
            <a:r>
              <a:rPr lang="en-US" dirty="0" smtClean="0"/>
              <a:t>EIG by Census</a:t>
            </a:r>
            <a:endParaRPr lang="en-US" dirty="0"/>
          </a:p>
        </p:txBody>
      </p:sp>
      <p:sp>
        <p:nvSpPr>
          <p:cNvPr id="6" name="Content Placeholder 5"/>
          <p:cNvSpPr>
            <a:spLocks noGrp="1"/>
          </p:cNvSpPr>
          <p:nvPr>
            <p:ph sz="quarter" idx="4"/>
          </p:nvPr>
        </p:nvSpPr>
        <p:spPr/>
        <p:txBody>
          <a:bodyPr/>
          <a:lstStyle/>
          <a:p>
            <a:r>
              <a:rPr lang="en-US" dirty="0" smtClean="0"/>
              <a:t>Meals counted into free, reduced price and paid according to federal regulation</a:t>
            </a:r>
            <a:endParaRPr lang="en-US" dirty="0"/>
          </a:p>
        </p:txBody>
      </p:sp>
      <p:sp>
        <p:nvSpPr>
          <p:cNvPr id="7" name="Slide Number Placeholder 6"/>
          <p:cNvSpPr>
            <a:spLocks noGrp="1"/>
          </p:cNvSpPr>
          <p:nvPr>
            <p:ph type="sldNum" sz="quarter" idx="10"/>
          </p:nvPr>
        </p:nvSpPr>
        <p:spPr/>
        <p:txBody>
          <a:bodyPr/>
          <a:lstStyle/>
          <a:p>
            <a:fld id="{8A0BAB59-E1FB-40DE-BF54-BC3526BEF81F}" type="slidenum">
              <a:rPr lang="en-US" smtClean="0"/>
              <a:pPr/>
              <a:t>24</a:t>
            </a:fld>
            <a:endParaRPr lang="en-US"/>
          </a:p>
        </p:txBody>
      </p:sp>
    </p:spTree>
    <p:extLst>
      <p:ext uri="{BB962C8B-B14F-4D97-AF65-F5344CB8AC3E}">
        <p14:creationId xmlns:p14="http://schemas.microsoft.com/office/powerpoint/2010/main" val="4283536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 Claiming by Method</a:t>
            </a:r>
            <a:endParaRPr lang="en-US" dirty="0"/>
          </a:p>
        </p:txBody>
      </p:sp>
      <p:sp>
        <p:nvSpPr>
          <p:cNvPr id="3" name="Text Placeholder 2"/>
          <p:cNvSpPr>
            <a:spLocks noGrp="1"/>
          </p:cNvSpPr>
          <p:nvPr>
            <p:ph type="body" idx="1"/>
          </p:nvPr>
        </p:nvSpPr>
        <p:spPr>
          <a:xfrm>
            <a:off x="584574" y="2115270"/>
            <a:ext cx="3868340" cy="823912"/>
          </a:xfrm>
        </p:spPr>
        <p:txBody>
          <a:bodyPr/>
          <a:lstStyle/>
          <a:p>
            <a:r>
              <a:rPr lang="en-US" dirty="0" smtClean="0"/>
              <a:t>EIG by Apps</a:t>
            </a:r>
            <a:endParaRPr lang="en-US" dirty="0"/>
          </a:p>
        </p:txBody>
      </p:sp>
      <p:sp>
        <p:nvSpPr>
          <p:cNvPr id="4" name="Content Placeholder 3"/>
          <p:cNvSpPr>
            <a:spLocks noGrp="1"/>
          </p:cNvSpPr>
          <p:nvPr>
            <p:ph sz="half" idx="2"/>
          </p:nvPr>
        </p:nvSpPr>
        <p:spPr>
          <a:xfrm>
            <a:off x="477671" y="2983731"/>
            <a:ext cx="4106211" cy="3198705"/>
          </a:xfrm>
        </p:spPr>
        <p:txBody>
          <a:bodyPr/>
          <a:lstStyle/>
          <a:p>
            <a:pPr marL="0" indent="0">
              <a:buNone/>
            </a:pPr>
            <a:r>
              <a:rPr lang="en-US" dirty="0" smtClean="0"/>
              <a:t>Meal count reported:</a:t>
            </a:r>
          </a:p>
          <a:p>
            <a:pPr lvl="1"/>
            <a:r>
              <a:rPr lang="en-US" dirty="0" smtClean="0"/>
              <a:t>Free</a:t>
            </a:r>
          </a:p>
          <a:p>
            <a:pPr lvl="1"/>
            <a:r>
              <a:rPr lang="en-US" dirty="0" smtClean="0"/>
              <a:t>Reduced price</a:t>
            </a:r>
          </a:p>
          <a:p>
            <a:pPr lvl="1"/>
            <a:r>
              <a:rPr lang="en-US" dirty="0" smtClean="0"/>
              <a:t>Paid</a:t>
            </a:r>
          </a:p>
          <a:p>
            <a:pPr lvl="1"/>
            <a:r>
              <a:rPr lang="en-US" dirty="0" smtClean="0"/>
              <a:t>OR Paid</a:t>
            </a:r>
          </a:p>
          <a:p>
            <a:pPr marL="0" indent="0">
              <a:buNone/>
            </a:pPr>
            <a:r>
              <a:rPr lang="en-US" dirty="0" smtClean="0"/>
              <a:t>Eligibility count for OR Paid</a:t>
            </a:r>
          </a:p>
          <a:p>
            <a:pPr marL="0" indent="0">
              <a:buNone/>
            </a:pPr>
            <a:r>
              <a:rPr lang="en-US" dirty="0" smtClean="0"/>
              <a:t>“OR Paid” subset of “Paid”</a:t>
            </a:r>
          </a:p>
        </p:txBody>
      </p:sp>
      <p:sp>
        <p:nvSpPr>
          <p:cNvPr id="5" name="Text Placeholder 4"/>
          <p:cNvSpPr>
            <a:spLocks noGrp="1"/>
          </p:cNvSpPr>
          <p:nvPr>
            <p:ph type="body" sz="quarter" idx="3"/>
          </p:nvPr>
        </p:nvSpPr>
        <p:spPr>
          <a:xfrm>
            <a:off x="4583884" y="2115270"/>
            <a:ext cx="3887391" cy="823912"/>
          </a:xfrm>
        </p:spPr>
        <p:txBody>
          <a:bodyPr/>
          <a:lstStyle/>
          <a:p>
            <a:r>
              <a:rPr lang="en-US" dirty="0" smtClean="0"/>
              <a:t>EIG by Census</a:t>
            </a:r>
            <a:endParaRPr lang="en-US" dirty="0"/>
          </a:p>
        </p:txBody>
      </p:sp>
      <p:sp>
        <p:nvSpPr>
          <p:cNvPr id="6" name="Content Placeholder 5"/>
          <p:cNvSpPr>
            <a:spLocks noGrp="1"/>
          </p:cNvSpPr>
          <p:nvPr>
            <p:ph sz="quarter" idx="4"/>
          </p:nvPr>
        </p:nvSpPr>
        <p:spPr>
          <a:xfrm>
            <a:off x="4583883" y="2983730"/>
            <a:ext cx="3887391" cy="3198705"/>
          </a:xfrm>
        </p:spPr>
        <p:txBody>
          <a:bodyPr/>
          <a:lstStyle/>
          <a:p>
            <a:pPr marL="0" indent="0">
              <a:buNone/>
            </a:pPr>
            <a:r>
              <a:rPr lang="en-US" dirty="0"/>
              <a:t>Meal count reported:</a:t>
            </a:r>
          </a:p>
          <a:p>
            <a:pPr lvl="1"/>
            <a:r>
              <a:rPr lang="en-US" dirty="0" smtClean="0"/>
              <a:t>Free</a:t>
            </a:r>
            <a:endParaRPr lang="en-US" dirty="0"/>
          </a:p>
          <a:p>
            <a:pPr lvl="1"/>
            <a:r>
              <a:rPr lang="en-US" dirty="0" smtClean="0"/>
              <a:t>Reduced </a:t>
            </a:r>
            <a:r>
              <a:rPr lang="en-US" dirty="0"/>
              <a:t>price</a:t>
            </a:r>
          </a:p>
          <a:p>
            <a:pPr lvl="1"/>
            <a:r>
              <a:rPr lang="en-US" dirty="0" smtClean="0"/>
              <a:t>Paid</a:t>
            </a:r>
            <a:endParaRPr lang="en-US" dirty="0"/>
          </a:p>
          <a:p>
            <a:endParaRPr lang="en-US" dirty="0"/>
          </a:p>
        </p:txBody>
      </p:sp>
      <p:sp>
        <p:nvSpPr>
          <p:cNvPr id="7" name="Slide Number Placeholder 6"/>
          <p:cNvSpPr>
            <a:spLocks noGrp="1"/>
          </p:cNvSpPr>
          <p:nvPr>
            <p:ph type="sldNum" sz="quarter" idx="10"/>
          </p:nvPr>
        </p:nvSpPr>
        <p:spPr/>
        <p:txBody>
          <a:bodyPr/>
          <a:lstStyle/>
          <a:p>
            <a:fld id="{8A0BAB59-E1FB-40DE-BF54-BC3526BEF81F}" type="slidenum">
              <a:rPr lang="en-US" smtClean="0"/>
              <a:pPr/>
              <a:t>25</a:t>
            </a:fld>
            <a:endParaRPr lang="en-US"/>
          </a:p>
        </p:txBody>
      </p:sp>
    </p:spTree>
    <p:extLst>
      <p:ext uri="{BB962C8B-B14F-4D97-AF65-F5344CB8AC3E}">
        <p14:creationId xmlns:p14="http://schemas.microsoft.com/office/powerpoint/2010/main" val="2276090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 by Apps Reimbursement </a:t>
            </a:r>
            <a:endParaRPr lang="en-US" dirty="0"/>
          </a:p>
        </p:txBody>
      </p:sp>
      <p:sp>
        <p:nvSpPr>
          <p:cNvPr id="7" name="Content Placeholder 6"/>
          <p:cNvSpPr>
            <a:spLocks noGrp="1"/>
          </p:cNvSpPr>
          <p:nvPr>
            <p:ph idx="1"/>
          </p:nvPr>
        </p:nvSpPr>
        <p:spPr>
          <a:xfrm>
            <a:off x="692024" y="2748246"/>
            <a:ext cx="7886700" cy="3543372"/>
          </a:xfrm>
        </p:spPr>
        <p:txBody>
          <a:bodyPr/>
          <a:lstStyle/>
          <a:p>
            <a:pPr marL="0" indent="0">
              <a:buNone/>
            </a:pPr>
            <a:r>
              <a:rPr lang="en-US" u="sng" dirty="0" smtClean="0"/>
              <a:t>Federal </a:t>
            </a:r>
          </a:p>
          <a:p>
            <a:pPr marL="0" indent="0">
              <a:buNone/>
            </a:pPr>
            <a:r>
              <a:rPr lang="en-US" sz="2400" dirty="0" smtClean="0"/>
              <a:t>As approved for additional $.02 and severe need:</a:t>
            </a:r>
          </a:p>
          <a:p>
            <a:pPr lvl="1"/>
            <a:r>
              <a:rPr lang="en-US" dirty="0" smtClean="0"/>
              <a:t>Free Count X Federal Free rate by program</a:t>
            </a:r>
          </a:p>
          <a:p>
            <a:pPr lvl="1"/>
            <a:r>
              <a:rPr lang="en-US" dirty="0" smtClean="0"/>
              <a:t>Reduced Count X Federal Reduced Price rate by program</a:t>
            </a:r>
          </a:p>
          <a:p>
            <a:pPr lvl="1"/>
            <a:r>
              <a:rPr lang="en-US" dirty="0" smtClean="0"/>
              <a:t>Paid Count X Federal Paid Rate by program</a:t>
            </a:r>
          </a:p>
          <a:p>
            <a:pPr marL="0" indent="0">
              <a:buNone/>
            </a:pPr>
            <a:r>
              <a:rPr lang="en-US" u="sng" dirty="0" smtClean="0"/>
              <a:t>State</a:t>
            </a:r>
          </a:p>
          <a:p>
            <a:pPr lvl="1"/>
            <a:r>
              <a:rPr lang="en-US" dirty="0" smtClean="0"/>
              <a:t>OR Paid Count x State Paid Rate by program</a:t>
            </a:r>
          </a:p>
          <a:p>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26</a:t>
            </a:fld>
            <a:endParaRPr lang="en-US"/>
          </a:p>
        </p:txBody>
      </p:sp>
    </p:spTree>
    <p:extLst>
      <p:ext uri="{BB962C8B-B14F-4D97-AF65-F5344CB8AC3E}">
        <p14:creationId xmlns:p14="http://schemas.microsoft.com/office/powerpoint/2010/main" val="558573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 by Census Reimbursement</a:t>
            </a:r>
            <a:endParaRPr lang="en-US" dirty="0"/>
          </a:p>
        </p:txBody>
      </p:sp>
      <p:sp>
        <p:nvSpPr>
          <p:cNvPr id="7" name="Content Placeholder 6"/>
          <p:cNvSpPr>
            <a:spLocks noGrp="1"/>
          </p:cNvSpPr>
          <p:nvPr>
            <p:ph idx="1"/>
          </p:nvPr>
        </p:nvSpPr>
        <p:spPr>
          <a:xfrm>
            <a:off x="692024" y="2748245"/>
            <a:ext cx="7886700" cy="3611612"/>
          </a:xfrm>
        </p:spPr>
        <p:txBody>
          <a:bodyPr>
            <a:normAutofit fontScale="92500"/>
          </a:bodyPr>
          <a:lstStyle/>
          <a:p>
            <a:pPr marL="0" indent="0">
              <a:buNone/>
            </a:pPr>
            <a:r>
              <a:rPr lang="en-US" sz="3000" u="sng" dirty="0"/>
              <a:t>Federal </a:t>
            </a:r>
          </a:p>
          <a:p>
            <a:pPr marL="0" indent="0">
              <a:buNone/>
            </a:pPr>
            <a:r>
              <a:rPr lang="en-US" sz="2600" dirty="0"/>
              <a:t>As approved for additional $.02 and severe need:</a:t>
            </a:r>
          </a:p>
          <a:p>
            <a:pPr lvl="1"/>
            <a:r>
              <a:rPr lang="en-US" sz="2600" dirty="0"/>
              <a:t>Free Count X Federal Free rate by program</a:t>
            </a:r>
          </a:p>
          <a:p>
            <a:pPr lvl="1"/>
            <a:r>
              <a:rPr lang="en-US" sz="2600" dirty="0"/>
              <a:t>Reduced Count X Federal Reduced Price rate by program</a:t>
            </a:r>
          </a:p>
          <a:p>
            <a:pPr lvl="1"/>
            <a:r>
              <a:rPr lang="en-US" sz="2600" dirty="0"/>
              <a:t>Paid Count X Federal Paid Rate by program</a:t>
            </a:r>
          </a:p>
          <a:p>
            <a:pPr marL="0" indent="0">
              <a:buNone/>
            </a:pPr>
            <a:r>
              <a:rPr lang="en-US" sz="3000" u="sng" dirty="0"/>
              <a:t>State</a:t>
            </a:r>
          </a:p>
          <a:p>
            <a:pPr lvl="1"/>
            <a:r>
              <a:rPr lang="en-US" sz="2600" dirty="0" smtClean="0"/>
              <a:t>Paid </a:t>
            </a:r>
            <a:r>
              <a:rPr lang="en-US" sz="2600" dirty="0"/>
              <a:t>Count x </a:t>
            </a:r>
            <a:r>
              <a:rPr lang="en-US" sz="2600" dirty="0" smtClean="0"/>
              <a:t>Census Rate)</a:t>
            </a:r>
            <a:r>
              <a:rPr lang="en-US" sz="2600" dirty="0"/>
              <a:t> </a:t>
            </a:r>
            <a:r>
              <a:rPr lang="en-US" sz="2600" dirty="0" smtClean="0"/>
              <a:t>= State Supplement meals</a:t>
            </a:r>
          </a:p>
          <a:p>
            <a:pPr lvl="1"/>
            <a:r>
              <a:rPr lang="en-US" sz="2600" dirty="0" smtClean="0"/>
              <a:t>State Supplement meals X State Paid Rate = State $</a:t>
            </a:r>
            <a:endParaRPr lang="en-US" sz="2600"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27</a:t>
            </a:fld>
            <a:endParaRPr lang="en-US"/>
          </a:p>
        </p:txBody>
      </p:sp>
    </p:spTree>
    <p:extLst>
      <p:ext uri="{BB962C8B-B14F-4D97-AF65-F5344CB8AC3E}">
        <p14:creationId xmlns:p14="http://schemas.microsoft.com/office/powerpoint/2010/main" val="4141001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 Software Needs: Data Elements</a:t>
            </a:r>
            <a:endParaRPr lang="en-US" dirty="0"/>
          </a:p>
        </p:txBody>
      </p:sp>
      <p:sp>
        <p:nvSpPr>
          <p:cNvPr id="3" name="Content Placeholder 2"/>
          <p:cNvSpPr>
            <a:spLocks noGrp="1"/>
          </p:cNvSpPr>
          <p:nvPr>
            <p:ph idx="1"/>
          </p:nvPr>
        </p:nvSpPr>
        <p:spPr>
          <a:xfrm>
            <a:off x="692024" y="2748245"/>
            <a:ext cx="7886700" cy="3325009"/>
          </a:xfrm>
        </p:spPr>
        <p:txBody>
          <a:bodyPr>
            <a:normAutofit lnSpcReduction="10000"/>
          </a:bodyPr>
          <a:lstStyle/>
          <a:p>
            <a:pPr marL="0" indent="0">
              <a:buNone/>
            </a:pPr>
            <a:r>
              <a:rPr lang="en-US" dirty="0" smtClean="0"/>
              <a:t>Expanded Income Group Data Elements</a:t>
            </a:r>
          </a:p>
          <a:p>
            <a:r>
              <a:rPr lang="en-US" dirty="0" smtClean="0"/>
              <a:t>By Program Year</a:t>
            </a:r>
          </a:p>
          <a:p>
            <a:pPr lvl="1"/>
            <a:r>
              <a:rPr lang="en-US" dirty="0" smtClean="0"/>
              <a:t>OR Paid Breakfast Rate - $X.XX</a:t>
            </a:r>
          </a:p>
          <a:p>
            <a:pPr lvl="1"/>
            <a:r>
              <a:rPr lang="en-US" dirty="0" smtClean="0"/>
              <a:t>OR Paid SN Breakfast Rate - $ X.XX</a:t>
            </a:r>
          </a:p>
          <a:p>
            <a:pPr lvl="1"/>
            <a:r>
              <a:rPr lang="en-US" dirty="0" smtClean="0"/>
              <a:t>OR Paid Lunch Rate - $X.XX</a:t>
            </a:r>
          </a:p>
          <a:p>
            <a:pPr lvl="1"/>
            <a:r>
              <a:rPr lang="en-US" dirty="0" smtClean="0"/>
              <a:t>OR 185-299% income guidelines by family size</a:t>
            </a:r>
          </a:p>
          <a:p>
            <a:r>
              <a:rPr lang="en-US" dirty="0" smtClean="0"/>
              <a:t>By Sponsor</a:t>
            </a:r>
          </a:p>
          <a:p>
            <a:pPr lvl="1"/>
            <a:r>
              <a:rPr lang="en-US" dirty="0" smtClean="0"/>
              <a:t>Census Rate - .XXXX</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28</a:t>
            </a:fld>
            <a:endParaRPr lang="en-US"/>
          </a:p>
        </p:txBody>
      </p:sp>
    </p:spTree>
    <p:extLst>
      <p:ext uri="{BB962C8B-B14F-4D97-AF65-F5344CB8AC3E}">
        <p14:creationId xmlns:p14="http://schemas.microsoft.com/office/powerpoint/2010/main" val="712698776"/>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 Apps Software Needs: Functionality</a:t>
            </a:r>
            <a:endParaRPr lang="en-US" dirty="0"/>
          </a:p>
        </p:txBody>
      </p:sp>
      <p:sp>
        <p:nvSpPr>
          <p:cNvPr id="3" name="Content Placeholder 2"/>
          <p:cNvSpPr>
            <a:spLocks noGrp="1"/>
          </p:cNvSpPr>
          <p:nvPr>
            <p:ph idx="1"/>
          </p:nvPr>
        </p:nvSpPr>
        <p:spPr>
          <a:xfrm>
            <a:off x="692024" y="2224585"/>
            <a:ext cx="7886700" cy="3985146"/>
          </a:xfrm>
        </p:spPr>
        <p:txBody>
          <a:bodyPr>
            <a:normAutofit fontScale="92500" lnSpcReduction="20000"/>
          </a:bodyPr>
          <a:lstStyle/>
          <a:p>
            <a:r>
              <a:rPr lang="en-US" dirty="0" smtClean="0"/>
              <a:t>Indicate method of EIG by breakfast and lunch program</a:t>
            </a:r>
          </a:p>
          <a:p>
            <a:r>
              <a:rPr lang="en-US" dirty="0" smtClean="0"/>
              <a:t>Approve Applications in the </a:t>
            </a:r>
            <a:r>
              <a:rPr lang="en-US" dirty="0" smtClean="0"/>
              <a:t>above 185 </a:t>
            </a:r>
            <a:r>
              <a:rPr lang="en-US" dirty="0" smtClean="0"/>
              <a:t>– 300 % poverty</a:t>
            </a:r>
          </a:p>
          <a:p>
            <a:r>
              <a:rPr lang="en-US" dirty="0" smtClean="0"/>
              <a:t>Count meals served to students certified </a:t>
            </a:r>
            <a:r>
              <a:rPr lang="en-US" dirty="0"/>
              <a:t>above 185-300</a:t>
            </a:r>
            <a:r>
              <a:rPr lang="en-US" dirty="0" smtClean="0"/>
              <a:t>%</a:t>
            </a:r>
          </a:p>
          <a:p>
            <a:r>
              <a:rPr lang="en-US" dirty="0" smtClean="0"/>
              <a:t>Count students certified in </a:t>
            </a:r>
            <a:r>
              <a:rPr lang="en-US" dirty="0"/>
              <a:t>above 185-300</a:t>
            </a:r>
            <a:r>
              <a:rPr lang="en-US" dirty="0" smtClean="0"/>
              <a:t>%</a:t>
            </a:r>
          </a:p>
          <a:p>
            <a:r>
              <a:rPr lang="en-US" dirty="0" smtClean="0"/>
              <a:t>Consolidate site claims to a sponsor claim with EIG data</a:t>
            </a:r>
          </a:p>
          <a:p>
            <a:r>
              <a:rPr lang="en-US" dirty="0" smtClean="0"/>
              <a:t>Calculate Reimbursements for EIG by Application and EIG by Census</a:t>
            </a:r>
          </a:p>
          <a:p>
            <a:r>
              <a:rPr lang="en-US" dirty="0"/>
              <a:t>Rounding = .1-.4 round down to whole number; .5 - .9 round up to whole number</a:t>
            </a:r>
          </a:p>
          <a:p>
            <a:endParaRPr lang="en-US" dirty="0"/>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29</a:t>
            </a:fld>
            <a:endParaRPr lang="en-US"/>
          </a:p>
        </p:txBody>
      </p:sp>
    </p:spTree>
    <p:extLst>
      <p:ext uri="{BB962C8B-B14F-4D97-AF65-F5344CB8AC3E}">
        <p14:creationId xmlns:p14="http://schemas.microsoft.com/office/powerpoint/2010/main" val="4278970734"/>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Education Equity Stance</a:t>
            </a:r>
            <a:endParaRPr lang="en-US" altLang="en-US" sz="1600" dirty="0">
              <a:solidFill>
                <a:prstClr val="white"/>
              </a:solidFill>
              <a:ea typeface="+mn-ea"/>
              <a:cs typeface="+mn-cs"/>
            </a:endParaRPr>
          </a:p>
        </p:txBody>
      </p:sp>
      <p:sp>
        <p:nvSpPr>
          <p:cNvPr id="5" name="Rectangle 4"/>
          <p:cNvSpPr/>
          <p:nvPr/>
        </p:nvSpPr>
        <p:spPr>
          <a:xfrm>
            <a:off x="341333" y="2784521"/>
            <a:ext cx="8461334" cy="2677656"/>
          </a:xfrm>
          <a:prstGeom prst="rect">
            <a:avLst/>
          </a:prstGeom>
        </p:spPr>
        <p:txBody>
          <a:bodyPr wrap="square">
            <a:spAutoFit/>
          </a:bodyPr>
          <a:lstStyle/>
          <a:p>
            <a:pPr algn="ctr"/>
            <a:r>
              <a:rPr lang="en-US" sz="2400" i="1" dirty="0" smtClean="0"/>
              <a:t>Education </a:t>
            </a:r>
            <a:r>
              <a:rPr lang="en-US" sz="2400" i="1" dirty="0"/>
              <a:t>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
        <p:nvSpPr>
          <p:cNvPr id="2" name="Slide Number Placeholder 1"/>
          <p:cNvSpPr>
            <a:spLocks noGrp="1"/>
          </p:cNvSpPr>
          <p:nvPr>
            <p:ph type="sldNum" sz="quarter" idx="4"/>
          </p:nvPr>
        </p:nvSpPr>
        <p:spPr/>
        <p:txBody>
          <a:bodyPr/>
          <a:lstStyle/>
          <a:p>
            <a:fld id="{8A0BAB59-E1FB-40DE-BF54-BC3526BEF81F}" type="slidenum">
              <a:rPr lang="en-US" smtClean="0"/>
              <a:pPr/>
              <a:t>3</a:t>
            </a:fld>
            <a:endParaRPr lang="en-US"/>
          </a:p>
        </p:txBody>
      </p:sp>
    </p:spTree>
    <p:extLst>
      <p:ext uri="{BB962C8B-B14F-4D97-AF65-F5344CB8AC3E}">
        <p14:creationId xmlns:p14="http://schemas.microsoft.com/office/powerpoint/2010/main" val="2724787297"/>
      </p:ext>
    </p:extLst>
  </p:cSld>
  <p:clrMapOvr>
    <a:masterClrMapping/>
  </p:clrMapOvr>
  <mc:AlternateContent xmlns:mc="http://schemas.openxmlformats.org/markup-compatibility/2006" xmlns:p14="http://schemas.microsoft.com/office/powerpoint/2010/main">
    <mc:Choice Requires="p14">
      <p:transition spd="slow" p14:dur="2250" advClick="0" advTm="39047"/>
    </mc:Choice>
    <mc:Fallback xmlns="">
      <p:transition spd="slow" advClick="0" advTm="39047"/>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CNPweb</a:t>
            </a:r>
            <a:r>
              <a:rPr lang="en-US" dirty="0" smtClean="0"/>
              <a:t> SNP Claim Upload </a:t>
            </a:r>
            <a:endParaRPr lang="en-US" dirty="0"/>
          </a:p>
        </p:txBody>
      </p:sp>
      <p:sp>
        <p:nvSpPr>
          <p:cNvPr id="3" name="Content Placeholder 2"/>
          <p:cNvSpPr>
            <a:spLocks noGrp="1"/>
          </p:cNvSpPr>
          <p:nvPr>
            <p:ph idx="1"/>
          </p:nvPr>
        </p:nvSpPr>
        <p:spPr/>
        <p:txBody>
          <a:bodyPr>
            <a:normAutofit lnSpcReduction="10000"/>
          </a:bodyPr>
          <a:lstStyle/>
          <a:p>
            <a:r>
              <a:rPr lang="en-US" dirty="0" smtClean="0"/>
              <a:t>Three data elements added at Site record end</a:t>
            </a:r>
          </a:p>
          <a:p>
            <a:pPr lvl="1"/>
            <a:r>
              <a:rPr lang="en-US" dirty="0" smtClean="0"/>
              <a:t>Count of Breakfasts in “OR Paid” Category</a:t>
            </a:r>
          </a:p>
          <a:p>
            <a:pPr lvl="1"/>
            <a:r>
              <a:rPr lang="en-US" dirty="0" smtClean="0"/>
              <a:t>Count of Lunches in “OR Paid” Category</a:t>
            </a:r>
          </a:p>
          <a:p>
            <a:pPr lvl="1"/>
            <a:r>
              <a:rPr lang="en-US" dirty="0" smtClean="0"/>
              <a:t>Count of Students certified eligible in “OR Paid” Category</a:t>
            </a:r>
          </a:p>
          <a:p>
            <a:r>
              <a:rPr lang="en-US" dirty="0" smtClean="0"/>
              <a:t>OR Paid data elements “0” if site is using </a:t>
            </a:r>
            <a:r>
              <a:rPr lang="en-US" dirty="0" smtClean="0"/>
              <a:t>CEP, EIG </a:t>
            </a:r>
            <a:r>
              <a:rPr lang="en-US" dirty="0" smtClean="0"/>
              <a:t>by </a:t>
            </a:r>
            <a:r>
              <a:rPr lang="en-US" dirty="0" smtClean="0"/>
              <a:t>Census or federal program only</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30</a:t>
            </a:fld>
            <a:endParaRPr lang="en-US"/>
          </a:p>
        </p:txBody>
      </p:sp>
    </p:spTree>
    <p:extLst>
      <p:ext uri="{BB962C8B-B14F-4D97-AF65-F5344CB8AC3E}">
        <p14:creationId xmlns:p14="http://schemas.microsoft.com/office/powerpoint/2010/main" val="3722726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Contact Information </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Heidi Dupuis, RDN</a:t>
            </a:r>
          </a:p>
          <a:p>
            <a:pPr marL="688975" indent="0">
              <a:spcBef>
                <a:spcPts val="0"/>
              </a:spcBef>
              <a:buNone/>
            </a:pPr>
            <a:r>
              <a:rPr lang="en-US" dirty="0" smtClean="0"/>
              <a:t>Oregon Department of Education</a:t>
            </a:r>
          </a:p>
          <a:p>
            <a:pPr marL="749300" indent="0">
              <a:spcBef>
                <a:spcPts val="0"/>
              </a:spcBef>
              <a:buNone/>
            </a:pPr>
            <a:r>
              <a:rPr lang="en-US" dirty="0" smtClean="0"/>
              <a:t>Child Nutrition Programs</a:t>
            </a:r>
          </a:p>
          <a:p>
            <a:pPr marL="749300" indent="0">
              <a:spcBef>
                <a:spcPts val="0"/>
              </a:spcBef>
              <a:buNone/>
            </a:pPr>
            <a:r>
              <a:rPr lang="en-US" dirty="0" smtClean="0"/>
              <a:t>503.947.5893</a:t>
            </a:r>
          </a:p>
          <a:p>
            <a:pPr marL="749300" indent="0">
              <a:spcBef>
                <a:spcPts val="0"/>
              </a:spcBef>
              <a:buNone/>
            </a:pPr>
            <a:r>
              <a:rPr lang="en-US" dirty="0" smtClean="0">
                <a:hlinkClick r:id="rId3"/>
              </a:rPr>
              <a:t>heidi.dupuis@state.or.us</a:t>
            </a:r>
            <a:endParaRPr lang="en-US" dirty="0"/>
          </a:p>
          <a:p>
            <a:pPr marL="749300" indent="0">
              <a:spcBef>
                <a:spcPts val="0"/>
              </a:spcBef>
              <a:buNone/>
            </a:pPr>
            <a:endParaRPr lang="en-US" dirty="0" smtClean="0">
              <a:hlinkClick r:id="rId4"/>
            </a:endParaRPr>
          </a:p>
          <a:p>
            <a:pPr marL="749300" indent="0">
              <a:spcBef>
                <a:spcPts val="0"/>
              </a:spcBef>
              <a:buNone/>
            </a:pPr>
            <a:r>
              <a:rPr lang="en-US" dirty="0" smtClean="0">
                <a:hlinkClick r:id="rId4"/>
              </a:rPr>
              <a:t>Fueling Students for Success</a:t>
            </a:r>
            <a:r>
              <a:rPr lang="en-US" dirty="0" smtClean="0"/>
              <a:t> Web site</a:t>
            </a:r>
          </a:p>
          <a:p>
            <a:pPr marL="749300" indent="0">
              <a:spcBef>
                <a:spcPts val="0"/>
              </a:spcBef>
              <a:buNone/>
            </a:pPr>
            <a:endParaRPr lang="en-US" dirty="0" smtClean="0"/>
          </a:p>
          <a:p>
            <a:pPr marL="749300" indent="0">
              <a:spcBef>
                <a:spcPts val="0"/>
              </a:spcBef>
              <a:buNone/>
            </a:pPr>
            <a:r>
              <a:rPr lang="en-US" dirty="0" smtClean="0"/>
              <a:t>Ask your questions through the </a:t>
            </a:r>
            <a:r>
              <a:rPr lang="en-US" dirty="0" smtClean="0">
                <a:hlinkClick r:id="rId5"/>
              </a:rPr>
              <a:t>Collaboration Tool</a:t>
            </a:r>
            <a:endParaRPr lang="en-US" dirty="0"/>
          </a:p>
        </p:txBody>
      </p:sp>
      <p:sp>
        <p:nvSpPr>
          <p:cNvPr id="2" name="Slide Number Placeholder 1"/>
          <p:cNvSpPr>
            <a:spLocks noGrp="1"/>
          </p:cNvSpPr>
          <p:nvPr>
            <p:ph type="sldNum" sz="quarter" idx="4"/>
          </p:nvPr>
        </p:nvSpPr>
        <p:spPr/>
        <p:txBody>
          <a:bodyPr/>
          <a:lstStyle/>
          <a:p>
            <a:fld id="{8A0BAB59-E1FB-40DE-BF54-BC3526BEF81F}" type="slidenum">
              <a:rPr lang="en-US" smtClean="0"/>
              <a:pPr/>
              <a:t>31</a:t>
            </a:fld>
            <a:endParaRPr lang="en-US"/>
          </a:p>
        </p:txBody>
      </p:sp>
    </p:spTree>
    <p:extLst>
      <p:ext uri="{BB962C8B-B14F-4D97-AF65-F5344CB8AC3E}">
        <p14:creationId xmlns:p14="http://schemas.microsoft.com/office/powerpoint/2010/main" val="3060865209"/>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a:t>
            </a:r>
            <a:endParaRPr lang="en-US" dirty="0"/>
          </a:p>
        </p:txBody>
      </p:sp>
      <p:sp>
        <p:nvSpPr>
          <p:cNvPr id="8" name="Subtitle 7"/>
          <p:cNvSpPr>
            <a:spLocks noGrp="1"/>
          </p:cNvSpPr>
          <p:nvPr>
            <p:ph type="subTitle" idx="1"/>
          </p:nvPr>
        </p:nvSpPr>
        <p:spPr/>
        <p:txBody>
          <a:bodyPr/>
          <a:lstStyle/>
          <a:p>
            <a:r>
              <a:rPr lang="en-US" dirty="0" smtClean="0"/>
              <a:t>Questions</a:t>
            </a:r>
            <a:endParaRPr lang="en-US" dirty="0"/>
          </a:p>
        </p:txBody>
      </p:sp>
      <p:sp>
        <p:nvSpPr>
          <p:cNvPr id="2" name="Slide Number Placeholder 1"/>
          <p:cNvSpPr>
            <a:spLocks noGrp="1"/>
          </p:cNvSpPr>
          <p:nvPr>
            <p:ph type="sldNum" sz="quarter" idx="4"/>
          </p:nvPr>
        </p:nvSpPr>
        <p:spPr/>
        <p:txBody>
          <a:bodyPr/>
          <a:lstStyle/>
          <a:p>
            <a:fld id="{8A0BAB59-E1FB-40DE-BF54-BC3526BEF81F}" type="slidenum">
              <a:rPr lang="en-US" smtClean="0"/>
              <a:pPr/>
              <a:t>32</a:t>
            </a:fld>
            <a:endParaRPr lang="en-US"/>
          </a:p>
        </p:txBody>
      </p:sp>
    </p:spTree>
    <p:extLst>
      <p:ext uri="{BB962C8B-B14F-4D97-AF65-F5344CB8AC3E}">
        <p14:creationId xmlns:p14="http://schemas.microsoft.com/office/powerpoint/2010/main" val="957192887"/>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Success Act</a:t>
            </a:r>
            <a:endParaRPr lang="en-US" dirty="0"/>
          </a:p>
        </p:txBody>
      </p:sp>
      <p:sp>
        <p:nvSpPr>
          <p:cNvPr id="3" name="Subtitle 2"/>
          <p:cNvSpPr>
            <a:spLocks noGrp="1"/>
          </p:cNvSpPr>
          <p:nvPr>
            <p:ph type="subTitle" idx="1"/>
          </p:nvPr>
        </p:nvSpPr>
        <p:spPr>
          <a:xfrm>
            <a:off x="989091" y="2809826"/>
            <a:ext cx="6858000" cy="2905173"/>
          </a:xfrm>
        </p:spPr>
        <p:txBody>
          <a:bodyPr>
            <a:normAutofit/>
          </a:bodyPr>
          <a:lstStyle/>
          <a:p>
            <a:r>
              <a:rPr lang="en-US" dirty="0"/>
              <a:t>Supporting students’ </a:t>
            </a:r>
          </a:p>
          <a:p>
            <a:r>
              <a:rPr lang="en-US" dirty="0"/>
              <a:t>physical, social, emotional and academic development</a:t>
            </a:r>
          </a:p>
          <a:p>
            <a:r>
              <a:rPr lang="en-US" dirty="0" smtClean="0"/>
              <a:t>by </a:t>
            </a:r>
          </a:p>
          <a:p>
            <a:r>
              <a:rPr lang="en-US" dirty="0" smtClean="0"/>
              <a:t>Offering breakfast after the bell and</a:t>
            </a:r>
          </a:p>
          <a:p>
            <a:r>
              <a:rPr lang="en-US" dirty="0" smtClean="0"/>
              <a:t>Meals at no charge to most students 	</a:t>
            </a:r>
          </a:p>
        </p:txBody>
      </p:sp>
      <p:sp>
        <p:nvSpPr>
          <p:cNvPr id="4" name="Slide Number Placeholder 3"/>
          <p:cNvSpPr>
            <a:spLocks noGrp="1"/>
          </p:cNvSpPr>
          <p:nvPr>
            <p:ph type="sldNum" sz="quarter" idx="4"/>
          </p:nvPr>
        </p:nvSpPr>
        <p:spPr/>
        <p:txBody>
          <a:bodyPr/>
          <a:lstStyle/>
          <a:p>
            <a:fld id="{8A0BAB59-E1FB-40DE-BF54-BC3526BEF81F}" type="slidenum">
              <a:rPr lang="en-US" smtClean="0"/>
              <a:pPr/>
              <a:t>4</a:t>
            </a:fld>
            <a:endParaRPr lang="en-US"/>
          </a:p>
        </p:txBody>
      </p:sp>
    </p:spTree>
    <p:extLst>
      <p:ext uri="{BB962C8B-B14F-4D97-AF65-F5344CB8AC3E}">
        <p14:creationId xmlns:p14="http://schemas.microsoft.com/office/powerpoint/2010/main" val="2895306944"/>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Data: 2018-19</a:t>
            </a:r>
            <a:endParaRPr lang="en-US" dirty="0"/>
          </a:p>
        </p:txBody>
      </p:sp>
      <p:sp>
        <p:nvSpPr>
          <p:cNvPr id="3" name="Content Placeholder 2"/>
          <p:cNvSpPr>
            <a:spLocks noGrp="1"/>
          </p:cNvSpPr>
          <p:nvPr>
            <p:ph type="body" idx="1"/>
          </p:nvPr>
        </p:nvSpPr>
        <p:spPr>
          <a:xfrm>
            <a:off x="584574" y="2188564"/>
            <a:ext cx="3868340" cy="1543987"/>
          </a:xfrm>
        </p:spPr>
        <p:txBody>
          <a:bodyPr>
            <a:normAutofit/>
          </a:bodyPr>
          <a:lstStyle/>
          <a:p>
            <a:pPr marL="0" lvl="1"/>
            <a:r>
              <a:rPr lang="en-US" sz="3200" dirty="0" smtClean="0"/>
              <a:t>Daily Breakfast</a:t>
            </a:r>
          </a:p>
          <a:p>
            <a:pPr lvl="1"/>
            <a:r>
              <a:rPr lang="en-US" sz="3200" dirty="0" smtClean="0"/>
              <a:t>134,603 </a:t>
            </a:r>
            <a:r>
              <a:rPr lang="en-US" sz="3200" dirty="0"/>
              <a:t>out of 580,000 (23</a:t>
            </a:r>
            <a:r>
              <a:rPr lang="en-US" sz="3200" dirty="0" smtClean="0"/>
              <a:t>%)</a:t>
            </a:r>
            <a:endParaRPr lang="en-US" dirty="0" smtClean="0"/>
          </a:p>
        </p:txBody>
      </p:sp>
      <p:sp>
        <p:nvSpPr>
          <p:cNvPr id="5" name="Text Placeholder 4"/>
          <p:cNvSpPr>
            <a:spLocks noGrp="1"/>
          </p:cNvSpPr>
          <p:nvPr>
            <p:ph type="body" sz="quarter" idx="3"/>
          </p:nvPr>
        </p:nvSpPr>
        <p:spPr>
          <a:xfrm>
            <a:off x="4583884" y="2188565"/>
            <a:ext cx="3887391" cy="1543986"/>
          </a:xfrm>
        </p:spPr>
        <p:txBody>
          <a:bodyPr>
            <a:normAutofit/>
          </a:bodyPr>
          <a:lstStyle/>
          <a:p>
            <a:r>
              <a:rPr lang="en-US" sz="3200" dirty="0"/>
              <a:t>Daily Lunch </a:t>
            </a:r>
          </a:p>
          <a:p>
            <a:pPr marL="509588"/>
            <a:r>
              <a:rPr lang="en-US" sz="3200" dirty="0" smtClean="0"/>
              <a:t>266,963 </a:t>
            </a:r>
            <a:r>
              <a:rPr lang="en-US" sz="3200" dirty="0"/>
              <a:t>out of 580,000 (46 </a:t>
            </a:r>
            <a:r>
              <a:rPr lang="en-US" sz="3200" dirty="0" smtClean="0"/>
              <a:t>%)</a:t>
            </a:r>
            <a:endParaRPr lang="en-US" sz="3200" dirty="0"/>
          </a:p>
        </p:txBody>
      </p:sp>
      <p:graphicFrame>
        <p:nvGraphicFramePr>
          <p:cNvPr id="14" name="Content Placeholder 13" title="10 Year Breakfast and Lunch Participation"/>
          <p:cNvGraphicFramePr>
            <a:graphicFrameLocks noGrp="1"/>
          </p:cNvGraphicFramePr>
          <p:nvPr>
            <p:ph sz="half" idx="2"/>
            <p:extLst/>
          </p:nvPr>
        </p:nvGraphicFramePr>
        <p:xfrm>
          <a:off x="1472321" y="3637001"/>
          <a:ext cx="5961185"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fld id="{8A0BAB59-E1FB-40DE-BF54-BC3526BEF81F}" type="slidenum">
              <a:rPr lang="en-US" smtClean="0"/>
              <a:pPr/>
              <a:t>5</a:t>
            </a:fld>
            <a:endParaRPr lang="en-US"/>
          </a:p>
        </p:txBody>
      </p:sp>
    </p:spTree>
    <p:extLst>
      <p:ext uri="{BB962C8B-B14F-4D97-AF65-F5344CB8AC3E}">
        <p14:creationId xmlns:p14="http://schemas.microsoft.com/office/powerpoint/2010/main" val="125710250"/>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Participation by Benefit</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6</a:t>
            </a:fld>
            <a:endParaRPr lang="en-US"/>
          </a:p>
        </p:txBody>
      </p:sp>
      <p:pic>
        <p:nvPicPr>
          <p:cNvPr id="5" name="Picture 4" title="Meal Participation by Benefit Categor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62" y="1276925"/>
            <a:ext cx="7242676" cy="4304149"/>
          </a:xfrm>
          <a:prstGeom prst="rect">
            <a:avLst/>
          </a:prstGeom>
        </p:spPr>
      </p:pic>
    </p:spTree>
    <p:extLst>
      <p:ext uri="{BB962C8B-B14F-4D97-AF65-F5344CB8AC3E}">
        <p14:creationId xmlns:p14="http://schemas.microsoft.com/office/powerpoint/2010/main" val="3609222328"/>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a:xfrm>
            <a:off x="662044" y="2208599"/>
            <a:ext cx="7886700" cy="3952357"/>
          </a:xfrm>
        </p:spPr>
        <p:txBody>
          <a:bodyPr>
            <a:normAutofit/>
          </a:bodyPr>
          <a:lstStyle/>
          <a:p>
            <a:pPr marL="0" indent="0">
              <a:buNone/>
            </a:pPr>
            <a:r>
              <a:rPr lang="en-US" dirty="0" smtClean="0"/>
              <a:t>State-wide Business Revenue Tax</a:t>
            </a:r>
          </a:p>
          <a:p>
            <a:pPr marL="0" indent="0">
              <a:buNone/>
            </a:pPr>
            <a:r>
              <a:rPr lang="en-US" dirty="0"/>
              <a:t>Hunger Free </a:t>
            </a:r>
            <a:r>
              <a:rPr lang="en-US" dirty="0" smtClean="0"/>
              <a:t>Schools </a:t>
            </a:r>
            <a:r>
              <a:rPr lang="en-US" dirty="0"/>
              <a:t>Account </a:t>
            </a:r>
            <a:endParaRPr lang="en-US" dirty="0" smtClean="0"/>
          </a:p>
          <a:p>
            <a:pPr marL="0" indent="0">
              <a:buNone/>
            </a:pPr>
            <a:r>
              <a:rPr lang="en-US" dirty="0" smtClean="0"/>
              <a:t>For 2020- 2021:</a:t>
            </a:r>
          </a:p>
          <a:p>
            <a:pPr marL="0" indent="0">
              <a:buNone/>
            </a:pPr>
            <a:r>
              <a:rPr lang="en-US" dirty="0" smtClean="0"/>
              <a:t>$41.6 million appropriated</a:t>
            </a:r>
          </a:p>
          <a:p>
            <a:pPr marL="404813" lvl="1" indent="0">
              <a:buNone/>
            </a:pPr>
            <a:r>
              <a:rPr lang="en-US" dirty="0" smtClean="0"/>
              <a:t>$40.1 million for access to meals at no charge</a:t>
            </a:r>
          </a:p>
          <a:p>
            <a:pPr marL="404813" lvl="1" indent="0">
              <a:buNone/>
            </a:pPr>
            <a:r>
              <a:rPr lang="en-US" dirty="0" smtClean="0"/>
              <a:t>$1.2 million for Breakfast after the Bell Equipment Grants</a:t>
            </a:r>
          </a:p>
          <a:p>
            <a:pPr marL="404813" lvl="1" indent="0">
              <a:buNone/>
            </a:pPr>
            <a:r>
              <a:rPr lang="en-US" sz="2400" dirty="0" smtClean="0"/>
              <a:t>$ .3 million for staffing</a:t>
            </a:r>
          </a:p>
          <a:p>
            <a:pPr marL="914400" indent="0">
              <a:spcBef>
                <a:spcPts val="0"/>
              </a:spcBef>
              <a:buNone/>
            </a:pPr>
            <a:endParaRPr lang="en-US" sz="2400" dirty="0"/>
          </a:p>
          <a:p>
            <a:pPr marL="914400" indent="0">
              <a:spcBef>
                <a:spcPts val="0"/>
              </a:spcBef>
              <a:buNone/>
            </a:pPr>
            <a:endParaRPr lang="en-US" sz="2400"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7</a:t>
            </a:fld>
            <a:endParaRPr lang="en-US"/>
          </a:p>
        </p:txBody>
      </p:sp>
    </p:spTree>
    <p:extLst>
      <p:ext uri="{BB962C8B-B14F-4D97-AF65-F5344CB8AC3E}">
        <p14:creationId xmlns:p14="http://schemas.microsoft.com/office/powerpoint/2010/main" val="127904605"/>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825" y="93193"/>
            <a:ext cx="6314050" cy="857421"/>
          </a:xfrm>
        </p:spPr>
        <p:txBody>
          <a:bodyPr/>
          <a:lstStyle/>
          <a:p>
            <a:r>
              <a:rPr lang="en-US" dirty="0" smtClean="0"/>
              <a:t>FS</a:t>
            </a:r>
            <a:r>
              <a:rPr lang="en-US" baseline="30000" dirty="0" smtClean="0"/>
              <a:t>2 </a:t>
            </a:r>
            <a:r>
              <a:rPr lang="en-US" dirty="0" smtClean="0"/>
              <a:t>Initiatives </a:t>
            </a:r>
            <a:r>
              <a:rPr lang="en-US" baseline="30000" dirty="0" smtClean="0"/>
              <a:t/>
            </a:r>
            <a:br>
              <a:rPr lang="en-US" baseline="30000" dirty="0" smtClean="0"/>
            </a:br>
            <a:r>
              <a:rPr lang="en-US" baseline="30000" dirty="0" smtClean="0"/>
              <a:t> </a:t>
            </a:r>
            <a:endParaRPr lang="en-US" baseline="30000" dirty="0"/>
          </a:p>
        </p:txBody>
      </p:sp>
      <p:sp>
        <p:nvSpPr>
          <p:cNvPr id="3" name="Content Placeholder 2"/>
          <p:cNvSpPr>
            <a:spLocks noGrp="1"/>
          </p:cNvSpPr>
          <p:nvPr>
            <p:ph idx="1"/>
          </p:nvPr>
        </p:nvSpPr>
        <p:spPr/>
        <p:txBody>
          <a:bodyPr/>
          <a:lstStyle/>
          <a:p>
            <a:r>
              <a:rPr lang="en-US" dirty="0" smtClean="0"/>
              <a:t>Breakfast After the Bell</a:t>
            </a:r>
          </a:p>
          <a:p>
            <a:r>
              <a:rPr lang="en-US" dirty="0" smtClean="0"/>
              <a:t>Breakfast After the Bell Equipment Grant</a:t>
            </a:r>
          </a:p>
          <a:p>
            <a:r>
              <a:rPr lang="en-US" dirty="0" smtClean="0"/>
              <a:t>Community Eligibility Provision Incentive</a:t>
            </a:r>
          </a:p>
          <a:p>
            <a:r>
              <a:rPr lang="en-US" dirty="0" smtClean="0"/>
              <a:t>Expanded Income Group Program</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8</a:t>
            </a:fld>
            <a:endParaRPr lang="en-US"/>
          </a:p>
        </p:txBody>
      </p:sp>
    </p:spTree>
    <p:extLst>
      <p:ext uri="{BB962C8B-B14F-4D97-AF65-F5344CB8AC3E}">
        <p14:creationId xmlns:p14="http://schemas.microsoft.com/office/powerpoint/2010/main" val="1203781776"/>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t>
            </a:r>
            <a:r>
              <a:rPr lang="en-US" baseline="30000" dirty="0"/>
              <a:t>2  </a:t>
            </a:r>
            <a:r>
              <a:rPr lang="en-US" dirty="0" smtClean="0"/>
              <a:t>Implementation Activities </a:t>
            </a:r>
            <a:r>
              <a:rPr lang="en-US" baseline="30000" dirty="0"/>
              <a:t/>
            </a:r>
            <a:br>
              <a:rPr lang="en-US" baseline="30000" dirty="0"/>
            </a:br>
            <a:endParaRPr lang="en-US" dirty="0"/>
          </a:p>
        </p:txBody>
      </p:sp>
      <p:sp>
        <p:nvSpPr>
          <p:cNvPr id="3" name="Content Placeholder 2"/>
          <p:cNvSpPr>
            <a:spLocks noGrp="1"/>
          </p:cNvSpPr>
          <p:nvPr>
            <p:ph idx="1"/>
          </p:nvPr>
        </p:nvSpPr>
        <p:spPr/>
        <p:txBody>
          <a:bodyPr/>
          <a:lstStyle/>
          <a:p>
            <a:r>
              <a:rPr lang="en-US" dirty="0" smtClean="0"/>
              <a:t>Administrative Rule Development</a:t>
            </a:r>
            <a:endParaRPr lang="en-US" dirty="0"/>
          </a:p>
          <a:p>
            <a:r>
              <a:rPr lang="en-US" dirty="0" smtClean="0"/>
              <a:t>Software Specifications</a:t>
            </a:r>
          </a:p>
          <a:p>
            <a:r>
              <a:rPr lang="en-US" dirty="0" smtClean="0"/>
              <a:t>Local Program supports</a:t>
            </a:r>
          </a:p>
          <a:p>
            <a:r>
              <a:rPr lang="en-US" dirty="0" smtClean="0"/>
              <a:t>Program Agreements and implementation</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9</a:t>
            </a:fld>
            <a:endParaRPr lang="en-US"/>
          </a:p>
        </p:txBody>
      </p:sp>
    </p:spTree>
    <p:extLst>
      <p:ext uri="{BB962C8B-B14F-4D97-AF65-F5344CB8AC3E}">
        <p14:creationId xmlns:p14="http://schemas.microsoft.com/office/powerpoint/2010/main" val="732798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7F503C52-12B9-4EA8-9F89-165746C6E469}"/>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45A6DAF1-5290-4CB7-877E-E26675073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7457C9221D0340B8D5CA9726A131CC" ma:contentTypeVersion="7" ma:contentTypeDescription="Create a new document." ma:contentTypeScope="" ma:versionID="5dfc938b34e4116f9fe97bd443af5214">
  <xsd:schema xmlns:xsd="http://www.w3.org/2001/XMLSchema" xmlns:xs="http://www.w3.org/2001/XMLSchema" xmlns:p="http://schemas.microsoft.com/office/2006/metadata/properties" xmlns:ns1="http://schemas.microsoft.com/sharepoint/v3" xmlns:ns2="5555b13e-5550-4a64-82c9-4795d4b5fce9" xmlns:ns3="54031767-dd6d-417c-ab73-583408f47564" targetNamespace="http://schemas.microsoft.com/office/2006/metadata/properties" ma:root="true" ma:fieldsID="c871f720fd984a021f16a99f3d42a1e5" ns1:_="" ns2:_="" ns3:_="">
    <xsd:import namespace="http://schemas.microsoft.com/sharepoint/v3"/>
    <xsd:import namespace="5555b13e-5550-4a64-82c9-4795d4b5fce9"/>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55b13e-5550-4a64-82c9-4795d4b5fce9"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5555b13e-5550-4a64-82c9-4795d4b5fce9">2020-01-09T08:00:00+00:00</Remediation_x0020_Date>
    <Priority xmlns="5555b13e-5550-4a64-82c9-4795d4b5fce9">New</Priority>
    <Estimated_x0020_Creation_x0020_Date xmlns="5555b13e-5550-4a64-82c9-4795d4b5fce9" xsi:nil="true"/>
  </documentManagement>
</p:properties>
</file>

<file path=customXml/itemProps1.xml><?xml version="1.0" encoding="utf-8"?>
<ds:datastoreItem xmlns:ds="http://schemas.openxmlformats.org/officeDocument/2006/customXml" ds:itemID="{5494A7A1-F221-488A-935A-D2E2796D0F10}"/>
</file>

<file path=customXml/itemProps2.xml><?xml version="1.0" encoding="utf-8"?>
<ds:datastoreItem xmlns:ds="http://schemas.openxmlformats.org/officeDocument/2006/customXml" ds:itemID="{DD300190-9DCE-4839-B6B9-A166A182C711}"/>
</file>

<file path=customXml/itemProps3.xml><?xml version="1.0" encoding="utf-8"?>
<ds:datastoreItem xmlns:ds="http://schemas.openxmlformats.org/officeDocument/2006/customXml" ds:itemID="{66B39F08-C53A-4227-B928-331EB0EB1112}"/>
</file>

<file path=docProps/app.xml><?xml version="1.0" encoding="utf-8"?>
<Properties xmlns="http://schemas.openxmlformats.org/officeDocument/2006/extended-properties" xmlns:vt="http://schemas.openxmlformats.org/officeDocument/2006/docPropsVTypes">
  <Template>ode-powerpoint-template-march-2019 (4)</Template>
  <TotalTime>2696</TotalTime>
  <Words>4217</Words>
  <Application>Microsoft Office PowerPoint</Application>
  <PresentationFormat>On-screen Show (4:3)</PresentationFormat>
  <Paragraphs>430</Paragraphs>
  <Slides>32</Slides>
  <Notes>32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32</vt:i4>
      </vt:variant>
    </vt:vector>
  </HeadingPairs>
  <TitlesOfParts>
    <vt:vector size="36" baseType="lpstr">
      <vt:lpstr>Arial</vt:lpstr>
      <vt:lpstr>Calibri</vt:lpstr>
      <vt:lpstr>ODE_Powerpoint - pattern background</vt:lpstr>
      <vt:lpstr>ODE_Powerpoint</vt:lpstr>
      <vt:lpstr>Fueling Students for Success Software Needs</vt:lpstr>
      <vt:lpstr>Oregon Department of Education “Our Why” </vt:lpstr>
      <vt:lpstr>Oregon Department of Education Education Equity Stance</vt:lpstr>
      <vt:lpstr>Student Success Act</vt:lpstr>
      <vt:lpstr>Oregon Data: 2018-19</vt:lpstr>
      <vt:lpstr>Oregon Participation by Benefit</vt:lpstr>
      <vt:lpstr>Funding</vt:lpstr>
      <vt:lpstr>FS2 Initiatives   </vt:lpstr>
      <vt:lpstr>FS2  Implementation Activities  </vt:lpstr>
      <vt:lpstr>FS2 Initiatives –  Breakfast After the Bell   </vt:lpstr>
      <vt:lpstr>Breakfast After the Bell</vt:lpstr>
      <vt:lpstr>FS2 Initiatives -   Community Eligibility Provision  </vt:lpstr>
      <vt:lpstr>Community Eligibility Provision</vt:lpstr>
      <vt:lpstr>Identified Student Percentage (ISP) </vt:lpstr>
      <vt:lpstr>Meal Count Allocation </vt:lpstr>
      <vt:lpstr>Community Eligibility Provision Incentive</vt:lpstr>
      <vt:lpstr>CEP Incentive Funding</vt:lpstr>
      <vt:lpstr>Software Needs: Data Elements</vt:lpstr>
      <vt:lpstr>Software Needs: Functionality</vt:lpstr>
      <vt:lpstr>FS2 Initiatives - Expanded Income  </vt:lpstr>
      <vt:lpstr>Expanded Income Guidelines (EIG)</vt:lpstr>
      <vt:lpstr>EIG Methods </vt:lpstr>
      <vt:lpstr>EIG – Eligibility by Method</vt:lpstr>
      <vt:lpstr>EIG Meal Counting by Method</vt:lpstr>
      <vt:lpstr>EIG Claiming by Method</vt:lpstr>
      <vt:lpstr>EIG by Apps Reimbursement </vt:lpstr>
      <vt:lpstr>EIG by Census Reimbursement</vt:lpstr>
      <vt:lpstr>EIG Software Needs: Data Elements</vt:lpstr>
      <vt:lpstr>EIG Apps Software Needs: Functionality</vt:lpstr>
      <vt:lpstr>CNPweb SNP Claim Upload </vt:lpstr>
      <vt:lpstr>Contact Information </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Fueling Students for Success</dc:title>
  <dc:creator>DUPUIS Heidi - ODE</dc:creator>
  <cp:lastModifiedBy>DUPUIS Heidi - ODE</cp:lastModifiedBy>
  <cp:revision>108</cp:revision>
  <cp:lastPrinted>2019-12-19T18:52:26Z</cp:lastPrinted>
  <dcterms:created xsi:type="dcterms:W3CDTF">2019-10-16T14:51:32Z</dcterms:created>
  <dcterms:modified xsi:type="dcterms:W3CDTF">2020-01-08T20:32:20Z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0x010100FC7457C9221D0340B8D5CA9726A131CC</vt:lpwstr>
  </property>
</Properties>
</file>