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5"/>
  </p:notesMasterIdLst>
  <p:sldIdLst>
    <p:sldId id="256" r:id="rId10"/>
    <p:sldId id="257" r:id="rId11"/>
    <p:sldId id="258" r:id="rId12"/>
    <p:sldId id="259" r:id="rId13"/>
    <p:sldId id="260" r:id="rId14"/>
    <p:sldId id="268" r:id="rId15"/>
    <p:sldId id="269" r:id="rId16"/>
    <p:sldId id="266" r:id="rId17"/>
    <p:sldId id="264" r:id="rId18"/>
    <p:sldId id="270" r:id="rId19"/>
    <p:sldId id="271" r:id="rId20"/>
    <p:sldId id="265" r:id="rId21"/>
    <p:sldId id="263" r:id="rId22"/>
    <p:sldId id="262" r:id="rId23"/>
    <p:sldId id="261" r:id="rId24"/>
  </p:sldIdLst>
  <p:sldSz cx="12192000" cy="6858000"/>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38FD89-AE5B-186F-77A3-6E1A83CC671E}" name="VISINSKY Jessica * ODE" initials="JV" userId="S::VisinskJ@ode.oregon.gov::19f1fa56-4ef8-4cd2-8c38-11cd5423c13f" providerId="AD"/>
  <p188:author id="{9D5B80B3-6AC8-903E-12F2-DDF9994797E4}" name="DAVISON Christian * ODE" initials="DC*O" userId="S::DavisonC@ode.oregon.gov::0d0fb809-37e7-4b65-b93f-982384ebebf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59459" autoAdjust="0"/>
  </p:normalViewPr>
  <p:slideViewPr>
    <p:cSldViewPr snapToGrid="0">
      <p:cViewPr varScale="1">
        <p:scale>
          <a:sx n="68" d="100"/>
          <a:sy n="68" d="100"/>
        </p:scale>
        <p:origin x="2118" y="5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9/12/2023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oregon.gov/ode/students-and-family/childnutrition/SNP/Documents/BAtB%20Equipment%20Grant%20Reimbursement%20Form.docx" TargetMode="External"/><Relationship Id="rId2" Type="http://schemas.openxmlformats.org/officeDocument/2006/relationships/slide" Target="../slides/slide10.xml"/><Relationship Id="rId1" Type="http://schemas.openxmlformats.org/officeDocument/2006/relationships/notesMaster" Target="../notesMasters/notesMaster1.xml"/><Relationship Id="rId5" Type="http://schemas.openxmlformats.org/officeDocument/2006/relationships/hyperlink" Target="https://odedistrict.oregon.gov/applications/pages/egms.aspx" TargetMode="External"/><Relationship Id="rId4" Type="http://schemas.openxmlformats.org/officeDocument/2006/relationships/hyperlink" Target="mailto:%20ode.schoolnutrition@ode.oregon.gov"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oregon.gov/ode/students-and-family/childnutrition/SNP/Pages/MenuPlanningMealPattern.aspx"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secure.sos.state.or.us/oard/viewSingleRule.action?ruleVrsnRsn=269562"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the Oregon Department of Education’s </a:t>
            </a:r>
            <a:r>
              <a:rPr lang="en-US" i="1" dirty="0"/>
              <a:t>School Year 2023-2024</a:t>
            </a:r>
            <a:r>
              <a:rPr lang="en-US" i="1" baseline="0" dirty="0"/>
              <a:t> </a:t>
            </a:r>
            <a:r>
              <a:rPr lang="en-US" i="1" dirty="0"/>
              <a:t>Breakfast After the Bell (BATB) Equipment Grant presentation</a:t>
            </a:r>
            <a:endParaRPr lang="en-US" dirty="0"/>
          </a:p>
          <a:p>
            <a:r>
              <a:rPr lang="en-US" dirty="0"/>
              <a:t> </a:t>
            </a:r>
          </a:p>
          <a:p>
            <a:r>
              <a:rPr lang="en-US" dirty="0"/>
              <a:t>This presentation is to provide sponsors with information regarding Breakfast after the Bell</a:t>
            </a:r>
            <a:r>
              <a:rPr lang="en-US" baseline="0" dirty="0"/>
              <a:t> and i</a:t>
            </a:r>
            <a:r>
              <a:rPr lang="en-US" dirty="0"/>
              <a:t>nstructions regarding Breakfast</a:t>
            </a:r>
            <a:r>
              <a:rPr lang="en-US" baseline="0" dirty="0"/>
              <a:t> After the Bell Equipment Grants.  </a:t>
            </a:r>
          </a:p>
          <a:p>
            <a:endParaRPr lang="en-US" baseline="0" dirty="0"/>
          </a:p>
          <a:p>
            <a:endParaRPr lang="en-US" dirty="0"/>
          </a:p>
          <a:p>
            <a:r>
              <a:rPr lang="en-US" dirty="0"/>
              <a:t> </a:t>
            </a:r>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35606279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Sponsor notified of the grant funding available in EGMS with instructions and a </a:t>
            </a:r>
            <a:r>
              <a:rPr kumimoji="0" lang="en-US" altLang="en-US" sz="1200" b="0" i="0" u="none" strike="noStrike" cap="none" normalizeH="0" baseline="0" dirty="0" err="1">
                <a:ln>
                  <a:noFill/>
                </a:ln>
                <a:solidFill>
                  <a:schemeClr val="tx1"/>
                </a:solidFill>
                <a:effectLst/>
                <a:latin typeface="Arial" panose="020B0604020202020204" pitchFamily="34" charset="0"/>
                <a:hlinkClick r:id="rId3" tooltip="claim form"/>
              </a:rPr>
              <a:t>BAtB</a:t>
            </a:r>
            <a:r>
              <a:rPr kumimoji="0" lang="en-US" altLang="en-US" sz="1200" b="0" i="0" u="none" strike="noStrike" cap="none" normalizeH="0" baseline="0" dirty="0">
                <a:ln>
                  <a:noFill/>
                </a:ln>
                <a:solidFill>
                  <a:schemeClr val="tx1"/>
                </a:solidFill>
                <a:effectLst/>
                <a:latin typeface="Arial" panose="020B0604020202020204" pitchFamily="34" charset="0"/>
                <a:hlinkClick r:id="rId3" tooltip="claim form"/>
              </a:rPr>
              <a:t> Equipment Assistance Grant Reimbursement form</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Purchase, repair, renovate, or upgrade the necessary equipment by June 30, 2024.</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Email the completed </a:t>
            </a:r>
            <a:r>
              <a:rPr kumimoji="0" lang="en-US" altLang="en-US" sz="1200" b="0" i="0" u="none" strike="noStrike" cap="none" normalizeH="0" baseline="0" dirty="0" err="1">
                <a:ln>
                  <a:noFill/>
                </a:ln>
                <a:solidFill>
                  <a:schemeClr val="tx1"/>
                </a:solidFill>
                <a:effectLst/>
                <a:latin typeface="Arial" panose="020B0604020202020204" pitchFamily="34" charset="0"/>
                <a:hlinkClick r:id="rId3"/>
              </a:rPr>
              <a:t>BAtB</a:t>
            </a:r>
            <a:r>
              <a:rPr kumimoji="0" lang="en-US" altLang="en-US" sz="1200" b="0" i="0" u="none" strike="noStrike" cap="none" normalizeH="0" baseline="0" dirty="0">
                <a:ln>
                  <a:noFill/>
                </a:ln>
                <a:solidFill>
                  <a:schemeClr val="tx1"/>
                </a:solidFill>
                <a:effectLst/>
                <a:latin typeface="Arial" panose="020B0604020202020204" pitchFamily="34" charset="0"/>
                <a:hlinkClick r:id="rId3"/>
              </a:rPr>
              <a:t> Equipment Assistance Grant Reimbursement form</a:t>
            </a:r>
            <a:r>
              <a:rPr kumimoji="0" lang="en-US" altLang="en-US" sz="1200" b="0" i="0" u="none" strike="noStrike" cap="none" normalizeH="0" baseline="0" dirty="0">
                <a:ln>
                  <a:noFill/>
                </a:ln>
                <a:solidFill>
                  <a:schemeClr val="tx1"/>
                </a:solidFill>
                <a:effectLst/>
                <a:latin typeface="Arial" panose="020B0604020202020204" pitchFamily="34" charset="0"/>
              </a:rPr>
              <a:t> and invoice for each site to </a:t>
            </a:r>
            <a:r>
              <a:rPr kumimoji="0" lang="en-US" altLang="en-US" sz="1200" b="0" i="0" u="none" strike="noStrike" cap="none" normalizeH="0" baseline="0" dirty="0">
                <a:ln>
                  <a:noFill/>
                </a:ln>
                <a:solidFill>
                  <a:schemeClr val="tx1"/>
                </a:solidFill>
                <a:effectLst/>
                <a:latin typeface="Arial" panose="020B0604020202020204" pitchFamily="34" charset="0"/>
                <a:hlinkClick r:id="rId4"/>
              </a:rPr>
              <a:t>ode.scholnutrition@ode.oregon.gov</a:t>
            </a:r>
            <a:r>
              <a:rPr kumimoji="0" lang="en-US" altLang="en-US" sz="1200" b="0" i="0" u="none" strike="noStrike" cap="none" normalizeH="0" baseline="0" dirty="0">
                <a:ln>
                  <a:noFill/>
                </a:ln>
                <a:solidFill>
                  <a:schemeClr val="tx1"/>
                </a:solidFill>
                <a:effectLst/>
                <a:latin typeface="Arial" panose="020B0604020202020204" pitchFamily="34" charset="0"/>
              </a:rPr>
              <a:t>.  Your Reimbursement form must include the site name, amount of claim you are requesting,  how the equipment will be used for breakfast after the bell for that site,  and signature from Grant Manager shown on the agreement.  Include in the subject line of your  email, "</a:t>
            </a:r>
            <a:r>
              <a:rPr kumimoji="0" lang="en-US" altLang="en-US" sz="1200" b="0" i="0" u="none" strike="noStrike" cap="none" normalizeH="0" baseline="0" dirty="0" err="1">
                <a:ln>
                  <a:noFill/>
                </a:ln>
                <a:solidFill>
                  <a:schemeClr val="tx1"/>
                </a:solidFill>
                <a:effectLst/>
                <a:latin typeface="Arial" panose="020B0604020202020204" pitchFamily="34" charset="0"/>
              </a:rPr>
              <a:t>BAtB</a:t>
            </a:r>
            <a:r>
              <a:rPr kumimoji="0" lang="en-US" altLang="en-US" sz="1200" b="0" i="0" u="none" strike="noStrike" cap="none" normalizeH="0" baseline="0" dirty="0">
                <a:ln>
                  <a:noFill/>
                </a:ln>
                <a:solidFill>
                  <a:schemeClr val="tx1"/>
                </a:solidFill>
                <a:effectLst/>
                <a:latin typeface="Arial" panose="020B0604020202020204" pitchFamily="34" charset="0"/>
              </a:rPr>
              <a:t> Equipment Grant Reimbursement - (School Name)</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200" dirty="0">
                <a:latin typeface="Arial" panose="020B0604020202020204" pitchFamily="34" charset="0"/>
              </a:rPr>
              <a:t>ODE CNP will review your Reimbursement form and compare this with the invoice.  If there needs</a:t>
            </a:r>
            <a:r>
              <a:rPr lang="en-US" altLang="en-US" sz="1200" baseline="0" dirty="0">
                <a:latin typeface="Arial" panose="020B0604020202020204" pitchFamily="34" charset="0"/>
              </a:rPr>
              <a:t> to be corrections, we will email you.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Upon approval of claim reimbursement, enter claims through  the </a:t>
            </a:r>
            <a:r>
              <a:rPr kumimoji="0" lang="en-US" altLang="en-US" sz="1200" b="0" i="0" u="none" strike="noStrike" cap="none" normalizeH="0" baseline="0" dirty="0">
                <a:ln>
                  <a:noFill/>
                </a:ln>
                <a:solidFill>
                  <a:schemeClr val="tx1"/>
                </a:solidFill>
                <a:effectLst/>
                <a:latin typeface="Arial" panose="020B0604020202020204" pitchFamily="34" charset="0"/>
                <a:hlinkClick r:id="rId5"/>
              </a:rPr>
              <a:t>Electronic Grants Management System (EGMS)</a:t>
            </a:r>
            <a:r>
              <a:rPr kumimoji="0" lang="en-US" altLang="en-US" sz="12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120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13865412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None/>
              <a:tabLst/>
            </a:pPr>
            <a:r>
              <a:rPr lang="en-US" altLang="en-US" sz="1200" dirty="0">
                <a:latin typeface="Arial" panose="020B0604020202020204" pitchFamily="34" charset="0"/>
              </a:rPr>
              <a:t>Must:</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0" i="0" u="none" strike="noStrike" cap="none" normalizeH="0" baseline="0" dirty="0">
                <a:ln>
                  <a:noFill/>
                </a:ln>
                <a:solidFill>
                  <a:schemeClr val="tx1"/>
                </a:solidFill>
                <a:effectLst/>
                <a:latin typeface="Arial" panose="020B0604020202020204" pitchFamily="34" charset="0"/>
              </a:rPr>
              <a:t>Ensure</a:t>
            </a:r>
            <a:r>
              <a:rPr kumimoji="0" lang="en-US" altLang="en-US" sz="1200" b="0" i="0" u="none" strike="noStrike" cap="none" normalizeH="0" dirty="0">
                <a:ln>
                  <a:noFill/>
                </a:ln>
                <a:solidFill>
                  <a:schemeClr val="tx1"/>
                </a:solidFill>
                <a:effectLst/>
                <a:latin typeface="Arial" panose="020B0604020202020204" pitchFamily="34" charset="0"/>
              </a:rPr>
              <a:t> that each site has a separate reimbursement form.</a:t>
            </a:r>
          </a:p>
          <a:p>
            <a:pPr marL="0" marR="0" lvl="0" indent="0" algn="l" defTabSz="914400" rtl="0" eaLnBrk="0" fontAlgn="base" latinLnBrk="0" hangingPunct="0">
              <a:lnSpc>
                <a:spcPct val="100000"/>
              </a:lnSpc>
              <a:spcBef>
                <a:spcPct val="0"/>
              </a:spcBef>
              <a:spcAft>
                <a:spcPct val="0"/>
              </a:spcAft>
              <a:buClrTx/>
              <a:buSzTx/>
              <a:buNone/>
              <a:tabLst/>
            </a:pPr>
            <a:r>
              <a:rPr lang="en-US" altLang="en-US" sz="1200" baseline="0" dirty="0">
                <a:latin typeface="Arial" panose="020B0604020202020204" pitchFamily="34" charset="0"/>
              </a:rPr>
              <a:t>Identify</a:t>
            </a:r>
            <a:r>
              <a:rPr lang="en-US" altLang="en-US" sz="1200" dirty="0">
                <a:latin typeface="Arial" panose="020B0604020202020204" pitchFamily="34" charset="0"/>
              </a:rPr>
              <a:t> on the invoice(s) of which equipment pertains to each site claim reimbursement form. </a:t>
            </a:r>
          </a:p>
          <a:p>
            <a:pPr marL="0" marR="0" lvl="0" indent="0" algn="l" defTabSz="914400" rtl="0" eaLnBrk="0" fontAlgn="base" latinLnBrk="0" hangingPunct="0">
              <a:lnSpc>
                <a:spcPct val="100000"/>
              </a:lnSpc>
              <a:spcBef>
                <a:spcPct val="0"/>
              </a:spcBef>
              <a:spcAft>
                <a:spcPct val="0"/>
              </a:spcAft>
              <a:buClrTx/>
              <a:buSzTx/>
              <a:buNone/>
              <a:tabLst/>
            </a:pPr>
            <a:r>
              <a:rPr lang="en-US" altLang="en-US" sz="1200" dirty="0">
                <a:latin typeface="Arial" panose="020B0604020202020204" pitchFamily="34" charset="0"/>
              </a:rPr>
              <a:t>Receive approval</a:t>
            </a:r>
            <a:r>
              <a:rPr lang="en-US" altLang="en-US" sz="1200" baseline="0" dirty="0">
                <a:latin typeface="Arial" panose="020B0604020202020204" pitchFamily="34" charset="0"/>
              </a:rPr>
              <a:t> of your claim reimbursement and invoice b</a:t>
            </a:r>
            <a:r>
              <a:rPr lang="en-US" altLang="en-US" sz="1200" dirty="0">
                <a:latin typeface="Arial" panose="020B0604020202020204" pitchFamily="34" charset="0"/>
              </a:rPr>
              <a:t>efore submitting your claim through EGMS.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0" i="0" u="none" strike="noStrike" cap="none" normalizeH="0" baseline="0" dirty="0">
                <a:ln>
                  <a:noFill/>
                </a:ln>
                <a:solidFill>
                  <a:schemeClr val="tx1"/>
                </a:solidFill>
                <a:effectLst/>
                <a:latin typeface="Arial" panose="020B0604020202020204" pitchFamily="34" charset="0"/>
              </a:rPr>
              <a:t>Tips: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0" i="0" u="none" strike="noStrike" cap="none" normalizeH="0" baseline="0" dirty="0">
                <a:ln>
                  <a:noFill/>
                </a:ln>
                <a:solidFill>
                  <a:schemeClr val="tx1"/>
                </a:solidFill>
                <a:effectLst/>
                <a:latin typeface="Arial" panose="020B0604020202020204" pitchFamily="34" charset="0"/>
              </a:rPr>
              <a:t>If</a:t>
            </a:r>
            <a:r>
              <a:rPr kumimoji="0" lang="en-US" altLang="en-US" sz="1200" b="0" i="0" u="none" strike="noStrike" cap="none" normalizeH="0" dirty="0">
                <a:ln>
                  <a:noFill/>
                </a:ln>
                <a:solidFill>
                  <a:schemeClr val="tx1"/>
                </a:solidFill>
                <a:effectLst/>
                <a:latin typeface="Arial" panose="020B0604020202020204" pitchFamily="34" charset="0"/>
              </a:rPr>
              <a:t> have multiple sites and submissions.   Provide a summary or spreadsheet of your claims per each site.</a:t>
            </a:r>
          </a:p>
          <a:p>
            <a:pPr marL="0" marR="0" lvl="0" indent="0" algn="l" defTabSz="914400" rtl="0" eaLnBrk="0" fontAlgn="base" latinLnBrk="0" hangingPunct="0">
              <a:lnSpc>
                <a:spcPct val="100000"/>
              </a:lnSpc>
              <a:spcBef>
                <a:spcPct val="0"/>
              </a:spcBef>
              <a:spcAft>
                <a:spcPct val="0"/>
              </a:spcAft>
              <a:buClrTx/>
              <a:buSzTx/>
              <a:buNone/>
              <a:tabLst/>
            </a:pPr>
            <a:r>
              <a:rPr lang="en-US" altLang="en-US" sz="1200" baseline="0" dirty="0">
                <a:latin typeface="Arial" panose="020B0604020202020204" pitchFamily="34" charset="0"/>
              </a:rPr>
              <a:t>Submit</a:t>
            </a:r>
            <a:r>
              <a:rPr lang="en-US" altLang="en-US" sz="1200" dirty="0">
                <a:latin typeface="Arial" panose="020B0604020202020204" pitchFamily="34" charset="0"/>
              </a:rPr>
              <a:t> all</a:t>
            </a:r>
            <a:r>
              <a:rPr lang="en-US" altLang="en-US" sz="1200" baseline="0" dirty="0">
                <a:latin typeface="Arial" panose="020B0604020202020204" pitchFamily="34" charset="0"/>
              </a:rPr>
              <a:t> of </a:t>
            </a:r>
            <a:r>
              <a:rPr lang="en-US" altLang="en-US" sz="1200" dirty="0">
                <a:latin typeface="Arial" panose="020B0604020202020204" pitchFamily="34" charset="0"/>
              </a:rPr>
              <a:t>your claim reimbursement forms and invoices together in one email.  </a:t>
            </a:r>
          </a:p>
          <a:p>
            <a:pPr marL="0" marR="0" lvl="0" indent="0" algn="l" defTabSz="914400" rtl="0" eaLnBrk="0" fontAlgn="base" latinLnBrk="0" hangingPunct="0">
              <a:lnSpc>
                <a:spcPct val="100000"/>
              </a:lnSpc>
              <a:spcBef>
                <a:spcPct val="0"/>
              </a:spcBef>
              <a:spcAft>
                <a:spcPct val="0"/>
              </a:spcAft>
              <a:buClrTx/>
              <a:buSzTx/>
              <a:buNone/>
              <a:tabLst/>
            </a:pPr>
            <a:r>
              <a:rPr lang="en-US" altLang="en-US" sz="1200" dirty="0">
                <a:latin typeface="Arial" panose="020B0604020202020204" pitchFamily="34" charset="0"/>
              </a:rPr>
              <a:t>If the file is too large, then “zip” and end secure file transfer.    </a:t>
            </a:r>
          </a:p>
          <a:p>
            <a:pPr marL="0" marR="0" lvl="0" indent="0" algn="l" defTabSz="914400" rtl="0" eaLnBrk="0" fontAlgn="base" latinLnBrk="0" hangingPunct="0">
              <a:lnSpc>
                <a:spcPct val="100000"/>
              </a:lnSpc>
              <a:spcBef>
                <a:spcPct val="0"/>
              </a:spcBef>
              <a:spcAft>
                <a:spcPct val="0"/>
              </a:spcAft>
              <a:buClrTx/>
              <a:buSzTx/>
              <a:buNone/>
              <a:tabLst/>
            </a:pPr>
            <a:r>
              <a:rPr lang="en-US" altLang="en-US" sz="1200" dirty="0">
                <a:latin typeface="Arial" panose="020B0604020202020204" pitchFamily="34" charset="0"/>
              </a:rPr>
              <a:t>Keep </a:t>
            </a:r>
            <a:r>
              <a:rPr lang="en-US" altLang="en-US" sz="1200" dirty="0" err="1">
                <a:latin typeface="Arial" panose="020B0604020202020204" pitchFamily="34" charset="0"/>
              </a:rPr>
              <a:t>CNPweb</a:t>
            </a:r>
            <a:r>
              <a:rPr lang="en-US" altLang="en-US" sz="1200" dirty="0">
                <a:latin typeface="Arial" panose="020B0604020202020204" pitchFamily="34" charset="0"/>
              </a:rPr>
              <a:t> contacts current</a:t>
            </a:r>
            <a:r>
              <a:rPr lang="en-US" altLang="en-US" sz="1200" baseline="0" dirty="0">
                <a:latin typeface="Arial" panose="020B0604020202020204" pitchFamily="34" charset="0"/>
              </a:rPr>
              <a:t> so you will not miss notifications.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latin typeface="Arial" panose="020B0604020202020204" pitchFamily="34" charset="0"/>
              </a:rPr>
              <a:t>Don’t wait to claim till the last minute to claim.</a:t>
            </a:r>
            <a:r>
              <a:rPr lang="en-US" altLang="en-US" sz="1200" baseline="0" dirty="0">
                <a:latin typeface="Arial" panose="020B0604020202020204" pitchFamily="34" charset="0"/>
              </a:rPr>
              <a:t>   If the claim has errors this may result in a disapproved claim that cannot be resubmitted.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907815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Sponsors</a:t>
            </a:r>
            <a:r>
              <a:rPr lang="en-US" baseline="0" dirty="0"/>
              <a:t> m</a:t>
            </a:r>
            <a:r>
              <a:rPr lang="en-US" dirty="0"/>
              <a:t>ust comply with all applicable federal, state, and local procurement laws and procedures when purchasing equipment with grant dollars.</a:t>
            </a:r>
          </a:p>
          <a:p>
            <a:endParaRPr lang="en-US" dirty="0"/>
          </a:p>
          <a:p>
            <a:r>
              <a:rPr lang="en-US" dirty="0"/>
              <a:t>Oregon </a:t>
            </a:r>
            <a:r>
              <a:rPr lang="en-US" dirty="0" err="1"/>
              <a:t>BAtB</a:t>
            </a:r>
            <a:r>
              <a:rPr lang="en-US" dirty="0"/>
              <a:t> funds are state funds. However, due to this grant being administered as a reimbursement grant, the procurement requirements will depend on the funding source used</a:t>
            </a:r>
          </a:p>
          <a:p>
            <a:r>
              <a:rPr lang="en-US" dirty="0"/>
              <a:t>at the time of purchase.</a:t>
            </a:r>
          </a:p>
          <a:p>
            <a:endParaRPr lang="en-US" dirty="0"/>
          </a:p>
          <a:p>
            <a:r>
              <a:rPr lang="en-US" dirty="0"/>
              <a:t> General Funds Account: If the School Food Authority purchases, repairs, renovates, or upgrades the necessary equipment with funds from General Funds or other non-federal</a:t>
            </a:r>
          </a:p>
          <a:p>
            <a:r>
              <a:rPr lang="en-US" dirty="0"/>
              <a:t>funds state procurement standards outlined in ORS 279B would be followed.</a:t>
            </a:r>
          </a:p>
          <a:p>
            <a:endParaRPr lang="en-US" dirty="0"/>
          </a:p>
          <a:p>
            <a:r>
              <a:rPr lang="en-US" dirty="0"/>
              <a:t> If the School Food Authority purchases, repairs, renovates, or upgrades the necessary equipment with funds from the nonprofit food service account, then federal procurement</a:t>
            </a:r>
          </a:p>
          <a:p>
            <a:r>
              <a:rPr lang="en-US" dirty="0"/>
              <a:t>standards outlined in 2 CFR 200.318 through 200.327 must be followed. If the unit cost of the equipment exceeds $5,000 and the equipment is not on the ODE CNP capital</a:t>
            </a:r>
          </a:p>
          <a:p>
            <a:r>
              <a:rPr lang="en-US" dirty="0"/>
              <a:t>equipment pre-approval list, the School Food Authority will need to meet the requirement of 2 CFR 200.439.</a:t>
            </a:r>
          </a:p>
          <a:p>
            <a:endParaRPr lang="en-US" dirty="0"/>
          </a:p>
          <a:p>
            <a:r>
              <a:rPr lang="en-US" dirty="0"/>
              <a:t> If the school food authority uses a combination of federal and non-federal funds, the more restrictive procurement standards must be applied.</a:t>
            </a:r>
          </a:p>
          <a:p>
            <a:endParaRPr lang="en-US" dirty="0"/>
          </a:p>
          <a:p>
            <a:r>
              <a:rPr lang="en-US" dirty="0"/>
              <a:t>An awardee can find more information and resources on the Oregon Department of Education Child Nutrition Procurement Resources website for these requirements or contact Richard Williams at  Richard.Williams@ode.oregon.gov</a:t>
            </a:r>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2213328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take a look at some </a:t>
            </a:r>
            <a:r>
              <a:rPr lang="en-US" dirty="0" err="1"/>
              <a:t>commun</a:t>
            </a:r>
            <a:r>
              <a:rPr lang="en-US" dirty="0"/>
              <a:t> questions we have received about the </a:t>
            </a:r>
            <a:r>
              <a:rPr lang="en-US" dirty="0" err="1"/>
              <a:t>BAtB</a:t>
            </a:r>
            <a:r>
              <a:rPr lang="en-US" dirty="0"/>
              <a:t> equipment grant. </a:t>
            </a:r>
          </a:p>
          <a:p>
            <a:endParaRPr lang="en-US" dirty="0"/>
          </a:p>
          <a:p>
            <a:r>
              <a:rPr lang="en-US" dirty="0"/>
              <a:t>What if the equipment is over the amount of the grant?  Nonprofit food service account or general funds can be used to pay the remaining amount of the purchase.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Can I submit multiple grant reimbursement requests for the same site?  Yes</a:t>
            </a:r>
            <a:r>
              <a:rPr lang="en-US" baseline="0" dirty="0"/>
              <a:t> you can,  just ensure that you don’t go over your allocated amount of $3,158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What if I don’t need to use this grant? If you wish to decline the grant for some sites or all of your sites, simply email the </a:t>
            </a:r>
            <a:r>
              <a:rPr lang="en-US" baseline="0" dirty="0" err="1"/>
              <a:t>ode.schoolnutrition</a:t>
            </a:r>
            <a:r>
              <a:rPr lang="en-US" baseline="0" dirty="0"/>
              <a:t> mailbox of which site or all of your sites you wish to decline.   Please note:  the funding for this site’s grant is no longer available once you decline.  Keep in mind that you may need this grant later on in the year.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if I wish to purchase a breakfast cart that is over the amount but will be used for multiple sites?   You have the option to purchase a breakfast cart for multiple Breakfast</a:t>
            </a:r>
            <a:r>
              <a:rPr lang="en-US" baseline="0" dirty="0"/>
              <a:t> After the Bell sites.   You will still need to complete a reimbursement form for each of your sites with the shared equipment noted and the amount applied to each site.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if I wish to apply for</a:t>
            </a:r>
            <a:r>
              <a:rPr lang="en-US" baseline="0" dirty="0"/>
              <a:t> the </a:t>
            </a:r>
            <a:r>
              <a:rPr lang="en-US" baseline="0" dirty="0" err="1"/>
              <a:t>BAtB</a:t>
            </a:r>
            <a:r>
              <a:rPr lang="en-US" baseline="0" dirty="0"/>
              <a:t> exemption, am I still eligible for the equipment grant? </a:t>
            </a:r>
            <a:r>
              <a:rPr lang="en-US" dirty="0"/>
              <a:t>If your</a:t>
            </a:r>
            <a:r>
              <a:rPr lang="en-US" baseline="0" dirty="0"/>
              <a:t> site is on the </a:t>
            </a:r>
            <a:r>
              <a:rPr lang="en-US" baseline="0" dirty="0" err="1"/>
              <a:t>BAtB</a:t>
            </a:r>
            <a:r>
              <a:rPr lang="en-US" baseline="0" dirty="0"/>
              <a:t> exempt list and you are not operating Breakfast After the Bell at that site, you will not be eligible for the </a:t>
            </a:r>
            <a:r>
              <a:rPr lang="en-US" baseline="0" dirty="0" err="1"/>
              <a:t>BAtB</a:t>
            </a:r>
            <a:r>
              <a:rPr lang="en-US" baseline="0" dirty="0"/>
              <a:t> equipment grant.   You will email the ODE Procurement specialist that you wish to decline the equipment grant for that site and then you would contact your specialist to elect the exemption in </a:t>
            </a:r>
            <a:r>
              <a:rPr lang="en-US" baseline="0" dirty="0" err="1"/>
              <a:t>CNPweb</a:t>
            </a:r>
            <a:r>
              <a:rPr lang="en-US"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am confused of the due date to enter my claim into EGMS for this grant.  EGMS will show the due</a:t>
            </a:r>
            <a:r>
              <a:rPr lang="en-US" baseline="0" dirty="0"/>
              <a:t> date for your grant as August 15</a:t>
            </a:r>
            <a:r>
              <a:rPr lang="en-US" baseline="30000" dirty="0"/>
              <a:t>th</a:t>
            </a:r>
            <a:r>
              <a:rPr lang="en-US" baseline="0" dirty="0"/>
              <a:t>, 2024.  This due date has been automatically generated within the system.   However, your </a:t>
            </a:r>
            <a:r>
              <a:rPr lang="en-US" baseline="0" dirty="0" err="1"/>
              <a:t>agreement’’s</a:t>
            </a:r>
            <a:r>
              <a:rPr lang="en-US" baseline="0" dirty="0"/>
              <a:t> due date to submit your claim forms and enter them into EGMS is July 10, 2024.   This date was established in your agreement to ensure that all of our sponsors who have eligible equipment grants will receive their funding without delay and potential errors.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There are multiple reasons why a site wouldn’t be eligible for the equipment grant.  One reason is because is that site is not listed on the </a:t>
            </a:r>
            <a:r>
              <a:rPr lang="en-US" baseline="0" dirty="0" err="1"/>
              <a:t>BAtB</a:t>
            </a:r>
            <a:r>
              <a:rPr lang="en-US" baseline="0" dirty="0"/>
              <a:t> Required list from the 2023-2024 Required Eligible Site List.  Sites on the required list had at least 70% enrolled student eligible for free and reduced priced meals during school year 2022-2023.  Another reason would be that your choose the </a:t>
            </a:r>
            <a:r>
              <a:rPr lang="en-US" baseline="0" dirty="0" err="1"/>
              <a:t>BAtB</a:t>
            </a:r>
            <a:r>
              <a:rPr lang="en-US" baseline="0" dirty="0"/>
              <a:t> exemption in </a:t>
            </a:r>
            <a:r>
              <a:rPr lang="en-US" baseline="0" dirty="0" err="1"/>
              <a:t>CNPweb</a:t>
            </a:r>
            <a:r>
              <a:rPr lang="en-US" baseline="0" dirty="0"/>
              <a:t> for that site and that site was qualified as exempt eligible.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26078920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multiple resources</a:t>
            </a:r>
            <a:r>
              <a:rPr lang="en-US" baseline="0" dirty="0"/>
              <a:t> that you can utilize.  Please see this screen for a list of resources and contact with links.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14</a:t>
            </a:fld>
            <a:endParaRPr lang="en-US"/>
          </a:p>
        </p:txBody>
      </p:sp>
    </p:spTree>
    <p:extLst>
      <p:ext uri="{BB962C8B-B14F-4D97-AF65-F5344CB8AC3E}">
        <p14:creationId xmlns:p14="http://schemas.microsoft.com/office/powerpoint/2010/main" val="18249844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institution is an equal opportunity provider.</a:t>
            </a:r>
          </a:p>
        </p:txBody>
      </p:sp>
      <p:sp>
        <p:nvSpPr>
          <p:cNvPr id="4" name="Slide Number Placeholder 3"/>
          <p:cNvSpPr>
            <a:spLocks noGrp="1"/>
          </p:cNvSpPr>
          <p:nvPr>
            <p:ph type="sldNum" sz="quarter" idx="10"/>
          </p:nvPr>
        </p:nvSpPr>
        <p:spPr/>
        <p:txBody>
          <a:bodyPr/>
          <a:lstStyle/>
          <a:p>
            <a:fld id="{42042C83-F474-4689-992F-134064305DAD}" type="slidenum">
              <a:rPr lang="en-US" smtClean="0"/>
              <a:t>15</a:t>
            </a:fld>
            <a:endParaRPr lang="en-US"/>
          </a:p>
        </p:txBody>
      </p:sp>
    </p:spTree>
    <p:extLst>
      <p:ext uri="{BB962C8B-B14F-4D97-AF65-F5344CB8AC3E}">
        <p14:creationId xmlns:p14="http://schemas.microsoft.com/office/powerpoint/2010/main" val="1047996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1"/>
        <p:cNvGrpSpPr/>
        <p:nvPr/>
      </p:nvGrpSpPr>
      <p:grpSpPr>
        <a:xfrm>
          <a:off x="0" y="0"/>
          <a:ext cx="0" cy="0"/>
          <a:chOff x="0" y="0"/>
          <a:chExt cx="0" cy="0"/>
        </a:xfrm>
      </p:grpSpPr>
      <p:sp>
        <p:nvSpPr>
          <p:cNvPr id="492" name="Google Shape;492;gf94f967ba9_0_0: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3" name="Google Shape;493;gf94f967ba9_0_0: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r>
              <a:rPr lang="en-US" dirty="0"/>
              <a:t>This</a:t>
            </a:r>
            <a:r>
              <a:rPr lang="en-US" baseline="0" dirty="0"/>
              <a:t> slide shows data about our Oregon students. </a:t>
            </a:r>
          </a:p>
          <a:p>
            <a:r>
              <a:rPr lang="en-US" baseline="0" dirty="0"/>
              <a:t> It is helpful to understand the big picture for our state as well as your own organization’s data.</a:t>
            </a:r>
            <a:endParaRPr dirty="0"/>
          </a:p>
        </p:txBody>
      </p:sp>
      <p:sp>
        <p:nvSpPr>
          <p:cNvPr id="494" name="Google Shape;494;gf94f967ba9_0_0:notes"/>
          <p:cNvSpPr txBox="1">
            <a:spLocks noGrp="1"/>
          </p:cNvSpPr>
          <p:nvPr>
            <p:ph type="sldNum" idx="12"/>
          </p:nvPr>
        </p:nvSpPr>
        <p:spPr>
          <a:xfrm>
            <a:off x="3898102" y="8829967"/>
            <a:ext cx="2982119" cy="466345"/>
          </a:xfrm>
          <a:prstGeom prst="rect">
            <a:avLst/>
          </a:prstGeom>
        </p:spPr>
        <p:txBody>
          <a:bodyPr spcFirstLastPara="1" wrap="square" lIns="92431" tIns="46203" rIns="92431" bIns="46203" anchor="b" anchorCtr="0">
            <a:noAutofit/>
          </a:bodyPr>
          <a:lstStyle/>
          <a:p>
            <a:pPr defTabSz="924458">
              <a:buClr>
                <a:srgbClr val="000000"/>
              </a:buClr>
              <a:defRPr/>
            </a:pPr>
            <a:fld id="{00000000-1234-1234-1234-123412341234}" type="slidenum">
              <a:rPr lang="en-US" sz="1400" kern="0">
                <a:solidFill>
                  <a:srgbClr val="000000"/>
                </a:solidFill>
                <a:latin typeface="Arial"/>
                <a:cs typeface="Arial"/>
                <a:sym typeface="Arial"/>
              </a:rPr>
              <a:pPr defTabSz="924458">
                <a:buClr>
                  <a:srgbClr val="000000"/>
                </a:buClr>
                <a:defRPr/>
              </a:pPr>
              <a:t>2</a:t>
            </a:fld>
            <a:endParaRPr sz="1400" kern="0" dirty="0">
              <a:solidFill>
                <a:srgbClr val="000000"/>
              </a:solidFill>
              <a:latin typeface="Arial"/>
              <a:cs typeface="Arial"/>
              <a:sym typeface="Arial"/>
            </a:endParaRPr>
          </a:p>
        </p:txBody>
      </p:sp>
    </p:spTree>
    <p:extLst>
      <p:ext uri="{BB962C8B-B14F-4D97-AF65-F5344CB8AC3E}">
        <p14:creationId xmlns:p14="http://schemas.microsoft.com/office/powerpoint/2010/main" val="636515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kern="1200" dirty="0">
                <a:solidFill>
                  <a:schemeClr val="tx1"/>
                </a:solidFill>
                <a:effectLst/>
                <a:latin typeface="+mn-lt"/>
                <a:ea typeface="+mn-ea"/>
                <a:cs typeface="+mn-cs"/>
              </a:rPr>
              <a:t>The Student Success Act (SSA) was adopted during the 2019 legislative session.  SSA included the expansion of school breakfast programs through the Breakfast after the Bell (</a:t>
            </a:r>
            <a:r>
              <a:rPr lang="en-US" sz="1200" i="0" kern="1200" dirty="0" err="1">
                <a:solidFill>
                  <a:schemeClr val="tx1"/>
                </a:solidFill>
                <a:effectLst/>
                <a:latin typeface="+mn-lt"/>
                <a:ea typeface="+mn-ea"/>
                <a:cs typeface="+mn-cs"/>
              </a:rPr>
              <a:t>BatB</a:t>
            </a:r>
            <a:r>
              <a:rPr lang="en-US" sz="1200" i="0" kern="1200" dirty="0">
                <a:solidFill>
                  <a:schemeClr val="tx1"/>
                </a:solidFill>
                <a:effectLst/>
                <a:latin typeface="+mn-lt"/>
                <a:ea typeface="+mn-ea"/>
                <a:cs typeface="+mn-cs"/>
              </a:rPr>
              <a:t>) requirement including equipment grant funds for schools on the </a:t>
            </a:r>
            <a:r>
              <a:rPr lang="en-US" sz="1200" i="0" u="sng" kern="1200" dirty="0">
                <a:solidFill>
                  <a:schemeClr val="tx1"/>
                </a:solidFill>
                <a:effectLst/>
                <a:latin typeface="+mn-lt"/>
                <a:ea typeface="+mn-ea"/>
                <a:cs typeface="+mn-cs"/>
                <a:hlinkClick r:id="rId3"/>
              </a:rPr>
              <a:t>Breakfast after the Bell Site List webpage</a:t>
            </a:r>
            <a:r>
              <a:rPr lang="en-US" sz="1200" i="0" kern="1200" dirty="0">
                <a:solidFill>
                  <a:schemeClr val="tx1"/>
                </a:solidFill>
                <a:effectLst/>
                <a:latin typeface="+mn-lt"/>
                <a:ea typeface="+mn-ea"/>
                <a:cs typeface="+mn-cs"/>
              </a:rPr>
              <a:t>.</a:t>
            </a:r>
          </a:p>
          <a:p>
            <a:endParaRPr lang="en-US" sz="120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BatB</a:t>
            </a:r>
            <a:r>
              <a:rPr lang="en-US" sz="1200" kern="1200" dirty="0">
                <a:solidFill>
                  <a:schemeClr val="tx1"/>
                </a:solidFill>
                <a:effectLst/>
                <a:latin typeface="+mn-lt"/>
                <a:ea typeface="+mn-ea"/>
                <a:cs typeface="+mn-cs"/>
              </a:rPr>
              <a:t> implementation rule  </a:t>
            </a:r>
            <a:r>
              <a:rPr lang="en-US" sz="1200" u="sng" kern="1200" dirty="0">
                <a:solidFill>
                  <a:schemeClr val="tx1"/>
                </a:solidFill>
                <a:effectLst/>
                <a:latin typeface="+mn-lt"/>
                <a:ea typeface="+mn-ea"/>
                <a:cs typeface="+mn-cs"/>
                <a:hlinkClick r:id="rId4"/>
              </a:rPr>
              <a:t>OAR 581-051-0600</a:t>
            </a:r>
            <a:r>
              <a:rPr lang="en-US" sz="1200" kern="1200" dirty="0">
                <a:solidFill>
                  <a:schemeClr val="tx1"/>
                </a:solidFill>
                <a:effectLst/>
                <a:latin typeface="+mn-lt"/>
                <a:ea typeface="+mn-ea"/>
                <a:cs typeface="+mn-cs"/>
              </a:rPr>
              <a:t> included the </a:t>
            </a:r>
            <a:r>
              <a:rPr lang="en-US" sz="1200" i="1" kern="1200" dirty="0" err="1">
                <a:solidFill>
                  <a:schemeClr val="tx1"/>
                </a:solidFill>
                <a:effectLst/>
                <a:latin typeface="+mn-lt"/>
                <a:ea typeface="+mn-ea"/>
                <a:cs typeface="+mn-cs"/>
              </a:rPr>
              <a:t>BatB</a:t>
            </a:r>
            <a:r>
              <a:rPr lang="en-US" sz="1200" i="1" kern="1200" dirty="0">
                <a:solidFill>
                  <a:schemeClr val="tx1"/>
                </a:solidFill>
                <a:effectLst/>
                <a:latin typeface="+mn-lt"/>
                <a:ea typeface="+mn-ea"/>
                <a:cs typeface="+mn-cs"/>
              </a:rPr>
              <a:t> requirements and the exemption process.  </a:t>
            </a:r>
            <a:r>
              <a:rPr lang="en-US" sz="1200" i="0" kern="1200" dirty="0">
                <a:solidFill>
                  <a:schemeClr val="tx1"/>
                </a:solidFill>
                <a:effectLst/>
                <a:latin typeface="+mn-lt"/>
                <a:ea typeface="+mn-ea"/>
                <a:cs typeface="+mn-cs"/>
              </a:rPr>
              <a:t>The </a:t>
            </a:r>
            <a:r>
              <a:rPr lang="en-US" i="0" dirty="0"/>
              <a:t>School </a:t>
            </a:r>
            <a:r>
              <a:rPr lang="en-US" dirty="0"/>
              <a:t>district, </a:t>
            </a:r>
            <a:r>
              <a:rPr lang="en-US" sz="1200" i="0" kern="1200" dirty="0">
                <a:solidFill>
                  <a:schemeClr val="tx1"/>
                </a:solidFill>
                <a:effectLst/>
                <a:latin typeface="+mn-lt"/>
                <a:ea typeface="+mn-ea"/>
                <a:cs typeface="+mn-cs"/>
              </a:rPr>
              <a:t>public charter schools, and education service districts (ESD) must</a:t>
            </a:r>
            <a:r>
              <a:rPr lang="en-US" sz="1200" i="0" kern="1200" baseline="0" dirty="0">
                <a:solidFill>
                  <a:schemeClr val="tx1"/>
                </a:solidFill>
                <a:effectLst/>
                <a:latin typeface="+mn-lt"/>
                <a:ea typeface="+mn-ea"/>
                <a:cs typeface="+mn-cs"/>
              </a:rPr>
              <a:t> </a:t>
            </a:r>
            <a:r>
              <a:rPr lang="en-US" sz="1200" i="0" kern="1200" dirty="0">
                <a:solidFill>
                  <a:schemeClr val="tx1"/>
                </a:solidFill>
                <a:effectLst/>
                <a:latin typeface="+mn-lt"/>
                <a:ea typeface="+mn-ea"/>
                <a:cs typeface="+mn-cs"/>
              </a:rPr>
              <a:t>make breakfast accessible at a school site after the beginning of the school</a:t>
            </a:r>
            <a:r>
              <a:rPr lang="en-US" sz="1200" i="0" kern="1200" baseline="0" dirty="0">
                <a:solidFill>
                  <a:schemeClr val="tx1"/>
                </a:solidFill>
                <a:effectLst/>
                <a:latin typeface="+mn-lt"/>
                <a:ea typeface="+mn-ea"/>
                <a:cs typeface="+mn-cs"/>
              </a:rPr>
              <a:t> day </a:t>
            </a:r>
            <a:r>
              <a:rPr lang="en-US" sz="1200" i="0" kern="1200" dirty="0">
                <a:solidFill>
                  <a:schemeClr val="tx1"/>
                </a:solidFill>
                <a:effectLst/>
                <a:latin typeface="+mn-lt"/>
                <a:ea typeface="+mn-ea"/>
                <a:cs typeface="+mn-cs"/>
              </a:rPr>
              <a:t>if 70% or more of the students at that school site, from a previous year, were “eligible students”. “Eligible students” are those students who are eligible for free or reduced price meals under the U.S. Department of Agriculture’s guidelines.   The school district, pubic charter school and education service district can claim an exemption from this requirement if </a:t>
            </a:r>
            <a:r>
              <a:rPr lang="en-US" dirty="0"/>
              <a:t>70 percent or more of the eligible students regularly receive breakfast at the school site.   The breakfast must be free of charge,</a:t>
            </a:r>
            <a:r>
              <a:rPr lang="en-US" baseline="0" dirty="0"/>
              <a:t> and accessible after the beginning of the school and at least 30 minutes before the start of the school site’s lunch service.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OAR 581-022-0102, Standard for Public Elementary and Secondary Schools,  Gives</a:t>
            </a:r>
            <a:r>
              <a:rPr lang="en-US" baseline="0" dirty="0"/>
              <a:t> schools 15 minutes instructional time each day if a student is consuming breakfast in the classroom.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r>
              <a:rPr lang="en-US" sz="1200" kern="1200" dirty="0">
                <a:solidFill>
                  <a:schemeClr val="tx1"/>
                </a:solidFill>
                <a:effectLst/>
                <a:latin typeface="+mn-lt"/>
                <a:ea typeface="+mn-ea"/>
                <a:cs typeface="+mn-cs"/>
              </a:rPr>
              <a:t>ORS 327.535 – Participation in School Breakfast Program statue </a:t>
            </a:r>
            <a:r>
              <a:rPr lang="en-US" sz="1200" kern="1200" baseline="0" dirty="0">
                <a:solidFill>
                  <a:schemeClr val="tx1"/>
                </a:solidFill>
                <a:effectLst/>
                <a:latin typeface="+mn-lt"/>
                <a:ea typeface="+mn-ea"/>
                <a:cs typeface="+mn-cs"/>
              </a:rPr>
              <a:t>states that </a:t>
            </a:r>
            <a:r>
              <a:rPr lang="en-US" dirty="0"/>
              <a:t>If 70 percent or more of the students at a school site are eligible students, the school district must make breakfast accessible at that school site after the beginning of the school day.   The school district must ensure that breakfast is: accessible to all students after the beginning of the school day, regardless of grade or arrival time; </a:t>
            </a:r>
            <a:r>
              <a:rPr lang="en-US" b="1" dirty="0"/>
              <a:t>and</a:t>
            </a:r>
            <a:r>
              <a:rPr lang="en-US" dirty="0"/>
              <a:t> provided at no charge to all students, regardless of whether a student is an eligible student.</a:t>
            </a: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OAR 581-051-0605 provides guidance for the Breakfast After the Bell Equipment Grants.  This presentation will center around the Breakfast After the Bell Equipment grant process.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1673321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Segoe UI" panose="020B0502040204020203" pitchFamily="34" charset="0"/>
              </a:rPr>
              <a:t>The goal of this presentation is for you to gain an understanding of:</a:t>
            </a:r>
          </a:p>
          <a:p>
            <a:endParaRPr lang="en-US" dirty="0"/>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Basic Knowledge of </a:t>
            </a:r>
            <a:r>
              <a:rPr lang="en-US" dirty="0" err="1"/>
              <a:t>BAtB</a:t>
            </a:r>
            <a:r>
              <a:rPr lang="en-US" dirty="0"/>
              <a:t> Equipment Grant</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Eligibility Criteria</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Qualified Equipment</a:t>
            </a:r>
          </a:p>
          <a:p>
            <a:pPr marL="457200" indent="-457200">
              <a:buFont typeface="+mj-lt"/>
              <a:buAutoNum type="arabicPeriod"/>
            </a:pPr>
            <a:r>
              <a:rPr lang="en-US" dirty="0"/>
              <a:t>The Process Steps</a:t>
            </a:r>
          </a:p>
          <a:p>
            <a:pPr marL="457200" indent="-457200">
              <a:buFont typeface="+mj-lt"/>
              <a:buAutoNum type="arabicPeriod"/>
            </a:pPr>
            <a:r>
              <a:rPr lang="en-US" dirty="0"/>
              <a:t>Timeline</a:t>
            </a:r>
          </a:p>
          <a:p>
            <a:pPr marL="457200" indent="-457200">
              <a:buFont typeface="+mj-lt"/>
              <a:buAutoNum type="arabicPeriod"/>
            </a:pPr>
            <a:r>
              <a:rPr lang="en-US" dirty="0"/>
              <a:t>Procurement</a:t>
            </a:r>
          </a:p>
          <a:p>
            <a:pPr marL="457200" indent="-457200">
              <a:buFont typeface="+mj-lt"/>
              <a:buAutoNum type="arabicPeriod"/>
            </a:pPr>
            <a:r>
              <a:rPr lang="en-US" dirty="0"/>
              <a:t>Claim Submission</a:t>
            </a:r>
          </a:p>
          <a:p>
            <a:pPr marL="457200" indent="-457200">
              <a:buFont typeface="+mj-lt"/>
              <a:buAutoNum type="arabicPeriod"/>
            </a:pPr>
            <a:r>
              <a:rPr lang="en-US" dirty="0"/>
              <a:t>Common Questions and Answers</a:t>
            </a:r>
          </a:p>
          <a:p>
            <a:pPr marL="457200" indent="-457200">
              <a:buFont typeface="+mj-lt"/>
              <a:buAutoNum type="arabicPeriod"/>
            </a:pP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2770183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“Breakfast after the Bell” means a reimbursable breakfast that is provided through the federal School Breakfast Program and offered by a school district or ESD to students after the beginning of the school day. The term includes, but is not limited to, breakfasts served to students for consumption during homeroom or first period, easy-to-eat breakfast foods made available for students to take and eat sometime during the morning, or a second breakfast service available to those students who either didn’t arrive at school in time for the first breakfast service or weren’t hungry earlier in the day.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1.2 million</a:t>
            </a:r>
            <a:r>
              <a:rPr lang="en-US" sz="1200" kern="1200" baseline="0" dirty="0">
                <a:solidFill>
                  <a:schemeClr val="tx1"/>
                </a:solidFill>
                <a:effectLst/>
                <a:latin typeface="+mn-lt"/>
                <a:ea typeface="+mn-ea"/>
                <a:cs typeface="+mn-cs"/>
              </a:rPr>
              <a:t> dollars has been allocated for the 2023-2024 School Year Breakfast after the Bell Equipment grants.   This provides up to $3158 for each eligible site.  Some School Districts/Sponsors may receive funding for multiple sites. </a:t>
            </a:r>
          </a:p>
          <a:p>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According</a:t>
            </a:r>
            <a:r>
              <a:rPr lang="en-US" baseline="0" dirty="0"/>
              <a:t> to OAR 581-051-0605,   Breakfast After the Bell Equipment grants funds may not be deposited in your Nonprofit Foods Service Account and sponsors must separately account for their grant funds.  </a:t>
            </a:r>
          </a:p>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The Breakfast After the Bell equipment grant’s purpose is assist </a:t>
            </a:r>
            <a:r>
              <a:rPr lang="en-US" sz="1200" kern="1200" dirty="0">
                <a:solidFill>
                  <a:schemeClr val="tx1"/>
                </a:solidFill>
                <a:effectLst/>
                <a:latin typeface="+mn-lt"/>
                <a:ea typeface="+mn-ea"/>
                <a:cs typeface="+mn-cs"/>
              </a:rPr>
              <a:t>school/sites with the cost of purchasing </a:t>
            </a:r>
            <a:r>
              <a:rPr lang="en-US" dirty="0"/>
              <a:t>new equipment, or repairing, renovating, or upgrading equipment they already own, which is necessary and required to provide students breakfast after the beginning of the school day.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2024 Breakfast After the Bell Equipment Grant period is from Jul</a:t>
            </a:r>
            <a:r>
              <a:rPr lang="en-US" sz="1200" kern="1200" baseline="0" dirty="0">
                <a:solidFill>
                  <a:schemeClr val="tx1"/>
                </a:solidFill>
                <a:effectLst/>
                <a:latin typeface="+mn-lt"/>
                <a:ea typeface="+mn-ea"/>
                <a:cs typeface="+mn-cs"/>
              </a:rPr>
              <a:t> 1, 2023 to June 30, 2024.  This means that sponsor may purchase equipment or coordinate repairs starting July 1, 2023 and must be completed no later than June 30, 2024.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4112537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Recipients</a:t>
            </a:r>
            <a:r>
              <a:rPr lang="en-US" sz="1200" kern="1200" baseline="0" dirty="0">
                <a:solidFill>
                  <a:schemeClr val="tx1"/>
                </a:solidFill>
                <a:effectLst/>
                <a:latin typeface="+mn-lt"/>
                <a:ea typeface="+mn-ea"/>
                <a:cs typeface="+mn-cs"/>
              </a:rPr>
              <a:t> must meet the following requirements in order to be eligible for the Breakfast After the Bell Equipment grant:</a:t>
            </a:r>
          </a:p>
          <a:p>
            <a:pPr marL="228600" lvl="0" indent="-228600">
              <a:buAutoNum type="arabicPeriod"/>
            </a:pPr>
            <a:r>
              <a:rPr lang="en-US" sz="1200" kern="1200" baseline="0" dirty="0">
                <a:solidFill>
                  <a:schemeClr val="tx1"/>
                </a:solidFill>
                <a:effectLst/>
                <a:latin typeface="+mn-lt"/>
                <a:ea typeface="+mn-ea"/>
                <a:cs typeface="+mn-cs"/>
              </a:rPr>
              <a:t>Must be a school district, public charter school or education service district</a:t>
            </a:r>
          </a:p>
          <a:p>
            <a:pPr marL="228600" lvl="0" indent="-228600">
              <a:buAutoNum type="arabicPeriod"/>
            </a:pPr>
            <a:r>
              <a:rPr lang="en-US" sz="1200" kern="1200" baseline="0" dirty="0">
                <a:solidFill>
                  <a:schemeClr val="tx1"/>
                </a:solidFill>
                <a:effectLst/>
                <a:latin typeface="+mn-lt"/>
                <a:ea typeface="+mn-ea"/>
                <a:cs typeface="+mn-cs"/>
              </a:rPr>
              <a:t>Must be operating School Breakfast program</a:t>
            </a:r>
          </a:p>
          <a:p>
            <a:pPr marL="228600" lvl="0" indent="-228600">
              <a:buAutoNum type="arabicPeriod"/>
            </a:pPr>
            <a:r>
              <a:rPr lang="en-US" sz="1200" kern="1200" baseline="0" dirty="0">
                <a:solidFill>
                  <a:schemeClr val="tx1"/>
                </a:solidFill>
                <a:effectLst/>
                <a:latin typeface="+mn-lt"/>
                <a:ea typeface="+mn-ea"/>
                <a:cs typeface="+mn-cs"/>
              </a:rPr>
              <a:t>Students must be on campus for in-person learning as required under ORS 327.535 – Participation in School Breakfast Program</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Student population must be 70% Federal Free and Reduced eligible as per the Breakfast After the Bell Required List posted to ODE/CNP webpage.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Must make breakfast accessible after the beginning of the school day</a:t>
            </a:r>
            <a:endParaRPr lang="en-US" sz="1200" kern="1200" baseline="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Sponsor did</a:t>
            </a:r>
            <a:r>
              <a:rPr lang="en-US" baseline="0" dirty="0"/>
              <a:t> not </a:t>
            </a:r>
            <a:r>
              <a:rPr lang="en-US" dirty="0"/>
              <a:t>elect</a:t>
            </a:r>
            <a:r>
              <a:rPr lang="en-US" baseline="0" dirty="0"/>
              <a:t> for the </a:t>
            </a:r>
            <a:r>
              <a:rPr lang="en-US" baseline="0" dirty="0" err="1"/>
              <a:t>BAtB</a:t>
            </a:r>
            <a:r>
              <a:rPr lang="en-US" baseline="0" dirty="0"/>
              <a:t> exemption for this site.  During the renewal, sponsors may choose to use the 70% Free and Reduce participation exemption if qualified on the </a:t>
            </a:r>
            <a:r>
              <a:rPr lang="en-US" dirty="0"/>
              <a:t>Breakfast After the Bell Required List posted to ODE/CNP webpage.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baseline="0" dirty="0"/>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237909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“Equipment” means tangible personal property having a useful life of more than one year that is necessary and required to provide breakfast after the beginning of the school day.</a:t>
            </a:r>
          </a:p>
          <a:p>
            <a:endParaRPr lang="en-US" dirty="0"/>
          </a:p>
          <a:p>
            <a:r>
              <a:rPr lang="en-US" sz="1800" dirty="0">
                <a:effectLst/>
                <a:latin typeface="Segoe UI" panose="020B0502040204020203" pitchFamily="34" charset="0"/>
              </a:rPr>
              <a:t>You can purchase new equipment, or repair, renovate, or upgrade equipment you already own.</a:t>
            </a:r>
          </a:p>
          <a:p>
            <a:endParaRPr lang="en-US" dirty="0"/>
          </a:p>
          <a:p>
            <a:r>
              <a:rPr lang="en-US" sz="1800" dirty="0">
                <a:effectLst/>
                <a:latin typeface="Segoe UI" panose="020B0502040204020203" pitchFamily="34" charset="0"/>
              </a:rPr>
              <a:t>Some examples of Breakfast After the Bell equipment are: rolling coolers, breakfast cars, food carriers, laptops, kitchen utensils, and portable kiosks.</a:t>
            </a:r>
          </a:p>
          <a:p>
            <a:endParaRPr lang="en-US" baseline="0" dirty="0"/>
          </a:p>
          <a:p>
            <a:r>
              <a:rPr lang="en-US" baseline="0" dirty="0"/>
              <a:t>What doesn’t qualify as equipment and are not claimable?</a:t>
            </a:r>
          </a:p>
          <a:p>
            <a:endParaRPr lang="en-US" baseline="0" dirty="0"/>
          </a:p>
          <a:p>
            <a:r>
              <a:rPr lang="en-US" sz="1800" dirty="0">
                <a:effectLst/>
                <a:latin typeface="Segoe UI" panose="020B0502040204020203" pitchFamily="34" charset="0"/>
              </a:rPr>
              <a:t>Items that are disposable and have a useability of less than a year.</a:t>
            </a:r>
          </a:p>
          <a:p>
            <a:endParaRPr lang="en-US" baseline="0" dirty="0"/>
          </a:p>
          <a:p>
            <a:r>
              <a:rPr lang="en-US" sz="1800" dirty="0">
                <a:effectLst/>
                <a:latin typeface="Segoe UI" panose="020B0502040204020203" pitchFamily="34" charset="0"/>
              </a:rPr>
              <a:t>Some examples of disposable items are: cleaning products, paper products, food, etc.</a:t>
            </a:r>
          </a:p>
          <a:p>
            <a:br>
              <a:rPr lang="en-US" dirty="0"/>
            </a:br>
            <a:r>
              <a:rPr lang="en-US" dirty="0"/>
              <a:t>Additional items that do not qualify are Meal Management software</a:t>
            </a:r>
            <a:r>
              <a:rPr lang="en-US" baseline="0" dirty="0"/>
              <a:t> systems, indirect costs,  </a:t>
            </a:r>
            <a:r>
              <a:rPr lang="en-US" dirty="0"/>
              <a:t>administrative costs,</a:t>
            </a:r>
            <a:r>
              <a:rPr lang="en-US" baseline="0" dirty="0"/>
              <a:t> structural repair, etc.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2100503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dirty="0"/>
              <a:t>1.  Sponsor will be notified</a:t>
            </a:r>
            <a:r>
              <a:rPr lang="en-US" baseline="0" dirty="0"/>
              <a:t> of the </a:t>
            </a:r>
            <a:r>
              <a:rPr lang="en-US" baseline="0" dirty="0" err="1"/>
              <a:t>BAtB</a:t>
            </a:r>
            <a:r>
              <a:rPr lang="en-US" baseline="0" dirty="0"/>
              <a:t> Equipment opportunity and </a:t>
            </a:r>
            <a:r>
              <a:rPr lang="en-US" dirty="0"/>
              <a:t>receive an</a:t>
            </a:r>
            <a:r>
              <a:rPr lang="en-US" baseline="0" dirty="0"/>
              <a:t> </a:t>
            </a:r>
            <a:r>
              <a:rPr lang="en-US" dirty="0"/>
              <a:t>Agreement from ODE Procurement</a:t>
            </a:r>
          </a:p>
          <a:p>
            <a:r>
              <a:rPr lang="en-US" dirty="0"/>
              <a:t>2.  Sponsor signs and submits the agreement</a:t>
            </a:r>
            <a:r>
              <a:rPr lang="en-US" baseline="0" dirty="0"/>
              <a:t> to ODE Procurement Specialist.</a:t>
            </a:r>
            <a:endParaRPr lang="en-US" dirty="0"/>
          </a:p>
          <a:p>
            <a:r>
              <a:rPr lang="en-US" dirty="0"/>
              <a:t>3.  Procurement approves the agreement and sends the executed agreement to sponsor. Sponsor will file this. </a:t>
            </a:r>
          </a:p>
          <a:p>
            <a:r>
              <a:rPr lang="en-US" dirty="0"/>
              <a:t>4.  ODE CNP enters the agreements in Electronic Grant Management System</a:t>
            </a:r>
            <a:r>
              <a:rPr lang="en-US" baseline="0" dirty="0"/>
              <a:t> (EGMS)</a:t>
            </a:r>
            <a:r>
              <a:rPr lang="en-US" dirty="0"/>
              <a:t> and then notify the sponsor when the grant funds are available</a:t>
            </a:r>
            <a:r>
              <a:rPr lang="en-US" baseline="0" dirty="0"/>
              <a:t> through EGMS</a:t>
            </a:r>
            <a:endParaRPr lang="en-US" dirty="0"/>
          </a:p>
          <a:p>
            <a:r>
              <a:rPr lang="en-US" dirty="0"/>
              <a:t>5.  Sponsor purchases equipment or coordinates repairs to be completed</a:t>
            </a:r>
            <a:r>
              <a:rPr lang="en-US" baseline="0" dirty="0"/>
              <a:t> no later than June 30, 2024.</a:t>
            </a:r>
            <a:endParaRPr lang="en-US" dirty="0"/>
          </a:p>
          <a:p>
            <a:r>
              <a:rPr lang="en-US" dirty="0"/>
              <a:t>6.  Sponsor submits</a:t>
            </a:r>
            <a:r>
              <a:rPr lang="en-US" baseline="0" dirty="0"/>
              <a:t> their claim before July 10. </a:t>
            </a:r>
            <a:endParaRPr lang="en-US" dirty="0"/>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633052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is the projected timeline for the </a:t>
            </a:r>
            <a:r>
              <a:rPr lang="en-US" dirty="0" err="1"/>
              <a:t>BAtB</a:t>
            </a:r>
            <a:r>
              <a:rPr lang="en-US" dirty="0"/>
              <a:t> Equipment Grants:</a:t>
            </a:r>
          </a:p>
          <a:p>
            <a:r>
              <a:rPr lang="en-US" dirty="0"/>
              <a:t>September – October:  Initiate agreement processing and approvals, Executed Agreement sent</a:t>
            </a:r>
            <a:r>
              <a:rPr lang="en-US" baseline="0" dirty="0"/>
              <a:t> to sponsors.</a:t>
            </a:r>
            <a:endParaRPr lang="en-US" dirty="0"/>
          </a:p>
          <a:p>
            <a:r>
              <a:rPr lang="en-US" dirty="0"/>
              <a:t>October – November:  </a:t>
            </a:r>
            <a:r>
              <a:rPr lang="en-US" baseline="0" dirty="0"/>
              <a:t> </a:t>
            </a:r>
            <a:r>
              <a:rPr lang="en-US" baseline="0" dirty="0" err="1"/>
              <a:t>Subgrants</a:t>
            </a:r>
            <a:r>
              <a:rPr lang="en-US" baseline="0" dirty="0"/>
              <a:t> and funding for each site will be entered into EGMS.</a:t>
            </a:r>
          </a:p>
          <a:p>
            <a:r>
              <a:rPr lang="en-US" baseline="0" dirty="0"/>
              <a:t>November</a:t>
            </a:r>
            <a:r>
              <a:rPr lang="en-US" dirty="0"/>
              <a:t> – Jul 10, 2024:  EGMS opened for sponsors to claim.  Please note</a:t>
            </a:r>
            <a:r>
              <a:rPr lang="en-US" baseline="0" dirty="0"/>
              <a:t> the deadline of July 10, 2024.  This deadline date established by CNP is on your agreement.   This is to ensure that you will receive the </a:t>
            </a:r>
            <a:r>
              <a:rPr lang="en-US" baseline="0" dirty="0" err="1"/>
              <a:t>BAtB</a:t>
            </a:r>
            <a:r>
              <a:rPr lang="en-US" baseline="0" dirty="0"/>
              <a:t> funding and there will no delays.   (Please note:  The final date in EGMS is auto generate so please don’t follow this date as a final date of claim)</a:t>
            </a:r>
          </a:p>
          <a:p>
            <a:r>
              <a:rPr lang="en-US" dirty="0"/>
              <a:t>Jul 1, 2023 – June 30, 2024:  Sponsors may purchase their equipment or coordinate the</a:t>
            </a:r>
            <a:r>
              <a:rPr lang="en-US" baseline="0" dirty="0"/>
              <a:t> repairs.   </a:t>
            </a:r>
            <a:endParaRPr lang="en-US" dirty="0"/>
          </a:p>
          <a:p>
            <a:r>
              <a:rPr lang="en-US" dirty="0"/>
              <a:t>August 2024:  EGMS </a:t>
            </a:r>
            <a:r>
              <a:rPr lang="en-US" dirty="0" err="1"/>
              <a:t>Subgrants</a:t>
            </a:r>
            <a:r>
              <a:rPr lang="en-US" dirty="0"/>
              <a:t> will be liquidated and each </a:t>
            </a:r>
            <a:r>
              <a:rPr lang="en-US" dirty="0" err="1"/>
              <a:t>subgrant</a:t>
            </a:r>
            <a:r>
              <a:rPr lang="en-US" dirty="0"/>
              <a:t> will be closed.  </a:t>
            </a:r>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39477000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11.xml"/><Relationship Id="rId5" Type="http://schemas.openxmlformats.org/officeDocument/2006/relationships/hyperlink" Target="https://odedistrict.oregon.gov/applications/pages/egms.aspx" TargetMode="External"/><Relationship Id="rId4" Type="http://schemas.openxmlformats.org/officeDocument/2006/relationships/hyperlink" Target="https://www.oregon.gov/ode/students-and-family/childnutrition/SNP/Documents/BAtB%20Equipment%20Grant%20Reimbursement%20Form.docx"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5.xml"/><Relationship Id="rId1" Type="http://schemas.openxmlformats.org/officeDocument/2006/relationships/tags" Target="../tags/tag12.xml"/><Relationship Id="rId4" Type="http://schemas.openxmlformats.org/officeDocument/2006/relationships/hyperlink" Target="https://www.oregon.gov/ode/students-and-family/SpecialEducation/RegPrograms_BestPractice/spdg/securefiletransferinstructions.pdf"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5.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8" Type="http://schemas.openxmlformats.org/officeDocument/2006/relationships/hyperlink" Target="mailto:Laura.Allran@ode.oregon.gov" TargetMode="External"/><Relationship Id="rId3" Type="http://schemas.openxmlformats.org/officeDocument/2006/relationships/notesSlide" Target="../notesSlides/notesSlide14.xml"/><Relationship Id="rId7" Type="http://schemas.openxmlformats.org/officeDocument/2006/relationships/hyperlink" Target="https://www.oregon.gov/ode/schools-and-districts/finance/pages/budget-and-analysis.aspx" TargetMode="External"/><Relationship Id="rId2" Type="http://schemas.openxmlformats.org/officeDocument/2006/relationships/slideLayout" Target="../slideLayouts/slideLayout5.xml"/><Relationship Id="rId1" Type="http://schemas.openxmlformats.org/officeDocument/2006/relationships/tags" Target="../tags/tag15.xml"/><Relationship Id="rId6" Type="http://schemas.openxmlformats.org/officeDocument/2006/relationships/hyperlink" Target="https://www.oregon.gov/ode/students-and-family/childnutrition/Pages/Procurement.aspx" TargetMode="External"/><Relationship Id="rId5" Type="http://schemas.openxmlformats.org/officeDocument/2006/relationships/hyperlink" Target="https://www.oregon.gov/ode/students-and-family/childnutrition/SNP/Pages/Meal-Pattern-and-Nutritional-Quality.aspx#MCQ" TargetMode="External"/><Relationship Id="rId10" Type="http://schemas.openxmlformats.org/officeDocument/2006/relationships/hyperlink" Target="mailto:Richard.Williams@ode.oregon.gov" TargetMode="External"/><Relationship Id="rId4" Type="http://schemas.openxmlformats.org/officeDocument/2006/relationships/hyperlink" Target="https://www.oregon.gov/ode/students-and-family/childnutrition/SNP/Pages/Student-Success-.aspx" TargetMode="External"/><Relationship Id="rId9" Type="http://schemas.openxmlformats.org/officeDocument/2006/relationships/hyperlink" Target="mailto:Hannah.Pavan@ode.oregon.gov" TargetMode="Externa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5.xml"/><Relationship Id="rId1" Type="http://schemas.openxmlformats.org/officeDocument/2006/relationships/tags" Target="../tags/tag16.xml"/><Relationship Id="rId5" Type="http://schemas.openxmlformats.org/officeDocument/2006/relationships/hyperlink" Target="mailto:program.intake@usda.gov" TargetMode="External"/><Relationship Id="rId4" Type="http://schemas.openxmlformats.org/officeDocument/2006/relationships/hyperlink" Target="https://www.usda.gov/sites/default/files/documents/ad-3027.pdf"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hyperlink" Target="https://secure.sos.state.or.us/oard/viewSingleRule.action?ruleVrsnRsn=269562" TargetMode="External"/><Relationship Id="rId2" Type="http://schemas.openxmlformats.org/officeDocument/2006/relationships/slideLayout" Target="../slideLayouts/slideLayout5.xml"/><Relationship Id="rId1" Type="http://schemas.openxmlformats.org/officeDocument/2006/relationships/tags" Target="../tags/tag4.xml"/><Relationship Id="rId6" Type="http://schemas.openxmlformats.org/officeDocument/2006/relationships/hyperlink" Target="https://oregon.public.law/statutes/ors_327.535" TargetMode="External"/><Relationship Id="rId5" Type="http://schemas.openxmlformats.org/officeDocument/2006/relationships/hyperlink" Target="https://secure.sos.state.or.us/oard/viewSingleRule.action?ruleVrsnRsn=287776" TargetMode="External"/><Relationship Id="rId4" Type="http://schemas.openxmlformats.org/officeDocument/2006/relationships/hyperlink" Target="https://secure.sos.state.or.us/oard/viewSingleRule.action?ruleVrsnRsn=291228"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SY 2023 – 2024 Breakfast After the Bell (</a:t>
            </a:r>
            <a:r>
              <a:rPr lang="en-US" dirty="0" err="1"/>
              <a:t>BAtB</a:t>
            </a:r>
            <a:r>
              <a:rPr lang="en-US" dirty="0"/>
              <a:t>) Equipment Grant</a:t>
            </a:r>
          </a:p>
        </p:txBody>
      </p:sp>
      <p:sp>
        <p:nvSpPr>
          <p:cNvPr id="3" name="Subtitle 2"/>
          <p:cNvSpPr>
            <a:spLocks noGrp="1"/>
          </p:cNvSpPr>
          <p:nvPr>
            <p:ph type="subTitle" idx="1"/>
          </p:nvPr>
        </p:nvSpPr>
        <p:spPr>
          <a:xfrm>
            <a:off x="1524000" y="3912042"/>
            <a:ext cx="9144000" cy="1345758"/>
          </a:xfrm>
        </p:spPr>
        <p:txBody>
          <a:bodyPr/>
          <a:lstStyle/>
          <a:p>
            <a:r>
              <a:rPr lang="en-US" dirty="0"/>
              <a:t>Laura Allran</a:t>
            </a:r>
          </a:p>
          <a:p>
            <a:r>
              <a:rPr lang="en-US" dirty="0"/>
              <a:t>Child Nutrition Specialist/Grant Manager</a:t>
            </a:r>
          </a:p>
          <a:p>
            <a:r>
              <a:rPr lang="en-US" dirty="0"/>
              <a:t>Laura.allran@ode.oregon.gov</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Tree>
    <p:custDataLst>
      <p:tags r:id="rId1"/>
    </p:custDataLst>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6a.  Claim Submission Process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10</a:t>
            </a:fld>
            <a:endParaRPr lang="en-US" dirty="0"/>
          </a:p>
        </p:txBody>
      </p:sp>
      <p:sp>
        <p:nvSpPr>
          <p:cNvPr id="6" name="Rectangle 1"/>
          <p:cNvSpPr>
            <a:spLocks noGrp="1" noChangeArrowheads="1"/>
          </p:cNvSpPr>
          <p:nvPr>
            <p:ph idx="1"/>
          </p:nvPr>
        </p:nvSpPr>
        <p:spPr bwMode="auto">
          <a:xfrm>
            <a:off x="717176" y="2094190"/>
            <a:ext cx="10784542" cy="3847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ts val="1200"/>
              </a:spcBef>
              <a:spcAft>
                <a:spcPct val="0"/>
              </a:spcAft>
              <a:buClrTx/>
              <a:buSzTx/>
              <a:buFont typeface="+mj-lt"/>
              <a:buAutoNum type="arabicPeriod"/>
              <a:tabLst/>
            </a:pPr>
            <a:r>
              <a:rPr kumimoji="0" lang="en-US" altLang="en-US" b="0" i="0" u="none" strike="noStrike" cap="none" normalizeH="0" baseline="0" dirty="0">
                <a:ln>
                  <a:noFill/>
                </a:ln>
                <a:solidFill>
                  <a:schemeClr val="tx1"/>
                </a:solidFill>
                <a:effectLst/>
              </a:rPr>
              <a:t>Sponsor notification of grant funding available with instructions.</a:t>
            </a:r>
          </a:p>
          <a:p>
            <a:pPr marL="342900" marR="0" lvl="0" indent="-342900" algn="l" defTabSz="914400" rtl="0" eaLnBrk="0" fontAlgn="base" latinLnBrk="0" hangingPunct="0">
              <a:lnSpc>
                <a:spcPct val="100000"/>
              </a:lnSpc>
              <a:spcBef>
                <a:spcPts val="1200"/>
              </a:spcBef>
              <a:spcAft>
                <a:spcPct val="0"/>
              </a:spcAft>
              <a:buClrTx/>
              <a:buSzTx/>
              <a:buFont typeface="+mj-lt"/>
              <a:buAutoNum type="arabicPeriod"/>
              <a:tabLst/>
            </a:pPr>
            <a:r>
              <a:rPr kumimoji="0" lang="en-US" altLang="en-US" b="0" i="0" u="none" strike="noStrike" cap="none" normalizeH="0" baseline="0" dirty="0">
                <a:ln>
                  <a:noFill/>
                </a:ln>
                <a:solidFill>
                  <a:schemeClr val="tx1"/>
                </a:solidFill>
                <a:effectLst/>
              </a:rPr>
              <a:t>Purchase, repair, renovate, or upgrade the necessary equipment by June 30, 2024.</a:t>
            </a:r>
          </a:p>
          <a:p>
            <a:pPr marL="342900" marR="0" lvl="0" indent="-342900" algn="l" defTabSz="914400" rtl="0" eaLnBrk="0" fontAlgn="base" latinLnBrk="0" hangingPunct="0">
              <a:lnSpc>
                <a:spcPct val="100000"/>
              </a:lnSpc>
              <a:spcBef>
                <a:spcPts val="1200"/>
              </a:spcBef>
              <a:spcAft>
                <a:spcPct val="0"/>
              </a:spcAft>
              <a:buClrTx/>
              <a:buSzTx/>
              <a:buFont typeface="+mj-lt"/>
              <a:buAutoNum type="arabicPeriod"/>
              <a:tabLst/>
            </a:pPr>
            <a:r>
              <a:rPr kumimoji="0" lang="en-US" altLang="en-US" b="0" i="0" u="none" strike="noStrike" cap="none" normalizeH="0" baseline="0" dirty="0">
                <a:ln>
                  <a:noFill/>
                </a:ln>
                <a:solidFill>
                  <a:schemeClr val="tx1"/>
                </a:solidFill>
                <a:effectLst/>
              </a:rPr>
              <a:t>Email the completed </a:t>
            </a:r>
            <a:r>
              <a:rPr kumimoji="0" lang="en-US" altLang="en-US" b="0" i="0" u="none" strike="noStrike" cap="none" normalizeH="0" baseline="0" dirty="0" err="1">
                <a:ln>
                  <a:noFill/>
                </a:ln>
                <a:solidFill>
                  <a:schemeClr val="tx1"/>
                </a:solidFill>
                <a:effectLst/>
                <a:hlinkClick r:id="rId4"/>
              </a:rPr>
              <a:t>BAtB</a:t>
            </a:r>
            <a:r>
              <a:rPr kumimoji="0" lang="en-US" altLang="en-US" b="0" i="0" u="none" strike="noStrike" cap="none" normalizeH="0" baseline="0" dirty="0">
                <a:ln>
                  <a:noFill/>
                </a:ln>
                <a:solidFill>
                  <a:schemeClr val="tx1"/>
                </a:solidFill>
                <a:effectLst/>
                <a:hlinkClick r:id="rId4"/>
              </a:rPr>
              <a:t> Equipment Assistance Grant Reimbursement form</a:t>
            </a:r>
            <a:r>
              <a:rPr kumimoji="0" lang="en-US" altLang="en-US" b="0" i="0" u="none" strike="noStrike" cap="none" normalizeH="0" baseline="0" dirty="0">
                <a:ln>
                  <a:noFill/>
                </a:ln>
                <a:solidFill>
                  <a:schemeClr val="tx1"/>
                </a:solidFill>
                <a:effectLst/>
              </a:rPr>
              <a:t> and invoice for each site.</a:t>
            </a:r>
          </a:p>
          <a:p>
            <a:pPr marL="342900" marR="0" lvl="0" indent="-342900" algn="l" defTabSz="914400" rtl="0" eaLnBrk="0" fontAlgn="base" latinLnBrk="0" hangingPunct="0">
              <a:lnSpc>
                <a:spcPct val="100000"/>
              </a:lnSpc>
              <a:spcBef>
                <a:spcPts val="1200"/>
              </a:spcBef>
              <a:spcAft>
                <a:spcPct val="0"/>
              </a:spcAft>
              <a:buClrTx/>
              <a:buSzTx/>
              <a:buFont typeface="+mj-lt"/>
              <a:buAutoNum type="arabicPeriod"/>
              <a:tabLst/>
            </a:pPr>
            <a:r>
              <a:rPr lang="en-US" altLang="en-US" dirty="0"/>
              <a:t>ODE CNP will review your Reimbursement form and compare this with the invoice.  </a:t>
            </a:r>
          </a:p>
          <a:p>
            <a:pPr marL="342900" marR="0" lvl="0" indent="-342900" algn="l" defTabSz="914400" rtl="0" eaLnBrk="0" fontAlgn="base" latinLnBrk="0" hangingPunct="0">
              <a:lnSpc>
                <a:spcPct val="100000"/>
              </a:lnSpc>
              <a:spcBef>
                <a:spcPts val="1200"/>
              </a:spcBef>
              <a:spcAft>
                <a:spcPct val="0"/>
              </a:spcAft>
              <a:buClrTx/>
              <a:buSzTx/>
              <a:buFont typeface="+mj-lt"/>
              <a:buAutoNum type="arabicPeriod"/>
              <a:tabLst/>
            </a:pPr>
            <a:r>
              <a:rPr kumimoji="0" lang="en-US" altLang="en-US" b="0" i="0" u="none" strike="noStrike" cap="none" normalizeH="0" baseline="0" dirty="0">
                <a:ln>
                  <a:noFill/>
                </a:ln>
                <a:solidFill>
                  <a:schemeClr val="tx1"/>
                </a:solidFill>
                <a:effectLst/>
              </a:rPr>
              <a:t>After ODE</a:t>
            </a:r>
            <a:r>
              <a:rPr kumimoji="0" lang="en-US" altLang="en-US" b="0" i="0" u="none" strike="noStrike" cap="none" normalizeH="0" dirty="0">
                <a:ln>
                  <a:noFill/>
                </a:ln>
                <a:solidFill>
                  <a:schemeClr val="tx1"/>
                </a:solidFill>
                <a:effectLst/>
              </a:rPr>
              <a:t> CNP </a:t>
            </a:r>
            <a:r>
              <a:rPr kumimoji="0" lang="en-US" altLang="en-US" b="0" i="0" u="none" strike="noStrike" cap="none" normalizeH="0" baseline="0" dirty="0">
                <a:ln>
                  <a:noFill/>
                </a:ln>
                <a:solidFill>
                  <a:schemeClr val="tx1"/>
                </a:solidFill>
                <a:effectLst/>
              </a:rPr>
              <a:t>approval, enter claims through  the </a:t>
            </a:r>
            <a:r>
              <a:rPr kumimoji="0" lang="en-US" altLang="en-US" b="0" i="0" u="none" strike="noStrike" cap="none" normalizeH="0" baseline="0" dirty="0">
                <a:ln>
                  <a:noFill/>
                </a:ln>
                <a:solidFill>
                  <a:schemeClr val="tx1"/>
                </a:solidFill>
                <a:effectLst/>
                <a:hlinkClick r:id="rId5"/>
              </a:rPr>
              <a:t>Electronic Grants Management System (EGMS)</a:t>
            </a:r>
            <a:r>
              <a:rPr kumimoji="0" lang="en-US" altLang="en-US" b="0" i="0" u="none" strike="noStrike" cap="none" normalizeH="0" baseline="0" dirty="0">
                <a:ln>
                  <a:noFill/>
                </a:ln>
                <a:solidFill>
                  <a:schemeClr val="tx1"/>
                </a:solidFill>
                <a:effectLst/>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18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3988619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6b.  Claim Submission</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11</a:t>
            </a:fld>
            <a:endParaRPr lang="en-US" dirty="0"/>
          </a:p>
        </p:txBody>
      </p:sp>
      <p:sp>
        <p:nvSpPr>
          <p:cNvPr id="6" name="Rectangle 1"/>
          <p:cNvSpPr>
            <a:spLocks noGrp="1" noChangeArrowheads="1"/>
          </p:cNvSpPr>
          <p:nvPr>
            <p:ph idx="1"/>
          </p:nvPr>
        </p:nvSpPr>
        <p:spPr bwMode="auto">
          <a:xfrm>
            <a:off x="717176" y="1155096"/>
            <a:ext cx="1031686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p>
          <a:p>
            <a:pPr marL="0" marR="0" lvl="0" indent="0" algn="l" defTabSz="914400" rtl="0" eaLnBrk="0" fontAlgn="base" latinLnBrk="0" hangingPunct="0">
              <a:lnSpc>
                <a:spcPct val="100000"/>
              </a:lnSpc>
              <a:spcBef>
                <a:spcPct val="0"/>
              </a:spcBef>
              <a:spcAft>
                <a:spcPct val="0"/>
              </a:spcAft>
              <a:buClrTx/>
              <a:buSzTx/>
              <a:buNone/>
              <a:tabLst/>
            </a:pPr>
            <a:r>
              <a:rPr lang="en-US" altLang="en-US" b="1" dirty="0"/>
              <a:t>Must:</a:t>
            </a:r>
          </a:p>
          <a:p>
            <a:pPr eaLnBrk="0" fontAlgn="base" hangingPunct="0">
              <a:lnSpc>
                <a:spcPct val="100000"/>
              </a:lnSpc>
              <a:spcBef>
                <a:spcPct val="0"/>
              </a:spcBef>
              <a:spcAft>
                <a:spcPct val="0"/>
              </a:spcAft>
            </a:pPr>
            <a:r>
              <a:rPr kumimoji="0" lang="en-US" altLang="en-US" b="0" i="0" u="none" strike="noStrike" cap="none" normalizeH="0" dirty="0">
                <a:ln>
                  <a:noFill/>
                </a:ln>
                <a:solidFill>
                  <a:schemeClr val="tx1"/>
                </a:solidFill>
                <a:effectLst/>
              </a:rPr>
              <a:t>Ensure each site has a separate reimbursement form.</a:t>
            </a:r>
          </a:p>
          <a:p>
            <a:pPr eaLnBrk="0" fontAlgn="base" hangingPunct="0">
              <a:lnSpc>
                <a:spcPct val="100000"/>
              </a:lnSpc>
              <a:spcBef>
                <a:spcPct val="0"/>
              </a:spcBef>
              <a:spcAft>
                <a:spcPct val="0"/>
              </a:spcAft>
            </a:pPr>
            <a:r>
              <a:rPr lang="en-US" altLang="en-US" baseline="0" dirty="0"/>
              <a:t>Identify</a:t>
            </a:r>
            <a:r>
              <a:rPr lang="en-US" altLang="en-US" dirty="0"/>
              <a:t> on the invoice(s) of which equipment pertains to each site claim reimbursement form.  </a:t>
            </a:r>
          </a:p>
          <a:p>
            <a:pPr eaLnBrk="0" fontAlgn="base" hangingPunct="0">
              <a:lnSpc>
                <a:spcPct val="100000"/>
              </a:lnSpc>
              <a:spcBef>
                <a:spcPct val="0"/>
              </a:spcBef>
              <a:spcAft>
                <a:spcPct val="0"/>
              </a:spcAft>
            </a:pPr>
            <a:r>
              <a:rPr lang="en-US" altLang="en-US" dirty="0"/>
              <a:t>Receive approval prior to EGMS Submission.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lang="en-US" altLang="en-US" b="1" dirty="0"/>
              <a:t>Tips:</a:t>
            </a:r>
          </a:p>
          <a:p>
            <a:pPr eaLnBrk="0" fontAlgn="base" hangingPunct="0">
              <a:lnSpc>
                <a:spcPct val="100000"/>
              </a:lnSpc>
              <a:spcBef>
                <a:spcPct val="0"/>
              </a:spcBef>
              <a:spcAft>
                <a:spcPct val="0"/>
              </a:spcAft>
            </a:pPr>
            <a:r>
              <a:rPr kumimoji="0" lang="en-US" altLang="en-US" b="0" i="0" u="none" strike="noStrike" cap="none" normalizeH="0" baseline="0" dirty="0">
                <a:ln>
                  <a:noFill/>
                </a:ln>
                <a:solidFill>
                  <a:schemeClr val="tx1"/>
                </a:solidFill>
                <a:effectLst/>
              </a:rPr>
              <a:t>If</a:t>
            </a:r>
            <a:r>
              <a:rPr kumimoji="0" lang="en-US" altLang="en-US" b="0" i="0" u="none" strike="noStrike" cap="none" normalizeH="0" dirty="0">
                <a:ln>
                  <a:noFill/>
                </a:ln>
                <a:solidFill>
                  <a:schemeClr val="tx1"/>
                </a:solidFill>
                <a:effectLst/>
              </a:rPr>
              <a:t> have multiple sites and submissions.   Provide a summary of your claims per each site.</a:t>
            </a:r>
          </a:p>
          <a:p>
            <a:pPr eaLnBrk="0" fontAlgn="base" hangingPunct="0">
              <a:lnSpc>
                <a:spcPct val="100000"/>
              </a:lnSpc>
              <a:spcBef>
                <a:spcPct val="0"/>
              </a:spcBef>
              <a:spcAft>
                <a:spcPct val="0"/>
              </a:spcAft>
            </a:pPr>
            <a:r>
              <a:rPr lang="en-US" altLang="en-US" baseline="0" dirty="0"/>
              <a:t>Submit</a:t>
            </a:r>
            <a:r>
              <a:rPr lang="en-US" altLang="en-US" dirty="0"/>
              <a:t> your claim reimbursement forms and invoices together in one email.  </a:t>
            </a:r>
          </a:p>
          <a:p>
            <a:pPr eaLnBrk="0" fontAlgn="base" hangingPunct="0">
              <a:lnSpc>
                <a:spcPct val="100000"/>
              </a:lnSpc>
              <a:spcBef>
                <a:spcPct val="0"/>
              </a:spcBef>
              <a:spcAft>
                <a:spcPct val="0"/>
              </a:spcAft>
            </a:pPr>
            <a:r>
              <a:rPr lang="en-US" altLang="en-US" dirty="0"/>
              <a:t>If the file is too large, then “zip” and send </a:t>
            </a:r>
            <a:r>
              <a:rPr lang="en-US" altLang="en-US" dirty="0">
                <a:hlinkClick r:id="rId4"/>
              </a:rPr>
              <a:t>secure file transfer</a:t>
            </a:r>
            <a:r>
              <a:rPr lang="en-US" altLang="en-US" dirty="0"/>
              <a:t>. </a:t>
            </a:r>
          </a:p>
          <a:p>
            <a:pPr eaLnBrk="0" fontAlgn="base" hangingPunct="0">
              <a:lnSpc>
                <a:spcPct val="100000"/>
              </a:lnSpc>
              <a:spcBef>
                <a:spcPct val="0"/>
              </a:spcBef>
              <a:spcAft>
                <a:spcPct val="0"/>
              </a:spcAft>
            </a:pPr>
            <a:r>
              <a:rPr lang="en-US" altLang="en-US" dirty="0"/>
              <a:t>Keep </a:t>
            </a:r>
            <a:r>
              <a:rPr lang="en-US" altLang="en-US" dirty="0" err="1"/>
              <a:t>CNPweb</a:t>
            </a:r>
            <a:r>
              <a:rPr lang="en-US" altLang="en-US" dirty="0"/>
              <a:t> contact current so you will not miss any notifications.   </a:t>
            </a:r>
          </a:p>
          <a:p>
            <a:pPr eaLnBrk="0" fontAlgn="base" hangingPunct="0">
              <a:lnSpc>
                <a:spcPct val="100000"/>
              </a:lnSpc>
              <a:spcBef>
                <a:spcPct val="0"/>
              </a:spcBef>
              <a:spcAft>
                <a:spcPct val="0"/>
              </a:spcAft>
            </a:pPr>
            <a:r>
              <a:rPr lang="en-US" altLang="en-US" dirty="0"/>
              <a:t>Don’t wait to last minute to claim.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3429487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Procurement</a:t>
            </a:r>
          </a:p>
        </p:txBody>
      </p:sp>
      <p:sp>
        <p:nvSpPr>
          <p:cNvPr id="3" name="Content Placeholder 2"/>
          <p:cNvSpPr>
            <a:spLocks noGrp="1"/>
          </p:cNvSpPr>
          <p:nvPr>
            <p:ph idx="1"/>
          </p:nvPr>
        </p:nvSpPr>
        <p:spPr/>
        <p:txBody>
          <a:bodyPr>
            <a:normAutofit/>
          </a:bodyPr>
          <a:lstStyle/>
          <a:p>
            <a:r>
              <a:rPr lang="en-US" dirty="0"/>
              <a:t>Comply with federal, state, and local procurement laws and procedures</a:t>
            </a:r>
          </a:p>
          <a:p>
            <a:r>
              <a:rPr lang="en-US" dirty="0"/>
              <a:t>Funding Sources</a:t>
            </a:r>
          </a:p>
          <a:p>
            <a:pPr lvl="1"/>
            <a:r>
              <a:rPr lang="en-US" dirty="0"/>
              <a:t>General Funds Account</a:t>
            </a:r>
          </a:p>
          <a:p>
            <a:pPr lvl="2"/>
            <a:r>
              <a:rPr lang="en-US" dirty="0"/>
              <a:t>ORS 279B</a:t>
            </a:r>
          </a:p>
          <a:p>
            <a:pPr lvl="1"/>
            <a:r>
              <a:rPr lang="en-US" dirty="0"/>
              <a:t>Nonprofit Food Service Account</a:t>
            </a:r>
          </a:p>
          <a:p>
            <a:pPr lvl="2"/>
            <a:r>
              <a:rPr lang="en-US" dirty="0"/>
              <a:t>2CFR 200-318 through 200.327</a:t>
            </a:r>
          </a:p>
          <a:p>
            <a:pPr lvl="2"/>
            <a:r>
              <a:rPr lang="en-US" dirty="0"/>
              <a:t>If exceeds $5,000 and not on ODE CNP Capital Equipment pre-approved list, follow 2 CFR 200.439</a:t>
            </a:r>
          </a:p>
          <a:p>
            <a:pPr lvl="1"/>
            <a:r>
              <a:rPr lang="en-US" dirty="0"/>
              <a:t>Combination of federal and non-federal funds (Use most Restrictive)</a:t>
            </a:r>
          </a:p>
          <a:p>
            <a:r>
              <a:rPr lang="en-US" dirty="0"/>
              <a:t>ODE CNP Procurement Resource webpage or Richard.Williams@ode.oregon.gov</a:t>
            </a:r>
          </a:p>
          <a:p>
            <a:pPr lvl="1"/>
            <a:endParaRPr lang="en-US" dirty="0"/>
          </a:p>
          <a:p>
            <a:pPr lvl="1"/>
            <a:endParaRPr lang="en-US" dirty="0"/>
          </a:p>
          <a:p>
            <a:pPr lvl="1"/>
            <a:endParaRPr lang="en-US" dirty="0"/>
          </a:p>
          <a:p>
            <a:pPr marL="457200" lvl="1" indent="0">
              <a:buNone/>
            </a:pP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12</a:t>
            </a:fld>
            <a:endParaRPr lang="en-US" dirty="0"/>
          </a:p>
        </p:txBody>
      </p:sp>
    </p:spTree>
    <p:custDataLst>
      <p:tags r:id="rId1"/>
    </p:custDataLst>
    <p:extLst>
      <p:ext uri="{BB962C8B-B14F-4D97-AF65-F5344CB8AC3E}">
        <p14:creationId xmlns:p14="http://schemas.microsoft.com/office/powerpoint/2010/main" val="2654190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 Common Questions and Answers</a:t>
            </a:r>
          </a:p>
        </p:txBody>
      </p:sp>
      <p:sp>
        <p:nvSpPr>
          <p:cNvPr id="3" name="Content Placeholder 2"/>
          <p:cNvSpPr>
            <a:spLocks noGrp="1"/>
          </p:cNvSpPr>
          <p:nvPr>
            <p:ph idx="1"/>
          </p:nvPr>
        </p:nvSpPr>
        <p:spPr>
          <a:xfrm>
            <a:off x="592428" y="1825625"/>
            <a:ext cx="11204620" cy="4109010"/>
          </a:xfrm>
        </p:spPr>
        <p:txBody>
          <a:bodyPr>
            <a:normAutofit/>
          </a:bodyPr>
          <a:lstStyle/>
          <a:p>
            <a:r>
              <a:rPr lang="en-US" dirty="0"/>
              <a:t>What if the equipment is over the amount of the grant?</a:t>
            </a:r>
          </a:p>
          <a:p>
            <a:r>
              <a:rPr lang="en-US" dirty="0"/>
              <a:t>Can I submit multiple grant reimbursement requests for the same site?</a:t>
            </a:r>
          </a:p>
          <a:p>
            <a:r>
              <a:rPr lang="en-US" dirty="0"/>
              <a:t>What if I don’t need to use this grant?</a:t>
            </a:r>
          </a:p>
          <a:p>
            <a:r>
              <a:rPr lang="en-US" dirty="0"/>
              <a:t>What if I wish to purchase a breakfast cart that is over the amount but will be used for multiple sites?</a:t>
            </a:r>
          </a:p>
          <a:p>
            <a:r>
              <a:rPr lang="en-US" dirty="0"/>
              <a:t>What if I wish to apply for the </a:t>
            </a:r>
            <a:r>
              <a:rPr lang="en-US" dirty="0" err="1"/>
              <a:t>BAtB</a:t>
            </a:r>
            <a:r>
              <a:rPr lang="en-US" dirty="0"/>
              <a:t> exemption, am I still eligible for the equipment grant.  </a:t>
            </a:r>
          </a:p>
          <a:p>
            <a:r>
              <a:rPr lang="en-US" dirty="0"/>
              <a:t>I am confused of the due date to submit my claim as EGMS has a different date. </a:t>
            </a:r>
          </a:p>
          <a:p>
            <a:r>
              <a:rPr lang="en-US" dirty="0"/>
              <a:t>Why doesn’t one of my sites show up in the agreement? This site was eligible last year. </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13</a:t>
            </a:fld>
            <a:endParaRPr lang="en-US" dirty="0"/>
          </a:p>
        </p:txBody>
      </p:sp>
    </p:spTree>
    <p:custDataLst>
      <p:tags r:id="rId1"/>
    </p:custDataLst>
    <p:extLst>
      <p:ext uri="{BB962C8B-B14F-4D97-AF65-F5344CB8AC3E}">
        <p14:creationId xmlns:p14="http://schemas.microsoft.com/office/powerpoint/2010/main" val="446714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  Resources</a:t>
            </a:r>
          </a:p>
        </p:txBody>
      </p:sp>
      <p:sp>
        <p:nvSpPr>
          <p:cNvPr id="3" name="Content Placeholder 2"/>
          <p:cNvSpPr>
            <a:spLocks noGrp="1"/>
          </p:cNvSpPr>
          <p:nvPr>
            <p:ph idx="1"/>
          </p:nvPr>
        </p:nvSpPr>
        <p:spPr>
          <a:xfrm>
            <a:off x="717176" y="1729719"/>
            <a:ext cx="10784542" cy="4775199"/>
          </a:xfrm>
        </p:spPr>
        <p:txBody>
          <a:bodyPr>
            <a:normAutofit lnSpcReduction="10000"/>
          </a:bodyPr>
          <a:lstStyle/>
          <a:p>
            <a:r>
              <a:rPr lang="en-US" dirty="0"/>
              <a:t>Student Success Act:  </a:t>
            </a:r>
            <a:r>
              <a:rPr lang="en-US" sz="2000" dirty="0">
                <a:hlinkClick r:id="rId4"/>
              </a:rPr>
              <a:t>https://www.oregon.gov/ode/students-and-family/childnutrition/SNP/Pages/Student-Success-.aspx</a:t>
            </a:r>
            <a:endParaRPr lang="en-US" sz="2000" dirty="0"/>
          </a:p>
          <a:p>
            <a:r>
              <a:rPr lang="en-US" dirty="0"/>
              <a:t>Meal Pattern and Nutritional Quality webpage for Breakfast After the Bell Accordion:  </a:t>
            </a:r>
            <a:r>
              <a:rPr lang="en-US" sz="2000" dirty="0">
                <a:hlinkClick r:id="rId5"/>
              </a:rPr>
              <a:t>https://www.oregon.gov/ode/students-and-family/childnutrition/SNP/Pages/Meal-Pattern-and-Nutritional-Quality.aspx#MCQ</a:t>
            </a:r>
            <a:endParaRPr lang="en-US" sz="2000" dirty="0"/>
          </a:p>
          <a:p>
            <a:r>
              <a:rPr lang="en-US" dirty="0"/>
              <a:t>Nutrition Procurement Resources:  </a:t>
            </a:r>
            <a:r>
              <a:rPr lang="en-US" sz="2000" dirty="0">
                <a:hlinkClick r:id="rId6"/>
              </a:rPr>
              <a:t>https://www.oregon.gov/ode/students-and-family/childnutrition/Pages/Procurement.aspx</a:t>
            </a:r>
            <a:endParaRPr lang="en-US" sz="2000" dirty="0"/>
          </a:p>
          <a:p>
            <a:r>
              <a:rPr lang="en-US" dirty="0"/>
              <a:t>Budget and Analysis Webpage for EGMS:  </a:t>
            </a:r>
            <a:r>
              <a:rPr lang="en-US" sz="2000" dirty="0">
                <a:hlinkClick r:id="rId7"/>
              </a:rPr>
              <a:t>https://www.oregon.gov/ode/schools-and-districts/finance/pages/budget-and-analysis.aspx</a:t>
            </a:r>
            <a:endParaRPr lang="en-US" sz="2000" dirty="0"/>
          </a:p>
          <a:p>
            <a:r>
              <a:rPr lang="en-US" dirty="0"/>
              <a:t>Contacts:</a:t>
            </a:r>
          </a:p>
          <a:p>
            <a:pPr lvl="1"/>
            <a:r>
              <a:rPr lang="en-US" dirty="0"/>
              <a:t>Basic </a:t>
            </a:r>
            <a:r>
              <a:rPr lang="en-US" dirty="0" err="1"/>
              <a:t>BAtB</a:t>
            </a:r>
            <a:r>
              <a:rPr lang="en-US" dirty="0"/>
              <a:t> Equipment Grant Questions:   </a:t>
            </a:r>
            <a:r>
              <a:rPr lang="en-US" dirty="0">
                <a:hlinkClick r:id="rId8"/>
              </a:rPr>
              <a:t>Laura.Allran@ode.oregon.gov</a:t>
            </a:r>
            <a:endParaRPr lang="en-US" dirty="0"/>
          </a:p>
          <a:p>
            <a:pPr lvl="1"/>
            <a:r>
              <a:rPr lang="en-US" dirty="0"/>
              <a:t>Grant Agreement Questions: </a:t>
            </a:r>
            <a:r>
              <a:rPr lang="en-US" u="sng" dirty="0">
                <a:hlinkClick r:id="rId9"/>
              </a:rPr>
              <a:t>Hannah.Pavan@ode.oregon.gov</a:t>
            </a:r>
            <a:r>
              <a:rPr lang="en-US" dirty="0"/>
              <a:t> </a:t>
            </a:r>
          </a:p>
          <a:p>
            <a:pPr lvl="1"/>
            <a:r>
              <a:rPr lang="en-US" dirty="0"/>
              <a:t>Procurement Questions:  </a:t>
            </a:r>
            <a:r>
              <a:rPr lang="en-US" dirty="0">
                <a:hlinkClick r:id="rId10"/>
              </a:rPr>
              <a:t>Richard.Williams@ode.oregon.gov</a:t>
            </a:r>
            <a:endParaRPr lang="en-US" dirty="0"/>
          </a:p>
          <a:p>
            <a:pPr lvl="1"/>
            <a:endParaRPr lang="en-US" dirty="0"/>
          </a:p>
          <a:p>
            <a:pPr lvl="1"/>
            <a:endParaRPr lang="en-US" dirty="0"/>
          </a:p>
          <a:p>
            <a:pPr lvl="1"/>
            <a:endParaRPr lang="en-US" sz="2000" dirty="0"/>
          </a:p>
          <a:p>
            <a:endParaRPr lang="en-US" dirty="0"/>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14</a:t>
            </a:fld>
            <a:endParaRPr lang="en-US" dirty="0"/>
          </a:p>
        </p:txBody>
      </p:sp>
    </p:spTree>
    <p:custDataLst>
      <p:tags r:id="rId1"/>
    </p:custDataLst>
    <p:extLst>
      <p:ext uri="{BB962C8B-B14F-4D97-AF65-F5344CB8AC3E}">
        <p14:creationId xmlns:p14="http://schemas.microsoft.com/office/powerpoint/2010/main" val="2424693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Civil Rights – Nondiscrimination Statement</a:t>
            </a:r>
          </a:p>
        </p:txBody>
      </p:sp>
      <p:sp>
        <p:nvSpPr>
          <p:cNvPr id="3" name="Content Placeholder 2"/>
          <p:cNvSpPr>
            <a:spLocks noGrp="1"/>
          </p:cNvSpPr>
          <p:nvPr>
            <p:ph idx="1"/>
          </p:nvPr>
        </p:nvSpPr>
        <p:spPr>
          <a:xfrm>
            <a:off x="717176" y="1645920"/>
            <a:ext cx="10784542" cy="4493873"/>
          </a:xfrm>
        </p:spPr>
        <p:txBody>
          <a:bodyPr>
            <a:noAutofit/>
          </a:bodyPr>
          <a:lstStyle/>
          <a:p>
            <a:pPr marL="0" indent="0" algn="l">
              <a:spcBef>
                <a:spcPts val="600"/>
              </a:spcBef>
              <a:buNone/>
            </a:pPr>
            <a:r>
              <a:rPr lang="en-US" sz="1400" b="0" i="0" dirty="0">
                <a:solidFill>
                  <a:srgbClr val="333333"/>
                </a:solidFill>
                <a:effectLst/>
                <a:latin typeface="Calibri" panose="020F0502020204030204" pitchFamily="34" charset="0"/>
                <a:cs typeface="Calibri" panose="020F0502020204030204" pitchFamily="34" charset="0"/>
              </a:rPr>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br>
              <a:rPr lang="en-US" sz="1400" b="0" i="0" dirty="0">
                <a:solidFill>
                  <a:srgbClr val="333333"/>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0" indent="0" algn="l">
              <a:buNone/>
            </a:pPr>
            <a:r>
              <a:rPr lang="en-US" sz="1400" b="0" i="0" dirty="0">
                <a:solidFill>
                  <a:srgbClr val="333333"/>
                </a:solidFill>
                <a:effectLst/>
                <a:latin typeface="Calibri" panose="020F0502020204030204" pitchFamily="34" charset="0"/>
                <a:cs typeface="Calibri" panose="020F0502020204030204" pitchFamily="34" charset="0"/>
              </a:rPr>
              <a:t>To file a program discrimination complaint, a Complainant should complete a Form AD-3027, USDA Program Discrimination Complaint Form which can be obtained online at: </a:t>
            </a:r>
            <a:r>
              <a:rPr lang="en-US" sz="1400" b="0" i="0" u="sng" dirty="0">
                <a:solidFill>
                  <a:srgbClr val="3344DD"/>
                </a:solidFill>
                <a:effectLst/>
                <a:latin typeface="Calibri" panose="020F0502020204030204" pitchFamily="34" charset="0"/>
                <a:cs typeface="Calibri" panose="020F0502020204030204" pitchFamily="34" charset="0"/>
                <a:hlinkClick r:id="rId4"/>
              </a:rPr>
              <a:t>https://www.usda.gov/sites/default/files/documents/ad-3027.pdf</a:t>
            </a:r>
            <a:r>
              <a:rPr lang="en-US" sz="1400" b="0" i="0" dirty="0">
                <a:solidFill>
                  <a:srgbClr val="333333"/>
                </a:solidFill>
                <a:effectLst/>
                <a:latin typeface="Calibri" panose="020F0502020204030204" pitchFamily="34" charset="0"/>
                <a:cs typeface="Calibri" panose="020F0502020204030204" pitchFamily="34" charset="0"/>
              </a:rPr>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algn="l">
              <a:spcBef>
                <a:spcPts val="0"/>
              </a:spcBef>
              <a:buFont typeface="+mj-lt"/>
              <a:buAutoNum type="arabicPeriod"/>
            </a:pPr>
            <a:r>
              <a:rPr lang="en-US" sz="1400" b="1" i="0" dirty="0">
                <a:solidFill>
                  <a:srgbClr val="333333"/>
                </a:solidFill>
                <a:effectLst/>
                <a:latin typeface="Calibri" panose="020F0502020204030204" pitchFamily="34" charset="0"/>
                <a:cs typeface="Calibri" panose="020F0502020204030204" pitchFamily="34" charset="0"/>
              </a:rPr>
              <a:t>mail:</a:t>
            </a:r>
            <a:br>
              <a:rPr lang="en-US" sz="1400" b="0" i="0" dirty="0">
                <a:solidFill>
                  <a:srgbClr val="333333"/>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U.S. Department of Agriculture</a:t>
            </a:r>
            <a:br>
              <a:rPr lang="en-US" sz="1400" b="0" i="0" dirty="0">
                <a:solidFill>
                  <a:srgbClr val="333333"/>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Office of the Assistant Secretary for Civil Rights</a:t>
            </a:r>
            <a:br>
              <a:rPr lang="en-US" sz="1400" b="0" i="0" dirty="0">
                <a:solidFill>
                  <a:srgbClr val="333333"/>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1400 Independence Avenue, SW</a:t>
            </a:r>
            <a:br>
              <a:rPr lang="en-US" sz="1400" b="0" i="0" dirty="0">
                <a:solidFill>
                  <a:srgbClr val="333333"/>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Washington, D.C. 20250-9410; or</a:t>
            </a:r>
          </a:p>
          <a:p>
            <a:pPr algn="l">
              <a:spcBef>
                <a:spcPts val="0"/>
              </a:spcBef>
              <a:buFont typeface="+mj-lt"/>
              <a:buAutoNum type="arabicPeriod"/>
            </a:pPr>
            <a:r>
              <a:rPr lang="en-US" sz="1400" b="1" i="0" dirty="0">
                <a:solidFill>
                  <a:srgbClr val="333333"/>
                </a:solidFill>
                <a:effectLst/>
                <a:latin typeface="Calibri" panose="020F0502020204030204" pitchFamily="34" charset="0"/>
                <a:cs typeface="Calibri" panose="020F0502020204030204" pitchFamily="34" charset="0"/>
              </a:rPr>
              <a:t>fax:</a:t>
            </a:r>
            <a:br>
              <a:rPr lang="en-US" sz="1400" b="0" i="0" dirty="0">
                <a:solidFill>
                  <a:srgbClr val="333333"/>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(833) 256-1665 or (202) 690-7442; or</a:t>
            </a:r>
          </a:p>
          <a:p>
            <a:pPr algn="l">
              <a:spcBef>
                <a:spcPts val="0"/>
              </a:spcBef>
              <a:buFont typeface="+mj-lt"/>
              <a:buAutoNum type="arabicPeriod"/>
            </a:pPr>
            <a:r>
              <a:rPr lang="en-US" sz="1400" b="1" i="0" dirty="0">
                <a:solidFill>
                  <a:srgbClr val="333333"/>
                </a:solidFill>
                <a:effectLst/>
                <a:latin typeface="Calibri" panose="020F0502020204030204" pitchFamily="34" charset="0"/>
                <a:cs typeface="Calibri" panose="020F0502020204030204" pitchFamily="34" charset="0"/>
              </a:rPr>
              <a:t>email:</a:t>
            </a:r>
            <a:br>
              <a:rPr lang="en-US" sz="1400" b="0" i="0" dirty="0">
                <a:solidFill>
                  <a:srgbClr val="333333"/>
                </a:solidFill>
                <a:effectLst/>
                <a:latin typeface="Calibri" panose="020F0502020204030204" pitchFamily="34" charset="0"/>
                <a:cs typeface="Calibri" panose="020F0502020204030204" pitchFamily="34" charset="0"/>
              </a:rPr>
            </a:br>
            <a:r>
              <a:rPr lang="en-US" sz="1400" b="0" i="0" u="sng" dirty="0">
                <a:solidFill>
                  <a:srgbClr val="3344DD"/>
                </a:solidFill>
                <a:effectLst/>
                <a:latin typeface="Calibri" panose="020F0502020204030204" pitchFamily="34" charset="0"/>
                <a:cs typeface="Calibri" panose="020F0502020204030204" pitchFamily="34" charset="0"/>
                <a:hlinkClick r:id="rId5"/>
              </a:rPr>
              <a:t>Program.Intake@usda.gov</a:t>
            </a:r>
            <a:endParaRPr lang="en-US" sz="1400" b="0" i="0" dirty="0">
              <a:solidFill>
                <a:srgbClr val="333333"/>
              </a:solidFill>
              <a:effectLst/>
              <a:latin typeface="Calibri" panose="020F0502020204030204" pitchFamily="34" charset="0"/>
              <a:cs typeface="Calibri" panose="020F0502020204030204" pitchFamily="34" charset="0"/>
            </a:endParaRPr>
          </a:p>
          <a:p>
            <a:pPr marL="0" indent="0" algn="l">
              <a:spcBef>
                <a:spcPts val="0"/>
              </a:spcBef>
              <a:buNone/>
            </a:pPr>
            <a:r>
              <a:rPr lang="en-US" sz="1400" b="0" i="0" dirty="0">
                <a:solidFill>
                  <a:srgbClr val="333333"/>
                </a:solidFill>
                <a:effectLst/>
                <a:latin typeface="Calibri" panose="020F0502020204030204" pitchFamily="34" charset="0"/>
                <a:cs typeface="Calibri" panose="020F0502020204030204" pitchFamily="34" charset="0"/>
              </a:rPr>
              <a:t>This institution is an equal opportunity provider.</a:t>
            </a:r>
            <a:endParaRPr lang="en-US" sz="1400"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15</a:t>
            </a:fld>
            <a:endParaRPr lang="en-US" dirty="0"/>
          </a:p>
        </p:txBody>
      </p:sp>
    </p:spTree>
    <p:custDataLst>
      <p:tags r:id="rId1"/>
    </p:custDataLst>
    <p:extLst>
      <p:ext uri="{BB962C8B-B14F-4D97-AF65-F5344CB8AC3E}">
        <p14:creationId xmlns:p14="http://schemas.microsoft.com/office/powerpoint/2010/main" val="1794525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496" name="Google Shape;496;p62"/>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200" b="0" i="0" u="none" strike="noStrike" kern="0" cap="none" spc="0" normalizeH="0" baseline="0" noProof="0">
                <a:ln>
                  <a:noFill/>
                </a:ln>
                <a:solidFill>
                  <a:srgbClr val="595959"/>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200" b="0" i="0" u="none" strike="noStrike" kern="0" cap="none" spc="0" normalizeH="0" baseline="0" noProof="0" dirty="0">
              <a:ln>
                <a:noFill/>
              </a:ln>
              <a:solidFill>
                <a:srgbClr val="595959"/>
              </a:solidFill>
              <a:effectLst/>
              <a:uLnTx/>
              <a:uFillTx/>
              <a:latin typeface="Calibri"/>
              <a:cs typeface="Calibri"/>
              <a:sym typeface="Calibri"/>
            </a:endParaRPr>
          </a:p>
        </p:txBody>
      </p:sp>
      <p:pic>
        <p:nvPicPr>
          <p:cNvPr id="497" name="Google Shape;497;p62" descr="Image result for oregon outline"/>
          <p:cNvPicPr preferRelativeResize="0"/>
          <p:nvPr/>
        </p:nvPicPr>
        <p:blipFill rotWithShape="1">
          <a:blip r:embed="rId4">
            <a:alphaModFix/>
          </a:blip>
          <a:srcRect/>
          <a:stretch/>
        </p:blipFill>
        <p:spPr>
          <a:xfrm>
            <a:off x="4316850" y="372375"/>
            <a:ext cx="7560026" cy="5833949"/>
          </a:xfrm>
          <a:prstGeom prst="rect">
            <a:avLst/>
          </a:prstGeom>
          <a:noFill/>
          <a:ln>
            <a:noFill/>
          </a:ln>
        </p:spPr>
      </p:pic>
      <p:sp>
        <p:nvSpPr>
          <p:cNvPr id="498" name="Google Shape;498;p62"/>
          <p:cNvSpPr txBox="1"/>
          <p:nvPr/>
        </p:nvSpPr>
        <p:spPr>
          <a:xfrm>
            <a:off x="230425" y="4630300"/>
            <a:ext cx="4086600" cy="1454100"/>
          </a:xfrm>
          <a:prstGeom prst="rect">
            <a:avLst/>
          </a:prstGeom>
          <a:noFill/>
          <a:ln>
            <a:noFill/>
          </a:ln>
        </p:spPr>
        <p:txBody>
          <a:bodyPr spcFirstLastPara="1" wrap="square" lIns="91425" tIns="45700" rIns="91425" bIns="45700" anchor="t" anchorCtr="0">
            <a:noAutofit/>
          </a:bodyPr>
          <a:lstStyle/>
          <a:p>
            <a:pPr marL="0" marR="0" lvl="0" indent="0" algn="ctr" defTabSz="914400" rtl="0" eaLnBrk="1" fontAlgn="auto" latinLnBrk="0" hangingPunct="1">
              <a:lnSpc>
                <a:spcPct val="100000"/>
              </a:lnSpc>
              <a:spcBef>
                <a:spcPts val="0"/>
              </a:spcBef>
              <a:spcAft>
                <a:spcPts val="0"/>
              </a:spcAft>
              <a:buClr>
                <a:srgbClr val="0F75BC"/>
              </a:buClr>
              <a:buSzPts val="3600"/>
              <a:buFont typeface="Arial"/>
              <a:buNone/>
              <a:tabLst/>
              <a:defRPr/>
            </a:pPr>
            <a:r>
              <a:rPr kumimoji="0" lang="en-US" sz="2800" b="1" i="0" u="none" strike="noStrike" kern="0" cap="none" spc="0" normalizeH="0" baseline="0" noProof="0" dirty="0">
                <a:ln>
                  <a:noFill/>
                </a:ln>
                <a:solidFill>
                  <a:srgbClr val="006CAD"/>
                </a:solidFill>
                <a:effectLst/>
                <a:uLnTx/>
                <a:uFillTx/>
                <a:latin typeface="Calibri"/>
                <a:ea typeface="Calibri"/>
                <a:cs typeface="Calibri"/>
                <a:sym typeface="Calibri"/>
              </a:rPr>
              <a:t>197 Districts</a:t>
            </a:r>
            <a:endParaRPr kumimoji="0" sz="2800" b="0" i="0" u="none" strike="noStrike" kern="0" cap="none" spc="0" normalizeH="0" baseline="0" noProof="0" dirty="0">
              <a:ln>
                <a:noFill/>
              </a:ln>
              <a:solidFill>
                <a:srgbClr val="006CAD"/>
              </a:solidFill>
              <a:effectLst/>
              <a:uLnTx/>
              <a:uFillTx/>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F75BC"/>
              </a:buClr>
              <a:buSzPts val="3200"/>
              <a:buFont typeface="Arial"/>
              <a:buNone/>
              <a:tabLst/>
              <a:defRPr/>
            </a:pPr>
            <a:r>
              <a:rPr kumimoji="0" lang="en-US" sz="2200" b="0" i="0" u="none" strike="noStrike" kern="0" cap="none" spc="0" normalizeH="0" baseline="0" noProof="0" dirty="0">
                <a:ln>
                  <a:noFill/>
                </a:ln>
                <a:solidFill>
                  <a:srgbClr val="0F75BC"/>
                </a:solidFill>
                <a:effectLst/>
                <a:uLnTx/>
                <a:uFillTx/>
                <a:latin typeface="Calibri"/>
                <a:ea typeface="Calibri"/>
                <a:cs typeface="Calibri"/>
                <a:sym typeface="Calibri"/>
              </a:rPr>
              <a:t>1,257 Schools</a:t>
            </a:r>
            <a:endParaRPr kumimoji="0" sz="2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457200" marR="0" lvl="0" indent="45720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200" b="0" i="0" u="none" strike="noStrike" kern="0" cap="none" spc="0" normalizeH="0" baseline="0" noProof="0" dirty="0">
                <a:ln>
                  <a:noFill/>
                </a:ln>
                <a:solidFill>
                  <a:srgbClr val="006CAD"/>
                </a:solidFill>
                <a:effectLst/>
                <a:uLnTx/>
                <a:uFillTx/>
                <a:latin typeface="Calibri"/>
                <a:ea typeface="Calibri"/>
                <a:cs typeface="Calibri"/>
                <a:sym typeface="Calibri"/>
              </a:rPr>
              <a:t>133 Charter Schools</a:t>
            </a:r>
            <a:endParaRPr kumimoji="0" sz="2200" b="0" i="0" u="none" strike="noStrike" kern="0" cap="none" spc="0" normalizeH="0" baseline="0" noProof="0" dirty="0">
              <a:ln>
                <a:noFill/>
              </a:ln>
              <a:solidFill>
                <a:srgbClr val="006CAD"/>
              </a:solidFill>
              <a:effectLst/>
              <a:uLnTx/>
              <a:uFillTx/>
              <a:latin typeface="Calibri"/>
              <a:ea typeface="Calibri"/>
              <a:cs typeface="Calibri"/>
              <a:sym typeface="Calibri"/>
            </a:endParaRPr>
          </a:p>
          <a:p>
            <a:pPr marL="0" marR="0" lvl="0" indent="0" algn="ctr" defTabSz="914400" rtl="0" eaLnBrk="1" fontAlgn="auto" latinLnBrk="0" hangingPunct="1">
              <a:lnSpc>
                <a:spcPct val="100000"/>
              </a:lnSpc>
              <a:spcBef>
                <a:spcPts val="0"/>
              </a:spcBef>
              <a:spcAft>
                <a:spcPts val="0"/>
              </a:spcAft>
              <a:buClr>
                <a:srgbClr val="0F75BC"/>
              </a:buClr>
              <a:buSzPts val="1400"/>
              <a:buFont typeface="Arial"/>
              <a:buNone/>
              <a:tabLst/>
              <a:defRPr/>
            </a:pPr>
            <a:r>
              <a:rPr kumimoji="0" lang="en-US" sz="2200" b="0" i="0" u="none" strike="noStrike" kern="0" cap="none" spc="0" normalizeH="0" baseline="0" noProof="0" dirty="0">
                <a:ln>
                  <a:noFill/>
                </a:ln>
                <a:solidFill>
                  <a:srgbClr val="006CAD"/>
                </a:solidFill>
                <a:effectLst/>
                <a:uLnTx/>
                <a:uFillTx/>
                <a:latin typeface="Calibri"/>
                <a:ea typeface="Calibri"/>
                <a:cs typeface="Calibri"/>
                <a:sym typeface="Calibri"/>
              </a:rPr>
              <a:t>   19 Education Service Districts</a:t>
            </a:r>
            <a:endParaRPr kumimoji="0" sz="2200" b="0" i="0" u="none" strike="noStrike" kern="0" cap="none" spc="0" normalizeH="0" baseline="0" noProof="0" dirty="0">
              <a:ln>
                <a:noFill/>
              </a:ln>
              <a:solidFill>
                <a:srgbClr val="006CAD"/>
              </a:solidFill>
              <a:effectLst/>
              <a:uLnTx/>
              <a:uFillTx/>
              <a:latin typeface="Calibri"/>
              <a:ea typeface="Calibri"/>
              <a:cs typeface="Calibri"/>
              <a:sym typeface="Calibri"/>
            </a:endParaRPr>
          </a:p>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2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499" name="Google Shape;499;p62"/>
          <p:cNvSpPr txBox="1"/>
          <p:nvPr/>
        </p:nvSpPr>
        <p:spPr>
          <a:xfrm>
            <a:off x="812650" y="1476775"/>
            <a:ext cx="3233400" cy="772200"/>
          </a:xfrm>
          <a:prstGeom prst="rect">
            <a:avLst/>
          </a:prstGeom>
          <a:noFill/>
          <a:ln>
            <a:noFill/>
          </a:ln>
        </p:spPr>
        <p:txBody>
          <a:bodyPr spcFirstLastPara="1" wrap="square" lIns="91425" tIns="45700" rIns="91425" bIns="45700" anchor="t" anchorCtr="0">
            <a:noAutofit/>
          </a:bodyPr>
          <a:lstStyle/>
          <a:p>
            <a:pPr marL="0" marR="0" lvl="0" indent="0" algn="ctr" defTabSz="914400" rtl="0" eaLnBrk="1" fontAlgn="auto" latinLnBrk="0" hangingPunct="1">
              <a:lnSpc>
                <a:spcPct val="100000"/>
              </a:lnSpc>
              <a:spcBef>
                <a:spcPts val="0"/>
              </a:spcBef>
              <a:spcAft>
                <a:spcPts val="0"/>
              </a:spcAft>
              <a:buClr>
                <a:srgbClr val="0F75BC"/>
              </a:buClr>
              <a:buSzPts val="5400"/>
              <a:buFont typeface="Arial"/>
              <a:buNone/>
              <a:tabLst/>
              <a:defRPr/>
            </a:pPr>
            <a:r>
              <a:rPr kumimoji="0" lang="en-US" sz="2800" b="1" i="0" u="none" strike="noStrike" kern="0" cap="none" spc="0" normalizeH="0" baseline="0" noProof="0" dirty="0">
                <a:ln>
                  <a:noFill/>
                </a:ln>
                <a:solidFill>
                  <a:srgbClr val="DC5626"/>
                </a:solidFill>
                <a:effectLst/>
                <a:uLnTx/>
                <a:uFillTx/>
                <a:latin typeface="Calibri"/>
                <a:ea typeface="Calibri"/>
                <a:cs typeface="Calibri"/>
                <a:sym typeface="Calibri"/>
              </a:rPr>
              <a:t>560,907 Students</a:t>
            </a:r>
            <a:r>
              <a:rPr kumimoji="0" lang="en-US" sz="4400" b="0" i="1" u="none" strike="noStrike" kern="0" cap="none" spc="0" normalizeH="0" baseline="0" noProof="0" dirty="0">
                <a:ln>
                  <a:noFill/>
                </a:ln>
                <a:solidFill>
                  <a:srgbClr val="0F75BC"/>
                </a:solidFill>
                <a:effectLst/>
                <a:uLnTx/>
                <a:uFillTx/>
                <a:latin typeface="Calibri"/>
                <a:ea typeface="Calibri"/>
                <a:cs typeface="Calibri"/>
                <a:sym typeface="Calibri"/>
              </a:rPr>
              <a:t> </a:t>
            </a:r>
            <a:endParaRPr kumimoji="0" sz="44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500" name="Google Shape;500;p62"/>
          <p:cNvSpPr txBox="1"/>
          <p:nvPr/>
        </p:nvSpPr>
        <p:spPr>
          <a:xfrm>
            <a:off x="230425" y="2562150"/>
            <a:ext cx="4010100" cy="1948800"/>
          </a:xfrm>
          <a:prstGeom prst="rect">
            <a:avLst/>
          </a:prstGeom>
          <a:noFill/>
          <a:ln>
            <a:noFill/>
          </a:ln>
        </p:spPr>
        <p:txBody>
          <a:bodyPr spcFirstLastPara="1" wrap="square" lIns="91425" tIns="45700" rIns="91425" bIns="45700" anchor="t" anchorCtr="0">
            <a:noAutofit/>
          </a:bodyPr>
          <a:lstStyle/>
          <a:p>
            <a:pPr marL="0" marR="0" lvl="0" indent="0" algn="ctr" defTabSz="914400" rtl="0" eaLnBrk="1" fontAlgn="auto" latinLnBrk="0" hangingPunct="1">
              <a:lnSpc>
                <a:spcPct val="100000"/>
              </a:lnSpc>
              <a:spcBef>
                <a:spcPts val="0"/>
              </a:spcBef>
              <a:spcAft>
                <a:spcPts val="0"/>
              </a:spcAft>
              <a:buClr>
                <a:srgbClr val="0F75BC"/>
              </a:buClr>
              <a:buSzPts val="2800"/>
              <a:buFont typeface="Arial"/>
              <a:buNone/>
              <a:tabLst/>
              <a:defRPr/>
            </a:pPr>
            <a:r>
              <a:rPr kumimoji="0" lang="en-US" sz="2800" b="1" i="0" u="none" strike="noStrike" kern="0" cap="none" spc="0" normalizeH="0" baseline="0" noProof="0" dirty="0">
                <a:ln>
                  <a:noFill/>
                </a:ln>
                <a:solidFill>
                  <a:srgbClr val="9F2065"/>
                </a:solidFill>
                <a:effectLst/>
                <a:uLnTx/>
                <a:uFillTx/>
                <a:latin typeface="Calibri"/>
                <a:ea typeface="Calibri"/>
                <a:cs typeface="Calibri"/>
                <a:sym typeface="Calibri"/>
              </a:rPr>
              <a:t>75,807 Educators</a:t>
            </a:r>
            <a:endParaRPr kumimoji="0" sz="2800" b="0" i="0" u="none" strike="noStrike" kern="0" cap="none" spc="0" normalizeH="0" baseline="0" noProof="0" dirty="0">
              <a:ln>
                <a:noFill/>
              </a:ln>
              <a:solidFill>
                <a:srgbClr val="9F2065"/>
              </a:solidFill>
              <a:effectLst/>
              <a:uLnTx/>
              <a:uFillTx/>
              <a:latin typeface="Calibri"/>
              <a:ea typeface="Calibri"/>
              <a:cs typeface="Calibri"/>
              <a:sym typeface="Calibri"/>
            </a:endParaRPr>
          </a:p>
          <a:p>
            <a:pPr marL="0" marR="0" lvl="0" indent="0" algn="ctr" defTabSz="914400" rtl="0" eaLnBrk="1" fontAlgn="auto" latinLnBrk="0" hangingPunct="1">
              <a:lnSpc>
                <a:spcPct val="100000"/>
              </a:lnSpc>
              <a:spcBef>
                <a:spcPts val="0"/>
              </a:spcBef>
              <a:spcAft>
                <a:spcPts val="0"/>
              </a:spcAft>
              <a:buClr>
                <a:srgbClr val="0F75BC"/>
              </a:buClr>
              <a:buSzPts val="2400"/>
              <a:buFont typeface="Arial"/>
              <a:buNone/>
              <a:tabLst/>
              <a:defRPr/>
            </a:pPr>
            <a:r>
              <a:rPr kumimoji="0" lang="en-US" sz="2400" b="0" i="0" u="none" strike="noStrike" kern="0" cap="none" spc="0" normalizeH="0" baseline="0" noProof="0" dirty="0">
                <a:ln>
                  <a:noFill/>
                </a:ln>
                <a:solidFill>
                  <a:srgbClr val="9F2065"/>
                </a:solidFill>
                <a:effectLst/>
                <a:uLnTx/>
                <a:uFillTx/>
                <a:latin typeface="Calibri"/>
                <a:ea typeface="Calibri"/>
                <a:cs typeface="Calibri"/>
                <a:sym typeface="Calibri"/>
              </a:rPr>
              <a:t>Staff of Color</a:t>
            </a:r>
            <a:endParaRPr kumimoji="0" sz="1200" b="0" i="0" u="none" strike="noStrike" kern="0" cap="none" spc="0" normalizeH="0" baseline="0" noProof="0" dirty="0">
              <a:ln>
                <a:noFill/>
              </a:ln>
              <a:solidFill>
                <a:srgbClr val="9F2065"/>
              </a:solidFill>
              <a:effectLst/>
              <a:uLnTx/>
              <a:uFillTx/>
              <a:latin typeface="Calibri"/>
              <a:ea typeface="Calibri"/>
              <a:cs typeface="Calibri"/>
              <a:sym typeface="Calibri"/>
            </a:endParaRPr>
          </a:p>
          <a:p>
            <a:pPr marL="800100" marR="0" lvl="0" indent="-228600" algn="l" defTabSz="914400" rtl="0" eaLnBrk="1" fontAlgn="auto" latinLnBrk="0" hangingPunct="1">
              <a:lnSpc>
                <a:spcPct val="100000"/>
              </a:lnSpc>
              <a:spcBef>
                <a:spcPts val="0"/>
              </a:spcBef>
              <a:spcAft>
                <a:spcPts val="0"/>
              </a:spcAft>
              <a:buClr>
                <a:srgbClr val="000000"/>
              </a:buClr>
              <a:buSzPts val="1800"/>
              <a:buFont typeface="Calibri"/>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11.4% of Teachers</a:t>
            </a:r>
            <a:endParaRPr kumimoji="0" sz="18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800100" marR="0" lvl="0" indent="-228600" algn="l" defTabSz="914400" rtl="0" eaLnBrk="1" fontAlgn="auto" latinLnBrk="0" hangingPunct="1">
              <a:lnSpc>
                <a:spcPct val="100000"/>
              </a:lnSpc>
              <a:spcBef>
                <a:spcPts val="0"/>
              </a:spcBef>
              <a:spcAft>
                <a:spcPts val="0"/>
              </a:spcAft>
              <a:buClr>
                <a:srgbClr val="000000"/>
              </a:buClr>
              <a:buSzPts val="1800"/>
              <a:buFont typeface="Calibri"/>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12.3% of Administrators</a:t>
            </a:r>
            <a:endParaRPr kumimoji="0" sz="18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800100" marR="0" lvl="0" indent="-228600" algn="l" defTabSz="914400" rtl="0" eaLnBrk="1" fontAlgn="auto" latinLnBrk="0" hangingPunct="1">
              <a:lnSpc>
                <a:spcPct val="100000"/>
              </a:lnSpc>
              <a:spcBef>
                <a:spcPts val="0"/>
              </a:spcBef>
              <a:spcAft>
                <a:spcPts val="0"/>
              </a:spcAft>
              <a:buClr>
                <a:srgbClr val="000000"/>
              </a:buClr>
              <a:buSzPts val="1800"/>
              <a:buFont typeface="Calibri"/>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16.4% of Counselors</a:t>
            </a:r>
            <a:endParaRPr kumimoji="0" sz="18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800100" marR="0" lvl="0" indent="-228600" algn="l" defTabSz="914400" rtl="0" eaLnBrk="1" fontAlgn="auto" latinLnBrk="0" hangingPunct="1">
              <a:lnSpc>
                <a:spcPct val="100000"/>
              </a:lnSpc>
              <a:spcBef>
                <a:spcPts val="0"/>
              </a:spcBef>
              <a:spcAft>
                <a:spcPts val="0"/>
              </a:spcAft>
              <a:buClr>
                <a:srgbClr val="000000"/>
              </a:buClr>
              <a:buSzPts val="1800"/>
              <a:buFont typeface="Calibri"/>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21.1% of Educational Assistants</a:t>
            </a:r>
            <a:endParaRPr kumimoji="0" sz="18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501" name="Google Shape;501;p62"/>
          <p:cNvSpPr txBox="1"/>
          <p:nvPr/>
        </p:nvSpPr>
        <p:spPr>
          <a:xfrm>
            <a:off x="264950" y="2071975"/>
            <a:ext cx="4453200" cy="523200"/>
          </a:xfrm>
          <a:prstGeom prst="rect">
            <a:avLst/>
          </a:prstGeom>
          <a:noFill/>
          <a:ln>
            <a:noFill/>
          </a:ln>
        </p:spPr>
        <p:txBody>
          <a:bodyPr spcFirstLastPara="1" wrap="square" lIns="91425" tIns="91425" rIns="91425" bIns="91425" anchor="t" anchorCtr="0">
            <a:spAutoFit/>
          </a:bodyPr>
          <a:lstStyle/>
          <a:p>
            <a:pPr marL="0" marR="0" lvl="0" indent="0" algn="ctr" defTabSz="914400" rtl="0" eaLnBrk="1" fontAlgn="auto" latinLnBrk="0" hangingPunct="1">
              <a:lnSpc>
                <a:spcPct val="100000"/>
              </a:lnSpc>
              <a:spcBef>
                <a:spcPts val="0"/>
              </a:spcBef>
              <a:spcAft>
                <a:spcPts val="0"/>
              </a:spcAft>
              <a:buClr>
                <a:srgbClr val="0F75BC"/>
              </a:buClr>
              <a:buSzPts val="5400"/>
              <a:buFont typeface="Arial"/>
              <a:buNone/>
              <a:tabLst/>
              <a:defRPr/>
            </a:pPr>
            <a:r>
              <a:rPr kumimoji="0" lang="en-US" sz="2200" b="0" i="0" u="none" strike="noStrike" kern="0" cap="none" spc="0" normalizeH="0" baseline="0" noProof="0" dirty="0">
                <a:ln>
                  <a:noFill/>
                </a:ln>
                <a:solidFill>
                  <a:srgbClr val="000000"/>
                </a:solidFill>
                <a:effectLst/>
                <a:uLnTx/>
                <a:uFillTx/>
                <a:latin typeface="Calibri"/>
                <a:ea typeface="Calibri"/>
                <a:cs typeface="Calibri"/>
                <a:sym typeface="Calibri"/>
              </a:rPr>
              <a:t>More than 200 languages spoken</a:t>
            </a:r>
            <a:endParaRPr kumimoji="0" sz="2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502" name="Google Shape;502;p62"/>
          <p:cNvSpPr txBox="1"/>
          <p:nvPr/>
        </p:nvSpPr>
        <p:spPr>
          <a:xfrm>
            <a:off x="5218820" y="1824125"/>
            <a:ext cx="2891100" cy="794100"/>
          </a:xfrm>
          <a:prstGeom prst="rect">
            <a:avLst/>
          </a:prstGeom>
          <a:noFill/>
          <a:ln>
            <a:noFill/>
          </a:ln>
        </p:spPr>
        <p:txBody>
          <a:bodyPr spcFirstLastPara="1" wrap="square" lIns="91425" tIns="91425" rIns="91425" bIns="91425" anchor="t" anchorCtr="0">
            <a:spAutoFit/>
          </a:bodyPr>
          <a:lstStyle/>
          <a:p>
            <a:pPr marL="228600" marR="0" lvl="0" indent="-190500" algn="l" defTabSz="914400" rtl="0" eaLnBrk="1" fontAlgn="auto" latinLnBrk="0" hangingPunct="1">
              <a:lnSpc>
                <a:spcPct val="115000"/>
              </a:lnSpc>
              <a:spcBef>
                <a:spcPts val="0"/>
              </a:spcBef>
              <a:spcAft>
                <a:spcPts val="0"/>
              </a:spcAft>
              <a:buClr>
                <a:srgbClr val="000000"/>
              </a:buClr>
              <a:buSzPts val="1200"/>
              <a:buFont typeface="Calibri"/>
              <a:buChar char="●"/>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Economically Disadvantaged: 53%</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228600" marR="0" lvl="0" indent="-190500" algn="l" defTabSz="914400" rtl="0" eaLnBrk="1" fontAlgn="auto" latinLnBrk="0" hangingPunct="1">
              <a:lnSpc>
                <a:spcPct val="115000"/>
              </a:lnSpc>
              <a:spcBef>
                <a:spcPts val="0"/>
              </a:spcBef>
              <a:spcAft>
                <a:spcPts val="0"/>
              </a:spcAft>
              <a:buClr>
                <a:srgbClr val="000000"/>
              </a:buClr>
              <a:buSzPts val="1200"/>
              <a:buFont typeface="Calibri"/>
              <a:buChar char="●"/>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Ever English Learners: 18%</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228600" marR="0" lvl="0" indent="-190500" algn="l" defTabSz="914400" rtl="0" eaLnBrk="1" fontAlgn="auto" latinLnBrk="0" hangingPunct="1">
              <a:lnSpc>
                <a:spcPct val="115000"/>
              </a:lnSpc>
              <a:spcBef>
                <a:spcPts val="0"/>
              </a:spcBef>
              <a:spcAft>
                <a:spcPts val="0"/>
              </a:spcAft>
              <a:buClr>
                <a:srgbClr val="000000"/>
              </a:buClr>
              <a:buSzPts val="1200"/>
              <a:buFont typeface="Calibri"/>
              <a:buChar char="●"/>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Homeless: 3%</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503" name="Google Shape;503;p62" descr="Oregon student diversity pie chart"/>
          <p:cNvPicPr preferRelativeResize="0"/>
          <p:nvPr/>
        </p:nvPicPr>
        <p:blipFill rotWithShape="1">
          <a:blip r:embed="rId5">
            <a:alphaModFix/>
          </a:blip>
          <a:srcRect l="641" r="641"/>
          <a:stretch/>
        </p:blipFill>
        <p:spPr>
          <a:xfrm>
            <a:off x="6046299" y="2626825"/>
            <a:ext cx="4277002" cy="1739525"/>
          </a:xfrm>
          <a:prstGeom prst="rect">
            <a:avLst/>
          </a:prstGeom>
          <a:noFill/>
          <a:ln>
            <a:noFill/>
          </a:ln>
        </p:spPr>
      </p:pic>
      <p:pic>
        <p:nvPicPr>
          <p:cNvPr id="504" name="Google Shape;504;p62" descr="Oregon student population diversity"/>
          <p:cNvPicPr preferRelativeResize="0"/>
          <p:nvPr/>
        </p:nvPicPr>
        <p:blipFill rotWithShape="1">
          <a:blip r:embed="rId6">
            <a:alphaModFix/>
          </a:blip>
          <a:srcRect l="1470" r="-1469" b="6976"/>
          <a:stretch/>
        </p:blipFill>
        <p:spPr>
          <a:xfrm>
            <a:off x="5664238" y="4458001"/>
            <a:ext cx="5193551" cy="1513950"/>
          </a:xfrm>
          <a:prstGeom prst="rect">
            <a:avLst/>
          </a:prstGeom>
          <a:noFill/>
          <a:ln>
            <a:noFill/>
          </a:ln>
        </p:spPr>
      </p:pic>
      <p:sp>
        <p:nvSpPr>
          <p:cNvPr id="505" name="Google Shape;505;p62"/>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Who We Serve</a:t>
            </a:r>
            <a:endParaRPr dirty="0"/>
          </a:p>
        </p:txBody>
      </p:sp>
      <p:sp>
        <p:nvSpPr>
          <p:cNvPr id="506" name="Google Shape;506;p62"/>
          <p:cNvSpPr txBox="1"/>
          <p:nvPr/>
        </p:nvSpPr>
        <p:spPr>
          <a:xfrm>
            <a:off x="8610600" y="1832725"/>
            <a:ext cx="2656800" cy="794100"/>
          </a:xfrm>
          <a:prstGeom prst="rect">
            <a:avLst/>
          </a:prstGeom>
          <a:noFill/>
          <a:ln>
            <a:noFill/>
          </a:ln>
        </p:spPr>
        <p:txBody>
          <a:bodyPr spcFirstLastPara="1" wrap="square" lIns="91425" tIns="91425" rIns="91425" bIns="91425" anchor="t" anchorCtr="0">
            <a:spAutoFit/>
          </a:bodyPr>
          <a:lstStyle/>
          <a:p>
            <a:pPr marL="228600" marR="0" lvl="0" indent="-190500" algn="l" defTabSz="914400" rtl="0" eaLnBrk="1" fontAlgn="auto" latinLnBrk="0" hangingPunct="1">
              <a:lnSpc>
                <a:spcPct val="115000"/>
              </a:lnSpc>
              <a:spcBef>
                <a:spcPts val="0"/>
              </a:spcBef>
              <a:spcAft>
                <a:spcPts val="0"/>
              </a:spcAft>
              <a:buClr>
                <a:srgbClr val="000000"/>
              </a:buClr>
              <a:buSzPts val="1200"/>
              <a:buFont typeface="Calibri"/>
              <a:buChar char="●"/>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Lesbian/Gay /Bisexual: 12.6%</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228600" marR="0" lvl="0" indent="-190500" algn="l" defTabSz="914400" rtl="0" eaLnBrk="1" fontAlgn="auto" latinLnBrk="0" hangingPunct="1">
              <a:lnSpc>
                <a:spcPct val="115000"/>
              </a:lnSpc>
              <a:spcBef>
                <a:spcPts val="0"/>
              </a:spcBef>
              <a:spcAft>
                <a:spcPts val="0"/>
              </a:spcAft>
              <a:buClr>
                <a:srgbClr val="000000"/>
              </a:buClr>
              <a:buSzPts val="1200"/>
              <a:buFont typeface="Calibri"/>
              <a:buChar char="●"/>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Mobile Students: 11%</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228600" marR="0" lvl="0" indent="-190500" algn="l" defTabSz="914400" rtl="0" eaLnBrk="1" fontAlgn="auto" latinLnBrk="0" hangingPunct="1">
              <a:lnSpc>
                <a:spcPct val="115000"/>
              </a:lnSpc>
              <a:spcBef>
                <a:spcPts val="0"/>
              </a:spcBef>
              <a:spcAft>
                <a:spcPts val="0"/>
              </a:spcAft>
              <a:buClr>
                <a:srgbClr val="000000"/>
              </a:buClr>
              <a:buSzPts val="1200"/>
              <a:buFont typeface="Calibri"/>
              <a:buChar char="●"/>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Students with Disabilities: 15%</a:t>
            </a:r>
            <a:endParaRPr kumimoji="0" sz="14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507" name="Google Shape;507;p62"/>
          <p:cNvSpPr txBox="1">
            <a:spLocks noGrp="1"/>
          </p:cNvSpPr>
          <p:nvPr>
            <p:ph type="ftr" idx="11"/>
          </p:nvPr>
        </p:nvSpPr>
        <p:spPr>
          <a:xfrm>
            <a:off x="452400" y="6127550"/>
            <a:ext cx="3685200" cy="365100"/>
          </a:xfrm>
          <a:prstGeom prst="rect">
            <a:avLst/>
          </a:prstGeom>
          <a:no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200" b="0" i="0" u="none" strike="noStrike" kern="0" cap="none" spc="0" normalizeH="0" baseline="0" noProof="0" dirty="0">
                <a:ln>
                  <a:noFill/>
                </a:ln>
                <a:solidFill>
                  <a:srgbClr val="595959"/>
                </a:solidFill>
                <a:effectLst/>
                <a:uLnTx/>
                <a:uFillTx/>
                <a:latin typeface="Calibri"/>
                <a:cs typeface="Calibri"/>
                <a:sym typeface="Calibri"/>
              </a:rPr>
              <a:t>Oregon Department of Education, 2020-21 School Year</a:t>
            </a:r>
            <a:endParaRPr kumimoji="0" sz="1200" b="0" i="0" u="none" strike="noStrike" kern="0" cap="none" spc="0" normalizeH="0" baseline="0" noProof="0" dirty="0">
              <a:ln>
                <a:noFill/>
              </a:ln>
              <a:solidFill>
                <a:srgbClr val="595959"/>
              </a:solidFill>
              <a:effectLst/>
              <a:uLnTx/>
              <a:uFillTx/>
              <a:latin typeface="Calibri"/>
              <a:cs typeface="Calibri"/>
              <a:sym typeface="Calibri"/>
            </a:endParaRPr>
          </a:p>
        </p:txBody>
      </p:sp>
      <p:sp>
        <p:nvSpPr>
          <p:cNvPr id="508" name="Google Shape;508;p62"/>
          <p:cNvSpPr txBox="1"/>
          <p:nvPr/>
        </p:nvSpPr>
        <p:spPr>
          <a:xfrm>
            <a:off x="6622088" y="1276125"/>
            <a:ext cx="3544500" cy="615600"/>
          </a:xfrm>
          <a:prstGeom prst="rect">
            <a:avLst/>
          </a:prstGeom>
          <a:noFill/>
          <a:ln>
            <a:noFill/>
          </a:ln>
        </p:spPr>
        <p:txBody>
          <a:bodyPr spcFirstLastPara="1" wrap="square" lIns="91425" tIns="91425" rIns="91425" bIns="914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rgbClr val="007F43"/>
                </a:solidFill>
                <a:effectLst/>
                <a:uLnTx/>
                <a:uFillTx/>
                <a:latin typeface="Calibri"/>
                <a:ea typeface="Calibri"/>
                <a:cs typeface="Calibri"/>
                <a:sym typeface="Calibri"/>
              </a:rPr>
              <a:t>Student Diversity</a:t>
            </a:r>
            <a:endParaRPr kumimoji="0" sz="2800" b="1" i="0" u="none" strike="noStrike" kern="0" cap="none" spc="0" normalizeH="0" baseline="0" noProof="0" dirty="0">
              <a:ln>
                <a:noFill/>
              </a:ln>
              <a:solidFill>
                <a:srgbClr val="007F43"/>
              </a:solidFill>
              <a:effectLst/>
              <a:uLnTx/>
              <a:uFillTx/>
              <a:latin typeface="Calibri"/>
              <a:ea typeface="Calibri"/>
              <a:cs typeface="Calibri"/>
              <a:sym typeface="Calibri"/>
            </a:endParaRPr>
          </a:p>
        </p:txBody>
      </p:sp>
    </p:spTree>
    <p:custDataLst>
      <p:tags r:id="rId1"/>
    </p:custDataLst>
    <p:extLst>
      <p:ext uri="{BB962C8B-B14F-4D97-AF65-F5344CB8AC3E}">
        <p14:creationId xmlns:p14="http://schemas.microsoft.com/office/powerpoint/2010/main" val="524868761"/>
      </p:ext>
    </p:extLst>
  </p:cSld>
  <p:clrMapOvr>
    <a:masterClrMapping/>
  </p:clrMapOvr>
  <mc:AlternateContent xmlns:mc="http://schemas.openxmlformats.org/markup-compatibility/2006" xmlns:p14="http://schemas.microsoft.com/office/powerpoint/2010/main">
    <mc:Choice Requires="p14">
      <p:transition spd="slow" p14:dur="2000" advTm="11365"/>
    </mc:Choice>
    <mc:Fallback xmlns="">
      <p:transition spd="slow" advTm="1136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Regulations for Breakfast After Bell (</a:t>
            </a:r>
            <a:r>
              <a:rPr lang="en-US" dirty="0" err="1"/>
              <a:t>BAtB</a:t>
            </a:r>
            <a:r>
              <a:rPr lang="en-US" dirty="0"/>
              <a:t>)</a:t>
            </a:r>
          </a:p>
        </p:txBody>
      </p:sp>
      <p:sp>
        <p:nvSpPr>
          <p:cNvPr id="3" name="Content Placeholder 2"/>
          <p:cNvSpPr>
            <a:spLocks noGrp="1"/>
          </p:cNvSpPr>
          <p:nvPr>
            <p:ph idx="1"/>
          </p:nvPr>
        </p:nvSpPr>
        <p:spPr/>
        <p:txBody>
          <a:bodyPr/>
          <a:lstStyle/>
          <a:p>
            <a:pPr>
              <a:spcBef>
                <a:spcPts val="1200"/>
              </a:spcBef>
            </a:pPr>
            <a:r>
              <a:rPr lang="en-US" dirty="0"/>
              <a:t>Student Success Act (SSA)</a:t>
            </a:r>
          </a:p>
          <a:p>
            <a:pPr lvl="1">
              <a:spcBef>
                <a:spcPts val="1200"/>
              </a:spcBef>
            </a:pPr>
            <a:r>
              <a:rPr lang="en-US" dirty="0">
                <a:hlinkClick r:id="rId4"/>
              </a:rPr>
              <a:t>OAR 581-051-0600 - </a:t>
            </a:r>
            <a:r>
              <a:rPr lang="en-US" dirty="0" err="1">
                <a:hlinkClick r:id="rId4"/>
              </a:rPr>
              <a:t>BAtB</a:t>
            </a:r>
            <a:r>
              <a:rPr lang="en-US" dirty="0">
                <a:hlinkClick r:id="rId4"/>
              </a:rPr>
              <a:t> Requirements and Exemption Process</a:t>
            </a:r>
            <a:endParaRPr lang="en-US" dirty="0"/>
          </a:p>
          <a:p>
            <a:pPr lvl="1">
              <a:spcBef>
                <a:spcPts val="1200"/>
              </a:spcBef>
            </a:pPr>
            <a:r>
              <a:rPr lang="en-US" dirty="0">
                <a:hlinkClick r:id="rId5"/>
              </a:rPr>
              <a:t>OAR 581-022-0102 – Standard for Public Elementary and Secondary Schools</a:t>
            </a:r>
            <a:endParaRPr lang="en-US" dirty="0"/>
          </a:p>
          <a:p>
            <a:pPr lvl="1">
              <a:spcBef>
                <a:spcPts val="1200"/>
              </a:spcBef>
            </a:pPr>
            <a:r>
              <a:rPr lang="en-US" dirty="0">
                <a:hlinkClick r:id="rId6"/>
              </a:rPr>
              <a:t>ORS 327.535 – Participation in School Breakfast Program</a:t>
            </a:r>
            <a:endParaRPr lang="en-US" dirty="0"/>
          </a:p>
          <a:p>
            <a:pPr lvl="1">
              <a:spcBef>
                <a:spcPts val="1200"/>
              </a:spcBef>
            </a:pPr>
            <a:r>
              <a:rPr lang="en-US" dirty="0">
                <a:hlinkClick r:id="rId7"/>
              </a:rPr>
              <a:t>OAR 581-051-0605 – </a:t>
            </a:r>
            <a:r>
              <a:rPr lang="en-US" dirty="0" err="1">
                <a:hlinkClick r:id="rId7"/>
              </a:rPr>
              <a:t>BAtB</a:t>
            </a:r>
            <a:r>
              <a:rPr lang="en-US" dirty="0">
                <a:hlinkClick r:id="rId7"/>
              </a:rPr>
              <a:t> Equipment Grant</a:t>
            </a:r>
            <a:endParaRPr lang="en-US" dirty="0"/>
          </a:p>
          <a:p>
            <a:pPr lvl="1"/>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3</a:t>
            </a:fld>
            <a:endParaRPr lang="en-US" dirty="0"/>
          </a:p>
        </p:txBody>
      </p:sp>
    </p:spTree>
    <p:custDataLst>
      <p:tags r:id="rId1"/>
    </p:custDataLst>
    <p:extLst>
      <p:ext uri="{BB962C8B-B14F-4D97-AF65-F5344CB8AC3E}">
        <p14:creationId xmlns:p14="http://schemas.microsoft.com/office/powerpoint/2010/main" val="1565938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 for this Presentation</a:t>
            </a:r>
          </a:p>
        </p:txBody>
      </p:sp>
      <p:sp>
        <p:nvSpPr>
          <p:cNvPr id="3" name="Content Placeholder 2"/>
          <p:cNvSpPr>
            <a:spLocks noGrp="1"/>
          </p:cNvSpPr>
          <p:nvPr>
            <p:ph idx="1"/>
          </p:nvPr>
        </p:nvSpPr>
        <p:spPr>
          <a:xfrm>
            <a:off x="717176" y="1825625"/>
            <a:ext cx="10784542" cy="4314168"/>
          </a:xfrm>
        </p:spPr>
        <p:txBody>
          <a:bodyPr>
            <a:normAutofit/>
          </a:bodyPr>
          <a:lstStyle/>
          <a:p>
            <a:pPr marL="457200" indent="-457200">
              <a:buFont typeface="+mj-lt"/>
              <a:buAutoNum type="arabicPeriod"/>
            </a:pPr>
            <a:r>
              <a:rPr lang="en-US" dirty="0"/>
              <a:t>Basic Knowledge of </a:t>
            </a:r>
            <a:r>
              <a:rPr lang="en-US" dirty="0" err="1"/>
              <a:t>BAtB</a:t>
            </a:r>
            <a:r>
              <a:rPr lang="en-US" dirty="0"/>
              <a:t> Equipment Grant</a:t>
            </a:r>
          </a:p>
          <a:p>
            <a:pPr marL="457200" indent="-457200">
              <a:buFont typeface="+mj-lt"/>
              <a:buAutoNum type="arabicPeriod"/>
            </a:pPr>
            <a:r>
              <a:rPr lang="en-US" dirty="0"/>
              <a:t>Eligibility Criteria</a:t>
            </a:r>
          </a:p>
          <a:p>
            <a:pPr marL="457200" indent="-457200">
              <a:buFont typeface="+mj-lt"/>
              <a:buAutoNum type="arabicPeriod"/>
            </a:pPr>
            <a:r>
              <a:rPr lang="en-US" dirty="0"/>
              <a:t>Qualified Equipment</a:t>
            </a:r>
          </a:p>
          <a:p>
            <a:pPr marL="457200" indent="-457200">
              <a:buFont typeface="+mj-lt"/>
              <a:buAutoNum type="arabicPeriod"/>
            </a:pPr>
            <a:r>
              <a:rPr lang="en-US" dirty="0"/>
              <a:t>The Process Steps</a:t>
            </a:r>
          </a:p>
          <a:p>
            <a:pPr marL="457200" indent="-457200">
              <a:buFont typeface="+mj-lt"/>
              <a:buAutoNum type="arabicPeriod"/>
            </a:pPr>
            <a:r>
              <a:rPr lang="en-US" dirty="0"/>
              <a:t>Timeline</a:t>
            </a:r>
          </a:p>
          <a:p>
            <a:pPr marL="457200" indent="-457200">
              <a:buFont typeface="+mj-lt"/>
              <a:buAutoNum type="arabicPeriod"/>
            </a:pPr>
            <a:r>
              <a:rPr lang="en-US" dirty="0"/>
              <a:t>Procurement</a:t>
            </a:r>
          </a:p>
          <a:p>
            <a:pPr marL="457200" indent="-457200">
              <a:buFont typeface="+mj-lt"/>
              <a:buAutoNum type="arabicPeriod"/>
            </a:pPr>
            <a:r>
              <a:rPr lang="en-US" dirty="0"/>
              <a:t>Claim Submission</a:t>
            </a:r>
          </a:p>
          <a:p>
            <a:pPr marL="457200" indent="-457200">
              <a:buFont typeface="+mj-lt"/>
              <a:buAutoNum type="arabicPeriod"/>
            </a:pPr>
            <a:r>
              <a:rPr lang="en-US" dirty="0"/>
              <a:t>Common Questions and Answers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4</a:t>
            </a:fld>
            <a:endParaRPr lang="en-US" dirty="0"/>
          </a:p>
        </p:txBody>
      </p:sp>
    </p:spTree>
    <p:custDataLst>
      <p:tags r:id="rId1"/>
    </p:custDataLst>
    <p:extLst>
      <p:ext uri="{BB962C8B-B14F-4D97-AF65-F5344CB8AC3E}">
        <p14:creationId xmlns:p14="http://schemas.microsoft.com/office/powerpoint/2010/main" val="1617011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The Basics</a:t>
            </a:r>
          </a:p>
        </p:txBody>
      </p:sp>
      <p:sp>
        <p:nvSpPr>
          <p:cNvPr id="3" name="Content Placeholder 2"/>
          <p:cNvSpPr>
            <a:spLocks noGrp="1"/>
          </p:cNvSpPr>
          <p:nvPr>
            <p:ph idx="1"/>
          </p:nvPr>
        </p:nvSpPr>
        <p:spPr>
          <a:xfrm>
            <a:off x="717176" y="1825625"/>
            <a:ext cx="10784542" cy="4314168"/>
          </a:xfrm>
        </p:spPr>
        <p:txBody>
          <a:bodyPr>
            <a:normAutofit/>
          </a:bodyPr>
          <a:lstStyle/>
          <a:p>
            <a:pPr lvl="1"/>
            <a:r>
              <a:rPr lang="en-US" dirty="0"/>
              <a:t>What is Breakfast After the Bell?</a:t>
            </a:r>
          </a:p>
          <a:p>
            <a:pPr lvl="1"/>
            <a:r>
              <a:rPr lang="en-US" dirty="0"/>
              <a:t>Funding Allocation  for the </a:t>
            </a:r>
            <a:r>
              <a:rPr lang="en-US" dirty="0" err="1"/>
              <a:t>BAtB</a:t>
            </a:r>
            <a:r>
              <a:rPr lang="en-US" dirty="0"/>
              <a:t> Equipment Grant</a:t>
            </a:r>
          </a:p>
          <a:p>
            <a:pPr lvl="2"/>
            <a:r>
              <a:rPr lang="en-US" dirty="0"/>
              <a:t>1.2 million</a:t>
            </a:r>
          </a:p>
          <a:p>
            <a:pPr lvl="2"/>
            <a:r>
              <a:rPr lang="en-US" dirty="0"/>
              <a:t>This provides for up to $3158 for each site</a:t>
            </a:r>
          </a:p>
          <a:p>
            <a:pPr lvl="2"/>
            <a:r>
              <a:rPr lang="en-US" dirty="0"/>
              <a:t>May not deposit in Nonprofit Food Service account and must separately account for grant funds.  </a:t>
            </a:r>
          </a:p>
          <a:p>
            <a:pPr lvl="1"/>
            <a:r>
              <a:rPr lang="en-US" dirty="0"/>
              <a:t>Purpose of the Equipment Grant:  </a:t>
            </a:r>
          </a:p>
          <a:p>
            <a:pPr lvl="1"/>
            <a:r>
              <a:rPr lang="en-US" dirty="0"/>
              <a:t>Time Period</a:t>
            </a:r>
          </a:p>
          <a:p>
            <a:pPr lvl="2"/>
            <a:r>
              <a:rPr lang="en-US" dirty="0"/>
              <a:t>July 1, 2023 – June 30, 2024</a:t>
            </a:r>
          </a:p>
          <a:p>
            <a:pPr lvl="2"/>
            <a:endParaRPr lang="en-US" dirty="0"/>
          </a:p>
          <a:p>
            <a:pPr lvl="2"/>
            <a:endParaRPr lang="en-US" dirty="0"/>
          </a:p>
          <a:p>
            <a:pPr lvl="2"/>
            <a:endParaRPr lang="en-US" dirty="0"/>
          </a:p>
          <a:p>
            <a:pPr lvl="2"/>
            <a:endParaRPr lang="en-US" dirty="0"/>
          </a:p>
          <a:p>
            <a:pPr lvl="2"/>
            <a:endParaRPr lang="en-US" dirty="0"/>
          </a:p>
          <a:p>
            <a:pPr marL="457200" lvl="1" indent="0">
              <a:buNone/>
            </a:pP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5</a:t>
            </a:fld>
            <a:endParaRPr lang="en-US" dirty="0"/>
          </a:p>
        </p:txBody>
      </p:sp>
    </p:spTree>
    <p:custDataLst>
      <p:tags r:id="rId1"/>
    </p:custDataLst>
    <p:extLst>
      <p:ext uri="{BB962C8B-B14F-4D97-AF65-F5344CB8AC3E}">
        <p14:creationId xmlns:p14="http://schemas.microsoft.com/office/powerpoint/2010/main" val="1447882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Eligibility</a:t>
            </a:r>
          </a:p>
        </p:txBody>
      </p:sp>
      <p:sp>
        <p:nvSpPr>
          <p:cNvPr id="3" name="Content Placeholder 2"/>
          <p:cNvSpPr>
            <a:spLocks noGrp="1"/>
          </p:cNvSpPr>
          <p:nvPr>
            <p:ph idx="1"/>
          </p:nvPr>
        </p:nvSpPr>
        <p:spPr/>
        <p:txBody>
          <a:bodyPr/>
          <a:lstStyle/>
          <a:p>
            <a:r>
              <a:rPr lang="en-US" dirty="0"/>
              <a:t>Recipients must meet the following requirements:</a:t>
            </a:r>
          </a:p>
          <a:p>
            <a:pPr lvl="1"/>
            <a:r>
              <a:rPr lang="en-US" dirty="0"/>
              <a:t>School district, public charter schools, and education service districts </a:t>
            </a:r>
          </a:p>
          <a:p>
            <a:pPr lvl="1"/>
            <a:r>
              <a:rPr lang="en-US" dirty="0"/>
              <a:t>School Breakfast Program (SBP)</a:t>
            </a:r>
          </a:p>
          <a:p>
            <a:pPr lvl="1"/>
            <a:r>
              <a:rPr lang="en-US" dirty="0"/>
              <a:t>Students on campus</a:t>
            </a:r>
          </a:p>
          <a:p>
            <a:pPr lvl="1"/>
            <a:r>
              <a:rPr lang="en-US" dirty="0"/>
              <a:t>Student population must be 70% Federal Free and Reduced eligible </a:t>
            </a:r>
          </a:p>
          <a:p>
            <a:pPr lvl="1"/>
            <a:r>
              <a:rPr lang="en-US" dirty="0"/>
              <a:t>Must make breakfast accessible after the beginning of the school day</a:t>
            </a:r>
          </a:p>
          <a:p>
            <a:pPr lvl="1"/>
            <a:r>
              <a:rPr lang="en-US" dirty="0"/>
              <a:t>Sponsor did not elect the BATB exemption for the site. </a:t>
            </a:r>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6</a:t>
            </a:fld>
            <a:endParaRPr lang="en-US" dirty="0"/>
          </a:p>
        </p:txBody>
      </p:sp>
    </p:spTree>
    <p:custDataLst>
      <p:tags r:id="rId1"/>
    </p:custDataLst>
    <p:extLst>
      <p:ext uri="{BB962C8B-B14F-4D97-AF65-F5344CB8AC3E}">
        <p14:creationId xmlns:p14="http://schemas.microsoft.com/office/powerpoint/2010/main" val="3752080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Qualified Equipment</a:t>
            </a:r>
          </a:p>
        </p:txBody>
      </p:sp>
      <p:sp>
        <p:nvSpPr>
          <p:cNvPr id="3" name="Content Placeholder 2"/>
          <p:cNvSpPr>
            <a:spLocks noGrp="1"/>
          </p:cNvSpPr>
          <p:nvPr>
            <p:ph idx="1"/>
          </p:nvPr>
        </p:nvSpPr>
        <p:spPr>
          <a:xfrm>
            <a:off x="717176" y="1825624"/>
            <a:ext cx="10784542" cy="4420629"/>
          </a:xfrm>
        </p:spPr>
        <p:txBody>
          <a:bodyPr>
            <a:normAutofit/>
          </a:bodyPr>
          <a:lstStyle/>
          <a:p>
            <a:pPr lvl="1"/>
            <a:r>
              <a:rPr lang="en-US" dirty="0"/>
              <a:t>Qualified Equipment, installation and ancillary costs</a:t>
            </a:r>
          </a:p>
          <a:p>
            <a:pPr lvl="2"/>
            <a:r>
              <a:rPr lang="en-US" dirty="0"/>
              <a:t>Equipment Definition</a:t>
            </a:r>
          </a:p>
          <a:p>
            <a:pPr lvl="2"/>
            <a:r>
              <a:rPr lang="en-US" dirty="0"/>
              <a:t>Useable for 1 year or more</a:t>
            </a:r>
          </a:p>
          <a:p>
            <a:pPr lvl="2"/>
            <a:r>
              <a:rPr lang="en-US" dirty="0"/>
              <a:t>Purchase, repair, renovate, or upgrade equipment</a:t>
            </a:r>
          </a:p>
          <a:p>
            <a:pPr lvl="1"/>
            <a:r>
              <a:rPr lang="en-US" dirty="0"/>
              <a:t>Not qualified as equipment</a:t>
            </a:r>
          </a:p>
          <a:p>
            <a:pPr lvl="2"/>
            <a:r>
              <a:rPr lang="en-US" dirty="0"/>
              <a:t>Disposable Items and items usability of less than 1 year</a:t>
            </a:r>
          </a:p>
          <a:p>
            <a:pPr lvl="2"/>
            <a:r>
              <a:rPr lang="en-US" dirty="0"/>
              <a:t>Meal Management software systems</a:t>
            </a:r>
          </a:p>
          <a:p>
            <a:pPr lvl="2"/>
            <a:r>
              <a:rPr lang="en-US" dirty="0"/>
              <a:t>Indirect cost and  Administrative Cost</a:t>
            </a:r>
          </a:p>
          <a:p>
            <a:pPr lvl="2"/>
            <a:r>
              <a:rPr lang="en-US" dirty="0"/>
              <a:t>Structural Repair</a:t>
            </a:r>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7</a:t>
            </a:fld>
            <a:endParaRPr lang="en-US" dirty="0"/>
          </a:p>
        </p:txBody>
      </p:sp>
    </p:spTree>
    <p:custDataLst>
      <p:tags r:id="rId1"/>
    </p:custDataLst>
    <p:extLst>
      <p:ext uri="{BB962C8B-B14F-4D97-AF65-F5344CB8AC3E}">
        <p14:creationId xmlns:p14="http://schemas.microsoft.com/office/powerpoint/2010/main" val="241936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Process Steps</a:t>
            </a:r>
          </a:p>
        </p:txBody>
      </p:sp>
      <p:sp>
        <p:nvSpPr>
          <p:cNvPr id="3" name="Content Placeholder 2"/>
          <p:cNvSpPr>
            <a:spLocks noGrp="1"/>
          </p:cNvSpPr>
          <p:nvPr>
            <p:ph idx="1"/>
          </p:nvPr>
        </p:nvSpPr>
        <p:spPr>
          <a:xfrm>
            <a:off x="717176" y="1838504"/>
            <a:ext cx="10784542" cy="4109010"/>
          </a:xfrm>
        </p:spPr>
        <p:txBody>
          <a:bodyPr/>
          <a:lstStyle/>
          <a:p>
            <a:pPr marL="0" indent="0">
              <a:buNone/>
            </a:pPr>
            <a:r>
              <a:rPr lang="en-US" dirty="0"/>
              <a:t>1.  Sponsor will receive an </a:t>
            </a:r>
            <a:r>
              <a:rPr lang="en-US" dirty="0" err="1"/>
              <a:t>BAtB</a:t>
            </a:r>
            <a:r>
              <a:rPr lang="en-US" dirty="0"/>
              <a:t> Agreement from ODE Procurement</a:t>
            </a:r>
          </a:p>
          <a:p>
            <a:pPr marL="0" indent="0">
              <a:buNone/>
            </a:pPr>
            <a:r>
              <a:rPr lang="en-US" dirty="0"/>
              <a:t>2.  Sponsor signs and submits the agreement.</a:t>
            </a:r>
          </a:p>
          <a:p>
            <a:pPr marL="0" indent="0">
              <a:buNone/>
            </a:pPr>
            <a:r>
              <a:rPr lang="en-US" dirty="0"/>
              <a:t>3.  Procurement approves the agreement and sends the Executed agreement to sponsor. </a:t>
            </a:r>
          </a:p>
          <a:p>
            <a:pPr marL="0" indent="0">
              <a:buNone/>
            </a:pPr>
            <a:r>
              <a:rPr lang="en-US" dirty="0"/>
              <a:t>4.  ODE CNP enters the sub-grants into EGMS and notifies sponsor when available. </a:t>
            </a:r>
          </a:p>
          <a:p>
            <a:pPr marL="0" indent="0">
              <a:buNone/>
            </a:pPr>
            <a:r>
              <a:rPr lang="en-US" dirty="0"/>
              <a:t>5.  Sponsor purchases or coordinated repairs for equipment by June 30, 2024</a:t>
            </a:r>
          </a:p>
          <a:p>
            <a:pPr marL="0" indent="0">
              <a:buNone/>
            </a:pPr>
            <a:r>
              <a:rPr lang="en-US" dirty="0"/>
              <a:t>6.  Sponsor submits their claim(s) before July 10, 2024</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8</a:t>
            </a:fld>
            <a:endParaRPr lang="en-US" dirty="0"/>
          </a:p>
        </p:txBody>
      </p:sp>
    </p:spTree>
    <p:custDataLst>
      <p:tags r:id="rId1"/>
    </p:custDataLst>
    <p:extLst>
      <p:ext uri="{BB962C8B-B14F-4D97-AF65-F5344CB8AC3E}">
        <p14:creationId xmlns:p14="http://schemas.microsoft.com/office/powerpoint/2010/main" val="513516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Timeline</a:t>
            </a:r>
          </a:p>
        </p:txBody>
      </p:sp>
      <p:sp>
        <p:nvSpPr>
          <p:cNvPr id="3" name="Content Placeholder 2"/>
          <p:cNvSpPr>
            <a:spLocks noGrp="1"/>
          </p:cNvSpPr>
          <p:nvPr>
            <p:ph idx="1"/>
          </p:nvPr>
        </p:nvSpPr>
        <p:spPr/>
        <p:txBody>
          <a:bodyPr>
            <a:normAutofit/>
          </a:bodyPr>
          <a:lstStyle/>
          <a:p>
            <a:pPr>
              <a:spcBef>
                <a:spcPts val="1200"/>
              </a:spcBef>
            </a:pPr>
            <a:r>
              <a:rPr lang="en-US" sz="2600" dirty="0"/>
              <a:t>The following is the projected timeline for the </a:t>
            </a:r>
            <a:r>
              <a:rPr lang="en-US" sz="2600" dirty="0" err="1"/>
              <a:t>BAtB</a:t>
            </a:r>
            <a:r>
              <a:rPr lang="en-US" sz="2600" dirty="0"/>
              <a:t> Equipment Grants:</a:t>
            </a:r>
          </a:p>
          <a:p>
            <a:pPr lvl="1">
              <a:spcBef>
                <a:spcPts val="1200"/>
              </a:spcBef>
            </a:pPr>
            <a:r>
              <a:rPr lang="en-US" sz="2600" dirty="0"/>
              <a:t>September – October:  Initiate agreement processing and approvals</a:t>
            </a:r>
          </a:p>
          <a:p>
            <a:pPr lvl="1">
              <a:spcBef>
                <a:spcPts val="1200"/>
              </a:spcBef>
            </a:pPr>
            <a:r>
              <a:rPr lang="en-US" sz="2600" dirty="0"/>
              <a:t>October – November:  Sub-grants and funding entered into EGMS</a:t>
            </a:r>
          </a:p>
          <a:p>
            <a:pPr lvl="1">
              <a:spcBef>
                <a:spcPts val="1200"/>
              </a:spcBef>
            </a:pPr>
            <a:r>
              <a:rPr lang="en-US" sz="2600" dirty="0"/>
              <a:t>November – Jul 10, 2024:  EGMS opened for sponsors to claim</a:t>
            </a:r>
          </a:p>
          <a:p>
            <a:pPr lvl="1">
              <a:spcBef>
                <a:spcPts val="1200"/>
              </a:spcBef>
            </a:pPr>
            <a:r>
              <a:rPr lang="en-US" sz="2600" dirty="0"/>
              <a:t>Jul 1, 2023 – June 30, 2024:  Sponsors may purchase their equipment</a:t>
            </a:r>
          </a:p>
          <a:p>
            <a:pPr lvl="1">
              <a:spcBef>
                <a:spcPts val="1200"/>
              </a:spcBef>
            </a:pPr>
            <a:r>
              <a:rPr lang="en-US" sz="2600" dirty="0"/>
              <a:t>August 2024:  EGMS Subgrants are liquidated and grant closed.  </a:t>
            </a:r>
          </a:p>
          <a:p>
            <a:endParaRPr lang="en-US" dirty="0"/>
          </a:p>
        </p:txBody>
      </p:sp>
      <p:sp>
        <p:nvSpPr>
          <p:cNvPr id="4" name="Footer Placeholder 3"/>
          <p:cNvSpPr>
            <a:spLocks noGrp="1"/>
          </p:cNvSpPr>
          <p:nvPr>
            <p:ph type="ftr" sz="quarter" idx="11"/>
          </p:nvPr>
        </p:nvSpPr>
        <p:spPr/>
        <p:txBody>
          <a:bodyPr/>
          <a:lstStyle/>
          <a:p>
            <a:r>
              <a:rPr lang="en-US" dirty="0"/>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t>9</a:t>
            </a:fld>
            <a:endParaRPr lang="en-US" dirty="0"/>
          </a:p>
        </p:txBody>
      </p:sp>
    </p:spTree>
    <p:custDataLst>
      <p:tags r:id="rId1"/>
    </p:custDataLst>
    <p:extLst>
      <p:ext uri="{BB962C8B-B14F-4D97-AF65-F5344CB8AC3E}">
        <p14:creationId xmlns:p14="http://schemas.microsoft.com/office/powerpoint/2010/main" val="13768978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5"/>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CA1779EF-404C-40EC-AE1C-4E7CB1FF3341}"/>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7B5AFE78-9CF7-4712-A484-02177805FB18}"/>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9DB117EC-CCB7-4942-A79F-D67FDA18FDA5}"/>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6EA88DF3-8199-41D3-BD37-41E396ABC7FA}"/>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FD9BC937-E704-4D8E-952C-6E01F47C66D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453E4EAA-52B1-435D-A402-F7FF7F9E897B}"/>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5555b13e-5550-4a64-82c9-4795d4b5fce9" xsi:nil="true"/>
    <Priority xmlns="5555b13e-5550-4a64-82c9-4795d4b5fce9">New</Priority>
    <Remediation_x0020_Date xmlns="5555b13e-5550-4a64-82c9-4795d4b5fce9">2023-09-12T21:25:57+00:00</Remediation_x0020_Dat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2.xml><?xml version="1.0" encoding="utf-8"?>
<ds:datastoreItem xmlns:ds="http://schemas.openxmlformats.org/officeDocument/2006/customXml" ds:itemID="{F87812F4-A88F-4C95-92A7-2EB548D9BB2D}"/>
</file>

<file path=customXml/itemProps3.xml><?xml version="1.0" encoding="utf-8"?>
<ds:datastoreItem xmlns:ds="http://schemas.openxmlformats.org/officeDocument/2006/customXml" ds:itemID="{1C2AA772-8C0A-480C-9E0C-84C76C73C71D}">
  <ds:schemaRefs>
    <ds:schemaRef ds:uri="f8c69903-a0f7-450b-ae3e-376aa9dca0ba"/>
    <ds:schemaRef ds:uri="33d0ab3a-ed53-4b26-b374-c651e1521cb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ODE-PowerPoint-Template</Template>
  <TotalTime>2760</TotalTime>
  <Words>3841</Words>
  <Application>Microsoft Office PowerPoint</Application>
  <PresentationFormat>Widescreen</PresentationFormat>
  <Paragraphs>312</Paragraphs>
  <Slides>15</Slides>
  <Notes>15</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15</vt:i4>
      </vt:variant>
    </vt:vector>
  </HeadingPairs>
  <TitlesOfParts>
    <vt:vector size="24" baseType="lpstr">
      <vt:lpstr>Arial</vt:lpstr>
      <vt:lpstr>Calibri</vt:lpstr>
      <vt:lpstr>Segoe UI</vt:lpstr>
      <vt:lpstr>2021ODE</vt:lpstr>
      <vt:lpstr>Green_2021ODE</vt:lpstr>
      <vt:lpstr>Gold_2021ODE</vt:lpstr>
      <vt:lpstr>Orange_2021ODE</vt:lpstr>
      <vt:lpstr>Red_2021ODE</vt:lpstr>
      <vt:lpstr>Teal_2021ODE</vt:lpstr>
      <vt:lpstr>SY 2023 – 2024 Breakfast After the Bell (BAtB) Equipment Grant</vt:lpstr>
      <vt:lpstr>Who We Serve</vt:lpstr>
      <vt:lpstr>Regulations for Breakfast After Bell (BAtB)</vt:lpstr>
      <vt:lpstr>Goals for this Presentation</vt:lpstr>
      <vt:lpstr>1. The Basics</vt:lpstr>
      <vt:lpstr>2. Eligibility</vt:lpstr>
      <vt:lpstr>3. Qualified Equipment</vt:lpstr>
      <vt:lpstr>4.  Process Steps</vt:lpstr>
      <vt:lpstr>5.  Timeline</vt:lpstr>
      <vt:lpstr>6a.  Claim Submission Process</vt:lpstr>
      <vt:lpstr>6b.  Claim Submission</vt:lpstr>
      <vt:lpstr>7. Procurement</vt:lpstr>
      <vt:lpstr>8. Common Questions and Answers</vt:lpstr>
      <vt:lpstr>9.  Resources</vt:lpstr>
      <vt:lpstr>10. Civil Rights – Nondiscrimination Statement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 2023 – 2024 Breakfast After the Bell (BAtB) Equipment Grant</dc:title>
  <dc:creator>ALLRAN Laura * ODE</dc:creator>
  <cp:lastModifiedBy>ALLRAN Laura * ODE</cp:lastModifiedBy>
  <cp:revision>74</cp:revision>
  <dcterms:created xsi:type="dcterms:W3CDTF">2023-04-10T16:56:01Z</dcterms:created>
  <dcterms:modified xsi:type="dcterms:W3CDTF">2023-09-12T15:34:27Z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0x010100FC7457C9221D0340B8D5CA9726A131CC</vt:lpwstr>
  </property>
  <property fmtid="{D5CDD505-2E9C-101B-9397-08002B2CF9AE}" pid="3" name="ArticulateGUID">
    <vt:lpwstr>A5F46F05-EFD6-4026-ADAF-FCFFDF5134BE</vt:lpwstr>
  </property>
  <property fmtid="{D5CDD505-2E9C-101B-9397-08002B2CF9AE}" pid="4" name="ArticulatePath">
    <vt:lpwstr>SY 2023 – 2024 Breakfast After the Bell</vt:lpwstr>
  </property>
</Properties>
</file>