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8A5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6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87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78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7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7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45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0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5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0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2EC32-8F65-4587-AF93-2AE9C3E7EF6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87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73649" y="123340"/>
            <a:ext cx="11474856" cy="243840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School District’s Name 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Local School Wellness Policy Triennial Assessment Report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During School Year </a:t>
            </a:r>
            <a:r>
              <a:rPr lang="en-US" sz="2200" i="1" dirty="0" smtClean="0">
                <a:solidFill>
                  <a:schemeClr val="accent1">
                    <a:lumMod val="75000"/>
                  </a:schemeClr>
                </a:solidFill>
              </a:rPr>
              <a:t>(enter year), (enter School District’s Name) 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conducted a triennial assessment of the local school wellness policy. </a:t>
            </a:r>
            <a:b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The assessment included the following:</a:t>
            </a:r>
            <a:b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Evaluation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of the LSWP and how it compares to model 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policies</a:t>
            </a:r>
            <a:b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extent to which school(s) in our district are in compliance with the LSWP; 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and</a:t>
            </a:r>
            <a:b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Evaluation of the progress towards goals listed in the policy</a:t>
            </a:r>
            <a:br>
              <a:rPr lang="en-US" sz="2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Below is a summary of the results of the assessment.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grpSp>
        <p:nvGrpSpPr>
          <p:cNvPr id="4" name="Group 3" descr="timeline box" title="timeline box"/>
          <p:cNvGrpSpPr/>
          <p:nvPr/>
        </p:nvGrpSpPr>
        <p:grpSpPr>
          <a:xfrm>
            <a:off x="358511" y="2549634"/>
            <a:ext cx="2857895" cy="3843174"/>
            <a:chOff x="415575" y="1647159"/>
            <a:chExt cx="2763779" cy="1970167"/>
          </a:xfrm>
        </p:grpSpPr>
        <p:sp>
          <p:nvSpPr>
            <p:cNvPr id="23" name="Rectangular Callout 22" descr="Decorative box"/>
            <p:cNvSpPr/>
            <p:nvPr/>
          </p:nvSpPr>
          <p:spPr>
            <a:xfrm>
              <a:off x="421224" y="3243902"/>
              <a:ext cx="2752482" cy="338566"/>
            </a:xfrm>
            <a:prstGeom prst="wedgeRectCallout">
              <a:avLst>
                <a:gd name="adj1" fmla="val -20344"/>
                <a:gd name="adj2" fmla="val 85571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 Placeholder 18" descr="Decorative box"/>
            <p:cNvSpPr txBox="1">
              <a:spLocks/>
            </p:cNvSpPr>
            <p:nvPr/>
          </p:nvSpPr>
          <p:spPr>
            <a:xfrm>
              <a:off x="415575" y="1647159"/>
              <a:ext cx="2752482" cy="17298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anchor="b" anchorCtr="0">
              <a:normAutofit/>
            </a:bodyPr>
            <a:lstStyle>
              <a:lvl1pPr marL="1188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2286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3474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43891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4572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Edit text</a:t>
              </a:r>
            </a:p>
          </p:txBody>
        </p:sp>
        <p:sp>
          <p:nvSpPr>
            <p:cNvPr id="25" name="Text Placeholder 2"/>
            <p:cNvSpPr txBox="1">
              <a:spLocks/>
            </p:cNvSpPr>
            <p:nvPr/>
          </p:nvSpPr>
          <p:spPr>
            <a:xfrm>
              <a:off x="447850" y="3411849"/>
              <a:ext cx="2731504" cy="205477"/>
            </a:xfrm>
            <a:prstGeom prst="rect">
              <a:avLst/>
            </a:prstGeom>
          </p:spPr>
          <p:txBody>
            <a:bodyPr anchor="ctr" anchorCtr="1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US" sz="2400" b="0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20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 smtClean="0"/>
                <a:t>We met these goals</a:t>
              </a:r>
              <a:endParaRPr lang="en-US" sz="1800" dirty="0"/>
            </a:p>
          </p:txBody>
        </p:sp>
      </p:grpSp>
      <p:sp>
        <p:nvSpPr>
          <p:cNvPr id="44" name="Oval 43" title="&quot;&quot;"/>
          <p:cNvSpPr/>
          <p:nvPr/>
        </p:nvSpPr>
        <p:spPr>
          <a:xfrm>
            <a:off x="1145800" y="6569072"/>
            <a:ext cx="134458" cy="134458"/>
          </a:xfrm>
          <a:prstGeom prst="ellipse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" name="Group 4" descr="timeline box" title="timeline box"/>
          <p:cNvGrpSpPr/>
          <p:nvPr/>
        </p:nvGrpSpPr>
        <p:grpSpPr>
          <a:xfrm>
            <a:off x="3371072" y="2561740"/>
            <a:ext cx="2758240" cy="3818136"/>
            <a:chOff x="3288775" y="1658467"/>
            <a:chExt cx="2758240" cy="1914491"/>
          </a:xfrm>
        </p:grpSpPr>
        <p:sp>
          <p:nvSpPr>
            <p:cNvPr id="26" name="Rectangular Callout 25" descr="Decorative box"/>
            <p:cNvSpPr/>
            <p:nvPr/>
          </p:nvSpPr>
          <p:spPr>
            <a:xfrm>
              <a:off x="3294533" y="3300933"/>
              <a:ext cx="2752482" cy="272025"/>
            </a:xfrm>
            <a:prstGeom prst="wedgeRectCallout">
              <a:avLst>
                <a:gd name="adj1" fmla="val -20344"/>
                <a:gd name="adj2" fmla="val 85571"/>
              </a:avLst>
            </a:prstGeom>
            <a:solidFill>
              <a:srgbClr val="CC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 Placeholder 18" descr="Decorative box"/>
            <p:cNvSpPr txBox="1">
              <a:spLocks/>
            </p:cNvSpPr>
            <p:nvPr/>
          </p:nvSpPr>
          <p:spPr>
            <a:xfrm>
              <a:off x="3294533" y="1658467"/>
              <a:ext cx="2752482" cy="1627399"/>
            </a:xfrm>
            <a:prstGeom prst="rect">
              <a:avLst/>
            </a:prstGeom>
            <a:solidFill>
              <a:srgbClr val="FCF4F8"/>
            </a:solidFill>
          </p:spPr>
          <p:txBody>
            <a:bodyPr anchor="b" anchorCtr="0">
              <a:normAutofit/>
            </a:bodyPr>
            <a:lstStyle>
              <a:lvl1pPr marL="1188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286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2pPr>
              <a:lvl3pPr marL="3474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3pPr>
              <a:lvl4pPr marL="43891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4pPr>
              <a:lvl5pPr marL="4572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>
                  <a:solidFill>
                    <a:srgbClr val="CC0066"/>
                  </a:solidFill>
                </a:rPr>
                <a:t>Edit text</a:t>
              </a:r>
            </a:p>
          </p:txBody>
        </p:sp>
        <p:sp>
          <p:nvSpPr>
            <p:cNvPr id="28" name="Text Placeholder 2"/>
            <p:cNvSpPr txBox="1">
              <a:spLocks/>
            </p:cNvSpPr>
            <p:nvPr/>
          </p:nvSpPr>
          <p:spPr>
            <a:xfrm>
              <a:off x="3288775" y="3281418"/>
              <a:ext cx="2752482" cy="257333"/>
            </a:xfrm>
            <a:prstGeom prst="rect">
              <a:avLst/>
            </a:prstGeom>
            <a:solidFill>
              <a:srgbClr val="CC0066"/>
            </a:solidFill>
          </p:spPr>
          <p:txBody>
            <a:bodyPr anchor="ctr" anchorCtr="1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US" sz="2400" b="0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20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 smtClean="0"/>
                <a:t>We are still working on these goals</a:t>
              </a:r>
              <a:endParaRPr lang="en-US" sz="1800" dirty="0"/>
            </a:p>
          </p:txBody>
        </p:sp>
      </p:grpSp>
      <p:sp>
        <p:nvSpPr>
          <p:cNvPr id="46" name="Oval 45" title="&quot;&quot;"/>
          <p:cNvSpPr/>
          <p:nvPr/>
        </p:nvSpPr>
        <p:spPr>
          <a:xfrm>
            <a:off x="4122042" y="6587017"/>
            <a:ext cx="134458" cy="134458"/>
          </a:xfrm>
          <a:prstGeom prst="ellipse">
            <a:avLst/>
          </a:prstGeom>
          <a:solidFill>
            <a:srgbClr val="CC0066"/>
          </a:solidFill>
          <a:ln w="285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 descr="timeline box" title="timeline box"/>
          <p:cNvGrpSpPr/>
          <p:nvPr/>
        </p:nvGrpSpPr>
        <p:grpSpPr>
          <a:xfrm>
            <a:off x="6201695" y="2561740"/>
            <a:ext cx="2757731" cy="3779001"/>
            <a:chOff x="6108393" y="1673399"/>
            <a:chExt cx="2757731" cy="1903589"/>
          </a:xfrm>
        </p:grpSpPr>
        <p:sp>
          <p:nvSpPr>
            <p:cNvPr id="32" name="Rectangular Callout 31" descr="Decorative box"/>
            <p:cNvSpPr/>
            <p:nvPr/>
          </p:nvSpPr>
          <p:spPr>
            <a:xfrm>
              <a:off x="6113642" y="3379389"/>
              <a:ext cx="2752482" cy="197599"/>
            </a:xfrm>
            <a:prstGeom prst="wedgeRectCallout">
              <a:avLst>
                <a:gd name="adj1" fmla="val -20525"/>
                <a:gd name="adj2" fmla="val 11241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Model </a:t>
              </a:r>
              <a:r>
                <a:rPr lang="en-US" dirty="0">
                  <a:solidFill>
                    <a:schemeClr val="bg1"/>
                  </a:solidFill>
                </a:rPr>
                <a:t>Policy Comparison</a:t>
              </a:r>
            </a:p>
            <a:p>
              <a:pPr algn="ctr"/>
              <a:endParaRPr lang="en-US" dirty="0"/>
            </a:p>
          </p:txBody>
        </p:sp>
        <p:sp>
          <p:nvSpPr>
            <p:cNvPr id="33" name="Text Placeholder 18" descr="Decorative box"/>
            <p:cNvSpPr txBox="1">
              <a:spLocks/>
            </p:cNvSpPr>
            <p:nvPr/>
          </p:nvSpPr>
          <p:spPr>
            <a:xfrm>
              <a:off x="6108393" y="1673399"/>
              <a:ext cx="2752482" cy="1702185"/>
            </a:xfrm>
            <a:prstGeom prst="rect">
              <a:avLst/>
            </a:prstGeom>
            <a:solidFill>
              <a:srgbClr val="F0F4E6"/>
            </a:solidFill>
          </p:spPr>
          <p:txBody>
            <a:bodyPr anchor="b" anchorCtr="0">
              <a:normAutofit/>
            </a:bodyPr>
            <a:lstStyle>
              <a:lvl1pPr marL="1188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5"/>
                  </a:solidFill>
                  <a:latin typeface="+mn-lt"/>
                  <a:ea typeface="+mn-ea"/>
                  <a:cs typeface="+mn-cs"/>
                </a:defRPr>
              </a:lvl1pPr>
              <a:lvl2pPr marL="2286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5"/>
                  </a:solidFill>
                  <a:latin typeface="+mn-lt"/>
                  <a:ea typeface="+mn-ea"/>
                  <a:cs typeface="+mn-cs"/>
                </a:defRPr>
              </a:lvl2pPr>
              <a:lvl3pPr marL="3474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5"/>
                  </a:solidFill>
                  <a:latin typeface="+mn-lt"/>
                  <a:ea typeface="+mn-ea"/>
                  <a:cs typeface="+mn-cs"/>
                </a:defRPr>
              </a:lvl3pPr>
              <a:lvl4pPr marL="43891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5"/>
                  </a:solidFill>
                  <a:latin typeface="+mn-lt"/>
                  <a:ea typeface="+mn-ea"/>
                  <a:cs typeface="+mn-cs"/>
                </a:defRPr>
              </a:lvl4pPr>
              <a:lvl5pPr marL="4572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5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 smtClean="0">
                  <a:solidFill>
                    <a:schemeClr val="accent6">
                      <a:lumMod val="75000"/>
                    </a:schemeClr>
                  </a:solidFill>
                </a:rPr>
                <a:t>Edit Text</a:t>
              </a: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49" name="Oval 48" title="&quot;&quot;"/>
          <p:cNvSpPr/>
          <p:nvPr/>
        </p:nvSpPr>
        <p:spPr>
          <a:xfrm>
            <a:off x="6963826" y="6587017"/>
            <a:ext cx="134458" cy="134458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 descr="timeline box" title="timeline box"/>
          <p:cNvGrpSpPr/>
          <p:nvPr/>
        </p:nvGrpSpPr>
        <p:grpSpPr>
          <a:xfrm>
            <a:off x="9096022" y="2613992"/>
            <a:ext cx="2765120" cy="3801284"/>
            <a:chOff x="8987864" y="1669528"/>
            <a:chExt cx="2804636" cy="1894339"/>
          </a:xfrm>
        </p:grpSpPr>
        <p:sp>
          <p:nvSpPr>
            <p:cNvPr id="35" name="Rectangular Callout 34" descr="Decorative box"/>
            <p:cNvSpPr/>
            <p:nvPr/>
          </p:nvSpPr>
          <p:spPr>
            <a:xfrm>
              <a:off x="8987864" y="3325072"/>
              <a:ext cx="2804636" cy="238795"/>
            </a:xfrm>
            <a:prstGeom prst="wedgeRectCallout">
              <a:avLst>
                <a:gd name="adj1" fmla="val -20344"/>
                <a:gd name="adj2" fmla="val 85571"/>
              </a:avLst>
            </a:prstGeom>
            <a:solidFill>
              <a:srgbClr val="00A8A5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>
              <a:normAutofit fontScale="70000" lnSpcReduction="20000"/>
            </a:bodyPr>
            <a:lstStyle/>
            <a:p>
              <a:pPr algn="ctr"/>
              <a:endParaRPr lang="en-US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2600" dirty="0" smtClean="0">
                  <a:solidFill>
                    <a:schemeClr val="bg1"/>
                  </a:solidFill>
                </a:rPr>
                <a:t>Overall </a:t>
              </a:r>
              <a:r>
                <a:rPr lang="en-US" sz="2600" dirty="0">
                  <a:solidFill>
                    <a:schemeClr val="bg1"/>
                  </a:solidFill>
                </a:rPr>
                <a:t>school compliance</a:t>
              </a:r>
            </a:p>
            <a:p>
              <a:pPr algn="ctr"/>
              <a:endParaRPr lang="en-US" sz="2600" dirty="0"/>
            </a:p>
          </p:txBody>
        </p:sp>
        <p:sp>
          <p:nvSpPr>
            <p:cNvPr id="36" name="Text Placeholder 18" descr="Decorative box"/>
            <p:cNvSpPr txBox="1">
              <a:spLocks/>
            </p:cNvSpPr>
            <p:nvPr/>
          </p:nvSpPr>
          <p:spPr>
            <a:xfrm>
              <a:off x="8987864" y="1669528"/>
              <a:ext cx="2791818" cy="1662112"/>
            </a:xfrm>
            <a:prstGeom prst="rect">
              <a:avLst/>
            </a:prstGeom>
            <a:solidFill>
              <a:srgbClr val="E7F5F3"/>
            </a:solidFill>
          </p:spPr>
          <p:txBody>
            <a:bodyPr anchor="b" anchorCtr="0">
              <a:normAutofit/>
            </a:bodyPr>
            <a:lstStyle>
              <a:lvl1pPr marL="1188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1pPr>
              <a:lvl2pPr marL="2286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2pPr>
              <a:lvl3pPr marL="3474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3pPr>
              <a:lvl4pPr marL="43891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4pPr>
              <a:lvl5pPr marL="4572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 smtClean="0">
                  <a:solidFill>
                    <a:srgbClr val="00A8A5"/>
                  </a:solidFill>
                </a:rPr>
                <a:t>Edit Text</a:t>
              </a:r>
              <a:endParaRPr lang="en-US" sz="2000" dirty="0">
                <a:solidFill>
                  <a:srgbClr val="00A8A5"/>
                </a:solidFill>
              </a:endParaRPr>
            </a:p>
          </p:txBody>
        </p:sp>
        <p:sp>
          <p:nvSpPr>
            <p:cNvPr id="37" name="Text Placeholder 2"/>
            <p:cNvSpPr txBox="1">
              <a:spLocks/>
            </p:cNvSpPr>
            <p:nvPr/>
          </p:nvSpPr>
          <p:spPr>
            <a:xfrm>
              <a:off x="8987865" y="2969329"/>
              <a:ext cx="2752482" cy="586760"/>
            </a:xfrm>
            <a:prstGeom prst="rect">
              <a:avLst/>
            </a:prstGeom>
          </p:spPr>
          <p:txBody>
            <a:bodyPr anchor="ctr" anchorCtr="1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US" sz="2400" b="0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20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50" name="Oval 49" title="&quot;&quot;"/>
          <p:cNvSpPr/>
          <p:nvPr/>
        </p:nvSpPr>
        <p:spPr>
          <a:xfrm>
            <a:off x="9859834" y="6600446"/>
            <a:ext cx="134458" cy="134458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70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7457C9221D0340B8D5CA9726A131CC" ma:contentTypeVersion="7" ma:contentTypeDescription="Create a new document." ma:contentTypeScope="" ma:versionID="5dfc938b34e4116f9fe97bd443af5214">
  <xsd:schema xmlns:xsd="http://www.w3.org/2001/XMLSchema" xmlns:xs="http://www.w3.org/2001/XMLSchema" xmlns:p="http://schemas.microsoft.com/office/2006/metadata/properties" xmlns:ns1="http://schemas.microsoft.com/sharepoint/v3" xmlns:ns2="5555b13e-5550-4a64-82c9-4795d4b5fce9" xmlns:ns3="54031767-dd6d-417c-ab73-583408f47564" targetNamespace="http://schemas.microsoft.com/office/2006/metadata/properties" ma:root="true" ma:fieldsID="c871f720fd984a021f16a99f3d42a1e5" ns1:_="" ns2:_="" ns3:_="">
    <xsd:import namespace="http://schemas.microsoft.com/sharepoint/v3"/>
    <xsd:import namespace="5555b13e-5550-4a64-82c9-4795d4b5fce9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55b13e-5550-4a64-82c9-4795d4b5fce9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stimated_x0020_Creation_x0020_Date xmlns="5555b13e-5550-4a64-82c9-4795d4b5fce9" xsi:nil="true"/>
    <Priority xmlns="5555b13e-5550-4a64-82c9-4795d4b5fce9">New</Priority>
    <Remediation_x0020_Date xmlns="5555b13e-5550-4a64-82c9-4795d4b5fce9">2022-03-23T19:13:00+00:00</Remediation_x0020_Date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B4E4034-67CF-49A6-959B-CC8AC4E34FBC}"/>
</file>

<file path=customXml/itemProps2.xml><?xml version="1.0" encoding="utf-8"?>
<ds:datastoreItem xmlns:ds="http://schemas.openxmlformats.org/officeDocument/2006/customXml" ds:itemID="{FF514780-E6B1-4617-890E-C522233A3CE9}"/>
</file>

<file path=customXml/itemProps3.xml><?xml version="1.0" encoding="utf-8"?>
<ds:datastoreItem xmlns:ds="http://schemas.openxmlformats.org/officeDocument/2006/customXml" ds:itemID="{649E132D-4593-405F-BDAC-8422B4EF0F75}"/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123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School District’s Name Local School Wellness Policy Triennial Assessment Report During School Year (enter year), (enter School District’s Name) conducted a triennial assessment of the local school wellness policy.  The assessment included the following: Evaluation of the LSWP and how it compares to model policies The extent to which school(s) in our district are in compliance with the LSWP; and Evaluation of the progress towards goals listed in the policy Below is a summary of the results of the assessment.   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KOLPAK Jennie * ODE</dc:creator>
  <cp:lastModifiedBy>WILLIAMS Karen L * ODE</cp:lastModifiedBy>
  <cp:revision>9</cp:revision>
  <dcterms:created xsi:type="dcterms:W3CDTF">2022-02-18T18:43:34Z</dcterms:created>
  <dcterms:modified xsi:type="dcterms:W3CDTF">2022-03-23T18:38:41Z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0x010100FC7457C9221D0340B8D5CA9726A131CC</vt:lpwstr>
  </property>
</Properties>
</file>