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0"/>
  </p:notesMasterIdLst>
  <p:sldIdLst>
    <p:sldId id="256" r:id="rId5"/>
    <p:sldId id="268" r:id="rId6"/>
    <p:sldId id="257" r:id="rId7"/>
    <p:sldId id="258" r:id="rId8"/>
    <p:sldId id="259" r:id="rId9"/>
    <p:sldId id="261" r:id="rId10"/>
    <p:sldId id="260" r:id="rId11"/>
    <p:sldId id="262" r:id="rId12"/>
    <p:sldId id="263" r:id="rId13"/>
    <p:sldId id="264" r:id="rId14"/>
    <p:sldId id="265" r:id="rId15"/>
    <p:sldId id="266" r:id="rId16"/>
    <p:sldId id="267" r:id="rId17"/>
    <p:sldId id="269" r:id="rId18"/>
    <p:sldId id="270"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71" autoAdjust="0"/>
  </p:normalViewPr>
  <p:slideViewPr>
    <p:cSldViewPr>
      <p:cViewPr varScale="1">
        <p:scale>
          <a:sx n="89" d="100"/>
          <a:sy n="89" d="100"/>
        </p:scale>
        <p:origin x="22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24817-CE7F-4E65-89EB-DCBF98935E99}" type="doc">
      <dgm:prSet loTypeId="urn:microsoft.com/office/officeart/2005/8/layout/hProcess9" loCatId="process" qsTypeId="urn:microsoft.com/office/officeart/2005/8/quickstyle/3d1" qsCatId="3D" csTypeId="urn:microsoft.com/office/officeart/2005/8/colors/accent0_1" csCatId="mainScheme" phldr="1"/>
      <dgm:spPr/>
    </dgm:pt>
    <dgm:pt modelId="{9ABDCF7B-FC64-43F2-ABE4-51B8286F9179}">
      <dgm:prSet phldrT="[Text]"/>
      <dgm:spPr/>
      <dgm:t>
        <a:bodyPr/>
        <a:lstStyle/>
        <a:p>
          <a:r>
            <a:rPr lang="en-US" dirty="0" smtClean="0"/>
            <a:t>Sponsors place order with ODE</a:t>
          </a:r>
          <a:endParaRPr lang="en-US" dirty="0"/>
        </a:p>
      </dgm:t>
    </dgm:pt>
    <dgm:pt modelId="{8BD7AEEF-F69F-4469-9E9E-948957BF99EF}" type="parTrans" cxnId="{541AA752-64CA-4DA2-ACB4-2461F043A0EF}">
      <dgm:prSet/>
      <dgm:spPr/>
      <dgm:t>
        <a:bodyPr/>
        <a:lstStyle/>
        <a:p>
          <a:endParaRPr lang="en-US"/>
        </a:p>
      </dgm:t>
    </dgm:pt>
    <dgm:pt modelId="{B5739BBE-942A-4249-9145-B1B915943B23}" type="sibTrans" cxnId="{541AA752-64CA-4DA2-ACB4-2461F043A0EF}">
      <dgm:prSet/>
      <dgm:spPr/>
      <dgm:t>
        <a:bodyPr/>
        <a:lstStyle/>
        <a:p>
          <a:endParaRPr lang="en-US"/>
        </a:p>
      </dgm:t>
    </dgm:pt>
    <dgm:pt modelId="{7B7227C2-69AF-4C82-B379-81B9915EE193}">
      <dgm:prSet phldrT="[Text]"/>
      <dgm:spPr/>
      <dgm:t>
        <a:bodyPr/>
        <a:lstStyle/>
        <a:p>
          <a:r>
            <a:rPr lang="en-US" dirty="0" smtClean="0"/>
            <a:t>USDA Procures and purchases </a:t>
          </a:r>
          <a:endParaRPr lang="en-US" dirty="0"/>
        </a:p>
      </dgm:t>
      <dgm:extLst>
        <a:ext uri="{E40237B7-FDA0-4F09-8148-C483321AD2D9}">
          <dgm14:cNvPr xmlns:dgm14="http://schemas.microsoft.com/office/drawing/2010/diagram" id="0" name="" descr="4 Boxes on an arrow.  Box one says &quot;sponsors place order with ODE&quot;.  Box two says &quot;USDA procures and purchases&quot;.  Box three says &quot;Food shipped to ODE warehouse&quot;.  Box four says &quot;ODE distributes to sponosr through contractor&quot;." title="Direct Delivery Order Flow"/>
        </a:ext>
      </dgm:extLst>
    </dgm:pt>
    <dgm:pt modelId="{9987BD8A-CDA6-4944-BAF3-E16F562E6F34}" type="parTrans" cxnId="{C375AAAB-B7A0-4DB9-A3A7-60893A688020}">
      <dgm:prSet/>
      <dgm:spPr/>
      <dgm:t>
        <a:bodyPr/>
        <a:lstStyle/>
        <a:p>
          <a:endParaRPr lang="en-US"/>
        </a:p>
      </dgm:t>
    </dgm:pt>
    <dgm:pt modelId="{4FECC6A0-4C27-4ABC-AB0E-08521D7E778E}" type="sibTrans" cxnId="{C375AAAB-B7A0-4DB9-A3A7-60893A688020}">
      <dgm:prSet/>
      <dgm:spPr/>
      <dgm:t>
        <a:bodyPr/>
        <a:lstStyle/>
        <a:p>
          <a:endParaRPr lang="en-US"/>
        </a:p>
      </dgm:t>
    </dgm:pt>
    <dgm:pt modelId="{5578FB79-4336-44D9-BFDA-8F6E85D8B520}">
      <dgm:prSet phldrT="[Text]"/>
      <dgm:spPr/>
      <dgm:t>
        <a:bodyPr/>
        <a:lstStyle/>
        <a:p>
          <a:r>
            <a:rPr lang="en-US" dirty="0" smtClean="0"/>
            <a:t>Food shipped to ODE warehouse</a:t>
          </a:r>
          <a:endParaRPr lang="en-US" dirty="0"/>
        </a:p>
      </dgm:t>
    </dgm:pt>
    <dgm:pt modelId="{B1B1618A-B45F-42D4-9836-5ECDFC4F4F02}" type="parTrans" cxnId="{FBE2778E-513F-49A1-99B7-8B36EFC22430}">
      <dgm:prSet/>
      <dgm:spPr/>
      <dgm:t>
        <a:bodyPr/>
        <a:lstStyle/>
        <a:p>
          <a:endParaRPr lang="en-US"/>
        </a:p>
      </dgm:t>
    </dgm:pt>
    <dgm:pt modelId="{3D074CDF-92B5-4E8E-844F-2B7BE13742AB}" type="sibTrans" cxnId="{FBE2778E-513F-49A1-99B7-8B36EFC22430}">
      <dgm:prSet/>
      <dgm:spPr/>
      <dgm:t>
        <a:bodyPr/>
        <a:lstStyle/>
        <a:p>
          <a:endParaRPr lang="en-US"/>
        </a:p>
      </dgm:t>
    </dgm:pt>
    <dgm:pt modelId="{0CA05608-CA02-417C-AA67-3BF2DFD5764B}">
      <dgm:prSet/>
      <dgm:spPr/>
      <dgm:t>
        <a:bodyPr/>
        <a:lstStyle/>
        <a:p>
          <a:r>
            <a:rPr lang="en-US" dirty="0" smtClean="0"/>
            <a:t>ODE distributes to sponsor through contractor</a:t>
          </a:r>
          <a:endParaRPr lang="en-US" dirty="0"/>
        </a:p>
      </dgm:t>
    </dgm:pt>
    <dgm:pt modelId="{B286DCB1-00A9-4492-A094-B7EDD251DC01}" type="parTrans" cxnId="{369C9A32-2A72-4E02-AC6B-1A586CD726BD}">
      <dgm:prSet/>
      <dgm:spPr/>
      <dgm:t>
        <a:bodyPr/>
        <a:lstStyle/>
        <a:p>
          <a:endParaRPr lang="en-US"/>
        </a:p>
      </dgm:t>
    </dgm:pt>
    <dgm:pt modelId="{97383F3F-7BC7-4B74-82D7-8806FE247B2D}" type="sibTrans" cxnId="{369C9A32-2A72-4E02-AC6B-1A586CD726BD}">
      <dgm:prSet/>
      <dgm:spPr/>
      <dgm:t>
        <a:bodyPr/>
        <a:lstStyle/>
        <a:p>
          <a:endParaRPr lang="en-US"/>
        </a:p>
      </dgm:t>
    </dgm:pt>
    <dgm:pt modelId="{F17FB2C8-E4B4-4435-9BA7-7D80DC8DFA20}" type="pres">
      <dgm:prSet presAssocID="{42F24817-CE7F-4E65-89EB-DCBF98935E99}" presName="CompostProcess" presStyleCnt="0">
        <dgm:presLayoutVars>
          <dgm:dir/>
          <dgm:resizeHandles val="exact"/>
        </dgm:presLayoutVars>
      </dgm:prSet>
      <dgm:spPr/>
    </dgm:pt>
    <dgm:pt modelId="{589FBF8A-4DE0-42D0-BC8E-0CDEC93E2649}" type="pres">
      <dgm:prSet presAssocID="{42F24817-CE7F-4E65-89EB-DCBF98935E99}" presName="arrow" presStyleLbl="bgShp" presStyleIdx="0" presStyleCnt="1"/>
      <dgm:spPr/>
      <dgm:t>
        <a:bodyPr/>
        <a:lstStyle/>
        <a:p>
          <a:endParaRPr lang="en-US"/>
        </a:p>
      </dgm:t>
    </dgm:pt>
    <dgm:pt modelId="{848B2F61-CF11-4299-88F0-7978CDED10CB}" type="pres">
      <dgm:prSet presAssocID="{42F24817-CE7F-4E65-89EB-DCBF98935E99}" presName="linearProcess" presStyleCnt="0"/>
      <dgm:spPr/>
    </dgm:pt>
    <dgm:pt modelId="{449F8F7B-DFE3-4B3D-9133-0E2ED86206C8}" type="pres">
      <dgm:prSet presAssocID="{9ABDCF7B-FC64-43F2-ABE4-51B8286F9179}" presName="textNode" presStyleLbl="node1" presStyleIdx="0" presStyleCnt="4">
        <dgm:presLayoutVars>
          <dgm:bulletEnabled val="1"/>
        </dgm:presLayoutVars>
      </dgm:prSet>
      <dgm:spPr/>
      <dgm:t>
        <a:bodyPr/>
        <a:lstStyle/>
        <a:p>
          <a:endParaRPr lang="en-US"/>
        </a:p>
      </dgm:t>
    </dgm:pt>
    <dgm:pt modelId="{6148C87C-A045-4461-9570-9ED3E163D3EC}" type="pres">
      <dgm:prSet presAssocID="{B5739BBE-942A-4249-9145-B1B915943B23}" presName="sibTrans" presStyleCnt="0"/>
      <dgm:spPr/>
    </dgm:pt>
    <dgm:pt modelId="{42B59866-D885-499D-B1B1-A9BA5E889EB1}" type="pres">
      <dgm:prSet presAssocID="{7B7227C2-69AF-4C82-B379-81B9915EE193}" presName="textNode" presStyleLbl="node1" presStyleIdx="1" presStyleCnt="4">
        <dgm:presLayoutVars>
          <dgm:bulletEnabled val="1"/>
        </dgm:presLayoutVars>
      </dgm:prSet>
      <dgm:spPr/>
      <dgm:t>
        <a:bodyPr/>
        <a:lstStyle/>
        <a:p>
          <a:endParaRPr lang="en-US"/>
        </a:p>
      </dgm:t>
    </dgm:pt>
    <dgm:pt modelId="{C6F9F57D-0455-4CCE-B981-A68164BA1129}" type="pres">
      <dgm:prSet presAssocID="{4FECC6A0-4C27-4ABC-AB0E-08521D7E778E}" presName="sibTrans" presStyleCnt="0"/>
      <dgm:spPr/>
    </dgm:pt>
    <dgm:pt modelId="{0C249D4C-03E6-4C6D-90B2-2B9957583A11}" type="pres">
      <dgm:prSet presAssocID="{5578FB79-4336-44D9-BFDA-8F6E85D8B520}" presName="textNode" presStyleLbl="node1" presStyleIdx="2" presStyleCnt="4">
        <dgm:presLayoutVars>
          <dgm:bulletEnabled val="1"/>
        </dgm:presLayoutVars>
      </dgm:prSet>
      <dgm:spPr/>
      <dgm:t>
        <a:bodyPr/>
        <a:lstStyle/>
        <a:p>
          <a:endParaRPr lang="en-US"/>
        </a:p>
      </dgm:t>
    </dgm:pt>
    <dgm:pt modelId="{DFCF05CC-3332-4FBE-A72A-6408B31644AF}" type="pres">
      <dgm:prSet presAssocID="{3D074CDF-92B5-4E8E-844F-2B7BE13742AB}" presName="sibTrans" presStyleCnt="0"/>
      <dgm:spPr/>
    </dgm:pt>
    <dgm:pt modelId="{4915139C-F139-428A-90DC-20537E6291F0}" type="pres">
      <dgm:prSet presAssocID="{0CA05608-CA02-417C-AA67-3BF2DFD5764B}" presName="textNode" presStyleLbl="node1" presStyleIdx="3" presStyleCnt="4">
        <dgm:presLayoutVars>
          <dgm:bulletEnabled val="1"/>
        </dgm:presLayoutVars>
      </dgm:prSet>
      <dgm:spPr/>
      <dgm:t>
        <a:bodyPr/>
        <a:lstStyle/>
        <a:p>
          <a:endParaRPr lang="en-US"/>
        </a:p>
      </dgm:t>
    </dgm:pt>
  </dgm:ptLst>
  <dgm:cxnLst>
    <dgm:cxn modelId="{E15A4372-DFC5-48F3-9F8E-A1A6B87B5904}" type="presOf" srcId="{9ABDCF7B-FC64-43F2-ABE4-51B8286F9179}" destId="{449F8F7B-DFE3-4B3D-9133-0E2ED86206C8}" srcOrd="0" destOrd="0" presId="urn:microsoft.com/office/officeart/2005/8/layout/hProcess9"/>
    <dgm:cxn modelId="{47D9104E-248A-4FF8-8585-4BD8C667874D}" type="presOf" srcId="{5578FB79-4336-44D9-BFDA-8F6E85D8B520}" destId="{0C249D4C-03E6-4C6D-90B2-2B9957583A11}" srcOrd="0" destOrd="0" presId="urn:microsoft.com/office/officeart/2005/8/layout/hProcess9"/>
    <dgm:cxn modelId="{FBE2778E-513F-49A1-99B7-8B36EFC22430}" srcId="{42F24817-CE7F-4E65-89EB-DCBF98935E99}" destId="{5578FB79-4336-44D9-BFDA-8F6E85D8B520}" srcOrd="2" destOrd="0" parTransId="{B1B1618A-B45F-42D4-9836-5ECDFC4F4F02}" sibTransId="{3D074CDF-92B5-4E8E-844F-2B7BE13742AB}"/>
    <dgm:cxn modelId="{274160B0-3897-4EE1-81E0-9FF2D666FD7A}" type="presOf" srcId="{7B7227C2-69AF-4C82-B379-81B9915EE193}" destId="{42B59866-D885-499D-B1B1-A9BA5E889EB1}" srcOrd="0" destOrd="0" presId="urn:microsoft.com/office/officeart/2005/8/layout/hProcess9"/>
    <dgm:cxn modelId="{369C9A32-2A72-4E02-AC6B-1A586CD726BD}" srcId="{42F24817-CE7F-4E65-89EB-DCBF98935E99}" destId="{0CA05608-CA02-417C-AA67-3BF2DFD5764B}" srcOrd="3" destOrd="0" parTransId="{B286DCB1-00A9-4492-A094-B7EDD251DC01}" sibTransId="{97383F3F-7BC7-4B74-82D7-8806FE247B2D}"/>
    <dgm:cxn modelId="{C375AAAB-B7A0-4DB9-A3A7-60893A688020}" srcId="{42F24817-CE7F-4E65-89EB-DCBF98935E99}" destId="{7B7227C2-69AF-4C82-B379-81B9915EE193}" srcOrd="1" destOrd="0" parTransId="{9987BD8A-CDA6-4944-BAF3-E16F562E6F34}" sibTransId="{4FECC6A0-4C27-4ABC-AB0E-08521D7E778E}"/>
    <dgm:cxn modelId="{7D1B171D-1ABD-46F0-83D2-63DB8326F527}" type="presOf" srcId="{0CA05608-CA02-417C-AA67-3BF2DFD5764B}" destId="{4915139C-F139-428A-90DC-20537E6291F0}" srcOrd="0" destOrd="0" presId="urn:microsoft.com/office/officeart/2005/8/layout/hProcess9"/>
    <dgm:cxn modelId="{064ECBE0-90EF-4E72-ACA3-40A3E3FC7693}" type="presOf" srcId="{42F24817-CE7F-4E65-89EB-DCBF98935E99}" destId="{F17FB2C8-E4B4-4435-9BA7-7D80DC8DFA20}" srcOrd="0" destOrd="0" presId="urn:microsoft.com/office/officeart/2005/8/layout/hProcess9"/>
    <dgm:cxn modelId="{541AA752-64CA-4DA2-ACB4-2461F043A0EF}" srcId="{42F24817-CE7F-4E65-89EB-DCBF98935E99}" destId="{9ABDCF7B-FC64-43F2-ABE4-51B8286F9179}" srcOrd="0" destOrd="0" parTransId="{8BD7AEEF-F69F-4469-9E9E-948957BF99EF}" sibTransId="{B5739BBE-942A-4249-9145-B1B915943B23}"/>
    <dgm:cxn modelId="{874AACBE-DE50-4B07-AF4E-C169F9B43E6C}" type="presParOf" srcId="{F17FB2C8-E4B4-4435-9BA7-7D80DC8DFA20}" destId="{589FBF8A-4DE0-42D0-BC8E-0CDEC93E2649}" srcOrd="0" destOrd="0" presId="urn:microsoft.com/office/officeart/2005/8/layout/hProcess9"/>
    <dgm:cxn modelId="{D48A3C9C-1D1E-4E10-8B99-020441D58DD4}" type="presParOf" srcId="{F17FB2C8-E4B4-4435-9BA7-7D80DC8DFA20}" destId="{848B2F61-CF11-4299-88F0-7978CDED10CB}" srcOrd="1" destOrd="0" presId="urn:microsoft.com/office/officeart/2005/8/layout/hProcess9"/>
    <dgm:cxn modelId="{7CAAFE88-527B-4CBD-8362-DCA382CC18FD}" type="presParOf" srcId="{848B2F61-CF11-4299-88F0-7978CDED10CB}" destId="{449F8F7B-DFE3-4B3D-9133-0E2ED86206C8}" srcOrd="0" destOrd="0" presId="urn:microsoft.com/office/officeart/2005/8/layout/hProcess9"/>
    <dgm:cxn modelId="{2C851C36-F589-4CD3-905D-8971FA1699EC}" type="presParOf" srcId="{848B2F61-CF11-4299-88F0-7978CDED10CB}" destId="{6148C87C-A045-4461-9570-9ED3E163D3EC}" srcOrd="1" destOrd="0" presId="urn:microsoft.com/office/officeart/2005/8/layout/hProcess9"/>
    <dgm:cxn modelId="{82BFEFC2-1056-4DF0-BA1C-F23E3B3D38AB}" type="presParOf" srcId="{848B2F61-CF11-4299-88F0-7978CDED10CB}" destId="{42B59866-D885-499D-B1B1-A9BA5E889EB1}" srcOrd="2" destOrd="0" presId="urn:microsoft.com/office/officeart/2005/8/layout/hProcess9"/>
    <dgm:cxn modelId="{DFB4C034-E996-42A5-B8E1-87349062E368}" type="presParOf" srcId="{848B2F61-CF11-4299-88F0-7978CDED10CB}" destId="{C6F9F57D-0455-4CCE-B981-A68164BA1129}" srcOrd="3" destOrd="0" presId="urn:microsoft.com/office/officeart/2005/8/layout/hProcess9"/>
    <dgm:cxn modelId="{EA9C218D-5D1F-448C-B3F2-935C985C093C}" type="presParOf" srcId="{848B2F61-CF11-4299-88F0-7978CDED10CB}" destId="{0C249D4C-03E6-4C6D-90B2-2B9957583A11}" srcOrd="4" destOrd="0" presId="urn:microsoft.com/office/officeart/2005/8/layout/hProcess9"/>
    <dgm:cxn modelId="{D82C159C-4412-4D1D-82B3-8460DD4A89AB}" type="presParOf" srcId="{848B2F61-CF11-4299-88F0-7978CDED10CB}" destId="{DFCF05CC-3332-4FBE-A72A-6408B31644AF}" srcOrd="5" destOrd="0" presId="urn:microsoft.com/office/officeart/2005/8/layout/hProcess9"/>
    <dgm:cxn modelId="{E542A13B-571C-4E35-BA9E-07645FD29D0B}" type="presParOf" srcId="{848B2F61-CF11-4299-88F0-7978CDED10CB}" destId="{4915139C-F139-428A-90DC-20537E6291F0}"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24817-CE7F-4E65-89EB-DCBF98935E99}" type="doc">
      <dgm:prSet loTypeId="urn:microsoft.com/office/officeart/2005/8/layout/hProcess9" loCatId="process" qsTypeId="urn:microsoft.com/office/officeart/2005/8/quickstyle/3d1" qsCatId="3D" csTypeId="urn:microsoft.com/office/officeart/2005/8/colors/accent0_1" csCatId="mainScheme" phldr="1"/>
      <dgm:spPr/>
    </dgm:pt>
    <dgm:pt modelId="{9ABDCF7B-FC64-43F2-ABE4-51B8286F9179}">
      <dgm:prSet phldrT="[Text]"/>
      <dgm:spPr/>
      <dgm:t>
        <a:bodyPr/>
        <a:lstStyle/>
        <a:p>
          <a:r>
            <a:rPr lang="en-US" dirty="0" smtClean="0"/>
            <a:t>Sponsors place bulk order with ODE</a:t>
          </a:r>
          <a:endParaRPr lang="en-US" dirty="0"/>
        </a:p>
      </dgm:t>
    </dgm:pt>
    <dgm:pt modelId="{8BD7AEEF-F69F-4469-9E9E-948957BF99EF}" type="parTrans" cxnId="{541AA752-64CA-4DA2-ACB4-2461F043A0EF}">
      <dgm:prSet/>
      <dgm:spPr/>
      <dgm:t>
        <a:bodyPr/>
        <a:lstStyle/>
        <a:p>
          <a:endParaRPr lang="en-US"/>
        </a:p>
      </dgm:t>
    </dgm:pt>
    <dgm:pt modelId="{B5739BBE-942A-4249-9145-B1B915943B23}" type="sibTrans" cxnId="{541AA752-64CA-4DA2-ACB4-2461F043A0EF}">
      <dgm:prSet/>
      <dgm:spPr/>
      <dgm:t>
        <a:bodyPr/>
        <a:lstStyle/>
        <a:p>
          <a:endParaRPr lang="en-US"/>
        </a:p>
      </dgm:t>
    </dgm:pt>
    <dgm:pt modelId="{7B7227C2-69AF-4C82-B379-81B9915EE193}">
      <dgm:prSet phldrT="[Text]"/>
      <dgm:spPr/>
      <dgm:t>
        <a:bodyPr/>
        <a:lstStyle/>
        <a:p>
          <a:r>
            <a:rPr lang="en-US" dirty="0" smtClean="0"/>
            <a:t>USDA procures and purchases bulk product</a:t>
          </a:r>
          <a:endParaRPr lang="en-US" dirty="0"/>
        </a:p>
      </dgm:t>
    </dgm:pt>
    <dgm:pt modelId="{9987BD8A-CDA6-4944-BAF3-E16F562E6F34}" type="parTrans" cxnId="{C375AAAB-B7A0-4DB9-A3A7-60893A688020}">
      <dgm:prSet/>
      <dgm:spPr/>
      <dgm:t>
        <a:bodyPr/>
        <a:lstStyle/>
        <a:p>
          <a:endParaRPr lang="en-US"/>
        </a:p>
      </dgm:t>
    </dgm:pt>
    <dgm:pt modelId="{4FECC6A0-4C27-4ABC-AB0E-08521D7E778E}" type="sibTrans" cxnId="{C375AAAB-B7A0-4DB9-A3A7-60893A688020}">
      <dgm:prSet/>
      <dgm:spPr/>
      <dgm:t>
        <a:bodyPr/>
        <a:lstStyle/>
        <a:p>
          <a:endParaRPr lang="en-US"/>
        </a:p>
      </dgm:t>
    </dgm:pt>
    <dgm:pt modelId="{5578FB79-4336-44D9-BFDA-8F6E85D8B520}">
      <dgm:prSet phldrT="[Text]"/>
      <dgm:spPr/>
      <dgm:t>
        <a:bodyPr/>
        <a:lstStyle/>
        <a:p>
          <a:r>
            <a:rPr lang="en-US" dirty="0" smtClean="0"/>
            <a:t>Bulk food shipped to processor warehouse</a:t>
          </a:r>
          <a:endParaRPr lang="en-US" dirty="0"/>
        </a:p>
      </dgm:t>
    </dgm:pt>
    <dgm:pt modelId="{B1B1618A-B45F-42D4-9836-5ECDFC4F4F02}" type="parTrans" cxnId="{FBE2778E-513F-49A1-99B7-8B36EFC22430}">
      <dgm:prSet/>
      <dgm:spPr/>
      <dgm:t>
        <a:bodyPr/>
        <a:lstStyle/>
        <a:p>
          <a:endParaRPr lang="en-US"/>
        </a:p>
      </dgm:t>
    </dgm:pt>
    <dgm:pt modelId="{3D074CDF-92B5-4E8E-844F-2B7BE13742AB}" type="sibTrans" cxnId="{FBE2778E-513F-49A1-99B7-8B36EFC22430}">
      <dgm:prSet/>
      <dgm:spPr/>
      <dgm:t>
        <a:bodyPr/>
        <a:lstStyle/>
        <a:p>
          <a:endParaRPr lang="en-US"/>
        </a:p>
      </dgm:t>
    </dgm:pt>
    <dgm:pt modelId="{0CA05608-CA02-417C-AA67-3BF2DFD5764B}">
      <dgm:prSet/>
      <dgm:spPr/>
      <dgm:t>
        <a:bodyPr/>
        <a:lstStyle/>
        <a:p>
          <a:r>
            <a:rPr lang="en-US" dirty="0" smtClean="0"/>
            <a:t>Sponsor places order with processor and arranges for shipping</a:t>
          </a:r>
          <a:endParaRPr lang="en-US" dirty="0"/>
        </a:p>
      </dgm:t>
      <dgm:extLst>
        <a:ext uri="{E40237B7-FDA0-4F09-8148-C483321AD2D9}">
          <dgm14:cNvPr xmlns:dgm14="http://schemas.microsoft.com/office/drawing/2010/diagram" id="0" name="" title="Diversion Processing order flow"/>
        </a:ext>
      </dgm:extLst>
    </dgm:pt>
    <dgm:pt modelId="{97383F3F-7BC7-4B74-82D7-8806FE247B2D}" type="sibTrans" cxnId="{369C9A32-2A72-4E02-AC6B-1A586CD726BD}">
      <dgm:prSet/>
      <dgm:spPr/>
      <dgm:t>
        <a:bodyPr/>
        <a:lstStyle/>
        <a:p>
          <a:endParaRPr lang="en-US"/>
        </a:p>
      </dgm:t>
    </dgm:pt>
    <dgm:pt modelId="{B286DCB1-00A9-4492-A094-B7EDD251DC01}" type="parTrans" cxnId="{369C9A32-2A72-4E02-AC6B-1A586CD726BD}">
      <dgm:prSet/>
      <dgm:spPr/>
      <dgm:t>
        <a:bodyPr/>
        <a:lstStyle/>
        <a:p>
          <a:endParaRPr lang="en-US"/>
        </a:p>
      </dgm:t>
    </dgm:pt>
    <dgm:pt modelId="{F17FB2C8-E4B4-4435-9BA7-7D80DC8DFA20}" type="pres">
      <dgm:prSet presAssocID="{42F24817-CE7F-4E65-89EB-DCBF98935E99}" presName="CompostProcess" presStyleCnt="0">
        <dgm:presLayoutVars>
          <dgm:dir/>
          <dgm:resizeHandles val="exact"/>
        </dgm:presLayoutVars>
      </dgm:prSet>
      <dgm:spPr/>
    </dgm:pt>
    <dgm:pt modelId="{589FBF8A-4DE0-42D0-BC8E-0CDEC93E2649}" type="pres">
      <dgm:prSet presAssocID="{42F24817-CE7F-4E65-89EB-DCBF98935E99}" presName="arrow" presStyleLbl="bgShp" presStyleIdx="0" presStyleCnt="1"/>
      <dgm:spPr/>
      <dgm:t>
        <a:bodyPr/>
        <a:lstStyle/>
        <a:p>
          <a:endParaRPr lang="en-US"/>
        </a:p>
      </dgm:t>
    </dgm:pt>
    <dgm:pt modelId="{848B2F61-CF11-4299-88F0-7978CDED10CB}" type="pres">
      <dgm:prSet presAssocID="{42F24817-CE7F-4E65-89EB-DCBF98935E99}" presName="linearProcess" presStyleCnt="0"/>
      <dgm:spPr/>
    </dgm:pt>
    <dgm:pt modelId="{449F8F7B-DFE3-4B3D-9133-0E2ED86206C8}" type="pres">
      <dgm:prSet presAssocID="{9ABDCF7B-FC64-43F2-ABE4-51B8286F9179}" presName="textNode" presStyleLbl="node1" presStyleIdx="0" presStyleCnt="4">
        <dgm:presLayoutVars>
          <dgm:bulletEnabled val="1"/>
        </dgm:presLayoutVars>
      </dgm:prSet>
      <dgm:spPr/>
      <dgm:t>
        <a:bodyPr/>
        <a:lstStyle/>
        <a:p>
          <a:endParaRPr lang="en-US"/>
        </a:p>
      </dgm:t>
    </dgm:pt>
    <dgm:pt modelId="{6148C87C-A045-4461-9570-9ED3E163D3EC}" type="pres">
      <dgm:prSet presAssocID="{B5739BBE-942A-4249-9145-B1B915943B23}" presName="sibTrans" presStyleCnt="0"/>
      <dgm:spPr/>
    </dgm:pt>
    <dgm:pt modelId="{42B59866-D885-499D-B1B1-A9BA5E889EB1}" type="pres">
      <dgm:prSet presAssocID="{7B7227C2-69AF-4C82-B379-81B9915EE193}" presName="textNode" presStyleLbl="node1" presStyleIdx="1" presStyleCnt="4">
        <dgm:presLayoutVars>
          <dgm:bulletEnabled val="1"/>
        </dgm:presLayoutVars>
      </dgm:prSet>
      <dgm:spPr/>
      <dgm:t>
        <a:bodyPr/>
        <a:lstStyle/>
        <a:p>
          <a:endParaRPr lang="en-US"/>
        </a:p>
      </dgm:t>
    </dgm:pt>
    <dgm:pt modelId="{C6F9F57D-0455-4CCE-B981-A68164BA1129}" type="pres">
      <dgm:prSet presAssocID="{4FECC6A0-4C27-4ABC-AB0E-08521D7E778E}" presName="sibTrans" presStyleCnt="0"/>
      <dgm:spPr/>
    </dgm:pt>
    <dgm:pt modelId="{0C249D4C-03E6-4C6D-90B2-2B9957583A11}" type="pres">
      <dgm:prSet presAssocID="{5578FB79-4336-44D9-BFDA-8F6E85D8B520}" presName="textNode" presStyleLbl="node1" presStyleIdx="2" presStyleCnt="4">
        <dgm:presLayoutVars>
          <dgm:bulletEnabled val="1"/>
        </dgm:presLayoutVars>
      </dgm:prSet>
      <dgm:spPr/>
      <dgm:t>
        <a:bodyPr/>
        <a:lstStyle/>
        <a:p>
          <a:endParaRPr lang="en-US"/>
        </a:p>
      </dgm:t>
    </dgm:pt>
    <dgm:pt modelId="{DFCF05CC-3332-4FBE-A72A-6408B31644AF}" type="pres">
      <dgm:prSet presAssocID="{3D074CDF-92B5-4E8E-844F-2B7BE13742AB}" presName="sibTrans" presStyleCnt="0"/>
      <dgm:spPr/>
    </dgm:pt>
    <dgm:pt modelId="{4915139C-F139-428A-90DC-20537E6291F0}" type="pres">
      <dgm:prSet presAssocID="{0CA05608-CA02-417C-AA67-3BF2DFD5764B}" presName="textNode" presStyleLbl="node1" presStyleIdx="3" presStyleCnt="4">
        <dgm:presLayoutVars>
          <dgm:bulletEnabled val="1"/>
        </dgm:presLayoutVars>
      </dgm:prSet>
      <dgm:spPr/>
      <dgm:t>
        <a:bodyPr/>
        <a:lstStyle/>
        <a:p>
          <a:endParaRPr lang="en-US"/>
        </a:p>
      </dgm:t>
    </dgm:pt>
  </dgm:ptLst>
  <dgm:cxnLst>
    <dgm:cxn modelId="{E6E46E35-D74C-44F9-9ED1-834D98047FB4}" type="presOf" srcId="{5578FB79-4336-44D9-BFDA-8F6E85D8B520}" destId="{0C249D4C-03E6-4C6D-90B2-2B9957583A11}" srcOrd="0" destOrd="0" presId="urn:microsoft.com/office/officeart/2005/8/layout/hProcess9"/>
    <dgm:cxn modelId="{FD7203C6-F566-4FAF-BE26-26DF42D14E2C}" type="presOf" srcId="{9ABDCF7B-FC64-43F2-ABE4-51B8286F9179}" destId="{449F8F7B-DFE3-4B3D-9133-0E2ED86206C8}" srcOrd="0" destOrd="0" presId="urn:microsoft.com/office/officeart/2005/8/layout/hProcess9"/>
    <dgm:cxn modelId="{15AF628A-1EC3-4419-9565-B7320E5BA346}" type="presOf" srcId="{0CA05608-CA02-417C-AA67-3BF2DFD5764B}" destId="{4915139C-F139-428A-90DC-20537E6291F0}" srcOrd="0" destOrd="0" presId="urn:microsoft.com/office/officeart/2005/8/layout/hProcess9"/>
    <dgm:cxn modelId="{FBE2778E-513F-49A1-99B7-8B36EFC22430}" srcId="{42F24817-CE7F-4E65-89EB-DCBF98935E99}" destId="{5578FB79-4336-44D9-BFDA-8F6E85D8B520}" srcOrd="2" destOrd="0" parTransId="{B1B1618A-B45F-42D4-9836-5ECDFC4F4F02}" sibTransId="{3D074CDF-92B5-4E8E-844F-2B7BE13742AB}"/>
    <dgm:cxn modelId="{541AA752-64CA-4DA2-ACB4-2461F043A0EF}" srcId="{42F24817-CE7F-4E65-89EB-DCBF98935E99}" destId="{9ABDCF7B-FC64-43F2-ABE4-51B8286F9179}" srcOrd="0" destOrd="0" parTransId="{8BD7AEEF-F69F-4469-9E9E-948957BF99EF}" sibTransId="{B5739BBE-942A-4249-9145-B1B915943B23}"/>
    <dgm:cxn modelId="{C7BD95AC-4011-4EA5-A871-8DA0C68C2028}" type="presOf" srcId="{7B7227C2-69AF-4C82-B379-81B9915EE193}" destId="{42B59866-D885-499D-B1B1-A9BA5E889EB1}" srcOrd="0" destOrd="0" presId="urn:microsoft.com/office/officeart/2005/8/layout/hProcess9"/>
    <dgm:cxn modelId="{A8B7B663-5203-4638-B8F8-5AE896FD8700}" type="presOf" srcId="{42F24817-CE7F-4E65-89EB-DCBF98935E99}" destId="{F17FB2C8-E4B4-4435-9BA7-7D80DC8DFA20}" srcOrd="0" destOrd="0" presId="urn:microsoft.com/office/officeart/2005/8/layout/hProcess9"/>
    <dgm:cxn modelId="{369C9A32-2A72-4E02-AC6B-1A586CD726BD}" srcId="{42F24817-CE7F-4E65-89EB-DCBF98935E99}" destId="{0CA05608-CA02-417C-AA67-3BF2DFD5764B}" srcOrd="3" destOrd="0" parTransId="{B286DCB1-00A9-4492-A094-B7EDD251DC01}" sibTransId="{97383F3F-7BC7-4B74-82D7-8806FE247B2D}"/>
    <dgm:cxn modelId="{C375AAAB-B7A0-4DB9-A3A7-60893A688020}" srcId="{42F24817-CE7F-4E65-89EB-DCBF98935E99}" destId="{7B7227C2-69AF-4C82-B379-81B9915EE193}" srcOrd="1" destOrd="0" parTransId="{9987BD8A-CDA6-4944-BAF3-E16F562E6F34}" sibTransId="{4FECC6A0-4C27-4ABC-AB0E-08521D7E778E}"/>
    <dgm:cxn modelId="{EBF2713D-FCDC-4A07-A2CB-DF416261338B}" type="presParOf" srcId="{F17FB2C8-E4B4-4435-9BA7-7D80DC8DFA20}" destId="{589FBF8A-4DE0-42D0-BC8E-0CDEC93E2649}" srcOrd="0" destOrd="0" presId="urn:microsoft.com/office/officeart/2005/8/layout/hProcess9"/>
    <dgm:cxn modelId="{36CE1AA5-87F8-473F-ABCC-98B561F0F629}" type="presParOf" srcId="{F17FB2C8-E4B4-4435-9BA7-7D80DC8DFA20}" destId="{848B2F61-CF11-4299-88F0-7978CDED10CB}" srcOrd="1" destOrd="0" presId="urn:microsoft.com/office/officeart/2005/8/layout/hProcess9"/>
    <dgm:cxn modelId="{4DEDD481-5532-4501-9361-6CD171556483}" type="presParOf" srcId="{848B2F61-CF11-4299-88F0-7978CDED10CB}" destId="{449F8F7B-DFE3-4B3D-9133-0E2ED86206C8}" srcOrd="0" destOrd="0" presId="urn:microsoft.com/office/officeart/2005/8/layout/hProcess9"/>
    <dgm:cxn modelId="{4A74219D-CA39-4BD9-9632-ED4703E8369B}" type="presParOf" srcId="{848B2F61-CF11-4299-88F0-7978CDED10CB}" destId="{6148C87C-A045-4461-9570-9ED3E163D3EC}" srcOrd="1" destOrd="0" presId="urn:microsoft.com/office/officeart/2005/8/layout/hProcess9"/>
    <dgm:cxn modelId="{4C66F719-EEF2-4B4E-B1D2-6D49041FEE08}" type="presParOf" srcId="{848B2F61-CF11-4299-88F0-7978CDED10CB}" destId="{42B59866-D885-499D-B1B1-A9BA5E889EB1}" srcOrd="2" destOrd="0" presId="urn:microsoft.com/office/officeart/2005/8/layout/hProcess9"/>
    <dgm:cxn modelId="{97146033-5FDF-483E-B454-79BA317A19C2}" type="presParOf" srcId="{848B2F61-CF11-4299-88F0-7978CDED10CB}" destId="{C6F9F57D-0455-4CCE-B981-A68164BA1129}" srcOrd="3" destOrd="0" presId="urn:microsoft.com/office/officeart/2005/8/layout/hProcess9"/>
    <dgm:cxn modelId="{E9DDE14C-6FAC-4255-8979-E03CFBC15EEF}" type="presParOf" srcId="{848B2F61-CF11-4299-88F0-7978CDED10CB}" destId="{0C249D4C-03E6-4C6D-90B2-2B9957583A11}" srcOrd="4" destOrd="0" presId="urn:microsoft.com/office/officeart/2005/8/layout/hProcess9"/>
    <dgm:cxn modelId="{A27EFBFD-3BBB-4CF7-B52B-FE5864870CDA}" type="presParOf" srcId="{848B2F61-CF11-4299-88F0-7978CDED10CB}" destId="{DFCF05CC-3332-4FBE-A72A-6408B31644AF}" srcOrd="5" destOrd="0" presId="urn:microsoft.com/office/officeart/2005/8/layout/hProcess9"/>
    <dgm:cxn modelId="{E9AC5B8B-64DE-422C-B440-B95F57264A66}" type="presParOf" srcId="{848B2F61-CF11-4299-88F0-7978CDED10CB}" destId="{4915139C-F139-428A-90DC-20537E6291F0}" srcOrd="6"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24817-CE7F-4E65-89EB-DCBF98935E99}" type="doc">
      <dgm:prSet loTypeId="urn:microsoft.com/office/officeart/2005/8/layout/hProcess9" loCatId="process" qsTypeId="urn:microsoft.com/office/officeart/2005/8/quickstyle/3d1" qsCatId="3D" csTypeId="urn:microsoft.com/office/officeart/2005/8/colors/accent0_1" csCatId="mainScheme" phldr="1"/>
      <dgm:spPr/>
    </dgm:pt>
    <dgm:pt modelId="{9ABDCF7B-FC64-43F2-ABE4-51B8286F9179}">
      <dgm:prSet phldrT="[Text]"/>
      <dgm:spPr/>
      <dgm:t>
        <a:bodyPr/>
        <a:lstStyle/>
        <a:p>
          <a:r>
            <a:rPr lang="en-US" dirty="0" smtClean="0"/>
            <a:t>Sponsors diverts entitlement</a:t>
          </a:r>
          <a:endParaRPr lang="en-US" dirty="0"/>
        </a:p>
      </dgm:t>
    </dgm:pt>
    <dgm:pt modelId="{8BD7AEEF-F69F-4469-9E9E-948957BF99EF}" type="parTrans" cxnId="{541AA752-64CA-4DA2-ACB4-2461F043A0EF}">
      <dgm:prSet/>
      <dgm:spPr/>
      <dgm:t>
        <a:bodyPr/>
        <a:lstStyle/>
        <a:p>
          <a:endParaRPr lang="en-US"/>
        </a:p>
      </dgm:t>
    </dgm:pt>
    <dgm:pt modelId="{B5739BBE-942A-4249-9145-B1B915943B23}" type="sibTrans" cxnId="{541AA752-64CA-4DA2-ACB4-2461F043A0EF}">
      <dgm:prSet/>
      <dgm:spPr/>
      <dgm:t>
        <a:bodyPr/>
        <a:lstStyle/>
        <a:p>
          <a:endParaRPr lang="en-US"/>
        </a:p>
      </dgm:t>
    </dgm:pt>
    <dgm:pt modelId="{7B7227C2-69AF-4C82-B379-81B9915EE193}">
      <dgm:prSet phldrT="[Text]"/>
      <dgm:spPr/>
      <dgm:t>
        <a:bodyPr/>
        <a:lstStyle/>
        <a:p>
          <a:r>
            <a:rPr lang="en-US" dirty="0" smtClean="0"/>
            <a:t>Sponsor looks at USDA approved vendor list</a:t>
          </a:r>
          <a:endParaRPr lang="en-US" dirty="0"/>
        </a:p>
      </dgm:t>
      <dgm:extLst>
        <a:ext uri="{E40237B7-FDA0-4F09-8148-C483321AD2D9}">
          <dgm14:cNvPr xmlns:dgm14="http://schemas.microsoft.com/office/drawing/2010/diagram" id="0" name="" title="word art 2"/>
        </a:ext>
      </dgm:extLst>
    </dgm:pt>
    <dgm:pt modelId="{9987BD8A-CDA6-4944-BAF3-E16F562E6F34}" type="parTrans" cxnId="{C375AAAB-B7A0-4DB9-A3A7-60893A688020}">
      <dgm:prSet/>
      <dgm:spPr/>
      <dgm:t>
        <a:bodyPr/>
        <a:lstStyle/>
        <a:p>
          <a:endParaRPr lang="en-US"/>
        </a:p>
      </dgm:t>
    </dgm:pt>
    <dgm:pt modelId="{4FECC6A0-4C27-4ABC-AB0E-08521D7E778E}" type="sibTrans" cxnId="{C375AAAB-B7A0-4DB9-A3A7-60893A688020}">
      <dgm:prSet/>
      <dgm:spPr/>
      <dgm:t>
        <a:bodyPr/>
        <a:lstStyle/>
        <a:p>
          <a:endParaRPr lang="en-US"/>
        </a:p>
      </dgm:t>
    </dgm:pt>
    <dgm:pt modelId="{5578FB79-4336-44D9-BFDA-8F6E85D8B520}">
      <dgm:prSet phldrT="[Text]"/>
      <dgm:spPr/>
      <dgm:t>
        <a:bodyPr/>
        <a:lstStyle/>
        <a:p>
          <a:r>
            <a:rPr lang="en-US" dirty="0" smtClean="0"/>
            <a:t>Sponsor completes procurement</a:t>
          </a:r>
          <a:endParaRPr lang="en-US" dirty="0"/>
        </a:p>
      </dgm:t>
    </dgm:pt>
    <dgm:pt modelId="{B1B1618A-B45F-42D4-9836-5ECDFC4F4F02}" type="parTrans" cxnId="{FBE2778E-513F-49A1-99B7-8B36EFC22430}">
      <dgm:prSet/>
      <dgm:spPr/>
      <dgm:t>
        <a:bodyPr/>
        <a:lstStyle/>
        <a:p>
          <a:endParaRPr lang="en-US"/>
        </a:p>
      </dgm:t>
    </dgm:pt>
    <dgm:pt modelId="{3D074CDF-92B5-4E8E-844F-2B7BE13742AB}" type="sibTrans" cxnId="{FBE2778E-513F-49A1-99B7-8B36EFC22430}">
      <dgm:prSet/>
      <dgm:spPr/>
      <dgm:t>
        <a:bodyPr/>
        <a:lstStyle/>
        <a:p>
          <a:endParaRPr lang="en-US"/>
        </a:p>
      </dgm:t>
    </dgm:pt>
    <dgm:pt modelId="{0CA05608-CA02-417C-AA67-3BF2DFD5764B}">
      <dgm:prSet/>
      <dgm:spPr/>
      <dgm:t>
        <a:bodyPr/>
        <a:lstStyle/>
        <a:p>
          <a:r>
            <a:rPr lang="en-US" dirty="0" smtClean="0"/>
            <a:t>Sponsor places order with USDA approved vendor</a:t>
          </a:r>
          <a:endParaRPr lang="en-US" dirty="0"/>
        </a:p>
      </dgm:t>
    </dgm:pt>
    <dgm:pt modelId="{97383F3F-7BC7-4B74-82D7-8806FE247B2D}" type="sibTrans" cxnId="{369C9A32-2A72-4E02-AC6B-1A586CD726BD}">
      <dgm:prSet/>
      <dgm:spPr/>
      <dgm:t>
        <a:bodyPr/>
        <a:lstStyle/>
        <a:p>
          <a:endParaRPr lang="en-US"/>
        </a:p>
      </dgm:t>
    </dgm:pt>
    <dgm:pt modelId="{B286DCB1-00A9-4492-A094-B7EDD251DC01}" type="parTrans" cxnId="{369C9A32-2A72-4E02-AC6B-1A586CD726BD}">
      <dgm:prSet/>
      <dgm:spPr/>
      <dgm:t>
        <a:bodyPr/>
        <a:lstStyle/>
        <a:p>
          <a:endParaRPr lang="en-US"/>
        </a:p>
      </dgm:t>
    </dgm:pt>
    <dgm:pt modelId="{BB6D68AE-6B09-423D-B432-93D75A18F4D1}">
      <dgm:prSet/>
      <dgm:spPr/>
      <dgm:t>
        <a:bodyPr/>
        <a:lstStyle/>
        <a:p>
          <a:r>
            <a:rPr lang="en-US" dirty="0" smtClean="0"/>
            <a:t>Vendor bills USDA directly</a:t>
          </a:r>
          <a:endParaRPr lang="en-US" dirty="0"/>
        </a:p>
      </dgm:t>
    </dgm:pt>
    <dgm:pt modelId="{2A34ED30-65D2-475F-BAF0-D7C782D3874D}" type="parTrans" cxnId="{2F90FE5B-7108-4743-BDA2-7F39D60A7AC0}">
      <dgm:prSet/>
      <dgm:spPr/>
      <dgm:t>
        <a:bodyPr/>
        <a:lstStyle/>
        <a:p>
          <a:endParaRPr lang="en-US"/>
        </a:p>
      </dgm:t>
    </dgm:pt>
    <dgm:pt modelId="{FACB5630-978E-4AB4-B7C1-C4A365CBCF2B}" type="sibTrans" cxnId="{2F90FE5B-7108-4743-BDA2-7F39D60A7AC0}">
      <dgm:prSet/>
      <dgm:spPr/>
      <dgm:t>
        <a:bodyPr/>
        <a:lstStyle/>
        <a:p>
          <a:endParaRPr lang="en-US"/>
        </a:p>
      </dgm:t>
    </dgm:pt>
    <dgm:pt modelId="{F17FB2C8-E4B4-4435-9BA7-7D80DC8DFA20}" type="pres">
      <dgm:prSet presAssocID="{42F24817-CE7F-4E65-89EB-DCBF98935E99}" presName="CompostProcess" presStyleCnt="0">
        <dgm:presLayoutVars>
          <dgm:dir/>
          <dgm:resizeHandles val="exact"/>
        </dgm:presLayoutVars>
      </dgm:prSet>
      <dgm:spPr/>
    </dgm:pt>
    <dgm:pt modelId="{589FBF8A-4DE0-42D0-BC8E-0CDEC93E2649}" type="pres">
      <dgm:prSet presAssocID="{42F24817-CE7F-4E65-89EB-DCBF98935E99}" presName="arrow" presStyleLbl="bgShp" presStyleIdx="0" presStyleCnt="1"/>
      <dgm:spPr/>
      <dgm:t>
        <a:bodyPr/>
        <a:lstStyle/>
        <a:p>
          <a:endParaRPr lang="en-US"/>
        </a:p>
      </dgm:t>
      <dgm:extLst>
        <a:ext uri="{E40237B7-FDA0-4F09-8148-C483321AD2D9}">
          <dgm14:cNvPr xmlns:dgm14="http://schemas.microsoft.com/office/drawing/2010/diagram" id="0" name="" descr="5 Boxes on an arrow.  Box one says &quot;Sponsor diverts entitlement&quot;.  Box two says &quot;Sponsor looks at USDA approved vendor list&quot;.  Box three says &quot;Sponsor completes procurement&quot;.  Box four says &quot;Sponsor places orders with USDA approved vendor&quot;.  Box five says &quot;Vendor bills USDA directly&quot; " title="Unprocessed Pilot order flow"/>
        </a:ext>
      </dgm:extLst>
    </dgm:pt>
    <dgm:pt modelId="{848B2F61-CF11-4299-88F0-7978CDED10CB}" type="pres">
      <dgm:prSet presAssocID="{42F24817-CE7F-4E65-89EB-DCBF98935E99}" presName="linearProcess" presStyleCnt="0"/>
      <dgm:spPr/>
    </dgm:pt>
    <dgm:pt modelId="{449F8F7B-DFE3-4B3D-9133-0E2ED86206C8}" type="pres">
      <dgm:prSet presAssocID="{9ABDCF7B-FC64-43F2-ABE4-51B8286F9179}" presName="textNode" presStyleLbl="node1" presStyleIdx="0" presStyleCnt="5">
        <dgm:presLayoutVars>
          <dgm:bulletEnabled val="1"/>
        </dgm:presLayoutVars>
      </dgm:prSet>
      <dgm:spPr/>
      <dgm:t>
        <a:bodyPr/>
        <a:lstStyle/>
        <a:p>
          <a:endParaRPr lang="en-US"/>
        </a:p>
      </dgm:t>
    </dgm:pt>
    <dgm:pt modelId="{6148C87C-A045-4461-9570-9ED3E163D3EC}" type="pres">
      <dgm:prSet presAssocID="{B5739BBE-942A-4249-9145-B1B915943B23}" presName="sibTrans" presStyleCnt="0"/>
      <dgm:spPr/>
    </dgm:pt>
    <dgm:pt modelId="{42B59866-D885-499D-B1B1-A9BA5E889EB1}" type="pres">
      <dgm:prSet presAssocID="{7B7227C2-69AF-4C82-B379-81B9915EE193}" presName="textNode" presStyleLbl="node1" presStyleIdx="1" presStyleCnt="5">
        <dgm:presLayoutVars>
          <dgm:bulletEnabled val="1"/>
        </dgm:presLayoutVars>
      </dgm:prSet>
      <dgm:spPr/>
      <dgm:t>
        <a:bodyPr/>
        <a:lstStyle/>
        <a:p>
          <a:endParaRPr lang="en-US"/>
        </a:p>
      </dgm:t>
    </dgm:pt>
    <dgm:pt modelId="{C6F9F57D-0455-4CCE-B981-A68164BA1129}" type="pres">
      <dgm:prSet presAssocID="{4FECC6A0-4C27-4ABC-AB0E-08521D7E778E}" presName="sibTrans" presStyleCnt="0"/>
      <dgm:spPr/>
    </dgm:pt>
    <dgm:pt modelId="{0C249D4C-03E6-4C6D-90B2-2B9957583A11}" type="pres">
      <dgm:prSet presAssocID="{5578FB79-4336-44D9-BFDA-8F6E85D8B520}" presName="textNode" presStyleLbl="node1" presStyleIdx="2" presStyleCnt="5">
        <dgm:presLayoutVars>
          <dgm:bulletEnabled val="1"/>
        </dgm:presLayoutVars>
      </dgm:prSet>
      <dgm:spPr/>
      <dgm:t>
        <a:bodyPr/>
        <a:lstStyle/>
        <a:p>
          <a:endParaRPr lang="en-US"/>
        </a:p>
      </dgm:t>
    </dgm:pt>
    <dgm:pt modelId="{DFCF05CC-3332-4FBE-A72A-6408B31644AF}" type="pres">
      <dgm:prSet presAssocID="{3D074CDF-92B5-4E8E-844F-2B7BE13742AB}" presName="sibTrans" presStyleCnt="0"/>
      <dgm:spPr/>
    </dgm:pt>
    <dgm:pt modelId="{4915139C-F139-428A-90DC-20537E6291F0}" type="pres">
      <dgm:prSet presAssocID="{0CA05608-CA02-417C-AA67-3BF2DFD5764B}" presName="textNode" presStyleLbl="node1" presStyleIdx="3" presStyleCnt="5">
        <dgm:presLayoutVars>
          <dgm:bulletEnabled val="1"/>
        </dgm:presLayoutVars>
      </dgm:prSet>
      <dgm:spPr/>
      <dgm:t>
        <a:bodyPr/>
        <a:lstStyle/>
        <a:p>
          <a:endParaRPr lang="en-US"/>
        </a:p>
      </dgm:t>
    </dgm:pt>
    <dgm:pt modelId="{18505F88-E967-4F8B-AEFE-E7AAEE70151E}" type="pres">
      <dgm:prSet presAssocID="{97383F3F-7BC7-4B74-82D7-8806FE247B2D}" presName="sibTrans" presStyleCnt="0"/>
      <dgm:spPr/>
    </dgm:pt>
    <dgm:pt modelId="{215468F5-D4FA-4FA0-BA4B-A61E90186B75}" type="pres">
      <dgm:prSet presAssocID="{BB6D68AE-6B09-423D-B432-93D75A18F4D1}" presName="textNode" presStyleLbl="node1" presStyleIdx="4" presStyleCnt="5">
        <dgm:presLayoutVars>
          <dgm:bulletEnabled val="1"/>
        </dgm:presLayoutVars>
      </dgm:prSet>
      <dgm:spPr/>
      <dgm:t>
        <a:bodyPr/>
        <a:lstStyle/>
        <a:p>
          <a:endParaRPr lang="en-US"/>
        </a:p>
      </dgm:t>
    </dgm:pt>
  </dgm:ptLst>
  <dgm:cxnLst>
    <dgm:cxn modelId="{FBE2778E-513F-49A1-99B7-8B36EFC22430}" srcId="{42F24817-CE7F-4E65-89EB-DCBF98935E99}" destId="{5578FB79-4336-44D9-BFDA-8F6E85D8B520}" srcOrd="2" destOrd="0" parTransId="{B1B1618A-B45F-42D4-9836-5ECDFC4F4F02}" sibTransId="{3D074CDF-92B5-4E8E-844F-2B7BE13742AB}"/>
    <dgm:cxn modelId="{694AD9D0-D8E3-4C4F-A3BC-DC72F965AA4C}" type="presOf" srcId="{5578FB79-4336-44D9-BFDA-8F6E85D8B520}" destId="{0C249D4C-03E6-4C6D-90B2-2B9957583A11}" srcOrd="0" destOrd="0" presId="urn:microsoft.com/office/officeart/2005/8/layout/hProcess9"/>
    <dgm:cxn modelId="{7715A3AA-3AAA-40CE-830E-5B7F9B00D9F9}" type="presOf" srcId="{0CA05608-CA02-417C-AA67-3BF2DFD5764B}" destId="{4915139C-F139-428A-90DC-20537E6291F0}" srcOrd="0" destOrd="0" presId="urn:microsoft.com/office/officeart/2005/8/layout/hProcess9"/>
    <dgm:cxn modelId="{E9E4D2B1-6B2B-4479-B31F-2DBA9E456A3C}" type="presOf" srcId="{7B7227C2-69AF-4C82-B379-81B9915EE193}" destId="{42B59866-D885-499D-B1B1-A9BA5E889EB1}" srcOrd="0" destOrd="0" presId="urn:microsoft.com/office/officeart/2005/8/layout/hProcess9"/>
    <dgm:cxn modelId="{26B0B8C0-D267-4AE1-BC88-9222B89433EF}" type="presOf" srcId="{42F24817-CE7F-4E65-89EB-DCBF98935E99}" destId="{F17FB2C8-E4B4-4435-9BA7-7D80DC8DFA20}" srcOrd="0" destOrd="0" presId="urn:microsoft.com/office/officeart/2005/8/layout/hProcess9"/>
    <dgm:cxn modelId="{369C9A32-2A72-4E02-AC6B-1A586CD726BD}" srcId="{42F24817-CE7F-4E65-89EB-DCBF98935E99}" destId="{0CA05608-CA02-417C-AA67-3BF2DFD5764B}" srcOrd="3" destOrd="0" parTransId="{B286DCB1-00A9-4492-A094-B7EDD251DC01}" sibTransId="{97383F3F-7BC7-4B74-82D7-8806FE247B2D}"/>
    <dgm:cxn modelId="{E4729408-A81A-4F39-81CE-5FBCF0A45CC1}" type="presOf" srcId="{BB6D68AE-6B09-423D-B432-93D75A18F4D1}" destId="{215468F5-D4FA-4FA0-BA4B-A61E90186B75}" srcOrd="0" destOrd="0" presId="urn:microsoft.com/office/officeart/2005/8/layout/hProcess9"/>
    <dgm:cxn modelId="{C375AAAB-B7A0-4DB9-A3A7-60893A688020}" srcId="{42F24817-CE7F-4E65-89EB-DCBF98935E99}" destId="{7B7227C2-69AF-4C82-B379-81B9915EE193}" srcOrd="1" destOrd="0" parTransId="{9987BD8A-CDA6-4944-BAF3-E16F562E6F34}" sibTransId="{4FECC6A0-4C27-4ABC-AB0E-08521D7E778E}"/>
    <dgm:cxn modelId="{541AA752-64CA-4DA2-ACB4-2461F043A0EF}" srcId="{42F24817-CE7F-4E65-89EB-DCBF98935E99}" destId="{9ABDCF7B-FC64-43F2-ABE4-51B8286F9179}" srcOrd="0" destOrd="0" parTransId="{8BD7AEEF-F69F-4469-9E9E-948957BF99EF}" sibTransId="{B5739BBE-942A-4249-9145-B1B915943B23}"/>
    <dgm:cxn modelId="{2F90FE5B-7108-4743-BDA2-7F39D60A7AC0}" srcId="{42F24817-CE7F-4E65-89EB-DCBF98935E99}" destId="{BB6D68AE-6B09-423D-B432-93D75A18F4D1}" srcOrd="4" destOrd="0" parTransId="{2A34ED30-65D2-475F-BAF0-D7C782D3874D}" sibTransId="{FACB5630-978E-4AB4-B7C1-C4A365CBCF2B}"/>
    <dgm:cxn modelId="{0DE7A039-D3BA-4198-9143-779A0CA42EA8}" type="presOf" srcId="{9ABDCF7B-FC64-43F2-ABE4-51B8286F9179}" destId="{449F8F7B-DFE3-4B3D-9133-0E2ED86206C8}" srcOrd="0" destOrd="0" presId="urn:microsoft.com/office/officeart/2005/8/layout/hProcess9"/>
    <dgm:cxn modelId="{A5E21014-057A-44C1-AD5A-78D3CFEAF709}" type="presParOf" srcId="{F17FB2C8-E4B4-4435-9BA7-7D80DC8DFA20}" destId="{589FBF8A-4DE0-42D0-BC8E-0CDEC93E2649}" srcOrd="0" destOrd="0" presId="urn:microsoft.com/office/officeart/2005/8/layout/hProcess9"/>
    <dgm:cxn modelId="{01CC6513-4C33-43A1-80F6-59A975FED9B9}" type="presParOf" srcId="{F17FB2C8-E4B4-4435-9BA7-7D80DC8DFA20}" destId="{848B2F61-CF11-4299-88F0-7978CDED10CB}" srcOrd="1" destOrd="0" presId="urn:microsoft.com/office/officeart/2005/8/layout/hProcess9"/>
    <dgm:cxn modelId="{1BCDCB90-4E01-4BDA-A078-D9EB76E77C63}" type="presParOf" srcId="{848B2F61-CF11-4299-88F0-7978CDED10CB}" destId="{449F8F7B-DFE3-4B3D-9133-0E2ED86206C8}" srcOrd="0" destOrd="0" presId="urn:microsoft.com/office/officeart/2005/8/layout/hProcess9"/>
    <dgm:cxn modelId="{25D5FA0B-FB4A-42B3-8F51-1307501A9BB4}" type="presParOf" srcId="{848B2F61-CF11-4299-88F0-7978CDED10CB}" destId="{6148C87C-A045-4461-9570-9ED3E163D3EC}" srcOrd="1" destOrd="0" presId="urn:microsoft.com/office/officeart/2005/8/layout/hProcess9"/>
    <dgm:cxn modelId="{0BFFDA87-7296-4420-A2F3-2A3EBE67BEA5}" type="presParOf" srcId="{848B2F61-CF11-4299-88F0-7978CDED10CB}" destId="{42B59866-D885-499D-B1B1-A9BA5E889EB1}" srcOrd="2" destOrd="0" presId="urn:microsoft.com/office/officeart/2005/8/layout/hProcess9"/>
    <dgm:cxn modelId="{FD6500AD-94FA-4DB1-B481-DB5D3C0474C9}" type="presParOf" srcId="{848B2F61-CF11-4299-88F0-7978CDED10CB}" destId="{C6F9F57D-0455-4CCE-B981-A68164BA1129}" srcOrd="3" destOrd="0" presId="urn:microsoft.com/office/officeart/2005/8/layout/hProcess9"/>
    <dgm:cxn modelId="{65C3031D-602D-4162-83A5-D63EA2D1559A}" type="presParOf" srcId="{848B2F61-CF11-4299-88F0-7978CDED10CB}" destId="{0C249D4C-03E6-4C6D-90B2-2B9957583A11}" srcOrd="4" destOrd="0" presId="urn:microsoft.com/office/officeart/2005/8/layout/hProcess9"/>
    <dgm:cxn modelId="{B9C6E92F-1AE9-40A7-BA22-D88A9BD5EB53}" type="presParOf" srcId="{848B2F61-CF11-4299-88F0-7978CDED10CB}" destId="{DFCF05CC-3332-4FBE-A72A-6408B31644AF}" srcOrd="5" destOrd="0" presId="urn:microsoft.com/office/officeart/2005/8/layout/hProcess9"/>
    <dgm:cxn modelId="{D2AAB256-1FA9-4C55-BBEC-C2A1012A91B7}" type="presParOf" srcId="{848B2F61-CF11-4299-88F0-7978CDED10CB}" destId="{4915139C-F139-428A-90DC-20537E6291F0}" srcOrd="6" destOrd="0" presId="urn:microsoft.com/office/officeart/2005/8/layout/hProcess9"/>
    <dgm:cxn modelId="{DB693A14-C452-4352-8015-B39DC3DE012A}" type="presParOf" srcId="{848B2F61-CF11-4299-88F0-7978CDED10CB}" destId="{18505F88-E967-4F8B-AEFE-E7AAEE70151E}" srcOrd="7" destOrd="0" presId="urn:microsoft.com/office/officeart/2005/8/layout/hProcess9"/>
    <dgm:cxn modelId="{8CF99A9F-90D1-4F76-8685-F446D84EDAAA}" type="presParOf" srcId="{848B2F61-CF11-4299-88F0-7978CDED10CB}" destId="{215468F5-D4FA-4FA0-BA4B-A61E90186B75}" srcOrd="8"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F24817-CE7F-4E65-89EB-DCBF98935E99}" type="doc">
      <dgm:prSet loTypeId="urn:microsoft.com/office/officeart/2005/8/layout/hProcess9" loCatId="process" qsTypeId="urn:microsoft.com/office/officeart/2005/8/quickstyle/3d1" qsCatId="3D" csTypeId="urn:microsoft.com/office/officeart/2005/8/colors/accent0_1" csCatId="mainScheme" phldr="1"/>
      <dgm:spPr/>
    </dgm:pt>
    <dgm:pt modelId="{9ABDCF7B-FC64-43F2-ABE4-51B8286F9179}">
      <dgm:prSet phldrT="[Text]"/>
      <dgm:spPr/>
      <dgm:t>
        <a:bodyPr/>
        <a:lstStyle/>
        <a:p>
          <a:r>
            <a:rPr lang="en-US" dirty="0" smtClean="0"/>
            <a:t>Sponsors diverts entitlement</a:t>
          </a:r>
          <a:endParaRPr lang="en-US" dirty="0"/>
        </a:p>
      </dgm:t>
    </dgm:pt>
    <dgm:pt modelId="{8BD7AEEF-F69F-4469-9E9E-948957BF99EF}" type="parTrans" cxnId="{541AA752-64CA-4DA2-ACB4-2461F043A0EF}">
      <dgm:prSet/>
      <dgm:spPr/>
      <dgm:t>
        <a:bodyPr/>
        <a:lstStyle/>
        <a:p>
          <a:endParaRPr lang="en-US"/>
        </a:p>
      </dgm:t>
    </dgm:pt>
    <dgm:pt modelId="{B5739BBE-942A-4249-9145-B1B915943B23}" type="sibTrans" cxnId="{541AA752-64CA-4DA2-ACB4-2461F043A0EF}">
      <dgm:prSet/>
      <dgm:spPr/>
      <dgm:t>
        <a:bodyPr/>
        <a:lstStyle/>
        <a:p>
          <a:endParaRPr lang="en-US"/>
        </a:p>
      </dgm:t>
    </dgm:pt>
    <dgm:pt modelId="{7B7227C2-69AF-4C82-B379-81B9915EE193}">
      <dgm:prSet phldrT="[Text]"/>
      <dgm:spPr/>
      <dgm:t>
        <a:bodyPr/>
        <a:lstStyle/>
        <a:p>
          <a:r>
            <a:rPr lang="en-US" dirty="0" smtClean="0"/>
            <a:t>USDA sends funds to DLA/DoD</a:t>
          </a:r>
          <a:endParaRPr lang="en-US" dirty="0"/>
        </a:p>
      </dgm:t>
      <dgm:extLst>
        <a:ext uri="{E40237B7-FDA0-4F09-8148-C483321AD2D9}">
          <dgm14:cNvPr xmlns:dgm14="http://schemas.microsoft.com/office/drawing/2010/diagram" id="0" name="" descr="4 Boxes on an arrow.  Box one says &quot;Sponsor diverts entitlement&quot;.  Box two says &quot;USDA sends funds to DLA/DoD&quot;.  Box three says &quot;DLA/DoD procures produce&quot;.  Box four says &quot;Sponsor places orders in DoD FFAVORS web system&quot;." title="USDA DoD Order Flow"/>
        </a:ext>
      </dgm:extLst>
    </dgm:pt>
    <dgm:pt modelId="{9987BD8A-CDA6-4944-BAF3-E16F562E6F34}" type="parTrans" cxnId="{C375AAAB-B7A0-4DB9-A3A7-60893A688020}">
      <dgm:prSet/>
      <dgm:spPr/>
      <dgm:t>
        <a:bodyPr/>
        <a:lstStyle/>
        <a:p>
          <a:endParaRPr lang="en-US"/>
        </a:p>
      </dgm:t>
    </dgm:pt>
    <dgm:pt modelId="{4FECC6A0-4C27-4ABC-AB0E-08521D7E778E}" type="sibTrans" cxnId="{C375AAAB-B7A0-4DB9-A3A7-60893A688020}">
      <dgm:prSet/>
      <dgm:spPr/>
      <dgm:t>
        <a:bodyPr/>
        <a:lstStyle/>
        <a:p>
          <a:endParaRPr lang="en-US"/>
        </a:p>
      </dgm:t>
    </dgm:pt>
    <dgm:pt modelId="{5578FB79-4336-44D9-BFDA-8F6E85D8B520}">
      <dgm:prSet phldrT="[Text]"/>
      <dgm:spPr/>
      <dgm:t>
        <a:bodyPr/>
        <a:lstStyle/>
        <a:p>
          <a:r>
            <a:rPr lang="en-US" dirty="0" smtClean="0"/>
            <a:t>DLA/DoD procures produce</a:t>
          </a:r>
          <a:endParaRPr lang="en-US" dirty="0"/>
        </a:p>
      </dgm:t>
    </dgm:pt>
    <dgm:pt modelId="{B1B1618A-B45F-42D4-9836-5ECDFC4F4F02}" type="parTrans" cxnId="{FBE2778E-513F-49A1-99B7-8B36EFC22430}">
      <dgm:prSet/>
      <dgm:spPr/>
      <dgm:t>
        <a:bodyPr/>
        <a:lstStyle/>
        <a:p>
          <a:endParaRPr lang="en-US"/>
        </a:p>
      </dgm:t>
    </dgm:pt>
    <dgm:pt modelId="{3D074CDF-92B5-4E8E-844F-2B7BE13742AB}" type="sibTrans" cxnId="{FBE2778E-513F-49A1-99B7-8B36EFC22430}">
      <dgm:prSet/>
      <dgm:spPr/>
      <dgm:t>
        <a:bodyPr/>
        <a:lstStyle/>
        <a:p>
          <a:endParaRPr lang="en-US"/>
        </a:p>
      </dgm:t>
    </dgm:pt>
    <dgm:pt modelId="{0CA05608-CA02-417C-AA67-3BF2DFD5764B}">
      <dgm:prSet/>
      <dgm:spPr/>
      <dgm:t>
        <a:bodyPr/>
        <a:lstStyle/>
        <a:p>
          <a:r>
            <a:rPr lang="en-US" dirty="0" smtClean="0"/>
            <a:t>Sponsor places orders in DoD FFAVORS web system</a:t>
          </a:r>
          <a:endParaRPr lang="en-US" dirty="0"/>
        </a:p>
      </dgm:t>
    </dgm:pt>
    <dgm:pt modelId="{B286DCB1-00A9-4492-A094-B7EDD251DC01}" type="parTrans" cxnId="{369C9A32-2A72-4E02-AC6B-1A586CD726BD}">
      <dgm:prSet/>
      <dgm:spPr/>
      <dgm:t>
        <a:bodyPr/>
        <a:lstStyle/>
        <a:p>
          <a:endParaRPr lang="en-US"/>
        </a:p>
      </dgm:t>
    </dgm:pt>
    <dgm:pt modelId="{97383F3F-7BC7-4B74-82D7-8806FE247B2D}" type="sibTrans" cxnId="{369C9A32-2A72-4E02-AC6B-1A586CD726BD}">
      <dgm:prSet/>
      <dgm:spPr/>
      <dgm:t>
        <a:bodyPr/>
        <a:lstStyle/>
        <a:p>
          <a:endParaRPr lang="en-US"/>
        </a:p>
      </dgm:t>
    </dgm:pt>
    <dgm:pt modelId="{F17FB2C8-E4B4-4435-9BA7-7D80DC8DFA20}" type="pres">
      <dgm:prSet presAssocID="{42F24817-CE7F-4E65-89EB-DCBF98935E99}" presName="CompostProcess" presStyleCnt="0">
        <dgm:presLayoutVars>
          <dgm:dir/>
          <dgm:resizeHandles val="exact"/>
        </dgm:presLayoutVars>
      </dgm:prSet>
      <dgm:spPr/>
    </dgm:pt>
    <dgm:pt modelId="{589FBF8A-4DE0-42D0-BC8E-0CDEC93E2649}" type="pres">
      <dgm:prSet presAssocID="{42F24817-CE7F-4E65-89EB-DCBF98935E99}" presName="arrow" presStyleLbl="bgShp" presStyleIdx="0" presStyleCnt="1"/>
      <dgm:spPr/>
      <dgm:t>
        <a:bodyPr/>
        <a:lstStyle/>
        <a:p>
          <a:endParaRPr lang="en-US"/>
        </a:p>
      </dgm:t>
    </dgm:pt>
    <dgm:pt modelId="{848B2F61-CF11-4299-88F0-7978CDED10CB}" type="pres">
      <dgm:prSet presAssocID="{42F24817-CE7F-4E65-89EB-DCBF98935E99}" presName="linearProcess" presStyleCnt="0"/>
      <dgm:spPr/>
    </dgm:pt>
    <dgm:pt modelId="{449F8F7B-DFE3-4B3D-9133-0E2ED86206C8}" type="pres">
      <dgm:prSet presAssocID="{9ABDCF7B-FC64-43F2-ABE4-51B8286F9179}" presName="textNode" presStyleLbl="node1" presStyleIdx="0" presStyleCnt="4">
        <dgm:presLayoutVars>
          <dgm:bulletEnabled val="1"/>
        </dgm:presLayoutVars>
      </dgm:prSet>
      <dgm:spPr/>
      <dgm:t>
        <a:bodyPr/>
        <a:lstStyle/>
        <a:p>
          <a:endParaRPr lang="en-US"/>
        </a:p>
      </dgm:t>
    </dgm:pt>
    <dgm:pt modelId="{6148C87C-A045-4461-9570-9ED3E163D3EC}" type="pres">
      <dgm:prSet presAssocID="{B5739BBE-942A-4249-9145-B1B915943B23}" presName="sibTrans" presStyleCnt="0"/>
      <dgm:spPr/>
    </dgm:pt>
    <dgm:pt modelId="{42B59866-D885-499D-B1B1-A9BA5E889EB1}" type="pres">
      <dgm:prSet presAssocID="{7B7227C2-69AF-4C82-B379-81B9915EE193}" presName="textNode" presStyleLbl="node1" presStyleIdx="1" presStyleCnt="4">
        <dgm:presLayoutVars>
          <dgm:bulletEnabled val="1"/>
        </dgm:presLayoutVars>
      </dgm:prSet>
      <dgm:spPr/>
      <dgm:t>
        <a:bodyPr/>
        <a:lstStyle/>
        <a:p>
          <a:endParaRPr lang="en-US"/>
        </a:p>
      </dgm:t>
    </dgm:pt>
    <dgm:pt modelId="{C6F9F57D-0455-4CCE-B981-A68164BA1129}" type="pres">
      <dgm:prSet presAssocID="{4FECC6A0-4C27-4ABC-AB0E-08521D7E778E}" presName="sibTrans" presStyleCnt="0"/>
      <dgm:spPr/>
    </dgm:pt>
    <dgm:pt modelId="{0C249D4C-03E6-4C6D-90B2-2B9957583A11}" type="pres">
      <dgm:prSet presAssocID="{5578FB79-4336-44D9-BFDA-8F6E85D8B520}" presName="textNode" presStyleLbl="node1" presStyleIdx="2" presStyleCnt="4">
        <dgm:presLayoutVars>
          <dgm:bulletEnabled val="1"/>
        </dgm:presLayoutVars>
      </dgm:prSet>
      <dgm:spPr/>
      <dgm:t>
        <a:bodyPr/>
        <a:lstStyle/>
        <a:p>
          <a:endParaRPr lang="en-US"/>
        </a:p>
      </dgm:t>
    </dgm:pt>
    <dgm:pt modelId="{DFCF05CC-3332-4FBE-A72A-6408B31644AF}" type="pres">
      <dgm:prSet presAssocID="{3D074CDF-92B5-4E8E-844F-2B7BE13742AB}" presName="sibTrans" presStyleCnt="0"/>
      <dgm:spPr/>
    </dgm:pt>
    <dgm:pt modelId="{4915139C-F139-428A-90DC-20537E6291F0}" type="pres">
      <dgm:prSet presAssocID="{0CA05608-CA02-417C-AA67-3BF2DFD5764B}" presName="textNode" presStyleLbl="node1" presStyleIdx="3" presStyleCnt="4">
        <dgm:presLayoutVars>
          <dgm:bulletEnabled val="1"/>
        </dgm:presLayoutVars>
      </dgm:prSet>
      <dgm:spPr/>
      <dgm:t>
        <a:bodyPr/>
        <a:lstStyle/>
        <a:p>
          <a:endParaRPr lang="en-US"/>
        </a:p>
      </dgm:t>
    </dgm:pt>
  </dgm:ptLst>
  <dgm:cxnLst>
    <dgm:cxn modelId="{CBCFE455-C7DB-4C80-9B59-67C9E91D9930}" type="presOf" srcId="{9ABDCF7B-FC64-43F2-ABE4-51B8286F9179}" destId="{449F8F7B-DFE3-4B3D-9133-0E2ED86206C8}" srcOrd="0" destOrd="0" presId="urn:microsoft.com/office/officeart/2005/8/layout/hProcess9"/>
    <dgm:cxn modelId="{FBE2778E-513F-49A1-99B7-8B36EFC22430}" srcId="{42F24817-CE7F-4E65-89EB-DCBF98935E99}" destId="{5578FB79-4336-44D9-BFDA-8F6E85D8B520}" srcOrd="2" destOrd="0" parTransId="{B1B1618A-B45F-42D4-9836-5ECDFC4F4F02}" sibTransId="{3D074CDF-92B5-4E8E-844F-2B7BE13742AB}"/>
    <dgm:cxn modelId="{D1D5D60F-DC9A-4C12-82CD-74D673D9BCAB}" type="presOf" srcId="{5578FB79-4336-44D9-BFDA-8F6E85D8B520}" destId="{0C249D4C-03E6-4C6D-90B2-2B9957583A11}" srcOrd="0" destOrd="0" presId="urn:microsoft.com/office/officeart/2005/8/layout/hProcess9"/>
    <dgm:cxn modelId="{541AA752-64CA-4DA2-ACB4-2461F043A0EF}" srcId="{42F24817-CE7F-4E65-89EB-DCBF98935E99}" destId="{9ABDCF7B-FC64-43F2-ABE4-51B8286F9179}" srcOrd="0" destOrd="0" parTransId="{8BD7AEEF-F69F-4469-9E9E-948957BF99EF}" sibTransId="{B5739BBE-942A-4249-9145-B1B915943B23}"/>
    <dgm:cxn modelId="{0EA8DA10-2164-49C5-B48F-FB992D48C272}" type="presOf" srcId="{42F24817-CE7F-4E65-89EB-DCBF98935E99}" destId="{F17FB2C8-E4B4-4435-9BA7-7D80DC8DFA20}" srcOrd="0" destOrd="0" presId="urn:microsoft.com/office/officeart/2005/8/layout/hProcess9"/>
    <dgm:cxn modelId="{369C9A32-2A72-4E02-AC6B-1A586CD726BD}" srcId="{42F24817-CE7F-4E65-89EB-DCBF98935E99}" destId="{0CA05608-CA02-417C-AA67-3BF2DFD5764B}" srcOrd="3" destOrd="0" parTransId="{B286DCB1-00A9-4492-A094-B7EDD251DC01}" sibTransId="{97383F3F-7BC7-4B74-82D7-8806FE247B2D}"/>
    <dgm:cxn modelId="{1238467D-5940-43CE-8535-AE0F5EB4C4D5}" type="presOf" srcId="{0CA05608-CA02-417C-AA67-3BF2DFD5764B}" destId="{4915139C-F139-428A-90DC-20537E6291F0}" srcOrd="0" destOrd="0" presId="urn:microsoft.com/office/officeart/2005/8/layout/hProcess9"/>
    <dgm:cxn modelId="{C375AAAB-B7A0-4DB9-A3A7-60893A688020}" srcId="{42F24817-CE7F-4E65-89EB-DCBF98935E99}" destId="{7B7227C2-69AF-4C82-B379-81B9915EE193}" srcOrd="1" destOrd="0" parTransId="{9987BD8A-CDA6-4944-BAF3-E16F562E6F34}" sibTransId="{4FECC6A0-4C27-4ABC-AB0E-08521D7E778E}"/>
    <dgm:cxn modelId="{B183ADC5-379A-4948-9BE4-593B81A1EB66}" type="presOf" srcId="{7B7227C2-69AF-4C82-B379-81B9915EE193}" destId="{42B59866-D885-499D-B1B1-A9BA5E889EB1}" srcOrd="0" destOrd="0" presId="urn:microsoft.com/office/officeart/2005/8/layout/hProcess9"/>
    <dgm:cxn modelId="{667B9A24-6882-4C8D-8C74-1FCB6720855B}" type="presParOf" srcId="{F17FB2C8-E4B4-4435-9BA7-7D80DC8DFA20}" destId="{589FBF8A-4DE0-42D0-BC8E-0CDEC93E2649}" srcOrd="0" destOrd="0" presId="urn:microsoft.com/office/officeart/2005/8/layout/hProcess9"/>
    <dgm:cxn modelId="{BC2D1E93-0292-4C10-B7D1-D97FAED0FDDD}" type="presParOf" srcId="{F17FB2C8-E4B4-4435-9BA7-7D80DC8DFA20}" destId="{848B2F61-CF11-4299-88F0-7978CDED10CB}" srcOrd="1" destOrd="0" presId="urn:microsoft.com/office/officeart/2005/8/layout/hProcess9"/>
    <dgm:cxn modelId="{6C045174-7E6A-4912-B5E4-2E7BB1F4AEA8}" type="presParOf" srcId="{848B2F61-CF11-4299-88F0-7978CDED10CB}" destId="{449F8F7B-DFE3-4B3D-9133-0E2ED86206C8}" srcOrd="0" destOrd="0" presId="urn:microsoft.com/office/officeart/2005/8/layout/hProcess9"/>
    <dgm:cxn modelId="{CA9632F9-C06B-4777-8036-DDDE7D8D44A1}" type="presParOf" srcId="{848B2F61-CF11-4299-88F0-7978CDED10CB}" destId="{6148C87C-A045-4461-9570-9ED3E163D3EC}" srcOrd="1" destOrd="0" presId="urn:microsoft.com/office/officeart/2005/8/layout/hProcess9"/>
    <dgm:cxn modelId="{EBB8BD3C-3B4D-464D-A7A9-B996C5310D24}" type="presParOf" srcId="{848B2F61-CF11-4299-88F0-7978CDED10CB}" destId="{42B59866-D885-499D-B1B1-A9BA5E889EB1}" srcOrd="2" destOrd="0" presId="urn:microsoft.com/office/officeart/2005/8/layout/hProcess9"/>
    <dgm:cxn modelId="{8BFB0680-D163-4F8E-BBB5-AA259C8443BB}" type="presParOf" srcId="{848B2F61-CF11-4299-88F0-7978CDED10CB}" destId="{C6F9F57D-0455-4CCE-B981-A68164BA1129}" srcOrd="3" destOrd="0" presId="urn:microsoft.com/office/officeart/2005/8/layout/hProcess9"/>
    <dgm:cxn modelId="{80FF4B67-563F-4C84-BCBB-F901FB1B3FF3}" type="presParOf" srcId="{848B2F61-CF11-4299-88F0-7978CDED10CB}" destId="{0C249D4C-03E6-4C6D-90B2-2B9957583A11}" srcOrd="4" destOrd="0" presId="urn:microsoft.com/office/officeart/2005/8/layout/hProcess9"/>
    <dgm:cxn modelId="{6F58FD09-1A0B-46CF-ABE8-8803AEA32496}" type="presParOf" srcId="{848B2F61-CF11-4299-88F0-7978CDED10CB}" destId="{DFCF05CC-3332-4FBE-A72A-6408B31644AF}" srcOrd="5" destOrd="0" presId="urn:microsoft.com/office/officeart/2005/8/layout/hProcess9"/>
    <dgm:cxn modelId="{3761A559-89A1-4982-8014-58F95E00B47F}" type="presParOf" srcId="{848B2F61-CF11-4299-88F0-7978CDED10CB}" destId="{4915139C-F139-428A-90DC-20537E6291F0}" srcOrd="6" destOrd="0" presId="urn:microsoft.com/office/officeart/2005/8/layout/hProcess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FBF8A-4DE0-42D0-BC8E-0CDEC93E2649}">
      <dsp:nvSpPr>
        <dsp:cNvPr id="0" name=""/>
        <dsp:cNvSpPr/>
      </dsp:nvSpPr>
      <dsp:spPr>
        <a:xfrm>
          <a:off x="617219" y="0"/>
          <a:ext cx="6995160" cy="1981200"/>
        </a:xfrm>
        <a:prstGeom prst="rightArrow">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49F8F7B-DFE3-4B3D-9133-0E2ED86206C8}">
      <dsp:nvSpPr>
        <dsp:cNvPr id="0" name=""/>
        <dsp:cNvSpPr/>
      </dsp:nvSpPr>
      <dsp:spPr>
        <a:xfrm>
          <a:off x="4118" y="594359"/>
          <a:ext cx="1981051" cy="792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Sponsors place order with ODE</a:t>
          </a:r>
          <a:endParaRPr lang="en-US" sz="1500" kern="1200" dirty="0"/>
        </a:p>
      </dsp:txBody>
      <dsp:txXfrm>
        <a:off x="42804" y="633045"/>
        <a:ext cx="1903679" cy="715108"/>
      </dsp:txXfrm>
    </dsp:sp>
    <dsp:sp modelId="{42B59866-D885-499D-B1B1-A9BA5E889EB1}">
      <dsp:nvSpPr>
        <dsp:cNvPr id="0" name=""/>
        <dsp:cNvSpPr/>
      </dsp:nvSpPr>
      <dsp:spPr>
        <a:xfrm>
          <a:off x="2084222" y="594359"/>
          <a:ext cx="1981051" cy="792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USDA Procures and purchases </a:t>
          </a:r>
          <a:endParaRPr lang="en-US" sz="1500" kern="1200" dirty="0"/>
        </a:p>
      </dsp:txBody>
      <dsp:txXfrm>
        <a:off x="2122908" y="633045"/>
        <a:ext cx="1903679" cy="715108"/>
      </dsp:txXfrm>
    </dsp:sp>
    <dsp:sp modelId="{0C249D4C-03E6-4C6D-90B2-2B9957583A11}">
      <dsp:nvSpPr>
        <dsp:cNvPr id="0" name=""/>
        <dsp:cNvSpPr/>
      </dsp:nvSpPr>
      <dsp:spPr>
        <a:xfrm>
          <a:off x="4164326" y="594359"/>
          <a:ext cx="1981051" cy="792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Food shipped to ODE warehouse</a:t>
          </a:r>
          <a:endParaRPr lang="en-US" sz="1500" kern="1200" dirty="0"/>
        </a:p>
      </dsp:txBody>
      <dsp:txXfrm>
        <a:off x="4203012" y="633045"/>
        <a:ext cx="1903679" cy="715108"/>
      </dsp:txXfrm>
    </dsp:sp>
    <dsp:sp modelId="{4915139C-F139-428A-90DC-20537E6291F0}">
      <dsp:nvSpPr>
        <dsp:cNvPr id="0" name=""/>
        <dsp:cNvSpPr/>
      </dsp:nvSpPr>
      <dsp:spPr>
        <a:xfrm>
          <a:off x="6244430" y="594359"/>
          <a:ext cx="1981051" cy="792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ODE distributes to sponsor through contractor</a:t>
          </a:r>
          <a:endParaRPr lang="en-US" sz="1500" kern="1200" dirty="0"/>
        </a:p>
      </dsp:txBody>
      <dsp:txXfrm>
        <a:off x="6283116" y="633045"/>
        <a:ext cx="1903679" cy="715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FBF8A-4DE0-42D0-BC8E-0CDEC93E2649}">
      <dsp:nvSpPr>
        <dsp:cNvPr id="0" name=""/>
        <dsp:cNvSpPr/>
      </dsp:nvSpPr>
      <dsp:spPr>
        <a:xfrm>
          <a:off x="617219" y="0"/>
          <a:ext cx="6995160" cy="2362199"/>
        </a:xfrm>
        <a:prstGeom prst="rightArrow">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49F8F7B-DFE3-4B3D-9133-0E2ED86206C8}">
      <dsp:nvSpPr>
        <dsp:cNvPr id="0" name=""/>
        <dsp:cNvSpPr/>
      </dsp:nvSpPr>
      <dsp:spPr>
        <a:xfrm>
          <a:off x="4118" y="708659"/>
          <a:ext cx="1981051"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Sponsors place bulk order with ODE</a:t>
          </a:r>
          <a:endParaRPr lang="en-US" sz="1400" kern="1200" dirty="0"/>
        </a:p>
      </dsp:txBody>
      <dsp:txXfrm>
        <a:off x="50243" y="754784"/>
        <a:ext cx="1888801" cy="852630"/>
      </dsp:txXfrm>
    </dsp:sp>
    <dsp:sp modelId="{42B59866-D885-499D-B1B1-A9BA5E889EB1}">
      <dsp:nvSpPr>
        <dsp:cNvPr id="0" name=""/>
        <dsp:cNvSpPr/>
      </dsp:nvSpPr>
      <dsp:spPr>
        <a:xfrm>
          <a:off x="2084222" y="708659"/>
          <a:ext cx="1981051"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USDA procures and purchases bulk product</a:t>
          </a:r>
          <a:endParaRPr lang="en-US" sz="1400" kern="1200" dirty="0"/>
        </a:p>
      </dsp:txBody>
      <dsp:txXfrm>
        <a:off x="2130347" y="754784"/>
        <a:ext cx="1888801" cy="852630"/>
      </dsp:txXfrm>
    </dsp:sp>
    <dsp:sp modelId="{0C249D4C-03E6-4C6D-90B2-2B9957583A11}">
      <dsp:nvSpPr>
        <dsp:cNvPr id="0" name=""/>
        <dsp:cNvSpPr/>
      </dsp:nvSpPr>
      <dsp:spPr>
        <a:xfrm>
          <a:off x="4164326" y="708659"/>
          <a:ext cx="1981051"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Bulk food shipped to processor warehouse</a:t>
          </a:r>
          <a:endParaRPr lang="en-US" sz="1400" kern="1200" dirty="0"/>
        </a:p>
      </dsp:txBody>
      <dsp:txXfrm>
        <a:off x="4210451" y="754784"/>
        <a:ext cx="1888801" cy="852630"/>
      </dsp:txXfrm>
    </dsp:sp>
    <dsp:sp modelId="{4915139C-F139-428A-90DC-20537E6291F0}">
      <dsp:nvSpPr>
        <dsp:cNvPr id="0" name=""/>
        <dsp:cNvSpPr/>
      </dsp:nvSpPr>
      <dsp:spPr>
        <a:xfrm>
          <a:off x="6244430" y="708659"/>
          <a:ext cx="1981051"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Sponsor places order with processor and arranges for shipping</a:t>
          </a:r>
          <a:endParaRPr lang="en-US" sz="1400" kern="1200" dirty="0"/>
        </a:p>
      </dsp:txBody>
      <dsp:txXfrm>
        <a:off x="6290555" y="754784"/>
        <a:ext cx="1888801" cy="852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FBF8A-4DE0-42D0-BC8E-0CDEC93E2649}">
      <dsp:nvSpPr>
        <dsp:cNvPr id="0" name=""/>
        <dsp:cNvSpPr/>
      </dsp:nvSpPr>
      <dsp:spPr>
        <a:xfrm>
          <a:off x="617219" y="0"/>
          <a:ext cx="6995160" cy="2362199"/>
        </a:xfrm>
        <a:prstGeom prst="rightArrow">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49F8F7B-DFE3-4B3D-9133-0E2ED86206C8}">
      <dsp:nvSpPr>
        <dsp:cNvPr id="0" name=""/>
        <dsp:cNvSpPr/>
      </dsp:nvSpPr>
      <dsp:spPr>
        <a:xfrm>
          <a:off x="3616" y="708659"/>
          <a:ext cx="1581224"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Sponsors diverts entitlement</a:t>
          </a:r>
          <a:endParaRPr lang="en-US" sz="1400" kern="1200" dirty="0"/>
        </a:p>
      </dsp:txBody>
      <dsp:txXfrm>
        <a:off x="49741" y="754784"/>
        <a:ext cx="1488974" cy="852630"/>
      </dsp:txXfrm>
    </dsp:sp>
    <dsp:sp modelId="{42B59866-D885-499D-B1B1-A9BA5E889EB1}">
      <dsp:nvSpPr>
        <dsp:cNvPr id="0" name=""/>
        <dsp:cNvSpPr/>
      </dsp:nvSpPr>
      <dsp:spPr>
        <a:xfrm>
          <a:off x="1663902" y="708659"/>
          <a:ext cx="1581224"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Sponsor looks at USDA approved vendor list</a:t>
          </a:r>
          <a:endParaRPr lang="en-US" sz="1400" kern="1200" dirty="0"/>
        </a:p>
      </dsp:txBody>
      <dsp:txXfrm>
        <a:off x="1710027" y="754784"/>
        <a:ext cx="1488974" cy="852630"/>
      </dsp:txXfrm>
    </dsp:sp>
    <dsp:sp modelId="{0C249D4C-03E6-4C6D-90B2-2B9957583A11}">
      <dsp:nvSpPr>
        <dsp:cNvPr id="0" name=""/>
        <dsp:cNvSpPr/>
      </dsp:nvSpPr>
      <dsp:spPr>
        <a:xfrm>
          <a:off x="3324187" y="708659"/>
          <a:ext cx="1581224"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Sponsor completes procurement</a:t>
          </a:r>
          <a:endParaRPr lang="en-US" sz="1400" kern="1200" dirty="0"/>
        </a:p>
      </dsp:txBody>
      <dsp:txXfrm>
        <a:off x="3370312" y="754784"/>
        <a:ext cx="1488974" cy="852630"/>
      </dsp:txXfrm>
    </dsp:sp>
    <dsp:sp modelId="{4915139C-F139-428A-90DC-20537E6291F0}">
      <dsp:nvSpPr>
        <dsp:cNvPr id="0" name=""/>
        <dsp:cNvSpPr/>
      </dsp:nvSpPr>
      <dsp:spPr>
        <a:xfrm>
          <a:off x="4984473" y="708659"/>
          <a:ext cx="1581224"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Sponsor places order with USDA approved vendor</a:t>
          </a:r>
          <a:endParaRPr lang="en-US" sz="1400" kern="1200" dirty="0"/>
        </a:p>
      </dsp:txBody>
      <dsp:txXfrm>
        <a:off x="5030598" y="754784"/>
        <a:ext cx="1488974" cy="852630"/>
      </dsp:txXfrm>
    </dsp:sp>
    <dsp:sp modelId="{215468F5-D4FA-4FA0-BA4B-A61E90186B75}">
      <dsp:nvSpPr>
        <dsp:cNvPr id="0" name=""/>
        <dsp:cNvSpPr/>
      </dsp:nvSpPr>
      <dsp:spPr>
        <a:xfrm>
          <a:off x="6644759" y="708659"/>
          <a:ext cx="1581224" cy="944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Vendor bills USDA directly</a:t>
          </a:r>
          <a:endParaRPr lang="en-US" sz="1400" kern="1200" dirty="0"/>
        </a:p>
      </dsp:txBody>
      <dsp:txXfrm>
        <a:off x="6690884" y="754784"/>
        <a:ext cx="1488974" cy="852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FBF8A-4DE0-42D0-BC8E-0CDEC93E2649}">
      <dsp:nvSpPr>
        <dsp:cNvPr id="0" name=""/>
        <dsp:cNvSpPr/>
      </dsp:nvSpPr>
      <dsp:spPr>
        <a:xfrm>
          <a:off x="617219" y="0"/>
          <a:ext cx="6995160" cy="1981200"/>
        </a:xfrm>
        <a:prstGeom prst="rightArrow">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49F8F7B-DFE3-4B3D-9133-0E2ED86206C8}">
      <dsp:nvSpPr>
        <dsp:cNvPr id="0" name=""/>
        <dsp:cNvSpPr/>
      </dsp:nvSpPr>
      <dsp:spPr>
        <a:xfrm>
          <a:off x="4118" y="594359"/>
          <a:ext cx="1981051" cy="792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Sponsors diverts entitlement</a:t>
          </a:r>
          <a:endParaRPr lang="en-US" sz="1400" kern="1200" dirty="0"/>
        </a:p>
      </dsp:txBody>
      <dsp:txXfrm>
        <a:off x="42804" y="633045"/>
        <a:ext cx="1903679" cy="715108"/>
      </dsp:txXfrm>
    </dsp:sp>
    <dsp:sp modelId="{42B59866-D885-499D-B1B1-A9BA5E889EB1}">
      <dsp:nvSpPr>
        <dsp:cNvPr id="0" name=""/>
        <dsp:cNvSpPr/>
      </dsp:nvSpPr>
      <dsp:spPr>
        <a:xfrm>
          <a:off x="2084222" y="594359"/>
          <a:ext cx="1981051" cy="792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USDA sends funds to DLA/DoD</a:t>
          </a:r>
          <a:endParaRPr lang="en-US" sz="1400" kern="1200" dirty="0"/>
        </a:p>
      </dsp:txBody>
      <dsp:txXfrm>
        <a:off x="2122908" y="633045"/>
        <a:ext cx="1903679" cy="715108"/>
      </dsp:txXfrm>
    </dsp:sp>
    <dsp:sp modelId="{0C249D4C-03E6-4C6D-90B2-2B9957583A11}">
      <dsp:nvSpPr>
        <dsp:cNvPr id="0" name=""/>
        <dsp:cNvSpPr/>
      </dsp:nvSpPr>
      <dsp:spPr>
        <a:xfrm>
          <a:off x="4164326" y="594359"/>
          <a:ext cx="1981051" cy="792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DLA/DoD procures produce</a:t>
          </a:r>
          <a:endParaRPr lang="en-US" sz="1400" kern="1200" dirty="0"/>
        </a:p>
      </dsp:txBody>
      <dsp:txXfrm>
        <a:off x="4203012" y="633045"/>
        <a:ext cx="1903679" cy="715108"/>
      </dsp:txXfrm>
    </dsp:sp>
    <dsp:sp modelId="{4915139C-F139-428A-90DC-20537E6291F0}">
      <dsp:nvSpPr>
        <dsp:cNvPr id="0" name=""/>
        <dsp:cNvSpPr/>
      </dsp:nvSpPr>
      <dsp:spPr>
        <a:xfrm>
          <a:off x="6244430" y="594359"/>
          <a:ext cx="1981051" cy="792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Sponsor places orders in DoD FFAVORS web system</a:t>
          </a:r>
          <a:endParaRPr lang="en-US" sz="1400" kern="1200" dirty="0"/>
        </a:p>
      </dsp:txBody>
      <dsp:txXfrm>
        <a:off x="6283116" y="633045"/>
        <a:ext cx="1903679" cy="7151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1E140EF-7323-4A38-BED4-0424F49ED206}" type="datetimeFigureOut">
              <a:rPr lang="en-US"/>
              <a:pPr>
                <a:defRPr/>
              </a:pPr>
              <a:t>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CDD7D63-E008-4330-BD9D-A5AEC5C30BDC}" type="slidenum">
              <a:rPr lang="en-US" altLang="en-US"/>
              <a:pPr/>
              <a:t>‹#›</a:t>
            </a:fld>
            <a:endParaRPr lang="en-US" altLang="en-US"/>
          </a:p>
        </p:txBody>
      </p:sp>
    </p:spTree>
    <p:extLst>
      <p:ext uri="{BB962C8B-B14F-4D97-AF65-F5344CB8AC3E}">
        <p14:creationId xmlns:p14="http://schemas.microsoft.com/office/powerpoint/2010/main" val="2264771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Welcome</a:t>
            </a:r>
            <a:r>
              <a:rPr lang="en-US" altLang="en-US" baseline="0" dirty="0" smtClean="0"/>
              <a:t> to an introduction to the USDA Food Distribution Program.</a:t>
            </a: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28FDE78-0BBA-43B3-94B3-04EEA62B26EE}" type="slidenum">
              <a:rPr lang="en-US" altLang="en-US">
                <a:latin typeface="Arial" charset="0"/>
              </a:rPr>
              <a:pPr>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Fruits</a:t>
            </a:r>
          </a:p>
          <a:p>
            <a:pPr marL="0" indent="0">
              <a:buNone/>
            </a:pPr>
            <a:r>
              <a:rPr lang="en-US" sz="1200" dirty="0" smtClean="0"/>
              <a:t>USDA offers fresh, frozen, canned and dried options in sizes ranging from individual portion to bulk sizes for processing.</a:t>
            </a:r>
          </a:p>
          <a:p>
            <a:pPr marL="0" indent="0">
              <a:buNone/>
            </a:pPr>
            <a:r>
              <a:rPr lang="en-US" sz="1200" dirty="0" smtClean="0"/>
              <a:t>• Canned fruits are packed in extra light syrup with the option of sucrose only syrup.</a:t>
            </a: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10</a:t>
            </a:fld>
            <a:endParaRPr lang="en-US" altLang="en-US"/>
          </a:p>
        </p:txBody>
      </p:sp>
    </p:spTree>
    <p:extLst>
      <p:ext uri="{BB962C8B-B14F-4D97-AF65-F5344CB8AC3E}">
        <p14:creationId xmlns:p14="http://schemas.microsoft.com/office/powerpoint/2010/main" val="340029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WHOLE GRAINS</a:t>
            </a:r>
          </a:p>
          <a:p>
            <a:pPr marL="0" indent="0">
              <a:buNone/>
            </a:pPr>
            <a:r>
              <a:rPr lang="en-US" dirty="0" smtClean="0"/>
              <a:t>• </a:t>
            </a:r>
            <a:r>
              <a:rPr lang="en-US" sz="1200" dirty="0" smtClean="0"/>
              <a:t>All items shipped to schools meet the whole grain-rich criteria.</a:t>
            </a:r>
          </a:p>
          <a:p>
            <a:pPr marL="0" indent="0">
              <a:buNone/>
            </a:pPr>
            <a:r>
              <a:rPr lang="en-US" sz="1200" dirty="0" smtClean="0"/>
              <a:t>• Schools can order ready-to-serve items and whole grain products for scratch cooking or baking. </a:t>
            </a: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11</a:t>
            </a:fld>
            <a:endParaRPr lang="en-US" altLang="en-US"/>
          </a:p>
        </p:txBody>
      </p:sp>
    </p:spTree>
    <p:extLst>
      <p:ext uri="{BB962C8B-B14F-4D97-AF65-F5344CB8AC3E}">
        <p14:creationId xmlns:p14="http://schemas.microsoft.com/office/powerpoint/2010/main" val="1819112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MEAT/MEAT ALTERNATES</a:t>
            </a:r>
          </a:p>
          <a:p>
            <a:pPr marL="0" indent="0">
              <a:buNone/>
            </a:pPr>
            <a:r>
              <a:rPr lang="en-US" sz="1200" dirty="0" smtClean="0"/>
              <a:t>• USDA offers a variety of nutrient-dense protein options such as meat, fish, cheese, nuts and eggs.</a:t>
            </a:r>
          </a:p>
          <a:p>
            <a:pPr marL="0" indent="0">
              <a:buNone/>
            </a:pPr>
            <a:r>
              <a:rPr lang="en-US" sz="1200" dirty="0" smtClean="0"/>
              <a:t>• Specifications have been changed to lower the sodium and fat on many meat and cheese products.</a:t>
            </a:r>
          </a:p>
          <a:p>
            <a:pPr marL="0" indent="0">
              <a:buNone/>
            </a:pPr>
            <a:r>
              <a:rPr lang="en-US" sz="1200" dirty="0" smtClean="0"/>
              <a:t>• USDA continues to work with industry to make reductions to sodium while still achieving optimal product performance and acceptability.</a:t>
            </a: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12</a:t>
            </a:fld>
            <a:endParaRPr lang="en-US" altLang="en-US"/>
          </a:p>
        </p:txBody>
      </p:sp>
    </p:spTree>
    <p:extLst>
      <p:ext uri="{BB962C8B-B14F-4D97-AF65-F5344CB8AC3E}">
        <p14:creationId xmlns:p14="http://schemas.microsoft.com/office/powerpoint/2010/main" val="3522705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 Foods Are High Quality, Versatile and Economical</a:t>
            </a:r>
          </a:p>
          <a:p>
            <a:endParaRPr lang="en-US" dirty="0" smtClean="0"/>
          </a:p>
          <a:p>
            <a:r>
              <a:rPr lang="en-US" dirty="0" smtClean="0"/>
              <a:t>USDA Foods offers:</a:t>
            </a:r>
          </a:p>
          <a:p>
            <a:pPr lvl="1"/>
            <a:r>
              <a:rPr lang="en-US" sz="2400" dirty="0" smtClean="0"/>
              <a:t>More than 50 agricultural products available in more than 200 different items, forms, and pack sizes. For example,</a:t>
            </a:r>
            <a:r>
              <a:rPr lang="en-US" sz="2400" baseline="0" dirty="0" smtClean="0"/>
              <a:t> dried cranberries not only come in bulk bags for use in recipes and the salad bar, but also in individual wrapped single serving packages. </a:t>
            </a:r>
            <a:endParaRPr lang="en-US" sz="2400" dirty="0" smtClean="0"/>
          </a:p>
          <a:p>
            <a:endParaRPr lang="en-US" dirty="0" smtClean="0"/>
          </a:p>
          <a:p>
            <a:r>
              <a:rPr lang="en-US" dirty="0" smtClean="0"/>
              <a:t>Foods purchased: </a:t>
            </a:r>
          </a:p>
          <a:p>
            <a:pPr lvl="1"/>
            <a:r>
              <a:rPr lang="en-US" sz="2400" dirty="0" smtClean="0"/>
              <a:t>Comply with stringent specifications. USDA</a:t>
            </a:r>
            <a:r>
              <a:rPr lang="en-US" sz="2400" baseline="0" dirty="0" smtClean="0"/>
              <a:t> has multiple agencies that work together on specifications and also receive feedback from state agencies who in turn receive feedback from recipient agencies (sponsors).</a:t>
            </a:r>
            <a:endParaRPr lang="en-US" sz="2400" dirty="0" smtClean="0"/>
          </a:p>
          <a:p>
            <a:pPr lvl="1"/>
            <a:r>
              <a:rPr lang="en-US" sz="2400" dirty="0" smtClean="0"/>
              <a:t>Processed under USDA grading and inspection services. Be rest assured that the food comes from reputable suppliers</a:t>
            </a:r>
            <a:r>
              <a:rPr lang="en-US" sz="2400" baseline="0" dirty="0" smtClean="0"/>
              <a:t> with a known track record. </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13</a:t>
            </a:fld>
            <a:endParaRPr lang="en-US" altLang="en-US"/>
          </a:p>
        </p:txBody>
      </p:sp>
    </p:spTree>
    <p:extLst>
      <p:ext uri="{BB962C8B-B14F-4D97-AF65-F5344CB8AC3E}">
        <p14:creationId xmlns:p14="http://schemas.microsoft.com/office/powerpoint/2010/main" val="220536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F0FF4-8590-4570-95D6-FF1D6F9172E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4520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F0FF4-8590-4570-95D6-FF1D6F9172E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62212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USDA Foods provides healthy foods to schools by</a:t>
            </a:r>
            <a:r>
              <a:rPr lang="en-US" dirty="0" smtClean="0"/>
              <a:t>:</a:t>
            </a:r>
          </a:p>
          <a:p>
            <a:r>
              <a:rPr lang="en-US" sz="1200" b="1" dirty="0" smtClean="0"/>
              <a:t>Purchasing </a:t>
            </a:r>
            <a:r>
              <a:rPr lang="en-US" sz="1200" dirty="0" smtClean="0"/>
              <a:t>more than two billion pounds of food from American farmers each year. </a:t>
            </a:r>
          </a:p>
          <a:p>
            <a:r>
              <a:rPr lang="en-US" sz="1200" b="1" dirty="0" smtClean="0"/>
              <a:t>Meeting </a:t>
            </a:r>
            <a:r>
              <a:rPr lang="en-US" sz="1200" dirty="0" smtClean="0"/>
              <a:t>strict food safety and nutrition standards and using 100% American grown foods. </a:t>
            </a:r>
          </a:p>
          <a:p>
            <a:r>
              <a:rPr lang="en-US" sz="1200" b="1" dirty="0" smtClean="0"/>
              <a:t>Providing </a:t>
            </a:r>
            <a:r>
              <a:rPr lang="en-US" sz="1200" dirty="0" smtClean="0"/>
              <a:t>high quality meals to more than </a:t>
            </a:r>
            <a:r>
              <a:rPr lang="en-US" sz="1200" b="1" dirty="0" smtClean="0"/>
              <a:t>30 million students </a:t>
            </a:r>
            <a:r>
              <a:rPr lang="en-US" sz="1200" dirty="0" smtClean="0"/>
              <a:t>a day. </a:t>
            </a:r>
          </a:p>
          <a:p>
            <a:r>
              <a:rPr lang="en-US" sz="1200" b="1" dirty="0" smtClean="0"/>
              <a:t>Adding </a:t>
            </a:r>
            <a:r>
              <a:rPr lang="en-US" sz="1200" dirty="0" smtClean="0"/>
              <a:t>versatility and being an economical way to provide our Nation’s children with appealing meals.</a:t>
            </a: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2</a:t>
            </a:fld>
            <a:endParaRPr lang="en-US" altLang="en-US"/>
          </a:p>
        </p:txBody>
      </p:sp>
    </p:spTree>
    <p:extLst>
      <p:ext uri="{BB962C8B-B14F-4D97-AF65-F5344CB8AC3E}">
        <p14:creationId xmlns:p14="http://schemas.microsoft.com/office/powerpoint/2010/main" val="270182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 Food Distribution</a:t>
            </a:r>
            <a:r>
              <a:rPr lang="en-US" baseline="0" dirty="0" smtClean="0"/>
              <a:t> Program has two primary goals:</a:t>
            </a:r>
          </a:p>
          <a:p>
            <a:endParaRPr lang="en-US" baseline="0" dirty="0" smtClean="0"/>
          </a:p>
          <a:p>
            <a:pPr marL="0" indent="0">
              <a:buNone/>
            </a:pPr>
            <a:r>
              <a:rPr lang="en-US" altLang="en-US" dirty="0" smtClean="0">
                <a:latin typeface="Arial" charset="0"/>
                <a:cs typeface="Arial" charset="0"/>
              </a:rPr>
              <a:t>#1: Support American Agricultural markets</a:t>
            </a:r>
          </a:p>
          <a:p>
            <a:pPr lvl="2"/>
            <a:r>
              <a:rPr lang="en-US" altLang="en-US" dirty="0" smtClean="0">
                <a:latin typeface="Arial" charset="0"/>
                <a:cs typeface="Arial" charset="0"/>
              </a:rPr>
              <a:t>USDA Foods have to be 100% domestic</a:t>
            </a:r>
          </a:p>
          <a:p>
            <a:pPr lvl="2"/>
            <a:r>
              <a:rPr lang="en-US" altLang="en-US" dirty="0" smtClean="0">
                <a:latin typeface="Arial" charset="0"/>
                <a:cs typeface="Arial" charset="0"/>
              </a:rPr>
              <a:t>Buy American exemptions do not apply (that is why you don’t see canned pineapple anymore, for example)</a:t>
            </a:r>
          </a:p>
          <a:p>
            <a:pPr lvl="2"/>
            <a:endParaRPr lang="en-US" altLang="en-US" dirty="0" smtClean="0">
              <a:latin typeface="Arial" charset="0"/>
              <a:cs typeface="Arial" charset="0"/>
            </a:endParaRPr>
          </a:p>
          <a:p>
            <a:pPr marL="0" indent="0">
              <a:buNone/>
            </a:pPr>
            <a:r>
              <a:rPr lang="en-US" altLang="en-US" dirty="0" smtClean="0">
                <a:latin typeface="Arial" charset="0"/>
                <a:cs typeface="Arial" charset="0"/>
              </a:rPr>
              <a:t>#2: Provide nutritious, USDA purchased food to sponsors that assist with meeting nutritional goals of program </a:t>
            </a:r>
          </a:p>
          <a:p>
            <a:pPr lvl="1">
              <a:buFont typeface="Arial" panose="020B0604020202020204" pitchFamily="34" charset="0"/>
              <a:buChar char="•"/>
            </a:pPr>
            <a:r>
              <a:rPr lang="en-US" altLang="en-US" dirty="0" smtClean="0">
                <a:latin typeface="Arial" charset="0"/>
                <a:cs typeface="Arial" charset="0"/>
              </a:rPr>
              <a:t>i.e. canned fruit in light syrup, reduced sodium cheese, low-fat proteins, whole grain rich, etc.)</a:t>
            </a: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3</a:t>
            </a:fld>
            <a:endParaRPr lang="en-US" altLang="en-US"/>
          </a:p>
        </p:txBody>
      </p:sp>
    </p:spTree>
    <p:extLst>
      <p:ext uri="{BB962C8B-B14F-4D97-AF65-F5344CB8AC3E}">
        <p14:creationId xmlns:p14="http://schemas.microsoft.com/office/powerpoint/2010/main" val="380129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charset="0"/>
                <a:cs typeface="Arial" charset="0"/>
              </a:rPr>
              <a:t>Over </a:t>
            </a:r>
            <a:r>
              <a:rPr lang="en-US" altLang="en-US" dirty="0" smtClean="0">
                <a:latin typeface="Arial" charset="0"/>
                <a:cs typeface="Arial" charset="0"/>
              </a:rPr>
              <a:t>17 </a:t>
            </a:r>
            <a:r>
              <a:rPr lang="en-US" altLang="en-US" dirty="0" smtClean="0">
                <a:latin typeface="Arial" charset="0"/>
                <a:cs typeface="Arial" charset="0"/>
              </a:rPr>
              <a:t>million entitlement</a:t>
            </a:r>
            <a:r>
              <a:rPr lang="en-US" altLang="en-US" baseline="0" dirty="0" smtClean="0">
                <a:latin typeface="Arial" charset="0"/>
                <a:cs typeface="Arial" charset="0"/>
              </a:rPr>
              <a:t> was distributed in Oregon this year</a:t>
            </a:r>
            <a:r>
              <a:rPr lang="en-US" altLang="en-US" dirty="0" smtClean="0">
                <a:latin typeface="Arial" charset="0"/>
                <a:cs typeface="Arial" charset="0"/>
              </a:rPr>
              <a:t>. This varies from year-to-year</a:t>
            </a:r>
            <a:r>
              <a:rPr lang="en-US" altLang="en-US" baseline="0" dirty="0" smtClean="0">
                <a:latin typeface="Arial" charset="0"/>
                <a:cs typeface="Arial" charset="0"/>
              </a:rPr>
              <a:t> based on meal counts and entitlement rate.</a:t>
            </a:r>
          </a:p>
          <a:p>
            <a:endParaRPr lang="en-US" altLang="en-US" baseline="0" dirty="0" smtClean="0">
              <a:latin typeface="Arial" charset="0"/>
              <a:cs typeface="Arial" charset="0"/>
            </a:endParaRPr>
          </a:p>
          <a:p>
            <a:r>
              <a:rPr lang="en-US" altLang="en-US" baseline="0" dirty="0" smtClean="0">
                <a:latin typeface="Arial" charset="0"/>
                <a:cs typeface="Arial" charset="0"/>
              </a:rPr>
              <a:t>How is the rate calculated?</a:t>
            </a:r>
            <a:endParaRPr lang="en-US" altLang="en-US" dirty="0" smtClean="0">
              <a:latin typeface="Arial" charset="0"/>
              <a:cs typeface="Arial" charset="0"/>
            </a:endParaRPr>
          </a:p>
          <a:p>
            <a:pPr lvl="0"/>
            <a:r>
              <a:rPr lang="en-US" altLang="en-US" dirty="0" smtClean="0">
                <a:latin typeface="Arial" charset="0"/>
                <a:cs typeface="Arial" charset="0"/>
              </a:rPr>
              <a:t>Base rate </a:t>
            </a:r>
            <a:r>
              <a:rPr lang="en-US" altLang="en-US" dirty="0" smtClean="0">
                <a:latin typeface="Arial" charset="0"/>
                <a:cs typeface="Arial" charset="0"/>
              </a:rPr>
              <a:t>(</a:t>
            </a:r>
            <a:r>
              <a:rPr lang="en-US" altLang="en-US" dirty="0" smtClean="0">
                <a:latin typeface="Arial" charset="0"/>
                <a:cs typeface="Arial" charset="0"/>
              </a:rPr>
              <a:t>determined in July)</a:t>
            </a:r>
          </a:p>
          <a:p>
            <a:pPr lvl="0"/>
            <a:r>
              <a:rPr lang="en-US" altLang="en-US" dirty="0" smtClean="0">
                <a:latin typeface="Arial" charset="0"/>
                <a:cs typeface="Arial" charset="0"/>
              </a:rPr>
              <a:t>12% adjustment increases </a:t>
            </a:r>
            <a:r>
              <a:rPr lang="en-US" altLang="en-US" dirty="0" smtClean="0">
                <a:latin typeface="Arial" charset="0"/>
                <a:cs typeface="Arial" charset="0"/>
              </a:rPr>
              <a:t>base</a:t>
            </a:r>
            <a:r>
              <a:rPr lang="en-US" altLang="en-US" baseline="0" dirty="0" smtClean="0">
                <a:latin typeface="Arial" charset="0"/>
                <a:cs typeface="Arial" charset="0"/>
              </a:rPr>
              <a:t> amount</a:t>
            </a:r>
          </a:p>
          <a:p>
            <a:pPr lvl="0"/>
            <a:r>
              <a:rPr lang="en-US" altLang="en-US" dirty="0" smtClean="0">
                <a:latin typeface="Arial" charset="0"/>
                <a:cs typeface="Arial" charset="0"/>
              </a:rPr>
              <a:t>USDA </a:t>
            </a:r>
            <a:r>
              <a:rPr lang="en-US" altLang="en-US" dirty="0" smtClean="0">
                <a:latin typeface="Arial" charset="0"/>
                <a:cs typeface="Arial" charset="0"/>
              </a:rPr>
              <a:t>Foods purchases must meet 12% of reimbursement nationally (bonus no longer included in calculation)</a:t>
            </a:r>
          </a:p>
          <a:p>
            <a:pPr lvl="0"/>
            <a:r>
              <a:rPr lang="en-US" altLang="en-US" dirty="0" smtClean="0">
                <a:latin typeface="Arial" charset="0"/>
                <a:cs typeface="Arial" charset="0"/>
              </a:rPr>
              <a:t>If we</a:t>
            </a:r>
            <a:r>
              <a:rPr lang="en-US" altLang="en-US" baseline="0" dirty="0" smtClean="0">
                <a:latin typeface="Arial" charset="0"/>
                <a:cs typeface="Arial" charset="0"/>
              </a:rPr>
              <a:t> </a:t>
            </a:r>
            <a:r>
              <a:rPr lang="en-US" altLang="en-US" dirty="0" smtClean="0">
                <a:latin typeface="Arial" charset="0"/>
                <a:cs typeface="Arial" charset="0"/>
              </a:rPr>
              <a:t>have more reimbursement</a:t>
            </a:r>
            <a:r>
              <a:rPr lang="en-US" altLang="en-US" baseline="0" dirty="0" smtClean="0">
                <a:latin typeface="Arial" charset="0"/>
                <a:cs typeface="Arial" charset="0"/>
              </a:rPr>
              <a:t> nationally than estimated, the adjustment will be increased.</a:t>
            </a:r>
          </a:p>
          <a:p>
            <a:pPr lvl="1"/>
            <a:endParaRPr lang="en-US" altLang="en-US" baseline="0" dirty="0" smtClean="0">
              <a:latin typeface="Arial" charset="0"/>
              <a:cs typeface="Arial" charset="0"/>
            </a:endParaRPr>
          </a:p>
          <a:p>
            <a:pPr lvl="0"/>
            <a:r>
              <a:rPr lang="en-US" altLang="en-US" baseline="0" dirty="0" smtClean="0">
                <a:latin typeface="Arial" charset="0"/>
                <a:cs typeface="Arial" charset="0"/>
              </a:rPr>
              <a:t>The meal count is taken against the rate. We have to use the prior year meal counts as an estimate, then in the fall we true it up against actuals. </a:t>
            </a:r>
          </a:p>
          <a:p>
            <a:pPr lvl="0"/>
            <a:r>
              <a:rPr lang="en-US" altLang="en-US" dirty="0" smtClean="0">
                <a:latin typeface="Arial" charset="0"/>
                <a:cs typeface="Arial" charset="0"/>
              </a:rPr>
              <a:t>Food purchase request breakout for Oregon (varies by state):</a:t>
            </a:r>
          </a:p>
          <a:p>
            <a:pPr lvl="0"/>
            <a:r>
              <a:rPr lang="en-US" altLang="en-US" dirty="0" smtClean="0">
                <a:latin typeface="Arial" charset="0"/>
                <a:cs typeface="Arial" charset="0"/>
              </a:rPr>
              <a:t>Direct Delivery: 63%</a:t>
            </a:r>
          </a:p>
          <a:p>
            <a:pPr lvl="0"/>
            <a:r>
              <a:rPr lang="en-US" altLang="en-US" dirty="0" smtClean="0">
                <a:latin typeface="Arial" charset="0"/>
                <a:cs typeface="Arial" charset="0"/>
              </a:rPr>
              <a:t>Diversion: 25%</a:t>
            </a:r>
          </a:p>
          <a:p>
            <a:pPr lvl="0"/>
            <a:r>
              <a:rPr lang="en-US" altLang="en-US" dirty="0" smtClean="0">
                <a:latin typeface="Arial" charset="0"/>
                <a:cs typeface="Arial" charset="0"/>
              </a:rPr>
              <a:t>DoD: 10%, F&amp;V Pilot: 2%</a:t>
            </a: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4</a:t>
            </a:fld>
            <a:endParaRPr lang="en-US" altLang="en-US"/>
          </a:p>
        </p:txBody>
      </p:sp>
    </p:spTree>
    <p:extLst>
      <p:ext uri="{BB962C8B-B14F-4D97-AF65-F5344CB8AC3E}">
        <p14:creationId xmlns:p14="http://schemas.microsoft.com/office/powerpoint/2010/main" val="168875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latin typeface="Arial" charset="0"/>
                <a:cs typeface="Arial" charset="0"/>
              </a:rPr>
              <a:t>The USDA Food</a:t>
            </a:r>
            <a:r>
              <a:rPr lang="en-US" altLang="en-US" sz="2400" baseline="0" dirty="0" smtClean="0">
                <a:latin typeface="Arial" charset="0"/>
                <a:cs typeface="Arial" charset="0"/>
              </a:rPr>
              <a:t> Distribution is self-supporting.</a:t>
            </a:r>
            <a:endParaRPr lang="en-US" altLang="en-US" sz="2400" dirty="0" smtClean="0">
              <a:latin typeface="Arial" charset="0"/>
              <a:cs typeface="Arial" charset="0"/>
            </a:endParaRPr>
          </a:p>
          <a:p>
            <a:r>
              <a:rPr lang="en-US" altLang="en-US" sz="2400" dirty="0" smtClean="0">
                <a:latin typeface="Arial" charset="0"/>
                <a:cs typeface="Arial" charset="0"/>
              </a:rPr>
              <a:t>Service fee covers:</a:t>
            </a:r>
          </a:p>
          <a:p>
            <a:pPr lvl="1"/>
            <a:r>
              <a:rPr lang="en-US" altLang="en-US" sz="2000" dirty="0" smtClean="0">
                <a:latin typeface="Arial" charset="0"/>
                <a:cs typeface="Arial" charset="0"/>
              </a:rPr>
              <a:t>Warehouse/transportation contract</a:t>
            </a:r>
          </a:p>
          <a:p>
            <a:pPr lvl="1"/>
            <a:r>
              <a:rPr lang="en-US" altLang="en-US" sz="2000" dirty="0" smtClean="0">
                <a:latin typeface="Arial" charset="0"/>
                <a:cs typeface="Arial" charset="0"/>
              </a:rPr>
              <a:t>2 FTE Employees</a:t>
            </a:r>
          </a:p>
          <a:p>
            <a:pPr lvl="1"/>
            <a:r>
              <a:rPr lang="en-US" altLang="en-US" sz="2000" dirty="0" smtClean="0">
                <a:latin typeface="Arial" charset="0"/>
                <a:cs typeface="Arial" charset="0"/>
              </a:rPr>
              <a:t>Legal reviews, etc.</a:t>
            </a:r>
          </a:p>
          <a:p>
            <a:r>
              <a:rPr lang="en-US" altLang="en-US" sz="2400" dirty="0" smtClean="0">
                <a:latin typeface="Arial" charset="0"/>
                <a:cs typeface="Arial" charset="0"/>
              </a:rPr>
              <a:t>State law, DOJ interpretation of law</a:t>
            </a:r>
          </a:p>
          <a:p>
            <a:r>
              <a:rPr lang="en-US" altLang="en-US" sz="2400" dirty="0" smtClean="0">
                <a:latin typeface="Arial" charset="0"/>
                <a:cs typeface="Arial" charset="0"/>
              </a:rPr>
              <a:t>Direct Delivery and Diversion: $.12 per LB</a:t>
            </a:r>
          </a:p>
          <a:p>
            <a:r>
              <a:rPr lang="en-US" altLang="en-US" sz="2400" dirty="0" smtClean="0">
                <a:latin typeface="Arial" charset="0"/>
                <a:cs typeface="Arial" charset="0"/>
              </a:rPr>
              <a:t>DoD Fresh, Unprocessed F&amp;V Pilot: $.025 per LB</a:t>
            </a:r>
          </a:p>
          <a:p>
            <a:r>
              <a:rPr lang="en-US" altLang="en-US" sz="2400" dirty="0" smtClean="0">
                <a:latin typeface="Arial" charset="0"/>
                <a:cs typeface="Arial" charset="0"/>
              </a:rPr>
              <a:t>USDA State Survey:</a:t>
            </a:r>
          </a:p>
          <a:p>
            <a:pPr lvl="1"/>
            <a:r>
              <a:rPr lang="en-US" altLang="en-US" sz="2000" dirty="0" smtClean="0">
                <a:latin typeface="Arial" charset="0"/>
                <a:cs typeface="Arial" charset="0"/>
              </a:rPr>
              <a:t>Oregon per case fee rank, middle of pack compared to other states</a:t>
            </a:r>
          </a:p>
          <a:p>
            <a:pPr lvl="1"/>
            <a:r>
              <a:rPr lang="en-US" altLang="en-US" sz="2000" dirty="0" smtClean="0">
                <a:latin typeface="Arial" charset="0"/>
                <a:cs typeface="Arial" charset="0"/>
              </a:rPr>
              <a:t>Almost 300 sponsors, large geographic area</a:t>
            </a:r>
          </a:p>
          <a:p>
            <a:r>
              <a:rPr lang="en-US" altLang="en-US" sz="2400" dirty="0" smtClean="0">
                <a:latin typeface="Arial" charset="0"/>
                <a:cs typeface="Arial" charset="0"/>
              </a:rPr>
              <a:t>Oregon has applied for and received SAE Reallocation</a:t>
            </a:r>
            <a:r>
              <a:rPr lang="en-US" altLang="en-US" sz="2400" baseline="0" dirty="0" smtClean="0">
                <a:latin typeface="Arial" charset="0"/>
                <a:cs typeface="Arial" charset="0"/>
              </a:rPr>
              <a:t> Funds. This makes </a:t>
            </a:r>
            <a:r>
              <a:rPr lang="en-US" altLang="en-US" sz="2400" dirty="0" smtClean="0">
                <a:latin typeface="Arial" charset="0"/>
                <a:cs typeface="Arial" charset="0"/>
              </a:rPr>
              <a:t>USDA Foods an even better value! Just in</a:t>
            </a:r>
            <a:r>
              <a:rPr lang="en-US" altLang="en-US" sz="2400" baseline="0" dirty="0" smtClean="0">
                <a:latin typeface="Arial" charset="0"/>
                <a:cs typeface="Arial" charset="0"/>
              </a:rPr>
              <a:t> the last 4 years, ODE has refunded over 1 million dollars in service fees. </a:t>
            </a:r>
            <a:endParaRPr lang="en-US" altLang="en-US" sz="240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5</a:t>
            </a:fld>
            <a:endParaRPr lang="en-US" altLang="en-US"/>
          </a:p>
        </p:txBody>
      </p:sp>
    </p:spTree>
    <p:extLst>
      <p:ext uri="{BB962C8B-B14F-4D97-AF65-F5344CB8AC3E}">
        <p14:creationId xmlns:p14="http://schemas.microsoft.com/office/powerpoint/2010/main" val="168364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Food can I receive through the USDA Foods program?</a:t>
            </a:r>
          </a:p>
          <a:p>
            <a:endParaRPr lang="en-US" dirty="0" smtClean="0"/>
          </a:p>
          <a:p>
            <a:r>
              <a:rPr lang="en-US" dirty="0" smtClean="0"/>
              <a:t>There is a huge variety,</a:t>
            </a:r>
            <a:r>
              <a:rPr lang="en-US" baseline="0" dirty="0" smtClean="0"/>
              <a:t> we’ll just briefly mention them here and talk about the details later. </a:t>
            </a:r>
            <a:endParaRPr lang="en-US" dirty="0" smtClean="0"/>
          </a:p>
          <a:p>
            <a:r>
              <a:rPr lang="en-US" dirty="0" smtClean="0"/>
              <a:t>Direct Delivery</a:t>
            </a:r>
          </a:p>
          <a:p>
            <a:pPr lvl="1"/>
            <a:r>
              <a:rPr lang="en-US" sz="2400" dirty="0" smtClean="0"/>
              <a:t>Canned fruit and vegetables, proteins, etc.</a:t>
            </a:r>
            <a:endParaRPr lang="en-US" sz="2800" dirty="0" smtClean="0"/>
          </a:p>
          <a:p>
            <a:r>
              <a:rPr lang="en-US" dirty="0" smtClean="0"/>
              <a:t>Processing</a:t>
            </a:r>
          </a:p>
          <a:p>
            <a:pPr lvl="1"/>
            <a:r>
              <a:rPr lang="en-US" sz="2400" dirty="0" smtClean="0"/>
              <a:t>1000’s of products from bulk product diverted</a:t>
            </a:r>
            <a:endParaRPr lang="en-US" sz="2800" dirty="0" smtClean="0"/>
          </a:p>
          <a:p>
            <a:r>
              <a:rPr lang="en-US" dirty="0" smtClean="0"/>
              <a:t>USDA DoD Fresh Fruit and Vegetable Program</a:t>
            </a:r>
          </a:p>
          <a:p>
            <a:pPr lvl="1"/>
            <a:r>
              <a:rPr lang="en-US" sz="2400" dirty="0" smtClean="0"/>
              <a:t>Fresh fruit and vegetables delivered weekly</a:t>
            </a:r>
            <a:endParaRPr lang="en-US" sz="2800" dirty="0" smtClean="0"/>
          </a:p>
          <a:p>
            <a:r>
              <a:rPr lang="en-US" dirty="0" smtClean="0"/>
              <a:t>Unprocessed Fruit and Vegetable Pilot</a:t>
            </a:r>
          </a:p>
          <a:p>
            <a:pPr lvl="1"/>
            <a:r>
              <a:rPr lang="en-US" dirty="0" smtClean="0"/>
              <a:t> </a:t>
            </a:r>
            <a:r>
              <a:rPr lang="en-US" sz="2400" dirty="0" smtClean="0"/>
              <a:t>Wide variety of fruits and vegetables from USDA Approved suppliers</a:t>
            </a: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6</a:t>
            </a:fld>
            <a:endParaRPr lang="en-US" altLang="en-US"/>
          </a:p>
        </p:txBody>
      </p:sp>
    </p:spTree>
    <p:extLst>
      <p:ext uri="{BB962C8B-B14F-4D97-AF65-F5344CB8AC3E}">
        <p14:creationId xmlns:p14="http://schemas.microsoft.com/office/powerpoint/2010/main" val="339533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different ordering</a:t>
            </a:r>
            <a:r>
              <a:rPr lang="en-US" baseline="0" dirty="0" smtClean="0"/>
              <a:t> process for each of the USDA Foods. We’ll just briefly list the processes here and we’ll talk more about them later. </a:t>
            </a:r>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7</a:t>
            </a:fld>
            <a:endParaRPr lang="en-US" altLang="en-US"/>
          </a:p>
        </p:txBody>
      </p:sp>
    </p:spTree>
    <p:extLst>
      <p:ext uri="{BB962C8B-B14F-4D97-AF65-F5344CB8AC3E}">
        <p14:creationId xmlns:p14="http://schemas.microsoft.com/office/powerpoint/2010/main" val="173540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8</a:t>
            </a:fld>
            <a:endParaRPr lang="en-US" altLang="en-US"/>
          </a:p>
        </p:txBody>
      </p:sp>
    </p:spTree>
    <p:extLst>
      <p:ext uri="{BB962C8B-B14F-4D97-AF65-F5344CB8AC3E}">
        <p14:creationId xmlns:p14="http://schemas.microsoft.com/office/powerpoint/2010/main" val="378445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None/>
            </a:pPr>
            <a:r>
              <a:rPr lang="en-US" dirty="0" smtClean="0"/>
              <a:t>Earlier</a:t>
            </a:r>
            <a:r>
              <a:rPr lang="en-US" baseline="0" dirty="0" smtClean="0"/>
              <a:t> we mentioned the nutritional benefits of USDA Foods. Let’s talk about that in more detail. </a:t>
            </a:r>
            <a:endParaRPr lang="en-US" dirty="0" smtClean="0"/>
          </a:p>
          <a:p>
            <a:pPr marL="400050" lvl="1" indent="0">
              <a:buNone/>
            </a:pPr>
            <a:endParaRPr lang="en-US" dirty="0" smtClean="0"/>
          </a:p>
          <a:p>
            <a:pPr marL="400050" lvl="1" indent="0">
              <a:buNone/>
            </a:pPr>
            <a:r>
              <a:rPr lang="en-US" dirty="0" smtClean="0"/>
              <a:t>Vegetables</a:t>
            </a:r>
          </a:p>
          <a:p>
            <a:pPr marL="400050" lvl="1" indent="0">
              <a:buNone/>
            </a:pPr>
            <a:endParaRPr lang="en-US" dirty="0" smtClean="0"/>
          </a:p>
          <a:p>
            <a:pPr marL="400050" lvl="1" indent="0">
              <a:buNone/>
            </a:pPr>
            <a:r>
              <a:rPr lang="en-US" dirty="0" smtClean="0"/>
              <a:t>USDA offers fresh, frozen, canned, and dried options representing all 5 vegetable subgroups: dark green, red/orange, legumes, starchy, and other. </a:t>
            </a:r>
          </a:p>
          <a:p>
            <a:pPr marL="400050" lvl="1" indent="0">
              <a:buNone/>
            </a:pPr>
            <a:r>
              <a:rPr lang="en-US" dirty="0" smtClean="0"/>
              <a:t>• USDA only offers no salt added frozen vegetables and either low-sodium or no salt added canned vegetables and beans.</a:t>
            </a:r>
          </a:p>
          <a:p>
            <a:endParaRPr lang="en-US" dirty="0"/>
          </a:p>
        </p:txBody>
      </p:sp>
      <p:sp>
        <p:nvSpPr>
          <p:cNvPr id="4" name="Slide Number Placeholder 3"/>
          <p:cNvSpPr>
            <a:spLocks noGrp="1"/>
          </p:cNvSpPr>
          <p:nvPr>
            <p:ph type="sldNum" sz="quarter" idx="10"/>
          </p:nvPr>
        </p:nvSpPr>
        <p:spPr/>
        <p:txBody>
          <a:bodyPr/>
          <a:lstStyle/>
          <a:p>
            <a:fld id="{DCDD7D63-E008-4330-BD9D-A5AEC5C30BDC}" type="slidenum">
              <a:rPr lang="en-US" altLang="en-US" smtClean="0"/>
              <a:pPr/>
              <a:t>9</a:t>
            </a:fld>
            <a:endParaRPr lang="en-US" altLang="en-US"/>
          </a:p>
        </p:txBody>
      </p:sp>
    </p:spTree>
    <p:extLst>
      <p:ext uri="{BB962C8B-B14F-4D97-AF65-F5344CB8AC3E}">
        <p14:creationId xmlns:p14="http://schemas.microsoft.com/office/powerpoint/2010/main" val="3656178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4753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62742D4F-121B-441C-93F8-4FEAC3406B3E}" type="slidenum">
              <a:rPr lang="en-US" altLang="en-US"/>
              <a:pPr/>
              <a:t>‹#›</a:t>
            </a:fld>
            <a:endParaRPr lang="en-US" altLang="en-US"/>
          </a:p>
        </p:txBody>
      </p:sp>
    </p:spTree>
    <p:extLst>
      <p:ext uri="{BB962C8B-B14F-4D97-AF65-F5344CB8AC3E}">
        <p14:creationId xmlns:p14="http://schemas.microsoft.com/office/powerpoint/2010/main" val="354640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E57878AE-BF83-4F4C-AFAF-928192A8166A}" type="slidenum">
              <a:rPr lang="en-US" altLang="en-US"/>
              <a:pPr/>
              <a:t>‹#›</a:t>
            </a:fld>
            <a:endParaRPr lang="en-US" altLang="en-US"/>
          </a:p>
        </p:txBody>
      </p:sp>
    </p:spTree>
    <p:extLst>
      <p:ext uri="{BB962C8B-B14F-4D97-AF65-F5344CB8AC3E}">
        <p14:creationId xmlns:p14="http://schemas.microsoft.com/office/powerpoint/2010/main" val="56464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396DF809-EE61-4752-969A-23BAE51D45C9}" type="slidenum">
              <a:rPr lang="en-US" altLang="en-US"/>
              <a:pPr/>
              <a:t>‹#›</a:t>
            </a:fld>
            <a:endParaRPr lang="en-US" altLang="en-US"/>
          </a:p>
        </p:txBody>
      </p:sp>
    </p:spTree>
    <p:extLst>
      <p:ext uri="{BB962C8B-B14F-4D97-AF65-F5344CB8AC3E}">
        <p14:creationId xmlns:p14="http://schemas.microsoft.com/office/powerpoint/2010/main" val="167443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7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725C6267-795C-44B2-A047-69EE91CADC5F}" type="slidenum">
              <a:rPr lang="en-US" altLang="en-US"/>
              <a:pPr/>
              <a:t>‹#›</a:t>
            </a:fld>
            <a:endParaRPr lang="en-US" altLang="en-US"/>
          </a:p>
        </p:txBody>
      </p:sp>
    </p:spTree>
    <p:extLst>
      <p:ext uri="{BB962C8B-B14F-4D97-AF65-F5344CB8AC3E}">
        <p14:creationId xmlns:p14="http://schemas.microsoft.com/office/powerpoint/2010/main" val="91568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9" name="Slide Number Placeholder 8"/>
          <p:cNvSpPr>
            <a:spLocks noGrp="1"/>
          </p:cNvSpPr>
          <p:nvPr>
            <p:ph type="sldNum" sz="quarter" idx="11"/>
          </p:nvPr>
        </p:nvSpPr>
        <p:spPr>
          <a:xfrm>
            <a:off x="6096000" y="6245225"/>
            <a:ext cx="2133600" cy="476250"/>
          </a:xfrm>
        </p:spPr>
        <p:txBody>
          <a:bodyPr/>
          <a:lstStyle>
            <a:lvl1pPr>
              <a:defRPr/>
            </a:lvl1pPr>
          </a:lstStyle>
          <a:p>
            <a:fld id="{C209CAC7-AD9D-4AE1-BEE5-35BE52F64FC5}" type="slidenum">
              <a:rPr lang="en-US" altLang="en-US"/>
              <a:pPr/>
              <a:t>‹#›</a:t>
            </a:fld>
            <a:endParaRPr lang="en-US" altLang="en-US"/>
          </a:p>
        </p:txBody>
      </p:sp>
    </p:spTree>
    <p:extLst>
      <p:ext uri="{BB962C8B-B14F-4D97-AF65-F5344CB8AC3E}">
        <p14:creationId xmlns:p14="http://schemas.microsoft.com/office/powerpoint/2010/main" val="116214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5" name="Slide Number Placeholder 4"/>
          <p:cNvSpPr>
            <a:spLocks noGrp="1"/>
          </p:cNvSpPr>
          <p:nvPr>
            <p:ph type="sldNum" sz="quarter" idx="11"/>
          </p:nvPr>
        </p:nvSpPr>
        <p:spPr>
          <a:xfrm>
            <a:off x="6096000" y="6245225"/>
            <a:ext cx="2133600" cy="476250"/>
          </a:xfrm>
        </p:spPr>
        <p:txBody>
          <a:bodyPr/>
          <a:lstStyle>
            <a:lvl1pPr>
              <a:defRPr/>
            </a:lvl1pPr>
          </a:lstStyle>
          <a:p>
            <a:fld id="{12CAF198-E9F3-49EB-A036-0A7F06508EE6}" type="slidenum">
              <a:rPr lang="en-US" altLang="en-US"/>
              <a:pPr/>
              <a:t>‹#›</a:t>
            </a:fld>
            <a:endParaRPr lang="en-US" altLang="en-US"/>
          </a:p>
        </p:txBody>
      </p:sp>
    </p:spTree>
    <p:extLst>
      <p:ext uri="{BB962C8B-B14F-4D97-AF65-F5344CB8AC3E}">
        <p14:creationId xmlns:p14="http://schemas.microsoft.com/office/powerpoint/2010/main" val="205760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6096000" y="6245225"/>
            <a:ext cx="2133600" cy="476250"/>
          </a:xfrm>
        </p:spPr>
        <p:txBody>
          <a:bodyPr/>
          <a:lstStyle>
            <a:lvl1pPr>
              <a:defRPr/>
            </a:lvl1pPr>
          </a:lstStyle>
          <a:p>
            <a:fld id="{45AC5265-C810-48C2-A118-B7DE05DFE43F}" type="slidenum">
              <a:rPr lang="en-US" altLang="en-US"/>
              <a:pPr/>
              <a:t>‹#›</a:t>
            </a:fld>
            <a:endParaRPr lang="en-US" altLang="en-US"/>
          </a:p>
        </p:txBody>
      </p:sp>
    </p:spTree>
    <p:extLst>
      <p:ext uri="{BB962C8B-B14F-4D97-AF65-F5344CB8AC3E}">
        <p14:creationId xmlns:p14="http://schemas.microsoft.com/office/powerpoint/2010/main" val="95798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18A796B2-1AE6-4945-9790-83762C229D09}" type="slidenum">
              <a:rPr lang="en-US" altLang="en-US"/>
              <a:pPr/>
              <a:t>‹#›</a:t>
            </a:fld>
            <a:endParaRPr lang="en-US" altLang="en-US"/>
          </a:p>
        </p:txBody>
      </p:sp>
    </p:spTree>
    <p:extLst>
      <p:ext uri="{BB962C8B-B14F-4D97-AF65-F5344CB8AC3E}">
        <p14:creationId xmlns:p14="http://schemas.microsoft.com/office/powerpoint/2010/main" val="369467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3A1B5126-E377-4FD1-9F82-D188B6B883DE}" type="slidenum">
              <a:rPr lang="en-US" altLang="en-US"/>
              <a:pPr/>
              <a:t>‹#›</a:t>
            </a:fld>
            <a:endParaRPr lang="en-US" altLang="en-US"/>
          </a:p>
        </p:txBody>
      </p:sp>
    </p:spTree>
    <p:extLst>
      <p:ext uri="{BB962C8B-B14F-4D97-AF65-F5344CB8AC3E}">
        <p14:creationId xmlns:p14="http://schemas.microsoft.com/office/powerpoint/2010/main" val="42159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fld id="{BFFC1742-C54B-4B23-8086-88A5B43C44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tags" Target="../tags/tag10.xm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notesSlide" Target="../notesSlides/notesSlide7.xml"/><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tags" Target="../tags/tag13.xml"/><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notesSlide" Target="../notesSlides/notesSlide8.xml"/><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0" y="2971800"/>
            <a:ext cx="7772400" cy="1470025"/>
          </a:xfrm>
        </p:spPr>
        <p:txBody>
          <a:bodyPr/>
          <a:lstStyle/>
          <a:p>
            <a:r>
              <a:rPr lang="en-US" altLang="en-US" smtClean="0">
                <a:latin typeface="Arial" charset="0"/>
                <a:cs typeface="Arial" charset="0"/>
              </a:rPr>
              <a:t>An </a:t>
            </a:r>
            <a:r>
              <a:rPr lang="en-US" altLang="en-US" dirty="0" smtClean="0">
                <a:latin typeface="Arial" charset="0"/>
                <a:cs typeface="Arial" charset="0"/>
              </a:rPr>
              <a:t>Introduction to the USDA Food Distribution Program</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90600"/>
            <a:ext cx="4953000" cy="4701396"/>
          </a:xfrm>
        </p:spPr>
        <p:txBody>
          <a:bodyPr/>
          <a:lstStyle/>
          <a:p>
            <a:pPr marL="0" indent="0">
              <a:buNone/>
            </a:pPr>
            <a:endParaRPr lang="en-US" dirty="0"/>
          </a:p>
          <a:p>
            <a:pPr marL="0" indent="0">
              <a:buNone/>
            </a:pPr>
            <a:endParaRPr lang="en-US" dirty="0"/>
          </a:p>
          <a:p>
            <a:pPr marL="0" indent="0">
              <a:buNone/>
            </a:pPr>
            <a:r>
              <a:rPr lang="en-US" sz="2800" dirty="0"/>
              <a:t>• USDA offers fresh, frozen, canned and dried options in sizes ranging from individual portion to bulk sizes for processing.</a:t>
            </a:r>
          </a:p>
          <a:p>
            <a:pPr marL="0" indent="0">
              <a:buNone/>
            </a:pPr>
            <a:r>
              <a:rPr lang="en-US" sz="2800" dirty="0"/>
              <a:t>• Canned fruits are packed in extra light syrup with the option of sucrose only syrup.</a:t>
            </a:r>
          </a:p>
        </p:txBody>
      </p:sp>
      <p:pic>
        <p:nvPicPr>
          <p:cNvPr id="5" name="Picture 4" descr="Shows Pear, apple and orange slices stacked to look like multicolored pear. " title="Sliced frui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408" y="1600200"/>
            <a:ext cx="2874967" cy="4313238"/>
          </a:xfrm>
          <a:prstGeom prst="rect">
            <a:avLst/>
          </a:prstGeom>
        </p:spPr>
      </p:pic>
      <p:sp>
        <p:nvSpPr>
          <p:cNvPr id="4" name="Title 1"/>
          <p:cNvSpPr>
            <a:spLocks noGrp="1"/>
          </p:cNvSpPr>
          <p:nvPr>
            <p:ph type="title"/>
          </p:nvPr>
        </p:nvSpPr>
        <p:spPr/>
        <p:txBody>
          <a:bodyPr/>
          <a:lstStyle/>
          <a:p>
            <a:r>
              <a:rPr lang="en-US" dirty="0" smtClean="0"/>
              <a:t>Nutritional Benefits of USDA Foods</a:t>
            </a:r>
            <a:r>
              <a:rPr lang="en-US" b="1" dirty="0"/>
              <a:t> FRUITS</a:t>
            </a:r>
            <a:endParaRPr lang="en-US" dirty="0"/>
          </a:p>
        </p:txBody>
      </p:sp>
    </p:spTree>
    <p:custDataLst>
      <p:tags r:id="rId1"/>
    </p:custDataLst>
    <p:extLst>
      <p:ext uri="{BB962C8B-B14F-4D97-AF65-F5344CB8AC3E}">
        <p14:creationId xmlns:p14="http://schemas.microsoft.com/office/powerpoint/2010/main" val="335014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4800600" cy="4800600"/>
          </a:xfrm>
        </p:spPr>
        <p:txBody>
          <a:bodyPr/>
          <a:lstStyle/>
          <a:p>
            <a:pPr marL="0" indent="0">
              <a:buNone/>
            </a:pPr>
            <a:endParaRPr lang="en-US" dirty="0"/>
          </a:p>
          <a:p>
            <a:pPr marL="0" indent="0">
              <a:buNone/>
            </a:pPr>
            <a:r>
              <a:rPr lang="en-US" dirty="0" smtClean="0"/>
              <a:t>• </a:t>
            </a:r>
            <a:r>
              <a:rPr lang="en-US" sz="2800" dirty="0"/>
              <a:t>All items shipped to schools meet the whole grain-rich criteria.</a:t>
            </a:r>
          </a:p>
          <a:p>
            <a:pPr marL="0" indent="0">
              <a:buNone/>
            </a:pPr>
            <a:r>
              <a:rPr lang="en-US" sz="2800" dirty="0"/>
              <a:t>• Schools can order ready-to-serve items and whole grain products for scratch cooking or baking. </a:t>
            </a:r>
          </a:p>
        </p:txBody>
      </p:sp>
      <p:pic>
        <p:nvPicPr>
          <p:cNvPr id="5" name="Picture 4" descr="Milk, apple, orange, sandwich" title="Lunc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600200"/>
            <a:ext cx="3304478" cy="4267200"/>
          </a:xfrm>
          <a:prstGeom prst="rect">
            <a:avLst/>
          </a:prstGeom>
        </p:spPr>
      </p:pic>
      <p:sp>
        <p:nvSpPr>
          <p:cNvPr id="4" name="Title 1"/>
          <p:cNvSpPr>
            <a:spLocks noGrp="1"/>
          </p:cNvSpPr>
          <p:nvPr>
            <p:ph type="title"/>
          </p:nvPr>
        </p:nvSpPr>
        <p:spPr>
          <a:xfrm>
            <a:off x="888124" y="457200"/>
            <a:ext cx="8229600" cy="1143000"/>
          </a:xfrm>
        </p:spPr>
        <p:txBody>
          <a:bodyPr/>
          <a:lstStyle/>
          <a:p>
            <a:r>
              <a:rPr lang="en-US" dirty="0" smtClean="0"/>
              <a:t>Nutritional Benefits of USDA Foods </a:t>
            </a:r>
            <a:r>
              <a:rPr lang="en-US" b="1" dirty="0" smtClean="0"/>
              <a:t>WHOLE </a:t>
            </a:r>
            <a:r>
              <a:rPr lang="en-US" b="1" dirty="0"/>
              <a:t>GRAINS</a:t>
            </a:r>
            <a:r>
              <a:rPr lang="en-US" dirty="0">
                <a:solidFill>
                  <a:srgbClr val="FF00FF"/>
                </a:solidFill>
              </a:rPr>
              <a:t/>
            </a:r>
            <a:br>
              <a:rPr lang="en-US" dirty="0">
                <a:solidFill>
                  <a:srgbClr val="FF00FF"/>
                </a:solidFill>
              </a:rPr>
            </a:br>
            <a:endParaRPr lang="en-US" dirty="0">
              <a:solidFill>
                <a:srgbClr val="FF00FF"/>
              </a:solidFill>
            </a:endParaRPr>
          </a:p>
        </p:txBody>
      </p:sp>
    </p:spTree>
    <p:custDataLst>
      <p:tags r:id="rId1"/>
    </p:custDataLst>
    <p:extLst>
      <p:ext uri="{BB962C8B-B14F-4D97-AF65-F5344CB8AC3E}">
        <p14:creationId xmlns:p14="http://schemas.microsoft.com/office/powerpoint/2010/main" val="3412927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869" y="990600"/>
            <a:ext cx="8270656" cy="4876800"/>
          </a:xfrm>
        </p:spPr>
        <p:txBody>
          <a:bodyPr/>
          <a:lstStyle/>
          <a:p>
            <a:endParaRPr lang="en-US" dirty="0"/>
          </a:p>
          <a:p>
            <a:endParaRPr lang="en-US" dirty="0"/>
          </a:p>
          <a:p>
            <a:pPr marL="0" indent="0">
              <a:buNone/>
            </a:pPr>
            <a:r>
              <a:rPr lang="en-US" sz="2800" dirty="0" smtClean="0"/>
              <a:t>• </a:t>
            </a:r>
            <a:r>
              <a:rPr lang="en-US" sz="2800" dirty="0"/>
              <a:t>USDA offers a variety of nutrient-dense protein options such as meat, fish, cheese, nuts and eggs.</a:t>
            </a:r>
          </a:p>
          <a:p>
            <a:pPr marL="0" indent="0">
              <a:buNone/>
            </a:pPr>
            <a:r>
              <a:rPr lang="en-US" sz="2800" dirty="0"/>
              <a:t>• Specifications have been changed to lower the sodium and fat on many meat and cheese products.</a:t>
            </a:r>
          </a:p>
          <a:p>
            <a:pPr marL="0" indent="0">
              <a:buNone/>
            </a:pPr>
            <a:r>
              <a:rPr lang="en-US" sz="2800" dirty="0"/>
              <a:t>• USDA continues to work with industry to make reductions to </a:t>
            </a:r>
            <a:r>
              <a:rPr lang="en-US" sz="2800" dirty="0" smtClean="0"/>
              <a:t>sodium</a:t>
            </a:r>
            <a:endParaRPr lang="en-US" sz="2800" dirty="0"/>
          </a:p>
        </p:txBody>
      </p:sp>
      <p:sp>
        <p:nvSpPr>
          <p:cNvPr id="4" name="Title 1"/>
          <p:cNvSpPr>
            <a:spLocks noGrp="1"/>
          </p:cNvSpPr>
          <p:nvPr>
            <p:ph type="title"/>
          </p:nvPr>
        </p:nvSpPr>
        <p:spPr>
          <a:xfrm>
            <a:off x="882869" y="425669"/>
            <a:ext cx="8229600" cy="1143000"/>
          </a:xfrm>
        </p:spPr>
        <p:txBody>
          <a:bodyPr/>
          <a:lstStyle/>
          <a:p>
            <a:r>
              <a:rPr lang="en-US" dirty="0" smtClean="0"/>
              <a:t>Nutritional Benefits of USDA Foods </a:t>
            </a:r>
            <a:r>
              <a:rPr lang="en-US" b="1" dirty="0"/>
              <a:t>MEAT/MEAT ALTERNATES</a:t>
            </a:r>
            <a:r>
              <a:rPr lang="en-US" dirty="0">
                <a:solidFill>
                  <a:srgbClr val="FF00FF"/>
                </a:solidFill>
              </a:rPr>
              <a:t/>
            </a:r>
            <a:br>
              <a:rPr lang="en-US" dirty="0">
                <a:solidFill>
                  <a:srgbClr val="FF00FF"/>
                </a:solidFill>
              </a:rPr>
            </a:br>
            <a:endParaRPr lang="en-US" dirty="0">
              <a:solidFill>
                <a:srgbClr val="FF00FF"/>
              </a:solidFill>
            </a:endParaRPr>
          </a:p>
        </p:txBody>
      </p:sp>
    </p:spTree>
    <p:custDataLst>
      <p:tags r:id="rId1"/>
    </p:custDataLst>
    <p:extLst>
      <p:ext uri="{BB962C8B-B14F-4D97-AF65-F5344CB8AC3E}">
        <p14:creationId xmlns:p14="http://schemas.microsoft.com/office/powerpoint/2010/main" val="310606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477962"/>
          </a:xfrm>
        </p:spPr>
        <p:txBody>
          <a:bodyPr/>
          <a:lstStyle/>
          <a:p>
            <a:r>
              <a:rPr lang="en-US" dirty="0">
                <a:solidFill>
                  <a:srgbClr val="FF00FF"/>
                </a:solidFill>
              </a:rPr>
              <a:t/>
            </a:r>
            <a:br>
              <a:rPr lang="en-US" dirty="0">
                <a:solidFill>
                  <a:srgbClr val="FF00FF"/>
                </a:solidFill>
              </a:rPr>
            </a:br>
            <a:r>
              <a:rPr lang="en-US" dirty="0"/>
              <a:t>USDA Foods Are High Quality, Versatile and Economical</a:t>
            </a:r>
          </a:p>
        </p:txBody>
      </p:sp>
      <p:sp>
        <p:nvSpPr>
          <p:cNvPr id="3" name="Content Placeholder 2"/>
          <p:cNvSpPr>
            <a:spLocks noGrp="1"/>
          </p:cNvSpPr>
          <p:nvPr>
            <p:ph idx="1"/>
          </p:nvPr>
        </p:nvSpPr>
        <p:spPr>
          <a:xfrm>
            <a:off x="762000" y="1219200"/>
            <a:ext cx="8229600" cy="5105400"/>
          </a:xfrm>
        </p:spPr>
        <p:txBody>
          <a:bodyPr/>
          <a:lstStyle/>
          <a:p>
            <a:endParaRPr lang="en-US" dirty="0"/>
          </a:p>
          <a:p>
            <a:r>
              <a:rPr lang="en-US" dirty="0"/>
              <a:t>USDA Foods </a:t>
            </a:r>
            <a:r>
              <a:rPr lang="en-US" dirty="0" smtClean="0"/>
              <a:t>offers:</a:t>
            </a:r>
          </a:p>
          <a:p>
            <a:pPr lvl="1"/>
            <a:r>
              <a:rPr lang="en-US" sz="2400" dirty="0"/>
              <a:t>M</a:t>
            </a:r>
            <a:r>
              <a:rPr lang="en-US" sz="2400" dirty="0" smtClean="0"/>
              <a:t>ore </a:t>
            </a:r>
            <a:r>
              <a:rPr lang="en-US" sz="2400" dirty="0"/>
              <a:t>than 50 agricultural products </a:t>
            </a:r>
            <a:r>
              <a:rPr lang="en-US" sz="2400" dirty="0" smtClean="0"/>
              <a:t>available in more </a:t>
            </a:r>
            <a:r>
              <a:rPr lang="en-US" sz="2400" dirty="0"/>
              <a:t>than 200 different </a:t>
            </a:r>
            <a:r>
              <a:rPr lang="en-US" sz="2400" dirty="0" smtClean="0"/>
              <a:t>items, forms, </a:t>
            </a:r>
            <a:r>
              <a:rPr lang="en-US" sz="2400" dirty="0"/>
              <a:t>and pack sizes. </a:t>
            </a:r>
            <a:endParaRPr lang="en-US" sz="2400" dirty="0" smtClean="0"/>
          </a:p>
          <a:p>
            <a:endParaRPr lang="en-US" dirty="0" smtClean="0"/>
          </a:p>
          <a:p>
            <a:r>
              <a:rPr lang="en-US" dirty="0" smtClean="0"/>
              <a:t>Foods purchased: </a:t>
            </a:r>
          </a:p>
          <a:p>
            <a:pPr lvl="1"/>
            <a:r>
              <a:rPr lang="en-US" sz="2400" dirty="0"/>
              <a:t>C</a:t>
            </a:r>
            <a:r>
              <a:rPr lang="en-US" sz="2400" dirty="0" smtClean="0"/>
              <a:t>omply </a:t>
            </a:r>
            <a:r>
              <a:rPr lang="en-US" sz="2400" dirty="0"/>
              <a:t>with stringent </a:t>
            </a:r>
            <a:r>
              <a:rPr lang="en-US" sz="2400" dirty="0" smtClean="0"/>
              <a:t>specifications</a:t>
            </a:r>
          </a:p>
          <a:p>
            <a:pPr lvl="1"/>
            <a:r>
              <a:rPr lang="en-US" sz="2400" dirty="0"/>
              <a:t>P</a:t>
            </a:r>
            <a:r>
              <a:rPr lang="en-US" sz="2400" dirty="0" smtClean="0"/>
              <a:t>rocessed </a:t>
            </a:r>
            <a:r>
              <a:rPr lang="en-US" sz="2400" dirty="0"/>
              <a:t>under USDA grading and inspection services. </a:t>
            </a:r>
            <a:endParaRPr lang="en-US" sz="2400" dirty="0" smtClean="0"/>
          </a:p>
        </p:txBody>
      </p:sp>
    </p:spTree>
    <p:custDataLst>
      <p:tags r:id="rId1"/>
    </p:custDataLst>
    <p:extLst>
      <p:ext uri="{BB962C8B-B14F-4D97-AF65-F5344CB8AC3E}">
        <p14:creationId xmlns:p14="http://schemas.microsoft.com/office/powerpoint/2010/main" val="2619779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4" title="Colorful Hands Raised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590800" y="1371600"/>
            <a:ext cx="4539574" cy="4267200"/>
          </a:xfrm>
        </p:spPr>
      </p:pic>
    </p:spTree>
    <p:custDataLst>
      <p:tags r:id="rId1"/>
    </p:custDataLst>
    <p:extLst>
      <p:ext uri="{BB962C8B-B14F-4D97-AF65-F5344CB8AC3E}">
        <p14:creationId xmlns:p14="http://schemas.microsoft.com/office/powerpoint/2010/main" val="2401672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Non-Discrimination Statement</a:t>
            </a:r>
            <a:endParaRPr lang="en-US" dirty="0"/>
          </a:p>
        </p:txBody>
      </p:sp>
      <p:sp>
        <p:nvSpPr>
          <p:cNvPr id="3" name="Content Placeholder 2"/>
          <p:cNvSpPr>
            <a:spLocks noGrp="1"/>
          </p:cNvSpPr>
          <p:nvPr>
            <p:ph idx="1"/>
          </p:nvPr>
        </p:nvSpPr>
        <p:spPr>
          <a:xfrm>
            <a:off x="685800" y="1219200"/>
            <a:ext cx="8382000" cy="4724399"/>
          </a:xfrm>
        </p:spPr>
        <p:txBody>
          <a:bodyPr/>
          <a:lstStyle/>
          <a:p>
            <a:r>
              <a:rPr lang="en-US" altLang="en-US" sz="1150" dirty="0">
                <a:latin typeface="Arial" charset="0"/>
                <a:cs typeface="Arial"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To file a program complaint of discrimination, complete the USDA Program Discrimination Complaint Form, (AD-3027) found online at: </a:t>
            </a:r>
            <a:r>
              <a:rPr lang="en-US" altLang="en-US" sz="1150" dirty="0">
                <a:latin typeface="Arial" charset="0"/>
                <a:cs typeface="Arial" charset="0"/>
                <a:hlinkClick r:id="rId4"/>
              </a:rPr>
              <a:t>http://www.ascr.usda.gov/complaint_filing_cust.html</a:t>
            </a:r>
            <a:r>
              <a:rPr lang="en-US" altLang="en-US" sz="1150" dirty="0">
                <a:latin typeface="Arial" charset="0"/>
                <a:cs typeface="Arial" charset="0"/>
              </a:rPr>
              <a:t>, and at any USDA office, or write a letter addressed to USDA and provide in the letter all of the information requested in the form. To request a copy of the complaint form, call (866) 632-9992. </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Submit your completed form or letter to USDA by:</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(1) mail: U.S. Department of Agriculture</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Office of the Assistant Secretary for Civil Rights</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1400 Independence Avenue, SW</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Washington, D.C. 20250-9410;</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(2) fax: (202) 690-7442; or</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(3) email: </a:t>
            </a:r>
            <a:r>
              <a:rPr lang="en-US" altLang="en-US" sz="1150" dirty="0">
                <a:latin typeface="Arial" charset="0"/>
                <a:cs typeface="Arial" charset="0"/>
                <a:hlinkClick r:id="rId5"/>
              </a:rPr>
              <a:t>program.intake@usda.gov</a:t>
            </a:r>
            <a:r>
              <a:rPr lang="en-US" altLang="en-US" sz="1150" dirty="0">
                <a:latin typeface="Arial" charset="0"/>
                <a:cs typeface="Arial" charset="0"/>
              </a:rPr>
              <a:t> </a:t>
            </a: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solidFill>
                  <a:srgbClr val="FF00FF"/>
                </a:solidFill>
                <a:latin typeface="Arial" charset="0"/>
                <a:cs typeface="Arial" charset="0"/>
              </a:rPr>
              <a:t/>
            </a:r>
            <a:br>
              <a:rPr lang="en-US" altLang="en-US" sz="1150" dirty="0">
                <a:solidFill>
                  <a:srgbClr val="FF00FF"/>
                </a:solidFill>
                <a:latin typeface="Arial" charset="0"/>
                <a:cs typeface="Arial" charset="0"/>
              </a:rPr>
            </a:br>
            <a:r>
              <a:rPr lang="en-US" altLang="en-US" sz="1150" dirty="0">
                <a:latin typeface="Arial" charset="0"/>
                <a:cs typeface="Arial" charset="0"/>
              </a:rPr>
              <a:t>This institution is an equal opportunity provider.</a:t>
            </a:r>
            <a:r>
              <a:rPr lang="en-US" altLang="en-US" sz="1150" dirty="0">
                <a:solidFill>
                  <a:srgbClr val="FF00FF"/>
                </a:solidFill>
              </a:rPr>
              <a:t/>
            </a:r>
            <a:br>
              <a:rPr lang="en-US" altLang="en-US" sz="1150" dirty="0">
                <a:solidFill>
                  <a:srgbClr val="FF00FF"/>
                </a:solidFill>
              </a:rPr>
            </a:br>
            <a:endParaRPr lang="en-US" sz="1150" dirty="0">
              <a:solidFill>
                <a:srgbClr val="FF00FF"/>
              </a:solidFill>
            </a:endParaRPr>
          </a:p>
        </p:txBody>
      </p:sp>
    </p:spTree>
    <p:custDataLst>
      <p:tags r:id="rId1"/>
    </p:custDataLst>
    <p:extLst>
      <p:ext uri="{BB962C8B-B14F-4D97-AF65-F5344CB8AC3E}">
        <p14:creationId xmlns:p14="http://schemas.microsoft.com/office/powerpoint/2010/main" val="2958310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245" y="2209800"/>
            <a:ext cx="8229600" cy="2209800"/>
          </a:xfrm>
        </p:spPr>
        <p:txBody>
          <a:bodyPr/>
          <a:lstStyle/>
          <a:p>
            <a:r>
              <a:rPr lang="en-US" sz="2800" b="1" dirty="0" smtClean="0"/>
              <a:t>Purchasing </a:t>
            </a:r>
            <a:endParaRPr lang="en-US" sz="2800" dirty="0"/>
          </a:p>
          <a:p>
            <a:r>
              <a:rPr lang="en-US" sz="2800" b="1" dirty="0"/>
              <a:t>Meeting </a:t>
            </a:r>
            <a:endParaRPr lang="en-US" sz="2800" b="1" dirty="0" smtClean="0"/>
          </a:p>
          <a:p>
            <a:r>
              <a:rPr lang="en-US" sz="2800" b="1" dirty="0" smtClean="0"/>
              <a:t>Providing </a:t>
            </a:r>
          </a:p>
          <a:p>
            <a:r>
              <a:rPr lang="en-US" sz="2800" b="1" dirty="0" smtClean="0"/>
              <a:t>Adding</a:t>
            </a:r>
            <a:endParaRPr lang="en-US" sz="2800" dirty="0"/>
          </a:p>
        </p:txBody>
      </p:sp>
      <p:pic>
        <p:nvPicPr>
          <p:cNvPr id="4" name="Picture 3" descr="Cafeteria scene showing lunch line with women serving food and children taking it.  Boy in foreground showing plate of food and smiling. " title="Cafeteria - Boy with lunc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828800"/>
            <a:ext cx="5105400" cy="3403600"/>
          </a:xfrm>
          <a:prstGeom prst="rect">
            <a:avLst/>
          </a:prstGeom>
        </p:spPr>
      </p:pic>
      <p:sp>
        <p:nvSpPr>
          <p:cNvPr id="2" name="Title 1"/>
          <p:cNvSpPr>
            <a:spLocks noGrp="1"/>
          </p:cNvSpPr>
          <p:nvPr>
            <p:ph type="title"/>
          </p:nvPr>
        </p:nvSpPr>
        <p:spPr>
          <a:xfrm>
            <a:off x="838200" y="533400"/>
            <a:ext cx="8229600" cy="1143000"/>
          </a:xfrm>
        </p:spPr>
        <p:txBody>
          <a:bodyPr/>
          <a:lstStyle/>
          <a:p>
            <a:r>
              <a:rPr lang="en-US" dirty="0"/>
              <a:t>USDA Foods provides healthy foods to </a:t>
            </a:r>
            <a:r>
              <a:rPr lang="en-US" dirty="0" smtClean="0"/>
              <a:t>schools</a:t>
            </a:r>
            <a:r>
              <a:rPr lang="en-US" dirty="0">
                <a:solidFill>
                  <a:srgbClr val="FF00FF"/>
                </a:solidFill>
              </a:rPr>
              <a:t/>
            </a:r>
            <a:br>
              <a:rPr lang="en-US" dirty="0">
                <a:solidFill>
                  <a:srgbClr val="FF00FF"/>
                </a:solidFill>
              </a:rPr>
            </a:br>
            <a:endParaRPr lang="en-US" dirty="0">
              <a:solidFill>
                <a:srgbClr val="FF00FF"/>
              </a:solidFill>
            </a:endParaRPr>
          </a:p>
        </p:txBody>
      </p:sp>
    </p:spTree>
    <p:custDataLst>
      <p:tags r:id="rId1"/>
    </p:custDataLst>
    <p:extLst>
      <p:ext uri="{BB962C8B-B14F-4D97-AF65-F5344CB8AC3E}">
        <p14:creationId xmlns:p14="http://schemas.microsoft.com/office/powerpoint/2010/main" val="377496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838200"/>
          </a:xfrm>
        </p:spPr>
        <p:txBody>
          <a:bodyPr/>
          <a:lstStyle/>
          <a:p>
            <a:r>
              <a:rPr lang="en-US" dirty="0" smtClean="0"/>
              <a:t>Purpose</a:t>
            </a:r>
            <a:endParaRPr lang="en-US" dirty="0"/>
          </a:p>
        </p:txBody>
      </p:sp>
      <p:sp>
        <p:nvSpPr>
          <p:cNvPr id="3" name="Content Placeholder 2"/>
          <p:cNvSpPr>
            <a:spLocks noGrp="1"/>
          </p:cNvSpPr>
          <p:nvPr>
            <p:ph idx="1"/>
          </p:nvPr>
        </p:nvSpPr>
        <p:spPr>
          <a:xfrm>
            <a:off x="762000" y="838200"/>
            <a:ext cx="8229600" cy="5867400"/>
          </a:xfrm>
        </p:spPr>
        <p:txBody>
          <a:bodyPr/>
          <a:lstStyle/>
          <a:p>
            <a:pPr marL="0" indent="0">
              <a:buNone/>
            </a:pPr>
            <a:r>
              <a:rPr lang="en-US" altLang="en-US" dirty="0">
                <a:latin typeface="Arial" charset="0"/>
                <a:cs typeface="Arial" charset="0"/>
              </a:rPr>
              <a:t>Two Primary Goals</a:t>
            </a:r>
            <a:r>
              <a:rPr lang="en-US" altLang="en-US" dirty="0" smtClean="0">
                <a:latin typeface="Arial" charset="0"/>
                <a:cs typeface="Arial" charset="0"/>
              </a:rPr>
              <a:t>:</a:t>
            </a:r>
          </a:p>
          <a:p>
            <a:pPr marL="0" indent="0">
              <a:buNone/>
            </a:pPr>
            <a:r>
              <a:rPr lang="en-US" altLang="en-US" dirty="0" smtClean="0">
                <a:latin typeface="Arial" charset="0"/>
                <a:cs typeface="Arial" charset="0"/>
              </a:rPr>
              <a:t>#</a:t>
            </a:r>
            <a:r>
              <a:rPr lang="en-US" altLang="en-US" dirty="0">
                <a:latin typeface="Arial" charset="0"/>
                <a:cs typeface="Arial" charset="0"/>
              </a:rPr>
              <a:t>1: Support American Agricultural markets</a:t>
            </a:r>
          </a:p>
          <a:p>
            <a:pPr lvl="2"/>
            <a:r>
              <a:rPr lang="en-US" altLang="en-US" dirty="0">
                <a:latin typeface="Arial" charset="0"/>
                <a:cs typeface="Arial" charset="0"/>
              </a:rPr>
              <a:t>USDA Foods have to be 100% domestic</a:t>
            </a:r>
          </a:p>
          <a:p>
            <a:pPr lvl="2"/>
            <a:r>
              <a:rPr lang="en-US" altLang="en-US" dirty="0">
                <a:latin typeface="Arial" charset="0"/>
                <a:cs typeface="Arial" charset="0"/>
              </a:rPr>
              <a:t>Buy American exemptions do not </a:t>
            </a:r>
            <a:r>
              <a:rPr lang="en-US" altLang="en-US" dirty="0" smtClean="0">
                <a:latin typeface="Arial" charset="0"/>
                <a:cs typeface="Arial" charset="0"/>
              </a:rPr>
              <a:t>apply</a:t>
            </a:r>
          </a:p>
          <a:p>
            <a:pPr lvl="2"/>
            <a:endParaRPr lang="en-US" altLang="en-US" dirty="0">
              <a:latin typeface="Arial" charset="0"/>
              <a:cs typeface="Arial" charset="0"/>
            </a:endParaRPr>
          </a:p>
          <a:p>
            <a:pPr marL="0" indent="0">
              <a:buNone/>
            </a:pPr>
            <a:r>
              <a:rPr lang="en-US" altLang="en-US" dirty="0" smtClean="0">
                <a:latin typeface="Arial" charset="0"/>
                <a:cs typeface="Arial" charset="0"/>
              </a:rPr>
              <a:t>#2</a:t>
            </a:r>
            <a:r>
              <a:rPr lang="en-US" altLang="en-US" dirty="0">
                <a:latin typeface="Arial" charset="0"/>
                <a:cs typeface="Arial" charset="0"/>
              </a:rPr>
              <a:t>: Provide nutritious, USDA purchased food </a:t>
            </a:r>
            <a:r>
              <a:rPr lang="en-US" altLang="en-US" dirty="0" smtClean="0">
                <a:latin typeface="Arial" charset="0"/>
                <a:cs typeface="Arial" charset="0"/>
              </a:rPr>
              <a:t>that </a:t>
            </a:r>
            <a:r>
              <a:rPr lang="en-US" altLang="en-US" dirty="0">
                <a:latin typeface="Arial" charset="0"/>
                <a:cs typeface="Arial" charset="0"/>
              </a:rPr>
              <a:t>assist with meeting nutritional goals of program </a:t>
            </a:r>
            <a:endParaRPr lang="en-US" altLang="en-US" dirty="0" smtClean="0">
              <a:latin typeface="Arial" charset="0"/>
              <a:cs typeface="Arial" charset="0"/>
            </a:endParaRPr>
          </a:p>
          <a:p>
            <a:pPr lvl="1">
              <a:buFont typeface="Arial" panose="020B0604020202020204" pitchFamily="34" charset="0"/>
              <a:buChar char="•"/>
            </a:pPr>
            <a:r>
              <a:rPr lang="en-US" altLang="en-US" dirty="0" smtClean="0">
                <a:latin typeface="Arial" charset="0"/>
                <a:cs typeface="Arial" charset="0"/>
              </a:rPr>
              <a:t>i.e</a:t>
            </a:r>
            <a:r>
              <a:rPr lang="en-US" altLang="en-US" dirty="0">
                <a:latin typeface="Arial" charset="0"/>
                <a:cs typeface="Arial" charset="0"/>
              </a:rPr>
              <a:t>. canned fruit in light syrup, reduced sodium cheese, low-fat proteins, whole grain rich, etc.)</a:t>
            </a:r>
          </a:p>
          <a:p>
            <a:endParaRPr lang="en-US" dirty="0"/>
          </a:p>
        </p:txBody>
      </p:sp>
    </p:spTree>
    <p:custDataLst>
      <p:tags r:id="rId1"/>
    </p:custDataLst>
    <p:extLst>
      <p:ext uri="{BB962C8B-B14F-4D97-AF65-F5344CB8AC3E}">
        <p14:creationId xmlns:p14="http://schemas.microsoft.com/office/powerpoint/2010/main" val="3165143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944562"/>
          </a:xfrm>
        </p:spPr>
        <p:txBody>
          <a:bodyPr/>
          <a:lstStyle/>
          <a:p>
            <a:r>
              <a:rPr lang="en-US" dirty="0" smtClean="0"/>
              <a:t>Entitlement</a:t>
            </a:r>
            <a:endParaRPr lang="en-US" dirty="0"/>
          </a:p>
        </p:txBody>
      </p:sp>
      <p:sp>
        <p:nvSpPr>
          <p:cNvPr id="3" name="Content Placeholder 2"/>
          <p:cNvSpPr>
            <a:spLocks noGrp="1"/>
          </p:cNvSpPr>
          <p:nvPr>
            <p:ph idx="1"/>
          </p:nvPr>
        </p:nvSpPr>
        <p:spPr>
          <a:xfrm>
            <a:off x="838200" y="1066800"/>
            <a:ext cx="8077200" cy="4800600"/>
          </a:xfrm>
        </p:spPr>
        <p:txBody>
          <a:bodyPr/>
          <a:lstStyle/>
          <a:p>
            <a:r>
              <a:rPr lang="en-US" altLang="en-US" dirty="0" smtClean="0">
                <a:latin typeface="Arial" charset="0"/>
                <a:cs typeface="Arial" charset="0"/>
              </a:rPr>
              <a:t>Over </a:t>
            </a:r>
            <a:r>
              <a:rPr lang="en-US" altLang="en-US" dirty="0" smtClean="0">
                <a:latin typeface="Arial" charset="0"/>
                <a:cs typeface="Arial" charset="0"/>
              </a:rPr>
              <a:t>17 </a:t>
            </a:r>
            <a:r>
              <a:rPr lang="en-US" altLang="en-US" dirty="0" smtClean="0">
                <a:latin typeface="Arial" charset="0"/>
                <a:cs typeface="Arial" charset="0"/>
              </a:rPr>
              <a:t>million </a:t>
            </a:r>
            <a:r>
              <a:rPr lang="en-US" altLang="en-US" dirty="0">
                <a:latin typeface="Arial" charset="0"/>
                <a:cs typeface="Arial" charset="0"/>
              </a:rPr>
              <a:t>entitlement distributed</a:t>
            </a:r>
          </a:p>
          <a:p>
            <a:pPr lvl="2"/>
            <a:r>
              <a:rPr lang="en-US" altLang="en-US" dirty="0">
                <a:latin typeface="Arial" charset="0"/>
                <a:cs typeface="Arial" charset="0"/>
              </a:rPr>
              <a:t>Base rate </a:t>
            </a:r>
            <a:r>
              <a:rPr lang="en-US" altLang="en-US" dirty="0" smtClean="0">
                <a:latin typeface="Arial" charset="0"/>
                <a:cs typeface="Arial" charset="0"/>
              </a:rPr>
              <a:t>(</a:t>
            </a:r>
            <a:r>
              <a:rPr lang="en-US" altLang="en-US" dirty="0" smtClean="0">
                <a:latin typeface="Arial" charset="0"/>
                <a:cs typeface="Arial" charset="0"/>
              </a:rPr>
              <a:t>determined </a:t>
            </a:r>
            <a:r>
              <a:rPr lang="en-US" altLang="en-US" dirty="0">
                <a:latin typeface="Arial" charset="0"/>
                <a:cs typeface="Arial" charset="0"/>
              </a:rPr>
              <a:t>in </a:t>
            </a:r>
            <a:r>
              <a:rPr lang="en-US" altLang="en-US" dirty="0" smtClean="0">
                <a:latin typeface="Arial" charset="0"/>
                <a:cs typeface="Arial" charset="0"/>
              </a:rPr>
              <a:t>July)</a:t>
            </a:r>
            <a:endParaRPr lang="en-US" altLang="en-US" dirty="0">
              <a:latin typeface="Arial" charset="0"/>
              <a:cs typeface="Arial" charset="0"/>
            </a:endParaRPr>
          </a:p>
          <a:p>
            <a:pPr lvl="2"/>
            <a:r>
              <a:rPr lang="en-US" altLang="en-US" dirty="0">
                <a:latin typeface="Arial" charset="0"/>
                <a:cs typeface="Arial" charset="0"/>
              </a:rPr>
              <a:t>12% adjustment </a:t>
            </a:r>
            <a:r>
              <a:rPr lang="en-US" altLang="en-US" dirty="0" smtClean="0">
                <a:latin typeface="Arial" charset="0"/>
                <a:cs typeface="Arial" charset="0"/>
              </a:rPr>
              <a:t>increases </a:t>
            </a:r>
            <a:r>
              <a:rPr lang="en-US" altLang="en-US" dirty="0" smtClean="0">
                <a:latin typeface="Arial" charset="0"/>
                <a:cs typeface="Arial" charset="0"/>
              </a:rPr>
              <a:t>base amount</a:t>
            </a:r>
            <a:endParaRPr lang="en-US" altLang="en-US" dirty="0">
              <a:latin typeface="Arial" charset="0"/>
              <a:cs typeface="Arial" charset="0"/>
            </a:endParaRPr>
          </a:p>
          <a:p>
            <a:pPr lvl="3"/>
            <a:r>
              <a:rPr lang="en-US" altLang="en-US" dirty="0">
                <a:latin typeface="Arial" charset="0"/>
                <a:cs typeface="Arial" charset="0"/>
              </a:rPr>
              <a:t>USDA Foods purchases must meet 12% of reimbursement nationally </a:t>
            </a:r>
            <a:endParaRPr lang="en-US" altLang="en-US" dirty="0" smtClean="0">
              <a:latin typeface="Arial" charset="0"/>
              <a:cs typeface="Arial" charset="0"/>
            </a:endParaRPr>
          </a:p>
          <a:p>
            <a:pPr lvl="3"/>
            <a:r>
              <a:rPr lang="en-US" altLang="en-US" dirty="0" smtClean="0">
                <a:latin typeface="Arial" charset="0"/>
                <a:cs typeface="Arial" charset="0"/>
              </a:rPr>
              <a:t>More </a:t>
            </a:r>
            <a:r>
              <a:rPr lang="en-US" altLang="en-US" dirty="0">
                <a:latin typeface="Arial" charset="0"/>
                <a:cs typeface="Arial" charset="0"/>
              </a:rPr>
              <a:t>reimbursement=increase in </a:t>
            </a:r>
            <a:r>
              <a:rPr lang="en-US" altLang="en-US" dirty="0" smtClean="0">
                <a:latin typeface="Arial" charset="0"/>
                <a:cs typeface="Arial" charset="0"/>
              </a:rPr>
              <a:t>adjustment</a:t>
            </a:r>
          </a:p>
          <a:p>
            <a:pPr lvl="2"/>
            <a:r>
              <a:rPr lang="en-US" altLang="en-US" dirty="0" smtClean="0">
                <a:latin typeface="Arial" charset="0"/>
                <a:cs typeface="Arial" charset="0"/>
              </a:rPr>
              <a:t>Preliminary meals based on prior year, finalized in fall</a:t>
            </a:r>
          </a:p>
          <a:p>
            <a:pPr lvl="2"/>
            <a:r>
              <a:rPr lang="en-US" altLang="en-US" dirty="0" smtClean="0">
                <a:latin typeface="Arial" charset="0"/>
                <a:cs typeface="Arial" charset="0"/>
              </a:rPr>
              <a:t>Food </a:t>
            </a:r>
            <a:r>
              <a:rPr lang="en-US" altLang="en-US" dirty="0">
                <a:latin typeface="Arial" charset="0"/>
                <a:cs typeface="Arial" charset="0"/>
              </a:rPr>
              <a:t>purchase request breakout:</a:t>
            </a:r>
          </a:p>
          <a:p>
            <a:pPr lvl="3"/>
            <a:r>
              <a:rPr lang="en-US" altLang="en-US" dirty="0">
                <a:latin typeface="Arial" charset="0"/>
                <a:cs typeface="Arial" charset="0"/>
              </a:rPr>
              <a:t>Direct Delivery: </a:t>
            </a:r>
            <a:r>
              <a:rPr lang="en-US" altLang="en-US" dirty="0" smtClean="0">
                <a:latin typeface="Arial" charset="0"/>
                <a:cs typeface="Arial" charset="0"/>
              </a:rPr>
              <a:t>63%</a:t>
            </a:r>
            <a:endParaRPr lang="en-US" altLang="en-US" dirty="0">
              <a:latin typeface="Arial" charset="0"/>
              <a:cs typeface="Arial" charset="0"/>
            </a:endParaRPr>
          </a:p>
          <a:p>
            <a:pPr lvl="3"/>
            <a:r>
              <a:rPr lang="en-US" altLang="en-US" dirty="0">
                <a:latin typeface="Arial" charset="0"/>
                <a:cs typeface="Arial" charset="0"/>
              </a:rPr>
              <a:t>Diversion: </a:t>
            </a:r>
            <a:r>
              <a:rPr lang="en-US" altLang="en-US" dirty="0" smtClean="0">
                <a:latin typeface="Arial" charset="0"/>
                <a:cs typeface="Arial" charset="0"/>
              </a:rPr>
              <a:t>25%</a:t>
            </a:r>
            <a:endParaRPr lang="en-US" altLang="en-US" dirty="0">
              <a:latin typeface="Arial" charset="0"/>
              <a:cs typeface="Arial" charset="0"/>
            </a:endParaRPr>
          </a:p>
          <a:p>
            <a:pPr lvl="3"/>
            <a:r>
              <a:rPr lang="en-US" altLang="en-US" dirty="0">
                <a:latin typeface="Arial" charset="0"/>
                <a:cs typeface="Arial" charset="0"/>
              </a:rPr>
              <a:t>DoD: </a:t>
            </a:r>
            <a:r>
              <a:rPr lang="en-US" altLang="en-US" dirty="0" smtClean="0">
                <a:latin typeface="Arial" charset="0"/>
                <a:cs typeface="Arial" charset="0"/>
              </a:rPr>
              <a:t>10%, </a:t>
            </a:r>
            <a:r>
              <a:rPr lang="en-US" altLang="en-US" dirty="0">
                <a:latin typeface="Arial" charset="0"/>
                <a:cs typeface="Arial" charset="0"/>
              </a:rPr>
              <a:t>F&amp;V Pilot: </a:t>
            </a:r>
            <a:r>
              <a:rPr lang="en-US" altLang="en-US" dirty="0" smtClean="0">
                <a:latin typeface="Arial" charset="0"/>
                <a:cs typeface="Arial" charset="0"/>
              </a:rPr>
              <a:t>2%</a:t>
            </a:r>
            <a:endParaRPr lang="en-US" altLang="en-US" dirty="0">
              <a:latin typeface="Arial" charset="0"/>
              <a:cs typeface="Arial" charset="0"/>
            </a:endParaRPr>
          </a:p>
          <a:p>
            <a:endParaRPr lang="en-US" dirty="0"/>
          </a:p>
        </p:txBody>
      </p:sp>
    </p:spTree>
    <p:custDataLst>
      <p:tags r:id="rId1"/>
    </p:custDataLst>
    <p:extLst>
      <p:ext uri="{BB962C8B-B14F-4D97-AF65-F5344CB8AC3E}">
        <p14:creationId xmlns:p14="http://schemas.microsoft.com/office/powerpoint/2010/main" val="8308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914400"/>
          </a:xfrm>
        </p:spPr>
        <p:txBody>
          <a:bodyPr/>
          <a:lstStyle/>
          <a:p>
            <a:r>
              <a:rPr lang="en-US" dirty="0" smtClean="0"/>
              <a:t>Service Fees</a:t>
            </a:r>
            <a:endParaRPr lang="en-US" dirty="0"/>
          </a:p>
        </p:txBody>
      </p:sp>
      <p:sp>
        <p:nvSpPr>
          <p:cNvPr id="3" name="Content Placeholder 2"/>
          <p:cNvSpPr>
            <a:spLocks noGrp="1"/>
          </p:cNvSpPr>
          <p:nvPr>
            <p:ph idx="1"/>
          </p:nvPr>
        </p:nvSpPr>
        <p:spPr>
          <a:xfrm>
            <a:off x="1066800" y="762000"/>
            <a:ext cx="7848600" cy="5334000"/>
          </a:xfrm>
        </p:spPr>
        <p:txBody>
          <a:bodyPr/>
          <a:lstStyle/>
          <a:p>
            <a:r>
              <a:rPr lang="en-US" altLang="en-US" sz="2400" dirty="0">
                <a:latin typeface="Arial" charset="0"/>
                <a:cs typeface="Arial" charset="0"/>
              </a:rPr>
              <a:t>Service fee covers:</a:t>
            </a:r>
          </a:p>
          <a:p>
            <a:pPr lvl="1"/>
            <a:r>
              <a:rPr lang="en-US" altLang="en-US" sz="2000" dirty="0">
                <a:latin typeface="Arial" charset="0"/>
                <a:cs typeface="Arial" charset="0"/>
              </a:rPr>
              <a:t>Warehouse/transportation </a:t>
            </a:r>
            <a:r>
              <a:rPr lang="en-US" altLang="en-US" sz="2000" dirty="0" smtClean="0">
                <a:latin typeface="Arial" charset="0"/>
                <a:cs typeface="Arial" charset="0"/>
              </a:rPr>
              <a:t>services</a:t>
            </a:r>
            <a:endParaRPr lang="en-US" altLang="en-US" sz="2000" dirty="0">
              <a:latin typeface="Arial" charset="0"/>
              <a:cs typeface="Arial" charset="0"/>
            </a:endParaRPr>
          </a:p>
          <a:p>
            <a:pPr lvl="1"/>
            <a:r>
              <a:rPr lang="en-US" altLang="en-US" sz="2000" dirty="0" smtClean="0">
                <a:latin typeface="Arial" charset="0"/>
                <a:cs typeface="Arial" charset="0"/>
              </a:rPr>
              <a:t>Some ODE admin</a:t>
            </a:r>
            <a:endParaRPr lang="en-US" altLang="en-US" sz="2000" dirty="0">
              <a:latin typeface="Arial" charset="0"/>
              <a:cs typeface="Arial" charset="0"/>
            </a:endParaRPr>
          </a:p>
          <a:p>
            <a:pPr lvl="1"/>
            <a:r>
              <a:rPr lang="en-US" altLang="en-US" sz="2000" dirty="0">
                <a:latin typeface="Arial" charset="0"/>
                <a:cs typeface="Arial" charset="0"/>
              </a:rPr>
              <a:t>Legal reviews, etc.</a:t>
            </a:r>
          </a:p>
          <a:p>
            <a:r>
              <a:rPr lang="en-US" altLang="en-US" sz="2400" dirty="0" smtClean="0">
                <a:latin typeface="Arial" charset="0"/>
                <a:cs typeface="Arial" charset="0"/>
              </a:rPr>
              <a:t>State </a:t>
            </a:r>
            <a:r>
              <a:rPr lang="en-US" altLang="en-US" sz="2400" dirty="0">
                <a:latin typeface="Arial" charset="0"/>
                <a:cs typeface="Arial" charset="0"/>
              </a:rPr>
              <a:t>law, DOJ interpretation of law</a:t>
            </a:r>
          </a:p>
          <a:p>
            <a:r>
              <a:rPr lang="en-US" altLang="en-US" sz="2400" dirty="0" smtClean="0">
                <a:latin typeface="Arial" charset="0"/>
                <a:cs typeface="Arial" charset="0"/>
              </a:rPr>
              <a:t>Direct Delivery and Diversion: $.</a:t>
            </a:r>
            <a:r>
              <a:rPr lang="en-US" altLang="en-US" sz="2400" dirty="0" smtClean="0">
                <a:latin typeface="Arial" charset="0"/>
                <a:cs typeface="Arial" charset="0"/>
              </a:rPr>
              <a:t>10 </a:t>
            </a:r>
            <a:r>
              <a:rPr lang="en-US" altLang="en-US" sz="2400" dirty="0" smtClean="0">
                <a:latin typeface="Arial" charset="0"/>
                <a:cs typeface="Arial" charset="0"/>
              </a:rPr>
              <a:t>per LB</a:t>
            </a:r>
          </a:p>
          <a:p>
            <a:r>
              <a:rPr lang="en-US" altLang="en-US" sz="2400" dirty="0" smtClean="0">
                <a:latin typeface="Arial" charset="0"/>
                <a:cs typeface="Arial" charset="0"/>
              </a:rPr>
              <a:t>DoD Fresh, </a:t>
            </a:r>
            <a:r>
              <a:rPr lang="en-US" altLang="en-US" sz="2400" dirty="0">
                <a:latin typeface="Arial" charset="0"/>
                <a:cs typeface="Arial" charset="0"/>
              </a:rPr>
              <a:t>Unprocessed </a:t>
            </a:r>
            <a:r>
              <a:rPr lang="en-US" altLang="en-US" sz="2400" dirty="0" smtClean="0">
                <a:latin typeface="Arial" charset="0"/>
                <a:cs typeface="Arial" charset="0"/>
              </a:rPr>
              <a:t>F&amp;V Pilot</a:t>
            </a:r>
            <a:r>
              <a:rPr lang="en-US" altLang="en-US" sz="2400" dirty="0">
                <a:latin typeface="Arial" charset="0"/>
                <a:cs typeface="Arial" charset="0"/>
              </a:rPr>
              <a:t>: </a:t>
            </a:r>
            <a:r>
              <a:rPr lang="en-US" altLang="en-US" sz="2400" dirty="0" smtClean="0">
                <a:latin typeface="Arial" charset="0"/>
                <a:cs typeface="Arial" charset="0"/>
              </a:rPr>
              <a:t>$.</a:t>
            </a:r>
            <a:r>
              <a:rPr lang="en-US" altLang="en-US" sz="2400" dirty="0" smtClean="0">
                <a:latin typeface="Arial" charset="0"/>
                <a:cs typeface="Arial" charset="0"/>
              </a:rPr>
              <a:t>0275 </a:t>
            </a:r>
            <a:r>
              <a:rPr lang="en-US" altLang="en-US" sz="2400" dirty="0">
                <a:latin typeface="Arial" charset="0"/>
                <a:cs typeface="Arial" charset="0"/>
              </a:rPr>
              <a:t>per </a:t>
            </a:r>
            <a:r>
              <a:rPr lang="en-US" altLang="en-US" sz="2400" dirty="0" smtClean="0">
                <a:latin typeface="Arial" charset="0"/>
                <a:cs typeface="Arial" charset="0"/>
              </a:rPr>
              <a:t>LB</a:t>
            </a:r>
            <a:endParaRPr lang="en-US" altLang="en-US" sz="2400" dirty="0">
              <a:latin typeface="Arial" charset="0"/>
              <a:cs typeface="Arial" charset="0"/>
            </a:endParaRPr>
          </a:p>
          <a:p>
            <a:r>
              <a:rPr lang="en-US" altLang="en-US" sz="2400" dirty="0" smtClean="0">
                <a:latin typeface="Arial" charset="0"/>
                <a:cs typeface="Arial" charset="0"/>
              </a:rPr>
              <a:t>USDA </a:t>
            </a:r>
            <a:r>
              <a:rPr lang="en-US" altLang="en-US" sz="2400" dirty="0">
                <a:latin typeface="Arial" charset="0"/>
                <a:cs typeface="Arial" charset="0"/>
              </a:rPr>
              <a:t>State Survey:</a:t>
            </a:r>
          </a:p>
          <a:p>
            <a:pPr lvl="1"/>
            <a:r>
              <a:rPr lang="en-US" altLang="en-US" sz="2000" dirty="0">
                <a:latin typeface="Arial" charset="0"/>
                <a:cs typeface="Arial" charset="0"/>
              </a:rPr>
              <a:t>Oregon per case fee rank, middle of pack compared to other states</a:t>
            </a:r>
          </a:p>
          <a:p>
            <a:pPr lvl="1"/>
            <a:r>
              <a:rPr lang="en-US" altLang="en-US" sz="2000" dirty="0">
                <a:latin typeface="Arial" charset="0"/>
                <a:cs typeface="Arial" charset="0"/>
              </a:rPr>
              <a:t>Almost 300 sponsors, large geographic </a:t>
            </a:r>
            <a:r>
              <a:rPr lang="en-US" altLang="en-US" sz="2000" dirty="0" smtClean="0">
                <a:latin typeface="Arial" charset="0"/>
                <a:cs typeface="Arial" charset="0"/>
              </a:rPr>
              <a:t>area</a:t>
            </a:r>
          </a:p>
          <a:p>
            <a:r>
              <a:rPr lang="en-US" altLang="en-US" sz="2400" dirty="0" smtClean="0">
                <a:latin typeface="Arial" charset="0"/>
                <a:cs typeface="Arial" charset="0"/>
              </a:rPr>
              <a:t>SAE Refunds = USDA Foods even better value!</a:t>
            </a:r>
            <a:endParaRPr lang="en-US" altLang="en-US" sz="2400" dirty="0">
              <a:latin typeface="Arial" charset="0"/>
              <a:cs typeface="Arial" charset="0"/>
            </a:endParaRPr>
          </a:p>
          <a:p>
            <a:endParaRPr lang="en-US" dirty="0"/>
          </a:p>
        </p:txBody>
      </p:sp>
    </p:spTree>
    <p:custDataLst>
      <p:tags r:id="rId1"/>
    </p:custDataLst>
    <p:extLst>
      <p:ext uri="{BB962C8B-B14F-4D97-AF65-F5344CB8AC3E}">
        <p14:creationId xmlns:p14="http://schemas.microsoft.com/office/powerpoint/2010/main" val="349083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229600" cy="944562"/>
          </a:xfrm>
        </p:spPr>
        <p:txBody>
          <a:bodyPr/>
          <a:lstStyle/>
          <a:p>
            <a:r>
              <a:rPr lang="en-US" dirty="0" smtClean="0"/>
              <a:t>What kind of Foods can I receive?</a:t>
            </a:r>
            <a:endParaRPr lang="en-US" dirty="0"/>
          </a:p>
        </p:txBody>
      </p:sp>
      <p:sp>
        <p:nvSpPr>
          <p:cNvPr id="3" name="Content Placeholder 2"/>
          <p:cNvSpPr>
            <a:spLocks noGrp="1"/>
          </p:cNvSpPr>
          <p:nvPr>
            <p:ph idx="1"/>
          </p:nvPr>
        </p:nvSpPr>
        <p:spPr>
          <a:xfrm>
            <a:off x="838200" y="762000"/>
            <a:ext cx="8153400" cy="5562600"/>
          </a:xfrm>
        </p:spPr>
        <p:txBody>
          <a:bodyPr/>
          <a:lstStyle/>
          <a:p>
            <a:r>
              <a:rPr lang="en-US" dirty="0" smtClean="0"/>
              <a:t>Direct Delivery</a:t>
            </a:r>
          </a:p>
          <a:p>
            <a:pPr lvl="1"/>
            <a:r>
              <a:rPr lang="en-US" sz="2400" dirty="0" smtClean="0"/>
              <a:t>Finished products (Canned fruit and vegetables, proteins, etc.)</a:t>
            </a:r>
            <a:endParaRPr lang="en-US" sz="2800" dirty="0" smtClean="0"/>
          </a:p>
          <a:p>
            <a:r>
              <a:rPr lang="en-US" dirty="0" smtClean="0"/>
              <a:t>Processing</a:t>
            </a:r>
          </a:p>
          <a:p>
            <a:pPr lvl="1"/>
            <a:r>
              <a:rPr lang="en-US" sz="2400" dirty="0" smtClean="0"/>
              <a:t>1000’s of products from bulk product </a:t>
            </a:r>
            <a:endParaRPr lang="en-US" sz="2800" dirty="0" smtClean="0"/>
          </a:p>
          <a:p>
            <a:r>
              <a:rPr lang="en-US" dirty="0" smtClean="0"/>
              <a:t>USDA DoD Fresh Fruit and Vegetable Program</a:t>
            </a:r>
          </a:p>
          <a:p>
            <a:pPr lvl="1"/>
            <a:r>
              <a:rPr lang="en-US" sz="2400" dirty="0" smtClean="0"/>
              <a:t>Fresh fruit and vegetables delivered weekly</a:t>
            </a:r>
            <a:endParaRPr lang="en-US" sz="2800" dirty="0" smtClean="0"/>
          </a:p>
          <a:p>
            <a:r>
              <a:rPr lang="en-US" dirty="0" smtClean="0"/>
              <a:t>Unprocessed Fruit and Vegetable Pilot</a:t>
            </a:r>
          </a:p>
          <a:p>
            <a:pPr lvl="1"/>
            <a:r>
              <a:rPr lang="en-US" dirty="0" smtClean="0"/>
              <a:t> </a:t>
            </a:r>
            <a:r>
              <a:rPr lang="en-US" sz="2400" dirty="0" smtClean="0"/>
              <a:t>Wide variety of fruits and vegetables from USDA approved suppliers</a:t>
            </a:r>
          </a:p>
          <a:p>
            <a:endParaRPr lang="en-US" dirty="0"/>
          </a:p>
        </p:txBody>
      </p:sp>
    </p:spTree>
    <p:custDataLst>
      <p:tags r:id="rId1"/>
    </p:custDataLst>
    <p:extLst>
      <p:ext uri="{BB962C8B-B14F-4D97-AF65-F5344CB8AC3E}">
        <p14:creationId xmlns:p14="http://schemas.microsoft.com/office/powerpoint/2010/main" val="2693132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4 Boxes on an arrow.  Box one says &quot;sponsors place order with ODE&quot;.  Box two says &quot;USDA procures and purchases&quot;.  Box three says &quot;Food shipped to ODE warehouse&quot;.  Box four says &quot;ODE distributes to sponosr through contractor&quot;." title="Direct Delivery order flow"/>
          <p:cNvGraphicFramePr>
            <a:graphicFrameLocks noGrp="1"/>
          </p:cNvGraphicFramePr>
          <p:nvPr>
            <p:ph idx="1"/>
            <p:custDataLst>
              <p:tags r:id="rId2"/>
            </p:custDataLst>
            <p:extLst>
              <p:ext uri="{D42A27DB-BD31-4B8C-83A1-F6EECF244321}">
                <p14:modId xmlns:p14="http://schemas.microsoft.com/office/powerpoint/2010/main" val="3413003536"/>
              </p:ext>
            </p:extLst>
          </p:nvPr>
        </p:nvGraphicFramePr>
        <p:xfrm>
          <a:off x="762000" y="1371600"/>
          <a:ext cx="8229600" cy="1981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Box 11"/>
          <p:cNvSpPr txBox="1"/>
          <p:nvPr/>
        </p:nvSpPr>
        <p:spPr>
          <a:xfrm>
            <a:off x="733425" y="3832741"/>
            <a:ext cx="3663182" cy="523220"/>
          </a:xfrm>
          <a:prstGeom prst="rect">
            <a:avLst/>
          </a:prstGeom>
          <a:noFill/>
        </p:spPr>
        <p:txBody>
          <a:bodyPr wrap="none" rtlCol="0">
            <a:spAutoFit/>
          </a:bodyPr>
          <a:lstStyle/>
          <a:p>
            <a:r>
              <a:rPr lang="en-US" sz="2800" dirty="0" smtClean="0"/>
              <a:t>Diversion/Processing:</a:t>
            </a:r>
            <a:endParaRPr lang="en-US" sz="2800" dirty="0"/>
          </a:p>
        </p:txBody>
      </p:sp>
      <p:graphicFrame>
        <p:nvGraphicFramePr>
          <p:cNvPr id="11" name="Content Placeholder 7" descr="4 Boxes on an arrow.  Box one says &quot;sponsors place bulk order with ODE&quot;.  Box two says &quot;USDA procures and purchases bulk product&quot;.  Box three says &quot;Bulk Food shipped to processor warehouse&quot;.  Box four says &quot;Sponsor places order with processor and arranges shipping&quot;." title="Diversion processing  order flow"/>
          <p:cNvGraphicFramePr>
            <a:graphicFrameLocks/>
          </p:cNvGraphicFramePr>
          <p:nvPr>
            <p:custDataLst>
              <p:tags r:id="rId3"/>
            </p:custDataLst>
            <p:extLst>
              <p:ext uri="{D42A27DB-BD31-4B8C-83A1-F6EECF244321}">
                <p14:modId xmlns:p14="http://schemas.microsoft.com/office/powerpoint/2010/main" val="2617207546"/>
              </p:ext>
            </p:extLst>
          </p:nvPr>
        </p:nvGraphicFramePr>
        <p:xfrm>
          <a:off x="762000" y="3886200"/>
          <a:ext cx="8229600" cy="2362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TextBox 9"/>
          <p:cNvSpPr txBox="1"/>
          <p:nvPr/>
        </p:nvSpPr>
        <p:spPr>
          <a:xfrm>
            <a:off x="762000" y="1371600"/>
            <a:ext cx="2622834" cy="523220"/>
          </a:xfrm>
          <a:prstGeom prst="rect">
            <a:avLst/>
          </a:prstGeom>
          <a:noFill/>
        </p:spPr>
        <p:txBody>
          <a:bodyPr wrap="none" rtlCol="0">
            <a:spAutoFit/>
          </a:bodyPr>
          <a:lstStyle/>
          <a:p>
            <a:r>
              <a:rPr lang="en-US" sz="2800" dirty="0" smtClean="0"/>
              <a:t>Direct Delivery:</a:t>
            </a:r>
            <a:endParaRPr lang="en-US" sz="2800" dirty="0"/>
          </a:p>
        </p:txBody>
      </p:sp>
      <p:sp>
        <p:nvSpPr>
          <p:cNvPr id="2" name="Title 1"/>
          <p:cNvSpPr>
            <a:spLocks noGrp="1"/>
          </p:cNvSpPr>
          <p:nvPr>
            <p:ph type="title"/>
          </p:nvPr>
        </p:nvSpPr>
        <p:spPr/>
        <p:txBody>
          <a:bodyPr/>
          <a:lstStyle/>
          <a:p>
            <a:r>
              <a:rPr lang="en-US" dirty="0" smtClean="0"/>
              <a:t>How does ODE and USDA order the food?</a:t>
            </a:r>
            <a:endParaRPr lang="en-US" dirty="0"/>
          </a:p>
        </p:txBody>
      </p:sp>
    </p:spTree>
    <p:custDataLst>
      <p:tags r:id="rId1"/>
    </p:custDataLst>
    <p:extLst>
      <p:ext uri="{BB962C8B-B14F-4D97-AF65-F5344CB8AC3E}">
        <p14:creationId xmlns:p14="http://schemas.microsoft.com/office/powerpoint/2010/main" val="2658487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title="word art"/>
          <p:cNvGraphicFramePr>
            <a:graphicFrameLocks/>
          </p:cNvGraphicFramePr>
          <p:nvPr>
            <p:custDataLst>
              <p:tags r:id="rId2"/>
            </p:custDataLst>
            <p:extLst>
              <p:ext uri="{D42A27DB-BD31-4B8C-83A1-F6EECF244321}">
                <p14:modId xmlns:p14="http://schemas.microsoft.com/office/powerpoint/2010/main" val="847149105"/>
              </p:ext>
            </p:extLst>
          </p:nvPr>
        </p:nvGraphicFramePr>
        <p:xfrm>
          <a:off x="762000" y="3886200"/>
          <a:ext cx="8229600" cy="2362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Box 11"/>
          <p:cNvSpPr txBox="1"/>
          <p:nvPr/>
        </p:nvSpPr>
        <p:spPr>
          <a:xfrm>
            <a:off x="733425" y="3962400"/>
            <a:ext cx="6060698" cy="523220"/>
          </a:xfrm>
          <a:prstGeom prst="rect">
            <a:avLst/>
          </a:prstGeom>
          <a:noFill/>
        </p:spPr>
        <p:txBody>
          <a:bodyPr wrap="none" rtlCol="0">
            <a:spAutoFit/>
          </a:bodyPr>
          <a:lstStyle/>
          <a:p>
            <a:r>
              <a:rPr lang="en-US" sz="2800" dirty="0" smtClean="0"/>
              <a:t>Unprocessed Fruit &amp; Vegetable Pilot:</a:t>
            </a:r>
            <a:endParaRPr lang="en-US" sz="2800" dirty="0"/>
          </a:p>
        </p:txBody>
      </p:sp>
      <p:graphicFrame>
        <p:nvGraphicFramePr>
          <p:cNvPr id="8" name="Content Placeholder 7" title="word art"/>
          <p:cNvGraphicFramePr>
            <a:graphicFrameLocks noGrp="1"/>
          </p:cNvGraphicFramePr>
          <p:nvPr>
            <p:ph idx="1"/>
            <p:custDataLst>
              <p:tags r:id="rId3"/>
            </p:custDataLst>
            <p:extLst>
              <p:ext uri="{D42A27DB-BD31-4B8C-83A1-F6EECF244321}">
                <p14:modId xmlns:p14="http://schemas.microsoft.com/office/powerpoint/2010/main" val="3153570401"/>
              </p:ext>
            </p:extLst>
          </p:nvPr>
        </p:nvGraphicFramePr>
        <p:xfrm>
          <a:off x="760006" y="1435395"/>
          <a:ext cx="8229600" cy="1981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TextBox 9"/>
          <p:cNvSpPr txBox="1"/>
          <p:nvPr/>
        </p:nvSpPr>
        <p:spPr>
          <a:xfrm>
            <a:off x="733425" y="1371600"/>
            <a:ext cx="6705362" cy="461665"/>
          </a:xfrm>
          <a:prstGeom prst="rect">
            <a:avLst/>
          </a:prstGeom>
          <a:noFill/>
        </p:spPr>
        <p:txBody>
          <a:bodyPr wrap="none" rtlCol="0">
            <a:spAutoFit/>
          </a:bodyPr>
          <a:lstStyle/>
          <a:p>
            <a:r>
              <a:rPr lang="en-US" sz="2400" dirty="0" smtClean="0"/>
              <a:t>USDA DoD Fresh Fruit and Vegetable Program:</a:t>
            </a:r>
            <a:endParaRPr lang="en-US" sz="2400" dirty="0"/>
          </a:p>
        </p:txBody>
      </p:sp>
      <p:sp>
        <p:nvSpPr>
          <p:cNvPr id="2" name="Title 1"/>
          <p:cNvSpPr>
            <a:spLocks noGrp="1"/>
          </p:cNvSpPr>
          <p:nvPr>
            <p:ph type="title"/>
          </p:nvPr>
        </p:nvSpPr>
        <p:spPr/>
        <p:txBody>
          <a:bodyPr/>
          <a:lstStyle/>
          <a:p>
            <a:r>
              <a:rPr lang="en-US" dirty="0" smtClean="0"/>
              <a:t>How does ODE and USDA order the fruits and vegetables?</a:t>
            </a:r>
            <a:endParaRPr lang="en-US" dirty="0"/>
          </a:p>
        </p:txBody>
      </p:sp>
    </p:spTree>
    <p:custDataLst>
      <p:tags r:id="rId1"/>
    </p:custDataLst>
    <p:extLst>
      <p:ext uri="{BB962C8B-B14F-4D97-AF65-F5344CB8AC3E}">
        <p14:creationId xmlns:p14="http://schemas.microsoft.com/office/powerpoint/2010/main" val="2574084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5189" y="-306238"/>
            <a:ext cx="5867400" cy="4574875"/>
          </a:xfrm>
        </p:spPr>
        <p:txBody>
          <a:bodyPr/>
          <a:lstStyle/>
          <a:p>
            <a:endParaRPr lang="en-US" dirty="0"/>
          </a:p>
          <a:p>
            <a:endParaRPr lang="en-US" dirty="0"/>
          </a:p>
          <a:p>
            <a:pPr marL="0" indent="0">
              <a:buNone/>
            </a:pPr>
            <a:r>
              <a:rPr lang="en-US" b="1" dirty="0" smtClean="0"/>
              <a:t>    </a:t>
            </a:r>
            <a:endParaRPr lang="en-US" dirty="0"/>
          </a:p>
          <a:p>
            <a:pPr marL="400050" lvl="1" indent="0">
              <a:buNone/>
            </a:pPr>
            <a:r>
              <a:rPr lang="en-US" dirty="0"/>
              <a:t>• USDA offers fresh, frozen, canned, and dried options representing all 5 vegetable subgroups: dark green, red/orange, legumes, starchy, and other. </a:t>
            </a:r>
          </a:p>
          <a:p>
            <a:pPr marL="400050" lvl="1" indent="0">
              <a:buNone/>
            </a:pPr>
            <a:r>
              <a:rPr lang="en-US" dirty="0"/>
              <a:t>• USDA only offers no salt added frozen vegetables and either low-sodium or no salt added canned vegetables and beans.</a:t>
            </a:r>
          </a:p>
        </p:txBody>
      </p:sp>
      <p:pic>
        <p:nvPicPr>
          <p:cNvPr id="4" name="Picture 3" title="Basket of Vegetabl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95" y="1454988"/>
            <a:ext cx="2438400" cy="4054400"/>
          </a:xfrm>
          <a:prstGeom prst="rect">
            <a:avLst/>
          </a:prstGeom>
        </p:spPr>
      </p:pic>
      <p:sp>
        <p:nvSpPr>
          <p:cNvPr id="2" name="Title 1"/>
          <p:cNvSpPr>
            <a:spLocks noGrp="1"/>
          </p:cNvSpPr>
          <p:nvPr>
            <p:ph type="title"/>
          </p:nvPr>
        </p:nvSpPr>
        <p:spPr>
          <a:xfrm>
            <a:off x="914400" y="206354"/>
            <a:ext cx="8229600" cy="1143000"/>
          </a:xfrm>
        </p:spPr>
        <p:txBody>
          <a:bodyPr/>
          <a:lstStyle/>
          <a:p>
            <a:r>
              <a:rPr lang="en-US" dirty="0" smtClean="0"/>
              <a:t>Nutritional Benefits of USDA Foods</a:t>
            </a:r>
            <a:r>
              <a:rPr lang="en-US" b="1" dirty="0"/>
              <a:t> VEGETABLES</a:t>
            </a:r>
            <a:endParaRPr lang="en-US" dirty="0"/>
          </a:p>
        </p:txBody>
      </p:sp>
    </p:spTree>
    <p:custDataLst>
      <p:tags r:id="rId1"/>
    </p:custDataLst>
    <p:extLst>
      <p:ext uri="{BB962C8B-B14F-4D97-AF65-F5344CB8AC3E}">
        <p14:creationId xmlns:p14="http://schemas.microsoft.com/office/powerpoint/2010/main" val="39107939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REFERENCE_ID" val="5ee36588-1fe4-4428-858e-a78445e44c70"/>
  <p:tag name="ARTICULATE_DESIGN_ID_ODE-TEMPLATE_2017" val="6HiBHAvixd3"/>
  <p:tag name="ARTICULATE_META_COURSE_ID" val="61xlCLIB5tc_course_id"/>
  <p:tag name="ARTICULATE_META_NAME" val="&quot;FachaC&quot;"/>
  <p:tag name="ARTICULATE_META_NAME_SET" val="True"/>
  <p:tag name="TAG_BACKING_FORM_KEY" val="3213672-k:\_cfdp\publications, bulletins, memos, presentations, training\training materials\2017 usda foods trainings\1-intro to usda foods\an introduction to the usda food distribution program.pptx"/>
  <p:tag name="ARTICULATE_PRESENTER_VERSION" val="8"/>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CHILD_ITEM_TEXT2" val="Sponsors place bulk order with ODE"/>
  <p:tag name="CHILD_ITEM_TEXT3" val="USDA procures and purchases bulk product"/>
  <p:tag name="CHILD_ITEM_TEXT4" val="Bulk food shipped to processor warehouse"/>
  <p:tag name="CHILD_ITEM_TEXT5" val="Sponsor places order with processor and arranges for shipping"/>
</p:tagLst>
</file>

<file path=ppt/tags/tag11.xml><?xml version="1.0" encoding="utf-8"?>
<p:tagLst xmlns:a="http://schemas.openxmlformats.org/drawingml/2006/main" xmlns:r="http://schemas.openxmlformats.org/officeDocument/2006/relationships" xmlns:p="http://schemas.openxmlformats.org/presentationml/2006/main">
  <p:tag name="AUDIO_ID" val="262"/>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CHILD_ITEM_TEXT2" val="Sponsors diverts entitlement"/>
  <p:tag name="CHILD_ITEM_TEXT3" val="Sponsor looks at USDA approved vendor list"/>
  <p:tag name="CHILD_ITEM_TEXT4" val="Sponsor completes procurement"/>
  <p:tag name="CHILD_ITEM_TEXT5" val="Sponsor places order with USDA approved vendor"/>
  <p:tag name="CHILD_ITEM_TEXT6" val="Vendor bills USDA directly"/>
</p:tagLst>
</file>

<file path=ppt/tags/tag13.xml><?xml version="1.0" encoding="utf-8"?>
<p:tagLst xmlns:a="http://schemas.openxmlformats.org/drawingml/2006/main" xmlns:r="http://schemas.openxmlformats.org/officeDocument/2006/relationships" xmlns:p="http://schemas.openxmlformats.org/presentationml/2006/main">
  <p:tag name="CHILD_ITEM_TEXT2" val="Sponsors diverts entitlement"/>
  <p:tag name="CHILD_ITEM_TEXT3" val="USDA sends funds to DLA/DoD"/>
  <p:tag name="CHILD_ITEM_TEXT4" val="DLA/DoD procures produce"/>
  <p:tag name="CHILD_ITEM_TEXT5" val="Sponsor places orders in DoD FFAVORS web system"/>
</p:tagLst>
</file>

<file path=ppt/tags/tag14.xml><?xml version="1.0" encoding="utf-8"?>
<p:tagLst xmlns:a="http://schemas.openxmlformats.org/drawingml/2006/main" xmlns:r="http://schemas.openxmlformats.org/officeDocument/2006/relationships" xmlns:p="http://schemas.openxmlformats.org/presentationml/2006/main">
  <p:tag name="AUDIO_ID" val="263"/>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64"/>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265"/>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266"/>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267"/>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269"/>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0"/>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68"/>
  <p:tag name="ARTICULATE_USED_LAYOUT" val="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8"/>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59"/>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61"/>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CHILD_ITEM_TEXT2" val="Sponsors place order with ODE"/>
  <p:tag name="CHILD_ITEM_TEXT3" val="USDA Procures and purchases "/>
  <p:tag name="CHILD_ITEM_TEXT4" val="Food shipped to ODE warehouse"/>
  <p:tag name="CHILD_ITEM_TEXT5" val="ODE distributes to sponsor through contractor"/>
</p:tagLst>
</file>

<file path=ppt/theme/theme1.xml><?xml version="1.0" encoding="utf-8"?>
<a:theme xmlns:a="http://schemas.openxmlformats.org/drawingml/2006/main" name="ode-template_2017">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895D7B4FD22A4A9C390F7B0E997D3F" ma:contentTypeVersion="7" ma:contentTypeDescription="Create a new document." ma:contentTypeScope="" ma:versionID="78d7bd49f711d3aa5cbb090d4a7360d0">
  <xsd:schema xmlns:xsd="http://www.w3.org/2001/XMLSchema" xmlns:xs="http://www.w3.org/2001/XMLSchema" xmlns:p="http://schemas.microsoft.com/office/2006/metadata/properties" xmlns:ns1="http://schemas.microsoft.com/sharepoint/v3" xmlns:ns2="365df3b4-2938-4962-8750-b3f089551ef3" xmlns:ns3="54031767-dd6d-417c-ab73-583408f47564" targetNamespace="http://schemas.microsoft.com/office/2006/metadata/properties" ma:root="true" ma:fieldsID="588d825b507c8e642fe3917ef671a92c" ns1:_="" ns2:_="" ns3:_="">
    <xsd:import namespace="http://schemas.microsoft.com/sharepoint/v3"/>
    <xsd:import namespace="365df3b4-2938-4962-8750-b3f089551ef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5df3b4-2938-4962-8750-b3f089551ef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365df3b4-2938-4962-8750-b3f089551ef3" xsi:nil="true"/>
    <Remediation_x0020_Date xmlns="365df3b4-2938-4962-8750-b3f089551ef3">2017-10-05T07:00:00+00:00</Remediation_x0020_Date>
    <Priority xmlns="365df3b4-2938-4962-8750-b3f089551ef3">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4B553D-B346-46C9-8E34-638CF23C2421}"/>
</file>

<file path=customXml/itemProps2.xml><?xml version="1.0" encoding="utf-8"?>
<ds:datastoreItem xmlns:ds="http://schemas.openxmlformats.org/officeDocument/2006/customXml" ds:itemID="{4DFE4BAB-748F-4191-B1CA-6B90CADD2A20}">
  <ds:schemaRefs>
    <ds:schemaRef ds:uri="http://purl.org/dc/terms/"/>
    <ds:schemaRef ds:uri="bc7c8446-061a-4b03-abda-842e9fe31439"/>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49683B-4131-4B5F-90DC-B0016AA60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ode-template_2017</Template>
  <TotalTime>642</TotalTime>
  <Words>1831</Words>
  <Application>Microsoft Office PowerPoint</Application>
  <PresentationFormat>On-screen Show (4:3)</PresentationFormat>
  <Paragraphs>191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Bookman Old Style</vt:lpstr>
      <vt:lpstr>Calibri</vt:lpstr>
      <vt:lpstr>ode-template_2017</vt:lpstr>
      <vt:lpstr>An Introduction to the USDA Food Distribution Program</vt:lpstr>
      <vt:lpstr>USDA Foods provides healthy foods to schools </vt:lpstr>
      <vt:lpstr>Purpose</vt:lpstr>
      <vt:lpstr>Entitlement</vt:lpstr>
      <vt:lpstr>Service Fees</vt:lpstr>
      <vt:lpstr>What kind of Foods can I receive?</vt:lpstr>
      <vt:lpstr>How does ODE and USDA order the food?</vt:lpstr>
      <vt:lpstr>How does ODE and USDA order the fruits and vegetables?</vt:lpstr>
      <vt:lpstr>Nutritional Benefits of USDA Foods VEGETABLES</vt:lpstr>
      <vt:lpstr>Nutritional Benefits of USDA Foods FRUITS</vt:lpstr>
      <vt:lpstr>Nutritional Benefits of USDA Foods WHOLE GRAINS </vt:lpstr>
      <vt:lpstr>Nutritional Benefits of USDA Foods MEAT/MEAT ALTERNATES </vt:lpstr>
      <vt:lpstr> USDA Foods Are High Quality, Versatile and Economical</vt:lpstr>
      <vt:lpstr>Questions?</vt:lpstr>
      <vt:lpstr>Non-Discrimination Statement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Foods Intoduction</dc:title>
  <dc:creator>FACHA Chris - ODE</dc:creator>
  <cp:lastModifiedBy>FACHA Chris - ODE</cp:lastModifiedBy>
  <cp:revision>45</cp:revision>
  <dcterms:created xsi:type="dcterms:W3CDTF">2017-08-03T21:10:09Z</dcterms:created>
  <dcterms:modified xsi:type="dcterms:W3CDTF">2021-02-18T23:51:37Z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0x01010046895D7B4FD22A4A9C390F7B0E997D3F</vt:lpwstr>
  </property>
  <property fmtid="{D5CDD505-2E9C-101B-9397-08002B2CF9AE}" pid="3" name="ArticulateGUID">
    <vt:lpwstr>48E261AF-AE17-401F-93C8-BECBA2818C22</vt:lpwstr>
  </property>
  <property fmtid="{D5CDD505-2E9C-101B-9397-08002B2CF9AE}" pid="4" name="ArticulatePath">
    <vt:lpwstr>An Introduction to the USDA Food Distribution Program</vt:lpwstr>
  </property>
  <property fmtid="{D5CDD505-2E9C-101B-9397-08002B2CF9AE}" pid="5" name="ArticulateUseProject">
    <vt:lpwstr>1</vt:lpwstr>
  </property>
  <property fmtid="{D5CDD505-2E9C-101B-9397-08002B2CF9AE}" pid="6" name="ArticulateProjectVersion">
    <vt:lpwstr>8</vt:lpwstr>
  </property>
  <property fmtid="{D5CDD505-2E9C-101B-9397-08002B2CF9AE}" pid="7" name="ArticulateProjectFull">
    <vt:lpwstr>K:\_CFDP\Publications, Bulletins, Memos, Presentations, Training\Training Materials\2017 USDA Foods trainings\1-Intro to USDA Foods\An Introduction to the USDA Food Distribution Program.ppta</vt:lpwstr>
  </property>
</Properties>
</file>