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BC7E724-F12C-7B50-6EB7-1E9D0A287D31}" name="SANCHEZ Damasita * ODE" initials="SO" userId="S::sanchezd@ode.oregon.gov::324ae206-566d-4bb5-bec9-807b307afae4" providerId="AD"/>
  <p188:author id="{BEC9B535-BE22-BD50-27D4-7218D87499F1}" name="DAVIDSON Chantal * ODE" initials="DO" userId="S::davidsoc@ode.oregon.gov::27f5bdbe-a8a4-4de5-a230-da04ff3083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CBE01A-9A0D-BA7D-7FC6-E7B0E8FEFD6F}" v="51" dt="2025-12-09T21:16:57.7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56" y="5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2.xml"/><Relationship Id="rId5" Type="http://schemas.openxmlformats.org/officeDocument/2006/relationships/viewProps" Target="viewProps.xml"/><Relationship Id="rId10" Type="http://schemas.openxmlformats.org/officeDocument/2006/relationships/customXml" Target="../customXml/item1.xml"/><Relationship Id="rId4" Type="http://schemas.openxmlformats.org/officeDocument/2006/relationships/presProps" Target="presProp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852A29-726B-4393-AD3D-FB9EC6ADD310}" type="datetimeFigureOut">
              <a:rPr lang="en-US" smtClean="0"/>
              <a:t>12/9/2025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E8F505-BFD8-497F-A1AE-135B70D5AFD8}" type="slidenum">
              <a:rPr lang="en-US" smtClean="0"/>
              <a:t>‹#›</a:t>
            </a:fld>
            <a:endParaRPr lang="en-US"/>
          </a:p>
        </p:txBody>
      </p:sp>
    </p:spTree>
    <p:extLst>
      <p:ext uri="{BB962C8B-B14F-4D97-AF65-F5344CB8AC3E}">
        <p14:creationId xmlns:p14="http://schemas.microsoft.com/office/powerpoint/2010/main" val="3167566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ode.fooddistribution@ode.oregon.gov"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2892108"/>
          </a:xfrm>
        </p:spPr>
        <p:txBody>
          <a:bodyPr/>
          <a:lstStyle/>
          <a:p>
            <a:r>
              <a:rPr lang="en-US">
                <a:cs typeface="Calibri"/>
              </a:rPr>
              <a:t>Now, let’s talk about Who to contact if you have questions or complaint about the DoD Fresh program.</a:t>
            </a:r>
          </a:p>
          <a:p>
            <a:endParaRPr lang="en-US">
              <a:cs typeface="Calibri"/>
            </a:endParaRPr>
          </a:p>
          <a:p>
            <a:r>
              <a:rPr lang="en-US">
                <a:cs typeface="Calibri"/>
              </a:rPr>
              <a:t>There are three contacts in this program: the vendor (currently United Salad), the DoD DLA representative (Tessie Vez) and us (the ODE FDP Team).</a:t>
            </a:r>
          </a:p>
          <a:p>
            <a:endParaRPr lang="en-US">
              <a:cs typeface="Calibri"/>
            </a:endParaRPr>
          </a:p>
          <a:p>
            <a:r>
              <a:rPr lang="en-US">
                <a:cs typeface="Calibri"/>
              </a:rPr>
              <a:t>If you experience DoD produce quality issue or need to complaint about availability or deliveries, please email all three contacts. So, you will send an email to the vendor and copy Tessie Vez our DoD DLA representative and the ODE FDP Team.</a:t>
            </a:r>
          </a:p>
          <a:p>
            <a:endParaRPr lang="en-US">
              <a:cs typeface="Calibri"/>
            </a:endParaRPr>
          </a:p>
          <a:p>
            <a:r>
              <a:rPr lang="en-US">
                <a:cs typeface="Calibri"/>
              </a:rPr>
              <a:t>If you have questions about the DoD Fresh program or DoD funds requests, please always contact us, the ODE FDP team at </a:t>
            </a:r>
            <a:r>
              <a:rPr lang="en-US">
                <a:cs typeface="Calibri"/>
                <a:hlinkClick r:id="rId3"/>
              </a:rPr>
              <a:t>ode.fooddistribution@ode.oregon.gov</a:t>
            </a: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B63952-BBA8-4838-A0CF-80F9272645AB}"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4584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573100" y="93194"/>
            <a:ext cx="8534400" cy="857421"/>
          </a:xfrm>
        </p:spPr>
        <p:txBody>
          <a:bodyPr>
            <a:noAutofit/>
          </a:bodyPr>
          <a:lstStyle>
            <a:lvl1pPr algn="r">
              <a:defRPr sz="3200">
                <a:solidFill>
                  <a:schemeClr val="bg1"/>
                </a:solidFill>
              </a:defRPr>
            </a:lvl1pPr>
          </a:lstStyle>
          <a:p>
            <a:r>
              <a:rPr lang="en-US"/>
              <a:t>CLICK TO EDIT MASTER TITLE STYLE</a:t>
            </a:r>
          </a:p>
        </p:txBody>
      </p:sp>
      <p:sp>
        <p:nvSpPr>
          <p:cNvPr id="3" name="Content Placeholder 2"/>
          <p:cNvSpPr>
            <a:spLocks noGrp="1"/>
          </p:cNvSpPr>
          <p:nvPr>
            <p:ph idx="1"/>
          </p:nvPr>
        </p:nvSpPr>
        <p:spPr>
          <a:xfrm>
            <a:off x="922699" y="2748246"/>
            <a:ext cx="10515600" cy="27497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p:cNvSpPr>
            <a:spLocks noGrp="1"/>
          </p:cNvSpPr>
          <p:nvPr>
            <p:ph type="sldNum" sz="quarter" idx="4"/>
          </p:nvPr>
        </p:nvSpPr>
        <p:spPr>
          <a:xfrm>
            <a:off x="8610600" y="6492538"/>
            <a:ext cx="27432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2411548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998487"/>
            <a:ext cx="10515600" cy="1325563"/>
          </a:xfrm>
          <a:prstGeom prst="rect">
            <a:avLst/>
          </a:prstGeom>
        </p:spPr>
        <p:txBody>
          <a:bodyPr vert="horz" lIns="91440" tIns="45720" rIns="91440" bIns="45720" rtlCol="0" anchor="ctr">
            <a:normAutofit/>
          </a:bodyPr>
          <a:lstStyle/>
          <a:p>
            <a:r>
              <a:rPr lang="en-US"/>
              <a:t>Click to edit Master title style</a:t>
            </a:r>
          </a:p>
        </p:txBody>
      </p:sp>
      <p:pic>
        <p:nvPicPr>
          <p:cNvPr id="10" name="Picture 9" descr="Decorative geometric pattern"/>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
            <a:ext cx="12192000" cy="6494854"/>
          </a:xfrm>
          <a:prstGeom prst="rect">
            <a:avLst/>
          </a:prstGeom>
          <a:noFill/>
        </p:spPr>
      </p:pic>
      <p:pic>
        <p:nvPicPr>
          <p:cNvPr id="11" name="Picture 10" descr="Decorative blue swoosh"/>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901"/>
            <a:ext cx="12192001" cy="2075283"/>
          </a:xfrm>
          <a:prstGeom prst="rect">
            <a:avLst/>
          </a:prstGeom>
        </p:spPr>
      </p:pic>
      <p:pic>
        <p:nvPicPr>
          <p:cNvPr id="12" name="Picture 11" descr="Decorative blue ba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6494854"/>
            <a:ext cx="12192000" cy="368372"/>
          </a:xfrm>
          <a:prstGeom prst="rect">
            <a:avLst/>
          </a:prstGeom>
        </p:spPr>
      </p:pic>
      <p:sp>
        <p:nvSpPr>
          <p:cNvPr id="3" name="Text Placeholder 2"/>
          <p:cNvSpPr>
            <a:spLocks noGrp="1"/>
          </p:cNvSpPr>
          <p:nvPr>
            <p:ph type="body" idx="1"/>
          </p:nvPr>
        </p:nvSpPr>
        <p:spPr>
          <a:xfrm>
            <a:off x="838200" y="3427255"/>
            <a:ext cx="10515600" cy="27497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3564" y="186165"/>
            <a:ext cx="3614517" cy="1348143"/>
          </a:xfrm>
          <a:prstGeom prst="rect">
            <a:avLst/>
          </a:prstGeom>
        </p:spPr>
      </p:pic>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3564" y="186165"/>
            <a:ext cx="3614517" cy="1348143"/>
          </a:xfrm>
          <a:prstGeom prst="rect">
            <a:avLst/>
          </a:prstGeom>
        </p:spPr>
      </p:pic>
      <p:pic>
        <p:nvPicPr>
          <p:cNvPr id="6" name="Picture 5" descr="Oregon Department of Education Logo"/>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3564" y="186165"/>
            <a:ext cx="3614517" cy="1348143"/>
          </a:xfrm>
          <a:prstGeom prst="rect">
            <a:avLst/>
          </a:prstGeom>
        </p:spPr>
      </p:pic>
      <p:sp>
        <p:nvSpPr>
          <p:cNvPr id="4" name="Slide Number Placeholder 3"/>
          <p:cNvSpPr>
            <a:spLocks noGrp="1"/>
          </p:cNvSpPr>
          <p:nvPr>
            <p:ph type="sldNum" sz="quarter" idx="4"/>
          </p:nvPr>
        </p:nvSpPr>
        <p:spPr>
          <a:xfrm>
            <a:off x="8610600" y="6492538"/>
            <a:ext cx="27432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945768377"/>
      </p:ext>
    </p:extLst>
  </p:cSld>
  <p:clrMap bg1="lt1" tx1="dk1" bg2="lt2" tx2="dk2" accent1="accent1" accent2="accent2" accent3="accent3" accent4="accent4" accent5="accent5" accent6="accent6" hlink="hlink" folHlink="folHlink"/>
  <p:sldLayoutIdLst>
    <p:sldLayoutId id="2147483664" r:id="rId1"/>
  </p:sldLayoutIdLst>
  <p:txStyles>
    <p:title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ustomerservice@propacificfresh.com" TargetMode="External"/><Relationship Id="rId7" Type="http://schemas.openxmlformats.org/officeDocument/2006/relationships/hyperlink" Target="mailto:ode.USDAFoods@ode.oregon.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Richard.Belcher@dla.mil" TargetMode="External"/><Relationship Id="rId5" Type="http://schemas.openxmlformats.org/officeDocument/2006/relationships/hyperlink" Target="mailto:karen.kenton@dla.mil" TargetMode="External"/><Relationship Id="rId4" Type="http://schemas.openxmlformats.org/officeDocument/2006/relationships/hyperlink" Target="mailto:SM.FN.FFAVORS@USD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6F639-7481-73B7-A2F3-C7AF400FD046}"/>
              </a:ext>
            </a:extLst>
          </p:cNvPr>
          <p:cNvSpPr>
            <a:spLocks noGrp="1"/>
          </p:cNvSpPr>
          <p:nvPr>
            <p:ph type="title"/>
          </p:nvPr>
        </p:nvSpPr>
        <p:spPr/>
        <p:txBody>
          <a:bodyPr/>
          <a:lstStyle/>
          <a:p>
            <a:pPr algn="ctr"/>
            <a:r>
              <a:rPr lang="en-US">
                <a:cs typeface="Calibri"/>
              </a:rPr>
              <a:t>USDA DoD Fresh Who to Contact </a:t>
            </a:r>
            <a:endParaRPr lang="en-US"/>
          </a:p>
        </p:txBody>
      </p:sp>
      <p:sp>
        <p:nvSpPr>
          <p:cNvPr id="6" name="TextBox 5">
            <a:extLst>
              <a:ext uri="{FF2B5EF4-FFF2-40B4-BE49-F238E27FC236}">
                <a16:creationId xmlns:a16="http://schemas.microsoft.com/office/drawing/2014/main" id="{F5953E0E-B72D-0B48-8D93-300753221295}"/>
              </a:ext>
            </a:extLst>
          </p:cNvPr>
          <p:cNvSpPr txBox="1"/>
          <p:nvPr/>
        </p:nvSpPr>
        <p:spPr>
          <a:xfrm>
            <a:off x="252248" y="2375338"/>
            <a:ext cx="5400694"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u="sng" dirty="0">
                <a:solidFill>
                  <a:srgbClr val="000000"/>
                </a:solidFill>
                <a:latin typeface="+mj-lt"/>
              </a:rPr>
              <a:t>Current Vendor: </a:t>
            </a:r>
          </a:p>
          <a:p>
            <a:r>
              <a:rPr lang="en-US" sz="1400" dirty="0">
                <a:solidFill>
                  <a:srgbClr val="333333"/>
                </a:solidFill>
                <a:latin typeface="+mj-lt"/>
              </a:rPr>
              <a:t>Pro Pacific Fresh </a:t>
            </a:r>
            <a:endParaRPr lang="en-US" sz="1400" dirty="0">
              <a:solidFill>
                <a:srgbClr val="333333"/>
              </a:solidFill>
              <a:latin typeface="+mj-lt"/>
              <a:cs typeface="Calibri"/>
            </a:endParaRPr>
          </a:p>
          <a:p>
            <a:r>
              <a:rPr lang="en-US" sz="1400" dirty="0">
                <a:solidFill>
                  <a:srgbClr val="333333"/>
                </a:solidFill>
                <a:latin typeface="+mj-lt"/>
              </a:rPr>
              <a:t>Customer Service: 1-888-393-5500</a:t>
            </a:r>
          </a:p>
          <a:p>
            <a:r>
              <a:rPr lang="en-US" sz="1400" dirty="0">
                <a:effectLst/>
                <a:highlight>
                  <a:srgbClr val="FFFFFF"/>
                </a:highlight>
                <a:latin typeface="+mj-lt"/>
                <a:hlinkClick r:id="rId3"/>
              </a:rPr>
              <a:t>customerservice@propacificfresh.com</a:t>
            </a:r>
            <a:endParaRPr lang="en-US" sz="1400" dirty="0">
              <a:effectLst/>
              <a:highlight>
                <a:srgbClr val="FFFFFF"/>
              </a:highlight>
              <a:latin typeface="+mj-lt"/>
            </a:endParaRPr>
          </a:p>
          <a:p>
            <a:endParaRPr lang="en-US" sz="1400" dirty="0">
              <a:highlight>
                <a:srgbClr val="FFFFFF"/>
              </a:highlight>
              <a:latin typeface="+mj-lt"/>
            </a:endParaRPr>
          </a:p>
          <a:p>
            <a:r>
              <a:rPr lang="en-US" sz="1400" b="1" u="sng" dirty="0">
                <a:effectLst/>
                <a:highlight>
                  <a:srgbClr val="FFFFFF"/>
                </a:highlight>
                <a:latin typeface="+mj-lt"/>
              </a:rPr>
              <a:t>FFAVORS: </a:t>
            </a:r>
          </a:p>
          <a:p>
            <a:r>
              <a:rPr lang="en-US" sz="1400" dirty="0">
                <a:highlight>
                  <a:srgbClr val="FFFFFF"/>
                </a:highlight>
                <a:latin typeface="+mj-lt"/>
              </a:rPr>
              <a:t>Help Desk: </a:t>
            </a:r>
            <a:r>
              <a:rPr lang="en-US" sz="1400" dirty="0">
                <a:effectLst/>
                <a:latin typeface="+mj-lt"/>
                <a:hlinkClick r:id="rId4"/>
              </a:rPr>
              <a:t>SM.FN.FFAVORS@USDA.GOV </a:t>
            </a:r>
            <a:endParaRPr lang="en-US" sz="1400" dirty="0">
              <a:effectLst/>
              <a:highlight>
                <a:srgbClr val="FFFFFF"/>
              </a:highlight>
              <a:latin typeface="+mj-lt"/>
            </a:endParaRPr>
          </a:p>
          <a:p>
            <a:endParaRPr lang="en-US" sz="1400" dirty="0">
              <a:solidFill>
                <a:prstClr val="black"/>
              </a:solidFill>
              <a:latin typeface="+mj-lt"/>
            </a:endParaRPr>
          </a:p>
          <a:p>
            <a:r>
              <a:rPr lang="en-US" sz="1400" b="1" u="sng" dirty="0">
                <a:solidFill>
                  <a:srgbClr val="000000"/>
                </a:solidFill>
                <a:latin typeface="+mj-lt"/>
              </a:rPr>
              <a:t>DoD DLA Representative (DLA): </a:t>
            </a:r>
            <a:endParaRPr lang="en-US" sz="1400" b="1" u="sng" dirty="0">
              <a:solidFill>
                <a:srgbClr val="000000"/>
              </a:solidFill>
              <a:latin typeface="+mj-lt"/>
              <a:cs typeface="Calibri"/>
            </a:endParaRPr>
          </a:p>
          <a:p>
            <a:r>
              <a:rPr lang="en-US" sz="1400" dirty="0">
                <a:solidFill>
                  <a:srgbClr val="000000"/>
                </a:solidFill>
                <a:latin typeface="+mj-lt"/>
              </a:rPr>
              <a:t>Karen Kenton: </a:t>
            </a:r>
            <a:r>
              <a:rPr lang="en-US" sz="1400" dirty="0">
                <a:solidFill>
                  <a:srgbClr val="000000"/>
                </a:solidFill>
                <a:latin typeface="+mj-lt"/>
                <a:hlinkClick r:id="rId5"/>
              </a:rPr>
              <a:t>karen.kenton@dla.mil </a:t>
            </a:r>
            <a:endParaRPr lang="en-US" sz="1400" dirty="0">
              <a:solidFill>
                <a:srgbClr val="000000"/>
              </a:solidFill>
              <a:latin typeface="+mj-lt"/>
            </a:endParaRPr>
          </a:p>
          <a:p>
            <a:r>
              <a:rPr lang="en-US" sz="1400">
                <a:solidFill>
                  <a:prstClr val="black"/>
                </a:solidFill>
                <a:latin typeface="+mj-lt"/>
                <a:ea typeface="Calibri"/>
                <a:cs typeface="Calibri"/>
              </a:rPr>
              <a:t>Richard Belcher: </a:t>
            </a:r>
            <a:r>
              <a:rPr lang="en-US" sz="1400" dirty="0">
                <a:solidFill>
                  <a:srgbClr val="0070C0"/>
                </a:solidFill>
                <a:latin typeface="+mj-lt"/>
                <a:hlinkClick r:id="rId6">
                  <a:extLst>
                    <a:ext uri="{A12FA001-AC4F-418D-AE19-62706E023703}">
                      <ahyp:hlinkClr xmlns:ahyp="http://schemas.microsoft.com/office/drawing/2018/hyperlinkcolor" val="tx"/>
                    </a:ext>
                  </a:extLst>
                </a:hlinkClick>
              </a:rPr>
              <a:t>Richard.Belcher@dla.mil</a:t>
            </a:r>
            <a:r>
              <a:rPr lang="en-US" sz="1400" dirty="0">
                <a:solidFill>
                  <a:srgbClr val="0070C0"/>
                </a:solidFill>
                <a:latin typeface="+mj-lt"/>
              </a:rPr>
              <a:t> </a:t>
            </a:r>
            <a:endParaRPr lang="en-US" sz="1400" dirty="0">
              <a:solidFill>
                <a:srgbClr val="0070C0"/>
              </a:solidFill>
              <a:latin typeface="+mj-lt"/>
              <a:ea typeface="Calibri"/>
              <a:cs typeface="Calibri"/>
            </a:endParaRPr>
          </a:p>
          <a:p>
            <a:endParaRPr lang="en-US" sz="1400" dirty="0">
              <a:solidFill>
                <a:prstClr val="black"/>
              </a:solidFill>
              <a:latin typeface="+mj-lt"/>
            </a:endParaRPr>
          </a:p>
          <a:p>
            <a:r>
              <a:rPr lang="en-US" sz="1400" b="1" u="sng" dirty="0">
                <a:solidFill>
                  <a:prstClr val="black"/>
                </a:solidFill>
                <a:latin typeface="+mj-lt"/>
              </a:rPr>
              <a:t>State Distribution Agency (SDA):</a:t>
            </a:r>
          </a:p>
          <a:p>
            <a:r>
              <a:rPr lang="en-US" sz="1400" dirty="0">
                <a:solidFill>
                  <a:srgbClr val="000000"/>
                </a:solidFill>
                <a:latin typeface="+mj-lt"/>
              </a:rPr>
              <a:t>Oregon Department of Education (ODE) USDA Foods Team: D. Sanchez, Beatrice Cameron, Chantal Davidson </a:t>
            </a:r>
            <a:endParaRPr lang="en-US" sz="1400" dirty="0">
              <a:solidFill>
                <a:srgbClr val="000000"/>
              </a:solidFill>
              <a:latin typeface="+mj-lt"/>
              <a:cs typeface="Calibri"/>
            </a:endParaRPr>
          </a:p>
          <a:p>
            <a:r>
              <a:rPr lang="en-US" sz="1400" dirty="0">
                <a:solidFill>
                  <a:srgbClr val="000000"/>
                </a:solidFill>
                <a:latin typeface="+mj-lt"/>
                <a:hlinkClick r:id="rId7"/>
              </a:rPr>
              <a:t>ode.USDAFoods@ode.oregon.gov </a:t>
            </a:r>
            <a:endParaRPr lang="en-US" sz="1400" dirty="0">
              <a:solidFill>
                <a:prstClr val="black"/>
              </a:solidFill>
              <a:latin typeface="+mj-lt"/>
            </a:endParaRPr>
          </a:p>
        </p:txBody>
      </p:sp>
      <p:graphicFrame>
        <p:nvGraphicFramePr>
          <p:cNvPr id="5" name="Content Placeholder 4">
            <a:extLst>
              <a:ext uri="{FF2B5EF4-FFF2-40B4-BE49-F238E27FC236}">
                <a16:creationId xmlns:a16="http://schemas.microsoft.com/office/drawing/2014/main" id="{1AF9DBC1-AE04-9099-862B-F1BA37AAB72C}"/>
              </a:ext>
            </a:extLst>
          </p:cNvPr>
          <p:cNvGraphicFramePr>
            <a:graphicFrameLocks noGrp="1"/>
          </p:cNvGraphicFramePr>
          <p:nvPr>
            <p:ph idx="1"/>
            <p:extLst>
              <p:ext uri="{D42A27DB-BD31-4B8C-83A1-F6EECF244321}">
                <p14:modId xmlns:p14="http://schemas.microsoft.com/office/powerpoint/2010/main" val="2864504023"/>
              </p:ext>
            </p:extLst>
          </p:nvPr>
        </p:nvGraphicFramePr>
        <p:xfrm>
          <a:off x="5652942" y="950615"/>
          <a:ext cx="6150174" cy="5423172"/>
        </p:xfrm>
        <a:graphic>
          <a:graphicData uri="http://schemas.openxmlformats.org/drawingml/2006/table">
            <a:tbl>
              <a:tblPr firstRow="1" bandRow="1">
                <a:tableStyleId>{5C22544A-7EE6-4342-B048-85BDC9FD1C3A}</a:tableStyleId>
              </a:tblPr>
              <a:tblGrid>
                <a:gridCol w="3075087">
                  <a:extLst>
                    <a:ext uri="{9D8B030D-6E8A-4147-A177-3AD203B41FA5}">
                      <a16:colId xmlns:a16="http://schemas.microsoft.com/office/drawing/2014/main" val="4044296457"/>
                    </a:ext>
                  </a:extLst>
                </a:gridCol>
                <a:gridCol w="3075087">
                  <a:extLst>
                    <a:ext uri="{9D8B030D-6E8A-4147-A177-3AD203B41FA5}">
                      <a16:colId xmlns:a16="http://schemas.microsoft.com/office/drawing/2014/main" val="1980164987"/>
                    </a:ext>
                  </a:extLst>
                </a:gridCol>
              </a:tblGrid>
              <a:tr h="273614">
                <a:tc>
                  <a:txBody>
                    <a:bodyPr/>
                    <a:lstStyle/>
                    <a:p>
                      <a:pPr marL="0" algn="ctr" rtl="0" eaLnBrk="1" latinLnBrk="0" hangingPunct="1">
                        <a:spcBef>
                          <a:spcPts val="0"/>
                        </a:spcBef>
                        <a:spcAft>
                          <a:spcPts val="0"/>
                        </a:spcAft>
                      </a:pPr>
                      <a:r>
                        <a:rPr lang="en-US" sz="1800" b="1" kern="1200">
                          <a:solidFill>
                            <a:srgbClr val="FFFFFF"/>
                          </a:solidFill>
                          <a:effectLst/>
                          <a:latin typeface="Calibri"/>
                        </a:rPr>
                        <a:t>Actions  </a:t>
                      </a:r>
                      <a:endParaRPr lang="en-US" sz="1800" b="1">
                        <a:effectLst/>
                      </a:endParaRP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bg2">
                        <a:lumMod val="25000"/>
                      </a:schemeClr>
                    </a:solidFill>
                  </a:tcPr>
                </a:tc>
                <a:tc>
                  <a:txBody>
                    <a:bodyPr/>
                    <a:lstStyle/>
                    <a:p>
                      <a:pPr marL="0" algn="ctr" rtl="0" eaLnBrk="1" latinLnBrk="0" hangingPunct="1">
                        <a:spcBef>
                          <a:spcPts val="0"/>
                        </a:spcBef>
                        <a:spcAft>
                          <a:spcPts val="0"/>
                        </a:spcAft>
                      </a:pPr>
                      <a:r>
                        <a:rPr lang="en-US" sz="1800" b="1" kern="1200">
                          <a:solidFill>
                            <a:srgbClr val="FFFFFF"/>
                          </a:solidFill>
                          <a:effectLst/>
                          <a:latin typeface="Calibri"/>
                        </a:rPr>
                        <a:t>Who to Contact</a:t>
                      </a:r>
                      <a:r>
                        <a:rPr lang="en-US" sz="1400" b="1" kern="1200">
                          <a:solidFill>
                            <a:srgbClr val="FFFFFF"/>
                          </a:solidFill>
                          <a:effectLst/>
                          <a:latin typeface="Calibri"/>
                        </a:rPr>
                        <a:t> </a:t>
                      </a:r>
                      <a:endParaRPr lang="en-US">
                        <a:effectLst/>
                      </a:endParaRP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bg2">
                        <a:lumMod val="25000"/>
                      </a:schemeClr>
                    </a:solidFill>
                  </a:tcPr>
                </a:tc>
                <a:extLst>
                  <a:ext uri="{0D108BD9-81ED-4DB2-BD59-A6C34878D82A}">
                    <a16:rowId xmlns:a16="http://schemas.microsoft.com/office/drawing/2014/main" val="2245421943"/>
                  </a:ext>
                </a:extLst>
              </a:tr>
              <a:tr h="851242">
                <a:tc>
                  <a:txBody>
                    <a:bodyPr/>
                    <a:lstStyle/>
                    <a:p>
                      <a:pPr marL="0" algn="ctr" rtl="0" eaLnBrk="1" latinLnBrk="0" hangingPunct="1">
                        <a:spcBef>
                          <a:spcPts val="0"/>
                        </a:spcBef>
                        <a:spcAft>
                          <a:spcPts val="0"/>
                        </a:spcAft>
                      </a:pPr>
                      <a:r>
                        <a:rPr lang="en-US" sz="1400" b="1" kern="1200">
                          <a:solidFill>
                            <a:srgbClr val="000000"/>
                          </a:solidFill>
                          <a:effectLst/>
                          <a:latin typeface="Calibri"/>
                        </a:rPr>
                        <a:t>DoD Fresh Produce, availability and delivery Issues &amp; complaints </a:t>
                      </a:r>
                      <a:endParaRPr lang="en-US" b="1">
                        <a:effectLst/>
                      </a:endParaRPr>
                    </a:p>
                    <a:p>
                      <a:pPr marL="0" algn="ctr" rtl="0" eaLnBrk="1" latinLnBrk="0" hangingPunct="1">
                        <a:spcBef>
                          <a:spcPts val="0"/>
                        </a:spcBef>
                        <a:spcAft>
                          <a:spcPts val="0"/>
                        </a:spcAft>
                      </a:pPr>
                      <a:r>
                        <a:rPr lang="en-US" sz="1400" b="1" kern="1200">
                          <a:solidFill>
                            <a:srgbClr val="000000"/>
                          </a:solidFill>
                          <a:effectLst/>
                          <a:latin typeface="Calibri"/>
                        </a:rPr>
                        <a:t>(within 1 business day).</a:t>
                      </a:r>
                      <a:endParaRPr lang="en-US" b="1">
                        <a:effectLst/>
                      </a:endParaRP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0" marR="0" indent="0" algn="ctr" rtl="0" eaLnBrk="1" fontAlgn="auto" latinLnBrk="0" hangingPunct="1">
                        <a:spcBef>
                          <a:spcPts val="0"/>
                        </a:spcBef>
                        <a:spcAft>
                          <a:spcPts val="0"/>
                        </a:spcAft>
                      </a:pPr>
                      <a:r>
                        <a:rPr lang="en-US" sz="1400" b="1" kern="1200">
                          <a:solidFill>
                            <a:srgbClr val="000000"/>
                          </a:solidFill>
                          <a:effectLst/>
                          <a:latin typeface="Calibri"/>
                        </a:rPr>
                        <a:t>Current Vendor </a:t>
                      </a:r>
                    </a:p>
                    <a:p>
                      <a:pPr marL="0" marR="0" indent="0" algn="ctr" rtl="0" eaLnBrk="1" fontAlgn="auto" latinLnBrk="0" hangingPunct="1">
                        <a:spcBef>
                          <a:spcPts val="0"/>
                        </a:spcBef>
                        <a:spcAft>
                          <a:spcPts val="0"/>
                        </a:spcAft>
                      </a:pPr>
                      <a:r>
                        <a:rPr lang="en-US" sz="1400" b="1" kern="1200">
                          <a:solidFill>
                            <a:srgbClr val="000000"/>
                          </a:solidFill>
                          <a:effectLst/>
                          <a:latin typeface="Calibri"/>
                        </a:rPr>
                        <a:t>+ </a:t>
                      </a:r>
                    </a:p>
                    <a:p>
                      <a:pPr marL="0" marR="0" indent="0" algn="ctr" rtl="0" eaLnBrk="1" fontAlgn="auto" latinLnBrk="0" hangingPunct="1">
                        <a:spcBef>
                          <a:spcPts val="0"/>
                        </a:spcBef>
                        <a:spcAft>
                          <a:spcPts val="0"/>
                        </a:spcAft>
                      </a:pPr>
                      <a:r>
                        <a:rPr lang="en-US" sz="1400" b="1" kern="1200">
                          <a:solidFill>
                            <a:srgbClr val="000000"/>
                          </a:solidFill>
                          <a:effectLst/>
                          <a:latin typeface="Calibri"/>
                        </a:rPr>
                        <a:t>DoD DLA Rep (DLA), State Distribution Agency (SDA/ODE) </a:t>
                      </a:r>
                      <a:endParaRPr lang="en-US" b="1">
                        <a:effectLst/>
                      </a:endParaRP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49449294"/>
                  </a:ext>
                </a:extLst>
              </a:tr>
              <a:tr h="447571">
                <a:tc>
                  <a:txBody>
                    <a:bodyPr/>
                    <a:lstStyle/>
                    <a:p>
                      <a:pPr marL="0" algn="ctr" rtl="0" eaLnBrk="1" latinLnBrk="0" hangingPunct="1">
                        <a:spcBef>
                          <a:spcPts val="0"/>
                        </a:spcBef>
                        <a:spcAft>
                          <a:spcPts val="0"/>
                        </a:spcAft>
                      </a:pPr>
                      <a:r>
                        <a:rPr lang="en-US" sz="1400" b="1" kern="1200">
                          <a:solidFill>
                            <a:srgbClr val="000000"/>
                          </a:solidFill>
                          <a:effectLst/>
                          <a:latin typeface="Calibri"/>
                        </a:rPr>
                        <a:t>DoD Fresh Funds Allocations </a:t>
                      </a:r>
                    </a:p>
                    <a:p>
                      <a:pPr marL="0" algn="ctr" rtl="0" eaLnBrk="1" latinLnBrk="0" hangingPunct="1">
                        <a:spcBef>
                          <a:spcPts val="0"/>
                        </a:spcBef>
                        <a:spcAft>
                          <a:spcPts val="0"/>
                        </a:spcAft>
                      </a:pPr>
                      <a:r>
                        <a:rPr lang="en-US" sz="1400" b="1" kern="1200">
                          <a:solidFill>
                            <a:srgbClr val="000000"/>
                          </a:solidFill>
                          <a:effectLst/>
                          <a:latin typeface="Calibri"/>
                        </a:rPr>
                        <a:t>Requests &amp; Questions.</a:t>
                      </a:r>
                      <a:endParaRPr lang="en-US" b="1">
                        <a:effectLst/>
                        <a:latin typeface="Calibri"/>
                      </a:endParaRPr>
                    </a:p>
                  </a:txBody>
                  <a:tcPr marL="0" marR="0" marT="0"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indent="0" algn="ctr" defTabSz="914377" rtl="0" eaLnBrk="1" fontAlgn="auto" latinLnBrk="0" hangingPunct="1">
                        <a:spcBef>
                          <a:spcPts val="0"/>
                        </a:spcBef>
                        <a:spcAft>
                          <a:spcPts val="0"/>
                        </a:spcAft>
                      </a:pPr>
                      <a:r>
                        <a:rPr lang="en-US" sz="1400" b="1" kern="1200">
                          <a:solidFill>
                            <a:srgbClr val="000000"/>
                          </a:solidFill>
                          <a:effectLst/>
                          <a:latin typeface="Calibri"/>
                          <a:ea typeface="+mn-ea"/>
                          <a:cs typeface="+mn-cs"/>
                        </a:rPr>
                        <a:t>State Distribution Agency (SDA/ODE) </a:t>
                      </a:r>
                    </a:p>
                  </a:txBody>
                  <a:tcPr marL="0" marR="0" marT="0"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3048025"/>
                  </a:ext>
                </a:extLst>
              </a:tr>
              <a:tr h="981771">
                <a:tc>
                  <a:txBody>
                    <a:bodyPr/>
                    <a:lstStyle/>
                    <a:p>
                      <a:pPr marL="0" algn="ctr" defTabSz="914377" rtl="0" eaLnBrk="1" latinLnBrk="0" hangingPunct="1">
                        <a:spcBef>
                          <a:spcPts val="0"/>
                        </a:spcBef>
                        <a:spcAft>
                          <a:spcPts val="0"/>
                        </a:spcAft>
                      </a:pPr>
                      <a:r>
                        <a:rPr lang="en-US" sz="1400" b="1" kern="1200">
                          <a:solidFill>
                            <a:srgbClr val="000000"/>
                          </a:solidFill>
                          <a:effectLst/>
                          <a:latin typeface="Calibri"/>
                          <a:ea typeface="+mn-ea"/>
                          <a:cs typeface="+mn-cs"/>
                        </a:rPr>
                        <a:t>New User to FFAVORS.</a:t>
                      </a:r>
                    </a:p>
                  </a:txBody>
                  <a:tcPr marL="0" marR="0" marT="0"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DoD DLA Rep (DLA)</a:t>
                      </a: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a:t>
                      </a: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 State Distribution Agency (SDA/ODE) </a:t>
                      </a:r>
                    </a:p>
                    <a:p>
                      <a:pPr marL="0" marR="0" indent="0" algn="ctr" defTabSz="914377" rtl="0" eaLnBrk="1" fontAlgn="auto" latinLnBrk="0" hangingPunct="1">
                        <a:spcBef>
                          <a:spcPts val="0"/>
                        </a:spcBef>
                        <a:spcAft>
                          <a:spcPts val="0"/>
                        </a:spcAft>
                      </a:pPr>
                      <a:endParaRPr lang="en-US" sz="1400" b="1" kern="1200">
                        <a:solidFill>
                          <a:srgbClr val="000000"/>
                        </a:solidFill>
                        <a:effectLst/>
                        <a:latin typeface="Calibri"/>
                        <a:ea typeface="+mn-ea"/>
                        <a:cs typeface="+mn-cs"/>
                      </a:endParaRPr>
                    </a:p>
                  </a:txBody>
                  <a:tcPr marL="0" marR="0" marT="0"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99058931"/>
                  </a:ext>
                </a:extLst>
              </a:tr>
              <a:tr h="549276">
                <a:tc>
                  <a:txBody>
                    <a:bodyPr/>
                    <a:lstStyle/>
                    <a:p>
                      <a:pPr marL="0" algn="ctr" defTabSz="914377" rtl="0" eaLnBrk="1" latinLnBrk="0" hangingPunct="1">
                        <a:spcBef>
                          <a:spcPts val="0"/>
                        </a:spcBef>
                        <a:spcAft>
                          <a:spcPts val="0"/>
                        </a:spcAft>
                      </a:pPr>
                      <a:r>
                        <a:rPr lang="en-US" sz="1400" b="1" kern="1200">
                          <a:solidFill>
                            <a:srgbClr val="000000"/>
                          </a:solidFill>
                          <a:effectLst/>
                          <a:latin typeface="Calibri"/>
                          <a:ea typeface="+mn-ea"/>
                          <a:cs typeface="+mn-cs"/>
                        </a:rPr>
                        <a:t>Update POC Information in FFAVORS.</a:t>
                      </a:r>
                    </a:p>
                  </a:txBody>
                  <a:tcPr marL="0" marR="0" marT="0"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indent="0" algn="ctr" defTabSz="914377" rtl="0" eaLnBrk="1" fontAlgn="auto" latinLnBrk="0" hangingPunct="1">
                        <a:spcBef>
                          <a:spcPts val="0"/>
                        </a:spcBef>
                        <a:spcAft>
                          <a:spcPts val="0"/>
                        </a:spcAft>
                      </a:pPr>
                      <a:r>
                        <a:rPr lang="en-US" sz="1400" b="1" kern="1200">
                          <a:solidFill>
                            <a:srgbClr val="000000"/>
                          </a:solidFill>
                          <a:effectLst/>
                          <a:latin typeface="Calibri"/>
                          <a:ea typeface="+mn-ea"/>
                          <a:cs typeface="+mn-cs"/>
                        </a:rPr>
                        <a:t>State Distribution Agency (SDA/ODE) </a:t>
                      </a:r>
                    </a:p>
                  </a:txBody>
                  <a:tcPr marL="0" marR="0" marT="0"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5289914"/>
                  </a:ext>
                </a:extLst>
              </a:tr>
              <a:tr h="298405">
                <a:tc>
                  <a:txBody>
                    <a:bodyPr/>
                    <a:lstStyle/>
                    <a:p>
                      <a:pPr marL="0" algn="ctr" defTabSz="914377" rtl="0" eaLnBrk="1" latinLnBrk="0" hangingPunct="1">
                        <a:spcBef>
                          <a:spcPts val="0"/>
                        </a:spcBef>
                        <a:spcAft>
                          <a:spcPts val="0"/>
                        </a:spcAft>
                      </a:pPr>
                      <a:r>
                        <a:rPr lang="en-US" sz="1400" b="1" kern="1200">
                          <a:solidFill>
                            <a:srgbClr val="000000"/>
                          </a:solidFill>
                          <a:effectLst/>
                          <a:latin typeface="Calibri"/>
                          <a:ea typeface="+mn-ea"/>
                          <a:cs typeface="+mn-cs"/>
                        </a:rPr>
                        <a:t>FFAVORS log in or system issues. </a:t>
                      </a:r>
                    </a:p>
                  </a:txBody>
                  <a:tcPr marL="0" marR="0" marT="0"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endParaRPr lang="en-US" sz="1400" b="1" kern="1200">
                        <a:solidFill>
                          <a:srgbClr val="000000"/>
                        </a:solidFill>
                        <a:effectLst/>
                        <a:latin typeface="Calibri"/>
                        <a:ea typeface="+mn-ea"/>
                        <a:cs typeface="+mn-cs"/>
                      </a:endParaRP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DoD DLA Rep (DLA)</a:t>
                      </a: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Or </a:t>
                      </a: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FFAVORS Help Desk,</a:t>
                      </a: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 State Distribution Agency (SDA/ODE) </a:t>
                      </a:r>
                    </a:p>
                    <a:p>
                      <a:pPr marL="0" marR="0" indent="0" algn="ctr" defTabSz="914377" rtl="0" eaLnBrk="1" fontAlgn="auto" latinLnBrk="0" hangingPunct="1">
                        <a:spcBef>
                          <a:spcPts val="0"/>
                        </a:spcBef>
                        <a:spcAft>
                          <a:spcPts val="0"/>
                        </a:spcAft>
                      </a:pPr>
                      <a:endParaRPr lang="en-US" sz="1400" b="1" kern="1200">
                        <a:solidFill>
                          <a:srgbClr val="000000"/>
                        </a:solidFill>
                        <a:effectLst/>
                        <a:latin typeface="Calibri"/>
                        <a:ea typeface="+mn-ea"/>
                        <a:cs typeface="+mn-cs"/>
                      </a:endParaRPr>
                    </a:p>
                  </a:txBody>
                  <a:tcPr marL="0" marR="0" marT="0"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0762541"/>
                  </a:ext>
                </a:extLst>
              </a:tr>
              <a:tr h="447571">
                <a:tc>
                  <a:txBody>
                    <a:bodyPr/>
                    <a:lstStyle/>
                    <a:p>
                      <a:pPr marL="0" algn="ctr" defTabSz="914377" rtl="0" eaLnBrk="1" latinLnBrk="0" hangingPunct="1">
                        <a:spcBef>
                          <a:spcPts val="0"/>
                        </a:spcBef>
                        <a:spcAft>
                          <a:spcPts val="0"/>
                        </a:spcAft>
                      </a:pPr>
                      <a:r>
                        <a:rPr lang="en-US" sz="1400" b="1" kern="1200">
                          <a:solidFill>
                            <a:srgbClr val="000000"/>
                          </a:solidFill>
                          <a:effectLst/>
                          <a:latin typeface="Calibri"/>
                          <a:ea typeface="+mn-ea"/>
                          <a:cs typeface="+mn-cs"/>
                        </a:rPr>
                        <a:t>School interested in participating in the USDA DoD Fresh Program.</a:t>
                      </a:r>
                    </a:p>
                  </a:txBody>
                  <a:tcPr marL="0" marR="0" marT="0"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indent="0" algn="ctr" defTabSz="914377" rtl="0" eaLnBrk="1" fontAlgn="auto" latinLnBrk="0" hangingPunct="1">
                        <a:spcBef>
                          <a:spcPts val="0"/>
                        </a:spcBef>
                        <a:spcAft>
                          <a:spcPts val="0"/>
                        </a:spcAft>
                      </a:pPr>
                      <a:r>
                        <a:rPr lang="en-US" sz="1400" b="1" kern="1200">
                          <a:solidFill>
                            <a:srgbClr val="000000"/>
                          </a:solidFill>
                          <a:effectLst/>
                          <a:latin typeface="Calibri"/>
                          <a:ea typeface="+mn-ea"/>
                          <a:cs typeface="+mn-cs"/>
                        </a:rPr>
                        <a:t>State Distribution Agency (SDA/ODE) </a:t>
                      </a:r>
                    </a:p>
                  </a:txBody>
                  <a:tcPr marL="0" marR="0" marT="0"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25875487"/>
                  </a:ext>
                </a:extLst>
              </a:tr>
              <a:tr h="589063">
                <a:tc>
                  <a:txBody>
                    <a:bodyPr/>
                    <a:lstStyle/>
                    <a:p>
                      <a:pPr marL="0" algn="ctr" defTabSz="914377" rtl="0" eaLnBrk="1" latinLnBrk="0" hangingPunct="1">
                        <a:spcBef>
                          <a:spcPts val="0"/>
                        </a:spcBef>
                        <a:spcAft>
                          <a:spcPts val="0"/>
                        </a:spcAft>
                      </a:pPr>
                      <a:r>
                        <a:rPr lang="en-US" sz="1400" b="1" kern="1200">
                          <a:solidFill>
                            <a:srgbClr val="000000"/>
                          </a:solidFill>
                          <a:effectLst/>
                          <a:latin typeface="Calibri"/>
                          <a:ea typeface="+mn-ea"/>
                          <a:cs typeface="+mn-cs"/>
                        </a:rPr>
                        <a:t>New and (or) changes to delivery sites, and contacts in FFAVORS. </a:t>
                      </a:r>
                    </a:p>
                  </a:txBody>
                  <a:tcPr marL="0" marR="0" marT="0"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State Distribution Agency (SDA/ODE) </a:t>
                      </a:r>
                    </a:p>
                    <a:p>
                      <a:pPr marL="0" marR="0" indent="0" algn="ctr" defTabSz="914377" rtl="0" eaLnBrk="1" fontAlgn="auto" latinLnBrk="0" hangingPunct="1">
                        <a:spcBef>
                          <a:spcPts val="0"/>
                        </a:spcBef>
                        <a:spcAft>
                          <a:spcPts val="0"/>
                        </a:spcAft>
                      </a:pPr>
                      <a:endParaRPr lang="en-US" sz="1400" b="1" kern="1200">
                        <a:solidFill>
                          <a:srgbClr val="000000"/>
                        </a:solidFill>
                        <a:effectLst/>
                        <a:latin typeface="Calibri"/>
                        <a:ea typeface="+mn-ea"/>
                        <a:cs typeface="+mn-cs"/>
                      </a:endParaRPr>
                    </a:p>
                  </a:txBody>
                  <a:tcPr marL="0" marR="0" marT="0"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934389031"/>
                  </a:ext>
                </a:extLst>
              </a:tr>
            </a:tbl>
          </a:graphicData>
        </a:graphic>
      </p:graphicFrame>
    </p:spTree>
    <p:extLst>
      <p:ext uri="{BB962C8B-B14F-4D97-AF65-F5344CB8AC3E}">
        <p14:creationId xmlns:p14="http://schemas.microsoft.com/office/powerpoint/2010/main" val="2704738869"/>
      </p:ext>
    </p:extLst>
  </p:cSld>
  <p:clrMapOvr>
    <a:masterClrMapping/>
  </p:clrMapOvr>
</p:sld>
</file>

<file path=ppt/theme/theme1.xml><?xml version="1.0" encoding="utf-8"?>
<a:theme xmlns:a="http://schemas.openxmlformats.org/drawingml/2006/main" name="ODE_Powerpoint - pattern background">
  <a:themeElements>
    <a:clrScheme name="ODE Color Theme">
      <a:dk1>
        <a:sysClr val="windowText" lastClr="000000"/>
      </a:dk1>
      <a:lt1>
        <a:sysClr val="window" lastClr="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672BCB2-EAC7-46E4-A670-3ED36BA53CEC}" vid="{7F503C52-12B9-4EA8-9F89-165746C6E4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895D7B4FD22A4A9C390F7B0E997D3F" ma:contentTypeVersion="7" ma:contentTypeDescription="Create a new document." ma:contentTypeScope="" ma:versionID="78d7bd49f711d3aa5cbb090d4a7360d0">
  <xsd:schema xmlns:xsd="http://www.w3.org/2001/XMLSchema" xmlns:xs="http://www.w3.org/2001/XMLSchema" xmlns:p="http://schemas.microsoft.com/office/2006/metadata/properties" xmlns:ns1="http://schemas.microsoft.com/sharepoint/v3" xmlns:ns2="365df3b4-2938-4962-8750-b3f089551ef3" xmlns:ns3="54031767-dd6d-417c-ab73-583408f47564" targetNamespace="http://schemas.microsoft.com/office/2006/metadata/properties" ma:root="true" ma:fieldsID="588d825b507c8e642fe3917ef671a92c" ns1:_="" ns2:_="" ns3:_="">
    <xsd:import namespace="http://schemas.microsoft.com/sharepoint/v3"/>
    <xsd:import namespace="365df3b4-2938-4962-8750-b3f089551ef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5df3b4-2938-4962-8750-b3f089551ef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365df3b4-2938-4962-8750-b3f089551ef3" xsi:nil="true"/>
    <Priority xmlns="365df3b4-2938-4962-8750-b3f089551ef3">New</Priority>
    <PublishingExpirationDate xmlns="http://schemas.microsoft.com/sharepoint/v3" xsi:nil="true"/>
    <PublishingStartDate xmlns="http://schemas.microsoft.com/sharepoint/v3" xsi:nil="true"/>
    <Remediation_x0020_Date xmlns="365df3b4-2938-4962-8750-b3f089551ef3">2025-12-09T21:56:50+00:00</Remediation_x0020_Date>
  </documentManagement>
</p:properties>
</file>

<file path=customXml/itemProps1.xml><?xml version="1.0" encoding="utf-8"?>
<ds:datastoreItem xmlns:ds="http://schemas.openxmlformats.org/officeDocument/2006/customXml" ds:itemID="{92A50F3F-975E-4972-8CD1-4179C96A007A}"/>
</file>

<file path=customXml/itemProps2.xml><?xml version="1.0" encoding="utf-8"?>
<ds:datastoreItem xmlns:ds="http://schemas.openxmlformats.org/officeDocument/2006/customXml" ds:itemID="{7A4250B7-9ADD-4BF6-9EF2-CE5A6BF4FD51}"/>
</file>

<file path=customXml/itemProps3.xml><?xml version="1.0" encoding="utf-8"?>
<ds:datastoreItem xmlns:ds="http://schemas.openxmlformats.org/officeDocument/2006/customXml" ds:itemID="{904573B3-A1AD-4ACD-AAD1-1F7F6F9C7163}"/>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otalTime>0</TotalTime>
  <Words>384</Words>
  <Application>Microsoft Office PowerPoint</Application>
  <PresentationFormat>Widescreen</PresentationFormat>
  <Paragraphs>50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ODE_Powerpoint - pattern background</vt:lpstr>
      <vt:lpstr>USDA DoD Fresh Who to Contact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USDA DoD Fresh Who to Contact</dc:title>
  <dc:creator>DAVIDSON Chantal * ODE</dc:creator>
  <cp:lastModifiedBy>DAVIDSON Chantal * ODE</cp:lastModifiedBy>
  <cp:revision>11</cp:revision>
  <dcterms:created xsi:type="dcterms:W3CDTF">2024-06-26T21:04:10Z</dcterms:created>
  <dcterms:modified xsi:type="dcterms:W3CDTF">2025-12-09T21:56:22Z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2024-06-26T21:30:17Z</vt:lpwstr>
  </property>
  <property fmtid="{D5CDD505-2E9C-101B-9397-08002B2CF9AE}" pid="4" name="MSIP_Label_7730ea53-6f5e-4160-81a5-992a9105450a_Method">
    <vt:lpwstr>Standard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51145c3a-8a7b-4258-8539-2d42d191483e</vt:lpwstr>
  </property>
  <property fmtid="{D5CDD505-2E9C-101B-9397-08002B2CF9AE}" pid="8" name="MSIP_Label_7730ea53-6f5e-4160-81a5-992a9105450a_ContentBits">
    <vt:lpwstr>0</vt:lpwstr>
  </property>
  <property fmtid="{D5CDD505-2E9C-101B-9397-08002B2CF9AE}" pid="9" name="ContentTypeId">
    <vt:lpwstr>0x01010046895D7B4FD22A4A9C390F7B0E997D3F</vt:lpwstr>
  </property>
</Properties>
</file>