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5" r:id="rId5"/>
  </p:sldMasterIdLst>
  <p:notesMasterIdLst>
    <p:notesMasterId r:id="rId25"/>
  </p:notesMasterIdLst>
  <p:sldIdLst>
    <p:sldId id="530" r:id="rId6"/>
    <p:sldId id="487" r:id="rId7"/>
    <p:sldId id="536" r:id="rId8"/>
    <p:sldId id="346" r:id="rId9"/>
    <p:sldId id="264" r:id="rId10"/>
    <p:sldId id="265" r:id="rId11"/>
    <p:sldId id="266" r:id="rId12"/>
    <p:sldId id="267" r:id="rId13"/>
    <p:sldId id="268" r:id="rId14"/>
    <p:sldId id="416" r:id="rId15"/>
    <p:sldId id="349" r:id="rId16"/>
    <p:sldId id="351" r:id="rId17"/>
    <p:sldId id="462" r:id="rId18"/>
    <p:sldId id="537" r:id="rId19"/>
    <p:sldId id="417" r:id="rId20"/>
    <p:sldId id="282" r:id="rId21"/>
    <p:sldId id="556" r:id="rId22"/>
    <p:sldId id="554" r:id="rId23"/>
    <p:sldId id="555" r:id="rId24"/>
  </p:sldIdLst>
  <p:sldSz cx="9144000" cy="6858000" type="screen4x3"/>
  <p:notesSz cx="6985000" cy="92837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62362" autoAdjust="0"/>
  </p:normalViewPr>
  <p:slideViewPr>
    <p:cSldViewPr>
      <p:cViewPr varScale="1">
        <p:scale>
          <a:sx n="68" d="100"/>
          <a:sy n="68" d="100"/>
        </p:scale>
        <p:origin x="2838" y="72"/>
      </p:cViewPr>
      <p:guideLst>
        <p:guide orient="horz" pos="2160"/>
        <p:guide pos="2880"/>
      </p:guideLst>
    </p:cSldViewPr>
  </p:slideViewPr>
  <p:outlineViewPr>
    <p:cViewPr>
      <p:scale>
        <a:sx n="33" d="100"/>
        <a:sy n="33" d="100"/>
      </p:scale>
      <p:origin x="0" y="8526"/>
    </p:cViewPr>
  </p:outlineViewPr>
  <p:notesTextViewPr>
    <p:cViewPr>
      <p:scale>
        <a:sx n="100" d="100"/>
        <a:sy n="100" d="100"/>
      </p:scale>
      <p:origin x="0" y="0"/>
    </p:cViewPr>
  </p:notesTextViewPr>
  <p:sorterViewPr>
    <p:cViewPr>
      <p:scale>
        <a:sx n="66" d="100"/>
        <a:sy n="66" d="100"/>
      </p:scale>
      <p:origin x="0" y="43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37677EB0-A5AC-4F98-947B-3F83C130709D}" type="datetimeFigureOut">
              <a:rPr lang="en-US"/>
              <a:pPr>
                <a:defRPr/>
              </a:pPr>
              <a:t>8/24/2023</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1BD80F5-2EE5-4A13-8EAF-33A413DCF20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ode.fooddistribution@state.or.u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Palatino Linotype" panose="02040502050505030304" pitchFamily="18" charset="0"/>
              </a:rPr>
              <a:t>The USDA Foods Catalog Worksheet is NOT found in WBSCM.  It is a spreadsheet, available in Excel, that the Oregon FDP creates each year to help schools plan their order.  </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FE32AB-B89F-408F-AC87-60680FD56D6D}" type="slidenum">
              <a:rPr lang="en-US" altLang="en-US" smtClean="0">
                <a:latin typeface="Arial" panose="020B0604020202020204" pitchFamily="34" charset="0"/>
              </a:rPr>
              <a:pPr>
                <a:spcBef>
                  <a:spcPct val="0"/>
                </a:spcBef>
              </a:pPr>
              <a:t>2</a:t>
            </a:fld>
            <a:endParaRPr lang="en-US" altLang="en-US"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Palatino Linotype" panose="02040502050505030304" pitchFamily="18" charset="0"/>
              </a:rPr>
              <a:t>If all of your items are going to the same warehouse, you can assign the deliver to locations all at once, by selecting the right location up top, and then putting a check mark next to each item that’s going to that location.  </a:t>
            </a:r>
          </a:p>
          <a:p>
            <a:endParaRPr lang="en-US" altLang="en-US" dirty="0" smtClean="0"/>
          </a:p>
          <a:p>
            <a:endParaRPr lang="en-US"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637763-BC17-486B-805E-9F9537B49961}" type="slidenum">
              <a:rPr lang="en-US" altLang="en-US" smtClean="0">
                <a:latin typeface="Arial" panose="020B0604020202020204" pitchFamily="34" charset="0"/>
              </a:rPr>
              <a:pPr>
                <a:spcBef>
                  <a:spcPct val="0"/>
                </a:spcBef>
              </a:pPr>
              <a:t>11</a:t>
            </a:fld>
            <a:endParaRPr lang="en-US" altLang="en-US"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solidFill>
                  <a:schemeClr val="accent1">
                    <a:lumMod val="75000"/>
                  </a:schemeClr>
                </a:solidFill>
                <a:latin typeface="Palatino Linotype" pitchFamily="18" charset="0"/>
              </a:rPr>
              <a:t>You can change the quantity of cases in you order here. But, you can’t change the quantity to zero…</a:t>
            </a:r>
          </a:p>
          <a:p>
            <a:pPr>
              <a:defRPr/>
            </a:pPr>
            <a:r>
              <a:rPr lang="en-US" dirty="0" smtClean="0">
                <a:solidFill>
                  <a:schemeClr val="accent1">
                    <a:lumMod val="75000"/>
                  </a:schemeClr>
                </a:solidFill>
                <a:latin typeface="Palatino Linotype" pitchFamily="18" charset="0"/>
                <a:ea typeface="Calibri" pitchFamily="34" charset="0"/>
                <a:cs typeface="Times New Roman" pitchFamily="18" charset="0"/>
              </a:rPr>
              <a:t>…if you want to delete an item, put a check mark in the box under the trash can.  </a:t>
            </a:r>
          </a:p>
          <a:p>
            <a:pPr>
              <a:defRPr/>
            </a:pPr>
            <a:r>
              <a:rPr lang="en-US" dirty="0" smtClean="0">
                <a:solidFill>
                  <a:schemeClr val="accent1">
                    <a:lumMod val="75000"/>
                  </a:schemeClr>
                </a:solidFill>
                <a:latin typeface="Palatino Linotype" pitchFamily="18" charset="0"/>
                <a:ea typeface="Calibri" pitchFamily="34" charset="0"/>
                <a:cs typeface="Times New Roman" pitchFamily="18" charset="0"/>
              </a:rPr>
              <a:t>After any changes are made, click “update” again, or these changes won’t “stick”.</a:t>
            </a:r>
          </a:p>
          <a:p>
            <a:pPr>
              <a:defRPr/>
            </a:pP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F4B985-A473-402F-AAB8-61E8306A1850}" type="slidenum">
              <a:rPr lang="en-US" altLang="en-US" smtClean="0">
                <a:latin typeface="Arial" panose="020B0604020202020204" pitchFamily="34" charset="0"/>
              </a:rPr>
              <a:pPr>
                <a:spcBef>
                  <a:spcPct val="0"/>
                </a:spcBef>
              </a:pPr>
              <a:t>12</a:t>
            </a:fld>
            <a:endParaRPr lang="en-US" altLang="en-US"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solidFill>
                  <a:schemeClr val="accent1">
                    <a:lumMod val="75000"/>
                  </a:schemeClr>
                </a:solidFill>
                <a:latin typeface="Palatino Linotype" pitchFamily="18" charset="0"/>
              </a:rPr>
              <a:t>If you want to add more items, click this button.  </a:t>
            </a:r>
            <a:r>
              <a:rPr lang="en-US" u="sng" dirty="0" smtClean="0">
                <a:solidFill>
                  <a:schemeClr val="accent1">
                    <a:lumMod val="75000"/>
                  </a:schemeClr>
                </a:solidFill>
                <a:latin typeface="Palatino Linotype" pitchFamily="18" charset="0"/>
              </a:rPr>
              <a:t>DO NOT try to add more items by just clicking “Domestic Order Entry” on the left hand side of the page </a:t>
            </a:r>
            <a:r>
              <a:rPr lang="en-US" dirty="0" smtClean="0">
                <a:solidFill>
                  <a:schemeClr val="accent1">
                    <a:lumMod val="75000"/>
                  </a:schemeClr>
                </a:solidFill>
                <a:latin typeface="Palatino Linotype" pitchFamily="18" charset="0"/>
              </a:rPr>
              <a:t>– since you haven’t submitted this cart yet, you would lose everything in it if you did that.  </a:t>
            </a:r>
          </a:p>
          <a:p>
            <a:pPr>
              <a:defRPr/>
            </a:pPr>
            <a:endParaRPr lang="en-US" dirty="0" smtClean="0">
              <a:solidFill>
                <a:schemeClr val="accent1">
                  <a:lumMod val="75000"/>
                </a:schemeClr>
              </a:solidFill>
              <a:latin typeface="Palatino Linotype" pitchFamily="18" charset="0"/>
            </a:endParaRPr>
          </a:p>
          <a:p>
            <a:pPr>
              <a:defRPr/>
            </a:pPr>
            <a:r>
              <a:rPr lang="en-US" dirty="0" smtClean="0">
                <a:solidFill>
                  <a:schemeClr val="accent1">
                    <a:lumMod val="75000"/>
                  </a:schemeClr>
                </a:solidFill>
                <a:latin typeface="Palatino Linotype" pitchFamily="18" charset="0"/>
              </a:rPr>
              <a:t>Remember: You can always create another order later, so if you’re happy with these items, it’s best to go ahead and submit this order now, then create a new order to add the rest of your items. </a:t>
            </a:r>
          </a:p>
          <a:p>
            <a:pPr>
              <a:defRPr/>
            </a:pPr>
            <a:endParaRPr 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2D735F-C1F9-4D2A-BC48-3E2C37CF5396}" type="slidenum">
              <a:rPr lang="en-US" altLang="en-US" smtClean="0">
                <a:latin typeface="Arial" panose="020B0604020202020204" pitchFamily="34" charset="0"/>
              </a:rPr>
              <a:pPr>
                <a:spcBef>
                  <a:spcPct val="0"/>
                </a:spcBef>
              </a:pPr>
              <a:t>13</a:t>
            </a:fld>
            <a:endParaRPr lang="en-US" altLang="en-US"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Palatino Linotype" panose="02040502050505030304" pitchFamily="18" charset="0"/>
                <a:ea typeface="Calibri" panose="020F0502020204030204" pitchFamily="34" charset="0"/>
                <a:cs typeface="Times New Roman" panose="02020603050405020304" pitchFamily="18" charset="0"/>
              </a:rPr>
              <a:t>In this example, two more products were added to the existing beef order;  diversion chicken and ground beef pounds.</a:t>
            </a:r>
          </a:p>
          <a:p>
            <a:endParaRPr lang="en-US" altLang="en-US" dirty="0" smtClean="0">
              <a:latin typeface="Arial" panose="020B0604020202020204" pitchFamily="34" charset="0"/>
              <a:ea typeface="Calibri" panose="020F0502020204030204" pitchFamily="34" charset="0"/>
              <a:cs typeface="Times New Roman" panose="02020603050405020304" pitchFamily="18" charset="0"/>
            </a:endParaRPr>
          </a:p>
          <a:p>
            <a:r>
              <a:rPr lang="en-US" altLang="en-US" dirty="0" smtClean="0">
                <a:latin typeface="Palatino Linotype" panose="02040502050505030304" pitchFamily="18" charset="0"/>
                <a:ea typeface="Calibri" panose="020F0502020204030204" pitchFamily="34" charset="0"/>
                <a:cs typeface="Times New Roman" panose="02020603050405020304" pitchFamily="18" charset="0"/>
              </a:rPr>
              <a:t>Since this is a diverted/processed product, it has been assigned to that processor’s delivery location for that product code which is different than direct delivery</a:t>
            </a:r>
            <a:r>
              <a:rPr lang="en-US" altLang="en-US" dirty="0" smtClean="0">
                <a:latin typeface="Arial" panose="020B0604020202020204" pitchFamily="34" charset="0"/>
                <a:ea typeface="Calibri" panose="020F0502020204030204" pitchFamily="34" charset="0"/>
                <a:cs typeface="Times New Roman" panose="02020603050405020304" pitchFamily="18" charset="0"/>
              </a:rPr>
              <a:t>.</a:t>
            </a:r>
          </a:p>
          <a:p>
            <a:endParaRPr lang="en-US" altLang="en-US" dirty="0" smtClean="0">
              <a:latin typeface="Arial" panose="020B0604020202020204" pitchFamily="34" charset="0"/>
              <a:ea typeface="Calibri" panose="020F0502020204030204" pitchFamily="34" charset="0"/>
              <a:cs typeface="Times New Roman" panose="02020603050405020304" pitchFamily="18" charset="0"/>
            </a:endParaRPr>
          </a:p>
          <a:p>
            <a:r>
              <a:rPr lang="en-US" altLang="en-US" dirty="0" smtClean="0">
                <a:latin typeface="Palatino Linotype" panose="02040502050505030304" pitchFamily="18" charset="0"/>
                <a:ea typeface="Calibri" panose="020F0502020204030204" pitchFamily="34" charset="0"/>
                <a:cs typeface="Times New Roman" panose="02020603050405020304" pitchFamily="18" charset="0"/>
              </a:rPr>
              <a:t>Take a last look. Are your quantities correct?  Did you select the correct delivery locations? Did you hit “Update” after making changes? If so, click “Order” to place this order</a:t>
            </a:r>
            <a:r>
              <a:rPr lang="en-US" altLang="en-US" dirty="0" smtClean="0">
                <a:latin typeface="Arial" panose="020B0604020202020204" pitchFamily="34" charset="0"/>
                <a:ea typeface="Calibri" panose="020F0502020204030204" pitchFamily="34" charset="0"/>
                <a:cs typeface="Times New Roman" panose="02020603050405020304" pitchFamily="18" charset="0"/>
              </a:rPr>
              <a:t>!</a:t>
            </a:r>
          </a:p>
          <a:p>
            <a:endParaRPr lang="en-US" altLang="en-US" dirty="0" smtClean="0">
              <a:ea typeface="Calibri" panose="020F0502020204030204" pitchFamily="34" charset="0"/>
              <a:cs typeface="Times New Roman" panose="02020603050405020304" pitchFamily="18"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FDB7E9-2117-41B5-8C47-3F7A17229BC5}" type="slidenum">
              <a:rPr lang="en-US" altLang="en-US" smtClean="0">
                <a:latin typeface="Arial" panose="020B0604020202020204" pitchFamily="34" charset="0"/>
              </a:rPr>
              <a:pPr>
                <a:spcBef>
                  <a:spcPct val="0"/>
                </a:spcBef>
              </a:pPr>
              <a:t>14</a:t>
            </a:fld>
            <a:endParaRPr lang="en-US" altLang="en-US"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Palatino Linotype" panose="02040502050505030304" pitchFamily="18" charset="0"/>
              </a:rPr>
              <a:t>Click “OK” to process your order.  </a:t>
            </a:r>
          </a:p>
          <a:p>
            <a:pPr eaLnBrk="1" hangingPunct="1">
              <a:spcBef>
                <a:spcPct val="0"/>
              </a:spcBef>
            </a:pPr>
            <a:endParaRPr lang="en-US" altLang="en-US" dirty="0" smtClean="0">
              <a:latin typeface="Palatino Linotype" panose="02040502050505030304" pitchFamily="18" charset="0"/>
            </a:endParaRPr>
          </a:p>
          <a:p>
            <a:pPr eaLnBrk="1" hangingPunct="1">
              <a:spcBef>
                <a:spcPct val="0"/>
              </a:spcBef>
            </a:pPr>
            <a:r>
              <a:rPr lang="en-US" altLang="en-US" dirty="0" smtClean="0">
                <a:latin typeface="Palatino Linotype" panose="02040502050505030304" pitchFamily="18" charset="0"/>
              </a:rPr>
              <a:t>Tip: If you click “Cancel” at this step, you will lose your whole shopping cart.  </a:t>
            </a:r>
          </a:p>
          <a:p>
            <a:endParaRPr lang="en-US" alt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C536F7-48C4-41FC-806B-CDD55A4B9A90}" type="slidenum">
              <a:rPr lang="en-US" altLang="en-US" smtClean="0">
                <a:latin typeface="Arial" panose="020B0604020202020204" pitchFamily="34" charset="0"/>
              </a:rPr>
              <a:pPr>
                <a:spcBef>
                  <a:spcPct val="0"/>
                </a:spcBef>
              </a:pPr>
              <a:t>15</a:t>
            </a:fld>
            <a:endParaRPr lang="en-US" altLang="en-US"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solidFill>
                  <a:srgbClr val="FF0000"/>
                </a:solidFill>
                <a:latin typeface="Palatino Linotype" pitchFamily="18" charset="0"/>
                <a:cs typeface="Times New Roman" pitchFamily="18" charset="0"/>
              </a:rPr>
              <a:t>IMPORTANT: If you don’t get to this confirmation page, you haven’t completed your order!!</a:t>
            </a:r>
          </a:p>
          <a:p>
            <a:pPr>
              <a:defRPr/>
            </a:pPr>
            <a:endParaRPr lang="en-US" dirty="0" smtClean="0">
              <a:solidFill>
                <a:schemeClr val="accent1">
                  <a:lumMod val="75000"/>
                </a:schemeClr>
              </a:solidFill>
              <a:latin typeface="Palatino Linotype" pitchFamily="18" charset="0"/>
              <a:ea typeface="Calibri" pitchFamily="34" charset="0"/>
              <a:cs typeface="Times New Roman" pitchFamily="18" charset="0"/>
            </a:endParaRPr>
          </a:p>
          <a:p>
            <a:pPr>
              <a:defRPr/>
            </a:pPr>
            <a:r>
              <a:rPr lang="en-US" dirty="0" smtClean="0">
                <a:solidFill>
                  <a:schemeClr val="accent1">
                    <a:lumMod val="75000"/>
                  </a:schemeClr>
                </a:solidFill>
                <a:latin typeface="Palatino Linotype" pitchFamily="18" charset="0"/>
                <a:ea typeface="Calibri" pitchFamily="34" charset="0"/>
                <a:cs typeface="Times New Roman" pitchFamily="18" charset="0"/>
              </a:rPr>
              <a:t>Is everything correct? If not, you must e-mail ODE FDP  (</a:t>
            </a:r>
            <a:r>
              <a:rPr lang="en-US" dirty="0" smtClean="0">
                <a:solidFill>
                  <a:schemeClr val="accent1">
                    <a:lumMod val="75000"/>
                  </a:schemeClr>
                </a:solidFill>
                <a:latin typeface="Palatino Linotype" pitchFamily="18" charset="0"/>
                <a:ea typeface="Calibri" pitchFamily="34" charset="0"/>
                <a:cs typeface="Times New Roman" pitchFamily="18" charset="0"/>
                <a:hlinkClick r:id="rId3"/>
              </a:rPr>
              <a:t>ode.fooddistribution@state.or.us</a:t>
            </a:r>
            <a:r>
              <a:rPr lang="en-US" dirty="0" smtClean="0">
                <a:solidFill>
                  <a:schemeClr val="accent1">
                    <a:lumMod val="75000"/>
                  </a:schemeClr>
                </a:solidFill>
                <a:latin typeface="Palatino Linotype" pitchFamily="18" charset="0"/>
                <a:ea typeface="Calibri" pitchFamily="34" charset="0"/>
                <a:cs typeface="Times New Roman" pitchFamily="18" charset="0"/>
              </a:rPr>
              <a:t>) as soon as possible to have your order declined.  </a:t>
            </a:r>
          </a:p>
          <a:p>
            <a:pPr>
              <a:defRPr/>
            </a:pPr>
            <a:endParaRPr lang="en-US" dirty="0" smtClean="0">
              <a:solidFill>
                <a:schemeClr val="accent1">
                  <a:lumMod val="75000"/>
                </a:schemeClr>
              </a:solidFill>
              <a:latin typeface="Palatino Linotype" pitchFamily="18" charset="0"/>
            </a:endParaRPr>
          </a:p>
          <a:p>
            <a:pPr>
              <a:defRPr/>
            </a:pPr>
            <a:r>
              <a:rPr lang="en-US" dirty="0" smtClean="0">
                <a:solidFill>
                  <a:schemeClr val="accent1">
                    <a:lumMod val="75000"/>
                  </a:schemeClr>
                </a:solidFill>
                <a:latin typeface="Palatino Linotype" pitchFamily="18" charset="0"/>
              </a:rPr>
              <a:t>Click here to print the confirmation page for your records</a:t>
            </a:r>
            <a:r>
              <a:rPr lang="en-US" dirty="0" smtClean="0">
                <a:solidFill>
                  <a:schemeClr val="accent1">
                    <a:lumMod val="75000"/>
                  </a:schemeClr>
                </a:solidFill>
                <a:latin typeface="Palatino Linotype" pitchFamily="18" charset="0"/>
              </a:rPr>
              <a:t>.</a:t>
            </a:r>
          </a:p>
          <a:p>
            <a:pPr>
              <a:defRPr/>
            </a:pPr>
            <a:endParaRPr lang="en-US" dirty="0" smtClean="0">
              <a:solidFill>
                <a:schemeClr val="accent1">
                  <a:lumMod val="75000"/>
                </a:schemeClr>
              </a:solidFill>
              <a:latin typeface="Palatino Linotype" pitchFamily="18" charset="0"/>
            </a:endParaRPr>
          </a:p>
          <a:p>
            <a:pPr>
              <a:defRPr/>
            </a:pPr>
            <a:endParaRPr 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EE852C-7210-453E-B66F-CC790A7DF8F7}" type="slidenum">
              <a:rPr lang="en-US" altLang="en-US" smtClean="0">
                <a:latin typeface="Arial" panose="020B0604020202020204" pitchFamily="34" charset="0"/>
              </a:rPr>
              <a:pPr>
                <a:spcBef>
                  <a:spcPct val="0"/>
                </a:spcBef>
              </a:pPr>
              <a:t>16</a:t>
            </a:fld>
            <a:endParaRPr lang="en-US" altLang="en-US" smtClean="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notice that all ODE</a:t>
            </a:r>
            <a:r>
              <a:rPr lang="en-US" baseline="0" dirty="0" smtClean="0"/>
              <a:t> trainings have this slide and the following at this time.  We are in an exciting time in Oregon Education with the Student Success Act.   We are all charged with keeping our mission in mind as we work towards implementation</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18</a:t>
            </a:fld>
            <a:endParaRPr lang="en-US"/>
          </a:p>
        </p:txBody>
      </p:sp>
    </p:spTree>
    <p:extLst>
      <p:ext uri="{BB962C8B-B14F-4D97-AF65-F5344CB8AC3E}">
        <p14:creationId xmlns:p14="http://schemas.microsoft.com/office/powerpoint/2010/main" val="1396747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19</a:t>
            </a:fld>
            <a:endParaRPr lang="en-US"/>
          </a:p>
        </p:txBody>
      </p:sp>
    </p:spTree>
    <p:extLst>
      <p:ext uri="{BB962C8B-B14F-4D97-AF65-F5344CB8AC3E}">
        <p14:creationId xmlns:p14="http://schemas.microsoft.com/office/powerpoint/2010/main" val="334620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latin typeface="Palatino Linotype" panose="02040502050505030304" pitchFamily="18" charset="0"/>
              </a:rPr>
              <a:t>Description:</a:t>
            </a:r>
          </a:p>
          <a:p>
            <a:r>
              <a:rPr lang="en-US" altLang="en-US" dirty="0" smtClean="0">
                <a:latin typeface="Palatino Linotype" panose="02040502050505030304" pitchFamily="18" charset="0"/>
              </a:rPr>
              <a:t>The available products are listed here – clicking on the links will open up the product fact sheet in your web browser</a:t>
            </a:r>
            <a:r>
              <a:rPr lang="en-US" altLang="en-US" dirty="0" smtClean="0"/>
              <a:t>.</a:t>
            </a:r>
          </a:p>
          <a:p>
            <a:endParaRPr lang="en-US" altLang="en-US" b="1" dirty="0" smtClean="0"/>
          </a:p>
          <a:p>
            <a:r>
              <a:rPr lang="en-US" altLang="en-US" b="1" dirty="0" smtClean="0"/>
              <a:t>Blue Boxes:</a:t>
            </a:r>
          </a:p>
          <a:p>
            <a:r>
              <a:rPr lang="en-US" altLang="en-US" dirty="0" smtClean="0">
                <a:latin typeface="Palatino Linotype" panose="02040502050505030304" pitchFamily="18" charset="0"/>
              </a:rPr>
              <a:t>The blue boxes show the dates that the product will be delivered to the warehouse – fill in the number of cases you’d like in these boxes. </a:t>
            </a:r>
          </a:p>
          <a:p>
            <a:endParaRPr lang="en-US" altLang="en-US" b="1" dirty="0" smtClean="0">
              <a:latin typeface="Palatino Linotype" panose="02040502050505030304" pitchFamily="18" charset="0"/>
            </a:endParaRPr>
          </a:p>
          <a:p>
            <a:r>
              <a:rPr lang="en-US" altLang="en-US" b="1" dirty="0" smtClean="0"/>
              <a:t># of Cases Ordered:</a:t>
            </a:r>
          </a:p>
          <a:p>
            <a:r>
              <a:rPr lang="en-US" altLang="en-US" dirty="0" smtClean="0">
                <a:latin typeface="Palatino Linotype" panose="02040502050505030304" pitchFamily="18" charset="0"/>
              </a:rPr>
              <a:t>If you use the excel version of the sheet, the total number of cases of the product will self-total </a:t>
            </a:r>
          </a:p>
          <a:p>
            <a:endParaRPr lang="en-US" altLang="en-US" dirty="0" smtClean="0">
              <a:latin typeface="Palatino Linotype" panose="02040502050505030304" pitchFamily="18" charset="0"/>
            </a:endParaRPr>
          </a:p>
          <a:p>
            <a:r>
              <a:rPr lang="en-US" altLang="en-US" b="1" dirty="0" smtClean="0">
                <a:latin typeface="Palatino Linotype" panose="02040502050505030304" pitchFamily="18" charset="0"/>
              </a:rPr>
              <a:t>Entitlement Cost of Order:</a:t>
            </a:r>
          </a:p>
          <a:p>
            <a:r>
              <a:rPr lang="en-US" altLang="en-US" dirty="0" smtClean="0">
                <a:latin typeface="Palatino Linotype" panose="02040502050505030304" pitchFamily="18" charset="0"/>
              </a:rPr>
              <a:t>the cost of your order of that product will self-total here.   Scroll down further, and a green grand total box at the bottom will keep track of the cost of your full order. </a:t>
            </a:r>
          </a:p>
          <a:p>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661611-D95A-4E67-8B7F-D8C360CF0C68}" type="slidenum">
              <a:rPr lang="en-US" altLang="en-US" smtClean="0">
                <a:latin typeface="Arial" panose="020B0604020202020204" pitchFamily="34" charset="0"/>
              </a:rPr>
              <a:pPr>
                <a:spcBef>
                  <a:spcPct val="0"/>
                </a:spcBef>
              </a:pPr>
              <a:t>3</a:t>
            </a:fld>
            <a:endParaRPr lang="en-US" altLang="en-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dirty="0" smtClean="0">
                <a:latin typeface="Palatino Linotype" panose="02040502050505030304" pitchFamily="18" charset="0"/>
              </a:rPr>
              <a:t>Once you have planned your order by finding your entitlement and filling out your catalog worksheet, you’re ready to log back into WBSCM and place that order.   </a:t>
            </a:r>
          </a:p>
          <a:p>
            <a:endParaRPr lang="en-US" altLang="en-US" dirty="0" smtClean="0"/>
          </a:p>
          <a:p>
            <a:pPr>
              <a:spcBef>
                <a:spcPct val="0"/>
              </a:spcBef>
              <a:buNone/>
            </a:pPr>
            <a:r>
              <a:rPr lang="en-US" altLang="en-US" sz="1200" dirty="0" smtClean="0">
                <a:latin typeface="Palatino Linotype" panose="02040502050505030304" pitchFamily="18" charset="0"/>
              </a:rPr>
              <a:t>Tip: </a:t>
            </a:r>
            <a:r>
              <a:rPr lang="en-US" sz="1200" dirty="0" smtClean="0">
                <a:latin typeface="Times New Roman" panose="02020603050405020304" pitchFamily="18" charset="0"/>
              </a:rPr>
              <a:t>The WBSCM application alerts users with a notification after 50 min. of idle time and provides them with the options to continue or cancel the session. If users do not take action within approximately 10 minutes, the system logs them out, and any unsaved data may be lost.</a:t>
            </a:r>
            <a:endParaRPr lang="en-US" altLang="en-US" sz="1200" dirty="0" smtClean="0">
              <a:latin typeface="Palatino Linotype" panose="02040502050505030304" pitchFamily="18" charset="0"/>
            </a:endParaRPr>
          </a:p>
          <a:p>
            <a:pPr eaLnBrk="1" hangingPunct="1">
              <a:spcBef>
                <a:spcPct val="0"/>
              </a:spcBef>
            </a:pPr>
            <a:endParaRPr lang="en-US" altLang="en-US" dirty="0" smtClean="0">
              <a:latin typeface="Palatino Linotype" panose="02040502050505030304" pitchFamily="18" charset="0"/>
            </a:endParaRPr>
          </a:p>
          <a:p>
            <a:pPr eaLnBrk="1" hangingPunct="1">
              <a:spcBef>
                <a:spcPct val="0"/>
              </a:spcBef>
            </a:pPr>
            <a:r>
              <a:rPr lang="en-US" altLang="en-US" dirty="0" smtClean="0">
                <a:latin typeface="Palatino Linotype" panose="02040502050505030304" pitchFamily="18" charset="0"/>
              </a:rPr>
              <a:t>Therefore, we suggest breaking your order up into multiple small orders.  For example, working off your catalog worksheet, put all your vegetables in your cart, and then go through the steps to page 25 (when you see the order confirmation page).  Then go back to page 12 and put all your </a:t>
            </a:r>
            <a:r>
              <a:rPr lang="en-US" altLang="en-US" dirty="0" err="1" smtClean="0">
                <a:latin typeface="Palatino Linotype" panose="02040502050505030304" pitchFamily="18" charset="0"/>
              </a:rPr>
              <a:t>fruitin</a:t>
            </a:r>
            <a:r>
              <a:rPr lang="en-US" altLang="en-US" dirty="0" smtClean="0">
                <a:latin typeface="Palatino Linotype" panose="02040502050505030304" pitchFamily="18" charset="0"/>
              </a:rPr>
              <a:t> your cart, etc.  There is no limit on the number of separate orders you place – just as long as it all adds up to your entitlement amount in the end. </a:t>
            </a:r>
          </a:p>
          <a:p>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6476F1-7B7C-4203-BAC4-DA18DD9A34AD}" type="slidenum">
              <a:rPr lang="en-US" altLang="en-US" smtClean="0">
                <a:latin typeface="Arial" panose="020B0604020202020204" pitchFamily="34" charset="0"/>
              </a:rPr>
              <a:pPr>
                <a:spcBef>
                  <a:spcPct val="0"/>
                </a:spcBef>
              </a:pPr>
              <a:t>4</a:t>
            </a:fld>
            <a:endParaRPr lang="en-US"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AutoNum type="arabicPeriod"/>
            </a:pPr>
            <a:r>
              <a:rPr lang="en-US" altLang="en-US" dirty="0" smtClean="0">
                <a:latin typeface="Palatino Linotype" panose="02040502050505030304" pitchFamily="18" charset="0"/>
              </a:rPr>
              <a:t>Click the “Operations” tab at the top of the page</a:t>
            </a:r>
          </a:p>
          <a:p>
            <a:pPr eaLnBrk="1" hangingPunct="1">
              <a:spcBef>
                <a:spcPct val="0"/>
              </a:spcBef>
              <a:buFontTx/>
              <a:buAutoNum type="arabicPeriod"/>
            </a:pPr>
            <a:r>
              <a:rPr lang="en-US" altLang="en-US" dirty="0" smtClean="0">
                <a:latin typeface="Palatino Linotype" panose="02040502050505030304" pitchFamily="18" charset="0"/>
              </a:rPr>
              <a:t>Under the Detailed Navigation box on the left hand side of the page, click “Order Management”</a:t>
            </a:r>
          </a:p>
          <a:p>
            <a:pPr eaLnBrk="1" hangingPunct="1">
              <a:spcBef>
                <a:spcPct val="0"/>
              </a:spcBef>
              <a:buFontTx/>
              <a:buAutoNum type="arabicPeriod"/>
            </a:pPr>
            <a:r>
              <a:rPr lang="en-US" altLang="en-US" dirty="0" smtClean="0">
                <a:latin typeface="Palatino Linotype" panose="02040502050505030304" pitchFamily="18" charset="0"/>
              </a:rPr>
              <a:t>Under “Order Management”, click “Domestic Order Entry”</a:t>
            </a:r>
          </a:p>
          <a:p>
            <a:pPr eaLnBrk="1" hangingPunct="1">
              <a:spcBef>
                <a:spcPct val="0"/>
              </a:spcBef>
            </a:pPr>
            <a:r>
              <a:rPr lang="en-US" altLang="en-US" dirty="0" smtClean="0">
                <a:latin typeface="Palatino Linotype" panose="02040502050505030304" pitchFamily="18" charset="0"/>
              </a:rPr>
              <a:t>4. When</a:t>
            </a:r>
            <a:r>
              <a:rPr lang="en-US" altLang="en-US" baseline="0" dirty="0" smtClean="0">
                <a:latin typeface="Palatino Linotype" panose="02040502050505030304" pitchFamily="18" charset="0"/>
              </a:rPr>
              <a:t> the order window loads</a:t>
            </a:r>
            <a:r>
              <a:rPr lang="en-US" altLang="en-US" dirty="0" smtClean="0">
                <a:latin typeface="Palatino Linotype" panose="02040502050505030304" pitchFamily="18" charset="0"/>
              </a:rPr>
              <a:t>, click “NSLP”</a:t>
            </a:r>
          </a:p>
          <a:p>
            <a:pPr eaLnBrk="1" hangingPunct="1">
              <a:spcBef>
                <a:spcPct val="0"/>
              </a:spcBef>
            </a:pPr>
            <a:r>
              <a:rPr lang="en-US" altLang="en-US" dirty="0" smtClean="0">
                <a:latin typeface="Palatino Linotype" panose="02040502050505030304" pitchFamily="18" charset="0"/>
              </a:rPr>
              <a:t>5. Under “NSLP”, click “Direct Delivery” or “Processing Diversion”</a:t>
            </a:r>
          </a:p>
          <a:p>
            <a:pPr eaLnBrk="1" hangingPunct="1">
              <a:spcBef>
                <a:spcPct val="0"/>
              </a:spcBef>
            </a:pPr>
            <a:r>
              <a:rPr lang="en-US" altLang="en-US" dirty="0" smtClean="0">
                <a:latin typeface="Palatino Linotype" panose="02040502050505030304" pitchFamily="18" charset="0"/>
              </a:rPr>
              <a:t>6. Click on the product category you want</a:t>
            </a:r>
          </a:p>
          <a:p>
            <a:pPr eaLnBrk="1" hangingPunct="1">
              <a:spcBef>
                <a:spcPct val="0"/>
              </a:spcBef>
            </a:pPr>
            <a:r>
              <a:rPr lang="en-US" altLang="en-US" dirty="0" smtClean="0">
                <a:latin typeface="Palatino Linotype" panose="02040502050505030304" pitchFamily="18" charset="0"/>
              </a:rPr>
              <a:t>7. Under the product category, click “Entitlement”  </a:t>
            </a:r>
          </a:p>
          <a:p>
            <a:pPr eaLnBrk="1" hangingPunct="1">
              <a:spcBef>
                <a:spcPct val="0"/>
              </a:spcBef>
            </a:pPr>
            <a:r>
              <a:rPr lang="en-US" altLang="en-US" dirty="0" smtClean="0">
                <a:latin typeface="Palatino Linotype" panose="02040502050505030304" pitchFamily="18" charset="0"/>
              </a:rPr>
              <a:t>8. Now, products should appear! </a:t>
            </a:r>
          </a:p>
          <a:p>
            <a:endParaRPr lang="en-US"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8C06B1-923E-41BC-93ED-D04E9E6959F4}" type="slidenum">
              <a:rPr lang="en-US" altLang="en-US" smtClean="0">
                <a:latin typeface="Arial" panose="020B0604020202020204" pitchFamily="34" charset="0"/>
              </a:rPr>
              <a:pPr>
                <a:spcBef>
                  <a:spcPct val="0"/>
                </a:spcBef>
              </a:pPr>
              <a:t>5</a:t>
            </a:fld>
            <a:endParaRPr lang="en-US" altLang="en-US"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solidFill>
                  <a:schemeClr val="bg1"/>
                </a:solidFill>
                <a:latin typeface="Franklin Gothic Book" panose="020B0503020102020204" pitchFamily="34" charset="0"/>
              </a:rPr>
              <a:t>Select “All” to View All Items in the Catalog.</a:t>
            </a:r>
          </a:p>
          <a:p>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AB6F92-09EA-4944-BAC3-A80624D35C3C}" type="slidenum">
              <a:rPr lang="en-US" altLang="en-US" smtClean="0">
                <a:latin typeface="Arial" panose="020B0604020202020204" pitchFamily="34" charset="0"/>
              </a:rPr>
              <a:pPr>
                <a:spcBef>
                  <a:spcPct val="0"/>
                </a:spcBef>
              </a:pPr>
              <a:t>6</a:t>
            </a:fld>
            <a:endParaRPr lang="en-US" altLang="en-US"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Palatino Linotype" panose="02040502050505030304" pitchFamily="18" charset="0"/>
              </a:rPr>
              <a:t>Find the product you want to order, and click on the shopping cart icon next to it. </a:t>
            </a:r>
          </a:p>
          <a:p>
            <a:endParaRPr lang="en-US" altLang="en-US" b="1" dirty="0" smtClean="0">
              <a:latin typeface="Palatino Linotype" panose="02040502050505030304" pitchFamily="18" charset="0"/>
              <a:ea typeface="Calibri" panose="020F0502020204030204" pitchFamily="34" charset="0"/>
              <a:cs typeface="Times New Roman" panose="02020603050405020304" pitchFamily="18" charset="0"/>
            </a:endParaRPr>
          </a:p>
          <a:p>
            <a:r>
              <a:rPr lang="en-US" altLang="en-US" b="1" dirty="0" smtClean="0">
                <a:latin typeface="Palatino Linotype" panose="02040502050505030304" pitchFamily="18" charset="0"/>
                <a:ea typeface="Calibri" panose="020F0502020204030204" pitchFamily="34" charset="0"/>
                <a:cs typeface="Times New Roman" panose="02020603050405020304" pitchFamily="18" charset="0"/>
              </a:rPr>
              <a:t>Don’t enter anything in the Quantity Column.</a:t>
            </a:r>
            <a:r>
              <a:rPr lang="en-US" altLang="en-US" sz="3200" dirty="0" smtClean="0">
                <a:latin typeface="Palatino Linotype" panose="02040502050505030304" pitchFamily="18" charset="0"/>
                <a:ea typeface="Calibri" panose="020F0502020204030204" pitchFamily="34" charset="0"/>
                <a:cs typeface="Times New Roman" panose="02020603050405020304" pitchFamily="18" charset="0"/>
              </a:rPr>
              <a:t> Instead, click on the  Shopping Cart Icon OR blue product name.</a:t>
            </a:r>
          </a:p>
          <a:p>
            <a:endParaRPr lang="en-US" altLang="en-US" sz="3200" b="1" dirty="0" smtClean="0">
              <a:latin typeface="Palatino Linotype" panose="02040502050505030304" pitchFamily="18" charset="0"/>
              <a:ea typeface="Calibri" panose="020F0502020204030204" pitchFamily="34" charset="0"/>
              <a:cs typeface="Times New Roman" panose="02020603050405020304" pitchFamily="18" charset="0"/>
            </a:endParaRPr>
          </a:p>
          <a:p>
            <a:endParaRPr lang="en-US" alt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C82C7A5-1559-4E1D-AAED-A016C43333E3}" type="slidenum">
              <a:rPr lang="en-US" altLang="en-US" smtClean="0">
                <a:latin typeface="Arial" panose="020B0604020202020204" pitchFamily="34" charset="0"/>
              </a:rPr>
              <a:pPr>
                <a:spcBef>
                  <a:spcPct val="0"/>
                </a:spcBef>
              </a:pPr>
              <a:t>7</a:t>
            </a:fld>
            <a:endParaRPr lang="en-US" altLang="en-US"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solidFill>
                  <a:schemeClr val="accent1">
                    <a:lumMod val="75000"/>
                  </a:schemeClr>
                </a:solidFill>
                <a:latin typeface="Palatino Linotype" pitchFamily="18" charset="0"/>
                <a:ea typeface="Calibri" pitchFamily="34" charset="0"/>
                <a:cs typeface="Arial" pitchFamily="34" charset="0"/>
              </a:rPr>
              <a:t>Enter  the quantity you’d like delivered to the warehouse for you for each delivery date  (look at your catalog worksheet!).</a:t>
            </a:r>
          </a:p>
          <a:p>
            <a:pPr>
              <a:defRPr/>
            </a:pPr>
            <a:endParaRPr lang="en-US" dirty="0" smtClean="0">
              <a:solidFill>
                <a:schemeClr val="accent1">
                  <a:lumMod val="75000"/>
                </a:schemeClr>
              </a:solidFill>
              <a:latin typeface="Palatino Linotype" pitchFamily="18" charset="0"/>
              <a:ea typeface="Calibri" pitchFamily="34" charset="0"/>
              <a:cs typeface="Arial" pitchFamily="34" charset="0"/>
            </a:endParaRPr>
          </a:p>
          <a:p>
            <a:pPr>
              <a:defRPr/>
            </a:pPr>
            <a:r>
              <a:rPr lang="en-US" dirty="0" smtClean="0">
                <a:solidFill>
                  <a:schemeClr val="accent1">
                    <a:lumMod val="75000"/>
                  </a:schemeClr>
                </a:solidFill>
                <a:latin typeface="Palatino Linotype" pitchFamily="18" charset="0"/>
                <a:ea typeface="Calibri" pitchFamily="34" charset="0"/>
                <a:cs typeface="Times New Roman" pitchFamily="18" charset="0"/>
              </a:rPr>
              <a:t>When you’ve entered the number of cases you want, click “Move the Cart”.</a:t>
            </a:r>
          </a:p>
          <a:p>
            <a:pPr>
              <a:defRPr/>
            </a:pPr>
            <a:endParaRPr 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78F7C2-F92A-4EB9-B46A-89F2D37E3877}" type="slidenum">
              <a:rPr lang="en-US" altLang="en-US" smtClean="0">
                <a:latin typeface="Arial" panose="020B0604020202020204" pitchFamily="34" charset="0"/>
              </a:rPr>
              <a:pPr>
                <a:spcBef>
                  <a:spcPct val="0"/>
                </a:spcBef>
              </a:pPr>
              <a:t>8</a:t>
            </a:fld>
            <a:endParaRPr lang="en-US" altLang="en-US"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dirty="0" smtClean="0">
                <a:solidFill>
                  <a:srgbClr val="000000"/>
                </a:solidFill>
                <a:latin typeface="Palatino Linotype" pitchFamily="18" charset="0"/>
                <a:ea typeface="Calibri" pitchFamily="34" charset="0"/>
                <a:cs typeface="Times New Roman" pitchFamily="18" charset="0"/>
              </a:rPr>
              <a:t>You can continue to add items from current category, search for new items or click on a different category.</a:t>
            </a:r>
          </a:p>
          <a:p>
            <a:pPr>
              <a:defRPr/>
            </a:pPr>
            <a:endParaRPr lang="en-US" altLang="en-US" dirty="0" smtClean="0">
              <a:solidFill>
                <a:srgbClr val="000000"/>
              </a:solidFill>
              <a:latin typeface="Palatino Linotype" pitchFamily="18" charset="0"/>
              <a:ea typeface="Calibri" pitchFamily="34" charset="0"/>
              <a:cs typeface="Times New Roman" pitchFamily="18" charset="0"/>
            </a:endParaRPr>
          </a:p>
          <a:p>
            <a:pPr>
              <a:defRPr/>
            </a:pPr>
            <a:r>
              <a:rPr lang="en-US" altLang="en-US" dirty="0" smtClean="0">
                <a:solidFill>
                  <a:srgbClr val="000000"/>
                </a:solidFill>
                <a:latin typeface="Palatino Linotype" pitchFamily="18" charset="0"/>
                <a:ea typeface="Calibri" pitchFamily="34" charset="0"/>
                <a:cs typeface="Times New Roman" pitchFamily="18" charset="0"/>
              </a:rPr>
              <a:t>If you’re done adding items, click “View Cart” to continue on and process your order or to add more to your order after viewing cart.</a:t>
            </a:r>
          </a:p>
          <a:p>
            <a:pPr>
              <a:defRPr/>
            </a:pPr>
            <a:endParaRPr lang="en-US" dirty="0" smtClean="0">
              <a:solidFill>
                <a:srgbClr val="000000"/>
              </a:solidFill>
              <a:latin typeface="Palatino Linotype" pitchFamily="18" charset="0"/>
              <a:cs typeface="Times New Roman" pitchFamily="18" charset="0"/>
            </a:endParaRPr>
          </a:p>
          <a:p>
            <a:pPr>
              <a:defRPr/>
            </a:pPr>
            <a:r>
              <a:rPr lang="en-US" b="1" dirty="0" smtClean="0">
                <a:solidFill>
                  <a:srgbClr val="000000"/>
                </a:solidFill>
                <a:latin typeface="Palatino Linotype" pitchFamily="18" charset="0"/>
                <a:cs typeface="Times New Roman" pitchFamily="18" charset="0"/>
              </a:rPr>
              <a:t>Tips:</a:t>
            </a:r>
            <a:endParaRPr lang="en-US" dirty="0" smtClean="0">
              <a:solidFill>
                <a:schemeClr val="accent1">
                  <a:lumMod val="75000"/>
                </a:schemeClr>
              </a:solidFill>
              <a:latin typeface="Palatino Linotype" pitchFamily="18" charset="0"/>
            </a:endParaRPr>
          </a:p>
          <a:p>
            <a:pPr marL="171450" indent="-171450">
              <a:buFont typeface="Arial" panose="020B0604020202020204" pitchFamily="34" charset="0"/>
              <a:buChar char="•"/>
              <a:defRPr/>
            </a:pPr>
            <a:r>
              <a:rPr lang="en-US" dirty="0" smtClean="0">
                <a:solidFill>
                  <a:schemeClr val="accent1">
                    <a:lumMod val="75000"/>
                  </a:schemeClr>
                </a:solidFill>
                <a:latin typeface="Palatino Linotype" pitchFamily="18" charset="0"/>
              </a:rPr>
              <a:t>As you add items to your cart, you will see the quantity and value increase here. Each date counts as an “Item.”</a:t>
            </a:r>
          </a:p>
          <a:p>
            <a:pPr marL="171450" indent="-171450">
              <a:buFont typeface="Arial" panose="020B0604020202020204" pitchFamily="34" charset="0"/>
              <a:buChar char="•"/>
              <a:defRPr/>
            </a:pPr>
            <a:r>
              <a:rPr lang="en-US" dirty="0" smtClean="0"/>
              <a:t>Do not click in this area, otherwise you will lose everything in your cart. </a:t>
            </a:r>
            <a:endParaRPr 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184EDD-0631-4413-A8BA-A48423CCEE95}" type="slidenum">
              <a:rPr lang="en-US" altLang="en-US" smtClean="0">
                <a:latin typeface="Arial" panose="020B0604020202020204" pitchFamily="34" charset="0"/>
              </a:rPr>
              <a:pPr>
                <a:spcBef>
                  <a:spcPct val="0"/>
                </a:spcBef>
              </a:pPr>
              <a:t>9</a:t>
            </a:fld>
            <a:endParaRPr lang="en-US" altLang="en-US"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solidFill>
                  <a:schemeClr val="accent1">
                    <a:lumMod val="75000"/>
                  </a:schemeClr>
                </a:solidFill>
                <a:latin typeface="Palatino Linotype" pitchFamily="18" charset="0"/>
              </a:rPr>
              <a:t>Click hide navigator button (that sidewise triangle)  to hide this view and make your items easier to see.</a:t>
            </a:r>
          </a:p>
          <a:p>
            <a:pPr>
              <a:defRPr/>
            </a:pPr>
            <a:r>
              <a:rPr lang="en-US" dirty="0" smtClean="0">
                <a:solidFill>
                  <a:schemeClr val="accent1">
                    <a:lumMod val="75000"/>
                  </a:schemeClr>
                </a:solidFill>
                <a:latin typeface="Palatino Linotype" pitchFamily="18" charset="0"/>
                <a:ea typeface="Calibri" pitchFamily="34" charset="0"/>
                <a:cs typeface="Times New Roman" pitchFamily="18" charset="0"/>
              </a:rPr>
              <a:t>Then, click this triangle to see the expanded details for each of the items in your cart.</a:t>
            </a:r>
            <a:endParaRPr 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CD7D6E-84D6-430C-83D9-1922853B364B}" type="slidenum">
              <a:rPr lang="en-US" altLang="en-US" smtClean="0">
                <a:latin typeface="Arial" panose="020B0604020202020204" pitchFamily="34" charset="0"/>
              </a:rPr>
              <a:pPr>
                <a:spcBef>
                  <a:spcPct val="0"/>
                </a:spcBef>
              </a:pPr>
              <a:t>10</a:t>
            </a:fld>
            <a:endParaRPr lang="en-US"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only">
    <p:bg>
      <p:bgPr>
        <a:solidFill>
          <a:schemeClr val="bg1"/>
        </a:solidFill>
        <a:effectLst/>
      </p:bgPr>
    </p:bg>
    <p:spTree>
      <p:nvGrpSpPr>
        <p:cNvPr id="1" name=""/>
        <p:cNvGrpSpPr/>
        <p:nvPr/>
      </p:nvGrpSpPr>
      <p:grpSpPr>
        <a:xfrm>
          <a:off x="0" y="0"/>
          <a:ext cx="0" cy="0"/>
          <a:chOff x="0" y="0"/>
          <a:chExt cx="0" cy="0"/>
        </a:xfrm>
      </p:grpSpPr>
      <p:pic>
        <p:nvPicPr>
          <p:cNvPr id="12" name="Picture 11" descr="Decorative geometric patter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13" name="Picture 12" descr="Decorative blue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Tree>
    <p:extLst>
      <p:ext uri="{BB962C8B-B14F-4D97-AF65-F5344CB8AC3E}">
        <p14:creationId xmlns:p14="http://schemas.microsoft.com/office/powerpoint/2010/main" val="3975972848"/>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Tree>
    <p:extLst>
      <p:ext uri="{BB962C8B-B14F-4D97-AF65-F5344CB8AC3E}">
        <p14:creationId xmlns:p14="http://schemas.microsoft.com/office/powerpoint/2010/main" val="12234143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A43606-DB3A-400B-846A-484FE63C3D3F}" type="datetime1">
              <a:rPr lang="en-US"/>
              <a:pPr>
                <a:defRPr/>
              </a:pPr>
              <a:t>8/24/2023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84DDAE-CC97-4555-A913-CAD7184E64C7}" type="slidenum">
              <a:rPr lang="en-US" altLang="en-US"/>
              <a:pPr>
                <a:defRPr/>
              </a:pPr>
              <a:t>‹#›</a:t>
            </a:fld>
            <a:endParaRPr lang="en-US" altLang="en-US"/>
          </a:p>
        </p:txBody>
      </p:sp>
    </p:spTree>
    <p:extLst>
      <p:ext uri="{BB962C8B-B14F-4D97-AF65-F5344CB8AC3E}">
        <p14:creationId xmlns:p14="http://schemas.microsoft.com/office/powerpoint/2010/main" val="2362551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6" name="Rectangle 5"/>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8/24/2023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537882" y="457200"/>
            <a:ext cx="8088407"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09609678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no pattern_Logo only">
    <p:bg>
      <p:bgPr>
        <a:solidFill>
          <a:schemeClr val="bg1"/>
        </a:solidFill>
        <a:effectLst/>
      </p:bgPr>
    </p:bg>
    <p:spTree>
      <p:nvGrpSpPr>
        <p:cNvPr id="1" name=""/>
        <p:cNvGrpSpPr/>
        <p:nvPr/>
      </p:nvGrpSpPr>
      <p:grpSpPr>
        <a:xfrm>
          <a:off x="0" y="0"/>
          <a:ext cx="0" cy="0"/>
          <a:chOff x="0" y="0"/>
          <a:chExt cx="0" cy="0"/>
        </a:xfrm>
      </p:grpSpPr>
      <p:pic>
        <p:nvPicPr>
          <p:cNvPr id="13" name="Picture 12"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Tree>
    <p:extLst>
      <p:ext uri="{BB962C8B-B14F-4D97-AF65-F5344CB8AC3E}">
        <p14:creationId xmlns:p14="http://schemas.microsoft.com/office/powerpoint/2010/main" val="374120297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pattern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115901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pattern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91415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 pattern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51719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 pattern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5011928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o pattern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Tree>
    <p:extLst>
      <p:ext uri="{BB962C8B-B14F-4D97-AF65-F5344CB8AC3E}">
        <p14:creationId xmlns:p14="http://schemas.microsoft.com/office/powerpoint/2010/main" val="14581687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o pattern_3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Tree>
    <p:extLst>
      <p:ext uri="{BB962C8B-B14F-4D97-AF65-F5344CB8AC3E}">
        <p14:creationId xmlns:p14="http://schemas.microsoft.com/office/powerpoint/2010/main" val="6428494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7513248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o pattern_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Tree>
    <p:extLst>
      <p:ext uri="{BB962C8B-B14F-4D97-AF65-F5344CB8AC3E}">
        <p14:creationId xmlns:p14="http://schemas.microsoft.com/office/powerpoint/2010/main" val="266411478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 pattern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Tree>
    <p:extLst>
      <p:ext uri="{BB962C8B-B14F-4D97-AF65-F5344CB8AC3E}">
        <p14:creationId xmlns:p14="http://schemas.microsoft.com/office/powerpoint/2010/main" val="128885874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 pattern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Tree>
    <p:extLst>
      <p:ext uri="{BB962C8B-B14F-4D97-AF65-F5344CB8AC3E}">
        <p14:creationId xmlns:p14="http://schemas.microsoft.com/office/powerpoint/2010/main" val="30150429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7709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35383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025290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bg1"/>
        </a:solidFill>
        <a:effectLst/>
      </p:bgPr>
    </p:bg>
    <p:spTree>
      <p:nvGrpSpPr>
        <p:cNvPr id="1" name=""/>
        <p:cNvGrpSpPr/>
        <p:nvPr/>
      </p:nvGrpSpPr>
      <p:grpSpPr>
        <a:xfrm>
          <a:off x="0" y="0"/>
          <a:ext cx="0" cy="0"/>
          <a:chOff x="0" y="0"/>
          <a:chExt cx="0" cy="0"/>
        </a:xfrm>
      </p:grpSpPr>
      <p:pic>
        <p:nvPicPr>
          <p:cNvPr id="6" name="Picture 5" descr="Decorative geometric patter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Tree>
    <p:extLst>
      <p:ext uri="{BB962C8B-B14F-4D97-AF65-F5344CB8AC3E}">
        <p14:creationId xmlns:p14="http://schemas.microsoft.com/office/powerpoint/2010/main" val="1697858500"/>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3_Blank">
    <p:bg>
      <p:bgPr>
        <a:solidFill>
          <a:schemeClr val="bg1"/>
        </a:solidFill>
        <a:effectLst/>
      </p:bgPr>
    </p:bg>
    <p:spTree>
      <p:nvGrpSpPr>
        <p:cNvPr id="1" name=""/>
        <p:cNvGrpSpPr/>
        <p:nvPr/>
      </p:nvGrpSpPr>
      <p:grpSpPr>
        <a:xfrm>
          <a:off x="0" y="0"/>
          <a:ext cx="0" cy="0"/>
          <a:chOff x="0" y="0"/>
          <a:chExt cx="0" cy="0"/>
        </a:xfrm>
      </p:grpSpPr>
      <p:pic>
        <p:nvPicPr>
          <p:cNvPr id="8" name="Picture 7" descr="Decorative geometric patter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Tree>
    <p:extLst>
      <p:ext uri="{BB962C8B-B14F-4D97-AF65-F5344CB8AC3E}">
        <p14:creationId xmlns:p14="http://schemas.microsoft.com/office/powerpoint/2010/main" val="1887089405"/>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Tree>
    <p:extLst>
      <p:ext uri="{BB962C8B-B14F-4D97-AF65-F5344CB8AC3E}">
        <p14:creationId xmlns:p14="http://schemas.microsoft.com/office/powerpoint/2010/main" val="1937251837"/>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Tree>
    <p:extLst>
      <p:ext uri="{BB962C8B-B14F-4D97-AF65-F5344CB8AC3E}">
        <p14:creationId xmlns:p14="http://schemas.microsoft.com/office/powerpoint/2010/main" val="37231534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Decorative geometric pattern"/>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1"/>
            <a:ext cx="9144000" cy="6494854"/>
          </a:xfrm>
          <a:prstGeom prst="rect">
            <a:avLst/>
          </a:prstGeom>
          <a:noFill/>
        </p:spPr>
      </p:pic>
      <p:pic>
        <p:nvPicPr>
          <p:cNvPr id="11" name="Picture 10" descr="Decorative blue swoosh"/>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Tree>
    <p:extLst>
      <p:ext uri="{BB962C8B-B14F-4D97-AF65-F5344CB8AC3E}">
        <p14:creationId xmlns:p14="http://schemas.microsoft.com/office/powerpoint/2010/main" val="11577214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 id="2147483696" r:id="rId12"/>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descr="Decorative blue swoosh"/>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Tree>
    <p:extLst>
      <p:ext uri="{BB962C8B-B14F-4D97-AF65-F5344CB8AC3E}">
        <p14:creationId xmlns:p14="http://schemas.microsoft.com/office/powerpoint/2010/main" val="51847141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mailto:ode.fooddistribution@state.or.u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hyperlink" Target="mailto:program.intake@usda.gov" TargetMode="External"/><Relationship Id="rId4" Type="http://schemas.openxmlformats.org/officeDocument/2006/relationships/hyperlink" Target="http://www.ascr.usda.gov/complaint_filing_cust.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www.oregon.gov/ode/students-and-family/childnutrition/USDAFood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20178" y="138546"/>
            <a:ext cx="8924544" cy="1309254"/>
          </a:xfrm>
        </p:spPr>
        <p:txBody>
          <a:bodyPr>
            <a:normAutofit fontScale="90000"/>
          </a:bodyPr>
          <a:lstStyle/>
          <a:p>
            <a:pPr algn="ctr"/>
            <a:r>
              <a:rPr lang="en-US" altLang="en-US" dirty="0" smtClean="0"/>
              <a:t>USDA Food Distribution Program</a:t>
            </a:r>
            <a:br>
              <a:rPr lang="en-US" altLang="en-US" dirty="0" smtClean="0"/>
            </a:br>
            <a:r>
              <a:rPr lang="en-US" altLang="en-US" dirty="0" smtClean="0"/>
              <a:t>WBSCM Ordering</a:t>
            </a:r>
            <a:r>
              <a:rPr lang="en-US" altLang="en-US" dirty="0" smtClean="0"/>
              <a:t/>
            </a:r>
            <a:br>
              <a:rPr lang="en-US" altLang="en-US" dirty="0" smtClean="0"/>
            </a:br>
            <a:endParaRPr lang="en-US" altLang="en-US" sz="3200" dirty="0" smtClean="0"/>
          </a:p>
        </p:txBody>
      </p:sp>
      <p:sp>
        <p:nvSpPr>
          <p:cNvPr id="3075" name="Content Placeholder 2"/>
          <p:cNvSpPr>
            <a:spLocks noGrp="1"/>
          </p:cNvSpPr>
          <p:nvPr>
            <p:ph idx="4294967295"/>
          </p:nvPr>
        </p:nvSpPr>
        <p:spPr>
          <a:xfrm>
            <a:off x="304800" y="2362200"/>
            <a:ext cx="8229600" cy="1905000"/>
          </a:xfrm>
        </p:spPr>
        <p:txBody>
          <a:bodyPr>
            <a:normAutofit lnSpcReduction="10000"/>
          </a:bodyPr>
          <a:lstStyle/>
          <a:p>
            <a:pPr marL="0" indent="0" algn="ctr">
              <a:buFont typeface="Arial" panose="020B0604020202020204" pitchFamily="34" charset="0"/>
              <a:buNone/>
            </a:pPr>
            <a:r>
              <a:rPr lang="en-US" altLang="en-US" dirty="0" smtClean="0"/>
              <a:t>This Recipient Agency (RA) Training Guide has been developed to assist our recipients (schools and other organizations) in utilizing USDA’s online ordering program – known as Web-Based Supply Chain Management, or WBSCM.  </a:t>
            </a:r>
          </a:p>
          <a:p>
            <a:pPr marL="0" indent="0" algn="ctr">
              <a:buFont typeface="Arial" panose="020B0604020202020204" pitchFamily="34" charset="0"/>
              <a:buNone/>
            </a:pPr>
            <a:endParaRPr lang="en-US" altLang="en-US" sz="2400" dirty="0" smtClean="0">
              <a:latin typeface="Franklin Gothic Book" panose="020B0503020102020204" pitchFamily="34" charset="0"/>
            </a:endParaRPr>
          </a:p>
        </p:txBody>
      </p:sp>
      <p:sp>
        <p:nvSpPr>
          <p:cNvPr id="3076"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3B1F2C1-C878-4F11-A055-1FB1F32DB64A}" type="slidenum">
              <a:rPr lang="en-US" altLang="en-US" sz="1200" smtClean="0">
                <a:solidFill>
                  <a:srgbClr val="898989"/>
                </a:solidFill>
                <a:latin typeface="Arial" panose="020B0604020202020204" pitchFamily="34" charset="0"/>
              </a:rPr>
              <a:pPr>
                <a:spcBef>
                  <a:spcPct val="0"/>
                </a:spcBef>
                <a:buFontTx/>
                <a:buNone/>
              </a:pPr>
              <a:t>1</a:t>
            </a:fld>
            <a:endParaRPr lang="en-US" altLang="en-US" sz="1200" smtClean="0">
              <a:solidFill>
                <a:srgbClr val="898989"/>
              </a:solidFill>
              <a:latin typeface="Arial" panose="020B0604020202020204" pitchFamily="34" charset="0"/>
            </a:endParaRPr>
          </a:p>
        </p:txBody>
      </p:sp>
      <p:pic>
        <p:nvPicPr>
          <p:cNvPr id="3077" name="Picture 6" descr="http://www.fns.usda.gov/fdd/images/general/USDA_Foods-72dpi.JPG" title="USDA Food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708525"/>
            <a:ext cx="12192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cart screen"/>
          <p:cNvPicPr>
            <a:picLocks noChangeAspect="1"/>
          </p:cNvPicPr>
          <p:nvPr/>
        </p:nvPicPr>
        <p:blipFill>
          <a:blip r:embed="rId3"/>
          <a:stretch>
            <a:fillRect/>
          </a:stretch>
        </p:blipFill>
        <p:spPr>
          <a:xfrm>
            <a:off x="435904" y="1981200"/>
            <a:ext cx="8272192" cy="4572000"/>
          </a:xfrm>
          <a:prstGeom prst="rect">
            <a:avLst/>
          </a:prstGeom>
        </p:spPr>
      </p:pic>
      <p:sp>
        <p:nvSpPr>
          <p:cNvPr id="3" name="Title 2"/>
          <p:cNvSpPr>
            <a:spLocks noGrp="1"/>
          </p:cNvSpPr>
          <p:nvPr>
            <p:ph type="title"/>
          </p:nvPr>
        </p:nvSpPr>
        <p:spPr/>
        <p:txBody>
          <a:bodyPr>
            <a:normAutofit fontScale="90000"/>
          </a:bodyPr>
          <a:lstStyle/>
          <a:p>
            <a:r>
              <a:rPr lang="en-US" altLang="en-US" dirty="0">
                <a:latin typeface="Franklin Gothic Book" panose="020B0503020102020204" pitchFamily="34" charset="0"/>
              </a:rPr>
              <a:t>To Expand the View</a:t>
            </a:r>
            <a:br>
              <a:rPr lang="en-US" altLang="en-US" dirty="0">
                <a:latin typeface="Franklin Gothic Book" panose="020B0503020102020204" pitchFamily="34" charset="0"/>
              </a:rPr>
            </a:br>
            <a:endParaRPr lang="en-US" dirty="0"/>
          </a:p>
        </p:txBody>
      </p:sp>
      <p:sp>
        <p:nvSpPr>
          <p:cNvPr id="33796" name="Slide Number Placeholder 5"/>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1E6AF2E-6CD9-4A14-93FC-F0245697AB27}" type="slidenum">
              <a:rPr lang="en-US" altLang="en-US" sz="1200" smtClean="0">
                <a:solidFill>
                  <a:srgbClr val="898989"/>
                </a:solidFill>
                <a:latin typeface="Arial" panose="020B0604020202020204" pitchFamily="34" charset="0"/>
              </a:rPr>
              <a:pPr>
                <a:spcBef>
                  <a:spcPct val="0"/>
                </a:spcBef>
                <a:buFontTx/>
                <a:buNone/>
              </a:pPr>
              <a:t>10</a:t>
            </a:fld>
            <a:endParaRPr lang="en-US" altLang="en-US" sz="1200" dirty="0" smtClean="0">
              <a:solidFill>
                <a:srgbClr val="898989"/>
              </a:solidFill>
              <a:latin typeface="Arial" panose="020B0604020202020204" pitchFamily="34" charset="0"/>
            </a:endParaRPr>
          </a:p>
        </p:txBody>
      </p:sp>
      <p:sp>
        <p:nvSpPr>
          <p:cNvPr id="55301" name="AutoShape 4" title="bubble indicating hide navigator button"/>
          <p:cNvSpPr>
            <a:spLocks noChangeArrowheads="1"/>
          </p:cNvSpPr>
          <p:nvPr/>
        </p:nvSpPr>
        <p:spPr bwMode="auto">
          <a:xfrm>
            <a:off x="4572000" y="1981200"/>
            <a:ext cx="2209800" cy="1411288"/>
          </a:xfrm>
          <a:prstGeom prst="wedgeEllipseCallout">
            <a:avLst>
              <a:gd name="adj1" fmla="val -91409"/>
              <a:gd name="adj2" fmla="val -11070"/>
            </a:avLst>
          </a:prstGeom>
          <a:solidFill>
            <a:srgbClr val="FFFFFF"/>
          </a:solidFill>
          <a:ln w="9525">
            <a:solidFill>
              <a:srgbClr val="000000"/>
            </a:solidFill>
            <a:miter lim="800000"/>
            <a:headEnd/>
            <a:tailEnd/>
          </a:ln>
        </p:spPr>
        <p:txBody>
          <a:bodyPr anchor="ctr"/>
          <a:lstStyle/>
          <a:p>
            <a:pPr algn="ctr" eaLnBrk="1" hangingPunct="1">
              <a:defRPr/>
            </a:pPr>
            <a:r>
              <a:rPr lang="en-US" sz="1300" dirty="0">
                <a:solidFill>
                  <a:schemeClr val="accent1">
                    <a:lumMod val="75000"/>
                  </a:schemeClr>
                </a:solidFill>
                <a:cs typeface="Arial" charset="0"/>
              </a:rPr>
              <a:t>Click hide navigator button (that sidewise triangle)  to hide this view and make your items easier to see. </a:t>
            </a:r>
          </a:p>
        </p:txBody>
      </p:sp>
      <p:sp>
        <p:nvSpPr>
          <p:cNvPr id="55303" name="AutoShape 5" title="bubble indicating expand arrow"/>
          <p:cNvSpPr>
            <a:spLocks noChangeArrowheads="1"/>
          </p:cNvSpPr>
          <p:nvPr/>
        </p:nvSpPr>
        <p:spPr bwMode="auto">
          <a:xfrm>
            <a:off x="1143000" y="5334000"/>
            <a:ext cx="2057400" cy="1219200"/>
          </a:xfrm>
          <a:prstGeom prst="wedgeEllipseCallout">
            <a:avLst>
              <a:gd name="adj1" fmla="val 74764"/>
              <a:gd name="adj2" fmla="val -116234"/>
            </a:avLst>
          </a:prstGeom>
          <a:solidFill>
            <a:srgbClr val="FFFFFF"/>
          </a:solidFill>
          <a:ln w="9525">
            <a:solidFill>
              <a:srgbClr val="000000"/>
            </a:solidFill>
            <a:miter lim="800000"/>
            <a:headEnd/>
            <a:tailEnd/>
          </a:ln>
        </p:spPr>
        <p:txBody>
          <a:bodyPr anchor="ctr"/>
          <a:lstStyle/>
          <a:p>
            <a:pPr algn="ctr" eaLnBrk="1" hangingPunct="1">
              <a:defRPr/>
            </a:pPr>
            <a:r>
              <a:rPr lang="en-US" sz="1300" dirty="0">
                <a:solidFill>
                  <a:schemeClr val="accent1">
                    <a:lumMod val="75000"/>
                  </a:schemeClr>
                </a:solidFill>
                <a:ea typeface="Calibri" pitchFamily="34" charset="0"/>
                <a:cs typeface="Times New Roman" pitchFamily="18" charset="0"/>
              </a:rPr>
              <a:t>Then, click this triangle to see the expanded details for each of the items in your cart</a:t>
            </a:r>
            <a:r>
              <a:rPr lang="en-US" sz="1300" dirty="0">
                <a:ea typeface="Calibri" pitchFamily="34" charset="0"/>
                <a:cs typeface="Times New Roman" pitchFamily="18"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view cart screen"/>
          <p:cNvPicPr>
            <a:picLocks noChangeAspect="1"/>
          </p:cNvPicPr>
          <p:nvPr/>
        </p:nvPicPr>
        <p:blipFill>
          <a:blip r:embed="rId3"/>
          <a:stretch>
            <a:fillRect/>
          </a:stretch>
        </p:blipFill>
        <p:spPr>
          <a:xfrm>
            <a:off x="52013" y="1240867"/>
            <a:ext cx="9039974" cy="4376266"/>
          </a:xfrm>
          <a:prstGeom prst="rect">
            <a:avLst/>
          </a:prstGeom>
        </p:spPr>
      </p:pic>
      <p:sp>
        <p:nvSpPr>
          <p:cNvPr id="2" name="Line Callout 1 1"/>
          <p:cNvSpPr/>
          <p:nvPr/>
        </p:nvSpPr>
        <p:spPr>
          <a:xfrm>
            <a:off x="7067550" y="3429001"/>
            <a:ext cx="1966722" cy="3367088"/>
          </a:xfrm>
          <a:prstGeom prst="borderCallout1">
            <a:avLst>
              <a:gd name="adj1" fmla="val 76"/>
              <a:gd name="adj2" fmla="val 50905"/>
              <a:gd name="adj3" fmla="val -11470"/>
              <a:gd name="adj4" fmla="val 25155"/>
            </a:avLst>
          </a:prstGeom>
          <a:ln w="9525"/>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altLang="en-US" sz="1600" dirty="0">
                <a:solidFill>
                  <a:schemeClr val="tx1"/>
                </a:solidFill>
              </a:rPr>
              <a:t>If all of your items are going to the same warehouse, you can assign the deliver to locations all at once, by selecting the right location up top, and then putting a check mark next to the top “deliver-to-selection”.</a:t>
            </a:r>
          </a:p>
        </p:txBody>
      </p:sp>
      <p:sp>
        <p:nvSpPr>
          <p:cNvPr id="58381" name="AutoShape 4"/>
          <p:cNvSpPr>
            <a:spLocks noChangeArrowheads="1"/>
          </p:cNvSpPr>
          <p:nvPr/>
        </p:nvSpPr>
        <p:spPr bwMode="auto">
          <a:xfrm>
            <a:off x="2219324" y="3222905"/>
            <a:ext cx="1952625" cy="984250"/>
          </a:xfrm>
          <a:prstGeom prst="wedgeEllipseCallout">
            <a:avLst>
              <a:gd name="adj1" fmla="val -90392"/>
              <a:gd name="adj2" fmla="val 34038"/>
            </a:avLst>
          </a:prstGeom>
          <a:solidFill>
            <a:srgbClr val="FFFFFF"/>
          </a:solidFill>
          <a:ln w="9525">
            <a:solidFill>
              <a:srgbClr val="000000"/>
            </a:solidFill>
            <a:miter lim="800000"/>
            <a:headEnd/>
            <a:tailEnd/>
          </a:ln>
        </p:spPr>
        <p:txBody>
          <a:bodyPr anchor="ctr"/>
          <a:lstStyle/>
          <a:p>
            <a:pPr algn="ctr" eaLnBrk="1" hangingPunct="1">
              <a:defRPr/>
            </a:pPr>
            <a:r>
              <a:rPr lang="en-US" sz="1300" dirty="0">
                <a:solidFill>
                  <a:schemeClr val="accent1">
                    <a:lumMod val="75000"/>
                  </a:schemeClr>
                </a:solidFill>
                <a:ea typeface="Calibri" pitchFamily="34" charset="0"/>
                <a:cs typeface="Times New Roman" pitchFamily="18" charset="0"/>
              </a:rPr>
              <a:t>Tip: Checking this box will check the box next to all of your items.</a:t>
            </a:r>
          </a:p>
        </p:txBody>
      </p:sp>
      <p:sp>
        <p:nvSpPr>
          <p:cNvPr id="35850" name="Rectangle 8"/>
          <p:cNvSpPr>
            <a:spLocks noChangeArrowheads="1"/>
          </p:cNvSpPr>
          <p:nvPr/>
        </p:nvSpPr>
        <p:spPr bwMode="auto">
          <a:xfrm>
            <a:off x="52013" y="5631874"/>
            <a:ext cx="6957821" cy="1077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dirty="0">
                <a:solidFill>
                  <a:schemeClr val="bg1"/>
                </a:solidFill>
                <a:latin typeface="+mn-lt"/>
                <a:ea typeface="Calibri" panose="020F0502020204030204" pitchFamily="34" charset="0"/>
                <a:cs typeface="Times New Roman" panose="02020603050405020304" pitchFamily="18" charset="0"/>
              </a:rPr>
              <a:t>The current USDA Foods storage and delivery sub-contractor  (Alpine Food Distribution) has just one warehouse for direct delivery</a:t>
            </a:r>
            <a:r>
              <a:rPr lang="en-US" altLang="en-US" sz="1600" dirty="0" smtClean="0">
                <a:solidFill>
                  <a:schemeClr val="bg1"/>
                </a:solidFill>
                <a:latin typeface="+mn-lt"/>
                <a:ea typeface="Calibri" panose="020F0502020204030204" pitchFamily="34" charset="0"/>
                <a:cs typeface="Times New Roman" panose="02020603050405020304" pitchFamily="18" charset="0"/>
              </a:rPr>
              <a:t>.</a:t>
            </a:r>
            <a:endParaRPr lang="en-US" altLang="en-US" sz="1600" dirty="0">
              <a:solidFill>
                <a:schemeClr val="bg1"/>
              </a:solidFill>
              <a:latin typeface="+mn-lt"/>
              <a:ea typeface="Calibri" panose="020F0502020204030204" pitchFamily="34" charset="0"/>
              <a:cs typeface="Times New Roman" panose="02020603050405020304" pitchFamily="18" charset="0"/>
            </a:endParaRPr>
          </a:p>
          <a:p>
            <a:pPr algn="ctr" eaLnBrk="1" hangingPunct="1">
              <a:spcBef>
                <a:spcPct val="0"/>
              </a:spcBef>
              <a:buFontTx/>
              <a:buNone/>
            </a:pPr>
            <a:r>
              <a:rPr lang="en-US" altLang="en-US" sz="1600" dirty="0">
                <a:solidFill>
                  <a:schemeClr val="bg1"/>
                </a:solidFill>
                <a:latin typeface="+mn-lt"/>
                <a:ea typeface="Calibri" panose="020F0502020204030204" pitchFamily="34" charset="0"/>
                <a:cs typeface="Times New Roman" panose="02020603050405020304" pitchFamily="18" charset="0"/>
              </a:rPr>
              <a:t>Processors for diverted foods have their own warehouses, please reference the processing spreadsheet for correct “deliver to” for each code. </a:t>
            </a:r>
          </a:p>
        </p:txBody>
      </p:sp>
      <p:sp>
        <p:nvSpPr>
          <p:cNvPr id="3" name="Title 2"/>
          <p:cNvSpPr>
            <a:spLocks noGrp="1"/>
          </p:cNvSpPr>
          <p:nvPr>
            <p:ph type="title"/>
          </p:nvPr>
        </p:nvSpPr>
        <p:spPr>
          <a:xfrm>
            <a:off x="1881838" y="273049"/>
            <a:ext cx="7152434" cy="851929"/>
          </a:xfrm>
        </p:spPr>
        <p:txBody>
          <a:bodyPr>
            <a:normAutofit fontScale="90000"/>
          </a:bodyPr>
          <a:lstStyle/>
          <a:p>
            <a:r>
              <a:rPr lang="en-US" altLang="en-US" dirty="0">
                <a:latin typeface="Franklin Gothic Book" panose="020B0503020102020204" pitchFamily="34" charset="0"/>
              </a:rPr>
              <a:t>Assigning </a:t>
            </a:r>
            <a:r>
              <a:rPr lang="en-US" altLang="en-US" dirty="0" smtClean="0">
                <a:latin typeface="Franklin Gothic Book" panose="020B0503020102020204" pitchFamily="34" charset="0"/>
              </a:rPr>
              <a:t>delivery </a:t>
            </a:r>
            <a:r>
              <a:rPr lang="en-US" altLang="en-US" dirty="0">
                <a:latin typeface="Franklin Gothic Book" panose="020B0503020102020204" pitchFamily="34" charset="0"/>
              </a:rPr>
              <a:t>location to </a:t>
            </a:r>
            <a:r>
              <a:rPr lang="en-US" altLang="en-US" dirty="0" smtClean="0">
                <a:latin typeface="Franklin Gothic Book" panose="020B0503020102020204" pitchFamily="34" charset="0"/>
              </a:rPr>
              <a:t>your </a:t>
            </a:r>
            <a:r>
              <a:rPr lang="en-US" altLang="en-US" dirty="0">
                <a:latin typeface="Franklin Gothic Book" panose="020B0503020102020204" pitchFamily="34" charset="0"/>
              </a:rPr>
              <a:t>items </a:t>
            </a:r>
            <a:br>
              <a:rPr lang="en-US" altLang="en-US" dirty="0">
                <a:latin typeface="Franklin Gothic Book" panose="020B0503020102020204" pitchFamily="34" charset="0"/>
              </a:rPr>
            </a:b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title="Cart screen individual delivery to image"/>
          <p:cNvPicPr>
            <a:picLocks noChangeAspect="1"/>
          </p:cNvPicPr>
          <p:nvPr/>
        </p:nvPicPr>
        <p:blipFill rotWithShape="1">
          <a:blip r:embed="rId3"/>
          <a:srcRect b="3348"/>
          <a:stretch/>
        </p:blipFill>
        <p:spPr>
          <a:xfrm>
            <a:off x="447276" y="1057275"/>
            <a:ext cx="8249448" cy="4124325"/>
          </a:xfrm>
          <a:prstGeom prst="rect">
            <a:avLst/>
          </a:prstGeom>
        </p:spPr>
      </p:pic>
      <p:sp>
        <p:nvSpPr>
          <p:cNvPr id="2" name="Title 1"/>
          <p:cNvSpPr>
            <a:spLocks noGrp="1"/>
          </p:cNvSpPr>
          <p:nvPr>
            <p:ph type="title"/>
          </p:nvPr>
        </p:nvSpPr>
        <p:spPr>
          <a:xfrm>
            <a:off x="1828800" y="44450"/>
            <a:ext cx="7152434" cy="1013398"/>
          </a:xfrm>
        </p:spPr>
        <p:txBody>
          <a:bodyPr>
            <a:normAutofit fontScale="90000"/>
          </a:bodyPr>
          <a:lstStyle/>
          <a:p>
            <a:r>
              <a:rPr lang="en-US" altLang="en-US" dirty="0">
                <a:latin typeface="Franklin Gothic Book" panose="020B0503020102020204" pitchFamily="34" charset="0"/>
              </a:rPr>
              <a:t>Update Quantity or Delete Items</a:t>
            </a:r>
            <a:br>
              <a:rPr lang="en-US" altLang="en-US" dirty="0">
                <a:latin typeface="Franklin Gothic Book" panose="020B0503020102020204" pitchFamily="34" charset="0"/>
              </a:rPr>
            </a:br>
            <a:endParaRPr lang="en-US" dirty="0"/>
          </a:p>
        </p:txBody>
      </p:sp>
      <p:sp>
        <p:nvSpPr>
          <p:cNvPr id="39943" name="Slide Number Placeholder 11"/>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8EDBCD2-919E-48CD-9C53-5AB9F470D014}" type="slidenum">
              <a:rPr lang="en-US" altLang="en-US" sz="1200" smtClean="0">
                <a:solidFill>
                  <a:srgbClr val="898989"/>
                </a:solidFill>
                <a:latin typeface="Arial" panose="020B0604020202020204" pitchFamily="34" charset="0"/>
              </a:rPr>
              <a:pPr>
                <a:spcBef>
                  <a:spcPct val="0"/>
                </a:spcBef>
                <a:buFontTx/>
                <a:buNone/>
              </a:pPr>
              <a:t>12</a:t>
            </a:fld>
            <a:endParaRPr lang="en-US" altLang="en-US" sz="1200" smtClean="0">
              <a:solidFill>
                <a:srgbClr val="898989"/>
              </a:solidFill>
              <a:latin typeface="Arial" panose="020B0604020202020204" pitchFamily="34" charset="0"/>
            </a:endParaRPr>
          </a:p>
        </p:txBody>
      </p:sp>
      <p:sp>
        <p:nvSpPr>
          <p:cNvPr id="59400" name="AutoShape 2" descr="You can change the quantity of cases in you order here. But, you can’t change the quantity to zero…&#10;" title="tip"/>
          <p:cNvSpPr>
            <a:spLocks noChangeArrowheads="1"/>
          </p:cNvSpPr>
          <p:nvPr/>
        </p:nvSpPr>
        <p:spPr bwMode="auto">
          <a:xfrm>
            <a:off x="3657600" y="2209800"/>
            <a:ext cx="2438400" cy="1143000"/>
          </a:xfrm>
          <a:prstGeom prst="wedgeEllipseCallout">
            <a:avLst>
              <a:gd name="adj1" fmla="val -77317"/>
              <a:gd name="adj2" fmla="val 68945"/>
            </a:avLst>
          </a:prstGeom>
          <a:solidFill>
            <a:srgbClr val="FFFFFF"/>
          </a:solidFill>
          <a:ln w="9525">
            <a:solidFill>
              <a:srgbClr val="000000"/>
            </a:solidFill>
            <a:miter lim="800000"/>
            <a:headEnd/>
            <a:tailEnd/>
          </a:ln>
        </p:spPr>
        <p:txBody>
          <a:bodyPr anchor="ctr"/>
          <a:lstStyle/>
          <a:p>
            <a:pPr algn="ctr" eaLnBrk="1" hangingPunct="1">
              <a:defRPr/>
            </a:pPr>
            <a:r>
              <a:rPr lang="en-US" sz="1300" dirty="0">
                <a:solidFill>
                  <a:schemeClr val="accent1">
                    <a:lumMod val="75000"/>
                  </a:schemeClr>
                </a:solidFill>
                <a:cs typeface="Arial" charset="0"/>
              </a:rPr>
              <a:t>You can change the quantity of cases in you order here. But, you can’t change the quantity to zero…</a:t>
            </a:r>
          </a:p>
        </p:txBody>
      </p:sp>
      <p:sp>
        <p:nvSpPr>
          <p:cNvPr id="59401" name="AutoShape 4" descr="After any changes are made, click “update” again, or these changes won’t “stick”&#10;" title="tip2"/>
          <p:cNvSpPr>
            <a:spLocks noChangeArrowheads="1"/>
          </p:cNvSpPr>
          <p:nvPr/>
        </p:nvSpPr>
        <p:spPr bwMode="auto">
          <a:xfrm>
            <a:off x="2133600" y="4810125"/>
            <a:ext cx="2590800" cy="1066800"/>
          </a:xfrm>
          <a:prstGeom prst="wedgeEllipseCallout">
            <a:avLst>
              <a:gd name="adj1" fmla="val -80457"/>
              <a:gd name="adj2" fmla="val -22886"/>
            </a:avLst>
          </a:prstGeom>
          <a:solidFill>
            <a:srgbClr val="FFFFFF"/>
          </a:solidFill>
          <a:ln w="9525">
            <a:solidFill>
              <a:srgbClr val="000000"/>
            </a:solidFill>
            <a:miter lim="800000"/>
            <a:headEnd/>
            <a:tailEnd/>
          </a:ln>
        </p:spPr>
        <p:txBody>
          <a:bodyPr anchor="ctr"/>
          <a:lstStyle/>
          <a:p>
            <a:pPr algn="ctr" eaLnBrk="1" hangingPunct="1">
              <a:defRPr/>
            </a:pPr>
            <a:r>
              <a:rPr lang="en-US" sz="1300" dirty="0">
                <a:solidFill>
                  <a:schemeClr val="accent1">
                    <a:lumMod val="75000"/>
                  </a:schemeClr>
                </a:solidFill>
                <a:ea typeface="Calibri" pitchFamily="34" charset="0"/>
                <a:cs typeface="Times New Roman" pitchFamily="18" charset="0"/>
              </a:rPr>
              <a:t>After any changes are made, click “update” again, or these changes won’t “stick”</a:t>
            </a:r>
          </a:p>
        </p:txBody>
      </p:sp>
      <p:sp>
        <p:nvSpPr>
          <p:cNvPr id="59402" name="AutoShape 3" descr="…if you want to delete an item, put a check mark in the box under the trash can.  &#10;" title="tip3"/>
          <p:cNvSpPr>
            <a:spLocks noChangeArrowheads="1"/>
          </p:cNvSpPr>
          <p:nvPr/>
        </p:nvSpPr>
        <p:spPr bwMode="auto">
          <a:xfrm rot="10800000" flipV="1">
            <a:off x="5867400" y="4100513"/>
            <a:ext cx="2667000" cy="952500"/>
          </a:xfrm>
          <a:prstGeom prst="wedgeEllipseCallout">
            <a:avLst>
              <a:gd name="adj1" fmla="val -41931"/>
              <a:gd name="adj2" fmla="val -98060"/>
            </a:avLst>
          </a:prstGeom>
          <a:solidFill>
            <a:srgbClr val="FFFFFF"/>
          </a:solidFill>
          <a:ln w="9525">
            <a:solidFill>
              <a:srgbClr val="000000"/>
            </a:solidFill>
            <a:miter lim="800000"/>
            <a:headEnd/>
            <a:tailEnd/>
          </a:ln>
        </p:spPr>
        <p:txBody>
          <a:bodyPr anchor="ctr"/>
          <a:lstStyle/>
          <a:p>
            <a:pPr algn="ctr" eaLnBrk="1" hangingPunct="1">
              <a:defRPr/>
            </a:pPr>
            <a:r>
              <a:rPr lang="en-US" sz="1300" dirty="0">
                <a:solidFill>
                  <a:schemeClr val="accent1">
                    <a:lumMod val="75000"/>
                  </a:schemeClr>
                </a:solidFill>
                <a:ea typeface="Calibri" pitchFamily="34" charset="0"/>
                <a:cs typeface="Times New Roman" pitchFamily="18" charset="0"/>
              </a:rPr>
              <a:t>…if you want to delete an item, put a check mark in the box under the trash can.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view cart screen"/>
          <p:cNvPicPr>
            <a:picLocks noChangeAspect="1"/>
          </p:cNvPicPr>
          <p:nvPr/>
        </p:nvPicPr>
        <p:blipFill>
          <a:blip r:embed="rId3"/>
          <a:stretch>
            <a:fillRect/>
          </a:stretch>
        </p:blipFill>
        <p:spPr>
          <a:xfrm>
            <a:off x="195070" y="1371600"/>
            <a:ext cx="8839202" cy="4094166"/>
          </a:xfrm>
          <a:prstGeom prst="rect">
            <a:avLst/>
          </a:prstGeom>
        </p:spPr>
      </p:pic>
      <p:sp>
        <p:nvSpPr>
          <p:cNvPr id="3" name="Title 2"/>
          <p:cNvSpPr>
            <a:spLocks noGrp="1"/>
          </p:cNvSpPr>
          <p:nvPr>
            <p:ph type="title"/>
          </p:nvPr>
        </p:nvSpPr>
        <p:spPr/>
        <p:txBody>
          <a:bodyPr>
            <a:normAutofit fontScale="90000"/>
          </a:bodyPr>
          <a:lstStyle/>
          <a:p>
            <a:r>
              <a:rPr lang="en-US" altLang="en-US" dirty="0">
                <a:latin typeface="Franklin Gothic Book" panose="020B0503020102020204" pitchFamily="34" charset="0"/>
              </a:rPr>
              <a:t>Adding More Items To Your Cart</a:t>
            </a:r>
            <a:br>
              <a:rPr lang="en-US" altLang="en-US" dirty="0">
                <a:latin typeface="Franklin Gothic Book" panose="020B0503020102020204" pitchFamily="34" charset="0"/>
              </a:rPr>
            </a:br>
            <a:endParaRPr lang="en-US" dirty="0"/>
          </a:p>
        </p:txBody>
      </p:sp>
      <p:sp>
        <p:nvSpPr>
          <p:cNvPr id="44039" name="Slide Number Placeholder 11"/>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E88C59B-C434-4B86-8034-995EE7205A9D}" type="slidenum">
              <a:rPr lang="en-US" altLang="en-US" sz="1200" smtClean="0">
                <a:solidFill>
                  <a:srgbClr val="898989"/>
                </a:solidFill>
                <a:latin typeface="Arial" panose="020B0604020202020204" pitchFamily="34" charset="0"/>
              </a:rPr>
              <a:pPr>
                <a:spcBef>
                  <a:spcPct val="0"/>
                </a:spcBef>
                <a:buFontTx/>
                <a:buNone/>
              </a:pPr>
              <a:t>13</a:t>
            </a:fld>
            <a:endParaRPr lang="en-US" altLang="en-US" sz="1200" smtClean="0">
              <a:solidFill>
                <a:srgbClr val="898989"/>
              </a:solidFill>
              <a:latin typeface="Arial" panose="020B0604020202020204" pitchFamily="34" charset="0"/>
            </a:endParaRPr>
          </a:p>
        </p:txBody>
      </p:sp>
      <p:sp>
        <p:nvSpPr>
          <p:cNvPr id="60424" name="AutoShape 4" descr="If you want to add more items, click this button.  DO NOT try to add more items by just clicking “Domestic Order Entry” on the left hand side of the page – since you haven’t submitted this cart yet, you would lose everything in it if you did that.  &#10;&#10;Remember: You can always create another order later, so if you’re happy with these items, it’s best to go ahead and submit this order now, then create a new order to add the rest of your items. &#10;" title="tip"/>
          <p:cNvSpPr>
            <a:spLocks noChangeArrowheads="1"/>
          </p:cNvSpPr>
          <p:nvPr/>
        </p:nvSpPr>
        <p:spPr bwMode="auto">
          <a:xfrm>
            <a:off x="1295400" y="3128962"/>
            <a:ext cx="4343400" cy="2967037"/>
          </a:xfrm>
          <a:prstGeom prst="wedgeEllipseCallout">
            <a:avLst>
              <a:gd name="adj1" fmla="val 80161"/>
              <a:gd name="adj2" fmla="val 14908"/>
            </a:avLst>
          </a:prstGeom>
          <a:solidFill>
            <a:srgbClr val="FFFFFF"/>
          </a:solidFill>
          <a:ln w="9525">
            <a:solidFill>
              <a:srgbClr val="000000"/>
            </a:solidFill>
            <a:miter lim="800000"/>
            <a:headEnd/>
            <a:tailEnd/>
          </a:ln>
        </p:spPr>
        <p:txBody>
          <a:bodyPr anchor="ctr"/>
          <a:lstStyle/>
          <a:p>
            <a:pPr algn="ctr" eaLnBrk="1" hangingPunct="1">
              <a:defRPr/>
            </a:pPr>
            <a:r>
              <a:rPr lang="en-US" sz="1300" dirty="0">
                <a:solidFill>
                  <a:schemeClr val="accent1">
                    <a:lumMod val="75000"/>
                  </a:schemeClr>
                </a:solidFill>
                <a:cs typeface="Arial" charset="0"/>
              </a:rPr>
              <a:t>If you want to add more items, click this button.  </a:t>
            </a:r>
            <a:r>
              <a:rPr lang="en-US" sz="1300" u="sng" dirty="0">
                <a:solidFill>
                  <a:schemeClr val="accent1">
                    <a:lumMod val="75000"/>
                  </a:schemeClr>
                </a:solidFill>
                <a:cs typeface="Arial" charset="0"/>
              </a:rPr>
              <a:t>DO NOT try to add more items by just clicking “Domestic Order Entry” on the left hand side of the page </a:t>
            </a:r>
            <a:r>
              <a:rPr lang="en-US" sz="1300" dirty="0">
                <a:solidFill>
                  <a:schemeClr val="accent1">
                    <a:lumMod val="75000"/>
                  </a:schemeClr>
                </a:solidFill>
                <a:cs typeface="Arial" charset="0"/>
              </a:rPr>
              <a:t>– since you haven’t submitted this cart yet, you would lose everything in it if you did that.  </a:t>
            </a:r>
            <a:endParaRPr lang="en-US" sz="1300" dirty="0" smtClean="0">
              <a:solidFill>
                <a:schemeClr val="accent1">
                  <a:lumMod val="75000"/>
                </a:schemeClr>
              </a:solidFill>
              <a:cs typeface="Arial" charset="0"/>
            </a:endParaRPr>
          </a:p>
          <a:p>
            <a:pPr algn="ctr" eaLnBrk="1" hangingPunct="1">
              <a:defRPr/>
            </a:pPr>
            <a:endParaRPr lang="en-US" sz="1300" dirty="0">
              <a:solidFill>
                <a:schemeClr val="accent1">
                  <a:lumMod val="75000"/>
                </a:schemeClr>
              </a:solidFill>
              <a:cs typeface="Arial" charset="0"/>
            </a:endParaRPr>
          </a:p>
          <a:p>
            <a:pPr algn="ctr" eaLnBrk="1" hangingPunct="1">
              <a:defRPr/>
            </a:pPr>
            <a:r>
              <a:rPr lang="en-US" sz="1300" dirty="0" smtClean="0">
                <a:solidFill>
                  <a:schemeClr val="accent1">
                    <a:lumMod val="75000"/>
                  </a:schemeClr>
                </a:solidFill>
                <a:cs typeface="Arial" charset="0"/>
              </a:rPr>
              <a:t>Remember</a:t>
            </a:r>
            <a:r>
              <a:rPr lang="en-US" sz="1300" dirty="0">
                <a:solidFill>
                  <a:schemeClr val="accent1">
                    <a:lumMod val="75000"/>
                  </a:schemeClr>
                </a:solidFill>
                <a:cs typeface="Arial" charset="0"/>
              </a:rPr>
              <a:t>: You can always create another order later, so if you’re happy with these items, it’s best to go ahead and submit this order now, then create a new order to add the rest of your items.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cart with different delivery destinations"/>
          <p:cNvPicPr>
            <a:picLocks noChangeAspect="1"/>
          </p:cNvPicPr>
          <p:nvPr/>
        </p:nvPicPr>
        <p:blipFill>
          <a:blip r:embed="rId3"/>
          <a:stretch>
            <a:fillRect/>
          </a:stretch>
        </p:blipFill>
        <p:spPr>
          <a:xfrm>
            <a:off x="266519" y="758825"/>
            <a:ext cx="8610962" cy="5340350"/>
          </a:xfrm>
          <a:prstGeom prst="rect">
            <a:avLst/>
          </a:prstGeom>
        </p:spPr>
      </p:pic>
      <p:sp>
        <p:nvSpPr>
          <p:cNvPr id="3" name="Title 2"/>
          <p:cNvSpPr>
            <a:spLocks noGrp="1"/>
          </p:cNvSpPr>
          <p:nvPr>
            <p:ph type="title"/>
          </p:nvPr>
        </p:nvSpPr>
        <p:spPr/>
        <p:txBody>
          <a:bodyPr>
            <a:normAutofit fontScale="90000"/>
          </a:bodyPr>
          <a:lstStyle/>
          <a:p>
            <a:r>
              <a:rPr lang="en-US" altLang="en-US" dirty="0">
                <a:latin typeface="Franklin Gothic Book" panose="020B0503020102020204" pitchFamily="34" charset="0"/>
              </a:rPr>
              <a:t>Submitting Your Order</a:t>
            </a:r>
            <a:br>
              <a:rPr lang="en-US" altLang="en-US" dirty="0">
                <a:latin typeface="Franklin Gothic Book" panose="020B0503020102020204" pitchFamily="34" charset="0"/>
              </a:rPr>
            </a:br>
            <a:endParaRPr lang="en-US" dirty="0"/>
          </a:p>
        </p:txBody>
      </p:sp>
      <p:sp>
        <p:nvSpPr>
          <p:cNvPr id="46087" name="Slide Number Placeholder 11"/>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A40DF06-DEB5-4BBA-B53A-08E264107E03}" type="slidenum">
              <a:rPr lang="en-US" altLang="en-US" sz="1200" smtClean="0">
                <a:solidFill>
                  <a:srgbClr val="898989"/>
                </a:solidFill>
                <a:latin typeface="Arial" panose="020B0604020202020204" pitchFamily="34" charset="0"/>
              </a:rPr>
              <a:pPr>
                <a:spcBef>
                  <a:spcPct val="0"/>
                </a:spcBef>
                <a:buFontTx/>
                <a:buNone/>
              </a:pPr>
              <a:t>14</a:t>
            </a:fld>
            <a:endParaRPr lang="en-US" altLang="en-US" sz="1200" smtClean="0">
              <a:solidFill>
                <a:srgbClr val="898989"/>
              </a:solidFill>
              <a:latin typeface="Arial" panose="020B0604020202020204" pitchFamily="34" charset="0"/>
            </a:endParaRPr>
          </a:p>
        </p:txBody>
      </p:sp>
      <p:sp>
        <p:nvSpPr>
          <p:cNvPr id="46088" name="AutoShape 4" descr="Take a last look. Are your quantities correct?  Did you select the correct delivery locations? Did you hit “Update” after making changes? If so, click “Order” to place this order!&#10;" title="tip 3"/>
          <p:cNvSpPr>
            <a:spLocks noChangeArrowheads="1"/>
          </p:cNvSpPr>
          <p:nvPr/>
        </p:nvSpPr>
        <p:spPr bwMode="auto">
          <a:xfrm>
            <a:off x="0" y="3835400"/>
            <a:ext cx="2895600" cy="2489200"/>
          </a:xfrm>
          <a:prstGeom prst="wedgeEllipseCallout">
            <a:avLst>
              <a:gd name="adj1" fmla="val 244341"/>
              <a:gd name="adj2" fmla="val 32156"/>
            </a:avLst>
          </a:prstGeom>
          <a:solidFill>
            <a:srgbClr val="FFFFFF"/>
          </a:solidFill>
          <a:ln w="9525">
            <a:solidFill>
              <a:srgbClr val="00000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latin typeface="+mn-lt"/>
                <a:ea typeface="Calibri" panose="020F0502020204030204" pitchFamily="34" charset="0"/>
                <a:cs typeface="Times New Roman" panose="02020603050405020304" pitchFamily="18" charset="0"/>
              </a:rPr>
              <a:t>Take a last look. Are your quantities correct?  Did you select the correct delivery locations? Did you hit “Update” after making changes? If so, click “Order” to place this order!</a:t>
            </a:r>
          </a:p>
        </p:txBody>
      </p:sp>
      <p:sp>
        <p:nvSpPr>
          <p:cNvPr id="46089" name="AutoShape 4" descr="Since this is a diverted/processed product, it has been assigned to that processor’s delivery location for that product code which is different than direct delivery.&#10;" title="Tip 2"/>
          <p:cNvSpPr>
            <a:spLocks noChangeArrowheads="1"/>
          </p:cNvSpPr>
          <p:nvPr/>
        </p:nvSpPr>
        <p:spPr bwMode="auto">
          <a:xfrm>
            <a:off x="6477000" y="2895600"/>
            <a:ext cx="2514600" cy="2298700"/>
          </a:xfrm>
          <a:prstGeom prst="wedgeEllipseCallout">
            <a:avLst>
              <a:gd name="adj1" fmla="val -59194"/>
              <a:gd name="adj2" fmla="val 29019"/>
            </a:avLst>
          </a:prstGeom>
          <a:solidFill>
            <a:srgbClr val="FFFFFF"/>
          </a:solidFill>
          <a:ln w="9525">
            <a:solidFill>
              <a:srgbClr val="00000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latin typeface="+mn-lt"/>
                <a:ea typeface="Calibri" panose="020F0502020204030204" pitchFamily="34" charset="0"/>
                <a:cs typeface="Times New Roman" panose="02020603050405020304" pitchFamily="18" charset="0"/>
              </a:rPr>
              <a:t>Since this is a diverted/processed product, it has been assigned to that processor’s delivery location for that product code which is different than direct delivery.</a:t>
            </a:r>
          </a:p>
        </p:txBody>
      </p:sp>
      <p:sp>
        <p:nvSpPr>
          <p:cNvPr id="46091" name="AutoShape 4" descr="Two more products were added to the existing beef order&#10;" title="screen tip"/>
          <p:cNvSpPr>
            <a:spLocks noChangeArrowheads="1"/>
          </p:cNvSpPr>
          <p:nvPr/>
        </p:nvSpPr>
        <p:spPr bwMode="auto">
          <a:xfrm>
            <a:off x="6019800" y="641350"/>
            <a:ext cx="2438400" cy="2025650"/>
          </a:xfrm>
          <a:prstGeom prst="wedgeEllipseCallout">
            <a:avLst>
              <a:gd name="adj1" fmla="val -60125"/>
              <a:gd name="adj2" fmla="val 101301"/>
            </a:avLst>
          </a:prstGeom>
          <a:solidFill>
            <a:srgbClr val="FFFFFF"/>
          </a:solidFill>
          <a:ln w="9525">
            <a:solidFill>
              <a:srgbClr val="00000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mn-lt"/>
                <a:ea typeface="Calibri" panose="020F0502020204030204" pitchFamily="34" charset="0"/>
                <a:cs typeface="Times New Roman" panose="02020603050405020304" pitchFamily="18" charset="0"/>
              </a:rPr>
              <a:t>Two more products were added to the existing beef </a:t>
            </a:r>
            <a:r>
              <a:rPr lang="en-US" altLang="en-US" sz="1800" dirty="0" smtClean="0">
                <a:latin typeface="+mn-lt"/>
                <a:ea typeface="Calibri" panose="020F0502020204030204" pitchFamily="34" charset="0"/>
                <a:cs typeface="Times New Roman" panose="02020603050405020304" pitchFamily="18" charset="0"/>
              </a:rPr>
              <a:t>order</a:t>
            </a:r>
            <a:endParaRPr lang="en-US" altLang="en-US" sz="1800" dirty="0">
              <a:latin typeface="+mn-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8" title="Do you really want to send the order mess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7" y="1376362"/>
            <a:ext cx="8556625"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Confirm your Order</a:t>
            </a:r>
            <a:endParaRPr lang="en-US" dirty="0"/>
          </a:p>
        </p:txBody>
      </p:sp>
      <p:sp>
        <p:nvSpPr>
          <p:cNvPr id="48133" name="Slide Number Placeholder 9"/>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BAFA3B6-3121-4BE1-B1CE-7EC975845203}" type="slidenum">
              <a:rPr lang="en-US" altLang="en-US" sz="1200" smtClean="0">
                <a:solidFill>
                  <a:srgbClr val="898989"/>
                </a:solidFill>
                <a:latin typeface="Arial" panose="020B0604020202020204" pitchFamily="34" charset="0"/>
              </a:rPr>
              <a:pPr>
                <a:spcBef>
                  <a:spcPct val="0"/>
                </a:spcBef>
                <a:buFontTx/>
                <a:buNone/>
              </a:pPr>
              <a:t>15</a:t>
            </a:fld>
            <a:endParaRPr lang="en-US" altLang="en-US" sz="1200" smtClean="0">
              <a:solidFill>
                <a:srgbClr val="898989"/>
              </a:solidFill>
              <a:latin typeface="Arial" panose="020B0604020202020204" pitchFamily="34" charset="0"/>
            </a:endParaRPr>
          </a:p>
        </p:txBody>
      </p:sp>
      <p:sp>
        <p:nvSpPr>
          <p:cNvPr id="48135" name="AutoShape 4" descr="Click “OK” to process your order.  &#10;&#10;Tip: If you click “Cancel” at this step, you will lose your whole shopping cart.  &#10;" title="tip"/>
          <p:cNvSpPr>
            <a:spLocks noChangeArrowheads="1"/>
          </p:cNvSpPr>
          <p:nvPr/>
        </p:nvSpPr>
        <p:spPr bwMode="auto">
          <a:xfrm>
            <a:off x="6172200" y="1828800"/>
            <a:ext cx="2819400" cy="1876425"/>
          </a:xfrm>
          <a:prstGeom prst="wedgeEllipseCallout">
            <a:avLst>
              <a:gd name="adj1" fmla="val -92720"/>
              <a:gd name="adj2" fmla="val 77592"/>
            </a:avLst>
          </a:prstGeom>
          <a:solidFill>
            <a:srgbClr val="FFFFFF"/>
          </a:solidFill>
          <a:ln w="9525">
            <a:solidFill>
              <a:srgbClr val="00000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smtClean="0">
                <a:latin typeface="+mn-lt"/>
              </a:rPr>
              <a:t>Click “OK” to process your order.  </a:t>
            </a:r>
          </a:p>
          <a:p>
            <a:pPr algn="ctr" eaLnBrk="1" hangingPunct="1">
              <a:spcBef>
                <a:spcPct val="0"/>
              </a:spcBef>
              <a:buFontTx/>
              <a:buNone/>
            </a:pPr>
            <a:endParaRPr lang="en-US" altLang="en-US" sz="1400" dirty="0" smtClean="0">
              <a:latin typeface="+mn-lt"/>
            </a:endParaRPr>
          </a:p>
          <a:p>
            <a:pPr algn="ctr" eaLnBrk="1" hangingPunct="1">
              <a:spcBef>
                <a:spcPct val="0"/>
              </a:spcBef>
              <a:buFontTx/>
              <a:buNone/>
            </a:pPr>
            <a:r>
              <a:rPr lang="en-US" altLang="en-US" sz="1400" dirty="0" smtClean="0">
                <a:latin typeface="+mn-lt"/>
              </a:rPr>
              <a:t>Tip: If you click “Cancel” at this step, you will lose your whole shopping cart</a:t>
            </a:r>
            <a:r>
              <a:rPr lang="en-US" altLang="en-US" sz="1400" dirty="0" smtClean="0">
                <a:latin typeface="Palatino Linotype" panose="02040502050505030304" pitchFamily="18" charset="0"/>
              </a:rPr>
              <a:t>.  </a:t>
            </a:r>
            <a:endParaRPr lang="en-US" altLang="en-US" sz="1400" dirty="0">
              <a:latin typeface="Palatino Linotype" panose="0204050205050503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1" title="Confirmation of receipt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938213"/>
            <a:ext cx="8947150" cy="3862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p:txBody>
          <a:bodyPr/>
          <a:lstStyle/>
          <a:p>
            <a:endParaRPr lang="en-US"/>
          </a:p>
        </p:txBody>
      </p:sp>
      <p:sp>
        <p:nvSpPr>
          <p:cNvPr id="2" name="Title 1"/>
          <p:cNvSpPr>
            <a:spLocks noGrp="1"/>
          </p:cNvSpPr>
          <p:nvPr>
            <p:ph type="title"/>
          </p:nvPr>
        </p:nvSpPr>
        <p:spPr/>
        <p:txBody>
          <a:bodyPr/>
          <a:lstStyle/>
          <a:p>
            <a:r>
              <a:rPr lang="en-US" altLang="en-US" dirty="0">
                <a:latin typeface="Franklin Gothic Book" panose="020B0503020102020204" pitchFamily="34" charset="0"/>
              </a:rPr>
              <a:t>Confirmation of Receipt</a:t>
            </a:r>
            <a:br>
              <a:rPr lang="en-US" altLang="en-US" dirty="0">
                <a:latin typeface="Franklin Gothic Book" panose="020B0503020102020204" pitchFamily="34" charset="0"/>
              </a:rPr>
            </a:br>
            <a:endParaRPr lang="en-US" dirty="0"/>
          </a:p>
        </p:txBody>
      </p:sp>
      <p:sp>
        <p:nvSpPr>
          <p:cNvPr id="50182" name="Slide Number Placeholder 1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233B2E7-3943-486A-8C99-51D5E15953A6}" type="slidenum">
              <a:rPr lang="en-US" altLang="en-US" sz="1200" smtClean="0">
                <a:solidFill>
                  <a:srgbClr val="898989"/>
                </a:solidFill>
                <a:latin typeface="Arial" panose="020B0604020202020204" pitchFamily="34" charset="0"/>
              </a:rPr>
              <a:pPr>
                <a:spcBef>
                  <a:spcPct val="0"/>
                </a:spcBef>
                <a:buFontTx/>
                <a:buNone/>
              </a:pPr>
              <a:t>16</a:t>
            </a:fld>
            <a:endParaRPr lang="en-US" altLang="en-US" sz="1200" smtClean="0">
              <a:solidFill>
                <a:srgbClr val="898989"/>
              </a:solidFill>
              <a:latin typeface="Arial" panose="020B0604020202020204" pitchFamily="34" charset="0"/>
            </a:endParaRPr>
          </a:p>
        </p:txBody>
      </p:sp>
      <p:sp>
        <p:nvSpPr>
          <p:cNvPr id="63495" name="AutoShape 2"/>
          <p:cNvSpPr>
            <a:spLocks noChangeArrowheads="1"/>
          </p:cNvSpPr>
          <p:nvPr/>
        </p:nvSpPr>
        <p:spPr bwMode="auto">
          <a:xfrm>
            <a:off x="5456238" y="3894138"/>
            <a:ext cx="2133600" cy="838200"/>
          </a:xfrm>
          <a:prstGeom prst="wedgeEllipseCallout">
            <a:avLst>
              <a:gd name="adj1" fmla="val 68449"/>
              <a:gd name="adj2" fmla="val 3491"/>
            </a:avLst>
          </a:prstGeom>
          <a:solidFill>
            <a:srgbClr val="FFFFFF"/>
          </a:solidFill>
          <a:ln w="9525">
            <a:solidFill>
              <a:srgbClr val="000000"/>
            </a:solidFill>
            <a:miter lim="800000"/>
            <a:headEnd/>
            <a:tailEnd/>
          </a:ln>
        </p:spPr>
        <p:txBody>
          <a:bodyPr anchor="ctr"/>
          <a:lstStyle/>
          <a:p>
            <a:pPr algn="ctr" eaLnBrk="1" hangingPunct="1">
              <a:defRPr/>
            </a:pPr>
            <a:r>
              <a:rPr lang="en-US" sz="1200" dirty="0">
                <a:solidFill>
                  <a:schemeClr val="accent1">
                    <a:lumMod val="75000"/>
                  </a:schemeClr>
                </a:solidFill>
                <a:cs typeface="Arial" charset="0"/>
              </a:rPr>
              <a:t>Click here to print the confirmation page for your records</a:t>
            </a:r>
          </a:p>
        </p:txBody>
      </p:sp>
      <p:sp>
        <p:nvSpPr>
          <p:cNvPr id="63496" name="AutoShape 2"/>
          <p:cNvSpPr>
            <a:spLocks noChangeArrowheads="1"/>
          </p:cNvSpPr>
          <p:nvPr/>
        </p:nvSpPr>
        <p:spPr bwMode="auto">
          <a:xfrm>
            <a:off x="4283075" y="1447800"/>
            <a:ext cx="3489325" cy="1562100"/>
          </a:xfrm>
          <a:prstGeom prst="wedgeEllipseCallout">
            <a:avLst>
              <a:gd name="adj1" fmla="val -35574"/>
              <a:gd name="adj2" fmla="val 79676"/>
            </a:avLst>
          </a:prstGeom>
          <a:solidFill>
            <a:srgbClr val="FFFFFF"/>
          </a:solidFill>
          <a:ln w="9525">
            <a:solidFill>
              <a:srgbClr val="000000"/>
            </a:solidFill>
            <a:miter lim="800000"/>
            <a:headEnd/>
            <a:tailEnd/>
          </a:ln>
        </p:spPr>
        <p:txBody>
          <a:bodyPr anchor="ctr"/>
          <a:lstStyle/>
          <a:p>
            <a:pPr algn="ctr" eaLnBrk="1" hangingPunct="1">
              <a:defRPr/>
            </a:pPr>
            <a:r>
              <a:rPr lang="en-US" sz="1400" dirty="0">
                <a:solidFill>
                  <a:schemeClr val="accent1">
                    <a:lumMod val="75000"/>
                  </a:schemeClr>
                </a:solidFill>
                <a:ea typeface="Calibri" pitchFamily="34" charset="0"/>
                <a:cs typeface="Times New Roman" pitchFamily="18" charset="0"/>
              </a:rPr>
              <a:t>Is everything correct? If not, you must e-mail ODE FDP  (</a:t>
            </a:r>
            <a:r>
              <a:rPr lang="en-US" sz="1400" dirty="0">
                <a:solidFill>
                  <a:schemeClr val="accent1">
                    <a:lumMod val="75000"/>
                  </a:schemeClr>
                </a:solidFill>
                <a:ea typeface="Calibri" pitchFamily="34" charset="0"/>
                <a:cs typeface="Times New Roman" pitchFamily="18" charset="0"/>
                <a:hlinkClick r:id="rId4"/>
              </a:rPr>
              <a:t>ode.fooddistribution@state.or.us</a:t>
            </a:r>
            <a:r>
              <a:rPr lang="en-US" sz="1400" dirty="0">
                <a:solidFill>
                  <a:schemeClr val="accent1">
                    <a:lumMod val="75000"/>
                  </a:schemeClr>
                </a:solidFill>
                <a:ea typeface="Calibri" pitchFamily="34" charset="0"/>
                <a:cs typeface="Times New Roman" pitchFamily="18" charset="0"/>
              </a:rPr>
              <a:t>) as soon as possible to have your order declined.  </a:t>
            </a:r>
          </a:p>
        </p:txBody>
      </p:sp>
      <p:sp>
        <p:nvSpPr>
          <p:cNvPr id="10" name="Oval 9"/>
          <p:cNvSpPr/>
          <p:nvPr/>
        </p:nvSpPr>
        <p:spPr>
          <a:xfrm>
            <a:off x="304800" y="4800600"/>
            <a:ext cx="5486400" cy="1600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dirty="0">
                <a:solidFill>
                  <a:srgbClr val="FF0000"/>
                </a:solidFill>
                <a:cs typeface="Times New Roman" pitchFamily="18" charset="0"/>
              </a:rPr>
              <a:t>IMPORTANT: If you don’t get to this confirmation page, you haven’t completed your order!!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89090" y="2809827"/>
            <a:ext cx="7316709" cy="1655762"/>
          </a:xfrm>
        </p:spPr>
        <p:txBody>
          <a:bodyPr/>
          <a:lstStyle/>
          <a:p>
            <a:r>
              <a:rPr lang="en-US" dirty="0" smtClean="0"/>
              <a:t>If you have questions or need assistance with WBSCM, please contact the ODE USDA Foods Program Team at ode.fooddistribution@ode.oregon.gov</a:t>
            </a:r>
            <a:endParaRPr lang="en-US" dirty="0"/>
          </a:p>
        </p:txBody>
      </p:sp>
    </p:spTree>
    <p:extLst>
      <p:ext uri="{BB962C8B-B14F-4D97-AF65-F5344CB8AC3E}">
        <p14:creationId xmlns:p14="http://schemas.microsoft.com/office/powerpoint/2010/main" val="2902070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A0BAB59-E1FB-40DE-BF54-BC3526BEF81F}" type="slidenum">
              <a:rPr lang="en-US" smtClean="0"/>
              <a:pPr/>
              <a:t>18</a:t>
            </a:fld>
            <a:endParaRPr lang="en-US"/>
          </a:p>
        </p:txBody>
      </p:sp>
      <p:sp>
        <p:nvSpPr>
          <p:cNvPr id="7" name="Title 1"/>
          <p:cNvSpPr>
            <a:spLocks noGrp="1"/>
          </p:cNvSpPr>
          <p:nvPr>
            <p:ph type="title"/>
          </p:nvPr>
        </p:nvSpPr>
        <p:spPr>
          <a:solidFill>
            <a:schemeClr val="accent1"/>
          </a:solidFill>
        </p:spPr>
        <p:txBody>
          <a:bodyPr>
            <a:normAutofit/>
          </a:bodyPr>
          <a:lstStyle/>
          <a:p>
            <a:pPr lvl="0" algn="l">
              <a:defRPr/>
            </a:pPr>
            <a:r>
              <a:rPr lang="en-US" altLang="en-US" dirty="0">
                <a:solidFill>
                  <a:prstClr val="white"/>
                </a:solidFill>
                <a:ea typeface="+mn-ea"/>
                <a:cs typeface="+mn-cs"/>
              </a:rPr>
              <a:t>Oregon Department of Education</a:t>
            </a:r>
            <a:br>
              <a:rPr lang="en-US" altLang="en-US" dirty="0">
                <a:solidFill>
                  <a:prstClr val="white"/>
                </a:solidFill>
                <a:ea typeface="+mn-ea"/>
                <a:cs typeface="+mn-cs"/>
              </a:rPr>
            </a:br>
            <a:r>
              <a:rPr lang="en-US" altLang="en-US" sz="1800" dirty="0">
                <a:solidFill>
                  <a:prstClr val="white"/>
                </a:solidFill>
                <a:ea typeface="+mn-ea"/>
                <a:cs typeface="+mn-cs"/>
              </a:rPr>
              <a:t>“Our Why” </a:t>
            </a:r>
            <a:endParaRPr lang="en-US" altLang="en-US" sz="1200" dirty="0">
              <a:solidFill>
                <a:prstClr val="white"/>
              </a:solidFill>
              <a:ea typeface="+mn-ea"/>
              <a:cs typeface="+mn-cs"/>
            </a:endParaRPr>
          </a:p>
        </p:txBody>
      </p:sp>
      <p:sp>
        <p:nvSpPr>
          <p:cNvPr id="6" name="Rectangle 5"/>
          <p:cNvSpPr/>
          <p:nvPr/>
        </p:nvSpPr>
        <p:spPr>
          <a:xfrm>
            <a:off x="1322816" y="2438307"/>
            <a:ext cx="6498370" cy="2174954"/>
          </a:xfrm>
          <a:prstGeom prst="rect">
            <a:avLst/>
          </a:prstGeom>
        </p:spPr>
        <p:txBody>
          <a:bodyPr wrap="square">
            <a:spAutoFit/>
          </a:bodyPr>
          <a:lstStyle/>
          <a:p>
            <a:pPr>
              <a:spcBef>
                <a:spcPts val="75"/>
              </a:spcBef>
              <a:defRPr/>
            </a:pPr>
            <a:r>
              <a:rPr lang="en-US" altLang="en-US" sz="1650" b="1" dirty="0">
                <a:solidFill>
                  <a:prstClr val="black"/>
                </a:solidFill>
                <a:latin typeface="Calibri"/>
              </a:rPr>
              <a:t>Equity and Excellence for Every Learner</a:t>
            </a:r>
          </a:p>
          <a:p>
            <a:pPr marL="214313" indent="-214313">
              <a:spcBef>
                <a:spcPts val="75"/>
              </a:spcBef>
              <a:buFont typeface="Arial" panose="020B0604020202020204" pitchFamily="34" charset="0"/>
              <a:buChar char="•"/>
              <a:defRPr/>
            </a:pPr>
            <a:r>
              <a:rPr lang="en-US" altLang="en-US" sz="1650" dirty="0">
                <a:solidFill>
                  <a:prstClr val="black"/>
                </a:solidFill>
                <a:latin typeface="Calibri"/>
              </a:rPr>
              <a:t>The Oregon Department of Education works in partnership with school districts, education service districts and community partners;</a:t>
            </a:r>
          </a:p>
          <a:p>
            <a:pPr marL="214313" indent="-214313">
              <a:spcBef>
                <a:spcPts val="75"/>
              </a:spcBef>
              <a:buFont typeface="Arial" panose="020B0604020202020204" pitchFamily="34" charset="0"/>
              <a:buChar char="•"/>
              <a:defRPr/>
            </a:pPr>
            <a:r>
              <a:rPr lang="en-US" altLang="en-US" sz="1650" dirty="0">
                <a:solidFill>
                  <a:prstClr val="black"/>
                </a:solidFill>
                <a:latin typeface="Calibri"/>
              </a:rPr>
              <a:t>Together, we serve over 580,000 K-12 students;</a:t>
            </a:r>
          </a:p>
          <a:p>
            <a:pPr marL="214313" indent="-214313">
              <a:spcBef>
                <a:spcPts val="75"/>
              </a:spcBef>
              <a:buFont typeface="Arial" panose="020B0604020202020204" pitchFamily="34" charset="0"/>
              <a:buChar char="•"/>
              <a:defRPr/>
            </a:pPr>
            <a:r>
              <a:rPr lang="en-US" altLang="en-US" sz="1650" dirty="0">
                <a:solidFill>
                  <a:prstClr val="black"/>
                </a:solidFill>
                <a:latin typeface="Calibri"/>
              </a:rPr>
              <a:t>We believe every student should have access to a high-quality, well-rounded learning experience;</a:t>
            </a:r>
          </a:p>
          <a:p>
            <a:pPr marL="214313" indent="-214313">
              <a:spcBef>
                <a:spcPts val="75"/>
              </a:spcBef>
              <a:buFont typeface="Arial" panose="020B0604020202020204" pitchFamily="34" charset="0"/>
              <a:buChar char="•"/>
              <a:defRPr/>
            </a:pPr>
            <a:r>
              <a:rPr lang="en-US" altLang="en-US" sz="1650" dirty="0">
                <a:solidFill>
                  <a:prstClr val="black"/>
                </a:solidFill>
                <a:latin typeface="Calibri"/>
              </a:rPr>
              <a:t>We work to achieve the Governor’s vision that every student in Oregon graduates with a plan for their future</a:t>
            </a:r>
            <a:r>
              <a:rPr lang="en-US" sz="1650" dirty="0">
                <a:solidFill>
                  <a:prstClr val="black"/>
                </a:solidFill>
                <a:latin typeface="Calibri"/>
              </a:rPr>
              <a:t>.</a:t>
            </a:r>
          </a:p>
        </p:txBody>
      </p:sp>
      <p:pic>
        <p:nvPicPr>
          <p:cNvPr id="5" name="Picture 4" descr="&quot;&quot;"/>
          <p:cNvPicPr>
            <a:picLocks noChangeAspect="1"/>
          </p:cNvPicPr>
          <p:nvPr/>
        </p:nvPicPr>
        <p:blipFill rotWithShape="1">
          <a:blip r:embed="rId4" cstate="print">
            <a:extLst>
              <a:ext uri="{28A0092B-C50C-407E-A947-70E740481C1C}">
                <a14:useLocalDpi xmlns:a14="http://schemas.microsoft.com/office/drawing/2010/main" val="0"/>
              </a:ext>
            </a:extLst>
          </a:blip>
          <a:srcRect t="39380" b="18402"/>
          <a:stretch/>
        </p:blipFill>
        <p:spPr>
          <a:xfrm>
            <a:off x="1143002" y="4627184"/>
            <a:ext cx="6857999" cy="1385887"/>
          </a:xfrm>
          <a:prstGeom prst="rect">
            <a:avLst/>
          </a:prstGeom>
        </p:spPr>
      </p:pic>
    </p:spTree>
    <p:custDataLst>
      <p:tags r:id="rId1"/>
    </p:custDataLst>
    <p:extLst>
      <p:ext uri="{BB962C8B-B14F-4D97-AF65-F5344CB8AC3E}">
        <p14:creationId xmlns:p14="http://schemas.microsoft.com/office/powerpoint/2010/main" val="2047618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Non-Discrimination Statement</a:t>
            </a:r>
            <a:endParaRPr lang="en-US" dirty="0"/>
          </a:p>
        </p:txBody>
      </p:sp>
      <p:sp>
        <p:nvSpPr>
          <p:cNvPr id="2" name="Subtitle 1"/>
          <p:cNvSpPr>
            <a:spLocks noGrp="1"/>
          </p:cNvSpPr>
          <p:nvPr>
            <p:ph type="subTitle" idx="4294967295"/>
          </p:nvPr>
        </p:nvSpPr>
        <p:spPr>
          <a:xfrm>
            <a:off x="662354" y="1969995"/>
            <a:ext cx="7963935" cy="3640963"/>
          </a:xfrm>
        </p:spPr>
        <p:txBody>
          <a:bodyPr>
            <a:noAutofit/>
          </a:bodyPr>
          <a:lstStyle/>
          <a:p>
            <a:pPr algn="l"/>
            <a:r>
              <a:rPr lang="en-US" altLang="en-US" sz="975" dirty="0">
                <a:latin typeface="Arial" charset="0"/>
                <a:cs typeface="Arial"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br>
              <a:rPr lang="en-US" altLang="en-US" sz="975" dirty="0">
                <a:latin typeface="Arial" charset="0"/>
                <a:cs typeface="Arial" charset="0"/>
              </a:rPr>
            </a:br>
            <a:r>
              <a:rPr lang="en-US" altLang="en-US" sz="975" dirty="0">
                <a:latin typeface="Arial" charset="0"/>
                <a:cs typeface="Arial" charset="0"/>
              </a:rPr>
              <a:t/>
            </a:r>
            <a:br>
              <a:rPr lang="en-US" altLang="en-US" sz="975" dirty="0">
                <a:latin typeface="Arial" charset="0"/>
                <a:cs typeface="Arial" charset="0"/>
              </a:rPr>
            </a:br>
            <a:r>
              <a:rPr lang="en-US" altLang="en-US" sz="975" dirty="0">
                <a:latin typeface="Arial" charset="0"/>
                <a:cs typeface="Arial"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br>
              <a:rPr lang="en-US" altLang="en-US" sz="975" dirty="0">
                <a:latin typeface="Arial" charset="0"/>
                <a:cs typeface="Arial" charset="0"/>
              </a:rPr>
            </a:br>
            <a:r>
              <a:rPr lang="en-US" altLang="en-US" sz="975" dirty="0">
                <a:latin typeface="Arial" charset="0"/>
                <a:cs typeface="Arial" charset="0"/>
              </a:rPr>
              <a:t/>
            </a:r>
            <a:br>
              <a:rPr lang="en-US" altLang="en-US" sz="975" dirty="0">
                <a:latin typeface="Arial" charset="0"/>
                <a:cs typeface="Arial" charset="0"/>
              </a:rPr>
            </a:br>
            <a:r>
              <a:rPr lang="en-US" altLang="en-US" sz="975" dirty="0">
                <a:latin typeface="Arial" charset="0"/>
                <a:cs typeface="Arial" charset="0"/>
              </a:rPr>
              <a:t>To file a program complaint of discrimination, complete the USDA Program Discrimination Complaint Form, (AD-3027) found online at: </a:t>
            </a:r>
            <a:r>
              <a:rPr lang="en-US" altLang="en-US" sz="975" dirty="0">
                <a:latin typeface="Arial" charset="0"/>
                <a:cs typeface="Arial" charset="0"/>
                <a:hlinkClick r:id="rId4"/>
              </a:rPr>
              <a:t>USDA Link</a:t>
            </a:r>
            <a:r>
              <a:rPr lang="en-US" altLang="en-US" sz="975" dirty="0">
                <a:latin typeface="Arial" charset="0"/>
                <a:cs typeface="Arial" charset="0"/>
              </a:rPr>
              <a:t>, and at any USDA office, or write a letter addressed to USDA and provide in the letter all of the information requested in the form. To request a copy of the complaint form, call (866) 632-9992. </a:t>
            </a:r>
            <a:br>
              <a:rPr lang="en-US" altLang="en-US" sz="975" dirty="0">
                <a:latin typeface="Arial" charset="0"/>
                <a:cs typeface="Arial" charset="0"/>
              </a:rPr>
            </a:br>
            <a:r>
              <a:rPr lang="en-US" altLang="en-US" sz="975" dirty="0">
                <a:latin typeface="Arial" charset="0"/>
                <a:cs typeface="Arial" charset="0"/>
              </a:rPr>
              <a:t/>
            </a:r>
            <a:br>
              <a:rPr lang="en-US" altLang="en-US" sz="975" dirty="0">
                <a:latin typeface="Arial" charset="0"/>
                <a:cs typeface="Arial" charset="0"/>
              </a:rPr>
            </a:br>
            <a:r>
              <a:rPr lang="en-US" altLang="en-US" sz="975" dirty="0">
                <a:latin typeface="Arial" charset="0"/>
                <a:cs typeface="Arial" charset="0"/>
              </a:rPr>
              <a:t>Submit your completed form or letter to USDA by:</a:t>
            </a:r>
            <a:br>
              <a:rPr lang="en-US" altLang="en-US" sz="975" dirty="0">
                <a:latin typeface="Arial" charset="0"/>
                <a:cs typeface="Arial" charset="0"/>
              </a:rPr>
            </a:br>
            <a:r>
              <a:rPr lang="en-US" altLang="en-US" sz="975" dirty="0">
                <a:latin typeface="Arial" charset="0"/>
                <a:cs typeface="Arial" charset="0"/>
              </a:rPr>
              <a:t/>
            </a:r>
            <a:br>
              <a:rPr lang="en-US" altLang="en-US" sz="975" dirty="0">
                <a:latin typeface="Arial" charset="0"/>
                <a:cs typeface="Arial" charset="0"/>
              </a:rPr>
            </a:br>
            <a:r>
              <a:rPr lang="en-US" altLang="en-US" sz="975" dirty="0">
                <a:latin typeface="Arial" charset="0"/>
                <a:cs typeface="Arial" charset="0"/>
              </a:rPr>
              <a:t>(1) mail: U.S. Department of Agriculture</a:t>
            </a:r>
            <a:br>
              <a:rPr lang="en-US" altLang="en-US" sz="975" dirty="0">
                <a:latin typeface="Arial" charset="0"/>
                <a:cs typeface="Arial" charset="0"/>
              </a:rPr>
            </a:br>
            <a:r>
              <a:rPr lang="en-US" altLang="en-US" sz="975" dirty="0">
                <a:latin typeface="Arial" charset="0"/>
                <a:cs typeface="Arial" charset="0"/>
              </a:rPr>
              <a:t>Office of the Assistant Secretary for Civil Rights</a:t>
            </a:r>
            <a:br>
              <a:rPr lang="en-US" altLang="en-US" sz="975" dirty="0">
                <a:latin typeface="Arial" charset="0"/>
                <a:cs typeface="Arial" charset="0"/>
              </a:rPr>
            </a:br>
            <a:r>
              <a:rPr lang="en-US" altLang="en-US" sz="975" dirty="0">
                <a:latin typeface="Arial" charset="0"/>
                <a:cs typeface="Arial" charset="0"/>
              </a:rPr>
              <a:t>1400 Independence Avenue, SW</a:t>
            </a:r>
            <a:br>
              <a:rPr lang="en-US" altLang="en-US" sz="975" dirty="0">
                <a:latin typeface="Arial" charset="0"/>
                <a:cs typeface="Arial" charset="0"/>
              </a:rPr>
            </a:br>
            <a:r>
              <a:rPr lang="en-US" altLang="en-US" sz="975" dirty="0">
                <a:latin typeface="Arial" charset="0"/>
                <a:cs typeface="Arial" charset="0"/>
              </a:rPr>
              <a:t>Washington, D.C. 20250-9410;</a:t>
            </a:r>
            <a:br>
              <a:rPr lang="en-US" altLang="en-US" sz="975" dirty="0">
                <a:latin typeface="Arial" charset="0"/>
                <a:cs typeface="Arial" charset="0"/>
              </a:rPr>
            </a:br>
            <a:r>
              <a:rPr lang="en-US" altLang="en-US" sz="975" dirty="0">
                <a:latin typeface="Arial" charset="0"/>
                <a:cs typeface="Arial" charset="0"/>
              </a:rPr>
              <a:t/>
            </a:r>
            <a:br>
              <a:rPr lang="en-US" altLang="en-US" sz="975" dirty="0">
                <a:latin typeface="Arial" charset="0"/>
                <a:cs typeface="Arial" charset="0"/>
              </a:rPr>
            </a:br>
            <a:r>
              <a:rPr lang="en-US" altLang="en-US" sz="975" dirty="0">
                <a:latin typeface="Arial" charset="0"/>
                <a:cs typeface="Arial" charset="0"/>
              </a:rPr>
              <a:t>(2) fax: (202) 690-7442; or</a:t>
            </a:r>
            <a:br>
              <a:rPr lang="en-US" altLang="en-US" sz="975" dirty="0">
                <a:latin typeface="Arial" charset="0"/>
                <a:cs typeface="Arial" charset="0"/>
              </a:rPr>
            </a:br>
            <a:r>
              <a:rPr lang="en-US" altLang="en-US" sz="975" dirty="0">
                <a:latin typeface="Arial" charset="0"/>
                <a:cs typeface="Arial" charset="0"/>
              </a:rPr>
              <a:t/>
            </a:r>
            <a:br>
              <a:rPr lang="en-US" altLang="en-US" sz="975" dirty="0">
                <a:latin typeface="Arial" charset="0"/>
                <a:cs typeface="Arial" charset="0"/>
              </a:rPr>
            </a:br>
            <a:r>
              <a:rPr lang="en-US" altLang="en-US" sz="975" dirty="0">
                <a:latin typeface="Arial" charset="0"/>
                <a:cs typeface="Arial" charset="0"/>
              </a:rPr>
              <a:t>(3) email: </a:t>
            </a:r>
            <a:r>
              <a:rPr lang="en-US" altLang="en-US" sz="975" dirty="0">
                <a:latin typeface="Arial" charset="0"/>
                <a:cs typeface="Arial" charset="0"/>
                <a:hlinkClick r:id="rId5"/>
              </a:rPr>
              <a:t>program.intake@usda.gov</a:t>
            </a:r>
            <a:r>
              <a:rPr lang="en-US" altLang="en-US" sz="975" dirty="0">
                <a:latin typeface="Arial" charset="0"/>
                <a:cs typeface="Arial" charset="0"/>
              </a:rPr>
              <a:t> </a:t>
            </a:r>
            <a:br>
              <a:rPr lang="en-US" altLang="en-US" sz="975" dirty="0">
                <a:latin typeface="Arial" charset="0"/>
                <a:cs typeface="Arial" charset="0"/>
              </a:rPr>
            </a:br>
            <a:r>
              <a:rPr lang="en-US" altLang="en-US" sz="975" dirty="0">
                <a:latin typeface="Arial" charset="0"/>
                <a:cs typeface="Arial" charset="0"/>
              </a:rPr>
              <a:t/>
            </a:r>
            <a:br>
              <a:rPr lang="en-US" altLang="en-US" sz="975" dirty="0">
                <a:latin typeface="Arial" charset="0"/>
                <a:cs typeface="Arial" charset="0"/>
              </a:rPr>
            </a:br>
            <a:r>
              <a:rPr lang="en-US" altLang="en-US" sz="975" dirty="0">
                <a:latin typeface="Arial" charset="0"/>
                <a:cs typeface="Arial" charset="0"/>
              </a:rPr>
              <a:t>This institution is an equal opportunity provider.</a:t>
            </a:r>
            <a:endParaRPr lang="en-US" sz="975" dirty="0"/>
          </a:p>
        </p:txBody>
      </p:sp>
    </p:spTree>
    <p:custDataLst>
      <p:tags r:id="rId1"/>
    </p:custDataLst>
    <p:extLst>
      <p:ext uri="{BB962C8B-B14F-4D97-AF65-F5344CB8AC3E}">
        <p14:creationId xmlns:p14="http://schemas.microsoft.com/office/powerpoint/2010/main" val="25785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title="2017 USDA Foods Worksheet"/>
          <p:cNvPicPr>
            <a:picLocks noChangeAspect="1" noChangeArrowheads="1"/>
          </p:cNvPicPr>
          <p:nvPr/>
        </p:nvPicPr>
        <p:blipFill rotWithShape="1">
          <a:blip r:embed="rId3">
            <a:extLst>
              <a:ext uri="{28A0092B-C50C-407E-A947-70E740481C1C}">
                <a14:useLocalDpi xmlns:a14="http://schemas.microsoft.com/office/drawing/2010/main" val="0"/>
              </a:ext>
            </a:extLst>
          </a:blip>
          <a:srcRect b="29932"/>
          <a:stretch/>
        </p:blipFill>
        <p:spPr bwMode="auto">
          <a:xfrm>
            <a:off x="209550" y="2172214"/>
            <a:ext cx="8518835" cy="390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altLang="en-US" dirty="0">
                <a:latin typeface="Arial" panose="020B0604020202020204" pitchFamily="34" charset="0"/>
              </a:rPr>
              <a:t>USDA Foods Catalog Worksheet</a:t>
            </a:r>
            <a:br>
              <a:rPr lang="en-US" altLang="en-US" dirty="0">
                <a:latin typeface="Arial" panose="020B0604020202020204" pitchFamily="34" charset="0"/>
              </a:rPr>
            </a:br>
            <a:endParaRPr lang="en-US" dirty="0"/>
          </a:p>
        </p:txBody>
      </p:sp>
      <p:sp>
        <p:nvSpPr>
          <p:cNvPr id="15364" name="Slide Number Placeholder 1"/>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4A5F6F3-C8B2-4C67-97D5-4CAEA630F5F4}" type="slidenum">
              <a:rPr lang="en-US" altLang="en-US" sz="1200" smtClean="0">
                <a:solidFill>
                  <a:srgbClr val="898989"/>
                </a:solidFill>
                <a:latin typeface="Arial" panose="020B0604020202020204" pitchFamily="34" charset="0"/>
              </a:rPr>
              <a:pPr>
                <a:spcBef>
                  <a:spcPct val="0"/>
                </a:spcBef>
                <a:buFontTx/>
                <a:buNone/>
              </a:pPr>
              <a:t>2</a:t>
            </a:fld>
            <a:endParaRPr lang="en-US" altLang="en-US" sz="1200" smtClean="0">
              <a:solidFill>
                <a:srgbClr val="898989"/>
              </a:solidFill>
              <a:latin typeface="Arial" panose="020B0604020202020204" pitchFamily="34" charset="0"/>
            </a:endParaRPr>
          </a:p>
        </p:txBody>
      </p:sp>
      <p:sp>
        <p:nvSpPr>
          <p:cNvPr id="15363" name="Text Placeholder 4"/>
          <p:cNvSpPr>
            <a:spLocks noGrp="1"/>
          </p:cNvSpPr>
          <p:nvPr>
            <p:ph type="body" sz="half" idx="4294967295"/>
          </p:nvPr>
        </p:nvSpPr>
        <p:spPr>
          <a:xfrm>
            <a:off x="190500" y="953014"/>
            <a:ext cx="8686800" cy="1219200"/>
          </a:xfrm>
        </p:spPr>
        <p:txBody>
          <a:bodyPr>
            <a:normAutofit fontScale="55000" lnSpcReduction="20000"/>
          </a:bodyPr>
          <a:lstStyle/>
          <a:p>
            <a:pPr marL="0" indent="0">
              <a:buNone/>
            </a:pPr>
            <a:r>
              <a:rPr lang="en-US" altLang="en-US" dirty="0" smtClean="0"/>
              <a:t>The USDA Foods Catalog Worksheet is NOT found in WBSCM.  It is a spreadsheet, available in Excel and as a PDF, that the Oregon FDP creates each year to help schools plan their order.  This spreadsheet will be emailed out to food service managers when the catalog opens each year in January or February, and it will also be available on the program website at </a:t>
            </a:r>
            <a:r>
              <a:rPr lang="en-US" altLang="en-US" dirty="0" smtClean="0">
                <a:hlinkClick r:id="rId4"/>
              </a:rPr>
              <a:t>ODE USDA Foods Site</a:t>
            </a:r>
            <a:r>
              <a:rPr lang="en-US" altLang="en-US" dirty="0" smtClean="0"/>
              <a:t>. There will be two spreadsheets available; one each for direct delivery and diversion.</a:t>
            </a:r>
          </a:p>
          <a:p>
            <a:endParaRPr lang="en-US" alt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9" title="2017 Catalog Worksh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914400"/>
            <a:ext cx="8474075" cy="55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altLang="en-US" dirty="0" smtClean="0">
                <a:latin typeface="Franklin Gothic Book" panose="020B0503020102020204" pitchFamily="34" charset="0"/>
              </a:rPr>
              <a:t>Using the </a:t>
            </a:r>
            <a:r>
              <a:rPr lang="en-US" altLang="en-US" dirty="0" smtClean="0">
                <a:latin typeface="Franklin Gothic Book" panose="020B0503020102020204" pitchFamily="34" charset="0"/>
              </a:rPr>
              <a:t>Direct Delivery</a:t>
            </a:r>
            <a:r>
              <a:rPr lang="en-US" altLang="en-US" dirty="0" smtClean="0">
                <a:latin typeface="Franklin Gothic Book" panose="020B0503020102020204" pitchFamily="34" charset="0"/>
              </a:rPr>
              <a:t> </a:t>
            </a:r>
            <a:r>
              <a:rPr lang="en-US" altLang="en-US" dirty="0" smtClean="0">
                <a:latin typeface="Franklin Gothic Book" panose="020B0503020102020204" pitchFamily="34" charset="0"/>
              </a:rPr>
              <a:t>Worksheet</a:t>
            </a:r>
            <a:r>
              <a:rPr lang="en-US" altLang="en-US" dirty="0">
                <a:latin typeface="Franklin Gothic Book" panose="020B0503020102020204" pitchFamily="34" charset="0"/>
              </a:rPr>
              <a:t/>
            </a:r>
            <a:br>
              <a:rPr lang="en-US" altLang="en-US" dirty="0">
                <a:latin typeface="Franklin Gothic Book" panose="020B0503020102020204" pitchFamily="34" charset="0"/>
              </a:rPr>
            </a:br>
            <a:endParaRPr lang="en-US" dirty="0"/>
          </a:p>
        </p:txBody>
      </p:sp>
      <p:sp>
        <p:nvSpPr>
          <p:cNvPr id="17411" name="Slide Number Placeholder 1"/>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6F36544-F4FB-4DFB-A732-C05B1A5D5BEC}" type="slidenum">
              <a:rPr lang="en-US" altLang="en-US" sz="1200" smtClean="0">
                <a:solidFill>
                  <a:srgbClr val="898989"/>
                </a:solidFill>
                <a:latin typeface="Arial" panose="020B0604020202020204" pitchFamily="34" charset="0"/>
              </a:rPr>
              <a:pPr>
                <a:spcBef>
                  <a:spcPct val="0"/>
                </a:spcBef>
                <a:buFontTx/>
                <a:buNone/>
              </a:pPr>
              <a:t>3</a:t>
            </a:fld>
            <a:endParaRPr lang="en-US" altLang="en-US" sz="1200" smtClean="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50799"/>
            <a:ext cx="6172200" cy="1692276"/>
          </a:xfrm>
        </p:spPr>
        <p:txBody>
          <a:bodyPr>
            <a:normAutofit fontScale="90000"/>
          </a:bodyPr>
          <a:lstStyle/>
          <a:p>
            <a:r>
              <a:rPr lang="en-US" altLang="en-US" sz="3600" dirty="0"/>
              <a:t>Entering an Order for Delivery to the Warehouse In WBSCM</a:t>
            </a:r>
            <a:r>
              <a:rPr lang="en-US" altLang="en-US" dirty="0"/>
              <a:t/>
            </a:r>
            <a:br>
              <a:rPr lang="en-US" altLang="en-US" dirty="0"/>
            </a:br>
            <a:endParaRPr lang="en-US" dirty="0"/>
          </a:p>
        </p:txBody>
      </p:sp>
      <p:sp>
        <p:nvSpPr>
          <p:cNvPr id="3" name="Text Placeholder 2"/>
          <p:cNvSpPr>
            <a:spLocks noGrp="1"/>
          </p:cNvSpPr>
          <p:nvPr>
            <p:ph type="body" idx="1"/>
          </p:nvPr>
        </p:nvSpPr>
        <p:spPr>
          <a:xfrm>
            <a:off x="785812" y="2407682"/>
            <a:ext cx="7772400" cy="1500187"/>
          </a:xfrm>
        </p:spPr>
        <p:txBody>
          <a:bodyPr/>
          <a:lstStyle/>
          <a:p>
            <a:r>
              <a:rPr lang="en-US" altLang="en-US" i="1" dirty="0">
                <a:solidFill>
                  <a:schemeClr val="tx1"/>
                </a:solidFill>
              </a:rPr>
              <a:t>Once you have planned your order by finding your entitlement and filling out your catalog worksheet, you’re ready to log back into WBSCM and place that order.   </a:t>
            </a:r>
          </a:p>
          <a:p>
            <a:endParaRPr lang="en-US" dirty="0"/>
          </a:p>
        </p:txBody>
      </p:sp>
      <p:sp>
        <p:nvSpPr>
          <p:cNvPr id="215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E5E1D17-3ED7-4ED5-AEBE-60517AFFE29A}" type="slidenum">
              <a:rPr lang="en-US" altLang="en-US" sz="1200" smtClean="0">
                <a:solidFill>
                  <a:srgbClr val="898989"/>
                </a:solidFill>
                <a:latin typeface="Arial" panose="020B0604020202020204" pitchFamily="34" charset="0"/>
              </a:rPr>
              <a:pPr>
                <a:spcBef>
                  <a:spcPct val="0"/>
                </a:spcBef>
                <a:buFontTx/>
                <a:buNone/>
              </a:pPr>
              <a:t>4</a:t>
            </a:fld>
            <a:endParaRPr lang="en-US" altLang="en-US" sz="1200" smtClean="0">
              <a:solidFill>
                <a:srgbClr val="898989"/>
              </a:solidFill>
              <a:latin typeface="Arial" panose="020B0604020202020204" pitchFamily="34" charset="0"/>
            </a:endParaRPr>
          </a:p>
        </p:txBody>
      </p:sp>
      <p:sp>
        <p:nvSpPr>
          <p:cNvPr id="21509" name="TextBox 5"/>
          <p:cNvSpPr txBox="1">
            <a:spLocks noChangeArrowheads="1"/>
          </p:cNvSpPr>
          <p:nvPr/>
        </p:nvSpPr>
        <p:spPr bwMode="auto">
          <a:xfrm>
            <a:off x="533400" y="3907869"/>
            <a:ext cx="7707312" cy="20313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1400" dirty="0">
                <a:latin typeface="+mn-lt"/>
              </a:rPr>
              <a:t>Tip: </a:t>
            </a:r>
            <a:r>
              <a:rPr lang="en-US" sz="1400" dirty="0">
                <a:latin typeface="+mn-lt"/>
              </a:rPr>
              <a:t>The WBSCM application alerts users with a notification after 50 min. of idle time and provides them with the options to continue or cancel the session. If users do not take action within approximately 10 minutes, the system logs them out, and any unsaved data may be lost</a:t>
            </a:r>
            <a:r>
              <a:rPr lang="en-US" sz="1400" dirty="0" smtClean="0">
                <a:latin typeface="+mn-lt"/>
              </a:rPr>
              <a:t>.</a:t>
            </a:r>
          </a:p>
          <a:p>
            <a:pPr>
              <a:spcBef>
                <a:spcPct val="0"/>
              </a:spcBef>
              <a:buNone/>
            </a:pPr>
            <a:endParaRPr lang="en-US" altLang="en-US" sz="1400" dirty="0">
              <a:latin typeface="+mn-lt"/>
            </a:endParaRPr>
          </a:p>
          <a:p>
            <a:pPr eaLnBrk="1" hangingPunct="1">
              <a:spcBef>
                <a:spcPct val="0"/>
              </a:spcBef>
              <a:buFontTx/>
              <a:buNone/>
            </a:pPr>
            <a:r>
              <a:rPr lang="en-US" altLang="en-US" sz="1400" dirty="0">
                <a:latin typeface="+mn-lt"/>
              </a:rPr>
              <a:t>Therefore, we suggest breaking your order up into multiple small orders.  For example, working off your catalog worksheet, put all </a:t>
            </a:r>
            <a:r>
              <a:rPr lang="en-US" altLang="en-US" sz="1400" dirty="0" smtClean="0">
                <a:latin typeface="+mn-lt"/>
              </a:rPr>
              <a:t>your vegetables </a:t>
            </a:r>
            <a:r>
              <a:rPr lang="en-US" altLang="en-US" sz="1400" dirty="0">
                <a:latin typeface="+mn-lt"/>
              </a:rPr>
              <a:t>in your cart, and then go through the steps to page </a:t>
            </a:r>
            <a:r>
              <a:rPr lang="en-US" altLang="en-US" sz="1400" dirty="0" smtClean="0">
                <a:latin typeface="+mn-lt"/>
              </a:rPr>
              <a:t>24 </a:t>
            </a:r>
            <a:r>
              <a:rPr lang="en-US" altLang="en-US" sz="1400" dirty="0">
                <a:latin typeface="+mn-lt"/>
              </a:rPr>
              <a:t>(when you see the order confirmation page).  Then go back to page 12 and put all your </a:t>
            </a:r>
            <a:r>
              <a:rPr lang="en-US" altLang="en-US" sz="1400" dirty="0" smtClean="0">
                <a:latin typeface="+mn-lt"/>
              </a:rPr>
              <a:t>fruit in </a:t>
            </a:r>
            <a:r>
              <a:rPr lang="en-US" altLang="en-US" sz="1400" dirty="0">
                <a:latin typeface="+mn-lt"/>
              </a:rPr>
              <a:t>your cart, etc.  There is no limit on the number of separate orders you place – just as long as it all adds up to your entitlement amount </a:t>
            </a:r>
            <a:r>
              <a:rPr lang="en-US" altLang="en-US" sz="1400" dirty="0" smtClean="0">
                <a:latin typeface="+mn-lt"/>
              </a:rPr>
              <a:t>in </a:t>
            </a:r>
            <a:r>
              <a:rPr lang="en-US" altLang="en-US" sz="1400" dirty="0">
                <a:latin typeface="+mn-lt"/>
              </a:rPr>
              <a:t>the end.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domestic order entry catalog"/>
          <p:cNvPicPr>
            <a:picLocks noChangeAspect="1"/>
          </p:cNvPicPr>
          <p:nvPr/>
        </p:nvPicPr>
        <p:blipFill rotWithShape="1">
          <a:blip r:embed="rId3"/>
          <a:srcRect b="25397"/>
          <a:stretch/>
        </p:blipFill>
        <p:spPr>
          <a:xfrm>
            <a:off x="63500" y="1751873"/>
            <a:ext cx="8382000" cy="4476610"/>
          </a:xfrm>
          <a:prstGeom prst="rect">
            <a:avLst/>
          </a:prstGeom>
        </p:spPr>
      </p:pic>
      <p:sp>
        <p:nvSpPr>
          <p:cNvPr id="2" name="Title 1"/>
          <p:cNvSpPr>
            <a:spLocks noGrp="1"/>
          </p:cNvSpPr>
          <p:nvPr>
            <p:ph type="title"/>
          </p:nvPr>
        </p:nvSpPr>
        <p:spPr>
          <a:xfrm>
            <a:off x="1628775" y="118747"/>
            <a:ext cx="7152434" cy="1013398"/>
          </a:xfrm>
        </p:spPr>
        <p:txBody>
          <a:bodyPr>
            <a:normAutofit fontScale="90000"/>
          </a:bodyPr>
          <a:lstStyle/>
          <a:p>
            <a:r>
              <a:rPr lang="en-US" altLang="en-US" dirty="0">
                <a:latin typeface="Franklin Gothic Book" panose="020B0503020102020204" pitchFamily="34" charset="0"/>
                <a:ea typeface="Calibri" panose="020F0502020204030204" pitchFamily="34" charset="0"/>
                <a:cs typeface="Times New Roman" panose="02020603050405020304" pitchFamily="18" charset="0"/>
              </a:rPr>
              <a:t>Domestic Order Entry</a:t>
            </a:r>
            <a:br>
              <a:rPr lang="en-US" altLang="en-US" dirty="0">
                <a:latin typeface="Franklin Gothic Book" panose="020B0503020102020204" pitchFamily="34" charset="0"/>
                <a:ea typeface="Calibri" panose="020F0502020204030204" pitchFamily="34" charset="0"/>
                <a:cs typeface="Times New Roman" panose="02020603050405020304" pitchFamily="18" charset="0"/>
              </a:rPr>
            </a:br>
            <a:endParaRPr lang="en-US" dirty="0"/>
          </a:p>
        </p:txBody>
      </p:sp>
      <p:sp>
        <p:nvSpPr>
          <p:cNvPr id="23557" name="Slide Number Placeholder 19"/>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50764A0-DC02-4CB0-8C2C-F8446B36E500}" type="slidenum">
              <a:rPr lang="en-US" altLang="en-US" sz="1200" smtClean="0">
                <a:solidFill>
                  <a:srgbClr val="898989"/>
                </a:solidFill>
                <a:latin typeface="Arial" panose="020B0604020202020204" pitchFamily="34" charset="0"/>
              </a:rPr>
              <a:pPr>
                <a:spcBef>
                  <a:spcPct val="0"/>
                </a:spcBef>
                <a:buFontTx/>
                <a:buNone/>
              </a:pPr>
              <a:t>5</a:t>
            </a:fld>
            <a:endParaRPr lang="en-US" altLang="en-US" sz="1200" smtClean="0">
              <a:solidFill>
                <a:srgbClr val="898989"/>
              </a:solidFill>
              <a:latin typeface="Arial" panose="020B0604020202020204" pitchFamily="34" charset="0"/>
            </a:endParaRPr>
          </a:p>
        </p:txBody>
      </p:sp>
      <p:sp>
        <p:nvSpPr>
          <p:cNvPr id="23564" name="TextBox 1"/>
          <p:cNvSpPr txBox="1">
            <a:spLocks noChangeArrowheads="1"/>
          </p:cNvSpPr>
          <p:nvPr/>
        </p:nvSpPr>
        <p:spPr bwMode="auto">
          <a:xfrm>
            <a:off x="1947021" y="945485"/>
            <a:ext cx="6858000" cy="738664"/>
          </a:xfrm>
          <a:prstGeom prst="rect">
            <a:avLst/>
          </a:prstGeom>
          <a:solidFill>
            <a:schemeClr val="bg1"/>
          </a:solidFill>
          <a:ln w="28575">
            <a:solidFill>
              <a:schemeClr val="tx1"/>
            </a:solidFill>
            <a:miter lim="800000"/>
            <a:headEnd/>
            <a:tailEnd/>
          </a:ln>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n-US" altLang="en-US" sz="1400" dirty="0">
                <a:latin typeface="+mn-lt"/>
              </a:rPr>
              <a:t>Click the “Operations” tab at the top of the page</a:t>
            </a:r>
          </a:p>
          <a:p>
            <a:pPr eaLnBrk="1" hangingPunct="1">
              <a:spcBef>
                <a:spcPct val="0"/>
              </a:spcBef>
              <a:buFontTx/>
              <a:buAutoNum type="arabicPeriod"/>
            </a:pPr>
            <a:r>
              <a:rPr lang="en-US" altLang="en-US" sz="1400" dirty="0" smtClean="0">
                <a:latin typeface="+mn-lt"/>
              </a:rPr>
              <a:t>On the </a:t>
            </a:r>
            <a:r>
              <a:rPr lang="en-US" altLang="en-US" sz="1400" dirty="0">
                <a:latin typeface="+mn-lt"/>
              </a:rPr>
              <a:t>left hand side of the page, click “Order Management”</a:t>
            </a:r>
          </a:p>
          <a:p>
            <a:pPr eaLnBrk="1" hangingPunct="1">
              <a:spcBef>
                <a:spcPct val="0"/>
              </a:spcBef>
              <a:buFontTx/>
              <a:buAutoNum type="arabicPeriod"/>
            </a:pPr>
            <a:r>
              <a:rPr lang="en-US" altLang="en-US" sz="1400" dirty="0">
                <a:latin typeface="+mn-lt"/>
              </a:rPr>
              <a:t>Under “Order Management”, click “Domestic Order Entry</a:t>
            </a:r>
            <a:r>
              <a:rPr lang="en-US" altLang="en-US" sz="1400" dirty="0">
                <a:latin typeface="Palatino Linotype" panose="02040502050505030304" pitchFamily="18" charset="0"/>
              </a:rPr>
              <a:t>”</a:t>
            </a:r>
          </a:p>
        </p:txBody>
      </p:sp>
      <p:sp>
        <p:nvSpPr>
          <p:cNvPr id="23565" name="TextBox 15"/>
          <p:cNvSpPr txBox="1">
            <a:spLocks noChangeArrowheads="1"/>
          </p:cNvSpPr>
          <p:nvPr/>
        </p:nvSpPr>
        <p:spPr bwMode="auto">
          <a:xfrm>
            <a:off x="457200" y="5435533"/>
            <a:ext cx="4305300" cy="1384995"/>
          </a:xfrm>
          <a:prstGeom prst="rect">
            <a:avLst/>
          </a:prstGeom>
          <a:solidFill>
            <a:schemeClr val="bg1"/>
          </a:solidFill>
          <a:ln w="2857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latin typeface="Palatino Linotype" panose="02040502050505030304" pitchFamily="18" charset="0"/>
              </a:rPr>
              <a:t>4</a:t>
            </a:r>
            <a:r>
              <a:rPr lang="en-US" altLang="en-US" sz="1400" dirty="0">
                <a:latin typeface="+mn-lt"/>
              </a:rPr>
              <a:t>. </a:t>
            </a:r>
            <a:r>
              <a:rPr lang="en-US" altLang="en-US" sz="1400" dirty="0" smtClean="0">
                <a:latin typeface="+mn-lt"/>
              </a:rPr>
              <a:t>When the order window loads, click </a:t>
            </a:r>
            <a:r>
              <a:rPr lang="en-US" altLang="en-US" sz="1400" dirty="0">
                <a:latin typeface="+mn-lt"/>
              </a:rPr>
              <a:t>“NSLP”</a:t>
            </a:r>
          </a:p>
          <a:p>
            <a:pPr eaLnBrk="1" hangingPunct="1">
              <a:spcBef>
                <a:spcPct val="0"/>
              </a:spcBef>
              <a:buFontTx/>
              <a:buNone/>
            </a:pPr>
            <a:r>
              <a:rPr lang="en-US" altLang="en-US" sz="1400" dirty="0">
                <a:latin typeface="+mn-lt"/>
              </a:rPr>
              <a:t>5. Under “NSLP”, click “Direct Delivery” or “Processing Diversion”</a:t>
            </a:r>
          </a:p>
          <a:p>
            <a:pPr eaLnBrk="1" hangingPunct="1">
              <a:spcBef>
                <a:spcPct val="0"/>
              </a:spcBef>
              <a:buFontTx/>
              <a:buNone/>
            </a:pPr>
            <a:r>
              <a:rPr lang="en-US" altLang="en-US" sz="1400" dirty="0">
                <a:latin typeface="+mn-lt"/>
              </a:rPr>
              <a:t>6. Click on the product category you want</a:t>
            </a:r>
          </a:p>
          <a:p>
            <a:pPr eaLnBrk="1" hangingPunct="1">
              <a:spcBef>
                <a:spcPct val="0"/>
              </a:spcBef>
              <a:buFontTx/>
              <a:buNone/>
            </a:pPr>
            <a:r>
              <a:rPr lang="en-US" altLang="en-US" sz="1400" dirty="0">
                <a:latin typeface="+mn-lt"/>
              </a:rPr>
              <a:t>7. Under the product category, click “Entitlement”  </a:t>
            </a:r>
          </a:p>
          <a:p>
            <a:pPr eaLnBrk="1" hangingPunct="1">
              <a:spcBef>
                <a:spcPct val="0"/>
              </a:spcBef>
              <a:buFontTx/>
              <a:buNone/>
            </a:pPr>
            <a:r>
              <a:rPr lang="en-US" altLang="en-US" sz="1400" dirty="0">
                <a:latin typeface="+mn-lt"/>
              </a:rPr>
              <a:t>8. Now, products should appear!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catalog screen"/>
          <p:cNvPicPr>
            <a:picLocks noChangeAspect="1"/>
          </p:cNvPicPr>
          <p:nvPr/>
        </p:nvPicPr>
        <p:blipFill>
          <a:blip r:embed="rId3"/>
          <a:stretch>
            <a:fillRect/>
          </a:stretch>
        </p:blipFill>
        <p:spPr>
          <a:xfrm>
            <a:off x="1377325" y="915418"/>
            <a:ext cx="7467598" cy="5942582"/>
          </a:xfrm>
          <a:prstGeom prst="rect">
            <a:avLst/>
          </a:prstGeom>
        </p:spPr>
      </p:pic>
      <p:sp>
        <p:nvSpPr>
          <p:cNvPr id="3" name="Title 2"/>
          <p:cNvSpPr>
            <a:spLocks noGrp="1"/>
          </p:cNvSpPr>
          <p:nvPr>
            <p:ph type="title"/>
          </p:nvPr>
        </p:nvSpPr>
        <p:spPr/>
        <p:txBody>
          <a:bodyPr>
            <a:normAutofit fontScale="90000"/>
          </a:bodyPr>
          <a:lstStyle/>
          <a:p>
            <a:r>
              <a:rPr lang="en-US" altLang="en-US" dirty="0" smtClean="0"/>
              <a:t>View </a:t>
            </a:r>
            <a:r>
              <a:rPr lang="en-US" altLang="en-US" dirty="0"/>
              <a:t>All Items in the Catalog</a:t>
            </a:r>
            <a:br>
              <a:rPr lang="en-US" altLang="en-US" dirty="0"/>
            </a:br>
            <a:endParaRPr lang="en-US" dirty="0"/>
          </a:p>
        </p:txBody>
      </p:sp>
      <p:sp>
        <p:nvSpPr>
          <p:cNvPr id="25606" name="Slide Number Placeholder 7"/>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75A6EB4-6E7F-4A01-B38C-63EE2BFFC381}" type="slidenum">
              <a:rPr lang="en-US" altLang="en-US" sz="1200" smtClean="0">
                <a:solidFill>
                  <a:srgbClr val="898989"/>
                </a:solidFill>
                <a:latin typeface="Arial" panose="020B0604020202020204" pitchFamily="34" charset="0"/>
              </a:rPr>
              <a:pPr>
                <a:spcBef>
                  <a:spcPct val="0"/>
                </a:spcBef>
                <a:buFontTx/>
                <a:buNone/>
              </a:pPr>
              <a:t>6</a:t>
            </a:fld>
            <a:endParaRPr lang="en-US" altLang="en-US" sz="1200" smtClean="0">
              <a:solidFill>
                <a:srgbClr val="898989"/>
              </a:solidFill>
              <a:latin typeface="Arial" panose="020B0604020202020204" pitchFamily="34" charset="0"/>
            </a:endParaRPr>
          </a:p>
        </p:txBody>
      </p:sp>
      <p:sp>
        <p:nvSpPr>
          <p:cNvPr id="25607" name="AutoShape 2" title="select all bubble"/>
          <p:cNvSpPr>
            <a:spLocks noChangeArrowheads="1"/>
          </p:cNvSpPr>
          <p:nvPr/>
        </p:nvSpPr>
        <p:spPr bwMode="auto">
          <a:xfrm>
            <a:off x="2286001" y="5796279"/>
            <a:ext cx="2825124" cy="828263"/>
          </a:xfrm>
          <a:prstGeom prst="wedgeEllipseCallout">
            <a:avLst>
              <a:gd name="adj1" fmla="val 91625"/>
              <a:gd name="adj2" fmla="val 34559"/>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dirty="0">
                <a:latin typeface="+mn-lt"/>
                <a:ea typeface="Calibri" panose="020F0502020204030204" pitchFamily="34" charset="0"/>
                <a:cs typeface="Times New Roman" panose="02020603050405020304" pitchFamily="18" charset="0"/>
              </a:rPr>
              <a:t>Select All to ensure you view all the items under this category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WBSCM Order screen"/>
          <p:cNvPicPr>
            <a:picLocks noChangeAspect="1"/>
          </p:cNvPicPr>
          <p:nvPr/>
        </p:nvPicPr>
        <p:blipFill>
          <a:blip r:embed="rId3"/>
          <a:stretch>
            <a:fillRect/>
          </a:stretch>
        </p:blipFill>
        <p:spPr>
          <a:xfrm>
            <a:off x="2720582" y="1831897"/>
            <a:ext cx="6423418" cy="4943475"/>
          </a:xfrm>
          <a:prstGeom prst="rect">
            <a:avLst/>
          </a:prstGeom>
        </p:spPr>
      </p:pic>
      <p:sp>
        <p:nvSpPr>
          <p:cNvPr id="3" name="Title 2"/>
          <p:cNvSpPr>
            <a:spLocks noGrp="1"/>
          </p:cNvSpPr>
          <p:nvPr>
            <p:ph type="title"/>
          </p:nvPr>
        </p:nvSpPr>
        <p:spPr>
          <a:xfrm>
            <a:off x="1805408" y="137826"/>
            <a:ext cx="7152434" cy="1013398"/>
          </a:xfrm>
        </p:spPr>
        <p:txBody>
          <a:bodyPr>
            <a:normAutofit fontScale="90000"/>
          </a:bodyPr>
          <a:lstStyle/>
          <a:p>
            <a:r>
              <a:rPr lang="en-US" altLang="en-US" dirty="0">
                <a:latin typeface="Franklin Gothic Book" panose="020B0503020102020204" pitchFamily="34" charset="0"/>
              </a:rPr>
              <a:t>Select Shopping Cart Icon </a:t>
            </a:r>
            <a:br>
              <a:rPr lang="en-US" altLang="en-US" dirty="0">
                <a:latin typeface="Franklin Gothic Book" panose="020B0503020102020204" pitchFamily="34" charset="0"/>
              </a:rPr>
            </a:br>
            <a:endParaRPr lang="en-US" dirty="0"/>
          </a:p>
        </p:txBody>
      </p:sp>
      <p:sp>
        <p:nvSpPr>
          <p:cNvPr id="27654" name="Slide Number Placeholder 8"/>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D9995E7-E9B6-4318-AE73-39A2B3FDA323}" type="slidenum">
              <a:rPr lang="en-US" altLang="en-US" sz="1200" smtClean="0">
                <a:solidFill>
                  <a:srgbClr val="898989"/>
                </a:solidFill>
                <a:latin typeface="Arial" panose="020B0604020202020204" pitchFamily="34" charset="0"/>
              </a:rPr>
              <a:pPr>
                <a:spcBef>
                  <a:spcPct val="0"/>
                </a:spcBef>
                <a:buFontTx/>
                <a:buNone/>
              </a:pPr>
              <a:t>7</a:t>
            </a:fld>
            <a:endParaRPr lang="en-US" altLang="en-US" sz="1200" smtClean="0">
              <a:solidFill>
                <a:srgbClr val="898989"/>
              </a:solidFill>
              <a:latin typeface="Arial" panose="020B0604020202020204" pitchFamily="34" charset="0"/>
            </a:endParaRPr>
          </a:p>
        </p:txBody>
      </p:sp>
      <p:sp>
        <p:nvSpPr>
          <p:cNvPr id="27655" name="AutoShape 5"/>
          <p:cNvSpPr>
            <a:spLocks noChangeArrowheads="1"/>
          </p:cNvSpPr>
          <p:nvPr/>
        </p:nvSpPr>
        <p:spPr bwMode="auto">
          <a:xfrm>
            <a:off x="5948783" y="2094484"/>
            <a:ext cx="2433217" cy="990600"/>
          </a:xfrm>
          <a:prstGeom prst="wedgeEllipseCallout">
            <a:avLst>
              <a:gd name="adj1" fmla="val -58060"/>
              <a:gd name="adj2" fmla="val 59620"/>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dirty="0">
                <a:latin typeface="+mn-lt"/>
                <a:ea typeface="Calibri" panose="020F0502020204030204" pitchFamily="34" charset="0"/>
                <a:cs typeface="Times New Roman" panose="02020603050405020304" pitchFamily="18" charset="0"/>
              </a:rPr>
              <a:t>Instead, click on the  Shopping Cart Icon OR blue product name</a:t>
            </a:r>
          </a:p>
        </p:txBody>
      </p:sp>
      <p:sp>
        <p:nvSpPr>
          <p:cNvPr id="27656" name="AutoShape 4"/>
          <p:cNvSpPr>
            <a:spLocks noChangeArrowheads="1"/>
          </p:cNvSpPr>
          <p:nvPr/>
        </p:nvSpPr>
        <p:spPr bwMode="auto">
          <a:xfrm>
            <a:off x="2895600" y="2514600"/>
            <a:ext cx="1457325" cy="1066800"/>
          </a:xfrm>
          <a:prstGeom prst="wedgeEllipseCallout">
            <a:avLst>
              <a:gd name="adj1" fmla="val 101630"/>
              <a:gd name="adj2" fmla="val 6213"/>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300" dirty="0">
                <a:latin typeface="+mn-lt"/>
                <a:ea typeface="Calibri" panose="020F0502020204030204" pitchFamily="34" charset="0"/>
                <a:cs typeface="Times New Roman" panose="02020603050405020304" pitchFamily="18" charset="0"/>
              </a:rPr>
              <a:t>DON’T ENTER ANYTHING HERE!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enter quanities and dates screen"/>
          <p:cNvPicPr>
            <a:picLocks noChangeAspect="1"/>
          </p:cNvPicPr>
          <p:nvPr/>
        </p:nvPicPr>
        <p:blipFill>
          <a:blip r:embed="rId3"/>
          <a:stretch>
            <a:fillRect/>
          </a:stretch>
        </p:blipFill>
        <p:spPr>
          <a:xfrm>
            <a:off x="838200" y="1219200"/>
            <a:ext cx="7200900" cy="5257800"/>
          </a:xfrm>
          <a:prstGeom prst="rect">
            <a:avLst/>
          </a:prstGeom>
        </p:spPr>
      </p:pic>
      <p:sp>
        <p:nvSpPr>
          <p:cNvPr id="3" name="Title 2"/>
          <p:cNvSpPr>
            <a:spLocks noGrp="1"/>
          </p:cNvSpPr>
          <p:nvPr>
            <p:ph type="title"/>
          </p:nvPr>
        </p:nvSpPr>
        <p:spPr>
          <a:xfrm>
            <a:off x="1991566" y="0"/>
            <a:ext cx="7152434" cy="1013398"/>
          </a:xfrm>
        </p:spPr>
        <p:txBody>
          <a:bodyPr>
            <a:normAutofit fontScale="90000"/>
          </a:bodyPr>
          <a:lstStyle/>
          <a:p>
            <a:r>
              <a:rPr lang="en-US" altLang="en-US" dirty="0">
                <a:latin typeface="Franklin Gothic Book" panose="020B0503020102020204" pitchFamily="34" charset="0"/>
              </a:rPr>
              <a:t>Enter Quantity &amp; Move to Cart</a:t>
            </a:r>
            <a:br>
              <a:rPr lang="en-US" altLang="en-US" dirty="0">
                <a:latin typeface="Franklin Gothic Book" panose="020B0503020102020204" pitchFamily="34" charset="0"/>
              </a:rPr>
            </a:br>
            <a:endParaRPr lang="en-US" dirty="0"/>
          </a:p>
        </p:txBody>
      </p:sp>
      <p:sp>
        <p:nvSpPr>
          <p:cNvPr id="29702" name="Slide Number Placeholder 10"/>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4909360-4F1E-4659-92C5-6473B5F82898}" type="slidenum">
              <a:rPr lang="en-US" altLang="en-US" sz="1200" smtClean="0">
                <a:solidFill>
                  <a:srgbClr val="898989"/>
                </a:solidFill>
                <a:latin typeface="Arial" panose="020B0604020202020204" pitchFamily="34" charset="0"/>
              </a:rPr>
              <a:pPr>
                <a:spcBef>
                  <a:spcPct val="0"/>
                </a:spcBef>
                <a:buFontTx/>
                <a:buNone/>
              </a:pPr>
              <a:t>8</a:t>
            </a:fld>
            <a:endParaRPr lang="en-US" altLang="en-US" sz="1200" smtClean="0">
              <a:solidFill>
                <a:srgbClr val="898989"/>
              </a:solidFill>
              <a:latin typeface="Arial" panose="020B0604020202020204" pitchFamily="34" charset="0"/>
            </a:endParaRPr>
          </a:p>
        </p:txBody>
      </p:sp>
      <p:sp>
        <p:nvSpPr>
          <p:cNvPr id="12" name="AutoShape 3" descr="Bubble indicating to enter quanty in box"/>
          <p:cNvSpPr>
            <a:spLocks noChangeArrowheads="1"/>
          </p:cNvSpPr>
          <p:nvPr/>
        </p:nvSpPr>
        <p:spPr bwMode="auto">
          <a:xfrm>
            <a:off x="5562600" y="2395537"/>
            <a:ext cx="3595687" cy="1025525"/>
          </a:xfrm>
          <a:prstGeom prst="wedgeEllipseCallout">
            <a:avLst>
              <a:gd name="adj1" fmla="val -16654"/>
              <a:gd name="adj2" fmla="val 138361"/>
            </a:avLst>
          </a:prstGeom>
          <a:solidFill>
            <a:srgbClr val="FFFFFF"/>
          </a:solidFill>
          <a:ln w="9525">
            <a:solidFill>
              <a:srgbClr val="000000"/>
            </a:solidFill>
            <a:miter lim="800000"/>
            <a:headEnd/>
            <a:tailEnd/>
          </a:ln>
        </p:spPr>
        <p:txBody>
          <a:bodyPr/>
          <a:lstStyle/>
          <a:p>
            <a:pPr algn="ctr" eaLnBrk="1" hangingPunct="1">
              <a:defRPr/>
            </a:pPr>
            <a:r>
              <a:rPr lang="en-US" sz="1200" dirty="0">
                <a:solidFill>
                  <a:schemeClr val="accent1">
                    <a:lumMod val="75000"/>
                  </a:schemeClr>
                </a:solidFill>
                <a:ea typeface="Calibri" pitchFamily="34" charset="0"/>
              </a:rPr>
              <a:t>Enter  the quantity you’d like delivered to the warehouse for you for each delivery date  (look at your catalog worksheet!)</a:t>
            </a:r>
          </a:p>
        </p:txBody>
      </p:sp>
      <p:sp>
        <p:nvSpPr>
          <p:cNvPr id="16" name="AutoShape 3" descr="bubble pointing at move to cart"/>
          <p:cNvSpPr>
            <a:spLocks noChangeArrowheads="1"/>
          </p:cNvSpPr>
          <p:nvPr/>
        </p:nvSpPr>
        <p:spPr bwMode="auto">
          <a:xfrm>
            <a:off x="4724400" y="5334000"/>
            <a:ext cx="3314700" cy="914400"/>
          </a:xfrm>
          <a:prstGeom prst="wedgeEllipseCallout">
            <a:avLst>
              <a:gd name="adj1" fmla="val -59104"/>
              <a:gd name="adj2" fmla="val 30859"/>
            </a:avLst>
          </a:prstGeom>
          <a:solidFill>
            <a:srgbClr val="FFFFFF"/>
          </a:solidFill>
          <a:ln w="9525">
            <a:solidFill>
              <a:srgbClr val="000000"/>
            </a:solidFill>
            <a:miter lim="800000"/>
            <a:headEnd/>
            <a:tailEnd/>
          </a:ln>
        </p:spPr>
        <p:txBody>
          <a:bodyPr/>
          <a:lstStyle/>
          <a:p>
            <a:pPr algn="ctr" eaLnBrk="1" hangingPunct="1">
              <a:defRPr/>
            </a:pPr>
            <a:r>
              <a:rPr lang="en-US" sz="1400" dirty="0">
                <a:solidFill>
                  <a:schemeClr val="accent1">
                    <a:lumMod val="75000"/>
                  </a:schemeClr>
                </a:solidFill>
                <a:ea typeface="Calibri" pitchFamily="34" charset="0"/>
                <a:cs typeface="Times New Roman" pitchFamily="18" charset="0"/>
              </a:rPr>
              <a:t>When you’ve entered the number of cases you want, click “Move the Cart”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order screen"/>
          <p:cNvPicPr>
            <a:picLocks noChangeAspect="1"/>
          </p:cNvPicPr>
          <p:nvPr/>
        </p:nvPicPr>
        <p:blipFill>
          <a:blip r:embed="rId3"/>
          <a:stretch>
            <a:fillRect/>
          </a:stretch>
        </p:blipFill>
        <p:spPr>
          <a:xfrm>
            <a:off x="279399" y="1232827"/>
            <a:ext cx="8594726" cy="5093728"/>
          </a:xfrm>
          <a:prstGeom prst="rect">
            <a:avLst/>
          </a:prstGeom>
        </p:spPr>
      </p:pic>
      <p:sp>
        <p:nvSpPr>
          <p:cNvPr id="5" name="Title 4"/>
          <p:cNvSpPr>
            <a:spLocks noGrp="1"/>
          </p:cNvSpPr>
          <p:nvPr>
            <p:ph type="title"/>
          </p:nvPr>
        </p:nvSpPr>
        <p:spPr/>
        <p:txBody>
          <a:bodyPr>
            <a:normAutofit fontScale="90000"/>
          </a:bodyPr>
          <a:lstStyle/>
          <a:p>
            <a:r>
              <a:rPr lang="en-US" altLang="en-US" dirty="0">
                <a:latin typeface="Franklin Gothic Book" panose="020B0503020102020204" pitchFamily="34" charset="0"/>
                <a:ea typeface="Calibri" panose="020F0502020204030204" pitchFamily="34" charset="0"/>
                <a:cs typeface="Times New Roman" panose="02020603050405020304" pitchFamily="18" charset="0"/>
              </a:rPr>
              <a:t>When you’re ready to submit your Order</a:t>
            </a:r>
            <a:br>
              <a:rPr lang="en-US" altLang="en-US" dirty="0">
                <a:latin typeface="Franklin Gothic Book" panose="020B0503020102020204" pitchFamily="34" charset="0"/>
                <a:ea typeface="Calibri" panose="020F0502020204030204" pitchFamily="34" charset="0"/>
                <a:cs typeface="Times New Roman" panose="02020603050405020304" pitchFamily="18" charset="0"/>
              </a:rPr>
            </a:br>
            <a:endParaRPr lang="en-US" dirty="0"/>
          </a:p>
        </p:txBody>
      </p:sp>
      <p:sp>
        <p:nvSpPr>
          <p:cNvPr id="31751" name="Slide Number Placeholder 10"/>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BCDBAA3-8D93-4664-8342-F4AA5662F9A2}" type="slidenum">
              <a:rPr lang="en-US" altLang="en-US" sz="1200" smtClean="0">
                <a:solidFill>
                  <a:srgbClr val="898989"/>
                </a:solidFill>
                <a:latin typeface="Arial" panose="020B0604020202020204" pitchFamily="34" charset="0"/>
              </a:rPr>
              <a:pPr>
                <a:spcBef>
                  <a:spcPct val="0"/>
                </a:spcBef>
                <a:buFontTx/>
                <a:buNone/>
              </a:pPr>
              <a:t>9</a:t>
            </a:fld>
            <a:endParaRPr lang="en-US" altLang="en-US" sz="1200" smtClean="0">
              <a:solidFill>
                <a:srgbClr val="898989"/>
              </a:solidFill>
              <a:latin typeface="Arial" panose="020B0604020202020204" pitchFamily="34" charset="0"/>
            </a:endParaRPr>
          </a:p>
        </p:txBody>
      </p:sp>
      <p:sp>
        <p:nvSpPr>
          <p:cNvPr id="3" name="Oval Callout 2" descr="As you add items to your cart, you will see the quantity and value increase here.   Each date counts as an “Item.”" title="tip"/>
          <p:cNvSpPr/>
          <p:nvPr/>
        </p:nvSpPr>
        <p:spPr>
          <a:xfrm>
            <a:off x="6496050" y="2138362"/>
            <a:ext cx="2667000" cy="1295400"/>
          </a:xfrm>
          <a:prstGeom prst="wedgeEllipseCallout">
            <a:avLst>
              <a:gd name="adj1" fmla="val -74626"/>
              <a:gd name="adj2" fmla="val -1756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dirty="0">
                <a:solidFill>
                  <a:schemeClr val="accent1">
                    <a:lumMod val="75000"/>
                  </a:schemeClr>
                </a:solidFill>
              </a:rPr>
              <a:t>Tip:  As you add items to your cart, you will see the quantity and value increase here.   Each date counts as an “Item.”</a:t>
            </a:r>
          </a:p>
        </p:txBody>
      </p:sp>
      <p:sp>
        <p:nvSpPr>
          <p:cNvPr id="14" name="Oval Callout 13" title="tip not to click in left column"/>
          <p:cNvSpPr/>
          <p:nvPr/>
        </p:nvSpPr>
        <p:spPr>
          <a:xfrm>
            <a:off x="533400" y="5202238"/>
            <a:ext cx="2743200" cy="1198562"/>
          </a:xfrm>
          <a:prstGeom prst="wedgeEllipseCallout">
            <a:avLst>
              <a:gd name="adj1" fmla="val -28316"/>
              <a:gd name="adj2" fmla="val -190794"/>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dirty="0">
                <a:solidFill>
                  <a:schemeClr val="accent1">
                    <a:lumMod val="75000"/>
                  </a:schemeClr>
                </a:solidFill>
              </a:rPr>
              <a:t>Tip:  Do not click in this area, otherwise you will lose everything in your cart. </a:t>
            </a:r>
          </a:p>
        </p:txBody>
      </p:sp>
      <p:sp>
        <p:nvSpPr>
          <p:cNvPr id="2" name="Rectangular Callout 1" descr="bubble with script reading You can continue to add items from current category, search for new items or click on a different category.&#10;&#10;If you’re done adding items, click “View Cart” to continue on and process your order or to add more to your order after viewing cart.&#10;"/>
          <p:cNvSpPr/>
          <p:nvPr/>
        </p:nvSpPr>
        <p:spPr>
          <a:xfrm>
            <a:off x="3657600" y="4447145"/>
            <a:ext cx="5211763" cy="2258455"/>
          </a:xfrm>
          <a:prstGeom prst="wedgeRectCallout">
            <a:avLst>
              <a:gd name="adj1" fmla="val -59505"/>
              <a:gd name="adj2" fmla="val -613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en-US" dirty="0">
              <a:solidFill>
                <a:srgbClr val="000000"/>
              </a:solidFill>
              <a:latin typeface="Palatino Linotype" pitchFamily="18" charset="0"/>
              <a:ea typeface="Calibri" pitchFamily="34" charset="0"/>
              <a:cs typeface="Times New Roman" pitchFamily="18" charset="0"/>
            </a:endParaRPr>
          </a:p>
          <a:p>
            <a:pPr algn="ctr" eaLnBrk="1" hangingPunct="1">
              <a:defRPr/>
            </a:pPr>
            <a:r>
              <a:rPr lang="en-US" altLang="en-US" dirty="0">
                <a:solidFill>
                  <a:srgbClr val="000000"/>
                </a:solidFill>
                <a:ea typeface="Calibri" pitchFamily="34" charset="0"/>
                <a:cs typeface="Times New Roman" pitchFamily="18" charset="0"/>
              </a:rPr>
              <a:t>You can continue to add items from current category, search for new items or click on a different category.</a:t>
            </a:r>
          </a:p>
          <a:p>
            <a:pPr algn="ctr" eaLnBrk="1" hangingPunct="1">
              <a:defRPr/>
            </a:pPr>
            <a:endParaRPr lang="en-US" altLang="en-US" dirty="0">
              <a:solidFill>
                <a:srgbClr val="000000"/>
              </a:solidFill>
              <a:ea typeface="Calibri" pitchFamily="34" charset="0"/>
              <a:cs typeface="Times New Roman" pitchFamily="18" charset="0"/>
            </a:endParaRPr>
          </a:p>
          <a:p>
            <a:pPr algn="ctr" eaLnBrk="1" hangingPunct="1">
              <a:defRPr/>
            </a:pPr>
            <a:r>
              <a:rPr lang="en-US" altLang="en-US" dirty="0">
                <a:solidFill>
                  <a:srgbClr val="000000"/>
                </a:solidFill>
                <a:ea typeface="Calibri" pitchFamily="34" charset="0"/>
                <a:cs typeface="Times New Roman" pitchFamily="18" charset="0"/>
              </a:rPr>
              <a:t>If you’re done adding items, click “View Cart” to continue on and process your order or to add more to your order after viewing cart.</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DE_Powerpoint - pattern background">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457_ODE Powerpoint Template October 2018.potx" id="{83723655-B764-402B-9CAE-8BA2A13D1208}" vid="{A4176366-CCB1-4C72-89AD-52862F500E32}"/>
    </a:ext>
  </a:extLst>
</a:theme>
</file>

<file path=ppt/theme/theme2.xml><?xml version="1.0" encoding="utf-8"?>
<a:theme xmlns:a="http://schemas.openxmlformats.org/drawingml/2006/main" name="ODE_Powerpoint">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algn="ctr" eaLnBrk="1" hangingPunct="1">
          <a:spcBef>
            <a:spcPct val="0"/>
          </a:spcBef>
          <a:buFontTx/>
          <a:buNone/>
          <a:defRPr sz="2800" dirty="0">
            <a:solidFill>
              <a:schemeClr val="bg1"/>
            </a:solidFill>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16457_ODE Powerpoint Template October 2018.potx" id="{83723655-B764-402B-9CAE-8BA2A13D1208}" vid="{BF19C954-9DB6-430E-9B7A-0F9D3D08565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895D7B4FD22A4A9C390F7B0E997D3F" ma:contentTypeVersion="7" ma:contentTypeDescription="Create a new document." ma:contentTypeScope="" ma:versionID="78d7bd49f711d3aa5cbb090d4a7360d0">
  <xsd:schema xmlns:xsd="http://www.w3.org/2001/XMLSchema" xmlns:xs="http://www.w3.org/2001/XMLSchema" xmlns:p="http://schemas.microsoft.com/office/2006/metadata/properties" xmlns:ns1="http://schemas.microsoft.com/sharepoint/v3" xmlns:ns2="365df3b4-2938-4962-8750-b3f089551ef3" xmlns:ns3="54031767-dd6d-417c-ab73-583408f47564" targetNamespace="http://schemas.microsoft.com/office/2006/metadata/properties" ma:root="true" ma:fieldsID="588d825b507c8e642fe3917ef671a92c" ns1:_="" ns2:_="" ns3:_="">
    <xsd:import namespace="http://schemas.microsoft.com/sharepoint/v3"/>
    <xsd:import namespace="365df3b4-2938-4962-8750-b3f089551ef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5df3b4-2938-4962-8750-b3f089551ef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365df3b4-2938-4962-8750-b3f089551ef3" xsi:nil="true"/>
    <Remediation_x0020_Date xmlns="365df3b4-2938-4962-8750-b3f089551ef3">2019-01-25T08:00:00+00:00</Remediation_x0020_Date>
    <Priority xmlns="365df3b4-2938-4962-8750-b3f089551ef3">New</Priority>
  </documentManagement>
</p:properties>
</file>

<file path=customXml/itemProps1.xml><?xml version="1.0" encoding="utf-8"?>
<ds:datastoreItem xmlns:ds="http://schemas.openxmlformats.org/officeDocument/2006/customXml" ds:itemID="{9AB89124-6266-42F8-A947-D1040B27961A}">
  <ds:schemaRefs>
    <ds:schemaRef ds:uri="http://schemas.microsoft.com/sharepoint/v3/contenttype/forms"/>
  </ds:schemaRefs>
</ds:datastoreItem>
</file>

<file path=customXml/itemProps2.xml><?xml version="1.0" encoding="utf-8"?>
<ds:datastoreItem xmlns:ds="http://schemas.openxmlformats.org/officeDocument/2006/customXml" ds:itemID="{674E9199-6B5D-4B34-9FCF-E76704EF8B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65df3b4-2938-4962-8750-b3f089551ef3"/>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7126FE-C48C-4596-B392-7F9CEA8BF912}">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sharepoint/v3"/>
    <ds:schemaRef ds:uri="http://purl.org/dc/terms/"/>
    <ds:schemaRef ds:uri="54031767-dd6d-417c-ab73-583408f47564"/>
    <ds:schemaRef ds:uri="365df3b4-2938-4962-8750-b3f089551ef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ODE Template</Template>
  <TotalTime>21962</TotalTime>
  <Words>2645</Words>
  <Application>Microsoft Office PowerPoint</Application>
  <PresentationFormat>On-screen Show (4:3)</PresentationFormat>
  <Paragraphs>166</Paragraphs>
  <Slides>19</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Franklin Gothic Book</vt:lpstr>
      <vt:lpstr>Palatino Linotype</vt:lpstr>
      <vt:lpstr>Times New Roman</vt:lpstr>
      <vt:lpstr>ODE_Powerpoint - pattern background</vt:lpstr>
      <vt:lpstr>ODE_Powerpoint</vt:lpstr>
      <vt:lpstr>USDA Food Distribution Program WBSCM Ordering </vt:lpstr>
      <vt:lpstr>USDA Foods Catalog Worksheet </vt:lpstr>
      <vt:lpstr>Using the Direct Delivery Worksheet </vt:lpstr>
      <vt:lpstr>Entering an Order for Delivery to the Warehouse In WBSCM </vt:lpstr>
      <vt:lpstr>Domestic Order Entry </vt:lpstr>
      <vt:lpstr>View All Items in the Catalog </vt:lpstr>
      <vt:lpstr>Select Shopping Cart Icon  </vt:lpstr>
      <vt:lpstr>Enter Quantity &amp; Move to Cart </vt:lpstr>
      <vt:lpstr>When you’re ready to submit your Order </vt:lpstr>
      <vt:lpstr>To Expand the View </vt:lpstr>
      <vt:lpstr>Assigning delivery location to your items  </vt:lpstr>
      <vt:lpstr>Update Quantity or Delete Items </vt:lpstr>
      <vt:lpstr>Adding More Items To Your Cart </vt:lpstr>
      <vt:lpstr>Submitting Your Order </vt:lpstr>
      <vt:lpstr>Confirm your Order</vt:lpstr>
      <vt:lpstr>Confirmation of Receipt </vt:lpstr>
      <vt:lpstr>PowerPoint Presentation</vt:lpstr>
      <vt:lpstr>Oregon Department of Education “Our Why” </vt:lpstr>
      <vt:lpstr>Non-Discrimination Statement</vt:lpstr>
    </vt:vector>
  </TitlesOfParts>
  <Company>DAS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Hubeny, Linda</dc:creator>
  <cp:lastModifiedBy>CAMERON Beatrice - ODE</cp:lastModifiedBy>
  <cp:revision>512</cp:revision>
  <cp:lastPrinted>2013-08-02T20:26:57Z</cp:lastPrinted>
  <dcterms:created xsi:type="dcterms:W3CDTF">2011-03-10T13:25:45Z</dcterms:created>
  <dcterms:modified xsi:type="dcterms:W3CDTF">2023-08-24T14:44:55Z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45F3A062-8837-4E15-B121-98E5A8256C7A</vt:lpwstr>
  </property>
  <property fmtid="{D5CDD505-2E9C-101B-9397-08002B2CF9AE}" pid="3" name="ArticulatePath">
    <vt:lpwstr>ODE_WBSCM_RA_Manual</vt:lpwstr>
  </property>
  <property fmtid="{D5CDD505-2E9C-101B-9397-08002B2CF9AE}" pid="4" name="ContentTypeId">
    <vt:lpwstr>0x01010046895D7B4FD22A4A9C390F7B0E997D3F</vt:lpwstr>
  </property>
</Properties>
</file>