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4"/>
    <p:sldMasterId id="2147483710" r:id="rId5"/>
  </p:sldMasterIdLst>
  <p:notesMasterIdLst>
    <p:notesMasterId r:id="rId33"/>
  </p:notesMasterIdLst>
  <p:handoutMasterIdLst>
    <p:handoutMasterId r:id="rId34"/>
  </p:handoutMasterIdLst>
  <p:sldIdLst>
    <p:sldId id="299" r:id="rId6"/>
    <p:sldId id="302" r:id="rId7"/>
    <p:sldId id="287" r:id="rId8"/>
    <p:sldId id="288" r:id="rId9"/>
    <p:sldId id="290" r:id="rId10"/>
    <p:sldId id="291" r:id="rId11"/>
    <p:sldId id="292" r:id="rId12"/>
    <p:sldId id="293" r:id="rId13"/>
    <p:sldId id="294" r:id="rId14"/>
    <p:sldId id="295" r:id="rId15"/>
    <p:sldId id="296" r:id="rId16"/>
    <p:sldId id="297" r:id="rId17"/>
    <p:sldId id="298" r:id="rId18"/>
    <p:sldId id="257" r:id="rId19"/>
    <p:sldId id="259" r:id="rId20"/>
    <p:sldId id="275" r:id="rId21"/>
    <p:sldId id="276" r:id="rId22"/>
    <p:sldId id="277" r:id="rId23"/>
    <p:sldId id="278" r:id="rId24"/>
    <p:sldId id="284" r:id="rId25"/>
    <p:sldId id="285" r:id="rId26"/>
    <p:sldId id="279" r:id="rId27"/>
    <p:sldId id="280" r:id="rId28"/>
    <p:sldId id="281" r:id="rId29"/>
    <p:sldId id="282" r:id="rId30"/>
    <p:sldId id="286" r:id="rId31"/>
    <p:sldId id="265" r:id="rId3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12" autoAdjust="0"/>
    <p:restoredTop sz="74502" autoAdjust="0"/>
  </p:normalViewPr>
  <p:slideViewPr>
    <p:cSldViewPr snapToGrid="0">
      <p:cViewPr varScale="1">
        <p:scale>
          <a:sx n="81" d="100"/>
          <a:sy n="81" d="100"/>
        </p:scale>
        <p:origin x="2820" y="11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78" d="100"/>
          <a:sy n="78" d="100"/>
        </p:scale>
        <p:origin x="201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C33C21-FA0F-495A-878C-AEE9827647D9}" type="doc">
      <dgm:prSet loTypeId="urn:microsoft.com/office/officeart/2005/8/layout/chevron1" loCatId="process" qsTypeId="urn:microsoft.com/office/officeart/2005/8/quickstyle/simple1" qsCatId="simple" csTypeId="urn:microsoft.com/office/officeart/2005/8/colors/accent1_2" csCatId="accent1" phldr="1"/>
      <dgm:spPr/>
    </dgm:pt>
    <dgm:pt modelId="{5318165E-E9E9-4BD2-A2DF-B602E0A27D6D}">
      <dgm:prSet phldrT="[Text]"/>
      <dgm:spPr/>
      <dgm:t>
        <a:bodyPr/>
        <a:lstStyle/>
        <a:p>
          <a:r>
            <a:rPr lang="en-US" dirty="0" smtClean="0"/>
            <a:t>Notify state FDP on type of emergency and types of USDA Foods needed</a:t>
          </a:r>
          <a:endParaRPr lang="en-US" dirty="0"/>
        </a:p>
      </dgm:t>
      <dgm:extLst>
        <a:ext uri="{E40237B7-FDA0-4F09-8148-C483321AD2D9}">
          <dgm14:cNvPr xmlns:dgm14="http://schemas.microsoft.com/office/drawing/2010/diagram" id="0" name="" descr="Notify state FDP on type of emergency and types of USDA Foods needed&#10;&#10;State locates USDA Foods and arranges delivery&#10;&#10;Sponsor keeps track of USDA Foods used and how many meals were served&#10;"/>
        </a:ext>
      </dgm:extLst>
    </dgm:pt>
    <dgm:pt modelId="{47B50348-3196-4080-B142-520558F4E71F}" type="parTrans" cxnId="{813B93FE-5BA1-4CF9-B36A-54A3E14C54FC}">
      <dgm:prSet/>
      <dgm:spPr/>
      <dgm:t>
        <a:bodyPr/>
        <a:lstStyle/>
        <a:p>
          <a:endParaRPr lang="en-US"/>
        </a:p>
      </dgm:t>
    </dgm:pt>
    <dgm:pt modelId="{909A9163-0C79-45F7-99DC-29AF807DF8EB}" type="sibTrans" cxnId="{813B93FE-5BA1-4CF9-B36A-54A3E14C54FC}">
      <dgm:prSet/>
      <dgm:spPr/>
      <dgm:t>
        <a:bodyPr/>
        <a:lstStyle/>
        <a:p>
          <a:endParaRPr lang="en-US"/>
        </a:p>
      </dgm:t>
    </dgm:pt>
    <dgm:pt modelId="{BD2BD43B-EB7B-4107-97E6-B0FA9063330F}">
      <dgm:prSet phldrT="[Text]"/>
      <dgm:spPr/>
      <dgm:t>
        <a:bodyPr/>
        <a:lstStyle/>
        <a:p>
          <a:r>
            <a:rPr lang="en-US" dirty="0" smtClean="0"/>
            <a:t>State locates USDA Foods and arranges delivery</a:t>
          </a:r>
          <a:endParaRPr lang="en-US" dirty="0"/>
        </a:p>
      </dgm:t>
      <dgm:extLst>
        <a:ext uri="{E40237B7-FDA0-4F09-8148-C483321AD2D9}">
          <dgm14:cNvPr xmlns:dgm14="http://schemas.microsoft.com/office/drawing/2010/diagram" id="0" name="" descr="Notify state FDP on type of emergency and types of USDA Foods needed&#10;&#10;State locates USDA Foods and arranges delivery&#10;&#10;Sponsor keeps track of USDA Foods used and how many meals were served&#10;"/>
        </a:ext>
      </dgm:extLst>
    </dgm:pt>
    <dgm:pt modelId="{CDF17E2A-131C-4B6B-9211-C219355132A3}" type="parTrans" cxnId="{AF27FFF2-ADB1-4A8A-B0F7-732EEE816B63}">
      <dgm:prSet/>
      <dgm:spPr/>
      <dgm:t>
        <a:bodyPr/>
        <a:lstStyle/>
        <a:p>
          <a:endParaRPr lang="en-US"/>
        </a:p>
      </dgm:t>
    </dgm:pt>
    <dgm:pt modelId="{541652D3-C4D4-40A8-9B12-33D4DA462865}" type="sibTrans" cxnId="{AF27FFF2-ADB1-4A8A-B0F7-732EEE816B63}">
      <dgm:prSet/>
      <dgm:spPr/>
      <dgm:t>
        <a:bodyPr/>
        <a:lstStyle/>
        <a:p>
          <a:endParaRPr lang="en-US"/>
        </a:p>
      </dgm:t>
    </dgm:pt>
    <dgm:pt modelId="{8655F624-5CC0-463F-8FF8-1A50F4D5B6A4}">
      <dgm:prSet phldrT="[Text]"/>
      <dgm:spPr/>
      <dgm:t>
        <a:bodyPr/>
        <a:lstStyle/>
        <a:p>
          <a:r>
            <a:rPr lang="en-US" dirty="0" smtClean="0"/>
            <a:t>Sponsor keeps track of USDA Foods used and how many meals were served</a:t>
          </a:r>
          <a:endParaRPr lang="en-US" dirty="0"/>
        </a:p>
      </dgm:t>
      <dgm:extLst>
        <a:ext uri="{E40237B7-FDA0-4F09-8148-C483321AD2D9}">
          <dgm14:cNvPr xmlns:dgm14="http://schemas.microsoft.com/office/drawing/2010/diagram" id="0" name="" descr="Notify state FDP on type of emergency and types of USDA Foods needed&#10;&#10;State locates USDA Foods and arranges delivery&#10;&#10;Sponsor keeps track of USDA Foods used and how many meals were served&#10;"/>
        </a:ext>
      </dgm:extLst>
    </dgm:pt>
    <dgm:pt modelId="{00BDBAD2-A490-4B74-B7E0-BF95E8D9D892}" type="parTrans" cxnId="{5428202E-395E-4B03-A3C5-61CB0E180EF2}">
      <dgm:prSet/>
      <dgm:spPr/>
      <dgm:t>
        <a:bodyPr/>
        <a:lstStyle/>
        <a:p>
          <a:endParaRPr lang="en-US"/>
        </a:p>
      </dgm:t>
    </dgm:pt>
    <dgm:pt modelId="{9AC559AC-C41D-4515-B554-38DE314B578A}" type="sibTrans" cxnId="{5428202E-395E-4B03-A3C5-61CB0E180EF2}">
      <dgm:prSet/>
      <dgm:spPr/>
      <dgm:t>
        <a:bodyPr/>
        <a:lstStyle/>
        <a:p>
          <a:endParaRPr lang="en-US"/>
        </a:p>
      </dgm:t>
    </dgm:pt>
    <dgm:pt modelId="{7EACE141-5728-4E9E-97F6-E1218AE710A4}" type="pres">
      <dgm:prSet presAssocID="{43C33C21-FA0F-495A-878C-AEE9827647D9}" presName="Name0" presStyleCnt="0">
        <dgm:presLayoutVars>
          <dgm:dir/>
          <dgm:animLvl val="lvl"/>
          <dgm:resizeHandles val="exact"/>
        </dgm:presLayoutVars>
      </dgm:prSet>
      <dgm:spPr/>
    </dgm:pt>
    <dgm:pt modelId="{EE09C0D3-C764-406F-8366-2E8E7A0D3DC1}" type="pres">
      <dgm:prSet presAssocID="{5318165E-E9E9-4BD2-A2DF-B602E0A27D6D}" presName="parTxOnly" presStyleLbl="node1" presStyleIdx="0" presStyleCnt="3">
        <dgm:presLayoutVars>
          <dgm:chMax val="0"/>
          <dgm:chPref val="0"/>
          <dgm:bulletEnabled val="1"/>
        </dgm:presLayoutVars>
      </dgm:prSet>
      <dgm:spPr/>
      <dgm:t>
        <a:bodyPr/>
        <a:lstStyle/>
        <a:p>
          <a:endParaRPr lang="en-US"/>
        </a:p>
      </dgm:t>
    </dgm:pt>
    <dgm:pt modelId="{A994070D-DC13-41DA-8644-068B63D27BE9}" type="pres">
      <dgm:prSet presAssocID="{909A9163-0C79-45F7-99DC-29AF807DF8EB}" presName="parTxOnlySpace" presStyleCnt="0"/>
      <dgm:spPr/>
    </dgm:pt>
    <dgm:pt modelId="{FC145366-C5DE-4A75-8704-40F24A70F7D6}" type="pres">
      <dgm:prSet presAssocID="{BD2BD43B-EB7B-4107-97E6-B0FA9063330F}" presName="parTxOnly" presStyleLbl="node1" presStyleIdx="1" presStyleCnt="3">
        <dgm:presLayoutVars>
          <dgm:chMax val="0"/>
          <dgm:chPref val="0"/>
          <dgm:bulletEnabled val="1"/>
        </dgm:presLayoutVars>
      </dgm:prSet>
      <dgm:spPr/>
      <dgm:t>
        <a:bodyPr/>
        <a:lstStyle/>
        <a:p>
          <a:endParaRPr lang="en-US"/>
        </a:p>
      </dgm:t>
    </dgm:pt>
    <dgm:pt modelId="{7FD51548-71E4-48D7-8B72-470C7FC44AB0}" type="pres">
      <dgm:prSet presAssocID="{541652D3-C4D4-40A8-9B12-33D4DA462865}" presName="parTxOnlySpace" presStyleCnt="0"/>
      <dgm:spPr/>
    </dgm:pt>
    <dgm:pt modelId="{8AD15780-F07C-4C08-A8A0-F0D953EE0FE6}" type="pres">
      <dgm:prSet presAssocID="{8655F624-5CC0-463F-8FF8-1A50F4D5B6A4}" presName="parTxOnly" presStyleLbl="node1" presStyleIdx="2" presStyleCnt="3">
        <dgm:presLayoutVars>
          <dgm:chMax val="0"/>
          <dgm:chPref val="0"/>
          <dgm:bulletEnabled val="1"/>
        </dgm:presLayoutVars>
      </dgm:prSet>
      <dgm:spPr/>
      <dgm:t>
        <a:bodyPr/>
        <a:lstStyle/>
        <a:p>
          <a:endParaRPr lang="en-US"/>
        </a:p>
      </dgm:t>
    </dgm:pt>
  </dgm:ptLst>
  <dgm:cxnLst>
    <dgm:cxn modelId="{C6CAA13F-9160-40FE-8DAE-E54986DEB930}" type="presOf" srcId="{5318165E-E9E9-4BD2-A2DF-B602E0A27D6D}" destId="{EE09C0D3-C764-406F-8366-2E8E7A0D3DC1}" srcOrd="0" destOrd="0" presId="urn:microsoft.com/office/officeart/2005/8/layout/chevron1"/>
    <dgm:cxn modelId="{8DF55855-410E-4CC6-A0A5-A150B34546B2}" type="presOf" srcId="{43C33C21-FA0F-495A-878C-AEE9827647D9}" destId="{7EACE141-5728-4E9E-97F6-E1218AE710A4}" srcOrd="0" destOrd="0" presId="urn:microsoft.com/office/officeart/2005/8/layout/chevron1"/>
    <dgm:cxn modelId="{813B93FE-5BA1-4CF9-B36A-54A3E14C54FC}" srcId="{43C33C21-FA0F-495A-878C-AEE9827647D9}" destId="{5318165E-E9E9-4BD2-A2DF-B602E0A27D6D}" srcOrd="0" destOrd="0" parTransId="{47B50348-3196-4080-B142-520558F4E71F}" sibTransId="{909A9163-0C79-45F7-99DC-29AF807DF8EB}"/>
    <dgm:cxn modelId="{5428202E-395E-4B03-A3C5-61CB0E180EF2}" srcId="{43C33C21-FA0F-495A-878C-AEE9827647D9}" destId="{8655F624-5CC0-463F-8FF8-1A50F4D5B6A4}" srcOrd="2" destOrd="0" parTransId="{00BDBAD2-A490-4B74-B7E0-BF95E8D9D892}" sibTransId="{9AC559AC-C41D-4515-B554-38DE314B578A}"/>
    <dgm:cxn modelId="{34932BD9-5C81-45DE-A990-FD14A7F80CF8}" type="presOf" srcId="{8655F624-5CC0-463F-8FF8-1A50F4D5B6A4}" destId="{8AD15780-F07C-4C08-A8A0-F0D953EE0FE6}" srcOrd="0" destOrd="0" presId="urn:microsoft.com/office/officeart/2005/8/layout/chevron1"/>
    <dgm:cxn modelId="{C1A69B7A-965D-4A5C-8F71-F698500E8D61}" type="presOf" srcId="{BD2BD43B-EB7B-4107-97E6-B0FA9063330F}" destId="{FC145366-C5DE-4A75-8704-40F24A70F7D6}" srcOrd="0" destOrd="0" presId="urn:microsoft.com/office/officeart/2005/8/layout/chevron1"/>
    <dgm:cxn modelId="{AF27FFF2-ADB1-4A8A-B0F7-732EEE816B63}" srcId="{43C33C21-FA0F-495A-878C-AEE9827647D9}" destId="{BD2BD43B-EB7B-4107-97E6-B0FA9063330F}" srcOrd="1" destOrd="0" parTransId="{CDF17E2A-131C-4B6B-9211-C219355132A3}" sibTransId="{541652D3-C4D4-40A8-9B12-33D4DA462865}"/>
    <dgm:cxn modelId="{45EA1505-5613-44E1-A4DF-BF835B60609B}" type="presParOf" srcId="{7EACE141-5728-4E9E-97F6-E1218AE710A4}" destId="{EE09C0D3-C764-406F-8366-2E8E7A0D3DC1}" srcOrd="0" destOrd="0" presId="urn:microsoft.com/office/officeart/2005/8/layout/chevron1"/>
    <dgm:cxn modelId="{FF9983ED-E4F8-4735-9706-F6B318094742}" type="presParOf" srcId="{7EACE141-5728-4E9E-97F6-E1218AE710A4}" destId="{A994070D-DC13-41DA-8644-068B63D27BE9}" srcOrd="1" destOrd="0" presId="urn:microsoft.com/office/officeart/2005/8/layout/chevron1"/>
    <dgm:cxn modelId="{EAB915F1-2532-42B5-AA31-0C76C00EB3C5}" type="presParOf" srcId="{7EACE141-5728-4E9E-97F6-E1218AE710A4}" destId="{FC145366-C5DE-4A75-8704-40F24A70F7D6}" srcOrd="2" destOrd="0" presId="urn:microsoft.com/office/officeart/2005/8/layout/chevron1"/>
    <dgm:cxn modelId="{EC7DA75E-3BCC-4AB6-AD9F-8F24A10AFEBB}" type="presParOf" srcId="{7EACE141-5728-4E9E-97F6-E1218AE710A4}" destId="{7FD51548-71E4-48D7-8B72-470C7FC44AB0}" srcOrd="3" destOrd="0" presId="urn:microsoft.com/office/officeart/2005/8/layout/chevron1"/>
    <dgm:cxn modelId="{735B6992-0D78-4564-B46D-34DC6C42E25A}" type="presParOf" srcId="{7EACE141-5728-4E9E-97F6-E1218AE710A4}" destId="{8AD15780-F07C-4C08-A8A0-F0D953EE0FE6}"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09C0D3-C764-406F-8366-2E8E7A0D3DC1}">
      <dsp:nvSpPr>
        <dsp:cNvPr id="0" name=""/>
        <dsp:cNvSpPr/>
      </dsp:nvSpPr>
      <dsp:spPr>
        <a:xfrm>
          <a:off x="2477" y="1381407"/>
          <a:ext cx="3019015" cy="1207606"/>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kern="1200" dirty="0" smtClean="0"/>
            <a:t>Notify state FDP on type of emergency and types of USDA Foods needed</a:t>
          </a:r>
          <a:endParaRPr lang="en-US" sz="1600" kern="1200" dirty="0"/>
        </a:p>
      </dsp:txBody>
      <dsp:txXfrm>
        <a:off x="606280" y="1381407"/>
        <a:ext cx="1811409" cy="1207606"/>
      </dsp:txXfrm>
    </dsp:sp>
    <dsp:sp modelId="{FC145366-C5DE-4A75-8704-40F24A70F7D6}">
      <dsp:nvSpPr>
        <dsp:cNvPr id="0" name=""/>
        <dsp:cNvSpPr/>
      </dsp:nvSpPr>
      <dsp:spPr>
        <a:xfrm>
          <a:off x="2719591" y="1381407"/>
          <a:ext cx="3019015" cy="1207606"/>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kern="1200" dirty="0" smtClean="0"/>
            <a:t>State locates USDA Foods and arranges delivery</a:t>
          </a:r>
          <a:endParaRPr lang="en-US" sz="1600" kern="1200" dirty="0"/>
        </a:p>
      </dsp:txBody>
      <dsp:txXfrm>
        <a:off x="3323394" y="1381407"/>
        <a:ext cx="1811409" cy="1207606"/>
      </dsp:txXfrm>
    </dsp:sp>
    <dsp:sp modelId="{8AD15780-F07C-4C08-A8A0-F0D953EE0FE6}">
      <dsp:nvSpPr>
        <dsp:cNvPr id="0" name=""/>
        <dsp:cNvSpPr/>
      </dsp:nvSpPr>
      <dsp:spPr>
        <a:xfrm>
          <a:off x="5436705" y="1381407"/>
          <a:ext cx="3019015" cy="1207606"/>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kern="1200" dirty="0" smtClean="0"/>
            <a:t>Sponsor keeps track of USDA Foods used and how many meals were served</a:t>
          </a:r>
          <a:endParaRPr lang="en-US" sz="1600" kern="1200" dirty="0"/>
        </a:p>
      </dsp:txBody>
      <dsp:txXfrm>
        <a:off x="6040508" y="1381407"/>
        <a:ext cx="1811409" cy="120760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2F741AA7-A27C-4196-881B-53C206C498CE}" type="datetimeFigureOut">
              <a:rPr lang="en-US" smtClean="0"/>
              <a:t>4/26/2022</a:t>
            </a:fld>
            <a:endParaRPr lang="en-US"/>
          </a:p>
        </p:txBody>
      </p:sp>
      <p:sp>
        <p:nvSpPr>
          <p:cNvPr id="4" name="Footer Placeholder 3"/>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7A009371-87A2-4285-A1F0-38EADCD1CDF0}" type="slidenum">
              <a:rPr lang="en-US" smtClean="0"/>
              <a:t>‹#›</a:t>
            </a:fld>
            <a:endParaRPr lang="en-US"/>
          </a:p>
        </p:txBody>
      </p:sp>
    </p:spTree>
    <p:extLst>
      <p:ext uri="{BB962C8B-B14F-4D97-AF65-F5344CB8AC3E}">
        <p14:creationId xmlns:p14="http://schemas.microsoft.com/office/powerpoint/2010/main" val="276931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16E269B5-A450-40E7-A292-22517D9C251B}" type="datetimeFigureOut">
              <a:rPr lang="en-US" smtClean="0"/>
              <a:t>4/26/2022</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E2B63952-BBA8-4838-A0CF-80F9272645AB}" type="slidenum">
              <a:rPr lang="en-US" smtClean="0"/>
              <a:t>‹#›</a:t>
            </a:fld>
            <a:endParaRPr lang="en-US"/>
          </a:p>
        </p:txBody>
      </p:sp>
    </p:spTree>
    <p:extLst>
      <p:ext uri="{BB962C8B-B14F-4D97-AF65-F5344CB8AC3E}">
        <p14:creationId xmlns:p14="http://schemas.microsoft.com/office/powerpoint/2010/main" val="4115451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dirty="0" smtClean="0"/>
              <a:t>Welcome to an overview of the Child Nutrition Programs Disaster Response options available to sponsors. It is</a:t>
            </a:r>
            <a:r>
              <a:rPr lang="en-US" baseline="0" dirty="0" smtClean="0"/>
              <a:t> always best to be prepared </a:t>
            </a:r>
            <a:r>
              <a:rPr lang="en-US" u="sng" baseline="0" dirty="0" smtClean="0"/>
              <a:t>before</a:t>
            </a:r>
            <a:r>
              <a:rPr lang="en-US" baseline="0" dirty="0" smtClean="0"/>
              <a:t> a disaster strikes.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1</a:t>
            </a:fld>
            <a:endParaRPr lang="en-US"/>
          </a:p>
        </p:txBody>
      </p:sp>
    </p:spTree>
    <p:extLst>
      <p:ext uri="{BB962C8B-B14F-4D97-AF65-F5344CB8AC3E}">
        <p14:creationId xmlns:p14="http://schemas.microsoft.com/office/powerpoint/2010/main" val="193304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 brief</a:t>
            </a:r>
            <a:r>
              <a:rPr lang="en-US" baseline="0" dirty="0" smtClean="0"/>
              <a:t> recap of the process-</a:t>
            </a:r>
          </a:p>
          <a:p>
            <a:endParaRPr lang="en-US" baseline="0" dirty="0" smtClean="0"/>
          </a:p>
          <a:p>
            <a:r>
              <a:rPr lang="en-US" baseline="0" dirty="0" smtClean="0"/>
              <a:t>-Notify the State Food Distribution contact on the type of emergency and types of USDA Foods needed.</a:t>
            </a:r>
          </a:p>
          <a:p>
            <a:r>
              <a:rPr lang="en-US" dirty="0" smtClean="0"/>
              <a:t>-The state will locate USDA Foods</a:t>
            </a:r>
            <a:r>
              <a:rPr lang="en-US" baseline="0" dirty="0" smtClean="0"/>
              <a:t> and find best method for delivery of those foods. </a:t>
            </a:r>
          </a:p>
          <a:p>
            <a:r>
              <a:rPr lang="en-US" baseline="0" dirty="0" smtClean="0"/>
              <a:t>-The sponsor is required to keep track of the USDA Food used and how many meals were served.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10</a:t>
            </a:fld>
            <a:endParaRPr lang="en-US"/>
          </a:p>
        </p:txBody>
      </p:sp>
    </p:spTree>
    <p:extLst>
      <p:ext uri="{BB962C8B-B14F-4D97-AF65-F5344CB8AC3E}">
        <p14:creationId xmlns:p14="http://schemas.microsoft.com/office/powerpoint/2010/main" val="405337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important to note that USDA does</a:t>
            </a:r>
            <a:r>
              <a:rPr lang="en-US" baseline="0" dirty="0" smtClean="0"/>
              <a:t> not have the authority to replace foods that are lost, destroyed, contaminated, or rendered unusable as a result of a disaster, emergency, or situation of distress. </a:t>
            </a:r>
          </a:p>
          <a:p>
            <a:endParaRPr lang="en-US" baseline="0" dirty="0" smtClean="0"/>
          </a:p>
          <a:p>
            <a:r>
              <a:rPr lang="en-US" baseline="0" dirty="0" smtClean="0"/>
              <a:t>Most insurance providers cover lost of inventory, including food. Check your policy insurance for details. A sponsor could potentially lose hundreds or thousands of dollars of food in a disaster, so make sure this is a covered item. Pay particular attention to loss of food during a power failure.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11</a:t>
            </a:fld>
            <a:endParaRPr lang="en-US"/>
          </a:p>
        </p:txBody>
      </p:sp>
    </p:spTree>
    <p:extLst>
      <p:ext uri="{BB962C8B-B14F-4D97-AF65-F5344CB8AC3E}">
        <p14:creationId xmlns:p14="http://schemas.microsoft.com/office/powerpoint/2010/main" val="26989688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conclusion,</a:t>
            </a:r>
            <a:r>
              <a:rPr lang="en-US" baseline="0" dirty="0" smtClean="0"/>
              <a:t> be familiar with the USDA Foods disaster manual and ODE USDA Foods disaster guidance/contact document. </a:t>
            </a:r>
          </a:p>
          <a:p>
            <a:endParaRPr lang="en-US" baseline="0" dirty="0" smtClean="0"/>
          </a:p>
          <a:p>
            <a:r>
              <a:rPr lang="en-US" baseline="0" dirty="0" smtClean="0"/>
              <a:t>-Education the community and school leaders on the availability of USDA Foods during a disaster/situation of distress. </a:t>
            </a:r>
          </a:p>
          <a:p>
            <a:endParaRPr lang="en-US" baseline="0" dirty="0" smtClean="0"/>
          </a:p>
          <a:p>
            <a:r>
              <a:rPr lang="en-US" baseline="0" dirty="0" smtClean="0"/>
              <a:t>-Conduct annual training and network with local disaster feeding organizations</a:t>
            </a:r>
          </a:p>
          <a:p>
            <a:endParaRPr lang="en-US" baseline="0" dirty="0" smtClean="0"/>
          </a:p>
          <a:p>
            <a:r>
              <a:rPr lang="en-US" dirty="0" smtClean="0"/>
              <a:t>-Maintain a 24/7 emergency contact</a:t>
            </a:r>
            <a:r>
              <a:rPr lang="en-US" baseline="0" dirty="0" smtClean="0"/>
              <a:t> list and distribute to pertinent individuals. Make sure this list is kept</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12</a:t>
            </a:fld>
            <a:endParaRPr lang="en-US"/>
          </a:p>
        </p:txBody>
      </p:sp>
    </p:spTree>
    <p:extLst>
      <p:ext uri="{BB962C8B-B14F-4D97-AF65-F5344CB8AC3E}">
        <p14:creationId xmlns:p14="http://schemas.microsoft.com/office/powerpoint/2010/main" val="31173236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a few</a:t>
            </a:r>
            <a:r>
              <a:rPr lang="en-US" baseline="0" dirty="0" smtClean="0"/>
              <a:t> links to additional USDA Foods resources.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13</a:t>
            </a:fld>
            <a:endParaRPr lang="en-US"/>
          </a:p>
        </p:txBody>
      </p:sp>
    </p:spTree>
    <p:extLst>
      <p:ext uri="{BB962C8B-B14F-4D97-AF65-F5344CB8AC3E}">
        <p14:creationId xmlns:p14="http://schemas.microsoft.com/office/powerpoint/2010/main" val="30172246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dirty="0" smtClean="0"/>
              <a:t>Now let’s discuss the CACFP and responding </a:t>
            </a:r>
            <a:r>
              <a:rPr lang="en-US" baseline="0" dirty="0" smtClean="0"/>
              <a:t>to a disaster.</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14</a:t>
            </a:fld>
            <a:endParaRPr lang="en-US"/>
          </a:p>
        </p:txBody>
      </p:sp>
    </p:spTree>
    <p:extLst>
      <p:ext uri="{BB962C8B-B14F-4D97-AF65-F5344CB8AC3E}">
        <p14:creationId xmlns:p14="http://schemas.microsoft.com/office/powerpoint/2010/main" val="5778523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buFont typeface="Arial" panose="020B0604020202020204" pitchFamily="34" charset="0"/>
              <a:buChar char="•"/>
            </a:pPr>
            <a:r>
              <a:rPr lang="en-US" sz="1200" dirty="0" smtClean="0"/>
              <a:t>Emergency shelters that provide temporary housing to displaced families are eligible to participate in CACFP. </a:t>
            </a:r>
          </a:p>
          <a:p>
            <a:pPr marL="457200" indent="-457200">
              <a:buFont typeface="Arial" panose="020B0604020202020204" pitchFamily="34" charset="0"/>
              <a:buChar char="•"/>
            </a:pPr>
            <a:r>
              <a:rPr lang="en-US" sz="1200" dirty="0" smtClean="0"/>
              <a:t>Where significant numbers of persons are being temporarily housed, State agencies may designate any appropriate facility as an emergency shelter, and may waive institution application requirements in these situations. </a:t>
            </a:r>
          </a:p>
          <a:p>
            <a:pPr marL="457200" indent="-457200">
              <a:buFont typeface="Arial" panose="020B0604020202020204" pitchFamily="34" charset="0"/>
              <a:buChar char="•"/>
            </a:pPr>
            <a:r>
              <a:rPr lang="en-US" sz="1200" dirty="0" smtClean="0"/>
              <a:t>When State agencies have designated a facility as an emergency shelter, all children through age 18 may receive up to three free meals (breakfast, lunch, and supper) each day.</a:t>
            </a:r>
          </a:p>
          <a:p>
            <a:pPr marL="457200" indent="-457200">
              <a:buFont typeface="Arial" panose="020B0604020202020204" pitchFamily="34" charset="0"/>
              <a:buChar char="•"/>
            </a:pPr>
            <a:r>
              <a:rPr lang="en-US" sz="1200" dirty="0" smtClean="0"/>
              <a:t>An “appropriate facility” may include a school or an institution which, although it is not providing actual shelter, is nevertheless providing meals to displaced families who are being temporarily housed elsewhere, in locations that may not have the means to provide meal services to these temporary residents.</a:t>
            </a:r>
            <a:endParaRPr lang="en-US" sz="1600" dirty="0" smtClean="0"/>
          </a:p>
          <a:p>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15</a:t>
            </a:fld>
            <a:endParaRPr lang="en-US"/>
          </a:p>
        </p:txBody>
      </p:sp>
    </p:spTree>
    <p:extLst>
      <p:ext uri="{BB962C8B-B14F-4D97-AF65-F5344CB8AC3E}">
        <p14:creationId xmlns:p14="http://schemas.microsoft.com/office/powerpoint/2010/main" val="42138694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State agencies also may allow at-risk afterschool centers to continue serving meals and snacks as part of the At-Risk Afterschool Meals component of CACFP during unanticipated school closures (7 CFR 226.17a(b)(1)). </a:t>
            </a:r>
          </a:p>
          <a:p>
            <a:pPr marL="457200" indent="-45720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On days when schools are closed, at-risk afterschool centers that normally offer a snack and supper after school may instead choose to offer either lunch and a snack, or breakfast and a snack.  </a:t>
            </a:r>
          </a:p>
          <a:p>
            <a:pPr marL="457200" indent="-45720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Educational or enrichment activities must be offered.  </a:t>
            </a:r>
          </a:p>
          <a:p>
            <a:pPr marL="457200" indent="-45720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These meals and snacks would be reimbursed through CACFP at the free rate.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16</a:t>
            </a:fld>
            <a:endParaRPr lang="en-US"/>
          </a:p>
        </p:txBody>
      </p:sp>
    </p:spTree>
    <p:extLst>
      <p:ext uri="{BB962C8B-B14F-4D97-AF65-F5344CB8AC3E}">
        <p14:creationId xmlns:p14="http://schemas.microsoft.com/office/powerpoint/2010/main" val="28829702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dirty="0" smtClean="0"/>
              <a:t>Next we’ll discuss the SFSP and responding </a:t>
            </a:r>
            <a:r>
              <a:rPr lang="en-US" baseline="0" dirty="0" smtClean="0"/>
              <a:t>to a disaster.</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17</a:t>
            </a:fld>
            <a:endParaRPr lang="en-US"/>
          </a:p>
        </p:txBody>
      </p:sp>
    </p:spTree>
    <p:extLst>
      <p:ext uri="{BB962C8B-B14F-4D97-AF65-F5344CB8AC3E}">
        <p14:creationId xmlns:p14="http://schemas.microsoft.com/office/powerpoint/2010/main" val="39553834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State agencies and sponsors may determine that operating SFSP or SSO sites would be useful when schools or day care facilities must remain closed due to disaster situations. SFSP regulations allow expedited approval of feeding sites during an emergency. Organizations with current agreements to operate the SFSP may be approved to open emergency feeding sites</a:t>
            </a:r>
          </a:p>
        </p:txBody>
      </p:sp>
      <p:sp>
        <p:nvSpPr>
          <p:cNvPr id="4" name="Slide Number Placeholder 3"/>
          <p:cNvSpPr>
            <a:spLocks noGrp="1"/>
          </p:cNvSpPr>
          <p:nvPr>
            <p:ph type="sldNum" sz="quarter" idx="10"/>
          </p:nvPr>
        </p:nvSpPr>
        <p:spPr/>
        <p:txBody>
          <a:bodyPr/>
          <a:lstStyle/>
          <a:p>
            <a:fld id="{E2B63952-BBA8-4838-A0CF-80F9272645AB}" type="slidenum">
              <a:rPr lang="en-US" smtClean="0"/>
              <a:t>18</a:t>
            </a:fld>
            <a:endParaRPr lang="en-US"/>
          </a:p>
        </p:txBody>
      </p:sp>
    </p:spTree>
    <p:extLst>
      <p:ext uri="{BB962C8B-B14F-4D97-AF65-F5344CB8AC3E}">
        <p14:creationId xmlns:p14="http://schemas.microsoft.com/office/powerpoint/2010/main" val="21915309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During unanticipated closures of schools or day care programs, State agencies and sponsors may determine that providing meals through SFSP or SSO is a feasible option. If sponsors serve meals during unanticipated school closures, these meals are reimbursed at the free rates.</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When unanticipated school closures occur, State agencies may exempt existing sponsors from submitting new applications to participate if the sponsor participated in SFSP at any time during the current year or in either of the prior two calendar years </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In addition, sponsors applying for participation in the Program due to an unanticipated school closure are exempt from the application submission deadline</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State agencies also may waive the requirement that, during unanticipated school closures, SFSP and SSO meals must be served at non-school sites. </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Area eligibility requirements still apply for service during unanticipated school closures</a:t>
            </a:r>
          </a:p>
        </p:txBody>
      </p:sp>
      <p:sp>
        <p:nvSpPr>
          <p:cNvPr id="4" name="Slide Number Placeholder 3"/>
          <p:cNvSpPr>
            <a:spLocks noGrp="1"/>
          </p:cNvSpPr>
          <p:nvPr>
            <p:ph type="sldNum" sz="quarter" idx="10"/>
          </p:nvPr>
        </p:nvSpPr>
        <p:spPr/>
        <p:txBody>
          <a:bodyPr/>
          <a:lstStyle/>
          <a:p>
            <a:fld id="{E2B63952-BBA8-4838-A0CF-80F9272645AB}" type="slidenum">
              <a:rPr lang="en-US" smtClean="0"/>
              <a:t>19</a:t>
            </a:fld>
            <a:endParaRPr lang="en-US"/>
          </a:p>
        </p:txBody>
      </p:sp>
    </p:spTree>
    <p:extLst>
      <p:ext uri="{BB962C8B-B14F-4D97-AF65-F5344CB8AC3E}">
        <p14:creationId xmlns:p14="http://schemas.microsoft.com/office/powerpoint/2010/main" val="1944682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several avenues</a:t>
            </a:r>
            <a:r>
              <a:rPr lang="en-US" baseline="0" dirty="0" smtClean="0"/>
              <a:t> available for CNP sponsors to provide feeding services in the event of a disaster.  Those avenues are USDA Foods, CACFP, SFSP and SSO through the National School Lunch Program.  On the slide is a link to a memo that covers these options. USDA Foods provides direct foods for use in a disaster while the other programs provide reimbursement of meals served to children.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2</a:t>
            </a:fld>
            <a:endParaRPr lang="en-US"/>
          </a:p>
        </p:txBody>
      </p:sp>
    </p:spTree>
    <p:extLst>
      <p:ext uri="{BB962C8B-B14F-4D97-AF65-F5344CB8AC3E}">
        <p14:creationId xmlns:p14="http://schemas.microsoft.com/office/powerpoint/2010/main" val="16651168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solidFill>
                  <a:prstClr val="black"/>
                </a:solidFill>
              </a:rPr>
              <a:t>While not related to disaster response, SFSP does allow </a:t>
            </a:r>
            <a:r>
              <a:rPr lang="en-US" sz="1200" baseline="0" dirty="0" smtClean="0">
                <a:solidFill>
                  <a:prstClr val="black"/>
                </a:solidFill>
              </a:rPr>
              <a:t>non-congregate feeding during periods of excessive heat and during exceptional circumstances as part of a demonstration project.</a:t>
            </a:r>
            <a:endParaRPr lang="en-US" sz="1200" dirty="0" smtClean="0">
              <a:solidFill>
                <a:prstClr val="black"/>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solidFill>
                  <a:prstClr val="black"/>
                </a:solidFill>
              </a:rPr>
              <a:t>Non-congregate feeding is </a:t>
            </a:r>
            <a:r>
              <a:rPr lang="en-US" sz="1200" baseline="0" dirty="0" smtClean="0">
                <a:solidFill>
                  <a:prstClr val="black"/>
                </a:solidFill>
              </a:rPr>
              <a:t>available for sponsors that experience excessive heat or exceptional circumstances that are unrelated to disasters</a:t>
            </a:r>
            <a:endParaRPr lang="en-US" sz="1200" dirty="0" smtClean="0">
              <a:solidFill>
                <a:prstClr val="black"/>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solidFill>
                  <a:prstClr val="black"/>
                </a:solidFill>
              </a:rPr>
              <a:t>Sponsors operating approved outdoor meal sites without temperature-controlled alternative sites may operate as non-congregate sites on days when the area is experiencing excessive heat. Non-congregate meal service shall be permitted only on days when the National Weather Service (NWS) has issued a Heat Advisory, an Excessive Heat Warning, or an Excessive Heat Watch for the area in which an approved outdoor meal site is located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solidFill>
                  <a:prstClr val="black"/>
                </a:solidFill>
              </a:rPr>
              <a:t>Again, this is part</a:t>
            </a:r>
            <a:r>
              <a:rPr lang="en-US" sz="1200" baseline="0" dirty="0" smtClean="0">
                <a:solidFill>
                  <a:prstClr val="black"/>
                </a:solidFill>
              </a:rPr>
              <a:t> of a demonstration project that is approved annually by USDA</a:t>
            </a:r>
            <a:endParaRPr lang="en-US" sz="1200" dirty="0" smtClean="0">
              <a:solidFill>
                <a:prstClr val="black"/>
              </a:solidFill>
            </a:endParaRP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2B63952-BBA8-4838-A0CF-80F9272645AB}" type="slidenum">
              <a:rPr lang="en-US" smtClean="0"/>
              <a:t>20</a:t>
            </a:fld>
            <a:endParaRPr lang="en-US"/>
          </a:p>
        </p:txBody>
      </p:sp>
    </p:spTree>
    <p:extLst>
      <p:ext uri="{BB962C8B-B14F-4D97-AF65-F5344CB8AC3E}">
        <p14:creationId xmlns:p14="http://schemas.microsoft.com/office/powerpoint/2010/main" val="36806942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solidFill>
                  <a:prstClr val="black"/>
                </a:solidFill>
              </a:rPr>
              <a:t>In</a:t>
            </a:r>
            <a:r>
              <a:rPr lang="en-US" sz="1200" baseline="0" dirty="0" smtClean="0">
                <a:solidFill>
                  <a:prstClr val="black"/>
                </a:solidFill>
              </a:rPr>
              <a:t> addition to excessive heat, sponsors may request approval for non-congregate feeding based on </a:t>
            </a:r>
            <a:r>
              <a:rPr lang="en-US" sz="1200" dirty="0" smtClean="0">
                <a:solidFill>
                  <a:prstClr val="black"/>
                </a:solidFill>
              </a:rPr>
              <a:t>Exceptional Circumstances. </a:t>
            </a:r>
            <a:r>
              <a:rPr lang="en-US" sz="1200" b="0" i="0" u="none" strike="noStrike" kern="1200" baseline="0" dirty="0" smtClean="0">
                <a:solidFill>
                  <a:schemeClr val="tx1"/>
                </a:solidFill>
                <a:latin typeface="+mn-lt"/>
                <a:ea typeface="+mn-ea"/>
                <a:cs typeface="+mn-cs"/>
              </a:rPr>
              <a:t>FNS considers requests based on exceptional circumstances related to extreme weather events, such as wildfires, flooding, etc.  ODE must send requests through the Regional Office for advance approval by the FNS National Office.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baseline="0" dirty="0" smtClean="0">
                <a:solidFill>
                  <a:schemeClr val="tx1"/>
                </a:solidFill>
                <a:latin typeface="+mn-lt"/>
                <a:ea typeface="+mn-ea"/>
                <a:cs typeface="+mn-cs"/>
              </a:rPr>
              <a:t>ODE CNP will work closely with the requesting sponsor to develop a complete and comprehensive request that describes the exceptional circumstances imposing a barrier to congregate feeding, justifies the need for the exception, and describes how the sponsor’s operations will change and how eliminating the congregate feeding requirement will address the problem.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smtClean="0">
                <a:solidFill>
                  <a:schemeClr val="tx1"/>
                </a:solidFill>
                <a:effectLst/>
                <a:latin typeface="+mn-lt"/>
                <a:ea typeface="+mn-ea"/>
                <a:cs typeface="+mn-cs"/>
              </a:rPr>
              <a:t>ODE has submitted a waiver request to USDA for this year to allow for the service of non-congregate meals for safety reasons served to children through the Summer Food Service Program (SFSP) and Seamless Summer Option (SSO) at summer meal sites in Oregon areas experiencing air quality advisories of “unhealthy for sensitive groups, unhealthy, very unhealthy or hazardous” due to wildfires.  The</a:t>
            </a:r>
            <a:r>
              <a:rPr lang="en-US" sz="1200" b="0" i="0" kern="1200" baseline="0" dirty="0" smtClean="0">
                <a:solidFill>
                  <a:schemeClr val="tx1"/>
                </a:solidFill>
                <a:effectLst/>
                <a:latin typeface="+mn-lt"/>
                <a:ea typeface="+mn-ea"/>
                <a:cs typeface="+mn-cs"/>
              </a:rPr>
              <a:t> waiver has not yet been approved by USDA.</a:t>
            </a:r>
            <a:endParaRPr lang="en-US" sz="1200" dirty="0" smtClean="0">
              <a:solidFill>
                <a:prstClr val="black"/>
              </a:solidFill>
            </a:endParaRP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2B63952-BBA8-4838-A0CF-80F9272645AB}" type="slidenum">
              <a:rPr lang="en-US" smtClean="0"/>
              <a:t>21</a:t>
            </a:fld>
            <a:endParaRPr lang="en-US"/>
          </a:p>
        </p:txBody>
      </p:sp>
    </p:spTree>
    <p:extLst>
      <p:ext uri="{BB962C8B-B14F-4D97-AF65-F5344CB8AC3E}">
        <p14:creationId xmlns:p14="http://schemas.microsoft.com/office/powerpoint/2010/main" val="27884356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dirty="0" smtClean="0"/>
              <a:t>In addition to Program responses to disasters, there are specific flexibilities</a:t>
            </a:r>
            <a:r>
              <a:rPr lang="en-US" baseline="0" dirty="0" smtClean="0"/>
              <a:t> that exist in CNP during specific disaster situations.</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22</a:t>
            </a:fld>
            <a:endParaRPr lang="en-US"/>
          </a:p>
        </p:txBody>
      </p:sp>
    </p:spTree>
    <p:extLst>
      <p:ext uri="{BB962C8B-B14F-4D97-AF65-F5344CB8AC3E}">
        <p14:creationId xmlns:p14="http://schemas.microsoft.com/office/powerpoint/2010/main" val="17064471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For all Programs, flexibility is allowed with regard to time of meal service and use of offer versus serve. These modifications may be made with ODE approval. </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If emergency conditions exist that prevent schools, institutions, or sponsors from obtaining fluid milk, the State agency may allow service of meals without milk or with an alternate form of milk, such as canned or dry milk</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For NSLP, sponsors, with approval from FNS, may serve meals that do not meet the menu planning or meal pattern requirements in disaster situations.  For CACFP, special variations may be made in the food components of meals, with FNS approval.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23</a:t>
            </a:fld>
            <a:endParaRPr lang="en-US"/>
          </a:p>
        </p:txBody>
      </p:sp>
    </p:spTree>
    <p:extLst>
      <p:ext uri="{BB962C8B-B14F-4D97-AF65-F5344CB8AC3E}">
        <p14:creationId xmlns:p14="http://schemas.microsoft.com/office/powerpoint/2010/main" val="21363322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In disaster situations, the FNS Regional Offices (ROs) are authorized to allow sponsors to submit claims beyond the 60/90-day requirement. Claims submitted outside of the 60/90-day requirement, as a result of a disaster, are not subject to the one-time exception for late submissions </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When records required for review purposes, such as paid claims, approved applications and production records, are destroyed, sponsors should inform ODE of the circumstances and dates of the losses, and the types and approximate age of the records that were lost. </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Sponsors that are operational, but unable to maintain normal accountability systems, including counting, claiming, and monitoring, must contact ODE regarding how to proceed. In these situations, waiver requests must be submitted to FNS for approval.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24</a:t>
            </a:fld>
            <a:endParaRPr lang="en-US"/>
          </a:p>
        </p:txBody>
      </p:sp>
    </p:spTree>
    <p:extLst>
      <p:ext uri="{BB962C8B-B14F-4D97-AF65-F5344CB8AC3E}">
        <p14:creationId xmlns:p14="http://schemas.microsoft.com/office/powerpoint/2010/main" val="33420532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Based on the significant needs of each community, USDA ROs may waive the requirements under CACFP, SFSP, and SSO that sponsors document that each site is serving an area in which poor economic conditions exist. These requirements may be waived for existing eligible sites located in the area damaged by a natural disaster that must relocate to areas that are not eligible based on school or census data. </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Additionally, ODE may waive the requirement that, during an unanticipated school closure, SFSP sites may not be located at school sites.  Although schools may be closed, some school buildings may be unaffected by the disaster and may be approved as a location for emergency feeding.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25</a:t>
            </a:fld>
            <a:endParaRPr lang="en-US"/>
          </a:p>
        </p:txBody>
      </p:sp>
    </p:spTree>
    <p:extLst>
      <p:ext uri="{BB962C8B-B14F-4D97-AF65-F5344CB8AC3E}">
        <p14:creationId xmlns:p14="http://schemas.microsoft.com/office/powerpoint/2010/main" val="1797844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b="0" i="0" u="none" strike="noStrike" kern="1200" baseline="0" dirty="0" smtClean="0">
                <a:solidFill>
                  <a:schemeClr val="tx1"/>
                </a:solidFill>
                <a:latin typeface="+mn-lt"/>
                <a:ea typeface="+mn-ea"/>
                <a:cs typeface="+mn-cs"/>
              </a:rPr>
              <a:t>If you experience any emergency situations with CNP, please contact us for guidance.  For USDA Foods related emergencies contact Chris </a:t>
            </a:r>
            <a:r>
              <a:rPr lang="en-US" sz="1200" b="0" i="0" u="none" strike="noStrike" kern="1200" baseline="0" dirty="0" err="1" smtClean="0">
                <a:solidFill>
                  <a:schemeClr val="tx1"/>
                </a:solidFill>
                <a:latin typeface="+mn-lt"/>
                <a:ea typeface="+mn-ea"/>
                <a:cs typeface="+mn-cs"/>
              </a:rPr>
              <a:t>Facha</a:t>
            </a:r>
            <a:r>
              <a:rPr lang="en-US" sz="1200" b="0" i="0" u="none" strike="noStrike" kern="1200" baseline="0" dirty="0" smtClean="0">
                <a:solidFill>
                  <a:schemeClr val="tx1"/>
                </a:solidFill>
                <a:latin typeface="+mn-lt"/>
                <a:ea typeface="+mn-ea"/>
                <a:cs typeface="+mn-cs"/>
              </a:rPr>
              <a:t> or Sarah English.  For CACFP/SFSP contact Lynne </a:t>
            </a:r>
            <a:r>
              <a:rPr lang="en-US" sz="1200" b="0" i="0" u="none" strike="noStrike" kern="1200" baseline="0" dirty="0" err="1" smtClean="0">
                <a:solidFill>
                  <a:schemeClr val="tx1"/>
                </a:solidFill>
                <a:latin typeface="+mn-lt"/>
                <a:ea typeface="+mn-ea"/>
                <a:cs typeface="+mn-cs"/>
              </a:rPr>
              <a:t>Reinoso</a:t>
            </a:r>
            <a:r>
              <a:rPr lang="en-US" sz="1200" b="0" i="0" u="none" strike="noStrike" kern="1200" baseline="0" dirty="0" smtClean="0">
                <a:solidFill>
                  <a:schemeClr val="tx1"/>
                </a:solidFill>
                <a:latin typeface="+mn-lt"/>
                <a:ea typeface="+mn-ea"/>
                <a:cs typeface="+mn-cs"/>
              </a:rPr>
              <a:t> or Cathy Brock.   For SSO contact Heidi Dupuis.  For all Programs you may contact me directly.</a:t>
            </a:r>
          </a:p>
        </p:txBody>
      </p:sp>
      <p:sp>
        <p:nvSpPr>
          <p:cNvPr id="4" name="Slide Number Placeholder 3"/>
          <p:cNvSpPr>
            <a:spLocks noGrp="1"/>
          </p:cNvSpPr>
          <p:nvPr>
            <p:ph type="sldNum" sz="quarter" idx="10"/>
          </p:nvPr>
        </p:nvSpPr>
        <p:spPr/>
        <p:txBody>
          <a:bodyPr/>
          <a:lstStyle/>
          <a:p>
            <a:fld id="{E2B63952-BBA8-4838-A0CF-80F9272645AB}" type="slidenum">
              <a:rPr lang="en-US" smtClean="0"/>
              <a:t>26</a:t>
            </a:fld>
            <a:endParaRPr lang="en-US"/>
          </a:p>
        </p:txBody>
      </p:sp>
    </p:spTree>
    <p:extLst>
      <p:ext uri="{BB962C8B-B14F-4D97-AF65-F5344CB8AC3E}">
        <p14:creationId xmlns:p14="http://schemas.microsoft.com/office/powerpoint/2010/main" val="34916826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8"/>
        <p:cNvGrpSpPr/>
        <p:nvPr/>
      </p:nvGrpSpPr>
      <p:grpSpPr>
        <a:xfrm>
          <a:off x="0" y="0"/>
          <a:ext cx="0" cy="0"/>
          <a:chOff x="0" y="0"/>
          <a:chExt cx="0" cy="0"/>
        </a:xfrm>
      </p:grpSpPr>
      <p:sp>
        <p:nvSpPr>
          <p:cNvPr id="949" name="Shape 949"/>
          <p:cNvSpPr>
            <a:spLocks noGrp="1" noRot="1" noChangeAspect="1"/>
          </p:cNvSpPr>
          <p:nvPr>
            <p:ph type="sldImg" idx="2"/>
          </p:nvPr>
        </p:nvSpPr>
        <p:spPr>
          <a:xfrm>
            <a:off x="1257300" y="719138"/>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950" name="Shape 950"/>
          <p:cNvSpPr txBox="1">
            <a:spLocks noGrp="1"/>
          </p:cNvSpPr>
          <p:nvPr>
            <p:ph type="body" idx="1"/>
          </p:nvPr>
        </p:nvSpPr>
        <p:spPr>
          <a:xfrm>
            <a:off x="731521" y="4560569"/>
            <a:ext cx="5852319" cy="4320663"/>
          </a:xfrm>
          <a:prstGeom prst="rect">
            <a:avLst/>
          </a:prstGeom>
          <a:noFill/>
          <a:ln>
            <a:noFill/>
          </a:ln>
        </p:spPr>
        <p:txBody>
          <a:bodyPr lIns="96640" tIns="48307" rIns="96640" bIns="48307" anchor="t" anchorCtr="0">
            <a:noAutofit/>
          </a:bodyPr>
          <a:lstStyle/>
          <a:p>
            <a:pPr marL="0" marR="0" indent="0" algn="l" defTabSz="914400" rtl="0" eaLnBrk="1" fontAlgn="auto" latinLnBrk="0" hangingPunct="1">
              <a:lnSpc>
                <a:spcPct val="100000"/>
              </a:lnSpc>
              <a:spcBef>
                <a:spcPts val="0"/>
              </a:spcBef>
              <a:spcAft>
                <a:spcPts val="0"/>
              </a:spcAft>
              <a:buClr>
                <a:schemeClr val="dk1"/>
              </a:buClr>
              <a:buSzPct val="25000"/>
              <a:buFont typeface="Calibri"/>
              <a:buNone/>
              <a:tabLst/>
              <a:defRPr/>
            </a:pPr>
            <a:endParaRPr lang="en-US" sz="1300" baseline="0" dirty="0" smtClean="0"/>
          </a:p>
        </p:txBody>
      </p:sp>
    </p:spTree>
    <p:extLst>
      <p:ext uri="{BB962C8B-B14F-4D97-AF65-F5344CB8AC3E}">
        <p14:creationId xmlns:p14="http://schemas.microsoft.com/office/powerpoint/2010/main" val="2559363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dirty="0" smtClean="0"/>
              <a:t>First,</a:t>
            </a:r>
            <a:r>
              <a:rPr lang="en-US" baseline="0" dirty="0" smtClean="0"/>
              <a:t> we’ll start with an o</a:t>
            </a:r>
            <a:r>
              <a:rPr lang="en-US" dirty="0" smtClean="0"/>
              <a:t>ver</a:t>
            </a:r>
            <a:r>
              <a:rPr lang="en-US" baseline="0" dirty="0" smtClean="0"/>
              <a:t>view of USDA Foods in Disaster Response.</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3</a:t>
            </a:fld>
            <a:endParaRPr lang="en-US"/>
          </a:p>
        </p:txBody>
      </p:sp>
    </p:spTree>
    <p:extLst>
      <p:ext uri="{BB962C8B-B14F-4D97-AF65-F5344CB8AC3E}">
        <p14:creationId xmlns:p14="http://schemas.microsoft.com/office/powerpoint/2010/main" val="2586093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several methods that USDA offers</a:t>
            </a:r>
            <a:r>
              <a:rPr lang="en-US" baseline="0" dirty="0" smtClean="0"/>
              <a:t> to provide direct nutrition needs to disaster survivors, but the primary method is congregate feeding using USDA Foods, which is what we will be discussing and what ODE manages.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4</a:t>
            </a:fld>
            <a:endParaRPr lang="en-US"/>
          </a:p>
        </p:txBody>
      </p:sp>
    </p:spTree>
    <p:extLst>
      <p:ext uri="{BB962C8B-B14F-4D97-AF65-F5344CB8AC3E}">
        <p14:creationId xmlns:p14="http://schemas.microsoft.com/office/powerpoint/2010/main" val="3153344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Sponsors should have their own disaster</a:t>
            </a:r>
            <a:r>
              <a:rPr lang="en-US" baseline="0" dirty="0" smtClean="0"/>
              <a:t> and communication plan. Staff should be trained on this plan, when a disaster strikes and people need help, you won’t have time to train. Sponsors should also identify local organizations responsible for feeding, such as Food Banks, and know how to contact them. Maintain a emergency contact list that you keep with you both at work and at home.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5</a:t>
            </a:fld>
            <a:endParaRPr lang="en-US"/>
          </a:p>
        </p:txBody>
      </p:sp>
    </p:spTree>
    <p:extLst>
      <p:ext uri="{BB962C8B-B14F-4D97-AF65-F5344CB8AC3E}">
        <p14:creationId xmlns:p14="http://schemas.microsoft.com/office/powerpoint/2010/main" val="1848149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different disaster</a:t>
            </a:r>
            <a:r>
              <a:rPr lang="en-US" baseline="0" dirty="0" smtClean="0"/>
              <a:t> types and allowances for USDA foods depending on the type. </a:t>
            </a:r>
          </a:p>
          <a:p>
            <a:endParaRPr lang="en-US" baseline="0" dirty="0" smtClean="0"/>
          </a:p>
          <a:p>
            <a:r>
              <a:rPr lang="en-US" baseline="0" dirty="0" smtClean="0"/>
              <a:t>-In a presidentially declared disaster or emergency, USDA Foods can be used for congregate feeding and are guaranteed to be replaced and do not need further USDA headquarters approval. </a:t>
            </a:r>
          </a:p>
          <a:p>
            <a:r>
              <a:rPr lang="en-US" baseline="0" dirty="0" smtClean="0"/>
              <a:t>-A situation of distress is a natural catastrophe or other event that does not meet the definition of disaster. Examples could include hurricane, fire, flood and snowstorm. In this instance, the state distributing agency (ODE) has the authority to release USDA Foods for congregate feeding, but only if the situation is a natural event, and only for up to 30 days. If not a natural event, ODE must request approval from USDA headquarters. In all situations of distress, replacement of USDA Foods by USDA headquarters is based upon requests and available funding and is not guaranteed. </a:t>
            </a:r>
          </a:p>
          <a:p>
            <a:endParaRPr lang="en-US" baseline="0" dirty="0" smtClean="0"/>
          </a:p>
          <a:p>
            <a:r>
              <a:rPr lang="en-US" baseline="0" dirty="0" smtClean="0"/>
              <a:t>In all instances, the sponsors must notify ODE Food Distribution Program of the type of situation and foods needed. ODE will then stay in contact with USDA as necessary.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6</a:t>
            </a:fld>
            <a:endParaRPr lang="en-US"/>
          </a:p>
        </p:txBody>
      </p:sp>
    </p:spTree>
    <p:extLst>
      <p:ext uri="{BB962C8B-B14F-4D97-AF65-F5344CB8AC3E}">
        <p14:creationId xmlns:p14="http://schemas.microsoft.com/office/powerpoint/2010/main" val="3427687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Oregon, USDA Foods can</a:t>
            </a:r>
            <a:r>
              <a:rPr lang="en-US" baseline="0" dirty="0" smtClean="0"/>
              <a:t> come from two sources inventory, USDA Foods allocated through the National School Lunch Program and Summer Food Service Program.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7</a:t>
            </a:fld>
            <a:endParaRPr lang="en-US"/>
          </a:p>
        </p:txBody>
      </p:sp>
    </p:spTree>
    <p:extLst>
      <p:ext uri="{BB962C8B-B14F-4D97-AF65-F5344CB8AC3E}">
        <p14:creationId xmlns:p14="http://schemas.microsoft.com/office/powerpoint/2010/main" val="1884726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ODE has several ways of</a:t>
            </a:r>
            <a:r>
              <a:rPr lang="en-US" baseline="0" dirty="0" smtClean="0"/>
              <a:t> gathering needed inventory for use in a disaster response situation. </a:t>
            </a:r>
          </a:p>
          <a:p>
            <a:endParaRPr lang="en-US" baseline="0" dirty="0" smtClean="0"/>
          </a:p>
          <a:p>
            <a:r>
              <a:rPr lang="en-US" baseline="0" dirty="0" smtClean="0"/>
              <a:t>-The first way is by pulling USDA Foods inventory from other sponsors, nearby if possible. </a:t>
            </a:r>
          </a:p>
          <a:p>
            <a:r>
              <a:rPr lang="en-US" baseline="0" dirty="0" smtClean="0"/>
              <a:t>-The other way is by pulling from the ODE state warehouse</a:t>
            </a:r>
          </a:p>
          <a:p>
            <a:endParaRPr lang="en-US" baseline="0" dirty="0" smtClean="0"/>
          </a:p>
          <a:p>
            <a:r>
              <a:rPr lang="en-US" baseline="0" dirty="0" smtClean="0"/>
              <a:t>As mentioned earlier, replacement of USDA Foods using either of the above methods is contingent on the type of disaster and available funding. Transportation of these foods to the disaster site can happen several ways. ODE can use its transportation contractor or disaster entities could transport on their own.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8</a:t>
            </a:fld>
            <a:endParaRPr lang="en-US"/>
          </a:p>
        </p:txBody>
      </p:sp>
    </p:spTree>
    <p:extLst>
      <p:ext uri="{BB962C8B-B14F-4D97-AF65-F5344CB8AC3E}">
        <p14:creationId xmlns:p14="http://schemas.microsoft.com/office/powerpoint/2010/main" val="3772160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Keeping track of USDA Foods used in a disaster event is relatively simple. </a:t>
            </a:r>
          </a:p>
          <a:p>
            <a:endParaRPr lang="en-US" dirty="0" smtClean="0"/>
          </a:p>
          <a:p>
            <a:r>
              <a:rPr lang="en-US" dirty="0" smtClean="0"/>
              <a:t>Document the </a:t>
            </a:r>
            <a:r>
              <a:rPr lang="en-US" baseline="0" dirty="0" smtClean="0"/>
              <a:t>USDA Foods material code # and description of the USDA Food, such as canned peaches and the number of cases of the USDA Foods that have been used. </a:t>
            </a:r>
          </a:p>
          <a:p>
            <a:r>
              <a:rPr lang="en-US" baseline="0" dirty="0" smtClean="0"/>
              <a:t>*Please note that USDA Foods can also include the items you receive through the USDA DoD Fresh program or further processed items from a processor. </a:t>
            </a:r>
          </a:p>
          <a:p>
            <a:endParaRPr lang="en-US" baseline="0" dirty="0" smtClean="0"/>
          </a:p>
          <a:p>
            <a:r>
              <a:rPr lang="en-US" baseline="0" dirty="0" smtClean="0"/>
              <a:t>Sponsors need to document how many children and adults were served meals using USDA Foods in a congregate setting. For USDA Foods, there is no requirement that the food goes to just children. All meals served in a congregate setting qualify for USDA Foods.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9</a:t>
            </a:fld>
            <a:endParaRPr lang="en-US"/>
          </a:p>
        </p:txBody>
      </p:sp>
    </p:spTree>
    <p:extLst>
      <p:ext uri="{BB962C8B-B14F-4D97-AF65-F5344CB8AC3E}">
        <p14:creationId xmlns:p14="http://schemas.microsoft.com/office/powerpoint/2010/main" val="13160640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Logo only">
    <p:bg>
      <p:bgPr>
        <a:solidFill>
          <a:schemeClr val="bg1"/>
        </a:solidFill>
        <a:effectLst/>
      </p:bgPr>
    </p:bg>
    <p:spTree>
      <p:nvGrpSpPr>
        <p:cNvPr id="1" name=""/>
        <p:cNvGrpSpPr/>
        <p:nvPr/>
      </p:nvGrpSpPr>
      <p:grpSpPr>
        <a:xfrm>
          <a:off x="0" y="0"/>
          <a:ext cx="0" cy="0"/>
          <a:chOff x="0" y="0"/>
          <a:chExt cx="0" cy="0"/>
        </a:xfrm>
      </p:grpSpPr>
      <p:pic>
        <p:nvPicPr>
          <p:cNvPr id="12" name="Picture 11"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13" name="Picture 12"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5" name="Picture 4"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739081" y="615148"/>
            <a:ext cx="4296302" cy="2136580"/>
          </a:xfrm>
          <a:prstGeom prst="rect">
            <a:avLst/>
          </a:prstGeom>
        </p:spPr>
      </p:pic>
      <p:sp>
        <p:nvSpPr>
          <p:cNvPr id="6" name="Title 1"/>
          <p:cNvSpPr>
            <a:spLocks noGrp="1"/>
          </p:cNvSpPr>
          <p:nvPr>
            <p:ph type="title" hasCustomPrompt="1"/>
          </p:nvPr>
        </p:nvSpPr>
        <p:spPr>
          <a:xfrm>
            <a:off x="619597" y="2935982"/>
            <a:ext cx="7886700" cy="1325563"/>
          </a:xfrm>
        </p:spPr>
        <p:txBody>
          <a:bodyPr/>
          <a:lstStyle>
            <a:lvl1pPr algn="ctr">
              <a:defRPr>
                <a:solidFill>
                  <a:schemeClr val="tx1"/>
                </a:solidFill>
              </a:defRPr>
            </a:lvl1pPr>
          </a:lstStyle>
          <a:p>
            <a:r>
              <a:rPr lang="en-US" dirty="0" smtClean="0"/>
              <a:t>CLICK TO EDIT MASTER TITLE</a:t>
            </a:r>
            <a:endParaRPr lang="en-US" dirty="0"/>
          </a:p>
        </p:txBody>
      </p:sp>
      <p:pic>
        <p:nvPicPr>
          <p:cNvPr id="9" name="Picture 8" descr="Decorative blue swoosh"/>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400138"/>
            <a:ext cx="9144000" cy="2103535"/>
          </a:xfrm>
          <a:prstGeom prst="rect">
            <a:avLst/>
          </a:prstGeom>
        </p:spPr>
      </p:pic>
      <p:sp>
        <p:nvSpPr>
          <p:cNvPr id="7"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6848146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87391" y="1999818"/>
            <a:ext cx="4629150" cy="386123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29841" y="3613978"/>
            <a:ext cx="2949178" cy="224707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Edit Master text styles</a:t>
            </a:r>
          </a:p>
        </p:txBody>
      </p:sp>
      <p:sp>
        <p:nvSpPr>
          <p:cNvPr id="5"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22400804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4"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5" name="Slide Number Placeholder 4"/>
          <p:cNvSpPr>
            <a:spLocks noGrp="1"/>
          </p:cNvSpPr>
          <p:nvPr>
            <p:ph type="sldNum" sz="quarter" idx="11"/>
          </p:nvPr>
        </p:nvSpPr>
        <p:spPr>
          <a:xfrm>
            <a:off x="6096000" y="6245225"/>
            <a:ext cx="2133600" cy="476250"/>
          </a:xfrm>
        </p:spPr>
        <p:txBody>
          <a:bodyPr/>
          <a:lstStyle>
            <a:lvl1pPr>
              <a:defRPr/>
            </a:lvl1pPr>
          </a:lstStyle>
          <a:p>
            <a:fld id="{6297A6A4-B866-4F24-B81C-2F7CB92E9F3F}" type="slidenum">
              <a:rPr lang="en-US" altLang="en-US"/>
              <a:pPr/>
              <a:t>‹#›</a:t>
            </a:fld>
            <a:endParaRPr lang="en-US" altLang="en-US"/>
          </a:p>
        </p:txBody>
      </p:sp>
    </p:spTree>
    <p:extLst>
      <p:ext uri="{BB962C8B-B14F-4D97-AF65-F5344CB8AC3E}">
        <p14:creationId xmlns:p14="http://schemas.microsoft.com/office/powerpoint/2010/main" val="3538456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no pattern_Logo only">
    <p:bg>
      <p:bgPr>
        <a:solidFill>
          <a:schemeClr val="bg1"/>
        </a:solidFill>
        <a:effectLst/>
      </p:bgPr>
    </p:bg>
    <p:spTree>
      <p:nvGrpSpPr>
        <p:cNvPr id="1" name=""/>
        <p:cNvGrpSpPr/>
        <p:nvPr/>
      </p:nvGrpSpPr>
      <p:grpSpPr>
        <a:xfrm>
          <a:off x="0" y="0"/>
          <a:ext cx="0" cy="0"/>
          <a:chOff x="0" y="0"/>
          <a:chExt cx="0" cy="0"/>
        </a:xfrm>
      </p:grpSpPr>
      <p:pic>
        <p:nvPicPr>
          <p:cNvPr id="13" name="Picture 12"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5" name="Picture 4"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39081" y="615148"/>
            <a:ext cx="4296302" cy="2136580"/>
          </a:xfrm>
          <a:prstGeom prst="rect">
            <a:avLst/>
          </a:prstGeom>
        </p:spPr>
      </p:pic>
      <p:sp>
        <p:nvSpPr>
          <p:cNvPr id="6" name="Title 1"/>
          <p:cNvSpPr>
            <a:spLocks noGrp="1"/>
          </p:cNvSpPr>
          <p:nvPr>
            <p:ph type="title" hasCustomPrompt="1"/>
          </p:nvPr>
        </p:nvSpPr>
        <p:spPr>
          <a:xfrm>
            <a:off x="619597" y="2935982"/>
            <a:ext cx="7886700" cy="1325563"/>
          </a:xfrm>
        </p:spPr>
        <p:txBody>
          <a:bodyPr/>
          <a:lstStyle>
            <a:lvl1pPr algn="ctr">
              <a:defRPr>
                <a:solidFill>
                  <a:schemeClr val="tx1"/>
                </a:solidFill>
              </a:defRPr>
            </a:lvl1pPr>
          </a:lstStyle>
          <a:p>
            <a:r>
              <a:rPr lang="en-US" dirty="0" smtClean="0"/>
              <a:t>CLICK TO EDIT MASTER TITLE</a:t>
            </a:r>
            <a:endParaRPr lang="en-US" dirty="0"/>
          </a:p>
        </p:txBody>
      </p:sp>
      <p:pic>
        <p:nvPicPr>
          <p:cNvPr id="9" name="Picture 8" descr="Decorative blue swoosh"/>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400138"/>
            <a:ext cx="9144000" cy="2103535"/>
          </a:xfrm>
          <a:prstGeom prst="rect">
            <a:avLst/>
          </a:prstGeom>
        </p:spPr>
      </p:pic>
      <p:sp>
        <p:nvSpPr>
          <p:cNvPr id="7"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56234503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 pattern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a:p>
        </p:txBody>
      </p:sp>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79953959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 pattern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92024" y="2748246"/>
            <a:ext cx="7886700" cy="27497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554236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 pattern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55811" y="2558123"/>
            <a:ext cx="3886200" cy="27497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6311" y="2558123"/>
            <a:ext cx="3886200" cy="27497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445886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 pattern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84574" y="2471440"/>
            <a:ext cx="3868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4574" y="3372933"/>
            <a:ext cx="3868340" cy="224021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583884" y="2471440"/>
            <a:ext cx="3887391"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83884" y="3372934"/>
            <a:ext cx="3887391" cy="224021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8" name="Slide Number Placeholder 3"/>
          <p:cNvSpPr>
            <a:spLocks noGrp="1"/>
          </p:cNvSpPr>
          <p:nvPr>
            <p:ph type="sldNum" sz="quarter" idx="10"/>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30106236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no pattern_Blank">
    <p:bg>
      <p:bgPr>
        <a:solidFill>
          <a:schemeClr val="bg1"/>
        </a:solidFill>
        <a:effectLst/>
      </p:bgPr>
    </p:bg>
    <p:spTree>
      <p:nvGrpSpPr>
        <p:cNvPr id="1" name=""/>
        <p:cNvGrpSpPr/>
        <p:nvPr/>
      </p:nvGrpSpPr>
      <p:grpSpPr>
        <a:xfrm>
          <a:off x="0" y="0"/>
          <a:ext cx="0" cy="0"/>
          <a:chOff x="0" y="0"/>
          <a:chExt cx="0" cy="0"/>
        </a:xfrm>
      </p:grpSpPr>
      <p:pic>
        <p:nvPicPr>
          <p:cNvPr id="7" name="Picture 6"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5" name="Title 1"/>
          <p:cNvSpPr>
            <a:spLocks noGrp="1"/>
          </p:cNvSpPr>
          <p:nvPr>
            <p:ph type="title" hasCustomPrompt="1"/>
          </p:nvPr>
        </p:nvSpPr>
        <p:spPr>
          <a:xfrm>
            <a:off x="1881838" y="111581"/>
            <a:ext cx="7152434" cy="1013398"/>
          </a:xfrm>
        </p:spPr>
        <p:txBody>
          <a:bodyPr>
            <a:normAutofit/>
          </a:bodyPr>
          <a:lstStyle>
            <a:lvl1pPr algn="r">
              <a:defRPr sz="3600">
                <a:solidFill>
                  <a:schemeClr val="tx1"/>
                </a:solidFill>
              </a:defRPr>
            </a:lvl1pPr>
          </a:lstStyle>
          <a:p>
            <a:r>
              <a:rPr lang="en-US" dirty="0" smtClean="0"/>
              <a:t>CLICK TO EDIT MASTER TITLE STYLE</a:t>
            </a:r>
            <a:endParaRPr lang="en-US" dirty="0"/>
          </a:p>
        </p:txBody>
      </p:sp>
      <p:pic>
        <p:nvPicPr>
          <p:cNvPr id="4" name="Picture 3"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31530889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no pattern_3_Blank">
    <p:bg>
      <p:bgPr>
        <a:solidFill>
          <a:schemeClr val="bg1"/>
        </a:solidFill>
        <a:effectLst/>
      </p:bgPr>
    </p:bg>
    <p:spTree>
      <p:nvGrpSpPr>
        <p:cNvPr id="1" name=""/>
        <p:cNvGrpSpPr/>
        <p:nvPr/>
      </p:nvGrpSpPr>
      <p:grpSpPr>
        <a:xfrm>
          <a:off x="0" y="0"/>
          <a:ext cx="0" cy="0"/>
          <a:chOff x="0" y="0"/>
          <a:chExt cx="0" cy="0"/>
        </a:xfrm>
      </p:grpSpPr>
      <p:pic>
        <p:nvPicPr>
          <p:cNvPr id="7" name="Picture 6"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5" name="Title 1"/>
          <p:cNvSpPr>
            <a:spLocks noGrp="1"/>
          </p:cNvSpPr>
          <p:nvPr>
            <p:ph type="title" hasCustomPrompt="1"/>
          </p:nvPr>
        </p:nvSpPr>
        <p:spPr>
          <a:xfrm>
            <a:off x="120178" y="138546"/>
            <a:ext cx="8924544" cy="793583"/>
          </a:xfrm>
        </p:spPr>
        <p:txBody>
          <a:bodyPr>
            <a:normAutofit/>
          </a:bodyPr>
          <a:lstStyle>
            <a:lvl1pPr algn="l">
              <a:defRPr sz="3600">
                <a:solidFill>
                  <a:schemeClr val="tx1"/>
                </a:solidFill>
              </a:defRPr>
            </a:lvl1pPr>
          </a:lstStyle>
          <a:p>
            <a:r>
              <a:rPr lang="en-US" dirty="0" smtClean="0"/>
              <a:t>CLICK TO EDIT MASTER TITLE STYLE</a:t>
            </a:r>
            <a:endParaRPr lang="en-US" dirty="0"/>
          </a:p>
        </p:txBody>
      </p:sp>
      <p:pic>
        <p:nvPicPr>
          <p:cNvPr id="4" name="Picture 3"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71552" y="5594283"/>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01014779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no pattern_1_Blank">
    <p:bg>
      <p:bgPr>
        <a:solidFill>
          <a:schemeClr val="accent1"/>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1881838" y="111581"/>
            <a:ext cx="7152434" cy="1013398"/>
          </a:xfrm>
        </p:spPr>
        <p:txBody>
          <a:bodyPr>
            <a:normAutofit/>
          </a:bodyPr>
          <a:lstStyle>
            <a:lvl1pPr algn="r">
              <a:defRPr sz="3600">
                <a:solidFill>
                  <a:schemeClr val="bg1"/>
                </a:solidFill>
              </a:defRPr>
            </a:lvl1pPr>
          </a:lstStyle>
          <a:p>
            <a:r>
              <a:rPr lang="en-US" dirty="0" smtClean="0"/>
              <a:t>CLICK TO EDIT MASTER 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11" y="53562"/>
            <a:ext cx="1972448" cy="980911"/>
          </a:xfrm>
          <a:prstGeom prst="rect">
            <a:avLst/>
          </a:prstGeom>
        </p:spPr>
      </p:pic>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89284416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a:p>
        </p:txBody>
      </p:sp>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95682450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o pattern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391" y="1992834"/>
            <a:ext cx="4629150" cy="38682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629841" y="3593039"/>
            <a:ext cx="2949178" cy="2275953"/>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6"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14197628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o pattern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87391" y="1999818"/>
            <a:ext cx="4629150" cy="386123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29841" y="3613978"/>
            <a:ext cx="2949178" cy="224707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3017136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92024" y="2748246"/>
            <a:ext cx="7886700" cy="27497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81476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55811" y="2558123"/>
            <a:ext cx="3886200" cy="27497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6311" y="2558123"/>
            <a:ext cx="3886200" cy="27497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473910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84574" y="2471440"/>
            <a:ext cx="3868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Edit Master text styles</a:t>
            </a:r>
          </a:p>
        </p:txBody>
      </p:sp>
      <p:sp>
        <p:nvSpPr>
          <p:cNvPr id="4" name="Content Placeholder 3"/>
          <p:cNvSpPr>
            <a:spLocks noGrp="1"/>
          </p:cNvSpPr>
          <p:nvPr>
            <p:ph sz="half" idx="2"/>
          </p:nvPr>
        </p:nvSpPr>
        <p:spPr>
          <a:xfrm>
            <a:off x="584574" y="3372933"/>
            <a:ext cx="3868340" cy="224021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83884" y="2471440"/>
            <a:ext cx="3887391"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583884" y="3372934"/>
            <a:ext cx="3887391" cy="22402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8" name="Slide Number Placeholder 3"/>
          <p:cNvSpPr>
            <a:spLocks noGrp="1"/>
          </p:cNvSpPr>
          <p:nvPr>
            <p:ph type="sldNum" sz="quarter" idx="10"/>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21008166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lank">
    <p:bg>
      <p:bgPr>
        <a:solidFill>
          <a:schemeClr val="bg1"/>
        </a:solidFill>
        <a:effectLst/>
      </p:bgPr>
    </p:bg>
    <p:spTree>
      <p:nvGrpSpPr>
        <p:cNvPr id="1" name=""/>
        <p:cNvGrpSpPr/>
        <p:nvPr/>
      </p:nvGrpSpPr>
      <p:grpSpPr>
        <a:xfrm>
          <a:off x="0" y="0"/>
          <a:ext cx="0" cy="0"/>
          <a:chOff x="0" y="0"/>
          <a:chExt cx="0" cy="0"/>
        </a:xfrm>
      </p:grpSpPr>
      <p:pic>
        <p:nvPicPr>
          <p:cNvPr id="6" name="Picture 5"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7" name="Picture 6"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5" name="Title 1"/>
          <p:cNvSpPr>
            <a:spLocks noGrp="1"/>
          </p:cNvSpPr>
          <p:nvPr>
            <p:ph type="title" hasCustomPrompt="1"/>
          </p:nvPr>
        </p:nvSpPr>
        <p:spPr>
          <a:xfrm>
            <a:off x="1881838" y="111581"/>
            <a:ext cx="7152434" cy="1013398"/>
          </a:xfrm>
        </p:spPr>
        <p:txBody>
          <a:bodyPr>
            <a:normAutofit/>
          </a:bodyPr>
          <a:lstStyle>
            <a:lvl1pPr algn="r">
              <a:defRPr sz="3600">
                <a:solidFill>
                  <a:schemeClr val="tx1"/>
                </a:solidFill>
              </a:defRPr>
            </a:lvl1pPr>
          </a:lstStyle>
          <a:p>
            <a:r>
              <a:rPr lang="en-US" dirty="0" smtClean="0"/>
              <a:t>CLICK TO EDIT MASTER TITLE STYLE</a:t>
            </a:r>
            <a:endParaRPr lang="en-US" dirty="0"/>
          </a:p>
        </p:txBody>
      </p:sp>
      <p:pic>
        <p:nvPicPr>
          <p:cNvPr id="4" name="Picture 3"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
        <p:nvSpPr>
          <p:cNvPr id="8"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93217716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3_Blank">
    <p:bg>
      <p:bgPr>
        <a:solidFill>
          <a:schemeClr val="bg1"/>
        </a:solidFill>
        <a:effectLst/>
      </p:bgPr>
    </p:bg>
    <p:spTree>
      <p:nvGrpSpPr>
        <p:cNvPr id="1" name=""/>
        <p:cNvGrpSpPr/>
        <p:nvPr/>
      </p:nvGrpSpPr>
      <p:grpSpPr>
        <a:xfrm>
          <a:off x="0" y="0"/>
          <a:ext cx="0" cy="0"/>
          <a:chOff x="0" y="0"/>
          <a:chExt cx="0" cy="0"/>
        </a:xfrm>
      </p:grpSpPr>
      <p:pic>
        <p:nvPicPr>
          <p:cNvPr id="8" name="Picture 7"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7" name="Picture 6"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5" name="Title 1"/>
          <p:cNvSpPr>
            <a:spLocks noGrp="1"/>
          </p:cNvSpPr>
          <p:nvPr>
            <p:ph type="title" hasCustomPrompt="1"/>
          </p:nvPr>
        </p:nvSpPr>
        <p:spPr>
          <a:xfrm>
            <a:off x="120178" y="138546"/>
            <a:ext cx="8924544" cy="793583"/>
          </a:xfrm>
        </p:spPr>
        <p:txBody>
          <a:bodyPr>
            <a:normAutofit/>
          </a:bodyPr>
          <a:lstStyle>
            <a:lvl1pPr algn="l">
              <a:defRPr sz="3600">
                <a:solidFill>
                  <a:schemeClr val="tx1"/>
                </a:solidFill>
              </a:defRPr>
            </a:lvl1pPr>
          </a:lstStyle>
          <a:p>
            <a:r>
              <a:rPr lang="en-US" dirty="0" smtClean="0"/>
              <a:t>CLICK TO EDIT MASTER TITLE STYLE</a:t>
            </a:r>
            <a:endParaRPr lang="en-US" dirty="0"/>
          </a:p>
        </p:txBody>
      </p:sp>
      <p:pic>
        <p:nvPicPr>
          <p:cNvPr id="4" name="Picture 3"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171552" y="5594283"/>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23809184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Blank">
    <p:bg>
      <p:bgPr>
        <a:solidFill>
          <a:schemeClr val="accent1"/>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1881838" y="111581"/>
            <a:ext cx="7152434" cy="1013398"/>
          </a:xfrm>
        </p:spPr>
        <p:txBody>
          <a:bodyPr>
            <a:normAutofit/>
          </a:bodyPr>
          <a:lstStyle>
            <a:lvl1pPr algn="r">
              <a:defRPr sz="3600">
                <a:solidFill>
                  <a:schemeClr val="bg1"/>
                </a:solidFill>
              </a:defRPr>
            </a:lvl1pPr>
          </a:lstStyle>
          <a:p>
            <a:r>
              <a:rPr lang="en-US" dirty="0" smtClean="0"/>
              <a:t>CLICK TO EDIT MASTER 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11" y="53562"/>
            <a:ext cx="1972448" cy="980911"/>
          </a:xfrm>
          <a:prstGeom prst="rect">
            <a:avLst/>
          </a:prstGeom>
        </p:spPr>
      </p:pic>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51187915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391" y="1992834"/>
            <a:ext cx="4629150" cy="38682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3593039"/>
            <a:ext cx="2949178" cy="2275953"/>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Edit Master text styles</a:t>
            </a:r>
          </a:p>
        </p:txBody>
      </p:sp>
      <p:sp>
        <p:nvSpPr>
          <p:cNvPr id="6"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03180133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descr="Decorative geometric pattern"/>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1"/>
            <a:ext cx="9144000" cy="6494854"/>
          </a:xfrm>
          <a:prstGeom prst="rect">
            <a:avLst/>
          </a:prstGeom>
          <a:noFill/>
        </p:spPr>
      </p:pic>
      <p:pic>
        <p:nvPicPr>
          <p:cNvPr id="11" name="Picture 10" descr="Decorative blue swoosh"/>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 y="-902"/>
            <a:ext cx="9144001" cy="2075283"/>
          </a:xfrm>
          <a:prstGeom prst="rect">
            <a:avLst/>
          </a:prstGeom>
        </p:spPr>
      </p:pic>
      <p:pic>
        <p:nvPicPr>
          <p:cNvPr id="12" name="Picture 11" descr="Decorative blue ba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2" name="Title Placeholder 1"/>
          <p:cNvSpPr>
            <a:spLocks noGrp="1"/>
          </p:cNvSpPr>
          <p:nvPr>
            <p:ph type="title"/>
          </p:nvPr>
        </p:nvSpPr>
        <p:spPr>
          <a:xfrm>
            <a:off x="628650" y="199848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3427255"/>
            <a:ext cx="7886700" cy="274970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5" name="Picture 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6" name="Picture 5" descr="Oregon Department of Education Logo"/>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sp>
        <p:nvSpPr>
          <p:cNvPr id="4"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60407740"/>
      </p:ext>
    </p:extLst>
  </p:cSld>
  <p:clrMap bg1="lt1" tx1="dk1" bg2="lt2" tx2="dk2" accent1="accent1" accent2="accent2" accent3="accent3" accent4="accent4" accent5="accent5" accent6="accent6" hlink="hlink" folHlink="folHlink"/>
  <p:sldLayoutIdLst>
    <p:sldLayoutId id="2147483696" r:id="rId1"/>
    <p:sldLayoutId id="2147483698" r:id="rId2"/>
    <p:sldLayoutId id="2147483699" r:id="rId3"/>
    <p:sldLayoutId id="2147483701" r:id="rId4"/>
    <p:sldLayoutId id="2147483702" r:id="rId5"/>
    <p:sldLayoutId id="2147483704" r:id="rId6"/>
    <p:sldLayoutId id="2147483709" r:id="rId7"/>
    <p:sldLayoutId id="2147483707" r:id="rId8"/>
    <p:sldLayoutId id="2147483705" r:id="rId9"/>
    <p:sldLayoutId id="2147483706" r:id="rId10"/>
    <p:sldLayoutId id="2147483721" r:id="rId11"/>
  </p:sldLayoutIdLst>
  <p:timing>
    <p:tnLst>
      <p:par>
        <p:cTn id="1" dur="indefinite" restart="never" nodeType="tmRoot"/>
      </p:par>
    </p:tnLst>
  </p:timing>
  <p:txStyles>
    <p:title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1" name="Picture 10" descr="Decorative blue swoosh"/>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 y="-902"/>
            <a:ext cx="9144001" cy="2075283"/>
          </a:xfrm>
          <a:prstGeom prst="rect">
            <a:avLst/>
          </a:prstGeom>
        </p:spPr>
      </p:pic>
      <p:pic>
        <p:nvPicPr>
          <p:cNvPr id="12" name="Picture 11" descr="Decorative blue ba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2" name="Title Placeholder 1"/>
          <p:cNvSpPr>
            <a:spLocks noGrp="1"/>
          </p:cNvSpPr>
          <p:nvPr>
            <p:ph type="title"/>
          </p:nvPr>
        </p:nvSpPr>
        <p:spPr>
          <a:xfrm>
            <a:off x="628650" y="199848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3427255"/>
            <a:ext cx="7886700" cy="27497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5" name="Picture 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6" name="Picture 5" descr="Oregon Department of Education Logo"/>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sp>
        <p:nvSpPr>
          <p:cNvPr id="10"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991520618"/>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Lst>
  <p:timing>
    <p:tnLst>
      <p:par>
        <p:cTn id="1" dur="indefinite" restart="never" nodeType="tmRoot"/>
      </p:par>
    </p:tnLst>
  </p:timing>
  <p:txStyles>
    <p:title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s://fns-prod.azureedge.net/sites/default/files/fdd/disaster-manual.pdf"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hyperlink" Target="https://www.oregon.gov/ode/students-and-family/childnutrition/USDAFoods/Documents/Oregon_USDA_Foods_Disaster_Guidance.docx"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fns.usda.gov/part-250%E2%80%94donation-foods-use-united-states-its-territories-and-possessions"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hyperlink" Target="https://www.fns.usda.gov/usda-fis/food-distribution-disaster-assistancehttps:/www.fns.usda.gov/usda-fis/food-distribution-disaster-assistance"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s://fns-prod.azureedge.net/sites/default/files/cn/SP55_CACFP26_SFSP18-2016os.pdf" TargetMode="Externa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s://fns-prod.azureedge.net/sites/default/files/cn/SP55_CACFP26_SFSP18-2016os.pdf" TargetMode="Externa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fns-prod.azureedge.net/sites/default/files/cn/SP46_CACFP12_SFSP%2018-2014os.pdf"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8" Type="http://schemas.openxmlformats.org/officeDocument/2006/relationships/hyperlink" Target="mailto:dustin.melton@ode.state.or.us" TargetMode="External"/><Relationship Id="rId3" Type="http://schemas.openxmlformats.org/officeDocument/2006/relationships/hyperlink" Target="mailto:chris.facha@ode.state.or.us" TargetMode="External"/><Relationship Id="rId7" Type="http://schemas.openxmlformats.org/officeDocument/2006/relationships/hyperlink" Target="mailto:heidi.dupuis@ode.state.or.us" TargetMode="External"/><Relationship Id="rId2" Type="http://schemas.openxmlformats.org/officeDocument/2006/relationships/notesSlide" Target="../notesSlides/notesSlide26.xml"/><Relationship Id="rId1" Type="http://schemas.openxmlformats.org/officeDocument/2006/relationships/slideLayout" Target="../slideLayouts/slideLayout6.xml"/><Relationship Id="rId6" Type="http://schemas.openxmlformats.org/officeDocument/2006/relationships/hyperlink" Target="mailto:cathy.brock@ode.state.or.us" TargetMode="External"/><Relationship Id="rId5" Type="http://schemas.openxmlformats.org/officeDocument/2006/relationships/hyperlink" Target="mailto:lynne.reinoso@ode.state.or.us" TargetMode="External"/><Relationship Id="rId4" Type="http://schemas.openxmlformats.org/officeDocument/2006/relationships/hyperlink" Target="mailto:sarah.English@ode.state.or.us"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ascr.usda.gov/filing-program-discrimination-complaint-usda-customer" TargetMode="External"/><Relationship Id="rId2" Type="http://schemas.openxmlformats.org/officeDocument/2006/relationships/notesSlide" Target="../notesSlides/notesSlide27.xml"/><Relationship Id="rId1" Type="http://schemas.openxmlformats.org/officeDocument/2006/relationships/slideLayout" Target="../slideLayouts/slideLayout11.xml"/><Relationship Id="rId4" Type="http://schemas.openxmlformats.org/officeDocument/2006/relationships/hyperlink" Target="mailto:program.intake@usda.gov"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2663" y="3116179"/>
            <a:ext cx="8783053" cy="2911642"/>
          </a:xfrm>
        </p:spPr>
        <p:txBody>
          <a:bodyPr>
            <a:normAutofit/>
          </a:bodyPr>
          <a:lstStyle/>
          <a:p>
            <a:pPr algn="ctr"/>
            <a:r>
              <a:rPr lang="en-US" dirty="0" smtClean="0">
                <a:solidFill>
                  <a:schemeClr val="tx2">
                    <a:lumMod val="75000"/>
                  </a:schemeClr>
                </a:solidFill>
              </a:rPr>
              <a:t>Child Nutrition </a:t>
            </a:r>
            <a:r>
              <a:rPr lang="en-US" dirty="0" smtClean="0">
                <a:solidFill>
                  <a:schemeClr val="tx2">
                    <a:lumMod val="75000"/>
                  </a:schemeClr>
                </a:solidFill>
                <a:latin typeface="+mj-lt"/>
              </a:rPr>
              <a:t>Programs </a:t>
            </a:r>
            <a:br>
              <a:rPr lang="en-US" dirty="0" smtClean="0">
                <a:solidFill>
                  <a:schemeClr val="tx2">
                    <a:lumMod val="75000"/>
                  </a:schemeClr>
                </a:solidFill>
                <a:latin typeface="+mj-lt"/>
              </a:rPr>
            </a:br>
            <a:r>
              <a:rPr lang="en-US" dirty="0" smtClean="0">
                <a:solidFill>
                  <a:schemeClr val="tx2">
                    <a:lumMod val="75000"/>
                  </a:schemeClr>
                </a:solidFill>
                <a:latin typeface="+mj-lt"/>
              </a:rPr>
              <a:t>Disaster Response </a:t>
            </a:r>
            <a:r>
              <a:rPr lang="en-US" dirty="0" smtClean="0">
                <a:solidFill>
                  <a:schemeClr val="tx2">
                    <a:lumMod val="75000"/>
                  </a:schemeClr>
                </a:solidFill>
              </a:rPr>
              <a:t>Overview</a:t>
            </a:r>
            <a:br>
              <a:rPr lang="en-US" dirty="0" smtClean="0">
                <a:solidFill>
                  <a:schemeClr val="tx2">
                    <a:lumMod val="75000"/>
                  </a:schemeClr>
                </a:solidFill>
              </a:rPr>
            </a:br>
            <a:r>
              <a:rPr lang="en-US" sz="3600" dirty="0">
                <a:solidFill>
                  <a:schemeClr val="tx2">
                    <a:lumMod val="75000"/>
                  </a:schemeClr>
                </a:solidFill>
              </a:rPr>
              <a:t/>
            </a:r>
            <a:br>
              <a:rPr lang="en-US" sz="3600" dirty="0">
                <a:solidFill>
                  <a:schemeClr val="tx2">
                    <a:lumMod val="75000"/>
                  </a:schemeClr>
                </a:solidFill>
              </a:rPr>
            </a:br>
            <a:r>
              <a:rPr lang="en-US" sz="3600" i="1" dirty="0" smtClean="0">
                <a:solidFill>
                  <a:schemeClr val="tx2">
                    <a:lumMod val="75000"/>
                  </a:schemeClr>
                </a:solidFill>
              </a:rPr>
              <a:t>Before disaster strikes, be prepared</a:t>
            </a:r>
            <a:r>
              <a:rPr lang="en-US" dirty="0">
                <a:solidFill>
                  <a:schemeClr val="tx2">
                    <a:lumMod val="75000"/>
                  </a:schemeClr>
                </a:solidFill>
                <a:latin typeface="+mj-lt"/>
              </a:rPr>
              <a:t/>
            </a:r>
            <a:br>
              <a:rPr lang="en-US" dirty="0">
                <a:solidFill>
                  <a:schemeClr val="tx2">
                    <a:lumMod val="75000"/>
                  </a:schemeClr>
                </a:solidFill>
                <a:latin typeface="+mj-lt"/>
              </a:rPr>
            </a:br>
            <a:r>
              <a:rPr lang="en-US" dirty="0" smtClean="0">
                <a:solidFill>
                  <a:schemeClr val="tx2">
                    <a:lumMod val="75000"/>
                  </a:schemeClr>
                </a:solidFill>
                <a:latin typeface="+mj-lt"/>
              </a:rPr>
              <a:t>                      </a:t>
            </a:r>
            <a:endParaRPr lang="en-US" dirty="0">
              <a:solidFill>
                <a:schemeClr val="tx2">
                  <a:lumMod val="75000"/>
                </a:schemeClr>
              </a:solidFill>
              <a:latin typeface="+mj-lt"/>
            </a:endParaRPr>
          </a:p>
        </p:txBody>
      </p:sp>
    </p:spTree>
    <p:extLst>
      <p:ext uri="{BB962C8B-B14F-4D97-AF65-F5344CB8AC3E}">
        <p14:creationId xmlns:p14="http://schemas.microsoft.com/office/powerpoint/2010/main" val="1434609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84796" y="243929"/>
            <a:ext cx="7152434" cy="1013398"/>
          </a:xfrm>
        </p:spPr>
        <p:txBody>
          <a:bodyPr/>
          <a:lstStyle/>
          <a:p>
            <a:r>
              <a:rPr lang="en-US" dirty="0" smtClean="0">
                <a:solidFill>
                  <a:schemeClr val="tx2">
                    <a:lumMod val="75000"/>
                  </a:schemeClr>
                </a:solidFill>
              </a:rPr>
              <a:t>USDA Foods </a:t>
            </a:r>
            <a:r>
              <a:rPr lang="en-US" dirty="0">
                <a:solidFill>
                  <a:schemeClr val="tx2">
                    <a:lumMod val="75000"/>
                  </a:schemeClr>
                </a:solidFill>
              </a:rPr>
              <a:t>Disaster Response</a:t>
            </a:r>
            <a:endParaRPr lang="en-US" dirty="0"/>
          </a:p>
        </p:txBody>
      </p:sp>
      <p:sp>
        <p:nvSpPr>
          <p:cNvPr id="2" name="Subtitle 1"/>
          <p:cNvSpPr>
            <a:spLocks noGrp="1"/>
          </p:cNvSpPr>
          <p:nvPr>
            <p:ph type="subTitle" idx="4294967295"/>
          </p:nvPr>
        </p:nvSpPr>
        <p:spPr>
          <a:xfrm>
            <a:off x="2875550" y="2021305"/>
            <a:ext cx="3092114" cy="878306"/>
          </a:xfrm>
        </p:spPr>
        <p:txBody>
          <a:bodyPr>
            <a:normAutofit/>
          </a:bodyPr>
          <a:lstStyle/>
          <a:p>
            <a:pPr marL="0" indent="0">
              <a:buNone/>
            </a:pPr>
            <a:r>
              <a:rPr lang="en-US" sz="3200" b="1" dirty="0" smtClean="0"/>
              <a:t>Recap of Process</a:t>
            </a:r>
            <a:endParaRPr lang="en-US" sz="3200" b="1" dirty="0"/>
          </a:p>
          <a:p>
            <a:endParaRPr lang="en-US" dirty="0"/>
          </a:p>
        </p:txBody>
      </p:sp>
      <p:graphicFrame>
        <p:nvGraphicFramePr>
          <p:cNvPr id="4" name="Diagram 3" title="Recap of USDA Foods Disaster Response"/>
          <p:cNvGraphicFramePr/>
          <p:nvPr>
            <p:extLst>
              <p:ext uri="{D42A27DB-BD31-4B8C-83A1-F6EECF244321}">
                <p14:modId xmlns:p14="http://schemas.microsoft.com/office/powerpoint/2010/main" val="3546511352"/>
              </p:ext>
            </p:extLst>
          </p:nvPr>
        </p:nvGraphicFramePr>
        <p:xfrm>
          <a:off x="397042" y="2460458"/>
          <a:ext cx="8458199" cy="39704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67039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60733" y="135645"/>
            <a:ext cx="7152434" cy="1013398"/>
          </a:xfrm>
        </p:spPr>
        <p:txBody>
          <a:bodyPr/>
          <a:lstStyle/>
          <a:p>
            <a:r>
              <a:rPr lang="en-US" dirty="0" smtClean="0">
                <a:solidFill>
                  <a:schemeClr val="tx2">
                    <a:lumMod val="75000"/>
                  </a:schemeClr>
                </a:solidFill>
              </a:rPr>
              <a:t>USDA Foods </a:t>
            </a:r>
            <a:r>
              <a:rPr lang="en-US" dirty="0">
                <a:solidFill>
                  <a:schemeClr val="tx2">
                    <a:lumMod val="75000"/>
                  </a:schemeClr>
                </a:solidFill>
              </a:rPr>
              <a:t>Disaster Response</a:t>
            </a:r>
            <a:endParaRPr lang="en-US" dirty="0"/>
          </a:p>
        </p:txBody>
      </p:sp>
      <p:sp>
        <p:nvSpPr>
          <p:cNvPr id="2" name="Subtitle 1"/>
          <p:cNvSpPr>
            <a:spLocks noGrp="1"/>
          </p:cNvSpPr>
          <p:nvPr>
            <p:ph type="subTitle" idx="4294967295"/>
          </p:nvPr>
        </p:nvSpPr>
        <p:spPr>
          <a:xfrm>
            <a:off x="830179" y="1888958"/>
            <a:ext cx="7353300" cy="3995738"/>
          </a:xfrm>
        </p:spPr>
        <p:txBody>
          <a:bodyPr>
            <a:normAutofit lnSpcReduction="10000"/>
          </a:bodyPr>
          <a:lstStyle/>
          <a:p>
            <a:pPr marL="0" indent="0">
              <a:buNone/>
            </a:pPr>
            <a:r>
              <a:rPr lang="en-US" sz="3000" b="1" dirty="0"/>
              <a:t>USDA Foods or commercial foods that are damaged or </a:t>
            </a:r>
            <a:r>
              <a:rPr lang="en-US" sz="3000" b="1" dirty="0" smtClean="0"/>
              <a:t>destroyed </a:t>
            </a:r>
            <a:endParaRPr lang="en-US" sz="3000" b="1" dirty="0"/>
          </a:p>
          <a:p>
            <a:pPr marL="457200" indent="-457200" algn="l">
              <a:buFont typeface="Arial" panose="020B0604020202020204" pitchFamily="34" charset="0"/>
              <a:buChar char="•"/>
            </a:pPr>
            <a:r>
              <a:rPr lang="en-US" sz="3000" dirty="0"/>
              <a:t>USDA does not have the authority to replace foods that are lost, destroyed, contaminated, or rendered unusable as a result of a disaster, emergency, or situation of distress</a:t>
            </a:r>
          </a:p>
          <a:p>
            <a:pPr marL="457200" indent="-457200" algn="l">
              <a:buFont typeface="Arial" panose="020B0604020202020204" pitchFamily="34" charset="0"/>
              <a:buChar char="•"/>
            </a:pPr>
            <a:r>
              <a:rPr lang="en-US" sz="3000" dirty="0"/>
              <a:t>Contact insurance provider to file a claim for the lost foods </a:t>
            </a:r>
          </a:p>
          <a:p>
            <a:endParaRPr lang="en-US" dirty="0"/>
          </a:p>
        </p:txBody>
      </p:sp>
    </p:spTree>
    <p:extLst>
      <p:ext uri="{BB962C8B-B14F-4D97-AF65-F5344CB8AC3E}">
        <p14:creationId xmlns:p14="http://schemas.microsoft.com/office/powerpoint/2010/main" val="26087927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0891" y="147676"/>
            <a:ext cx="7152434" cy="1013398"/>
          </a:xfrm>
        </p:spPr>
        <p:txBody>
          <a:bodyPr/>
          <a:lstStyle/>
          <a:p>
            <a:r>
              <a:rPr lang="en-US" dirty="0">
                <a:solidFill>
                  <a:schemeClr val="tx2">
                    <a:lumMod val="75000"/>
                  </a:schemeClr>
                </a:solidFill>
              </a:rPr>
              <a:t>USDA </a:t>
            </a:r>
            <a:r>
              <a:rPr lang="en-US" dirty="0" smtClean="0">
                <a:solidFill>
                  <a:schemeClr val="tx2">
                    <a:lumMod val="75000"/>
                  </a:schemeClr>
                </a:solidFill>
              </a:rPr>
              <a:t>Foods Disaster </a:t>
            </a:r>
            <a:r>
              <a:rPr lang="en-US" dirty="0">
                <a:solidFill>
                  <a:schemeClr val="tx2">
                    <a:lumMod val="75000"/>
                  </a:schemeClr>
                </a:solidFill>
              </a:rPr>
              <a:t>Response</a:t>
            </a:r>
            <a:endParaRPr lang="en-US" dirty="0"/>
          </a:p>
        </p:txBody>
      </p:sp>
      <p:sp>
        <p:nvSpPr>
          <p:cNvPr id="2" name="Subtitle 1"/>
          <p:cNvSpPr>
            <a:spLocks noGrp="1"/>
          </p:cNvSpPr>
          <p:nvPr>
            <p:ph type="subTitle" idx="4294967295"/>
          </p:nvPr>
        </p:nvSpPr>
        <p:spPr>
          <a:xfrm>
            <a:off x="863433" y="1768641"/>
            <a:ext cx="7678988" cy="4776537"/>
          </a:xfrm>
        </p:spPr>
        <p:txBody>
          <a:bodyPr>
            <a:normAutofit fontScale="92500" lnSpcReduction="20000"/>
          </a:bodyPr>
          <a:lstStyle/>
          <a:p>
            <a:pPr marL="0" lvl="0" indent="0" defTabSz="914400">
              <a:lnSpc>
                <a:spcPct val="100000"/>
              </a:lnSpc>
              <a:spcBef>
                <a:spcPts val="0"/>
              </a:spcBef>
              <a:buNone/>
            </a:pPr>
            <a:r>
              <a:rPr lang="en-US" sz="3000" b="1" u="sng" kern="0" dirty="0" smtClean="0">
                <a:ea typeface="Dotum" pitchFamily="34" charset="-127"/>
              </a:rPr>
              <a:t>Conclusion</a:t>
            </a:r>
          </a:p>
          <a:p>
            <a:pPr marL="0" lvl="0" indent="0" defTabSz="914400">
              <a:lnSpc>
                <a:spcPct val="100000"/>
              </a:lnSpc>
              <a:spcBef>
                <a:spcPts val="0"/>
              </a:spcBef>
              <a:buNone/>
            </a:pPr>
            <a:endParaRPr lang="en-US" sz="3000" b="1" kern="0" dirty="0">
              <a:ea typeface="Dotum" pitchFamily="34" charset="-127"/>
            </a:endParaRPr>
          </a:p>
          <a:p>
            <a:pPr lvl="0" defTabSz="914400">
              <a:lnSpc>
                <a:spcPct val="100000"/>
              </a:lnSpc>
              <a:spcBef>
                <a:spcPts val="0"/>
              </a:spcBef>
              <a:buFont typeface="Arial"/>
              <a:buChar char="•"/>
            </a:pPr>
            <a:r>
              <a:rPr lang="en-US" sz="3200" kern="0" dirty="0" smtClean="0">
                <a:ea typeface="Dotum" pitchFamily="34" charset="-127"/>
              </a:rPr>
              <a:t>Be </a:t>
            </a:r>
            <a:r>
              <a:rPr lang="en-US" sz="3200" kern="0" dirty="0">
                <a:ea typeface="Dotum" pitchFamily="34" charset="-127"/>
              </a:rPr>
              <a:t>familiar with </a:t>
            </a:r>
            <a:r>
              <a:rPr lang="en-US" sz="3200" kern="0" dirty="0">
                <a:ea typeface="Dotum" pitchFamily="34" charset="-127"/>
                <a:hlinkClick r:id="rId3"/>
              </a:rPr>
              <a:t>USDA Foods Disaster </a:t>
            </a:r>
            <a:r>
              <a:rPr lang="en-US" sz="3200" kern="0" dirty="0" smtClean="0">
                <a:ea typeface="Dotum" pitchFamily="34" charset="-127"/>
                <a:hlinkClick r:id="rId3"/>
              </a:rPr>
              <a:t>manual</a:t>
            </a:r>
            <a:r>
              <a:rPr lang="en-US" sz="3200" kern="0" dirty="0">
                <a:ea typeface="Dotum" pitchFamily="34" charset="-127"/>
              </a:rPr>
              <a:t>, have a copy readily </a:t>
            </a:r>
            <a:r>
              <a:rPr lang="en-US" sz="3200" kern="0" dirty="0" smtClean="0">
                <a:ea typeface="Dotum" pitchFamily="34" charset="-127"/>
              </a:rPr>
              <a:t>available</a:t>
            </a:r>
          </a:p>
          <a:p>
            <a:pPr lvl="0" defTabSz="914400">
              <a:lnSpc>
                <a:spcPct val="100000"/>
              </a:lnSpc>
              <a:spcBef>
                <a:spcPts val="0"/>
              </a:spcBef>
              <a:buFont typeface="Arial"/>
              <a:buChar char="•"/>
            </a:pPr>
            <a:r>
              <a:rPr lang="en-US" sz="3200" kern="0" dirty="0" smtClean="0">
                <a:ea typeface="Dotum" pitchFamily="34" charset="-127"/>
              </a:rPr>
              <a:t>Be familiar with </a:t>
            </a:r>
            <a:r>
              <a:rPr lang="en-US" sz="3200" kern="0" dirty="0" smtClean="0">
                <a:ea typeface="Dotum" pitchFamily="34" charset="-127"/>
                <a:hlinkClick r:id="rId4"/>
              </a:rPr>
              <a:t>ODE USDA Foods Disaster guidance/contact document</a:t>
            </a:r>
            <a:endParaRPr lang="en-US" sz="3200" kern="0" dirty="0">
              <a:ea typeface="Dotum" pitchFamily="34" charset="-127"/>
            </a:endParaRPr>
          </a:p>
          <a:p>
            <a:pPr lvl="0" defTabSz="914400">
              <a:lnSpc>
                <a:spcPct val="100000"/>
              </a:lnSpc>
              <a:spcBef>
                <a:spcPts val="0"/>
              </a:spcBef>
              <a:buFont typeface="Arial"/>
              <a:buChar char="•"/>
            </a:pPr>
            <a:r>
              <a:rPr lang="en-US" sz="3200" kern="0" dirty="0" smtClean="0"/>
              <a:t>Educate community on availability of USDA Foods during a disaster/situation of distress </a:t>
            </a:r>
          </a:p>
          <a:p>
            <a:pPr lvl="0" defTabSz="914400">
              <a:lnSpc>
                <a:spcPct val="100000"/>
              </a:lnSpc>
              <a:spcBef>
                <a:spcPts val="0"/>
              </a:spcBef>
              <a:buFont typeface="Arial"/>
              <a:buChar char="•"/>
            </a:pPr>
            <a:r>
              <a:rPr lang="en-US" sz="3200" kern="0" dirty="0" smtClean="0"/>
              <a:t>Conduct </a:t>
            </a:r>
            <a:r>
              <a:rPr lang="en-US" sz="3200" kern="0" dirty="0"/>
              <a:t>annual training and networking with local disaster feeding organizations</a:t>
            </a:r>
          </a:p>
          <a:p>
            <a:pPr lvl="0" defTabSz="914400">
              <a:lnSpc>
                <a:spcPct val="100000"/>
              </a:lnSpc>
              <a:spcBef>
                <a:spcPts val="0"/>
              </a:spcBef>
              <a:buFont typeface="Arial"/>
              <a:buChar char="•"/>
            </a:pPr>
            <a:r>
              <a:rPr lang="en-US" sz="3200" kern="0" dirty="0" smtClean="0"/>
              <a:t>Maintain </a:t>
            </a:r>
            <a:r>
              <a:rPr lang="en-US" sz="3200" kern="0" dirty="0"/>
              <a:t>updated 24/7 emergency contact </a:t>
            </a:r>
            <a:r>
              <a:rPr lang="en-US" sz="3200" kern="0" dirty="0" smtClean="0"/>
              <a:t>information</a:t>
            </a:r>
          </a:p>
          <a:p>
            <a:endParaRPr lang="en-US" dirty="0"/>
          </a:p>
        </p:txBody>
      </p:sp>
    </p:spTree>
    <p:extLst>
      <p:ext uri="{BB962C8B-B14F-4D97-AF65-F5344CB8AC3E}">
        <p14:creationId xmlns:p14="http://schemas.microsoft.com/office/powerpoint/2010/main" val="31550557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a:xfrm>
            <a:off x="3573378" y="231898"/>
            <a:ext cx="3152275" cy="1013398"/>
          </a:xfrm>
        </p:spPr>
        <p:txBody>
          <a:bodyPr>
            <a:normAutofit fontScale="90000"/>
          </a:bodyPr>
          <a:lstStyle/>
          <a:p>
            <a:r>
              <a:rPr lang="en-US" dirty="0" smtClean="0">
                <a:solidFill>
                  <a:schemeClr val="tx2">
                    <a:lumMod val="75000"/>
                  </a:schemeClr>
                </a:solidFill>
              </a:rPr>
              <a:t>USDA Resources</a:t>
            </a:r>
            <a:endParaRPr lang="en-US" dirty="0"/>
          </a:p>
        </p:txBody>
      </p:sp>
      <p:sp>
        <p:nvSpPr>
          <p:cNvPr id="2" name="Subtitle 1"/>
          <p:cNvSpPr>
            <a:spLocks noGrp="1"/>
          </p:cNvSpPr>
          <p:nvPr>
            <p:ph type="subTitle" idx="4294967295"/>
          </p:nvPr>
        </p:nvSpPr>
        <p:spPr>
          <a:xfrm>
            <a:off x="1106906" y="1933158"/>
            <a:ext cx="6858000" cy="3690937"/>
          </a:xfrm>
        </p:spPr>
        <p:txBody>
          <a:bodyPr>
            <a:normAutofit/>
          </a:bodyPr>
          <a:lstStyle/>
          <a:p>
            <a:pPr lvl="0" defTabSz="914400">
              <a:lnSpc>
                <a:spcPct val="100000"/>
              </a:lnSpc>
              <a:spcBef>
                <a:spcPts val="0"/>
              </a:spcBef>
            </a:pPr>
            <a:r>
              <a:rPr lang="en-US" sz="3200" kern="0" dirty="0">
                <a:hlinkClick r:id="rId3"/>
              </a:rPr>
              <a:t>7 CFR Part </a:t>
            </a:r>
            <a:r>
              <a:rPr lang="en-US" sz="3200" kern="0" dirty="0" smtClean="0">
                <a:hlinkClick r:id="rId3"/>
              </a:rPr>
              <a:t>250 </a:t>
            </a:r>
            <a:r>
              <a:rPr lang="en-US" sz="3200" kern="0" dirty="0" smtClean="0"/>
              <a:t>regulations </a:t>
            </a:r>
            <a:r>
              <a:rPr lang="en-US" sz="3200" kern="0" dirty="0"/>
              <a:t>for USDA Foods disaster assistance </a:t>
            </a:r>
            <a:r>
              <a:rPr lang="en-US" sz="3200" kern="0" dirty="0" smtClean="0"/>
              <a:t>programs</a:t>
            </a:r>
            <a:endParaRPr lang="en-US" sz="3200" kern="0" dirty="0"/>
          </a:p>
          <a:p>
            <a:pPr lvl="0" defTabSz="914400">
              <a:lnSpc>
                <a:spcPct val="100000"/>
              </a:lnSpc>
              <a:spcBef>
                <a:spcPts val="0"/>
              </a:spcBef>
            </a:pPr>
            <a:r>
              <a:rPr lang="en-US" sz="3200" kern="0" dirty="0"/>
              <a:t>FNS Disaster </a:t>
            </a:r>
            <a:r>
              <a:rPr lang="en-US" sz="3200" kern="0" dirty="0" smtClean="0"/>
              <a:t>Response Assistance </a:t>
            </a:r>
            <a:r>
              <a:rPr lang="en-US" sz="3200" kern="0" dirty="0" smtClean="0">
                <a:hlinkClick r:id="rId4"/>
              </a:rPr>
              <a:t>web page</a:t>
            </a:r>
            <a:r>
              <a:rPr lang="en-US" sz="3200" kern="0" dirty="0" smtClean="0"/>
              <a:t> </a:t>
            </a:r>
            <a:endParaRPr lang="en-US" sz="3200" kern="0" dirty="0"/>
          </a:p>
          <a:p>
            <a:pPr lvl="0" defTabSz="914400">
              <a:lnSpc>
                <a:spcPct val="100000"/>
              </a:lnSpc>
              <a:spcBef>
                <a:spcPts val="0"/>
              </a:spcBef>
            </a:pPr>
            <a:endParaRPr lang="en-US" sz="3200" kern="0" dirty="0"/>
          </a:p>
          <a:p>
            <a:endParaRPr lang="en-US" dirty="0"/>
          </a:p>
        </p:txBody>
      </p:sp>
    </p:spTree>
    <p:extLst>
      <p:ext uri="{BB962C8B-B14F-4D97-AF65-F5344CB8AC3E}">
        <p14:creationId xmlns:p14="http://schemas.microsoft.com/office/powerpoint/2010/main" val="2014646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CACFP</a:t>
            </a:r>
            <a:br>
              <a:rPr lang="en-US" dirty="0" smtClean="0"/>
            </a:br>
            <a:endParaRPr lang="en-US" dirty="0"/>
          </a:p>
        </p:txBody>
      </p:sp>
    </p:spTree>
    <p:extLst>
      <p:ext uri="{BB962C8B-B14F-4D97-AF65-F5344CB8AC3E}">
        <p14:creationId xmlns:p14="http://schemas.microsoft.com/office/powerpoint/2010/main" val="36757791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CACFP Disaster Response</a:t>
            </a:r>
            <a:endParaRPr lang="en-US" dirty="0"/>
          </a:p>
        </p:txBody>
      </p:sp>
      <p:sp>
        <p:nvSpPr>
          <p:cNvPr id="5" name="TextBox 4"/>
          <p:cNvSpPr txBox="1"/>
          <p:nvPr/>
        </p:nvSpPr>
        <p:spPr>
          <a:xfrm>
            <a:off x="415637" y="1246910"/>
            <a:ext cx="8405091" cy="4955203"/>
          </a:xfrm>
          <a:prstGeom prst="rect">
            <a:avLst/>
          </a:prstGeom>
          <a:noFill/>
        </p:spPr>
        <p:txBody>
          <a:bodyPr wrap="square" rtlCol="0">
            <a:spAutoFit/>
          </a:bodyPr>
          <a:lstStyle/>
          <a:p>
            <a:r>
              <a:rPr lang="en-US" sz="3600" b="1" u="sng" dirty="0" smtClean="0"/>
              <a:t>Emergency Shelters</a:t>
            </a:r>
          </a:p>
          <a:p>
            <a:endParaRPr lang="en-US" sz="1600" dirty="0"/>
          </a:p>
          <a:p>
            <a:pPr marL="457200" indent="-457200">
              <a:buFont typeface="Arial" panose="020B0604020202020204" pitchFamily="34" charset="0"/>
              <a:buChar char="•"/>
            </a:pPr>
            <a:r>
              <a:rPr lang="en-US" sz="2400" dirty="0" smtClean="0"/>
              <a:t>Temporary housing </a:t>
            </a:r>
            <a:r>
              <a:rPr lang="en-US" sz="2400" dirty="0"/>
              <a:t>to displaced families are eligible to participate in </a:t>
            </a:r>
            <a:r>
              <a:rPr lang="en-US" sz="2400" dirty="0" smtClean="0"/>
              <a:t>CACFP</a:t>
            </a:r>
          </a:p>
          <a:p>
            <a:pPr marL="457200" indent="-457200">
              <a:buFont typeface="Arial" panose="020B0604020202020204" pitchFamily="34" charset="0"/>
              <a:buChar char="•"/>
            </a:pPr>
            <a:r>
              <a:rPr lang="en-US" sz="2400" dirty="0"/>
              <a:t>A</a:t>
            </a:r>
            <a:r>
              <a:rPr lang="en-US" sz="2400" dirty="0" smtClean="0"/>
              <a:t>pplication requirements waived</a:t>
            </a:r>
          </a:p>
          <a:p>
            <a:pPr marL="457200" indent="-457200">
              <a:buFont typeface="Arial" panose="020B0604020202020204" pitchFamily="34" charset="0"/>
              <a:buChar char="•"/>
            </a:pPr>
            <a:r>
              <a:rPr lang="en-US" sz="2400" dirty="0"/>
              <a:t>A</a:t>
            </a:r>
            <a:r>
              <a:rPr lang="en-US" sz="2400" dirty="0" smtClean="0"/>
              <a:t>ll </a:t>
            </a:r>
            <a:r>
              <a:rPr lang="en-US" sz="2400" dirty="0"/>
              <a:t>children through age 18 may receive up to three free meals (breakfast, lunch, and supper) each </a:t>
            </a:r>
            <a:r>
              <a:rPr lang="en-US" sz="2400" dirty="0" smtClean="0"/>
              <a:t>day</a:t>
            </a:r>
            <a:endParaRPr lang="en-US" sz="2400" dirty="0"/>
          </a:p>
          <a:p>
            <a:pPr marL="457200" indent="-457200">
              <a:buFont typeface="Arial" panose="020B0604020202020204" pitchFamily="34" charset="0"/>
              <a:buChar char="•"/>
            </a:pPr>
            <a:r>
              <a:rPr lang="en-US" sz="2400" dirty="0" smtClean="0"/>
              <a:t>“Appropriate </a:t>
            </a:r>
            <a:r>
              <a:rPr lang="en-US" sz="2400" dirty="0"/>
              <a:t>facility</a:t>
            </a:r>
            <a:r>
              <a:rPr lang="en-US" sz="2400" dirty="0" smtClean="0"/>
              <a:t>” </a:t>
            </a:r>
          </a:p>
          <a:p>
            <a:pPr marL="914400" lvl="1" indent="-457200">
              <a:buFont typeface="Arial" panose="020B0604020202020204" pitchFamily="34" charset="0"/>
              <a:buChar char="•"/>
            </a:pPr>
            <a:r>
              <a:rPr lang="en-US" sz="2400" dirty="0" smtClean="0"/>
              <a:t>A school or </a:t>
            </a:r>
            <a:r>
              <a:rPr lang="en-US" sz="2400" dirty="0"/>
              <a:t>an </a:t>
            </a:r>
            <a:r>
              <a:rPr lang="en-US" sz="2400" dirty="0" smtClean="0"/>
              <a:t>institution not </a:t>
            </a:r>
            <a:r>
              <a:rPr lang="en-US" sz="2400" dirty="0"/>
              <a:t>providing actual shelter, </a:t>
            </a:r>
            <a:r>
              <a:rPr lang="en-US" sz="2400" dirty="0" smtClean="0"/>
              <a:t>but is </a:t>
            </a:r>
            <a:r>
              <a:rPr lang="en-US" sz="2400" dirty="0"/>
              <a:t>providing meals to displaced families who are being temporarily housed elsewhere, in locations that may not have the means to provide meal services to these temporary residents.</a:t>
            </a:r>
            <a:endParaRPr lang="en-US" sz="3200" dirty="0"/>
          </a:p>
        </p:txBody>
      </p:sp>
    </p:spTree>
    <p:extLst>
      <p:ext uri="{BB962C8B-B14F-4D97-AF65-F5344CB8AC3E}">
        <p14:creationId xmlns:p14="http://schemas.microsoft.com/office/powerpoint/2010/main" val="1875459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fade">
                                      <p:cBhvr>
                                        <p:cTn id="25"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CACFP Disaster Response</a:t>
            </a:r>
            <a:endParaRPr lang="en-US" dirty="0"/>
          </a:p>
        </p:txBody>
      </p:sp>
      <p:sp>
        <p:nvSpPr>
          <p:cNvPr id="5" name="TextBox 4"/>
          <p:cNvSpPr txBox="1"/>
          <p:nvPr/>
        </p:nvSpPr>
        <p:spPr>
          <a:xfrm>
            <a:off x="415637" y="1246910"/>
            <a:ext cx="8405091" cy="4647426"/>
          </a:xfrm>
          <a:prstGeom prst="rect">
            <a:avLst/>
          </a:prstGeom>
          <a:noFill/>
        </p:spPr>
        <p:txBody>
          <a:bodyPr wrap="square" rtlCol="0">
            <a:spAutoFit/>
          </a:bodyPr>
          <a:lstStyle/>
          <a:p>
            <a:r>
              <a:rPr lang="en-US" sz="3600" b="1" u="sng" dirty="0" smtClean="0"/>
              <a:t>Unanticipated School Closures</a:t>
            </a:r>
          </a:p>
          <a:p>
            <a:endParaRPr lang="en-US" sz="1600" dirty="0"/>
          </a:p>
          <a:p>
            <a:pPr marL="457200" indent="-457200">
              <a:buFont typeface="Arial" panose="020B0604020202020204" pitchFamily="34" charset="0"/>
              <a:buChar char="•"/>
            </a:pPr>
            <a:r>
              <a:rPr lang="en-US" sz="2400" dirty="0" smtClean="0"/>
              <a:t>During a school closure (extreme weather, fire, flood, major building repairs, labor-mgmt. disputes, </a:t>
            </a:r>
            <a:r>
              <a:rPr lang="en-US" sz="2400" dirty="0" err="1" smtClean="0"/>
              <a:t>etc</a:t>
            </a:r>
            <a:r>
              <a:rPr lang="en-US" sz="2400" dirty="0" smtClean="0"/>
              <a:t>), </a:t>
            </a:r>
            <a:r>
              <a:rPr lang="en-US" sz="2400" dirty="0"/>
              <a:t>at-risk afterschool centers that normally offer a snack and supper after school may </a:t>
            </a:r>
            <a:r>
              <a:rPr lang="en-US" sz="2400" dirty="0" smtClean="0"/>
              <a:t>offer </a:t>
            </a:r>
            <a:r>
              <a:rPr lang="en-US" sz="2400" dirty="0"/>
              <a:t>either lunch and a snack, or breakfast and a </a:t>
            </a:r>
            <a:r>
              <a:rPr lang="en-US" sz="2400" dirty="0" smtClean="0"/>
              <a:t>snack</a:t>
            </a:r>
          </a:p>
          <a:p>
            <a:pPr marL="457200" indent="-457200">
              <a:buFont typeface="Arial" panose="020B0604020202020204" pitchFamily="34" charset="0"/>
              <a:buChar char="•"/>
            </a:pPr>
            <a:endParaRPr lang="en-US" sz="2400" dirty="0" smtClean="0"/>
          </a:p>
          <a:p>
            <a:pPr marL="457200" indent="-457200">
              <a:buFont typeface="Arial" panose="020B0604020202020204" pitchFamily="34" charset="0"/>
              <a:buChar char="•"/>
            </a:pPr>
            <a:r>
              <a:rPr lang="en-US" sz="2400" dirty="0"/>
              <a:t>Educational or enrichment activities must be offered</a:t>
            </a:r>
            <a:endParaRPr lang="en-US" sz="2400" dirty="0" smtClean="0"/>
          </a:p>
          <a:p>
            <a:pPr marL="457200" indent="-457200">
              <a:buFont typeface="Arial" panose="020B0604020202020204" pitchFamily="34" charset="0"/>
              <a:buChar char="•"/>
            </a:pPr>
            <a:endParaRPr lang="en-US" sz="2400" dirty="0" smtClean="0"/>
          </a:p>
          <a:p>
            <a:pPr marL="457200" indent="-457200">
              <a:buFont typeface="Arial" panose="020B0604020202020204" pitchFamily="34" charset="0"/>
              <a:buChar char="•"/>
            </a:pPr>
            <a:r>
              <a:rPr lang="en-US" sz="2400" dirty="0" smtClean="0"/>
              <a:t>All meals reimbursed at the free rate </a:t>
            </a:r>
          </a:p>
          <a:p>
            <a:pPr marL="457200" indent="-457200">
              <a:buFont typeface="Arial" panose="020B0604020202020204" pitchFamily="34" charset="0"/>
              <a:buChar char="•"/>
            </a:pPr>
            <a:endParaRPr lang="en-US" sz="2400" dirty="0" smtClean="0"/>
          </a:p>
          <a:p>
            <a:pPr marL="457200" indent="-457200">
              <a:buFont typeface="Arial" panose="020B0604020202020204" pitchFamily="34" charset="0"/>
              <a:buChar char="•"/>
            </a:pPr>
            <a:r>
              <a:rPr lang="it-IT" sz="2800" dirty="0" smtClean="0">
                <a:hlinkClick r:id="rId3"/>
              </a:rPr>
              <a:t>Memo: SP 55-2016, CACFP 26-2016, SFSP 18-2016</a:t>
            </a:r>
            <a:endParaRPr lang="en-US" sz="2800" dirty="0"/>
          </a:p>
        </p:txBody>
      </p:sp>
    </p:spTree>
    <p:extLst>
      <p:ext uri="{BB962C8B-B14F-4D97-AF65-F5344CB8AC3E}">
        <p14:creationId xmlns:p14="http://schemas.microsoft.com/office/powerpoint/2010/main" val="264628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500"/>
                                        <p:tgtEl>
                                          <p:spTgt spid="5">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8" end="8"/>
                                            </p:txEl>
                                          </p:spTgt>
                                        </p:tgtEl>
                                        <p:attrNameLst>
                                          <p:attrName>style.visibility</p:attrName>
                                        </p:attrNameLst>
                                      </p:cBhvr>
                                      <p:to>
                                        <p:strVal val="visible"/>
                                      </p:to>
                                    </p:set>
                                    <p:animEffect transition="in" filter="fade">
                                      <p:cBhvr>
                                        <p:cTn id="22"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SFSP</a:t>
            </a:r>
            <a:br>
              <a:rPr lang="en-US" dirty="0" smtClean="0"/>
            </a:br>
            <a:endParaRPr lang="en-US" dirty="0"/>
          </a:p>
        </p:txBody>
      </p:sp>
    </p:spTree>
    <p:extLst>
      <p:ext uri="{BB962C8B-B14F-4D97-AF65-F5344CB8AC3E}">
        <p14:creationId xmlns:p14="http://schemas.microsoft.com/office/powerpoint/2010/main" val="601432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SFSP Disaster Response</a:t>
            </a:r>
            <a:endParaRPr lang="en-US" dirty="0"/>
          </a:p>
        </p:txBody>
      </p:sp>
      <p:sp>
        <p:nvSpPr>
          <p:cNvPr id="5" name="TextBox 4"/>
          <p:cNvSpPr txBox="1"/>
          <p:nvPr/>
        </p:nvSpPr>
        <p:spPr>
          <a:xfrm>
            <a:off x="415637" y="1246910"/>
            <a:ext cx="8405091" cy="4216539"/>
          </a:xfrm>
          <a:prstGeom prst="rect">
            <a:avLst/>
          </a:prstGeom>
          <a:noFill/>
        </p:spPr>
        <p:txBody>
          <a:bodyPr wrap="square" rtlCol="0">
            <a:spAutoFit/>
          </a:bodyPr>
          <a:lstStyle/>
          <a:p>
            <a:pPr lvl="0"/>
            <a:r>
              <a:rPr lang="en-US" sz="3600" b="1" u="sng" dirty="0" smtClean="0">
                <a:solidFill>
                  <a:prstClr val="black"/>
                </a:solidFill>
              </a:rPr>
              <a:t>Emergency Feeding Sites</a:t>
            </a:r>
            <a:endParaRPr lang="en-US" sz="3600" b="1" u="sng" dirty="0">
              <a:solidFill>
                <a:prstClr val="black"/>
              </a:solidFill>
            </a:endParaRPr>
          </a:p>
          <a:p>
            <a:pPr lvl="0"/>
            <a:endParaRPr lang="en-US" sz="1600" dirty="0">
              <a:solidFill>
                <a:prstClr val="black"/>
              </a:solidFill>
            </a:endParaRPr>
          </a:p>
          <a:p>
            <a:pPr marL="457200" lvl="0" indent="-457200">
              <a:buFont typeface="Arial" panose="020B0604020202020204" pitchFamily="34" charset="0"/>
              <a:buChar char="•"/>
            </a:pPr>
            <a:r>
              <a:rPr lang="en-US" sz="2400" dirty="0" smtClean="0">
                <a:solidFill>
                  <a:prstClr val="black"/>
                </a:solidFill>
              </a:rPr>
              <a:t>Sponsors or ODE may determine that operating SFSP or SSO sites would be useful when schools or day care facilities must remain closed due to a disaster situation</a:t>
            </a:r>
          </a:p>
          <a:p>
            <a:pPr marL="457200" lvl="0" indent="-457200">
              <a:buFont typeface="Arial" panose="020B0604020202020204" pitchFamily="34" charset="0"/>
              <a:buChar char="•"/>
            </a:pPr>
            <a:endParaRPr lang="en-US" sz="2400" dirty="0" smtClean="0">
              <a:solidFill>
                <a:prstClr val="black"/>
              </a:solidFill>
            </a:endParaRPr>
          </a:p>
          <a:p>
            <a:pPr marL="457200" lvl="0" indent="-457200">
              <a:buFont typeface="Arial" panose="020B0604020202020204" pitchFamily="34" charset="0"/>
              <a:buChar char="•"/>
            </a:pPr>
            <a:r>
              <a:rPr lang="en-US" sz="2400" dirty="0" smtClean="0">
                <a:solidFill>
                  <a:prstClr val="black"/>
                </a:solidFill>
              </a:rPr>
              <a:t>Expedited approval</a:t>
            </a:r>
          </a:p>
          <a:p>
            <a:pPr marL="457200" lvl="0" indent="-457200">
              <a:buFont typeface="Arial" panose="020B0604020202020204" pitchFamily="34" charset="0"/>
              <a:buChar char="•"/>
            </a:pPr>
            <a:endParaRPr lang="en-US" sz="2400" dirty="0">
              <a:solidFill>
                <a:prstClr val="black"/>
              </a:solidFill>
            </a:endParaRPr>
          </a:p>
          <a:p>
            <a:pPr marL="457200" lvl="0" indent="-457200">
              <a:buFont typeface="Arial" panose="020B0604020202020204" pitchFamily="34" charset="0"/>
              <a:buChar char="•"/>
            </a:pPr>
            <a:r>
              <a:rPr lang="en-US" sz="2400" dirty="0" smtClean="0">
                <a:solidFill>
                  <a:prstClr val="black"/>
                </a:solidFill>
              </a:rPr>
              <a:t>Sponsors with current agreements to operate SFSP may be approved to open emergency feeding sites</a:t>
            </a:r>
          </a:p>
          <a:p>
            <a:pPr lvl="0"/>
            <a:endParaRPr lang="en-US" sz="2400" dirty="0" smtClean="0">
              <a:solidFill>
                <a:prstClr val="black"/>
              </a:solidFill>
            </a:endParaRPr>
          </a:p>
        </p:txBody>
      </p:sp>
    </p:spTree>
    <p:extLst>
      <p:ext uri="{BB962C8B-B14F-4D97-AF65-F5344CB8AC3E}">
        <p14:creationId xmlns:p14="http://schemas.microsoft.com/office/powerpoint/2010/main" val="2911674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SFSP/SSO Disaster Response</a:t>
            </a:r>
            <a:endParaRPr lang="en-US" dirty="0"/>
          </a:p>
        </p:txBody>
      </p:sp>
      <p:sp>
        <p:nvSpPr>
          <p:cNvPr id="5" name="TextBox 4"/>
          <p:cNvSpPr txBox="1"/>
          <p:nvPr/>
        </p:nvSpPr>
        <p:spPr>
          <a:xfrm>
            <a:off x="415637" y="1246910"/>
            <a:ext cx="8405091" cy="5262979"/>
          </a:xfrm>
          <a:prstGeom prst="rect">
            <a:avLst/>
          </a:prstGeom>
          <a:noFill/>
        </p:spPr>
        <p:txBody>
          <a:bodyPr wrap="square" rtlCol="0">
            <a:spAutoFit/>
          </a:bodyPr>
          <a:lstStyle/>
          <a:p>
            <a:pPr lvl="0"/>
            <a:r>
              <a:rPr lang="en-US" sz="3600" b="1" u="sng" dirty="0">
                <a:solidFill>
                  <a:prstClr val="black"/>
                </a:solidFill>
              </a:rPr>
              <a:t>Unanticipated School Closures</a:t>
            </a:r>
          </a:p>
          <a:p>
            <a:pPr lvl="0"/>
            <a:endParaRPr lang="en-US" sz="1600" dirty="0">
              <a:solidFill>
                <a:prstClr val="black"/>
              </a:solidFill>
            </a:endParaRPr>
          </a:p>
          <a:p>
            <a:pPr marL="457200" lvl="0" indent="-457200">
              <a:buFont typeface="Arial" panose="020B0604020202020204" pitchFamily="34" charset="0"/>
              <a:buChar char="•"/>
            </a:pPr>
            <a:r>
              <a:rPr lang="en-US" sz="2000" dirty="0">
                <a:solidFill>
                  <a:prstClr val="black"/>
                </a:solidFill>
              </a:rPr>
              <a:t>SFSP </a:t>
            </a:r>
            <a:r>
              <a:rPr lang="en-US" sz="2000" dirty="0" smtClean="0">
                <a:solidFill>
                  <a:prstClr val="black"/>
                </a:solidFill>
              </a:rPr>
              <a:t>regulations </a:t>
            </a:r>
            <a:r>
              <a:rPr lang="en-US" sz="2000" dirty="0">
                <a:solidFill>
                  <a:prstClr val="black"/>
                </a:solidFill>
              </a:rPr>
              <a:t>allow the service of meals during the school year when there are unanticipated school </a:t>
            </a:r>
            <a:r>
              <a:rPr lang="en-US" sz="2000" dirty="0" smtClean="0">
                <a:solidFill>
                  <a:prstClr val="black"/>
                </a:solidFill>
              </a:rPr>
              <a:t>closures</a:t>
            </a:r>
          </a:p>
          <a:p>
            <a:pPr marL="914400" lvl="1" indent="-457200">
              <a:buFont typeface="Arial" panose="020B0604020202020204" pitchFamily="34" charset="0"/>
              <a:buChar char="•"/>
            </a:pPr>
            <a:r>
              <a:rPr lang="en-US" sz="2000" dirty="0" smtClean="0">
                <a:solidFill>
                  <a:prstClr val="black"/>
                </a:solidFill>
              </a:rPr>
              <a:t>Extended to SSO</a:t>
            </a:r>
            <a:endParaRPr lang="en-US" sz="2000" dirty="0">
              <a:solidFill>
                <a:prstClr val="black"/>
              </a:solidFill>
            </a:endParaRPr>
          </a:p>
          <a:p>
            <a:pPr marL="457200" lvl="0" indent="-457200">
              <a:buFont typeface="Arial" panose="020B0604020202020204" pitchFamily="34" charset="0"/>
              <a:buChar char="•"/>
            </a:pPr>
            <a:endParaRPr lang="en-US" sz="2000" dirty="0" smtClean="0">
              <a:solidFill>
                <a:prstClr val="black"/>
              </a:solidFill>
            </a:endParaRPr>
          </a:p>
          <a:p>
            <a:pPr marL="457200" lvl="0" indent="-457200">
              <a:buFont typeface="Arial" panose="020B0604020202020204" pitchFamily="34" charset="0"/>
              <a:buChar char="•"/>
            </a:pPr>
            <a:r>
              <a:rPr lang="en-US" sz="2000" dirty="0" smtClean="0">
                <a:solidFill>
                  <a:prstClr val="black"/>
                </a:solidFill>
              </a:rPr>
              <a:t>A new applications is not required if the sponsor participated in SFSP at any time during the current year or prior two calendar years</a:t>
            </a:r>
          </a:p>
          <a:p>
            <a:pPr marL="457200" lvl="0" indent="-457200">
              <a:buFont typeface="Arial" panose="020B0604020202020204" pitchFamily="34" charset="0"/>
              <a:buChar char="•"/>
            </a:pPr>
            <a:endParaRPr lang="en-US" sz="2000" dirty="0">
              <a:solidFill>
                <a:prstClr val="black"/>
              </a:solidFill>
            </a:endParaRPr>
          </a:p>
          <a:p>
            <a:pPr marL="457200" lvl="0" indent="-457200">
              <a:buFont typeface="Arial" panose="020B0604020202020204" pitchFamily="34" charset="0"/>
              <a:buChar char="•"/>
            </a:pPr>
            <a:r>
              <a:rPr lang="en-US" sz="2000" dirty="0" smtClean="0">
                <a:solidFill>
                  <a:prstClr val="black"/>
                </a:solidFill>
              </a:rPr>
              <a:t>Meals reimbursed at the free rate</a:t>
            </a:r>
          </a:p>
          <a:p>
            <a:pPr marL="457200" lvl="0" indent="-457200">
              <a:buFont typeface="Arial" panose="020B0604020202020204" pitchFamily="34" charset="0"/>
              <a:buChar char="•"/>
            </a:pPr>
            <a:endParaRPr lang="en-US" sz="2000" dirty="0">
              <a:solidFill>
                <a:prstClr val="black"/>
              </a:solidFill>
            </a:endParaRPr>
          </a:p>
          <a:p>
            <a:pPr marL="457200" lvl="0" indent="-457200">
              <a:buFont typeface="Arial" panose="020B0604020202020204" pitchFamily="34" charset="0"/>
              <a:buChar char="•"/>
            </a:pPr>
            <a:r>
              <a:rPr lang="en-US" sz="2000" dirty="0" smtClean="0">
                <a:solidFill>
                  <a:prstClr val="black"/>
                </a:solidFill>
              </a:rPr>
              <a:t>School sites may be used</a:t>
            </a:r>
          </a:p>
          <a:p>
            <a:pPr marL="457200" lvl="0" indent="-457200">
              <a:buFont typeface="Arial" panose="020B0604020202020204" pitchFamily="34" charset="0"/>
              <a:buChar char="•"/>
            </a:pPr>
            <a:endParaRPr lang="en-US" sz="2000" dirty="0">
              <a:solidFill>
                <a:prstClr val="black"/>
              </a:solidFill>
            </a:endParaRPr>
          </a:p>
          <a:p>
            <a:pPr marL="457200" lvl="0" indent="-457200">
              <a:buFont typeface="Arial" panose="020B0604020202020204" pitchFamily="34" charset="0"/>
              <a:buChar char="•"/>
            </a:pPr>
            <a:r>
              <a:rPr lang="en-US" sz="2000" dirty="0" smtClean="0">
                <a:solidFill>
                  <a:prstClr val="black"/>
                </a:solidFill>
              </a:rPr>
              <a:t>Area eligibility requirements still apply</a:t>
            </a:r>
            <a:endParaRPr lang="en-US" sz="2000" dirty="0">
              <a:solidFill>
                <a:prstClr val="black"/>
              </a:solidFill>
            </a:endParaRPr>
          </a:p>
          <a:p>
            <a:pPr marL="457200" lvl="0" indent="-457200">
              <a:buFont typeface="Arial" panose="020B0604020202020204" pitchFamily="34" charset="0"/>
              <a:buChar char="•"/>
            </a:pPr>
            <a:endParaRPr lang="en-US" sz="2000" dirty="0">
              <a:solidFill>
                <a:prstClr val="black"/>
              </a:solidFill>
            </a:endParaRPr>
          </a:p>
          <a:p>
            <a:pPr marL="457200" lvl="0" indent="-457200">
              <a:buFont typeface="Arial" panose="020B0604020202020204" pitchFamily="34" charset="0"/>
              <a:buChar char="•"/>
            </a:pPr>
            <a:r>
              <a:rPr lang="it-IT" sz="2400" dirty="0">
                <a:solidFill>
                  <a:prstClr val="black"/>
                </a:solidFill>
                <a:hlinkClick r:id="rId3"/>
              </a:rPr>
              <a:t>Memo: SP 55-2016, CACFP 26-2016, SFSP 18-2016</a:t>
            </a:r>
            <a:endParaRPr lang="en-US" sz="2400" dirty="0">
              <a:solidFill>
                <a:prstClr val="black"/>
              </a:solidFill>
            </a:endParaRPr>
          </a:p>
        </p:txBody>
      </p:sp>
    </p:spTree>
    <p:extLst>
      <p:ext uri="{BB962C8B-B14F-4D97-AF65-F5344CB8AC3E}">
        <p14:creationId xmlns:p14="http://schemas.microsoft.com/office/powerpoint/2010/main" val="27502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fade">
                                      <p:cBhvr>
                                        <p:cTn id="10" dur="500"/>
                                        <p:tgtEl>
                                          <p:spTgt spid="5">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animEffect transition="in" filter="fade">
                                      <p:cBhvr>
                                        <p:cTn id="15" dur="500"/>
                                        <p:tgtEl>
                                          <p:spTgt spid="5">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
                                            <p:txEl>
                                              <p:pRg st="7" end="7"/>
                                            </p:txEl>
                                          </p:spTgt>
                                        </p:tgtEl>
                                        <p:attrNameLst>
                                          <p:attrName>style.visibility</p:attrName>
                                        </p:attrNameLst>
                                      </p:cBhvr>
                                      <p:to>
                                        <p:strVal val="visible"/>
                                      </p:to>
                                    </p:set>
                                    <p:animEffect transition="in" filter="fade">
                                      <p:cBhvr>
                                        <p:cTn id="20" dur="500"/>
                                        <p:tgtEl>
                                          <p:spTgt spid="5">
                                            <p:txEl>
                                              <p:pRg st="7" end="7"/>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animEffect transition="in" filter="fade">
                                      <p:cBhvr>
                                        <p:cTn id="25" dur="500"/>
                                        <p:tgtEl>
                                          <p:spTgt spid="5">
                                            <p:txEl>
                                              <p:pRg st="9" end="9"/>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11" end="11"/>
                                            </p:txEl>
                                          </p:spTgt>
                                        </p:tgtEl>
                                        <p:attrNameLst>
                                          <p:attrName>style.visibility</p:attrName>
                                        </p:attrNameLst>
                                      </p:cBhvr>
                                      <p:to>
                                        <p:strVal val="visible"/>
                                      </p:to>
                                    </p:set>
                                    <p:animEffect transition="in" filter="fade">
                                      <p:cBhvr>
                                        <p:cTn id="30" dur="500"/>
                                        <p:tgtEl>
                                          <p:spTgt spid="5">
                                            <p:txEl>
                                              <p:pRg st="11" end="1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13" end="13"/>
                                            </p:txEl>
                                          </p:spTgt>
                                        </p:tgtEl>
                                        <p:attrNameLst>
                                          <p:attrName>style.visibility</p:attrName>
                                        </p:attrNameLst>
                                      </p:cBhvr>
                                      <p:to>
                                        <p:strVal val="visible"/>
                                      </p:to>
                                    </p:set>
                                    <p:animEffect transition="in" filter="fade">
                                      <p:cBhvr>
                                        <p:cTn id="35"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CNP Disaster Response</a:t>
            </a:r>
            <a:endParaRPr lang="en-US" dirty="0"/>
          </a:p>
        </p:txBody>
      </p:sp>
      <p:sp>
        <p:nvSpPr>
          <p:cNvPr id="5" name="TextBox 4"/>
          <p:cNvSpPr txBox="1"/>
          <p:nvPr/>
        </p:nvSpPr>
        <p:spPr>
          <a:xfrm>
            <a:off x="427669" y="1800364"/>
            <a:ext cx="8405091" cy="3877985"/>
          </a:xfrm>
          <a:prstGeom prst="rect">
            <a:avLst/>
          </a:prstGeom>
          <a:noFill/>
        </p:spPr>
        <p:txBody>
          <a:bodyPr wrap="square" rtlCol="0">
            <a:spAutoFit/>
          </a:bodyPr>
          <a:lstStyle/>
          <a:p>
            <a:r>
              <a:rPr lang="en-US" sz="3200" dirty="0" smtClean="0"/>
              <a:t>How can CNP sponsors respond to disaster situations:</a:t>
            </a:r>
          </a:p>
          <a:p>
            <a:endParaRPr lang="en-US" sz="1400" dirty="0" smtClean="0"/>
          </a:p>
          <a:p>
            <a:pPr marL="457200" indent="-457200">
              <a:buFont typeface="Arial" panose="020B0604020202020204" pitchFamily="34" charset="0"/>
              <a:buChar char="•"/>
            </a:pPr>
            <a:r>
              <a:rPr lang="en-US" sz="2800" dirty="0" smtClean="0"/>
              <a:t>USDA Foods</a:t>
            </a:r>
          </a:p>
          <a:p>
            <a:pPr marL="457200" indent="-457200">
              <a:buFont typeface="Arial" panose="020B0604020202020204" pitchFamily="34" charset="0"/>
              <a:buChar char="•"/>
            </a:pPr>
            <a:r>
              <a:rPr lang="en-US" sz="2800" dirty="0" smtClean="0"/>
              <a:t>Child and Adult Care Food Program (CACFP)</a:t>
            </a:r>
          </a:p>
          <a:p>
            <a:pPr marL="457200" indent="-457200">
              <a:buFont typeface="Arial" panose="020B0604020202020204" pitchFamily="34" charset="0"/>
              <a:buChar char="•"/>
            </a:pPr>
            <a:r>
              <a:rPr lang="en-US" sz="2800" dirty="0" smtClean="0"/>
              <a:t>Summer Food Service Program (SFSP)</a:t>
            </a:r>
          </a:p>
          <a:p>
            <a:pPr marL="457200" indent="-457200">
              <a:buFont typeface="Arial" panose="020B0604020202020204" pitchFamily="34" charset="0"/>
              <a:buChar char="•"/>
            </a:pPr>
            <a:r>
              <a:rPr lang="en-US" sz="2800" dirty="0" smtClean="0"/>
              <a:t>Seamless Summer Option (SSO)</a:t>
            </a:r>
          </a:p>
          <a:p>
            <a:pPr marL="457200" indent="-457200">
              <a:buFont typeface="Arial" panose="020B0604020202020204" pitchFamily="34" charset="0"/>
              <a:buChar char="•"/>
            </a:pPr>
            <a:r>
              <a:rPr lang="it-IT" sz="2800" dirty="0" smtClean="0">
                <a:hlinkClick r:id="rId3"/>
              </a:rPr>
              <a:t>Memo:  SP 46-2014, CACFP 12-2014, SFSP 18-2014</a:t>
            </a:r>
            <a:endParaRPr lang="en-US" sz="2800" dirty="0" smtClean="0"/>
          </a:p>
          <a:p>
            <a:r>
              <a:rPr lang="en-US" sz="2800" dirty="0" smtClean="0"/>
              <a:t> </a:t>
            </a:r>
          </a:p>
        </p:txBody>
      </p:sp>
    </p:spTree>
    <p:extLst>
      <p:ext uri="{BB962C8B-B14F-4D97-AF65-F5344CB8AC3E}">
        <p14:creationId xmlns:p14="http://schemas.microsoft.com/office/powerpoint/2010/main" val="2073288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SFSP</a:t>
            </a:r>
            <a:endParaRPr lang="en-US" dirty="0"/>
          </a:p>
        </p:txBody>
      </p:sp>
      <p:sp>
        <p:nvSpPr>
          <p:cNvPr id="5" name="TextBox 4"/>
          <p:cNvSpPr txBox="1"/>
          <p:nvPr/>
        </p:nvSpPr>
        <p:spPr>
          <a:xfrm>
            <a:off x="415637" y="1246910"/>
            <a:ext cx="8405091" cy="5201424"/>
          </a:xfrm>
          <a:prstGeom prst="rect">
            <a:avLst/>
          </a:prstGeom>
          <a:noFill/>
        </p:spPr>
        <p:txBody>
          <a:bodyPr wrap="square" rtlCol="0">
            <a:spAutoFit/>
          </a:bodyPr>
          <a:lstStyle/>
          <a:p>
            <a:pPr lvl="0"/>
            <a:r>
              <a:rPr lang="en-US" sz="3600" b="1" u="sng" dirty="0" smtClean="0">
                <a:solidFill>
                  <a:prstClr val="black"/>
                </a:solidFill>
              </a:rPr>
              <a:t>Non-Congregate Feeding</a:t>
            </a:r>
            <a:endParaRPr lang="en-US" sz="3600" b="1" u="sng" dirty="0">
              <a:solidFill>
                <a:prstClr val="black"/>
              </a:solidFill>
            </a:endParaRPr>
          </a:p>
          <a:p>
            <a:pPr lvl="0"/>
            <a:endParaRPr lang="en-US" sz="1600" dirty="0">
              <a:solidFill>
                <a:prstClr val="black"/>
              </a:solidFill>
            </a:endParaRPr>
          </a:p>
          <a:p>
            <a:pPr marL="457200" lvl="0" indent="-457200">
              <a:buFont typeface="Arial" panose="020B0604020202020204" pitchFamily="34" charset="0"/>
              <a:buChar char="•"/>
            </a:pPr>
            <a:r>
              <a:rPr lang="en-US" sz="2000" dirty="0" smtClean="0">
                <a:solidFill>
                  <a:prstClr val="black"/>
                </a:solidFill>
              </a:rPr>
              <a:t>Not related to disaster response</a:t>
            </a:r>
          </a:p>
          <a:p>
            <a:pPr marL="457200" lvl="0" indent="-457200">
              <a:buFont typeface="Arial" panose="020B0604020202020204" pitchFamily="34" charset="0"/>
              <a:buChar char="•"/>
            </a:pPr>
            <a:endParaRPr lang="en-US" sz="2000" dirty="0">
              <a:solidFill>
                <a:prstClr val="black"/>
              </a:solidFill>
            </a:endParaRPr>
          </a:p>
          <a:p>
            <a:pPr marL="457200" lvl="0" indent="-457200">
              <a:buFont typeface="Arial" panose="020B0604020202020204" pitchFamily="34" charset="0"/>
              <a:buChar char="•"/>
            </a:pPr>
            <a:r>
              <a:rPr lang="en-US" sz="2000" dirty="0" smtClean="0">
                <a:solidFill>
                  <a:prstClr val="black"/>
                </a:solidFill>
              </a:rPr>
              <a:t>Excessive heat and exceptional circumstances</a:t>
            </a:r>
          </a:p>
          <a:p>
            <a:pPr marL="457200" lvl="0" indent="-457200">
              <a:buFont typeface="Arial" panose="020B0604020202020204" pitchFamily="34" charset="0"/>
              <a:buChar char="•"/>
            </a:pPr>
            <a:endParaRPr lang="en-US" sz="2000" dirty="0" smtClean="0">
              <a:solidFill>
                <a:prstClr val="black"/>
              </a:solidFill>
            </a:endParaRPr>
          </a:p>
          <a:p>
            <a:pPr marL="457200" lvl="0" indent="-457200">
              <a:buFont typeface="Arial" panose="020B0604020202020204" pitchFamily="34" charset="0"/>
              <a:buChar char="•"/>
            </a:pPr>
            <a:r>
              <a:rPr lang="en-US" sz="2000" u="sng" dirty="0" smtClean="0">
                <a:solidFill>
                  <a:prstClr val="black"/>
                </a:solidFill>
              </a:rPr>
              <a:t>Demonstration Project – Excessive Heat</a:t>
            </a:r>
          </a:p>
          <a:p>
            <a:pPr marL="914400" lvl="1" indent="-457200">
              <a:buFont typeface="Arial" panose="020B0604020202020204" pitchFamily="34" charset="0"/>
              <a:buChar char="•"/>
            </a:pPr>
            <a:r>
              <a:rPr lang="en-US" sz="2000" dirty="0" smtClean="0">
                <a:solidFill>
                  <a:prstClr val="black"/>
                </a:solidFill>
              </a:rPr>
              <a:t>Non-congregate </a:t>
            </a:r>
            <a:r>
              <a:rPr lang="en-US" sz="2000" dirty="0">
                <a:solidFill>
                  <a:prstClr val="black"/>
                </a:solidFill>
              </a:rPr>
              <a:t>meal service shall be permitted only on days when the National Weather Service (NWS) has issued a Heat Advisory, an Excessive Heat Warning, or an Excessive Heat Watch for the area in which an approved outdoor meal site is </a:t>
            </a:r>
            <a:r>
              <a:rPr lang="en-US" sz="2000" dirty="0" smtClean="0">
                <a:solidFill>
                  <a:prstClr val="black"/>
                </a:solidFill>
              </a:rPr>
              <a:t>located</a:t>
            </a:r>
          </a:p>
          <a:p>
            <a:pPr marL="914400" lvl="1" indent="-457200">
              <a:buFont typeface="Arial" panose="020B0604020202020204" pitchFamily="34" charset="0"/>
              <a:buChar char="•"/>
            </a:pPr>
            <a:r>
              <a:rPr lang="en-US" sz="2000" dirty="0" smtClean="0">
                <a:solidFill>
                  <a:prstClr val="black"/>
                </a:solidFill>
              </a:rPr>
              <a:t>Approved by USDA annually</a:t>
            </a:r>
          </a:p>
          <a:p>
            <a:pPr marL="914400" lvl="1" indent="-457200">
              <a:buFont typeface="Arial" panose="020B0604020202020204" pitchFamily="34" charset="0"/>
              <a:buChar char="•"/>
            </a:pPr>
            <a:r>
              <a:rPr lang="en-US" sz="2000" dirty="0" smtClean="0">
                <a:solidFill>
                  <a:prstClr val="black"/>
                </a:solidFill>
              </a:rPr>
              <a:t>Submit in the Site Info Sheet in </a:t>
            </a:r>
            <a:r>
              <a:rPr lang="en-US" sz="2000" dirty="0" err="1" smtClean="0">
                <a:solidFill>
                  <a:prstClr val="black"/>
                </a:solidFill>
              </a:rPr>
              <a:t>CNPweb</a:t>
            </a:r>
            <a:r>
              <a:rPr lang="en-US" sz="2000" dirty="0" smtClean="0">
                <a:solidFill>
                  <a:prstClr val="black"/>
                </a:solidFill>
              </a:rPr>
              <a:t> for approval</a:t>
            </a:r>
            <a:endParaRPr lang="en-US" sz="2000" dirty="0">
              <a:solidFill>
                <a:prstClr val="black"/>
              </a:solidFill>
            </a:endParaRPr>
          </a:p>
          <a:p>
            <a:pPr lvl="1"/>
            <a:endParaRPr lang="en-US" sz="2000" dirty="0" smtClean="0">
              <a:solidFill>
                <a:prstClr val="black"/>
              </a:solidFill>
            </a:endParaRPr>
          </a:p>
          <a:p>
            <a:pPr marL="457200" lvl="0" indent="-457200">
              <a:buFont typeface="Arial" panose="020B0604020202020204" pitchFamily="34" charset="0"/>
              <a:buChar char="•"/>
            </a:pPr>
            <a:endParaRPr lang="en-US" sz="2000" dirty="0">
              <a:solidFill>
                <a:prstClr val="black"/>
              </a:solidFill>
            </a:endParaRPr>
          </a:p>
          <a:p>
            <a:pPr marL="457200" lvl="0" indent="-457200">
              <a:buFont typeface="Arial" panose="020B0604020202020204" pitchFamily="34" charset="0"/>
              <a:buChar char="•"/>
            </a:pPr>
            <a:endParaRPr lang="en-US" sz="2000" dirty="0">
              <a:solidFill>
                <a:prstClr val="black"/>
              </a:solidFill>
            </a:endParaRPr>
          </a:p>
        </p:txBody>
      </p:sp>
    </p:spTree>
    <p:extLst>
      <p:ext uri="{BB962C8B-B14F-4D97-AF65-F5344CB8AC3E}">
        <p14:creationId xmlns:p14="http://schemas.microsoft.com/office/powerpoint/2010/main" val="384664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500"/>
                                        <p:tgtEl>
                                          <p:spTgt spid="5">
                                            <p:txEl>
                                              <p:pRg st="6" end="6"/>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7" end="7"/>
                                            </p:txEl>
                                          </p:spTgt>
                                        </p:tgtEl>
                                        <p:attrNameLst>
                                          <p:attrName>style.visibility</p:attrName>
                                        </p:attrNameLst>
                                      </p:cBhvr>
                                      <p:to>
                                        <p:strVal val="visible"/>
                                      </p:to>
                                    </p:set>
                                    <p:animEffect transition="in" filter="fade">
                                      <p:cBhvr>
                                        <p:cTn id="20" dur="500"/>
                                        <p:tgtEl>
                                          <p:spTgt spid="5">
                                            <p:txEl>
                                              <p:pRg st="7" end="7"/>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animEffect transition="in" filter="fade">
                                      <p:cBhvr>
                                        <p:cTn id="23" dur="500"/>
                                        <p:tgtEl>
                                          <p:spTgt spid="5">
                                            <p:txEl>
                                              <p:pRg st="8" end="8"/>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5">
                                            <p:txEl>
                                              <p:pRg st="9" end="9"/>
                                            </p:txEl>
                                          </p:spTgt>
                                        </p:tgtEl>
                                        <p:attrNameLst>
                                          <p:attrName>style.visibility</p:attrName>
                                        </p:attrNameLst>
                                      </p:cBhvr>
                                      <p:to>
                                        <p:strVal val="visible"/>
                                      </p:to>
                                    </p:set>
                                    <p:animEffect transition="in" filter="fade">
                                      <p:cBhvr>
                                        <p:cTn id="26"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SFSP</a:t>
            </a:r>
            <a:endParaRPr lang="en-US" dirty="0"/>
          </a:p>
        </p:txBody>
      </p:sp>
      <p:sp>
        <p:nvSpPr>
          <p:cNvPr id="5" name="TextBox 4"/>
          <p:cNvSpPr txBox="1"/>
          <p:nvPr/>
        </p:nvSpPr>
        <p:spPr>
          <a:xfrm>
            <a:off x="415637" y="1246910"/>
            <a:ext cx="8405091" cy="5509200"/>
          </a:xfrm>
          <a:prstGeom prst="rect">
            <a:avLst/>
          </a:prstGeom>
          <a:noFill/>
        </p:spPr>
        <p:txBody>
          <a:bodyPr wrap="square" rtlCol="0">
            <a:spAutoFit/>
          </a:bodyPr>
          <a:lstStyle/>
          <a:p>
            <a:pPr lvl="0"/>
            <a:r>
              <a:rPr lang="en-US" sz="3600" b="1" u="sng" dirty="0" smtClean="0">
                <a:solidFill>
                  <a:prstClr val="black"/>
                </a:solidFill>
              </a:rPr>
              <a:t>Non-Congregate Feeding</a:t>
            </a:r>
            <a:endParaRPr lang="en-US" sz="3600" b="1" u="sng" dirty="0">
              <a:solidFill>
                <a:prstClr val="black"/>
              </a:solidFill>
            </a:endParaRPr>
          </a:p>
          <a:p>
            <a:pPr lvl="0"/>
            <a:endParaRPr lang="en-US" sz="1600" dirty="0" smtClean="0">
              <a:solidFill>
                <a:prstClr val="black"/>
              </a:solidFill>
            </a:endParaRPr>
          </a:p>
          <a:p>
            <a:pPr marL="457200" lvl="0" indent="-457200">
              <a:buFont typeface="Arial" panose="020B0604020202020204" pitchFamily="34" charset="0"/>
              <a:buChar char="•"/>
            </a:pPr>
            <a:r>
              <a:rPr lang="en-US" sz="2000" u="sng" dirty="0" smtClean="0">
                <a:solidFill>
                  <a:prstClr val="black"/>
                </a:solidFill>
              </a:rPr>
              <a:t>Exceptional Circumstances</a:t>
            </a:r>
          </a:p>
          <a:p>
            <a:pPr marL="914400" lvl="1" indent="-457200">
              <a:buFont typeface="Arial" panose="020B0604020202020204" pitchFamily="34" charset="0"/>
              <a:buChar char="•"/>
            </a:pPr>
            <a:r>
              <a:rPr lang="en-US" sz="2000" dirty="0" smtClean="0">
                <a:solidFill>
                  <a:prstClr val="black"/>
                </a:solidFill>
              </a:rPr>
              <a:t>Non-congregate feeding based on circumstances like </a:t>
            </a:r>
            <a:r>
              <a:rPr lang="en-US" dirty="0"/>
              <a:t>extreme weather </a:t>
            </a:r>
            <a:r>
              <a:rPr lang="en-US" sz="2000" dirty="0" smtClean="0"/>
              <a:t>events (wildfires</a:t>
            </a:r>
            <a:r>
              <a:rPr lang="en-US" sz="2000" dirty="0"/>
              <a:t>, </a:t>
            </a:r>
            <a:r>
              <a:rPr lang="en-US" sz="2000" dirty="0" smtClean="0"/>
              <a:t>flooding) </a:t>
            </a:r>
            <a:endParaRPr lang="en-US" sz="2400" dirty="0" smtClean="0">
              <a:solidFill>
                <a:prstClr val="black"/>
              </a:solidFill>
            </a:endParaRPr>
          </a:p>
          <a:p>
            <a:pPr marL="914400" lvl="1" indent="-457200">
              <a:buFont typeface="Arial" panose="020B0604020202020204" pitchFamily="34" charset="0"/>
              <a:buChar char="•"/>
            </a:pPr>
            <a:r>
              <a:rPr lang="en-US" sz="2000" dirty="0" smtClean="0">
                <a:solidFill>
                  <a:prstClr val="black"/>
                </a:solidFill>
              </a:rPr>
              <a:t>Submit request to ODE</a:t>
            </a:r>
          </a:p>
          <a:p>
            <a:pPr marL="914400" lvl="1" indent="-457200">
              <a:buFont typeface="Arial" panose="020B0604020202020204" pitchFamily="34" charset="0"/>
              <a:buChar char="•"/>
            </a:pPr>
            <a:r>
              <a:rPr lang="en-US" sz="2000" dirty="0" smtClean="0">
                <a:solidFill>
                  <a:prstClr val="black"/>
                </a:solidFill>
              </a:rPr>
              <a:t>Requires FNS approval</a:t>
            </a:r>
          </a:p>
          <a:p>
            <a:pPr marL="457200" indent="-457200">
              <a:buFont typeface="Arial" panose="020B0604020202020204" pitchFamily="34" charset="0"/>
              <a:buChar char="•"/>
            </a:pPr>
            <a:endParaRPr lang="en-US" sz="2000" dirty="0" smtClean="0">
              <a:solidFill>
                <a:prstClr val="black"/>
              </a:solidFill>
            </a:endParaRPr>
          </a:p>
          <a:p>
            <a:pPr marL="457200" indent="-457200">
              <a:buFont typeface="Arial" panose="020B0604020202020204" pitchFamily="34" charset="0"/>
              <a:buChar char="•"/>
            </a:pPr>
            <a:r>
              <a:rPr lang="en-US" sz="2000" u="sng" dirty="0" smtClean="0">
                <a:solidFill>
                  <a:prstClr val="black"/>
                </a:solidFill>
              </a:rPr>
              <a:t>Smoke Waiver</a:t>
            </a:r>
          </a:p>
          <a:p>
            <a:pPr marL="914400" lvl="1" indent="-457200">
              <a:buFont typeface="Arial" panose="020B0604020202020204" pitchFamily="34" charset="0"/>
              <a:buChar char="•"/>
            </a:pPr>
            <a:r>
              <a:rPr lang="en-US" sz="2000" dirty="0" smtClean="0">
                <a:solidFill>
                  <a:prstClr val="black"/>
                </a:solidFill>
              </a:rPr>
              <a:t>ODE submitted a non-congregate waiver to FNS for this year to </a:t>
            </a:r>
            <a:r>
              <a:rPr lang="en-US" sz="2000" dirty="0">
                <a:solidFill>
                  <a:prstClr val="black"/>
                </a:solidFill>
              </a:rPr>
              <a:t>allow </a:t>
            </a:r>
            <a:r>
              <a:rPr lang="en-US" sz="2000" dirty="0" smtClean="0">
                <a:solidFill>
                  <a:prstClr val="black"/>
                </a:solidFill>
              </a:rPr>
              <a:t>for </a:t>
            </a:r>
            <a:r>
              <a:rPr lang="en-US" sz="2000" dirty="0">
                <a:solidFill>
                  <a:prstClr val="black"/>
                </a:solidFill>
              </a:rPr>
              <a:t>the service of non-congregate meals for safety reasons served </a:t>
            </a:r>
            <a:r>
              <a:rPr lang="en-US" sz="2000" dirty="0" smtClean="0">
                <a:solidFill>
                  <a:prstClr val="black"/>
                </a:solidFill>
              </a:rPr>
              <a:t>at </a:t>
            </a:r>
            <a:r>
              <a:rPr lang="en-US" sz="2000" dirty="0">
                <a:solidFill>
                  <a:prstClr val="black"/>
                </a:solidFill>
              </a:rPr>
              <a:t>summer meal </a:t>
            </a:r>
            <a:r>
              <a:rPr lang="en-US" sz="2000" dirty="0" smtClean="0">
                <a:solidFill>
                  <a:prstClr val="black"/>
                </a:solidFill>
              </a:rPr>
              <a:t>sites (SFSP, SSO) in </a:t>
            </a:r>
            <a:r>
              <a:rPr lang="en-US" sz="2000" dirty="0">
                <a:solidFill>
                  <a:prstClr val="black"/>
                </a:solidFill>
              </a:rPr>
              <a:t>areas experiencing air quality advisories of “unhealthy for sensitive groups, unhealthy, very unhealthy or hazardous” due to </a:t>
            </a:r>
            <a:r>
              <a:rPr lang="en-US" sz="2000" dirty="0" smtClean="0">
                <a:solidFill>
                  <a:prstClr val="black"/>
                </a:solidFill>
              </a:rPr>
              <a:t>wildfires </a:t>
            </a:r>
          </a:p>
          <a:p>
            <a:pPr marL="914400" lvl="1" indent="-457200">
              <a:buFont typeface="Arial" panose="020B0604020202020204" pitchFamily="34" charset="0"/>
              <a:buChar char="•"/>
            </a:pPr>
            <a:endParaRPr lang="en-US" sz="2000" dirty="0" smtClean="0">
              <a:solidFill>
                <a:prstClr val="black"/>
              </a:solidFill>
            </a:endParaRPr>
          </a:p>
          <a:p>
            <a:pPr marL="457200" lvl="0" indent="-457200">
              <a:buFont typeface="Arial" panose="020B0604020202020204" pitchFamily="34" charset="0"/>
              <a:buChar char="•"/>
            </a:pPr>
            <a:endParaRPr lang="en-US" sz="2000" dirty="0">
              <a:solidFill>
                <a:prstClr val="black"/>
              </a:solidFill>
            </a:endParaRPr>
          </a:p>
          <a:p>
            <a:pPr marL="457200" lvl="0" indent="-457200">
              <a:buFont typeface="Arial" panose="020B0604020202020204" pitchFamily="34" charset="0"/>
              <a:buChar char="•"/>
            </a:pPr>
            <a:endParaRPr lang="en-US" sz="2000" dirty="0">
              <a:solidFill>
                <a:prstClr val="black"/>
              </a:solidFill>
            </a:endParaRPr>
          </a:p>
        </p:txBody>
      </p:sp>
    </p:spTree>
    <p:extLst>
      <p:ext uri="{BB962C8B-B14F-4D97-AF65-F5344CB8AC3E}">
        <p14:creationId xmlns:p14="http://schemas.microsoft.com/office/powerpoint/2010/main" val="2368673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fade">
                                      <p:cBhvr>
                                        <p:cTn id="10" dur="500"/>
                                        <p:tgtEl>
                                          <p:spTgt spid="5">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fade">
                                      <p:cBhvr>
                                        <p:cTn id="13" dur="500"/>
                                        <p:tgtEl>
                                          <p:spTgt spid="5">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5" end="5"/>
                                            </p:txEl>
                                          </p:spTgt>
                                        </p:tgtEl>
                                        <p:attrNameLst>
                                          <p:attrName>style.visibility</p:attrName>
                                        </p:attrNameLst>
                                      </p:cBhvr>
                                      <p:to>
                                        <p:strVal val="visible"/>
                                      </p:to>
                                    </p:set>
                                    <p:animEffect transition="in" filter="fade">
                                      <p:cBhvr>
                                        <p:cTn id="16" dur="500"/>
                                        <p:tgtEl>
                                          <p:spTgt spid="5">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animEffect transition="in" filter="fade">
                                      <p:cBhvr>
                                        <p:cTn id="21" dur="500"/>
                                        <p:tgtEl>
                                          <p:spTgt spid="5">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8" end="8"/>
                                            </p:txEl>
                                          </p:spTgt>
                                        </p:tgtEl>
                                        <p:attrNameLst>
                                          <p:attrName>style.visibility</p:attrName>
                                        </p:attrNameLst>
                                      </p:cBhvr>
                                      <p:to>
                                        <p:strVal val="visible"/>
                                      </p:to>
                                    </p:set>
                                    <p:animEffect transition="in" filter="fade">
                                      <p:cBhvr>
                                        <p:cTn id="24"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Flexibilities</a:t>
            </a:r>
            <a:br>
              <a:rPr lang="en-US" dirty="0" smtClean="0"/>
            </a:br>
            <a:endParaRPr lang="en-US" dirty="0"/>
          </a:p>
        </p:txBody>
      </p:sp>
    </p:spTree>
    <p:extLst>
      <p:ext uri="{BB962C8B-B14F-4D97-AF65-F5344CB8AC3E}">
        <p14:creationId xmlns:p14="http://schemas.microsoft.com/office/powerpoint/2010/main" val="5055737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57775" y="-141082"/>
            <a:ext cx="7152434" cy="1013398"/>
          </a:xfrm>
        </p:spPr>
        <p:txBody>
          <a:bodyPr>
            <a:normAutofit/>
          </a:bodyPr>
          <a:lstStyle/>
          <a:p>
            <a:r>
              <a:rPr lang="en-US" sz="4000" dirty="0" smtClean="0"/>
              <a:t>Flexibilities</a:t>
            </a:r>
            <a:endParaRPr lang="en-US" sz="4000" dirty="0"/>
          </a:p>
        </p:txBody>
      </p:sp>
      <p:sp>
        <p:nvSpPr>
          <p:cNvPr id="5" name="TextBox 4"/>
          <p:cNvSpPr txBox="1"/>
          <p:nvPr/>
        </p:nvSpPr>
        <p:spPr>
          <a:xfrm>
            <a:off x="415637" y="872316"/>
            <a:ext cx="8405091" cy="5078313"/>
          </a:xfrm>
          <a:prstGeom prst="rect">
            <a:avLst/>
          </a:prstGeom>
          <a:noFill/>
        </p:spPr>
        <p:txBody>
          <a:bodyPr wrap="square" rtlCol="0">
            <a:spAutoFit/>
          </a:bodyPr>
          <a:lstStyle/>
          <a:p>
            <a:pPr lvl="0"/>
            <a:r>
              <a:rPr lang="en-US" sz="3600" b="1" u="sng" dirty="0">
                <a:solidFill>
                  <a:prstClr val="black"/>
                </a:solidFill>
              </a:rPr>
              <a:t>Meal Component and Meal Service</a:t>
            </a:r>
            <a:endParaRPr lang="en-US" sz="1600" dirty="0">
              <a:solidFill>
                <a:prstClr val="black"/>
              </a:solidFill>
            </a:endParaRPr>
          </a:p>
          <a:p>
            <a:pPr marL="457200" lvl="0" indent="-457200">
              <a:buFont typeface="Arial" panose="020B0604020202020204" pitchFamily="34" charset="0"/>
              <a:buChar char="•"/>
            </a:pPr>
            <a:r>
              <a:rPr lang="en-US" sz="2400" u="sng" dirty="0" smtClean="0">
                <a:solidFill>
                  <a:prstClr val="black"/>
                </a:solidFill>
              </a:rPr>
              <a:t>All Programs</a:t>
            </a:r>
          </a:p>
          <a:p>
            <a:pPr marL="914400" lvl="1" indent="-457200">
              <a:buFont typeface="Arial" panose="020B0604020202020204" pitchFamily="34" charset="0"/>
              <a:buChar char="•"/>
            </a:pPr>
            <a:r>
              <a:rPr lang="en-US" sz="2400" dirty="0">
                <a:solidFill>
                  <a:prstClr val="black"/>
                </a:solidFill>
              </a:rPr>
              <a:t>If emergency conditions exist that prevent schools, institutions, or sponsors from obtaining fluid milk, </a:t>
            </a:r>
            <a:r>
              <a:rPr lang="en-US" sz="2400" dirty="0" smtClean="0">
                <a:solidFill>
                  <a:prstClr val="black"/>
                </a:solidFill>
              </a:rPr>
              <a:t>ODE may </a:t>
            </a:r>
            <a:r>
              <a:rPr lang="en-US" sz="2400" dirty="0">
                <a:solidFill>
                  <a:prstClr val="black"/>
                </a:solidFill>
              </a:rPr>
              <a:t>allow service of meals without milk or with an alternate form of milk, such as canned or dry </a:t>
            </a:r>
            <a:r>
              <a:rPr lang="en-US" sz="2400" dirty="0" smtClean="0">
                <a:solidFill>
                  <a:prstClr val="black"/>
                </a:solidFill>
              </a:rPr>
              <a:t>milk</a:t>
            </a:r>
          </a:p>
          <a:p>
            <a:pPr marL="457200" lvl="0" indent="-457200">
              <a:buFont typeface="Arial" panose="020B0604020202020204" pitchFamily="34" charset="0"/>
              <a:buChar char="•"/>
            </a:pPr>
            <a:r>
              <a:rPr lang="en-US" sz="2400" u="sng" dirty="0" smtClean="0">
                <a:solidFill>
                  <a:prstClr val="black"/>
                </a:solidFill>
              </a:rPr>
              <a:t>NLSP</a:t>
            </a:r>
          </a:p>
          <a:p>
            <a:pPr marL="914400" lvl="1" indent="-457200">
              <a:buFont typeface="Arial" panose="020B0604020202020204" pitchFamily="34" charset="0"/>
              <a:buChar char="•"/>
            </a:pPr>
            <a:r>
              <a:rPr lang="en-US" sz="2400" dirty="0">
                <a:solidFill>
                  <a:prstClr val="black"/>
                </a:solidFill>
              </a:rPr>
              <a:t>M</a:t>
            </a:r>
            <a:r>
              <a:rPr lang="en-US" sz="2400" dirty="0" smtClean="0">
                <a:solidFill>
                  <a:prstClr val="black"/>
                </a:solidFill>
              </a:rPr>
              <a:t>ay serve meals that do not meet the </a:t>
            </a:r>
            <a:r>
              <a:rPr lang="en-US" sz="2400" dirty="0">
                <a:solidFill>
                  <a:prstClr val="black"/>
                </a:solidFill>
              </a:rPr>
              <a:t>menu planning or meal pattern requirements in disaster </a:t>
            </a:r>
            <a:r>
              <a:rPr lang="en-US" sz="2400" dirty="0" smtClean="0">
                <a:solidFill>
                  <a:prstClr val="black"/>
                </a:solidFill>
              </a:rPr>
              <a:t>situations</a:t>
            </a:r>
          </a:p>
          <a:p>
            <a:pPr marL="914400" lvl="1" indent="-457200">
              <a:buFont typeface="Arial" panose="020B0604020202020204" pitchFamily="34" charset="0"/>
              <a:buChar char="•"/>
            </a:pPr>
            <a:r>
              <a:rPr lang="en-US" sz="2400" dirty="0" smtClean="0">
                <a:solidFill>
                  <a:prstClr val="black"/>
                </a:solidFill>
              </a:rPr>
              <a:t>Requires FNS approval</a:t>
            </a:r>
            <a:endParaRPr lang="en-US" sz="2400" dirty="0">
              <a:solidFill>
                <a:prstClr val="black"/>
              </a:solidFill>
            </a:endParaRPr>
          </a:p>
          <a:p>
            <a:pPr marL="457200" lvl="0" indent="-457200">
              <a:buFont typeface="Arial" panose="020B0604020202020204" pitchFamily="34" charset="0"/>
              <a:buChar char="•"/>
            </a:pPr>
            <a:r>
              <a:rPr lang="en-US" sz="2400" u="sng" dirty="0" smtClean="0">
                <a:solidFill>
                  <a:prstClr val="black"/>
                </a:solidFill>
              </a:rPr>
              <a:t>CACFP</a:t>
            </a:r>
          </a:p>
          <a:p>
            <a:pPr marL="914400" lvl="1" indent="-457200">
              <a:buFont typeface="Arial" panose="020B0604020202020204" pitchFamily="34" charset="0"/>
              <a:buChar char="•"/>
            </a:pPr>
            <a:r>
              <a:rPr lang="en-US" sz="2400" dirty="0">
                <a:solidFill>
                  <a:prstClr val="black"/>
                </a:solidFill>
              </a:rPr>
              <a:t>S</a:t>
            </a:r>
            <a:r>
              <a:rPr lang="en-US" sz="2400" dirty="0" smtClean="0">
                <a:solidFill>
                  <a:prstClr val="black"/>
                </a:solidFill>
              </a:rPr>
              <a:t>pecial </a:t>
            </a:r>
            <a:r>
              <a:rPr lang="en-US" sz="2400" dirty="0">
                <a:solidFill>
                  <a:prstClr val="black"/>
                </a:solidFill>
              </a:rPr>
              <a:t>variations in the food components of </a:t>
            </a:r>
            <a:r>
              <a:rPr lang="en-US" sz="2400" dirty="0" smtClean="0">
                <a:solidFill>
                  <a:prstClr val="black"/>
                </a:solidFill>
              </a:rPr>
              <a:t>meals</a:t>
            </a:r>
          </a:p>
          <a:p>
            <a:pPr marL="914400" lvl="1" indent="-457200">
              <a:buFont typeface="Arial" panose="020B0604020202020204" pitchFamily="34" charset="0"/>
              <a:buChar char="•"/>
            </a:pPr>
            <a:r>
              <a:rPr lang="en-US" sz="2400" dirty="0" smtClean="0">
                <a:solidFill>
                  <a:prstClr val="black"/>
                </a:solidFill>
              </a:rPr>
              <a:t>Requires FNS approval</a:t>
            </a:r>
          </a:p>
        </p:txBody>
      </p:sp>
    </p:spTree>
    <p:extLst>
      <p:ext uri="{BB962C8B-B14F-4D97-AF65-F5344CB8AC3E}">
        <p14:creationId xmlns:p14="http://schemas.microsoft.com/office/powerpoint/2010/main" val="285368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500"/>
                                        <p:tgtEl>
                                          <p:spTgt spid="5">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animEffect transition="in" filter="fade">
                                      <p:cBhvr>
                                        <p:cTn id="18" dur="500"/>
                                        <p:tgtEl>
                                          <p:spTgt spid="5">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Effect transition="in" filter="fade">
                                      <p:cBhvr>
                                        <p:cTn id="21" dur="500"/>
                                        <p:tgtEl>
                                          <p:spTgt spid="5">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
                                            <p:txEl>
                                              <p:pRg st="6" end="6"/>
                                            </p:txEl>
                                          </p:spTgt>
                                        </p:tgtEl>
                                        <p:attrNameLst>
                                          <p:attrName>style.visibility</p:attrName>
                                        </p:attrNameLst>
                                      </p:cBhvr>
                                      <p:to>
                                        <p:strVal val="visible"/>
                                      </p:to>
                                    </p:set>
                                    <p:animEffect transition="in" filter="fade">
                                      <p:cBhvr>
                                        <p:cTn id="26" dur="500"/>
                                        <p:tgtEl>
                                          <p:spTgt spid="5">
                                            <p:txEl>
                                              <p:pRg st="6" end="6"/>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animEffect transition="in" filter="fade">
                                      <p:cBhvr>
                                        <p:cTn id="29" dur="500"/>
                                        <p:tgtEl>
                                          <p:spTgt spid="5">
                                            <p:txEl>
                                              <p:pRg st="7" end="7"/>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5">
                                            <p:txEl>
                                              <p:pRg st="8" end="8"/>
                                            </p:txEl>
                                          </p:spTgt>
                                        </p:tgtEl>
                                        <p:attrNameLst>
                                          <p:attrName>style.visibility</p:attrName>
                                        </p:attrNameLst>
                                      </p:cBhvr>
                                      <p:to>
                                        <p:strVal val="visible"/>
                                      </p:to>
                                    </p:set>
                                    <p:animEffect transition="in" filter="fade">
                                      <p:cBhvr>
                                        <p:cTn id="32"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57775" y="-141082"/>
            <a:ext cx="7152434" cy="1013398"/>
          </a:xfrm>
        </p:spPr>
        <p:txBody>
          <a:bodyPr>
            <a:normAutofit/>
          </a:bodyPr>
          <a:lstStyle/>
          <a:p>
            <a:r>
              <a:rPr lang="en-US" sz="4000" dirty="0" smtClean="0"/>
              <a:t>Flexibilities</a:t>
            </a:r>
            <a:endParaRPr lang="en-US" sz="4000" dirty="0"/>
          </a:p>
        </p:txBody>
      </p:sp>
      <p:sp>
        <p:nvSpPr>
          <p:cNvPr id="5" name="TextBox 4"/>
          <p:cNvSpPr txBox="1"/>
          <p:nvPr/>
        </p:nvSpPr>
        <p:spPr>
          <a:xfrm>
            <a:off x="415637" y="872316"/>
            <a:ext cx="8405091" cy="4955203"/>
          </a:xfrm>
          <a:prstGeom prst="rect">
            <a:avLst/>
          </a:prstGeom>
          <a:noFill/>
        </p:spPr>
        <p:txBody>
          <a:bodyPr wrap="square" rtlCol="0">
            <a:spAutoFit/>
          </a:bodyPr>
          <a:lstStyle/>
          <a:p>
            <a:pPr lvl="0"/>
            <a:r>
              <a:rPr lang="en-US" sz="3600" b="1" u="sng" dirty="0" smtClean="0">
                <a:solidFill>
                  <a:prstClr val="black"/>
                </a:solidFill>
              </a:rPr>
              <a:t>Accountability and Verification</a:t>
            </a:r>
            <a:endParaRPr lang="en-US" sz="1600" dirty="0">
              <a:solidFill>
                <a:prstClr val="black"/>
              </a:solidFill>
            </a:endParaRPr>
          </a:p>
          <a:p>
            <a:pPr marL="457200" lvl="0" indent="-457200">
              <a:buFont typeface="Arial" panose="020B0604020202020204" pitchFamily="34" charset="0"/>
              <a:buChar char="•"/>
            </a:pPr>
            <a:r>
              <a:rPr lang="en-US" sz="2000" u="sng" dirty="0" smtClean="0">
                <a:solidFill>
                  <a:prstClr val="black"/>
                </a:solidFill>
              </a:rPr>
              <a:t>Claiming</a:t>
            </a:r>
          </a:p>
          <a:p>
            <a:pPr marL="914400" lvl="1" indent="-457200">
              <a:buFont typeface="Arial" panose="020B0604020202020204" pitchFamily="34" charset="0"/>
              <a:buChar char="•"/>
            </a:pPr>
            <a:r>
              <a:rPr lang="en-US" sz="2000" dirty="0" smtClean="0">
                <a:solidFill>
                  <a:prstClr val="black"/>
                </a:solidFill>
              </a:rPr>
              <a:t>May submit claims outside the 60/90-day requirement as a result of a disaster</a:t>
            </a:r>
          </a:p>
          <a:p>
            <a:pPr marL="914400" lvl="1" indent="-457200">
              <a:buFont typeface="Arial" panose="020B0604020202020204" pitchFamily="34" charset="0"/>
              <a:buChar char="•"/>
            </a:pPr>
            <a:r>
              <a:rPr lang="en-US" sz="2000" dirty="0" smtClean="0">
                <a:solidFill>
                  <a:prstClr val="black"/>
                </a:solidFill>
              </a:rPr>
              <a:t>Not subject to one-time exception</a:t>
            </a:r>
          </a:p>
          <a:p>
            <a:pPr marL="457200" lvl="0" indent="-457200">
              <a:buFont typeface="Arial" panose="020B0604020202020204" pitchFamily="34" charset="0"/>
              <a:buChar char="•"/>
            </a:pPr>
            <a:endParaRPr lang="en-US" sz="2000" u="sng" dirty="0" smtClean="0">
              <a:solidFill>
                <a:prstClr val="black"/>
              </a:solidFill>
            </a:endParaRPr>
          </a:p>
          <a:p>
            <a:pPr marL="457200" lvl="0" indent="-457200">
              <a:buFont typeface="Arial" panose="020B0604020202020204" pitchFamily="34" charset="0"/>
              <a:buChar char="•"/>
            </a:pPr>
            <a:r>
              <a:rPr lang="en-US" sz="2000" u="sng" dirty="0" smtClean="0">
                <a:solidFill>
                  <a:prstClr val="black"/>
                </a:solidFill>
              </a:rPr>
              <a:t>Destroyed Records</a:t>
            </a:r>
          </a:p>
          <a:p>
            <a:pPr marL="914400" lvl="1" indent="-457200">
              <a:buFont typeface="Arial" panose="020B0604020202020204" pitchFamily="34" charset="0"/>
              <a:buChar char="•"/>
            </a:pPr>
            <a:r>
              <a:rPr lang="en-US" sz="2000" dirty="0" smtClean="0">
                <a:solidFill>
                  <a:prstClr val="black"/>
                </a:solidFill>
              </a:rPr>
              <a:t>Contact ODE</a:t>
            </a:r>
          </a:p>
          <a:p>
            <a:pPr marL="1371600" lvl="2" indent="-457200">
              <a:buFont typeface="Arial" panose="020B0604020202020204" pitchFamily="34" charset="0"/>
              <a:buChar char="•"/>
            </a:pPr>
            <a:r>
              <a:rPr lang="en-US" sz="2000" dirty="0" smtClean="0">
                <a:solidFill>
                  <a:prstClr val="black"/>
                </a:solidFill>
              </a:rPr>
              <a:t>Circumstances</a:t>
            </a:r>
          </a:p>
          <a:p>
            <a:pPr marL="1371600" lvl="2" indent="-457200">
              <a:buFont typeface="Arial" panose="020B0604020202020204" pitchFamily="34" charset="0"/>
              <a:buChar char="•"/>
            </a:pPr>
            <a:r>
              <a:rPr lang="en-US" sz="2000" dirty="0" smtClean="0">
                <a:solidFill>
                  <a:prstClr val="black"/>
                </a:solidFill>
              </a:rPr>
              <a:t>Dates of the losses</a:t>
            </a:r>
          </a:p>
          <a:p>
            <a:pPr marL="1371600" lvl="2" indent="-457200">
              <a:buFont typeface="Arial" panose="020B0604020202020204" pitchFamily="34" charset="0"/>
              <a:buChar char="•"/>
            </a:pPr>
            <a:r>
              <a:rPr lang="en-US" sz="2000" dirty="0" smtClean="0">
                <a:solidFill>
                  <a:prstClr val="black"/>
                </a:solidFill>
              </a:rPr>
              <a:t>Types and age </a:t>
            </a:r>
            <a:endParaRPr lang="en-US" sz="2000" dirty="0">
              <a:solidFill>
                <a:prstClr val="black"/>
              </a:solidFill>
            </a:endParaRPr>
          </a:p>
          <a:p>
            <a:pPr marL="457200" lvl="0" indent="-457200">
              <a:buFont typeface="Arial" panose="020B0604020202020204" pitchFamily="34" charset="0"/>
              <a:buChar char="•"/>
            </a:pPr>
            <a:endParaRPr lang="en-US" sz="2000" u="sng" dirty="0" smtClean="0">
              <a:solidFill>
                <a:prstClr val="black"/>
              </a:solidFill>
            </a:endParaRPr>
          </a:p>
          <a:p>
            <a:pPr marL="457200" lvl="0" indent="-457200">
              <a:buFont typeface="Arial" panose="020B0604020202020204" pitchFamily="34" charset="0"/>
              <a:buChar char="•"/>
            </a:pPr>
            <a:r>
              <a:rPr lang="en-US" sz="2000" u="sng" dirty="0" smtClean="0">
                <a:solidFill>
                  <a:prstClr val="black"/>
                </a:solidFill>
              </a:rPr>
              <a:t>Normal accountability/claiming/monitoring lost</a:t>
            </a:r>
          </a:p>
          <a:p>
            <a:pPr marL="914400" lvl="1" indent="-457200">
              <a:buFont typeface="Arial" panose="020B0604020202020204" pitchFamily="34" charset="0"/>
              <a:buChar char="•"/>
            </a:pPr>
            <a:r>
              <a:rPr lang="en-US" sz="2000" dirty="0" smtClean="0">
                <a:solidFill>
                  <a:prstClr val="black"/>
                </a:solidFill>
              </a:rPr>
              <a:t>Contact ODE</a:t>
            </a:r>
          </a:p>
          <a:p>
            <a:pPr marL="914400" lvl="1" indent="-457200">
              <a:buFont typeface="Arial" panose="020B0604020202020204" pitchFamily="34" charset="0"/>
              <a:buChar char="•"/>
            </a:pPr>
            <a:r>
              <a:rPr lang="en-US" sz="2000" dirty="0" smtClean="0">
                <a:solidFill>
                  <a:prstClr val="black"/>
                </a:solidFill>
              </a:rPr>
              <a:t>Waiver must be submitted to FNS</a:t>
            </a:r>
          </a:p>
        </p:txBody>
      </p:sp>
    </p:spTree>
    <p:extLst>
      <p:ext uri="{BB962C8B-B14F-4D97-AF65-F5344CB8AC3E}">
        <p14:creationId xmlns:p14="http://schemas.microsoft.com/office/powerpoint/2010/main" val="723007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500"/>
                                        <p:tgtEl>
                                          <p:spTgt spid="5">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xEl>
                                              <p:pRg st="5" end="5"/>
                                            </p:txEl>
                                          </p:spTgt>
                                        </p:tgtEl>
                                        <p:attrNameLst>
                                          <p:attrName>style.visibility</p:attrName>
                                        </p:attrNameLst>
                                      </p:cBhvr>
                                      <p:to>
                                        <p:strVal val="visible"/>
                                      </p:to>
                                    </p:set>
                                    <p:animEffect transition="in" filter="fade">
                                      <p:cBhvr>
                                        <p:cTn id="18" dur="500"/>
                                        <p:tgtEl>
                                          <p:spTgt spid="5">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animEffect transition="in" filter="fade">
                                      <p:cBhvr>
                                        <p:cTn id="21" dur="500"/>
                                        <p:tgtEl>
                                          <p:spTgt spid="5">
                                            <p:txEl>
                                              <p:pRg st="6" end="6"/>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7" end="7"/>
                                            </p:txEl>
                                          </p:spTgt>
                                        </p:tgtEl>
                                        <p:attrNameLst>
                                          <p:attrName>style.visibility</p:attrName>
                                        </p:attrNameLst>
                                      </p:cBhvr>
                                      <p:to>
                                        <p:strVal val="visible"/>
                                      </p:to>
                                    </p:set>
                                    <p:animEffect transition="in" filter="fade">
                                      <p:cBhvr>
                                        <p:cTn id="24" dur="500"/>
                                        <p:tgtEl>
                                          <p:spTgt spid="5">
                                            <p:txEl>
                                              <p:pRg st="7" end="7"/>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fade">
                                      <p:cBhvr>
                                        <p:cTn id="27" dur="500"/>
                                        <p:tgtEl>
                                          <p:spTgt spid="5">
                                            <p:txEl>
                                              <p:pRg st="8" end="8"/>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9" end="9"/>
                                            </p:txEl>
                                          </p:spTgt>
                                        </p:tgtEl>
                                        <p:attrNameLst>
                                          <p:attrName>style.visibility</p:attrName>
                                        </p:attrNameLst>
                                      </p:cBhvr>
                                      <p:to>
                                        <p:strVal val="visible"/>
                                      </p:to>
                                    </p:set>
                                    <p:animEffect transition="in" filter="fade">
                                      <p:cBhvr>
                                        <p:cTn id="30" dur="500"/>
                                        <p:tgtEl>
                                          <p:spTgt spid="5">
                                            <p:txEl>
                                              <p:pRg st="9" end="9"/>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11" end="11"/>
                                            </p:txEl>
                                          </p:spTgt>
                                        </p:tgtEl>
                                        <p:attrNameLst>
                                          <p:attrName>style.visibility</p:attrName>
                                        </p:attrNameLst>
                                      </p:cBhvr>
                                      <p:to>
                                        <p:strVal val="visible"/>
                                      </p:to>
                                    </p:set>
                                    <p:animEffect transition="in" filter="fade">
                                      <p:cBhvr>
                                        <p:cTn id="35" dur="500"/>
                                        <p:tgtEl>
                                          <p:spTgt spid="5">
                                            <p:txEl>
                                              <p:pRg st="11" end="11"/>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5">
                                            <p:txEl>
                                              <p:pRg st="12" end="12"/>
                                            </p:txEl>
                                          </p:spTgt>
                                        </p:tgtEl>
                                        <p:attrNameLst>
                                          <p:attrName>style.visibility</p:attrName>
                                        </p:attrNameLst>
                                      </p:cBhvr>
                                      <p:to>
                                        <p:strVal val="visible"/>
                                      </p:to>
                                    </p:set>
                                    <p:animEffect transition="in" filter="fade">
                                      <p:cBhvr>
                                        <p:cTn id="38" dur="500"/>
                                        <p:tgtEl>
                                          <p:spTgt spid="5">
                                            <p:txEl>
                                              <p:pRg st="12" end="12"/>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5">
                                            <p:txEl>
                                              <p:pRg st="13" end="13"/>
                                            </p:txEl>
                                          </p:spTgt>
                                        </p:tgtEl>
                                        <p:attrNameLst>
                                          <p:attrName>style.visibility</p:attrName>
                                        </p:attrNameLst>
                                      </p:cBhvr>
                                      <p:to>
                                        <p:strVal val="visible"/>
                                      </p:to>
                                    </p:set>
                                    <p:animEffect transition="in" filter="fade">
                                      <p:cBhvr>
                                        <p:cTn id="41"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57775" y="-141082"/>
            <a:ext cx="7152434" cy="1013398"/>
          </a:xfrm>
        </p:spPr>
        <p:txBody>
          <a:bodyPr>
            <a:normAutofit/>
          </a:bodyPr>
          <a:lstStyle/>
          <a:p>
            <a:r>
              <a:rPr lang="en-US" sz="4000" dirty="0" smtClean="0"/>
              <a:t>Flexibilities</a:t>
            </a:r>
            <a:endParaRPr lang="en-US" sz="4000" dirty="0"/>
          </a:p>
        </p:txBody>
      </p:sp>
      <p:sp>
        <p:nvSpPr>
          <p:cNvPr id="5" name="TextBox 4"/>
          <p:cNvSpPr txBox="1"/>
          <p:nvPr/>
        </p:nvSpPr>
        <p:spPr>
          <a:xfrm>
            <a:off x="415637" y="872316"/>
            <a:ext cx="8405091" cy="5447645"/>
          </a:xfrm>
          <a:prstGeom prst="rect">
            <a:avLst/>
          </a:prstGeom>
          <a:noFill/>
        </p:spPr>
        <p:txBody>
          <a:bodyPr wrap="square" rtlCol="0">
            <a:spAutoFit/>
          </a:bodyPr>
          <a:lstStyle/>
          <a:p>
            <a:pPr lvl="0"/>
            <a:r>
              <a:rPr lang="en-US" sz="3600" b="1" u="sng" dirty="0" smtClean="0">
                <a:solidFill>
                  <a:prstClr val="black"/>
                </a:solidFill>
              </a:rPr>
              <a:t>Site Eligibility</a:t>
            </a:r>
            <a:endParaRPr lang="en-US" sz="1600" dirty="0">
              <a:solidFill>
                <a:prstClr val="black"/>
              </a:solidFill>
            </a:endParaRPr>
          </a:p>
          <a:p>
            <a:pPr marL="457200" lvl="0" indent="-457200">
              <a:buFont typeface="Arial" panose="020B0604020202020204" pitchFamily="34" charset="0"/>
              <a:buChar char="•"/>
            </a:pPr>
            <a:r>
              <a:rPr lang="en-US" sz="2400" u="sng" dirty="0" smtClean="0">
                <a:solidFill>
                  <a:prstClr val="black"/>
                </a:solidFill>
              </a:rPr>
              <a:t>Area Eligible – School or Census Data</a:t>
            </a:r>
          </a:p>
          <a:p>
            <a:pPr marL="914400" lvl="1" indent="-457200">
              <a:buFont typeface="Arial" panose="020B0604020202020204" pitchFamily="34" charset="0"/>
              <a:buChar char="•"/>
            </a:pPr>
            <a:r>
              <a:rPr lang="en-US" sz="2400" dirty="0" smtClean="0">
                <a:solidFill>
                  <a:prstClr val="black"/>
                </a:solidFill>
              </a:rPr>
              <a:t>May waive </a:t>
            </a:r>
            <a:r>
              <a:rPr lang="en-US" sz="2400" dirty="0">
                <a:solidFill>
                  <a:prstClr val="black"/>
                </a:solidFill>
              </a:rPr>
              <a:t>the </a:t>
            </a:r>
            <a:r>
              <a:rPr lang="en-US" sz="2400" dirty="0" smtClean="0">
                <a:solidFill>
                  <a:prstClr val="black"/>
                </a:solidFill>
              </a:rPr>
              <a:t>requirement that sponsors </a:t>
            </a:r>
            <a:r>
              <a:rPr lang="en-US" sz="2400" dirty="0">
                <a:solidFill>
                  <a:prstClr val="black"/>
                </a:solidFill>
              </a:rPr>
              <a:t>document that each site is </a:t>
            </a:r>
            <a:r>
              <a:rPr lang="en-US" sz="2400" dirty="0" smtClean="0">
                <a:solidFill>
                  <a:prstClr val="black"/>
                </a:solidFill>
              </a:rPr>
              <a:t>area eligible</a:t>
            </a:r>
          </a:p>
          <a:p>
            <a:pPr marL="914400" lvl="1" indent="-457200">
              <a:buFont typeface="Arial" panose="020B0604020202020204" pitchFamily="34" charset="0"/>
              <a:buChar char="•"/>
            </a:pPr>
            <a:r>
              <a:rPr lang="en-US" sz="2400" dirty="0" smtClean="0">
                <a:solidFill>
                  <a:prstClr val="black"/>
                </a:solidFill>
              </a:rPr>
              <a:t>For sites </a:t>
            </a:r>
            <a:r>
              <a:rPr lang="en-US" sz="2400" dirty="0">
                <a:solidFill>
                  <a:prstClr val="black"/>
                </a:solidFill>
              </a:rPr>
              <a:t>located in the area damaged by a natural disaster that must relocate to areas that are not eligible based on school or census </a:t>
            </a:r>
            <a:r>
              <a:rPr lang="en-US" sz="2400" dirty="0" smtClean="0">
                <a:solidFill>
                  <a:prstClr val="black"/>
                </a:solidFill>
              </a:rPr>
              <a:t>data</a:t>
            </a:r>
          </a:p>
          <a:p>
            <a:pPr marL="914400" lvl="1" indent="-457200">
              <a:buFont typeface="Arial" panose="020B0604020202020204" pitchFamily="34" charset="0"/>
              <a:buChar char="•"/>
            </a:pPr>
            <a:r>
              <a:rPr lang="en-US" sz="2400" dirty="0" smtClean="0">
                <a:solidFill>
                  <a:prstClr val="black"/>
                </a:solidFill>
              </a:rPr>
              <a:t>CACFP, SFSP and SSO sites</a:t>
            </a:r>
          </a:p>
          <a:p>
            <a:pPr marL="914400" lvl="1" indent="-457200">
              <a:buFont typeface="Arial" panose="020B0604020202020204" pitchFamily="34" charset="0"/>
              <a:buChar char="•"/>
            </a:pPr>
            <a:r>
              <a:rPr lang="en-US" sz="2400" dirty="0" smtClean="0">
                <a:solidFill>
                  <a:prstClr val="black"/>
                </a:solidFill>
              </a:rPr>
              <a:t>Requires FNS approval</a:t>
            </a:r>
          </a:p>
          <a:p>
            <a:pPr marL="457200" lvl="0" indent="-457200">
              <a:buFont typeface="Arial" panose="020B0604020202020204" pitchFamily="34" charset="0"/>
              <a:buChar char="•"/>
            </a:pPr>
            <a:r>
              <a:rPr lang="en-US" sz="2400" u="sng" dirty="0" smtClean="0">
                <a:solidFill>
                  <a:prstClr val="black"/>
                </a:solidFill>
              </a:rPr>
              <a:t>SFSP Sites Located at Schools</a:t>
            </a:r>
          </a:p>
          <a:p>
            <a:pPr marL="914400" lvl="1" indent="-457200">
              <a:buFont typeface="Arial" panose="020B0604020202020204" pitchFamily="34" charset="0"/>
              <a:buChar char="•"/>
            </a:pPr>
            <a:r>
              <a:rPr lang="en-US" sz="2400" dirty="0">
                <a:solidFill>
                  <a:prstClr val="black"/>
                </a:solidFill>
              </a:rPr>
              <a:t>May waive the requirement that </a:t>
            </a:r>
            <a:r>
              <a:rPr lang="en-US" sz="2400" dirty="0" smtClean="0">
                <a:solidFill>
                  <a:prstClr val="black"/>
                </a:solidFill>
              </a:rPr>
              <a:t>SFSP </a:t>
            </a:r>
            <a:r>
              <a:rPr lang="en-US" sz="2400" dirty="0">
                <a:solidFill>
                  <a:prstClr val="black"/>
                </a:solidFill>
              </a:rPr>
              <a:t>sites may not be located at school </a:t>
            </a:r>
            <a:r>
              <a:rPr lang="en-US" sz="2400" dirty="0" smtClean="0">
                <a:solidFill>
                  <a:prstClr val="black"/>
                </a:solidFill>
              </a:rPr>
              <a:t>sites during </a:t>
            </a:r>
            <a:r>
              <a:rPr lang="en-US" sz="2400" dirty="0">
                <a:solidFill>
                  <a:prstClr val="black"/>
                </a:solidFill>
              </a:rPr>
              <a:t>an unanticipated school closure, </a:t>
            </a:r>
            <a:endParaRPr lang="en-US" sz="2400" dirty="0" smtClean="0">
              <a:solidFill>
                <a:prstClr val="black"/>
              </a:solidFill>
            </a:endParaRPr>
          </a:p>
          <a:p>
            <a:pPr marL="914400" lvl="1" indent="-457200">
              <a:buFont typeface="Arial" panose="020B0604020202020204" pitchFamily="34" charset="0"/>
              <a:buChar char="•"/>
            </a:pPr>
            <a:r>
              <a:rPr lang="en-US" sz="2400" dirty="0" smtClean="0">
                <a:solidFill>
                  <a:prstClr val="black"/>
                </a:solidFill>
              </a:rPr>
              <a:t>May be approved as a location for emergency feeding</a:t>
            </a:r>
          </a:p>
        </p:txBody>
      </p:sp>
    </p:spTree>
    <p:extLst>
      <p:ext uri="{BB962C8B-B14F-4D97-AF65-F5344CB8AC3E}">
        <p14:creationId xmlns:p14="http://schemas.microsoft.com/office/powerpoint/2010/main" val="3676281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500"/>
                                        <p:tgtEl>
                                          <p:spTgt spid="5">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500"/>
                                        <p:tgtEl>
                                          <p:spTgt spid="5">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Effect transition="in" filter="fade">
                                      <p:cBhvr>
                                        <p:cTn id="19" dur="500"/>
                                        <p:tgtEl>
                                          <p:spTgt spid="5">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
                                            <p:txEl>
                                              <p:pRg st="6" end="6"/>
                                            </p:txEl>
                                          </p:spTgt>
                                        </p:tgtEl>
                                        <p:attrNameLst>
                                          <p:attrName>style.visibility</p:attrName>
                                        </p:attrNameLst>
                                      </p:cBhvr>
                                      <p:to>
                                        <p:strVal val="visible"/>
                                      </p:to>
                                    </p:set>
                                    <p:animEffect transition="in" filter="fade">
                                      <p:cBhvr>
                                        <p:cTn id="24" dur="500"/>
                                        <p:tgtEl>
                                          <p:spTgt spid="5">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500"/>
                                        <p:tgtEl>
                                          <p:spTgt spid="5">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8" end="8"/>
                                            </p:txEl>
                                          </p:spTgt>
                                        </p:tgtEl>
                                        <p:attrNameLst>
                                          <p:attrName>style.visibility</p:attrName>
                                        </p:attrNameLst>
                                      </p:cBhvr>
                                      <p:to>
                                        <p:strVal val="visible"/>
                                      </p:to>
                                    </p:set>
                                    <p:animEffect transition="in" filter="fade">
                                      <p:cBhvr>
                                        <p:cTn id="30"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Contact ODE CNP</a:t>
            </a:r>
            <a:endParaRPr lang="en-US" dirty="0"/>
          </a:p>
        </p:txBody>
      </p:sp>
      <p:sp>
        <p:nvSpPr>
          <p:cNvPr id="5" name="TextBox 4"/>
          <p:cNvSpPr txBox="1"/>
          <p:nvPr/>
        </p:nvSpPr>
        <p:spPr>
          <a:xfrm>
            <a:off x="331416" y="1270973"/>
            <a:ext cx="8405091" cy="4955203"/>
          </a:xfrm>
          <a:prstGeom prst="rect">
            <a:avLst/>
          </a:prstGeom>
          <a:noFill/>
        </p:spPr>
        <p:txBody>
          <a:bodyPr wrap="square" rtlCol="0">
            <a:spAutoFit/>
          </a:bodyPr>
          <a:lstStyle/>
          <a:p>
            <a:pPr lvl="0"/>
            <a:r>
              <a:rPr lang="en-US" sz="2400" b="1" u="sng" dirty="0" smtClean="0">
                <a:solidFill>
                  <a:prstClr val="black"/>
                </a:solidFill>
              </a:rPr>
              <a:t>USDA Foods</a:t>
            </a:r>
          </a:p>
          <a:p>
            <a:pPr marL="571500" lvl="0" indent="-571500">
              <a:buFont typeface="Arial" panose="020B0604020202020204" pitchFamily="34" charset="0"/>
              <a:buChar char="•"/>
            </a:pPr>
            <a:r>
              <a:rPr lang="en-US" sz="2400" dirty="0" smtClean="0">
                <a:solidFill>
                  <a:prstClr val="black"/>
                </a:solidFill>
              </a:rPr>
              <a:t>Chris </a:t>
            </a:r>
            <a:r>
              <a:rPr lang="en-US" sz="2400" dirty="0" err="1" smtClean="0">
                <a:solidFill>
                  <a:prstClr val="black"/>
                </a:solidFill>
              </a:rPr>
              <a:t>Facha</a:t>
            </a:r>
            <a:r>
              <a:rPr lang="en-US" sz="2400" dirty="0" smtClean="0">
                <a:solidFill>
                  <a:prstClr val="black"/>
                </a:solidFill>
              </a:rPr>
              <a:t> – </a:t>
            </a:r>
            <a:r>
              <a:rPr lang="en-US" sz="2400" dirty="0" smtClean="0">
                <a:solidFill>
                  <a:prstClr val="black"/>
                </a:solidFill>
                <a:hlinkClick r:id="rId3"/>
              </a:rPr>
              <a:t>chris.facha@ode.state.or.us</a:t>
            </a:r>
            <a:r>
              <a:rPr lang="en-US" sz="2400" dirty="0" smtClean="0">
                <a:solidFill>
                  <a:prstClr val="black"/>
                </a:solidFill>
              </a:rPr>
              <a:t> </a:t>
            </a:r>
          </a:p>
          <a:p>
            <a:pPr marL="571500" lvl="0" indent="-571500">
              <a:buFont typeface="Arial" panose="020B0604020202020204" pitchFamily="34" charset="0"/>
              <a:buChar char="•"/>
            </a:pPr>
            <a:r>
              <a:rPr lang="en-US" sz="2400" dirty="0" smtClean="0">
                <a:solidFill>
                  <a:prstClr val="black"/>
                </a:solidFill>
              </a:rPr>
              <a:t>Sarah English – </a:t>
            </a:r>
            <a:r>
              <a:rPr lang="en-US" sz="2400" dirty="0" smtClean="0">
                <a:solidFill>
                  <a:prstClr val="black"/>
                </a:solidFill>
                <a:hlinkClick r:id="rId4"/>
              </a:rPr>
              <a:t>sarah.English@ode.state.or.us</a:t>
            </a:r>
            <a:r>
              <a:rPr lang="en-US" sz="2400" dirty="0" smtClean="0">
                <a:solidFill>
                  <a:prstClr val="black"/>
                </a:solidFill>
              </a:rPr>
              <a:t> </a:t>
            </a:r>
            <a:endParaRPr lang="en-US" sz="2400" dirty="0">
              <a:solidFill>
                <a:prstClr val="black"/>
              </a:solidFill>
            </a:endParaRPr>
          </a:p>
          <a:p>
            <a:pPr lvl="0"/>
            <a:endParaRPr lang="en-US" sz="1600" dirty="0">
              <a:solidFill>
                <a:prstClr val="black"/>
              </a:solidFill>
            </a:endParaRPr>
          </a:p>
          <a:p>
            <a:pPr lvl="0"/>
            <a:r>
              <a:rPr lang="en-US" sz="2400" b="1" u="sng" dirty="0" smtClean="0">
                <a:solidFill>
                  <a:prstClr val="black"/>
                </a:solidFill>
              </a:rPr>
              <a:t>CACFP/SFSP</a:t>
            </a:r>
          </a:p>
          <a:p>
            <a:pPr marL="457200" lvl="0" indent="-457200">
              <a:buFont typeface="Arial" panose="020B0604020202020204" pitchFamily="34" charset="0"/>
              <a:buChar char="•"/>
            </a:pPr>
            <a:r>
              <a:rPr lang="en-US" sz="2400" dirty="0" smtClean="0">
                <a:solidFill>
                  <a:prstClr val="black"/>
                </a:solidFill>
              </a:rPr>
              <a:t>Lynne </a:t>
            </a:r>
            <a:r>
              <a:rPr lang="en-US" sz="2400" dirty="0" err="1" smtClean="0">
                <a:solidFill>
                  <a:prstClr val="black"/>
                </a:solidFill>
              </a:rPr>
              <a:t>Reinoso</a:t>
            </a:r>
            <a:r>
              <a:rPr lang="en-US" sz="2400" dirty="0" smtClean="0">
                <a:solidFill>
                  <a:prstClr val="black"/>
                </a:solidFill>
              </a:rPr>
              <a:t> – </a:t>
            </a:r>
            <a:r>
              <a:rPr lang="en-US" sz="2400" dirty="0" smtClean="0">
                <a:solidFill>
                  <a:prstClr val="black"/>
                </a:solidFill>
                <a:hlinkClick r:id="rId5"/>
              </a:rPr>
              <a:t>lynne.reinoso@ode.state.or.us</a:t>
            </a:r>
            <a:endParaRPr lang="en-US" sz="2400" dirty="0" smtClean="0">
              <a:solidFill>
                <a:prstClr val="black"/>
              </a:solidFill>
            </a:endParaRPr>
          </a:p>
          <a:p>
            <a:pPr marL="457200" lvl="0" indent="-457200">
              <a:buFont typeface="Arial" panose="020B0604020202020204" pitchFamily="34" charset="0"/>
              <a:buChar char="•"/>
            </a:pPr>
            <a:r>
              <a:rPr lang="en-US" sz="2400" dirty="0" smtClean="0">
                <a:solidFill>
                  <a:prstClr val="black"/>
                </a:solidFill>
              </a:rPr>
              <a:t>Cathy Brock – </a:t>
            </a:r>
            <a:r>
              <a:rPr lang="en-US" sz="2400" dirty="0" smtClean="0">
                <a:solidFill>
                  <a:prstClr val="black"/>
                </a:solidFill>
                <a:hlinkClick r:id="rId6"/>
              </a:rPr>
              <a:t>cathy.brock@ode.state.or.us</a:t>
            </a:r>
            <a:endParaRPr lang="en-US" sz="2400" dirty="0" smtClean="0">
              <a:solidFill>
                <a:prstClr val="black"/>
              </a:solidFill>
            </a:endParaRPr>
          </a:p>
          <a:p>
            <a:pPr lvl="0"/>
            <a:endParaRPr lang="en-US" sz="2400" dirty="0">
              <a:solidFill>
                <a:prstClr val="black"/>
              </a:solidFill>
            </a:endParaRPr>
          </a:p>
          <a:p>
            <a:pPr lvl="0"/>
            <a:r>
              <a:rPr lang="en-US" sz="2400" b="1" u="sng" dirty="0" smtClean="0">
                <a:solidFill>
                  <a:prstClr val="black"/>
                </a:solidFill>
              </a:rPr>
              <a:t>SSO</a:t>
            </a:r>
          </a:p>
          <a:p>
            <a:pPr marL="342900" lvl="0" indent="-342900">
              <a:buFont typeface="Arial" panose="020B0604020202020204" pitchFamily="34" charset="0"/>
              <a:buChar char="•"/>
            </a:pPr>
            <a:r>
              <a:rPr lang="en-US" sz="2400" dirty="0" smtClean="0">
                <a:solidFill>
                  <a:prstClr val="black"/>
                </a:solidFill>
              </a:rPr>
              <a:t>Heidi Dupuis – </a:t>
            </a:r>
            <a:r>
              <a:rPr lang="en-US" sz="2400" dirty="0" smtClean="0">
                <a:solidFill>
                  <a:prstClr val="black"/>
                </a:solidFill>
                <a:hlinkClick r:id="rId7"/>
              </a:rPr>
              <a:t>heidi.dupuis@ode.state.or.us</a:t>
            </a:r>
            <a:r>
              <a:rPr lang="en-US" sz="2400" dirty="0" smtClean="0">
                <a:solidFill>
                  <a:prstClr val="black"/>
                </a:solidFill>
              </a:rPr>
              <a:t> </a:t>
            </a:r>
          </a:p>
          <a:p>
            <a:pPr lvl="0"/>
            <a:endParaRPr lang="en-US" sz="2400" dirty="0" smtClean="0">
              <a:solidFill>
                <a:prstClr val="black"/>
              </a:solidFill>
            </a:endParaRPr>
          </a:p>
          <a:p>
            <a:pPr lvl="0"/>
            <a:r>
              <a:rPr lang="en-US" sz="2400" b="1" u="sng" dirty="0" smtClean="0">
                <a:solidFill>
                  <a:prstClr val="black"/>
                </a:solidFill>
              </a:rPr>
              <a:t>All Programs</a:t>
            </a:r>
          </a:p>
          <a:p>
            <a:pPr marL="342900" lvl="0" indent="-342900">
              <a:buFont typeface="Arial" panose="020B0604020202020204" pitchFamily="34" charset="0"/>
              <a:buChar char="•"/>
            </a:pPr>
            <a:r>
              <a:rPr lang="en-US" sz="2400" dirty="0" smtClean="0">
                <a:solidFill>
                  <a:prstClr val="black"/>
                </a:solidFill>
              </a:rPr>
              <a:t>Dustin Melton – </a:t>
            </a:r>
            <a:r>
              <a:rPr lang="en-US" sz="2400" dirty="0" smtClean="0">
                <a:solidFill>
                  <a:prstClr val="black"/>
                </a:solidFill>
                <a:hlinkClick r:id="rId8"/>
              </a:rPr>
              <a:t>dustin.melton@ode.state.or.us</a:t>
            </a:r>
            <a:r>
              <a:rPr lang="en-US" sz="2400" dirty="0" smtClean="0">
                <a:solidFill>
                  <a:prstClr val="black"/>
                </a:solidFill>
              </a:rPr>
              <a:t> </a:t>
            </a:r>
          </a:p>
        </p:txBody>
      </p:sp>
    </p:spTree>
    <p:extLst>
      <p:ext uri="{BB962C8B-B14F-4D97-AF65-F5344CB8AC3E}">
        <p14:creationId xmlns:p14="http://schemas.microsoft.com/office/powerpoint/2010/main" val="11270917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Shape 952"/>
        <p:cNvGrpSpPr/>
        <p:nvPr/>
      </p:nvGrpSpPr>
      <p:grpSpPr>
        <a:xfrm>
          <a:off x="0" y="0"/>
          <a:ext cx="0" cy="0"/>
          <a:chOff x="0" y="0"/>
          <a:chExt cx="0" cy="0"/>
        </a:xfrm>
      </p:grpSpPr>
      <p:sp>
        <p:nvSpPr>
          <p:cNvPr id="953" name="Shape 953"/>
          <p:cNvSpPr txBox="1">
            <a:spLocks noGrp="1"/>
          </p:cNvSpPr>
          <p:nvPr>
            <p:ph type="title"/>
          </p:nvPr>
        </p:nvSpPr>
        <p:spPr>
          <a:xfrm>
            <a:off x="152400" y="0"/>
            <a:ext cx="8991600" cy="7010400"/>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600" b="0" i="0" u="none" strike="noStrike" cap="none" dirty="0">
                <a:solidFill>
                  <a:schemeClr val="dk1"/>
                </a:solidFill>
                <a:latin typeface="Arial"/>
                <a:ea typeface="Arial"/>
                <a:cs typeface="Arial"/>
                <a:sym typeface="Arial"/>
              </a:rPr>
              <a:t>In accordance with Federal civil rights law and U.S. Department of Agriculture (USDA) civil rights regulations and policies, the USDA, its Agencies, offices, and employees, and institutions participating in or administering USDA programs are prohibited from discriminating based on race, color, national origin, sex, disability, age, or reprisal or retaliation for prior civil rights activity in any program or activity conducted or funded by USDA.</a:t>
            </a:r>
            <a:br>
              <a:rPr lang="en-US" sz="1600" b="0" i="0" u="none" strike="noStrike" cap="none" dirty="0">
                <a:solidFill>
                  <a:schemeClr val="dk1"/>
                </a:solidFill>
                <a:latin typeface="Arial"/>
                <a:ea typeface="Arial"/>
                <a:cs typeface="Arial"/>
                <a:sym typeface="Arial"/>
              </a:rPr>
            </a:br>
            <a:r>
              <a:rPr lang="en-US" sz="1600" b="0" i="0" u="none" strike="noStrike" cap="none" dirty="0">
                <a:solidFill>
                  <a:schemeClr val="dk1"/>
                </a:solidFill>
                <a:latin typeface="Arial"/>
                <a:ea typeface="Arial"/>
                <a:cs typeface="Arial"/>
                <a:sym typeface="Arial"/>
              </a:rPr>
              <a:t/>
            </a:r>
            <a:br>
              <a:rPr lang="en-US" sz="1600" b="0" i="0" u="none" strike="noStrike" cap="none" dirty="0">
                <a:solidFill>
                  <a:schemeClr val="dk1"/>
                </a:solidFill>
                <a:latin typeface="Arial"/>
                <a:ea typeface="Arial"/>
                <a:cs typeface="Arial"/>
                <a:sym typeface="Arial"/>
              </a:rPr>
            </a:br>
            <a:r>
              <a:rPr lang="en-US" sz="1600" b="0" i="0" u="none" strike="noStrike" cap="none" dirty="0">
                <a:solidFill>
                  <a:schemeClr val="dk1"/>
                </a:solidFill>
                <a:latin typeface="Arial"/>
                <a:ea typeface="Arial"/>
                <a:cs typeface="Arial"/>
                <a:sym typeface="Arial"/>
              </a:rPr>
              <a:t>Persons with disabilities who require alternative means of communication for program information (e.g. Braille, large print, audiotape, American Sign Language, etc.), should contact the Agency (State or local) where they applied for benefits. Individuals who are deaf, hard of hearing or have speech disabilities may contact USDA through the Federal Relay Service at (800) 877-8339. Additionally, program information may be made available in languages other than English.</a:t>
            </a:r>
            <a:br>
              <a:rPr lang="en-US" sz="1600" b="0" i="0" u="none" strike="noStrike" cap="none" dirty="0">
                <a:solidFill>
                  <a:schemeClr val="dk1"/>
                </a:solidFill>
                <a:latin typeface="Arial"/>
                <a:ea typeface="Arial"/>
                <a:cs typeface="Arial"/>
                <a:sym typeface="Arial"/>
              </a:rPr>
            </a:br>
            <a:r>
              <a:rPr lang="en-US" sz="1600" b="0" i="0" u="none" strike="noStrike" cap="none" dirty="0">
                <a:solidFill>
                  <a:schemeClr val="dk1"/>
                </a:solidFill>
                <a:latin typeface="Arial"/>
                <a:ea typeface="Arial"/>
                <a:cs typeface="Arial"/>
                <a:sym typeface="Arial"/>
              </a:rPr>
              <a:t/>
            </a:r>
            <a:br>
              <a:rPr lang="en-US" sz="1600" b="0" i="0" u="none" strike="noStrike" cap="none" dirty="0">
                <a:solidFill>
                  <a:schemeClr val="dk1"/>
                </a:solidFill>
                <a:latin typeface="Arial"/>
                <a:ea typeface="Arial"/>
                <a:cs typeface="Arial"/>
                <a:sym typeface="Arial"/>
              </a:rPr>
            </a:br>
            <a:r>
              <a:rPr lang="en-US" sz="1600" b="0" i="0" u="none" strike="noStrike" cap="none" dirty="0">
                <a:solidFill>
                  <a:schemeClr val="dk1"/>
                </a:solidFill>
                <a:latin typeface="Arial"/>
                <a:ea typeface="Arial"/>
                <a:cs typeface="Arial"/>
                <a:sym typeface="Arial"/>
              </a:rPr>
              <a:t>To file a program complaint of discrimination, complete the USDA Program Discrimination Complaint Form, (AD-3027) found online </a:t>
            </a:r>
            <a:r>
              <a:rPr lang="en-US" sz="1600" b="0" i="0" u="none" strike="noStrike" cap="none" dirty="0" smtClean="0">
                <a:solidFill>
                  <a:schemeClr val="dk1"/>
                </a:solidFill>
                <a:latin typeface="Arial"/>
                <a:ea typeface="Arial"/>
                <a:cs typeface="Arial"/>
                <a:sym typeface="Arial"/>
              </a:rPr>
              <a:t>at the </a:t>
            </a:r>
            <a:r>
              <a:rPr lang="en-US" sz="1600" b="0" i="0" u="none" strike="noStrike" cap="none" dirty="0" smtClean="0">
                <a:solidFill>
                  <a:schemeClr val="dk1"/>
                </a:solidFill>
                <a:latin typeface="Arial"/>
                <a:ea typeface="Arial"/>
                <a:cs typeface="Arial"/>
                <a:sym typeface="Arial"/>
                <a:hlinkClick r:id="rId3"/>
              </a:rPr>
              <a:t>USDA complaint resolution page</a:t>
            </a:r>
            <a:r>
              <a:rPr lang="en-US" sz="1600" b="0" i="0" u="none" strike="noStrike" cap="none" dirty="0" smtClean="0">
                <a:solidFill>
                  <a:schemeClr val="dk1"/>
                </a:solidFill>
                <a:latin typeface="Arial"/>
                <a:ea typeface="Arial"/>
                <a:cs typeface="Arial"/>
                <a:sym typeface="Arial"/>
              </a:rPr>
              <a:t>, and </a:t>
            </a:r>
            <a:r>
              <a:rPr lang="en-US" sz="1600" b="0" i="0" u="none" strike="noStrike" cap="none" dirty="0">
                <a:solidFill>
                  <a:schemeClr val="dk1"/>
                </a:solidFill>
                <a:latin typeface="Arial"/>
                <a:ea typeface="Arial"/>
                <a:cs typeface="Arial"/>
                <a:sym typeface="Arial"/>
              </a:rPr>
              <a:t>at any USDA office, or write a letter addressed to USDA and provide in the letter all of the information requested in the form. To request a copy of the complaint form, call (866) 632-9992. </a:t>
            </a:r>
            <a:br>
              <a:rPr lang="en-US" sz="1600" b="0" i="0" u="none" strike="noStrike" cap="none" dirty="0">
                <a:solidFill>
                  <a:schemeClr val="dk1"/>
                </a:solidFill>
                <a:latin typeface="Arial"/>
                <a:ea typeface="Arial"/>
                <a:cs typeface="Arial"/>
                <a:sym typeface="Arial"/>
              </a:rPr>
            </a:br>
            <a:r>
              <a:rPr lang="en-US" sz="400" b="0" i="0" u="none" strike="noStrike" cap="none" dirty="0">
                <a:solidFill>
                  <a:schemeClr val="dk1"/>
                </a:solidFill>
                <a:latin typeface="Arial"/>
                <a:ea typeface="Arial"/>
                <a:cs typeface="Arial"/>
                <a:sym typeface="Arial"/>
              </a:rPr>
              <a:t/>
            </a:r>
            <a:br>
              <a:rPr lang="en-US" sz="400" b="0" i="0" u="none" strike="noStrike" cap="none" dirty="0">
                <a:solidFill>
                  <a:schemeClr val="dk1"/>
                </a:solidFill>
                <a:latin typeface="Arial"/>
                <a:ea typeface="Arial"/>
                <a:cs typeface="Arial"/>
                <a:sym typeface="Arial"/>
              </a:rPr>
            </a:br>
            <a:r>
              <a:rPr lang="en-US" sz="1600" b="0" i="0" u="none" strike="noStrike" cap="none" dirty="0">
                <a:solidFill>
                  <a:schemeClr val="dk1"/>
                </a:solidFill>
                <a:latin typeface="Arial"/>
                <a:ea typeface="Arial"/>
                <a:cs typeface="Arial"/>
                <a:sym typeface="Arial"/>
              </a:rPr>
              <a:t>Submit your completed form or letter to USDA by:</a:t>
            </a:r>
            <a:br>
              <a:rPr lang="en-US" sz="1600" b="0" i="0" u="none" strike="noStrike" cap="none" dirty="0">
                <a:solidFill>
                  <a:schemeClr val="dk1"/>
                </a:solidFill>
                <a:latin typeface="Arial"/>
                <a:ea typeface="Arial"/>
                <a:cs typeface="Arial"/>
                <a:sym typeface="Arial"/>
              </a:rPr>
            </a:br>
            <a:r>
              <a:rPr lang="en-US" sz="800" b="0" i="0" u="none" strike="noStrike" cap="none" dirty="0">
                <a:solidFill>
                  <a:schemeClr val="dk1"/>
                </a:solidFill>
                <a:latin typeface="Arial"/>
                <a:ea typeface="Arial"/>
                <a:cs typeface="Arial"/>
                <a:sym typeface="Arial"/>
              </a:rPr>
              <a:t/>
            </a:r>
            <a:br>
              <a:rPr lang="en-US" sz="800" b="0" i="0" u="none" strike="noStrike" cap="none" dirty="0">
                <a:solidFill>
                  <a:schemeClr val="dk1"/>
                </a:solidFill>
                <a:latin typeface="Arial"/>
                <a:ea typeface="Arial"/>
                <a:cs typeface="Arial"/>
                <a:sym typeface="Arial"/>
              </a:rPr>
            </a:br>
            <a:r>
              <a:rPr lang="en-US" sz="1600" b="0" i="0" u="none" strike="noStrike" cap="none" dirty="0">
                <a:solidFill>
                  <a:schemeClr val="dk1"/>
                </a:solidFill>
                <a:latin typeface="Arial"/>
                <a:ea typeface="Arial"/>
                <a:cs typeface="Arial"/>
                <a:sym typeface="Arial"/>
              </a:rPr>
              <a:t>(1) mail: U.S. Department of Agriculture</a:t>
            </a:r>
            <a:br>
              <a:rPr lang="en-US" sz="1600" b="0" i="0" u="none" strike="noStrike" cap="none" dirty="0">
                <a:solidFill>
                  <a:schemeClr val="dk1"/>
                </a:solidFill>
                <a:latin typeface="Arial"/>
                <a:ea typeface="Arial"/>
                <a:cs typeface="Arial"/>
                <a:sym typeface="Arial"/>
              </a:rPr>
            </a:br>
            <a:r>
              <a:rPr lang="en-US" sz="1600" b="0" i="0" u="none" strike="noStrike" cap="none" dirty="0">
                <a:solidFill>
                  <a:schemeClr val="dk1"/>
                </a:solidFill>
                <a:latin typeface="Arial"/>
                <a:ea typeface="Arial"/>
                <a:cs typeface="Arial"/>
                <a:sym typeface="Arial"/>
              </a:rPr>
              <a:t>Office of the Assistant Secretary for Civil Rights</a:t>
            </a:r>
            <a:br>
              <a:rPr lang="en-US" sz="1600" b="0" i="0" u="none" strike="noStrike" cap="none" dirty="0">
                <a:solidFill>
                  <a:schemeClr val="dk1"/>
                </a:solidFill>
                <a:latin typeface="Arial"/>
                <a:ea typeface="Arial"/>
                <a:cs typeface="Arial"/>
                <a:sym typeface="Arial"/>
              </a:rPr>
            </a:br>
            <a:r>
              <a:rPr lang="en-US" sz="1600" b="0" i="0" u="none" strike="noStrike" cap="none" dirty="0">
                <a:solidFill>
                  <a:schemeClr val="dk1"/>
                </a:solidFill>
                <a:latin typeface="Arial"/>
                <a:ea typeface="Arial"/>
                <a:cs typeface="Arial"/>
                <a:sym typeface="Arial"/>
              </a:rPr>
              <a:t>1400 Independence Avenue, SW</a:t>
            </a:r>
            <a:br>
              <a:rPr lang="en-US" sz="1600" b="0" i="0" u="none" strike="noStrike" cap="none" dirty="0">
                <a:solidFill>
                  <a:schemeClr val="dk1"/>
                </a:solidFill>
                <a:latin typeface="Arial"/>
                <a:ea typeface="Arial"/>
                <a:cs typeface="Arial"/>
                <a:sym typeface="Arial"/>
              </a:rPr>
            </a:br>
            <a:r>
              <a:rPr lang="en-US" sz="1600" b="0" i="0" u="none" strike="noStrike" cap="none" dirty="0">
                <a:solidFill>
                  <a:schemeClr val="dk1"/>
                </a:solidFill>
                <a:latin typeface="Arial"/>
                <a:ea typeface="Arial"/>
                <a:cs typeface="Arial"/>
                <a:sym typeface="Arial"/>
              </a:rPr>
              <a:t>Washington, D.C. 20250-9410;</a:t>
            </a:r>
            <a:br>
              <a:rPr lang="en-US" sz="1600" b="0" i="0" u="none" strike="noStrike" cap="none" dirty="0">
                <a:solidFill>
                  <a:schemeClr val="dk1"/>
                </a:solidFill>
                <a:latin typeface="Arial"/>
                <a:ea typeface="Arial"/>
                <a:cs typeface="Arial"/>
                <a:sym typeface="Arial"/>
              </a:rPr>
            </a:br>
            <a:r>
              <a:rPr lang="en-US" sz="800" b="0" i="0" u="none" strike="noStrike" cap="none" dirty="0">
                <a:solidFill>
                  <a:schemeClr val="dk1"/>
                </a:solidFill>
                <a:latin typeface="Arial"/>
                <a:ea typeface="Arial"/>
                <a:cs typeface="Arial"/>
                <a:sym typeface="Arial"/>
              </a:rPr>
              <a:t/>
            </a:r>
            <a:br>
              <a:rPr lang="en-US" sz="800" b="0" i="0" u="none" strike="noStrike" cap="none" dirty="0">
                <a:solidFill>
                  <a:schemeClr val="dk1"/>
                </a:solidFill>
                <a:latin typeface="Arial"/>
                <a:ea typeface="Arial"/>
                <a:cs typeface="Arial"/>
                <a:sym typeface="Arial"/>
              </a:rPr>
            </a:br>
            <a:r>
              <a:rPr lang="en-US" sz="1600" b="0" i="0" u="none" strike="noStrike" cap="none" dirty="0">
                <a:solidFill>
                  <a:schemeClr val="dk1"/>
                </a:solidFill>
                <a:latin typeface="Arial"/>
                <a:ea typeface="Arial"/>
                <a:cs typeface="Arial"/>
                <a:sym typeface="Arial"/>
              </a:rPr>
              <a:t>(2) fax: (202) 690-7442; or</a:t>
            </a:r>
            <a:br>
              <a:rPr lang="en-US" sz="1600" b="0" i="0" u="none" strike="noStrike" cap="none" dirty="0">
                <a:solidFill>
                  <a:schemeClr val="dk1"/>
                </a:solidFill>
                <a:latin typeface="Arial"/>
                <a:ea typeface="Arial"/>
                <a:cs typeface="Arial"/>
                <a:sym typeface="Arial"/>
              </a:rPr>
            </a:br>
            <a:r>
              <a:rPr lang="en-US" sz="800" b="0" i="0" u="none" strike="noStrike" cap="none" dirty="0">
                <a:solidFill>
                  <a:schemeClr val="dk1"/>
                </a:solidFill>
                <a:latin typeface="Arial"/>
                <a:ea typeface="Arial"/>
                <a:cs typeface="Arial"/>
                <a:sym typeface="Arial"/>
              </a:rPr>
              <a:t/>
            </a:r>
            <a:br>
              <a:rPr lang="en-US" sz="800" b="0" i="0" u="none" strike="noStrike" cap="none" dirty="0">
                <a:solidFill>
                  <a:schemeClr val="dk1"/>
                </a:solidFill>
                <a:latin typeface="Arial"/>
                <a:ea typeface="Arial"/>
                <a:cs typeface="Arial"/>
                <a:sym typeface="Arial"/>
              </a:rPr>
            </a:br>
            <a:r>
              <a:rPr lang="en-US" sz="1600" b="0" i="0" u="none" strike="noStrike" cap="none" dirty="0">
                <a:solidFill>
                  <a:schemeClr val="dk1"/>
                </a:solidFill>
                <a:latin typeface="Arial"/>
                <a:ea typeface="Arial"/>
                <a:cs typeface="Arial"/>
                <a:sym typeface="Arial"/>
              </a:rPr>
              <a:t>(3) email: </a:t>
            </a:r>
            <a:r>
              <a:rPr lang="en-US" sz="1600" b="0" i="0" u="sng" strike="noStrike" cap="none" dirty="0">
                <a:solidFill>
                  <a:schemeClr val="hlink"/>
                </a:solidFill>
                <a:latin typeface="Arial"/>
                <a:ea typeface="Arial"/>
                <a:cs typeface="Arial"/>
                <a:sym typeface="Arial"/>
                <a:hlinkClick r:id="rId4"/>
              </a:rPr>
              <a:t>program.intake@usda.gov</a:t>
            </a:r>
            <a:r>
              <a:rPr lang="en-US" sz="1600" b="0" i="0" u="none" strike="noStrike" cap="none" dirty="0">
                <a:solidFill>
                  <a:schemeClr val="dk1"/>
                </a:solidFill>
                <a:latin typeface="Arial"/>
                <a:ea typeface="Arial"/>
                <a:cs typeface="Arial"/>
                <a:sym typeface="Arial"/>
              </a:rPr>
              <a:t> </a:t>
            </a:r>
            <a:br>
              <a:rPr lang="en-US" sz="1600" b="0" i="0" u="none" strike="noStrike" cap="none" dirty="0">
                <a:solidFill>
                  <a:schemeClr val="dk1"/>
                </a:solidFill>
                <a:latin typeface="Arial"/>
                <a:ea typeface="Arial"/>
                <a:cs typeface="Arial"/>
                <a:sym typeface="Arial"/>
              </a:rPr>
            </a:br>
            <a:r>
              <a:rPr lang="en-US" sz="800" b="0" i="0" u="none" strike="noStrike" cap="none" dirty="0">
                <a:solidFill>
                  <a:schemeClr val="dk1"/>
                </a:solidFill>
                <a:latin typeface="Arial"/>
                <a:ea typeface="Arial"/>
                <a:cs typeface="Arial"/>
                <a:sym typeface="Arial"/>
              </a:rPr>
              <a:t/>
            </a:r>
            <a:br>
              <a:rPr lang="en-US" sz="800" b="0" i="0" u="none" strike="noStrike" cap="none" dirty="0">
                <a:solidFill>
                  <a:schemeClr val="dk1"/>
                </a:solidFill>
                <a:latin typeface="Arial"/>
                <a:ea typeface="Arial"/>
                <a:cs typeface="Arial"/>
                <a:sym typeface="Arial"/>
              </a:rPr>
            </a:br>
            <a:r>
              <a:rPr lang="en-US" sz="1600" b="0" i="0" u="none" strike="noStrike" cap="none" dirty="0">
                <a:solidFill>
                  <a:schemeClr val="dk1"/>
                </a:solidFill>
                <a:latin typeface="Arial"/>
                <a:ea typeface="Arial"/>
                <a:cs typeface="Arial"/>
                <a:sym typeface="Arial"/>
              </a:rPr>
              <a:t>This institution is an equal opportunity provider</a:t>
            </a:r>
            <a:r>
              <a:rPr lang="en-US" sz="1600" b="0" i="0" u="none" strike="noStrike" cap="none" dirty="0" smtClean="0">
                <a:solidFill>
                  <a:schemeClr val="dk1"/>
                </a:solidFill>
                <a:latin typeface="Arial"/>
                <a:ea typeface="Arial"/>
                <a:cs typeface="Arial"/>
                <a:sym typeface="Arial"/>
              </a:rPr>
              <a:t>.</a:t>
            </a:r>
            <a:endParaRPr lang="en-US" sz="1600" b="0" i="0" u="none" strike="noStrike" cap="none" dirty="0">
              <a:solidFill>
                <a:schemeClr val="dk1"/>
              </a:solidFill>
              <a:latin typeface="Arial"/>
              <a:ea typeface="Arial"/>
              <a:cs typeface="Arial"/>
              <a:sym typeface="Arial"/>
            </a:endParaRPr>
          </a:p>
        </p:txBody>
      </p:sp>
      <p:sp>
        <p:nvSpPr>
          <p:cNvPr id="2" name="Slide Number Placeholder 1"/>
          <p:cNvSpPr>
            <a:spLocks noGrp="1"/>
          </p:cNvSpPr>
          <p:nvPr>
            <p:ph type="sldNum" sz="quarter" idx="11"/>
          </p:nvPr>
        </p:nvSpPr>
        <p:spPr>
          <a:xfrm>
            <a:off x="8293615" y="6237791"/>
            <a:ext cx="694267" cy="393468"/>
          </a:xfrm>
        </p:spPr>
        <p:txBody>
          <a:bodyPr/>
          <a:lstStyle/>
          <a:p>
            <a:r>
              <a:rPr lang="en-US" altLang="en-US" dirty="0" smtClean="0"/>
              <a:t>155	</a:t>
            </a:r>
            <a:endParaRPr lang="en-US" altLang="en-US" dirty="0"/>
          </a:p>
        </p:txBody>
      </p:sp>
    </p:spTree>
    <p:extLst>
      <p:ext uri="{BB962C8B-B14F-4D97-AF65-F5344CB8AC3E}">
        <p14:creationId xmlns:p14="http://schemas.microsoft.com/office/powerpoint/2010/main" val="33894390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title="USDA Foods Logo"/>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3616" y="713415"/>
            <a:ext cx="1469422" cy="203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p:cNvSpPr>
            <a:spLocks noGrp="1"/>
          </p:cNvSpPr>
          <p:nvPr>
            <p:ph type="title"/>
          </p:nvPr>
        </p:nvSpPr>
        <p:spPr>
          <a:xfrm>
            <a:off x="715849" y="3633814"/>
            <a:ext cx="7886700" cy="1325563"/>
          </a:xfrm>
        </p:spPr>
        <p:txBody>
          <a:bodyPr>
            <a:normAutofit fontScale="90000"/>
          </a:bodyPr>
          <a:lstStyle/>
          <a:p>
            <a:pPr algn="ctr"/>
            <a:r>
              <a:rPr lang="en-US" dirty="0" smtClean="0">
                <a:solidFill>
                  <a:schemeClr val="tx2">
                    <a:lumMod val="75000"/>
                  </a:schemeClr>
                </a:solidFill>
                <a:latin typeface="+mj-lt"/>
              </a:rPr>
              <a:t>USDA Foods in Disaster </a:t>
            </a:r>
            <a:r>
              <a:rPr lang="en-US" dirty="0">
                <a:solidFill>
                  <a:schemeClr val="tx2">
                    <a:lumMod val="75000"/>
                  </a:schemeClr>
                </a:solidFill>
                <a:latin typeface="+mj-lt"/>
              </a:rPr>
              <a:t>Response</a:t>
            </a:r>
            <a:br>
              <a:rPr lang="en-US" dirty="0">
                <a:solidFill>
                  <a:schemeClr val="tx2">
                    <a:lumMod val="75000"/>
                  </a:schemeClr>
                </a:solidFill>
                <a:latin typeface="+mj-lt"/>
              </a:rPr>
            </a:br>
            <a:r>
              <a:rPr lang="en-US" dirty="0" smtClean="0">
                <a:solidFill>
                  <a:schemeClr val="tx2">
                    <a:lumMod val="75000"/>
                  </a:schemeClr>
                </a:solidFill>
                <a:latin typeface="+mj-lt"/>
              </a:rPr>
              <a:t>                      </a:t>
            </a:r>
            <a:endParaRPr lang="en-US" dirty="0">
              <a:solidFill>
                <a:schemeClr val="tx2">
                  <a:lumMod val="75000"/>
                </a:schemeClr>
              </a:solidFill>
              <a:latin typeface="+mj-lt"/>
            </a:endParaRPr>
          </a:p>
        </p:txBody>
      </p:sp>
    </p:spTree>
    <p:extLst>
      <p:ext uri="{BB962C8B-B14F-4D97-AF65-F5344CB8AC3E}">
        <p14:creationId xmlns:p14="http://schemas.microsoft.com/office/powerpoint/2010/main" val="40649681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6513" y="316117"/>
            <a:ext cx="7152434" cy="1013398"/>
          </a:xfrm>
        </p:spPr>
        <p:txBody>
          <a:bodyPr/>
          <a:lstStyle/>
          <a:p>
            <a:r>
              <a:rPr lang="en-US" dirty="0">
                <a:solidFill>
                  <a:schemeClr val="tx2">
                    <a:lumMod val="75000"/>
                  </a:schemeClr>
                </a:solidFill>
              </a:rPr>
              <a:t>USDA </a:t>
            </a:r>
            <a:r>
              <a:rPr lang="en-US" dirty="0" smtClean="0">
                <a:solidFill>
                  <a:schemeClr val="tx2">
                    <a:lumMod val="75000"/>
                  </a:schemeClr>
                </a:solidFill>
              </a:rPr>
              <a:t>Foods Disaster </a:t>
            </a:r>
            <a:r>
              <a:rPr lang="en-US" dirty="0">
                <a:solidFill>
                  <a:schemeClr val="tx2">
                    <a:lumMod val="75000"/>
                  </a:schemeClr>
                </a:solidFill>
              </a:rPr>
              <a:t>Response</a:t>
            </a:r>
            <a:endParaRPr lang="en-US" dirty="0"/>
          </a:p>
        </p:txBody>
      </p:sp>
      <p:sp>
        <p:nvSpPr>
          <p:cNvPr id="2" name="Subtitle 1"/>
          <p:cNvSpPr>
            <a:spLocks noGrp="1"/>
          </p:cNvSpPr>
          <p:nvPr>
            <p:ph type="subTitle" idx="4294967295"/>
          </p:nvPr>
        </p:nvSpPr>
        <p:spPr>
          <a:xfrm>
            <a:off x="955407" y="2062831"/>
            <a:ext cx="7177087" cy="3556000"/>
          </a:xfrm>
        </p:spPr>
        <p:txBody>
          <a:bodyPr>
            <a:normAutofit fontScale="92500" lnSpcReduction="10000"/>
          </a:bodyPr>
          <a:lstStyle/>
          <a:p>
            <a:pPr marL="0" indent="0" defTabSz="982663">
              <a:lnSpc>
                <a:spcPct val="100000"/>
              </a:lnSpc>
              <a:spcBef>
                <a:spcPts val="0"/>
              </a:spcBef>
              <a:spcAft>
                <a:spcPct val="30000"/>
              </a:spcAft>
              <a:buClr>
                <a:srgbClr val="0E661D"/>
              </a:buClr>
              <a:buSzPct val="150000"/>
              <a:buNone/>
              <a:defRPr/>
            </a:pPr>
            <a:r>
              <a:rPr lang="en-US" sz="3200" kern="0" dirty="0">
                <a:cs typeface="Arial" pitchFamily="34" charset="0"/>
              </a:rPr>
              <a:t>USDA’s primary methods to respond </a:t>
            </a:r>
            <a:r>
              <a:rPr lang="en-US" sz="3200" kern="0" dirty="0" smtClean="0">
                <a:cs typeface="Arial" pitchFamily="34" charset="0"/>
              </a:rPr>
              <a:t>to nutrition </a:t>
            </a:r>
            <a:r>
              <a:rPr lang="en-US" sz="3200" kern="0" dirty="0">
                <a:cs typeface="Arial" pitchFamily="34" charset="0"/>
              </a:rPr>
              <a:t>needs of disaster survivors:              </a:t>
            </a:r>
          </a:p>
          <a:p>
            <a:pPr marL="457200" lvl="0" indent="-457200" algn="l" defTabSz="982663">
              <a:lnSpc>
                <a:spcPct val="100000"/>
              </a:lnSpc>
              <a:spcBef>
                <a:spcPts val="0"/>
              </a:spcBef>
              <a:spcAft>
                <a:spcPct val="30000"/>
              </a:spcAft>
              <a:buSzPct val="150000"/>
              <a:buFont typeface="Arial" panose="020B0604020202020204" pitchFamily="34" charset="0"/>
              <a:buChar char="•"/>
              <a:defRPr/>
            </a:pPr>
            <a:r>
              <a:rPr lang="en-US" sz="3200" b="1" kern="0" dirty="0">
                <a:cs typeface="Arial" pitchFamily="34" charset="0"/>
              </a:rPr>
              <a:t>Congregate Feeding using USDA Foods</a:t>
            </a:r>
          </a:p>
          <a:p>
            <a:pPr marL="457200" lvl="0" indent="-457200" algn="l" defTabSz="982663">
              <a:lnSpc>
                <a:spcPct val="100000"/>
              </a:lnSpc>
              <a:spcBef>
                <a:spcPts val="0"/>
              </a:spcBef>
              <a:spcAft>
                <a:spcPct val="30000"/>
              </a:spcAft>
              <a:buSzPct val="150000"/>
              <a:buFont typeface="Arial" panose="020B0604020202020204" pitchFamily="34" charset="0"/>
              <a:buChar char="•"/>
              <a:defRPr/>
            </a:pPr>
            <a:r>
              <a:rPr lang="en-US" sz="3200" kern="0" dirty="0">
                <a:cs typeface="Arial" pitchFamily="34" charset="0"/>
              </a:rPr>
              <a:t>USDA Foods Disaster Household Distribution</a:t>
            </a:r>
          </a:p>
          <a:p>
            <a:pPr marL="457200" lvl="0" indent="-457200" algn="l" defTabSz="982663">
              <a:lnSpc>
                <a:spcPct val="100000"/>
              </a:lnSpc>
              <a:spcBef>
                <a:spcPts val="0"/>
              </a:spcBef>
              <a:buSzPct val="150000"/>
              <a:buFont typeface="Arial" panose="020B0604020202020204" pitchFamily="34" charset="0"/>
              <a:buChar char="•"/>
              <a:defRPr/>
            </a:pPr>
            <a:r>
              <a:rPr lang="en-US" sz="3200" kern="0" dirty="0">
                <a:cs typeface="Arial" pitchFamily="34" charset="0"/>
              </a:rPr>
              <a:t>Disaster Supplemental Nutrition Assistance Program (D-SNAP)</a:t>
            </a:r>
          </a:p>
          <a:p>
            <a:endParaRPr lang="en-US" dirty="0"/>
          </a:p>
        </p:txBody>
      </p:sp>
    </p:spTree>
    <p:extLst>
      <p:ext uri="{BB962C8B-B14F-4D97-AF65-F5344CB8AC3E}">
        <p14:creationId xmlns:p14="http://schemas.microsoft.com/office/powerpoint/2010/main" val="1580344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16354" y="123614"/>
            <a:ext cx="7152434" cy="1013398"/>
          </a:xfrm>
        </p:spPr>
        <p:txBody>
          <a:bodyPr/>
          <a:lstStyle/>
          <a:p>
            <a:r>
              <a:rPr lang="en-US" dirty="0">
                <a:solidFill>
                  <a:schemeClr val="tx2">
                    <a:lumMod val="75000"/>
                  </a:schemeClr>
                </a:solidFill>
              </a:rPr>
              <a:t>USDA </a:t>
            </a:r>
            <a:r>
              <a:rPr lang="en-US" dirty="0" smtClean="0">
                <a:solidFill>
                  <a:schemeClr val="tx2">
                    <a:lumMod val="75000"/>
                  </a:schemeClr>
                </a:solidFill>
              </a:rPr>
              <a:t>Foods Disaster </a:t>
            </a:r>
            <a:r>
              <a:rPr lang="en-US" dirty="0">
                <a:solidFill>
                  <a:schemeClr val="tx2">
                    <a:lumMod val="75000"/>
                  </a:schemeClr>
                </a:solidFill>
              </a:rPr>
              <a:t>Response</a:t>
            </a:r>
            <a:endParaRPr lang="en-US" dirty="0"/>
          </a:p>
        </p:txBody>
      </p:sp>
      <p:sp>
        <p:nvSpPr>
          <p:cNvPr id="2" name="Subtitle 1"/>
          <p:cNvSpPr>
            <a:spLocks noGrp="1"/>
          </p:cNvSpPr>
          <p:nvPr>
            <p:ph type="subTitle" idx="4294967295"/>
          </p:nvPr>
        </p:nvSpPr>
        <p:spPr>
          <a:xfrm>
            <a:off x="745957" y="1624264"/>
            <a:ext cx="7387389" cy="4247148"/>
          </a:xfrm>
        </p:spPr>
        <p:txBody>
          <a:bodyPr>
            <a:normAutofit fontScale="92500"/>
          </a:bodyPr>
          <a:lstStyle/>
          <a:p>
            <a:pPr marL="0" lvl="0" indent="0" defTabSz="914400">
              <a:lnSpc>
                <a:spcPct val="100000"/>
              </a:lnSpc>
              <a:spcBef>
                <a:spcPts val="0"/>
              </a:spcBef>
              <a:buNone/>
            </a:pPr>
            <a:r>
              <a:rPr lang="en-US" sz="3200" b="1" u="sng" kern="0" dirty="0" smtClean="0"/>
              <a:t>Preparation</a:t>
            </a:r>
          </a:p>
          <a:p>
            <a:pPr marL="0" lvl="0" indent="0" defTabSz="914400">
              <a:lnSpc>
                <a:spcPct val="100000"/>
              </a:lnSpc>
              <a:spcBef>
                <a:spcPts val="0"/>
              </a:spcBef>
              <a:buNone/>
            </a:pPr>
            <a:endParaRPr lang="en-US" sz="3200" b="1" kern="0" dirty="0"/>
          </a:p>
          <a:p>
            <a:pPr marL="342900" lvl="0" indent="-342900" algn="l" defTabSz="914400">
              <a:lnSpc>
                <a:spcPct val="100000"/>
              </a:lnSpc>
              <a:spcBef>
                <a:spcPts val="0"/>
              </a:spcBef>
              <a:buFont typeface="Arial" panose="020B0604020202020204" pitchFamily="34" charset="0"/>
              <a:buChar char="•"/>
            </a:pPr>
            <a:r>
              <a:rPr lang="en-US" sz="3200" kern="0" dirty="0"/>
              <a:t>Develop a disaster and communication plan</a:t>
            </a:r>
          </a:p>
          <a:p>
            <a:pPr marL="342900" lvl="0" indent="-342900" algn="l" defTabSz="914400">
              <a:lnSpc>
                <a:spcPct val="100000"/>
              </a:lnSpc>
              <a:spcBef>
                <a:spcPts val="0"/>
              </a:spcBef>
              <a:buFont typeface="Arial" panose="020B0604020202020204" pitchFamily="34" charset="0"/>
              <a:buChar char="•"/>
            </a:pPr>
            <a:r>
              <a:rPr lang="en-US" sz="3200" kern="0" dirty="0"/>
              <a:t>Train staff on plan</a:t>
            </a:r>
          </a:p>
          <a:p>
            <a:pPr marL="342900" lvl="0" indent="-342900" algn="l" defTabSz="914400">
              <a:lnSpc>
                <a:spcPct val="100000"/>
              </a:lnSpc>
              <a:spcBef>
                <a:spcPts val="0"/>
              </a:spcBef>
              <a:buFont typeface="Arial" panose="020B0604020202020204" pitchFamily="34" charset="0"/>
              <a:buChar char="•"/>
            </a:pPr>
            <a:r>
              <a:rPr lang="en-US" sz="3200" kern="0" dirty="0"/>
              <a:t>Identify local organization responsible for coordinating disaster feeding in your State, know how to contact them</a:t>
            </a:r>
          </a:p>
          <a:p>
            <a:pPr marL="342900" lvl="0" indent="-342900" algn="l" defTabSz="914400">
              <a:lnSpc>
                <a:spcPct val="100000"/>
              </a:lnSpc>
              <a:spcBef>
                <a:spcPts val="0"/>
              </a:spcBef>
              <a:buFont typeface="Arial" panose="020B0604020202020204" pitchFamily="34" charset="0"/>
              <a:buChar char="•"/>
            </a:pPr>
            <a:r>
              <a:rPr lang="en-US" sz="3200" kern="0" dirty="0"/>
              <a:t>Establish &amp; maintain a list of emergency contact information</a:t>
            </a:r>
          </a:p>
          <a:p>
            <a:endParaRPr lang="en-US" dirty="0"/>
          </a:p>
        </p:txBody>
      </p:sp>
    </p:spTree>
    <p:extLst>
      <p:ext uri="{BB962C8B-B14F-4D97-AF65-F5344CB8AC3E}">
        <p14:creationId xmlns:p14="http://schemas.microsoft.com/office/powerpoint/2010/main" val="3078342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1861" y="147678"/>
            <a:ext cx="7152434" cy="1013398"/>
          </a:xfrm>
        </p:spPr>
        <p:txBody>
          <a:bodyPr/>
          <a:lstStyle/>
          <a:p>
            <a:r>
              <a:rPr lang="en-US" dirty="0">
                <a:solidFill>
                  <a:schemeClr val="tx2">
                    <a:lumMod val="75000"/>
                  </a:schemeClr>
                </a:solidFill>
              </a:rPr>
              <a:t>USDA </a:t>
            </a:r>
            <a:r>
              <a:rPr lang="en-US" dirty="0" smtClean="0">
                <a:solidFill>
                  <a:schemeClr val="tx2">
                    <a:lumMod val="75000"/>
                  </a:schemeClr>
                </a:solidFill>
              </a:rPr>
              <a:t>Foods Disaster </a:t>
            </a:r>
            <a:r>
              <a:rPr lang="en-US" dirty="0">
                <a:solidFill>
                  <a:schemeClr val="tx2">
                    <a:lumMod val="75000"/>
                  </a:schemeClr>
                </a:solidFill>
              </a:rPr>
              <a:t>Response</a:t>
            </a:r>
            <a:endParaRPr lang="en-US" dirty="0"/>
          </a:p>
        </p:txBody>
      </p:sp>
      <p:sp>
        <p:nvSpPr>
          <p:cNvPr id="2" name="Subtitle 1"/>
          <p:cNvSpPr>
            <a:spLocks noGrp="1"/>
          </p:cNvSpPr>
          <p:nvPr>
            <p:ph type="subTitle" idx="4294967295"/>
          </p:nvPr>
        </p:nvSpPr>
        <p:spPr>
          <a:xfrm>
            <a:off x="413605" y="1339206"/>
            <a:ext cx="7736306" cy="4987062"/>
          </a:xfrm>
        </p:spPr>
        <p:txBody>
          <a:bodyPr>
            <a:normAutofit lnSpcReduction="10000"/>
          </a:bodyPr>
          <a:lstStyle/>
          <a:p>
            <a:pPr marL="0" lvl="0" indent="0" algn="l" defTabSz="914400">
              <a:lnSpc>
                <a:spcPct val="100000"/>
              </a:lnSpc>
              <a:spcBef>
                <a:spcPts val="0"/>
              </a:spcBef>
              <a:buNone/>
            </a:pPr>
            <a:r>
              <a:rPr lang="en-US" sz="3200" b="1" u="sng" kern="0" dirty="0" smtClean="0"/>
              <a:t>Types</a:t>
            </a:r>
          </a:p>
          <a:p>
            <a:pPr marL="0" lvl="0" indent="0" algn="l" defTabSz="914400">
              <a:lnSpc>
                <a:spcPct val="100000"/>
              </a:lnSpc>
              <a:spcBef>
                <a:spcPts val="0"/>
              </a:spcBef>
              <a:buNone/>
            </a:pPr>
            <a:endParaRPr lang="en-US" sz="3200" b="1" kern="0" dirty="0" smtClean="0"/>
          </a:p>
          <a:p>
            <a:pPr defTabSz="914400">
              <a:lnSpc>
                <a:spcPct val="100000"/>
              </a:lnSpc>
              <a:spcBef>
                <a:spcPts val="0"/>
              </a:spcBef>
            </a:pPr>
            <a:r>
              <a:rPr lang="en-US" sz="3200" kern="0" dirty="0" smtClean="0"/>
              <a:t>Presidential declaration</a:t>
            </a:r>
          </a:p>
          <a:p>
            <a:pPr lvl="1" defTabSz="914400">
              <a:lnSpc>
                <a:spcPct val="100000"/>
              </a:lnSpc>
              <a:spcBef>
                <a:spcPts val="0"/>
              </a:spcBef>
            </a:pPr>
            <a:r>
              <a:rPr lang="en-US" sz="2800" kern="0" dirty="0" smtClean="0"/>
              <a:t>Emergency declaration</a:t>
            </a:r>
          </a:p>
          <a:p>
            <a:pPr lvl="1" defTabSz="914400">
              <a:lnSpc>
                <a:spcPct val="100000"/>
              </a:lnSpc>
              <a:spcBef>
                <a:spcPts val="0"/>
              </a:spcBef>
            </a:pPr>
            <a:r>
              <a:rPr lang="en-US" sz="2800" kern="0" dirty="0" smtClean="0"/>
              <a:t>Disaster declaration</a:t>
            </a:r>
          </a:p>
          <a:p>
            <a:pPr defTabSz="914400">
              <a:lnSpc>
                <a:spcPct val="100000"/>
              </a:lnSpc>
              <a:spcBef>
                <a:spcPts val="0"/>
              </a:spcBef>
            </a:pPr>
            <a:r>
              <a:rPr lang="en-US" sz="3200" i="1" kern="0" dirty="0" smtClean="0"/>
              <a:t>Situation of distress</a:t>
            </a:r>
            <a:r>
              <a:rPr lang="en-US" sz="3200" kern="0" dirty="0" smtClean="0"/>
              <a:t> means a natural catastrophe or other event that does not meet the definition of disaster</a:t>
            </a:r>
          </a:p>
          <a:p>
            <a:pPr marL="0" indent="0" defTabSz="914400">
              <a:lnSpc>
                <a:spcPct val="100000"/>
              </a:lnSpc>
              <a:spcBef>
                <a:spcPts val="0"/>
              </a:spcBef>
              <a:buNone/>
            </a:pPr>
            <a:endParaRPr lang="en-US" sz="3200" kern="0" dirty="0"/>
          </a:p>
          <a:p>
            <a:pPr marL="0" indent="0" defTabSz="914400">
              <a:lnSpc>
                <a:spcPct val="100000"/>
              </a:lnSpc>
              <a:spcBef>
                <a:spcPts val="0"/>
              </a:spcBef>
              <a:buNone/>
            </a:pPr>
            <a:r>
              <a:rPr lang="en-US" sz="3200" kern="0" dirty="0" smtClean="0"/>
              <a:t>Sponsor must notify ODE of situation and foods needed</a:t>
            </a:r>
            <a:endParaRPr lang="en-US" dirty="0"/>
          </a:p>
        </p:txBody>
      </p:sp>
      <p:pic>
        <p:nvPicPr>
          <p:cNvPr id="1032" name="Picture 8" descr="Danger,fire,tree,nature" title="Fire in fiel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80718" y="1161076"/>
            <a:ext cx="3295650" cy="2276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7415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04321" y="183770"/>
            <a:ext cx="7152434" cy="875009"/>
          </a:xfrm>
        </p:spPr>
        <p:txBody>
          <a:bodyPr/>
          <a:lstStyle/>
          <a:p>
            <a:r>
              <a:rPr lang="en-US" dirty="0">
                <a:solidFill>
                  <a:schemeClr val="tx2">
                    <a:lumMod val="75000"/>
                  </a:schemeClr>
                </a:solidFill>
              </a:rPr>
              <a:t>USDA </a:t>
            </a:r>
            <a:r>
              <a:rPr lang="en-US" dirty="0" smtClean="0">
                <a:solidFill>
                  <a:schemeClr val="tx2">
                    <a:lumMod val="75000"/>
                  </a:schemeClr>
                </a:solidFill>
              </a:rPr>
              <a:t>Foods Disaster </a:t>
            </a:r>
            <a:r>
              <a:rPr lang="en-US" dirty="0">
                <a:solidFill>
                  <a:schemeClr val="tx2">
                    <a:lumMod val="75000"/>
                  </a:schemeClr>
                </a:solidFill>
              </a:rPr>
              <a:t>Response</a:t>
            </a:r>
            <a:endParaRPr lang="en-US" dirty="0"/>
          </a:p>
        </p:txBody>
      </p:sp>
      <p:sp>
        <p:nvSpPr>
          <p:cNvPr id="2" name="Subtitle 1"/>
          <p:cNvSpPr>
            <a:spLocks noGrp="1"/>
          </p:cNvSpPr>
          <p:nvPr>
            <p:ph type="subTitle" idx="4294967295"/>
          </p:nvPr>
        </p:nvSpPr>
        <p:spPr>
          <a:xfrm>
            <a:off x="1215189" y="1913021"/>
            <a:ext cx="6795838" cy="3510799"/>
          </a:xfrm>
        </p:spPr>
        <p:txBody>
          <a:bodyPr>
            <a:normAutofit/>
          </a:bodyPr>
          <a:lstStyle/>
          <a:p>
            <a:pPr marL="0" lvl="0" indent="0" defTabSz="914400">
              <a:lnSpc>
                <a:spcPct val="100000"/>
              </a:lnSpc>
              <a:spcBef>
                <a:spcPts val="0"/>
              </a:spcBef>
              <a:buNone/>
            </a:pPr>
            <a:r>
              <a:rPr lang="en-US" sz="3000" kern="0" dirty="0">
                <a:latin typeface="Calibri" panose="020F0502020204030204" pitchFamily="34" charset="0"/>
              </a:rPr>
              <a:t>Sources of USDA Foods </a:t>
            </a:r>
            <a:r>
              <a:rPr lang="en-US" sz="3000" kern="0" dirty="0" smtClean="0">
                <a:latin typeface="Calibri" panose="020F0502020204030204" pitchFamily="34" charset="0"/>
              </a:rPr>
              <a:t>in Oregon for </a:t>
            </a:r>
            <a:r>
              <a:rPr lang="en-US" sz="3000" kern="0" dirty="0">
                <a:latin typeface="Calibri" panose="020F0502020204030204" pitchFamily="34" charset="0"/>
              </a:rPr>
              <a:t>congregate feeding during disasters and situations of distress</a:t>
            </a:r>
            <a:r>
              <a:rPr lang="en-US" sz="3000" kern="0" dirty="0" smtClean="0">
                <a:latin typeface="Calibri" panose="020F0502020204030204" pitchFamily="34" charset="0"/>
              </a:rPr>
              <a:t>:</a:t>
            </a:r>
          </a:p>
          <a:p>
            <a:pPr lvl="0" defTabSz="914400">
              <a:lnSpc>
                <a:spcPct val="100000"/>
              </a:lnSpc>
              <a:spcBef>
                <a:spcPts val="0"/>
              </a:spcBef>
            </a:pPr>
            <a:endParaRPr lang="en-US" sz="3000" kern="0" dirty="0">
              <a:latin typeface="Calibri" panose="020F0502020204030204" pitchFamily="34" charset="0"/>
            </a:endParaRPr>
          </a:p>
          <a:p>
            <a:pPr marL="342900" lvl="0" indent="-342900" algn="l" defTabSz="914400">
              <a:lnSpc>
                <a:spcPct val="100000"/>
              </a:lnSpc>
              <a:spcBef>
                <a:spcPts val="0"/>
              </a:spcBef>
              <a:buFont typeface="Arial" panose="020B0604020202020204" pitchFamily="34" charset="0"/>
              <a:buChar char="•"/>
            </a:pPr>
            <a:r>
              <a:rPr lang="en-US" sz="3000" kern="0" dirty="0">
                <a:latin typeface="Calibri" panose="020F0502020204030204" pitchFamily="34" charset="0"/>
              </a:rPr>
              <a:t>National School Lunch Program (NSLP) </a:t>
            </a:r>
          </a:p>
          <a:p>
            <a:pPr marL="342900" lvl="0" indent="-342900" algn="l" defTabSz="914400">
              <a:lnSpc>
                <a:spcPct val="100000"/>
              </a:lnSpc>
              <a:spcBef>
                <a:spcPts val="0"/>
              </a:spcBef>
              <a:buFont typeface="Arial" panose="020B0604020202020204" pitchFamily="34" charset="0"/>
              <a:buChar char="•"/>
            </a:pPr>
            <a:r>
              <a:rPr lang="en-US" sz="3000" kern="0" dirty="0" smtClean="0">
                <a:latin typeface="Calibri" panose="020F0502020204030204" pitchFamily="34" charset="0"/>
              </a:rPr>
              <a:t>Summer </a:t>
            </a:r>
            <a:r>
              <a:rPr lang="en-US" sz="3000" kern="0" dirty="0">
                <a:latin typeface="Calibri" panose="020F0502020204030204" pitchFamily="34" charset="0"/>
              </a:rPr>
              <a:t>Food Service Program (SFSP)</a:t>
            </a:r>
            <a:endParaRPr lang="en-US" sz="3000" dirty="0"/>
          </a:p>
        </p:txBody>
      </p:sp>
    </p:spTree>
    <p:extLst>
      <p:ext uri="{BB962C8B-B14F-4D97-AF65-F5344CB8AC3E}">
        <p14:creationId xmlns:p14="http://schemas.microsoft.com/office/powerpoint/2010/main" val="2962700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55296" y="0"/>
            <a:ext cx="7152434" cy="1013398"/>
          </a:xfrm>
        </p:spPr>
        <p:txBody>
          <a:bodyPr/>
          <a:lstStyle/>
          <a:p>
            <a:r>
              <a:rPr lang="en-US" dirty="0" smtClean="0">
                <a:solidFill>
                  <a:schemeClr val="tx2">
                    <a:lumMod val="75000"/>
                  </a:schemeClr>
                </a:solidFill>
              </a:rPr>
              <a:t>USDA Foods </a:t>
            </a:r>
            <a:r>
              <a:rPr lang="en-US" dirty="0">
                <a:solidFill>
                  <a:schemeClr val="tx2">
                    <a:lumMod val="75000"/>
                  </a:schemeClr>
                </a:solidFill>
              </a:rPr>
              <a:t>Disaster Response</a:t>
            </a:r>
            <a:endParaRPr lang="en-US" dirty="0"/>
          </a:p>
        </p:txBody>
      </p:sp>
      <p:sp>
        <p:nvSpPr>
          <p:cNvPr id="2" name="Subtitle 1"/>
          <p:cNvSpPr>
            <a:spLocks noGrp="1"/>
          </p:cNvSpPr>
          <p:nvPr>
            <p:ph type="subTitle" idx="4294967295"/>
          </p:nvPr>
        </p:nvSpPr>
        <p:spPr>
          <a:xfrm>
            <a:off x="192701" y="1193181"/>
            <a:ext cx="8215029" cy="5006898"/>
          </a:xfrm>
        </p:spPr>
        <p:txBody>
          <a:bodyPr>
            <a:normAutofit/>
          </a:bodyPr>
          <a:lstStyle/>
          <a:p>
            <a:pPr marL="0" lvl="0" indent="0" defTabSz="914400">
              <a:lnSpc>
                <a:spcPct val="100000"/>
              </a:lnSpc>
              <a:spcBef>
                <a:spcPts val="0"/>
              </a:spcBef>
              <a:buNone/>
            </a:pPr>
            <a:r>
              <a:rPr lang="en-US" sz="3000" b="1" u="sng" kern="0" dirty="0" smtClean="0">
                <a:latin typeface="Calibri" panose="020F0502020204030204" pitchFamily="34" charset="0"/>
              </a:rPr>
              <a:t>Inventory</a:t>
            </a:r>
          </a:p>
          <a:p>
            <a:pPr marL="0" lvl="0" indent="0" defTabSz="914400">
              <a:lnSpc>
                <a:spcPct val="100000"/>
              </a:lnSpc>
              <a:spcBef>
                <a:spcPts val="0"/>
              </a:spcBef>
              <a:buNone/>
            </a:pPr>
            <a:endParaRPr lang="en-US" sz="3000" b="1" kern="0" dirty="0" smtClean="0">
              <a:latin typeface="Calibri" panose="020F0502020204030204" pitchFamily="34" charset="0"/>
            </a:endParaRPr>
          </a:p>
          <a:p>
            <a:pPr marL="0" lvl="0" indent="0" algn="l" defTabSz="914400">
              <a:lnSpc>
                <a:spcPct val="100000"/>
              </a:lnSpc>
              <a:spcBef>
                <a:spcPts val="0"/>
              </a:spcBef>
              <a:buNone/>
            </a:pPr>
            <a:r>
              <a:rPr lang="en-US" sz="3000" kern="0" dirty="0" smtClean="0">
                <a:latin typeface="Calibri" panose="020F0502020204030204" pitchFamily="34" charset="0"/>
              </a:rPr>
              <a:t>ODE has authority to collect </a:t>
            </a:r>
          </a:p>
          <a:p>
            <a:pPr marL="0" lvl="0" indent="0" algn="l" defTabSz="914400">
              <a:lnSpc>
                <a:spcPct val="100000"/>
              </a:lnSpc>
              <a:spcBef>
                <a:spcPts val="0"/>
              </a:spcBef>
              <a:buNone/>
            </a:pPr>
            <a:r>
              <a:rPr lang="en-US" sz="3000" kern="0" dirty="0" smtClean="0">
                <a:latin typeface="Calibri" panose="020F0502020204030204" pitchFamily="34" charset="0"/>
              </a:rPr>
              <a:t>USDA Foods inventory from:</a:t>
            </a:r>
          </a:p>
          <a:p>
            <a:pPr marL="0" lvl="0" indent="0" algn="l" defTabSz="914400">
              <a:lnSpc>
                <a:spcPct val="100000"/>
              </a:lnSpc>
              <a:spcBef>
                <a:spcPts val="0"/>
              </a:spcBef>
              <a:buNone/>
            </a:pPr>
            <a:endParaRPr lang="en-US" sz="3000" kern="0" dirty="0" smtClean="0">
              <a:latin typeface="Calibri" panose="020F0502020204030204" pitchFamily="34" charset="0"/>
            </a:endParaRPr>
          </a:p>
          <a:p>
            <a:pPr marL="0" lvl="0" indent="0" algn="l" defTabSz="914400">
              <a:lnSpc>
                <a:spcPct val="100000"/>
              </a:lnSpc>
              <a:spcBef>
                <a:spcPts val="0"/>
              </a:spcBef>
              <a:buNone/>
            </a:pPr>
            <a:endParaRPr lang="en-US" sz="3000" kern="0" dirty="0" smtClean="0">
              <a:latin typeface="Calibri" panose="020F0502020204030204" pitchFamily="34" charset="0"/>
            </a:endParaRPr>
          </a:p>
          <a:p>
            <a:pPr marL="342900" indent="-342900" defTabSz="914400">
              <a:lnSpc>
                <a:spcPct val="100000"/>
              </a:lnSpc>
              <a:spcBef>
                <a:spcPts val="0"/>
              </a:spcBef>
            </a:pPr>
            <a:r>
              <a:rPr lang="en-US" kern="0" dirty="0" smtClean="0">
                <a:latin typeface="Calibri" panose="020F0502020204030204" pitchFamily="34" charset="0"/>
              </a:rPr>
              <a:t>Other sponsor inventory</a:t>
            </a:r>
          </a:p>
          <a:p>
            <a:pPr marL="342900" indent="-342900" defTabSz="914400">
              <a:lnSpc>
                <a:spcPct val="100000"/>
              </a:lnSpc>
              <a:spcBef>
                <a:spcPts val="0"/>
              </a:spcBef>
            </a:pPr>
            <a:r>
              <a:rPr lang="en-US" kern="0" dirty="0" smtClean="0">
                <a:latin typeface="Calibri" panose="020F0502020204030204" pitchFamily="34" charset="0"/>
              </a:rPr>
              <a:t>State warehouse</a:t>
            </a:r>
          </a:p>
          <a:p>
            <a:pPr marL="342900" indent="-342900" defTabSz="914400">
              <a:lnSpc>
                <a:spcPct val="100000"/>
              </a:lnSpc>
              <a:spcBef>
                <a:spcPts val="0"/>
              </a:spcBef>
            </a:pPr>
            <a:r>
              <a:rPr lang="en-US" kern="0" dirty="0" smtClean="0">
                <a:latin typeface="Calibri" panose="020F0502020204030204" pitchFamily="34" charset="0"/>
              </a:rPr>
              <a:t>Other state </a:t>
            </a:r>
            <a:r>
              <a:rPr lang="en-US" kern="0" dirty="0">
                <a:latin typeface="Calibri" panose="020F0502020204030204" pitchFamily="34" charset="0"/>
              </a:rPr>
              <a:t>w</a:t>
            </a:r>
            <a:r>
              <a:rPr lang="en-US" kern="0" dirty="0" smtClean="0">
                <a:latin typeface="Calibri" panose="020F0502020204030204" pitchFamily="34" charset="0"/>
              </a:rPr>
              <a:t>arehouse (with FNS approval)</a:t>
            </a:r>
            <a:endParaRPr lang="en-US" kern="0" dirty="0">
              <a:latin typeface="Calibri" panose="020F0502020204030204" pitchFamily="34" charset="0"/>
            </a:endParaRPr>
          </a:p>
          <a:p>
            <a:pPr marL="342900" indent="-342900" defTabSz="914400">
              <a:lnSpc>
                <a:spcPct val="100000"/>
              </a:lnSpc>
              <a:spcBef>
                <a:spcPts val="0"/>
              </a:spcBef>
            </a:pPr>
            <a:r>
              <a:rPr lang="en-US" kern="0" dirty="0" smtClean="0">
                <a:latin typeface="Calibri" panose="020F0502020204030204" pitchFamily="34" charset="0"/>
              </a:rPr>
              <a:t>Replacement of USDA Foods by USDA is contingent on type of disaster and available funding</a:t>
            </a:r>
            <a:endParaRPr lang="en-US" dirty="0"/>
          </a:p>
        </p:txBody>
      </p:sp>
      <p:pic>
        <p:nvPicPr>
          <p:cNvPr id="4" name="Picture 3" descr="Alpine Food Distribution truck delvering food to Oakridge SD during a major snowstorm. " title="Truck delivering food to school"/>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814" y="884461"/>
            <a:ext cx="2441828" cy="3255771"/>
          </a:xfrm>
          <a:prstGeom prst="rect">
            <a:avLst/>
          </a:prstGeom>
        </p:spPr>
      </p:pic>
      <p:sp>
        <p:nvSpPr>
          <p:cNvPr id="5" name="TextBox 4"/>
          <p:cNvSpPr txBox="1"/>
          <p:nvPr/>
        </p:nvSpPr>
        <p:spPr>
          <a:xfrm>
            <a:off x="5848814" y="4133758"/>
            <a:ext cx="2358483" cy="707886"/>
          </a:xfrm>
          <a:prstGeom prst="rect">
            <a:avLst/>
          </a:prstGeom>
          <a:noFill/>
        </p:spPr>
        <p:txBody>
          <a:bodyPr wrap="square" rtlCol="0">
            <a:spAutoFit/>
          </a:bodyPr>
          <a:lstStyle/>
          <a:p>
            <a:r>
              <a:rPr lang="en-US" sz="1000" dirty="0" smtClean="0"/>
              <a:t>Above: Picture of Oregon delivery truck delivering USDA Foods to Oakridge School District in the aftermath of a storm in 2019.</a:t>
            </a:r>
            <a:endParaRPr lang="en-US" sz="1000" dirty="0"/>
          </a:p>
        </p:txBody>
      </p:sp>
    </p:spTree>
    <p:extLst>
      <p:ext uri="{BB962C8B-B14F-4D97-AF65-F5344CB8AC3E}">
        <p14:creationId xmlns:p14="http://schemas.microsoft.com/office/powerpoint/2010/main" val="2250447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53239" y="135645"/>
            <a:ext cx="7152434" cy="1013398"/>
          </a:xfrm>
        </p:spPr>
        <p:txBody>
          <a:bodyPr/>
          <a:lstStyle/>
          <a:p>
            <a:r>
              <a:rPr lang="en-US" dirty="0">
                <a:solidFill>
                  <a:schemeClr val="tx2">
                    <a:lumMod val="75000"/>
                  </a:schemeClr>
                </a:solidFill>
              </a:rPr>
              <a:t>USDA </a:t>
            </a:r>
            <a:r>
              <a:rPr lang="en-US" dirty="0" smtClean="0">
                <a:solidFill>
                  <a:schemeClr val="tx2">
                    <a:lumMod val="75000"/>
                  </a:schemeClr>
                </a:solidFill>
              </a:rPr>
              <a:t>Foods Disaster </a:t>
            </a:r>
            <a:r>
              <a:rPr lang="en-US" dirty="0">
                <a:solidFill>
                  <a:schemeClr val="tx2">
                    <a:lumMod val="75000"/>
                  </a:schemeClr>
                </a:solidFill>
              </a:rPr>
              <a:t>Response</a:t>
            </a:r>
            <a:endParaRPr lang="en-US" dirty="0"/>
          </a:p>
        </p:txBody>
      </p:sp>
      <p:sp>
        <p:nvSpPr>
          <p:cNvPr id="2" name="Subtitle 1"/>
          <p:cNvSpPr>
            <a:spLocks noGrp="1"/>
          </p:cNvSpPr>
          <p:nvPr>
            <p:ph type="subTitle" idx="4294967295"/>
          </p:nvPr>
        </p:nvSpPr>
        <p:spPr>
          <a:xfrm>
            <a:off x="300789" y="1359568"/>
            <a:ext cx="8272296" cy="5041232"/>
          </a:xfrm>
        </p:spPr>
        <p:txBody>
          <a:bodyPr>
            <a:normAutofit/>
          </a:bodyPr>
          <a:lstStyle/>
          <a:p>
            <a:pPr marL="0" indent="0">
              <a:buNone/>
            </a:pPr>
            <a:r>
              <a:rPr lang="en-US" sz="3000" b="1" u="sng" dirty="0" smtClean="0"/>
              <a:t>Recordkeeping</a:t>
            </a:r>
            <a:endParaRPr lang="en-US" sz="3000" b="1" u="sng" dirty="0"/>
          </a:p>
          <a:p>
            <a:pPr marL="0" indent="0" algn="l">
              <a:buNone/>
            </a:pPr>
            <a:r>
              <a:rPr lang="en-US" sz="3000" dirty="0"/>
              <a:t>Track and report to the </a:t>
            </a:r>
            <a:r>
              <a:rPr lang="en-US" sz="3000" dirty="0" smtClean="0"/>
              <a:t>FDP the </a:t>
            </a:r>
            <a:r>
              <a:rPr lang="en-US" sz="3000" dirty="0"/>
              <a:t>USDA Foods used in disaster:</a:t>
            </a:r>
          </a:p>
          <a:p>
            <a:pPr marL="454036" lvl="3" indent="-457200"/>
            <a:r>
              <a:rPr lang="en-US" sz="3000" dirty="0"/>
              <a:t>Material code, description of USDA Foods </a:t>
            </a:r>
          </a:p>
          <a:p>
            <a:pPr marL="454037" lvl="1" indent="-457200"/>
            <a:r>
              <a:rPr lang="en-US" sz="3000" dirty="0"/>
              <a:t>Number of cases of USDA Foods </a:t>
            </a:r>
            <a:endParaRPr lang="en-US" sz="3000" dirty="0" smtClean="0"/>
          </a:p>
          <a:p>
            <a:pPr marL="911225" lvl="2" indent="-457200"/>
            <a:r>
              <a:rPr lang="en-US" sz="2600" dirty="0" smtClean="0"/>
              <a:t>Note</a:t>
            </a:r>
            <a:r>
              <a:rPr lang="en-US" sz="2600" dirty="0"/>
              <a:t>: USDA Foods include USDA DoD Fresh produce and further processed finished end </a:t>
            </a:r>
            <a:r>
              <a:rPr lang="en-US" sz="2600" dirty="0" smtClean="0"/>
              <a:t>products</a:t>
            </a:r>
          </a:p>
          <a:p>
            <a:r>
              <a:rPr lang="en-US" sz="3000" dirty="0" smtClean="0"/>
              <a:t>How many children and adults were served meals using USDA Foods in congregate setting</a:t>
            </a:r>
            <a:endParaRPr lang="en-US" sz="3000" dirty="0"/>
          </a:p>
          <a:p>
            <a:endParaRPr lang="en-US" dirty="0"/>
          </a:p>
        </p:txBody>
      </p:sp>
    </p:spTree>
    <p:extLst>
      <p:ext uri="{BB962C8B-B14F-4D97-AF65-F5344CB8AC3E}">
        <p14:creationId xmlns:p14="http://schemas.microsoft.com/office/powerpoint/2010/main" val="4247341682"/>
      </p:ext>
    </p:extLst>
  </p:cSld>
  <p:clrMapOvr>
    <a:masterClrMapping/>
  </p:clrMapOvr>
</p:sld>
</file>

<file path=ppt/theme/theme1.xml><?xml version="1.0" encoding="utf-8"?>
<a:theme xmlns:a="http://schemas.openxmlformats.org/drawingml/2006/main" name="ODE_Powerpoint - pattern background">
  <a:themeElements>
    <a:clrScheme name="ODE Color Theme">
      <a:dk1>
        <a:sysClr val="windowText" lastClr="000000"/>
      </a:dk1>
      <a:lt1>
        <a:sysClr val="window" lastClr="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Powerpoint Template March 2019.potx" id="{8F04E96B-83B4-4B2F-89B2-3150D294CC40}" vid="{7837AEFF-8D99-48F0-9B65-23E66CA0866F}"/>
    </a:ext>
  </a:extLst>
</a:theme>
</file>

<file path=ppt/theme/theme2.xml><?xml version="1.0" encoding="utf-8"?>
<a:theme xmlns:a="http://schemas.openxmlformats.org/drawingml/2006/main" name="ODE_Powerpoint">
  <a:themeElements>
    <a:clrScheme name="ODE Color Theme">
      <a:dk1>
        <a:sysClr val="windowText" lastClr="000000"/>
      </a:dk1>
      <a:lt1>
        <a:sysClr val="window" lastClr="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Powerpoint Template March 2019.potx" id="{8F04E96B-83B4-4B2F-89B2-3150D294CC40}" vid="{8B20BE8A-E528-4E24-AFBF-70FAB0D74EF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Estimated_x0020_Creation_x0020_Date xmlns="365df3b4-2938-4962-8750-b3f089551ef3">2020-03-04T08:00:00+00:00</Estimated_x0020_Creation_x0020_Date>
    <Remediation_x0020_Date xmlns="365df3b4-2938-4962-8750-b3f089551ef3">2020-03-04T08:00:00+00:00</Remediation_x0020_Date>
    <Priority xmlns="365df3b4-2938-4962-8750-b3f089551ef3">New</Priorit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6895D7B4FD22A4A9C390F7B0E997D3F" ma:contentTypeVersion="7" ma:contentTypeDescription="Create a new document." ma:contentTypeScope="" ma:versionID="78d7bd49f711d3aa5cbb090d4a7360d0">
  <xsd:schema xmlns:xsd="http://www.w3.org/2001/XMLSchema" xmlns:xs="http://www.w3.org/2001/XMLSchema" xmlns:p="http://schemas.microsoft.com/office/2006/metadata/properties" xmlns:ns1="http://schemas.microsoft.com/sharepoint/v3" xmlns:ns2="365df3b4-2938-4962-8750-b3f089551ef3" xmlns:ns3="54031767-dd6d-417c-ab73-583408f47564" targetNamespace="http://schemas.microsoft.com/office/2006/metadata/properties" ma:root="true" ma:fieldsID="588d825b507c8e642fe3917ef671a92c" ns1:_="" ns2:_="" ns3:_="">
    <xsd:import namespace="http://schemas.microsoft.com/sharepoint/v3"/>
    <xsd:import namespace="365df3b4-2938-4962-8750-b3f089551ef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5df3b4-2938-4962-8750-b3f089551ef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F0729C8-85AA-46D3-B5E3-182AF82AF406}">
  <ds:schemaRefs>
    <ds:schemaRef ds:uri="http://schemas.microsoft.com/office/infopath/2007/PartnerControls"/>
    <ds:schemaRef ds:uri="http://purl.org/dc/elements/1.1/"/>
    <ds:schemaRef ds:uri="http://schemas.microsoft.com/office/2006/metadata/properties"/>
    <ds:schemaRef ds:uri="54031767-dd6d-417c-ab73-583408f47564"/>
    <ds:schemaRef ds:uri="http://purl.org/dc/terms/"/>
    <ds:schemaRef ds:uri="365df3b4-2938-4962-8750-b3f089551ef3"/>
    <ds:schemaRef ds:uri="http://schemas.microsoft.com/office/2006/documentManagement/types"/>
    <ds:schemaRef ds:uri="http://www.w3.org/XML/1998/namespace"/>
    <ds:schemaRef ds:uri="http://schemas.openxmlformats.org/package/2006/metadata/core-properties"/>
    <ds:schemaRef ds:uri="http://schemas.microsoft.com/sharepoint/v3"/>
    <ds:schemaRef ds:uri="http://purl.org/dc/dcmitype/"/>
  </ds:schemaRefs>
</ds:datastoreItem>
</file>

<file path=customXml/itemProps2.xml><?xml version="1.0" encoding="utf-8"?>
<ds:datastoreItem xmlns:ds="http://schemas.openxmlformats.org/officeDocument/2006/customXml" ds:itemID="{06DC0592-01A7-4DCD-A337-C96C5BCF59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65df3b4-2938-4962-8750-b3f089551ef3"/>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C7C561D-BDD1-4691-BDC0-1E8F77D556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ode-powerpoint-template-march-2019</Template>
  <TotalTime>1523</TotalTime>
  <Words>3694</Words>
  <Application>Microsoft Office PowerPoint</Application>
  <PresentationFormat>On-screen Show (4:3)</PresentationFormat>
  <Paragraphs>294</Paragraphs>
  <Slides>27</Slides>
  <Notes>27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27</vt:i4>
      </vt:variant>
    </vt:vector>
  </HeadingPairs>
  <TitlesOfParts>
    <vt:vector size="32" baseType="lpstr">
      <vt:lpstr>Arial</vt:lpstr>
      <vt:lpstr>Calibri</vt:lpstr>
      <vt:lpstr>Dotum</vt:lpstr>
      <vt:lpstr>ODE_Powerpoint - pattern background</vt:lpstr>
      <vt:lpstr>ODE_Powerpoint</vt:lpstr>
      <vt:lpstr>Child Nutrition Programs  Disaster Response Overview  Before disaster strikes, be prepared                       </vt:lpstr>
      <vt:lpstr>CNP Disaster Response</vt:lpstr>
      <vt:lpstr>USDA Foods in Disaster Response                       </vt:lpstr>
      <vt:lpstr>USDA Foods Disaster Response</vt:lpstr>
      <vt:lpstr>USDA Foods Disaster Response</vt:lpstr>
      <vt:lpstr>USDA Foods Disaster Response</vt:lpstr>
      <vt:lpstr>USDA Foods Disaster Response</vt:lpstr>
      <vt:lpstr>USDA Foods Disaster Response</vt:lpstr>
      <vt:lpstr>USDA Foods Disaster Response</vt:lpstr>
      <vt:lpstr>USDA Foods Disaster Response</vt:lpstr>
      <vt:lpstr>USDA Foods Disaster Response</vt:lpstr>
      <vt:lpstr>USDA Foods Disaster Response</vt:lpstr>
      <vt:lpstr>USDA Resources</vt:lpstr>
      <vt:lpstr>CACFP </vt:lpstr>
      <vt:lpstr>CACFP Disaster Response</vt:lpstr>
      <vt:lpstr>CACFP Disaster Response</vt:lpstr>
      <vt:lpstr>SFSP </vt:lpstr>
      <vt:lpstr>SFSP Disaster Response</vt:lpstr>
      <vt:lpstr>SFSP/SSO Disaster Response</vt:lpstr>
      <vt:lpstr>SFSP</vt:lpstr>
      <vt:lpstr>SFSP</vt:lpstr>
      <vt:lpstr>Flexibilities </vt:lpstr>
      <vt:lpstr>Flexibilities</vt:lpstr>
      <vt:lpstr>Flexibilities</vt:lpstr>
      <vt:lpstr>Flexibilities</vt:lpstr>
      <vt:lpstr>Contact ODE CNP</vt:lpstr>
      <vt:lpstr>In accordance with Federal civil rights law and U.S. Department of Agriculture (USDA) civil rights regulations and policies, the USDA, its Agencies, offices, and employees, and institutions participating in or administering USDA programs are prohibited from discriminating based on race, color, national origin, sex, disability, age, or reprisal or retaliation for prior civil rights activity in any program or activity conducted or funded by USDA.  Persons with disabilities who require alternative means of communication for program information (e.g. Braille, large print, audiotape, American Sign Language, etc.), should contact the Agency (State or local) where they applied for benefits. Individuals who are deaf, hard of hearing or have speech disabilities may contact USDA through the Federal Relay Service at (800) 877-8339. Additionally, program information may be made available in languages other than English.  To file a program complaint of discrimination, complete the USDA Program Discrimination Complaint Form, (AD-3027) found online at the USDA complaint resolution page, and at any USDA office, or write a letter addressed to USDA and provide in the letter all of the information requested in the form. To request a copy of the complaint form, call (866) 632-9992.   Submit your completed form or letter to USDA by:  (1) mail: U.S. Department of Agriculture Office of the Assistant Secretary for Civil Rights 1400 Independence Avenue, SW Washington, D.C. 20250-9410;  (2) fax: (202) 690-7442; or  (3) email: program.intake@usda.gov   This institution is an equal opportunity provider.</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Nutrition Programs Disaster Response Overview</dc:title>
  <dc:creator>WU Shirley - ODE</dc:creator>
  <cp:lastModifiedBy>CAMERON Beatrice * ODE</cp:lastModifiedBy>
  <cp:revision>106</cp:revision>
  <cp:lastPrinted>2017-08-28T18:38:33Z</cp:lastPrinted>
  <dcterms:created xsi:type="dcterms:W3CDTF">2019-03-27T18:25:15Z</dcterms:created>
  <dcterms:modified xsi:type="dcterms:W3CDTF">2022-04-26T22:09:08Z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0x01010046895D7B4FD22A4A9C390F7B0E997D3F</vt:lpwstr>
  </property>
</Properties>
</file>