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slideLayouts/slideLayout21.xml" ContentType="application/vnd.openxmlformats-officedocument.presentationml.slideLayout+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notesSlides/notesSlide11.xml" ContentType="application/vnd.openxmlformats-officedocument.presentationml.notesSlide+xml"/>
  <Override PartName="/ppt/slideLayouts/slideLayout15.xml" ContentType="application/vnd.openxmlformats-officedocument.presentationml.slideLayout+xml"/>
  <Override PartName="/ppt/notesSlides/notesSlide12.xml" ContentType="application/vnd.openxmlformats-officedocument.presentationml.notesSlide+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notesSlides/notesSlide21.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31.xml" ContentType="application/vnd.openxmlformats-officedocument.presentationml.notesSlide+xml"/>
  <Override PartName="/ppt/slideLayouts/slideLayout8.xml" ContentType="application/vnd.openxmlformats-officedocument.presentationml.slideLayout+xml"/>
  <Override PartName="/ppt/notesSlides/notesSlide3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29.xml" ContentType="application/vnd.openxmlformats-officedocument.presentationml.notesSlide+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2.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40"/>
  </p:notesMasterIdLst>
  <p:sldIdLst>
    <p:sldId id="530" r:id="rId3"/>
    <p:sldId id="529" r:id="rId4"/>
    <p:sldId id="491" r:id="rId5"/>
    <p:sldId id="305" r:id="rId6"/>
    <p:sldId id="531" r:id="rId7"/>
    <p:sldId id="532" r:id="rId8"/>
    <p:sldId id="534" r:id="rId9"/>
    <p:sldId id="487" r:id="rId10"/>
    <p:sldId id="536" r:id="rId11"/>
    <p:sldId id="553" r:id="rId12"/>
    <p:sldId id="346" r:id="rId13"/>
    <p:sldId id="264" r:id="rId14"/>
    <p:sldId id="265" r:id="rId15"/>
    <p:sldId id="266" r:id="rId16"/>
    <p:sldId id="267" r:id="rId17"/>
    <p:sldId id="268" r:id="rId18"/>
    <p:sldId id="416" r:id="rId19"/>
    <p:sldId id="349" r:id="rId20"/>
    <p:sldId id="441" r:id="rId21"/>
    <p:sldId id="351" r:id="rId22"/>
    <p:sldId id="462" r:id="rId23"/>
    <p:sldId id="537" r:id="rId24"/>
    <p:sldId id="417" r:id="rId25"/>
    <p:sldId id="282" r:id="rId26"/>
    <p:sldId id="538" r:id="rId27"/>
    <p:sldId id="539" r:id="rId28"/>
    <p:sldId id="540" r:id="rId29"/>
    <p:sldId id="541" r:id="rId30"/>
    <p:sldId id="542" r:id="rId31"/>
    <p:sldId id="543" r:id="rId32"/>
    <p:sldId id="544" r:id="rId33"/>
    <p:sldId id="547" r:id="rId34"/>
    <p:sldId id="546" r:id="rId35"/>
    <p:sldId id="548" r:id="rId36"/>
    <p:sldId id="550" r:id="rId37"/>
    <p:sldId id="551" r:id="rId38"/>
    <p:sldId id="552" r:id="rId39"/>
  </p:sldIdLst>
  <p:sldSz cx="9144000" cy="6858000" type="screen4x3"/>
  <p:notesSz cx="6985000" cy="92837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62362" autoAdjust="0"/>
  </p:normalViewPr>
  <p:slideViewPr>
    <p:cSldViewPr>
      <p:cViewPr varScale="1">
        <p:scale>
          <a:sx n="72" d="100"/>
          <a:sy n="72" d="100"/>
        </p:scale>
        <p:origin x="2718" y="54"/>
      </p:cViewPr>
      <p:guideLst>
        <p:guide orient="horz" pos="2160"/>
        <p:guide pos="2880"/>
      </p:guideLst>
    </p:cSldViewPr>
  </p:slideViewPr>
  <p:outlineViewPr>
    <p:cViewPr>
      <p:scale>
        <a:sx n="33" d="100"/>
        <a:sy n="33" d="100"/>
      </p:scale>
      <p:origin x="0" y="8526"/>
    </p:cViewPr>
  </p:outlineViewPr>
  <p:notesTextViewPr>
    <p:cViewPr>
      <p:scale>
        <a:sx n="100" d="100"/>
        <a:sy n="100" d="100"/>
      </p:scale>
      <p:origin x="0" y="0"/>
    </p:cViewPr>
  </p:notesTextViewPr>
  <p:sorterViewPr>
    <p:cViewPr>
      <p:scale>
        <a:sx n="66" d="100"/>
        <a:sy n="66" d="100"/>
      </p:scale>
      <p:origin x="0" y="43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37677EB0-A5AC-4F98-947B-3F83C130709D}" type="datetimeFigureOut">
              <a:rPr lang="en-US"/>
              <a:pPr>
                <a:defRPr/>
              </a:pPr>
              <a:t>2/2/2021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1BD80F5-2EE5-4A13-8EAF-33A413DCF2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ode.fooddistribution@state.or.u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BD80F5-2EE5-4A13-8EAF-33A413DCF20E}" type="slidenum">
              <a:rPr lang="en-US" altLang="en-US" smtClean="0"/>
              <a:pPr>
                <a:defRPr/>
              </a:pPr>
              <a:t>3</a:t>
            </a:fld>
            <a:endParaRPr lang="en-US" altLang="en-US"/>
          </a:p>
        </p:txBody>
      </p:sp>
    </p:spTree>
    <p:extLst>
      <p:ext uri="{BB962C8B-B14F-4D97-AF65-F5344CB8AC3E}">
        <p14:creationId xmlns:p14="http://schemas.microsoft.com/office/powerpoint/2010/main" val="264894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chemeClr val="bg1"/>
                </a:solidFill>
                <a:latin typeface="Franklin Gothic Book" panose="020B0503020102020204" pitchFamily="34" charset="0"/>
              </a:rPr>
              <a:t>Select “All” to View All Items in the Catalog.</a:t>
            </a:r>
          </a:p>
          <a:p>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AB6F92-09EA-4944-BAC3-A80624D35C3C}"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Find the product you want to order, and click on the shopping cart icon next to it. </a:t>
            </a:r>
          </a:p>
          <a:p>
            <a:endParaRPr lang="en-US" altLang="en-US" b="1" dirty="0" smtClean="0">
              <a:latin typeface="Palatino Linotype" panose="02040502050505030304" pitchFamily="18" charset="0"/>
              <a:ea typeface="Calibri" panose="020F0502020204030204" pitchFamily="34" charset="0"/>
              <a:cs typeface="Times New Roman" panose="02020603050405020304" pitchFamily="18" charset="0"/>
            </a:endParaRPr>
          </a:p>
          <a:p>
            <a:r>
              <a:rPr lang="en-US" altLang="en-US" b="1" dirty="0" smtClean="0">
                <a:latin typeface="Palatino Linotype" panose="02040502050505030304" pitchFamily="18" charset="0"/>
                <a:ea typeface="Calibri" panose="020F0502020204030204" pitchFamily="34" charset="0"/>
                <a:cs typeface="Times New Roman" panose="02020603050405020304" pitchFamily="18" charset="0"/>
              </a:rPr>
              <a:t>Don’t enter anything in the Quantity Column.</a:t>
            </a:r>
            <a:r>
              <a:rPr lang="en-US" altLang="en-US" sz="3200" dirty="0" smtClean="0">
                <a:latin typeface="Palatino Linotype" panose="02040502050505030304" pitchFamily="18" charset="0"/>
                <a:ea typeface="Calibri" panose="020F0502020204030204" pitchFamily="34" charset="0"/>
                <a:cs typeface="Times New Roman" panose="02020603050405020304" pitchFamily="18" charset="0"/>
              </a:rPr>
              <a:t> Instead, click on the  Shopping Cart Icon OR blue product name.</a:t>
            </a:r>
          </a:p>
          <a:p>
            <a:endParaRPr lang="en-US" altLang="en-US" sz="3200" b="1" dirty="0" smtClean="0">
              <a:latin typeface="Palatino Linotype" panose="02040502050505030304" pitchFamily="18" charset="0"/>
              <a:ea typeface="Calibri" panose="020F0502020204030204" pitchFamily="34" charset="0"/>
              <a:cs typeface="Times New Roman" panose="02020603050405020304" pitchFamily="18" charset="0"/>
            </a:endParaRPr>
          </a:p>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82C7A5-1559-4E1D-AAED-A016C43333E3}"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ea typeface="Calibri" pitchFamily="34" charset="0"/>
                <a:cs typeface="Arial" pitchFamily="34" charset="0"/>
              </a:rPr>
              <a:t>Enter  the quantity you’d like delivered to the warehouse for you for each delivery date  (look at your catalog worksheet!).</a:t>
            </a:r>
          </a:p>
          <a:p>
            <a:pPr>
              <a:defRPr/>
            </a:pPr>
            <a:endParaRPr lang="en-US" dirty="0" smtClean="0">
              <a:solidFill>
                <a:schemeClr val="accent1">
                  <a:lumMod val="75000"/>
                </a:schemeClr>
              </a:solidFill>
              <a:latin typeface="Palatino Linotype" pitchFamily="18" charset="0"/>
              <a:ea typeface="Calibri" pitchFamily="34" charset="0"/>
              <a:cs typeface="Arial" pitchFamily="34" charset="0"/>
            </a:endParaRP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When you’ve entered the number of cases you want, click “Move the Cart”.</a:t>
            </a:r>
          </a:p>
          <a:p>
            <a:pPr>
              <a:defRPr/>
            </a:pP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78F7C2-F92A-4EB9-B46A-89F2D37E3877}"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dirty="0" smtClean="0">
                <a:solidFill>
                  <a:srgbClr val="000000"/>
                </a:solidFill>
                <a:latin typeface="Palatino Linotype" pitchFamily="18" charset="0"/>
                <a:ea typeface="Calibri" pitchFamily="34" charset="0"/>
                <a:cs typeface="Times New Roman" pitchFamily="18" charset="0"/>
              </a:rPr>
              <a:t>You can continue to add items from current category, search for new items or click on a different category.</a:t>
            </a:r>
          </a:p>
          <a:p>
            <a:pPr>
              <a:defRPr/>
            </a:pPr>
            <a:endParaRPr lang="en-US" altLang="en-US" dirty="0" smtClean="0">
              <a:solidFill>
                <a:srgbClr val="000000"/>
              </a:solidFill>
              <a:latin typeface="Palatino Linotype" pitchFamily="18" charset="0"/>
              <a:ea typeface="Calibri" pitchFamily="34" charset="0"/>
              <a:cs typeface="Times New Roman" pitchFamily="18" charset="0"/>
            </a:endParaRPr>
          </a:p>
          <a:p>
            <a:pPr>
              <a:defRPr/>
            </a:pPr>
            <a:r>
              <a:rPr lang="en-US" altLang="en-US" dirty="0" smtClean="0">
                <a:solidFill>
                  <a:srgbClr val="000000"/>
                </a:solidFill>
                <a:latin typeface="Palatino Linotype" pitchFamily="18" charset="0"/>
                <a:ea typeface="Calibri" pitchFamily="34" charset="0"/>
                <a:cs typeface="Times New Roman" pitchFamily="18" charset="0"/>
              </a:rPr>
              <a:t>If you’re done adding items, click “View Cart” to continue on and process your order or to add more to your order after viewing cart.</a:t>
            </a:r>
          </a:p>
          <a:p>
            <a:pPr>
              <a:defRPr/>
            </a:pPr>
            <a:endParaRPr lang="en-US" dirty="0" smtClean="0">
              <a:solidFill>
                <a:srgbClr val="000000"/>
              </a:solidFill>
              <a:latin typeface="Palatino Linotype" pitchFamily="18" charset="0"/>
              <a:cs typeface="Times New Roman" pitchFamily="18" charset="0"/>
            </a:endParaRPr>
          </a:p>
          <a:p>
            <a:pPr>
              <a:defRPr/>
            </a:pPr>
            <a:r>
              <a:rPr lang="en-US" b="1" dirty="0" smtClean="0">
                <a:solidFill>
                  <a:srgbClr val="000000"/>
                </a:solidFill>
                <a:latin typeface="Palatino Linotype" pitchFamily="18" charset="0"/>
                <a:cs typeface="Times New Roman" pitchFamily="18" charset="0"/>
              </a:rPr>
              <a:t>Tips:</a:t>
            </a:r>
            <a:endParaRPr lang="en-US" dirty="0" smtClean="0">
              <a:solidFill>
                <a:schemeClr val="accent1">
                  <a:lumMod val="75000"/>
                </a:schemeClr>
              </a:solidFill>
              <a:latin typeface="Palatino Linotype" pitchFamily="18" charset="0"/>
            </a:endParaRPr>
          </a:p>
          <a:p>
            <a:pPr marL="171450" indent="-171450">
              <a:buFont typeface="Arial" panose="020B0604020202020204" pitchFamily="34" charset="0"/>
              <a:buChar char="•"/>
              <a:defRPr/>
            </a:pPr>
            <a:r>
              <a:rPr lang="en-US" dirty="0" smtClean="0">
                <a:solidFill>
                  <a:schemeClr val="accent1">
                    <a:lumMod val="75000"/>
                  </a:schemeClr>
                </a:solidFill>
                <a:latin typeface="Palatino Linotype" pitchFamily="18" charset="0"/>
              </a:rPr>
              <a:t>As you add items to your cart, you will see the quantity and value increase here. Each date counts as an “Item.”</a:t>
            </a:r>
          </a:p>
          <a:p>
            <a:pPr marL="171450" indent="-171450">
              <a:buFont typeface="Arial" panose="020B0604020202020204" pitchFamily="34" charset="0"/>
              <a:buChar char="•"/>
              <a:defRPr/>
            </a:pPr>
            <a:r>
              <a:rPr lang="en-US" dirty="0" smtClean="0"/>
              <a:t>Do not click in this area, otherwise you will lose everything in your cart. </a:t>
            </a: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84EDD-0631-4413-A8BA-A48423CCEE95}"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rPr>
              <a:t>Click hide navigator button (that sidewise triangle)  to hide this view and make your items easier to see.</a:t>
            </a: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Then, click this triangle to see the expanded details for each of the items in your cart.</a:t>
            </a: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CD7D6E-84D6-430C-83D9-1922853B364B}"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If all of your items are going to the same warehouse, you can assign the deliver to locations all at once, by selecting the right location up top, and then putting a check mark next to each item that’s going to that location.  </a:t>
            </a:r>
          </a:p>
          <a:p>
            <a:endParaRPr lang="en-US" altLang="en-US" dirty="0" smtClean="0"/>
          </a:p>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637763-BC17-486B-805E-9F9537B49961}"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Clicking on the arrow next to each item will bring a dropdown for delivery detail. Under each item, you now see a “Deliver To” box.  Click on that box, and select the warehouse you want this item delivered to.  DO NOT select the default delivery dropdown at the top of the page. </a:t>
            </a:r>
          </a:p>
          <a:p>
            <a:pPr>
              <a:defRPr/>
            </a:pPr>
            <a:endParaRPr lang="en-US" dirty="0" smtClean="0">
              <a:solidFill>
                <a:schemeClr val="accent1">
                  <a:lumMod val="75000"/>
                </a:schemeClr>
              </a:solidFill>
              <a:latin typeface="Palatino Linotype" pitchFamily="18" charset="0"/>
              <a:ea typeface="Calibri" pitchFamily="34" charset="0"/>
              <a:cs typeface="Times New Roman" pitchFamily="18" charset="0"/>
            </a:endParaRPr>
          </a:p>
          <a:p>
            <a:pPr eaLnBrk="1" hangingPunct="1">
              <a:spcBef>
                <a:spcPct val="0"/>
              </a:spcBef>
              <a:defRPr/>
            </a:pPr>
            <a:r>
              <a:rPr lang="en-US" altLang="en-US" dirty="0" smtClean="0">
                <a:ea typeface="Calibri" pitchFamily="34" charset="0"/>
                <a:cs typeface="Times New Roman" pitchFamily="18" charset="0"/>
              </a:rPr>
              <a:t>The current USDA Foods storage and delivery sub-contractor  (Alpine Food Distribution)  has just one warehouse for direct delivery.</a:t>
            </a:r>
          </a:p>
          <a:p>
            <a:pPr eaLnBrk="1" hangingPunct="1">
              <a:spcBef>
                <a:spcPct val="0"/>
              </a:spcBef>
              <a:defRPr/>
            </a:pPr>
            <a:endParaRPr lang="en-US" altLang="en-US" dirty="0" smtClean="0">
              <a:ea typeface="Calibri" pitchFamily="34" charset="0"/>
              <a:cs typeface="Times New Roman" pitchFamily="18" charset="0"/>
            </a:endParaRPr>
          </a:p>
          <a:p>
            <a:pPr eaLnBrk="1" hangingPunct="1">
              <a:spcBef>
                <a:spcPct val="0"/>
              </a:spcBef>
              <a:defRPr/>
            </a:pPr>
            <a:r>
              <a:rPr lang="en-US" altLang="en-US" dirty="0" smtClean="0">
                <a:ea typeface="Calibri" pitchFamily="34" charset="0"/>
                <a:cs typeface="Times New Roman" pitchFamily="18" charset="0"/>
              </a:rPr>
              <a:t>Processors for diverted foods have their own warehouses, please reference the processing spreadsheet for correct “deliver to” for each code. </a:t>
            </a:r>
          </a:p>
          <a:p>
            <a:pPr>
              <a:defRPr/>
            </a:pPr>
            <a:endParaRPr lang="en-US" dirty="0" smtClean="0">
              <a:solidFill>
                <a:schemeClr val="accent1">
                  <a:lumMod val="75000"/>
                </a:schemeClr>
              </a:solidFill>
              <a:latin typeface="Palatino Linotype" pitchFamily="18" charset="0"/>
              <a:ea typeface="Calibri" pitchFamily="34" charset="0"/>
              <a:cs typeface="Times New Roman" pitchFamily="18" charset="0"/>
            </a:endParaRPr>
          </a:p>
          <a:p>
            <a:pPr>
              <a:defRPr/>
            </a:pPr>
            <a:endParaRPr lang="en-US" dirty="0" smtClean="0"/>
          </a:p>
          <a:p>
            <a:pPr>
              <a:defRPr/>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A0B0A4-5F8C-4D0A-AEDA-CE1A4B5108CA}"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rPr>
              <a:t>You can change the quantity of cases in you order here. But, you can’t change the quantity to zero…</a:t>
            </a: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…if you want to delete an item, put a check mark in the box under the trash can.  </a:t>
            </a: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After any changes are made, click “update” again, or these changes won’t “stick”.</a:t>
            </a:r>
          </a:p>
          <a:p>
            <a:pP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F4B985-A473-402F-AAB8-61E8306A1850}"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chemeClr val="accent1">
                    <a:lumMod val="75000"/>
                  </a:schemeClr>
                </a:solidFill>
                <a:latin typeface="Palatino Linotype" pitchFamily="18" charset="0"/>
              </a:rPr>
              <a:t>If you want to add more items, click this button.  </a:t>
            </a:r>
            <a:r>
              <a:rPr lang="en-US" u="sng" dirty="0" smtClean="0">
                <a:solidFill>
                  <a:schemeClr val="accent1">
                    <a:lumMod val="75000"/>
                  </a:schemeClr>
                </a:solidFill>
                <a:latin typeface="Palatino Linotype" pitchFamily="18" charset="0"/>
              </a:rPr>
              <a:t>DO NOT try to add more items by just clicking “Domestic Order Entry” on the left hand side of the page </a:t>
            </a:r>
            <a:r>
              <a:rPr lang="en-US" dirty="0" smtClean="0">
                <a:solidFill>
                  <a:schemeClr val="accent1">
                    <a:lumMod val="75000"/>
                  </a:schemeClr>
                </a:solidFill>
                <a:latin typeface="Palatino Linotype" pitchFamily="18" charset="0"/>
              </a:rPr>
              <a:t>– since you haven’t submitted this cart yet, you would lose everything in it if you did that.  </a:t>
            </a:r>
          </a:p>
          <a:p>
            <a:pPr>
              <a:defRPr/>
            </a:pPr>
            <a:endParaRPr lang="en-US" dirty="0" smtClean="0">
              <a:solidFill>
                <a:schemeClr val="accent1">
                  <a:lumMod val="75000"/>
                </a:schemeClr>
              </a:solidFill>
              <a:latin typeface="Palatino Linotype" pitchFamily="18" charset="0"/>
            </a:endParaRPr>
          </a:p>
          <a:p>
            <a:pPr>
              <a:defRPr/>
            </a:pPr>
            <a:r>
              <a:rPr lang="en-US" dirty="0" smtClean="0">
                <a:solidFill>
                  <a:schemeClr val="accent1">
                    <a:lumMod val="75000"/>
                  </a:schemeClr>
                </a:solidFill>
                <a:latin typeface="Palatino Linotype" pitchFamily="18" charset="0"/>
              </a:rPr>
              <a:t>Remember: You can always create another order later, so if you’re happy with these items, it’s best to go ahead and submit this order now, then create a new order to add the rest of your items. </a:t>
            </a:r>
          </a:p>
          <a:p>
            <a:pPr>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2D735F-C1F9-4D2A-BC48-3E2C37CF5396}"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ea typeface="Calibri" panose="020F0502020204030204" pitchFamily="34" charset="0"/>
                <a:cs typeface="Times New Roman" panose="02020603050405020304" pitchFamily="18" charset="0"/>
              </a:rPr>
              <a:t>In this example, two more products were added to the existing beef order;  diversion chicken and ground beef pounds.</a:t>
            </a:r>
          </a:p>
          <a:p>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r>
              <a:rPr lang="en-US" altLang="en-US" dirty="0" smtClean="0">
                <a:latin typeface="Palatino Linotype" panose="02040502050505030304" pitchFamily="18" charset="0"/>
                <a:ea typeface="Calibri" panose="020F0502020204030204" pitchFamily="34" charset="0"/>
                <a:cs typeface="Times New Roman" panose="02020603050405020304" pitchFamily="18" charset="0"/>
              </a:rPr>
              <a:t>Since this is a diverted/processed product, it has been assigned to that processor’s delivery location for that product code which is different than direct delivery</a:t>
            </a:r>
            <a:r>
              <a:rPr lang="en-US" altLang="en-US" dirty="0" smtClean="0">
                <a:latin typeface="Arial" panose="020B0604020202020204" pitchFamily="34" charset="0"/>
                <a:ea typeface="Calibri" panose="020F0502020204030204" pitchFamily="34" charset="0"/>
                <a:cs typeface="Times New Roman" panose="02020603050405020304" pitchFamily="18" charset="0"/>
              </a:rPr>
              <a:t>.</a:t>
            </a:r>
          </a:p>
          <a:p>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r>
              <a:rPr lang="en-US" altLang="en-US" dirty="0" smtClean="0">
                <a:latin typeface="Palatino Linotype" panose="02040502050505030304" pitchFamily="18" charset="0"/>
                <a:ea typeface="Calibri" panose="020F0502020204030204" pitchFamily="34" charset="0"/>
                <a:cs typeface="Times New Roman" panose="02020603050405020304" pitchFamily="18" charset="0"/>
              </a:rPr>
              <a:t>Take a last look. Are your quantities correct?  Did you select the correct delivery locations? Did you hit “Update” after making changes? If so, click “Order” to place this order</a:t>
            </a:r>
            <a:r>
              <a:rPr lang="en-US" altLang="en-US" dirty="0" smtClean="0">
                <a:latin typeface="Arial" panose="020B0604020202020204" pitchFamily="34" charset="0"/>
                <a:ea typeface="Calibri" panose="020F0502020204030204" pitchFamily="34" charset="0"/>
                <a:cs typeface="Times New Roman" panose="02020603050405020304" pitchFamily="18" charset="0"/>
              </a:rPr>
              <a:t>!</a:t>
            </a:r>
          </a:p>
          <a:p>
            <a:endParaRPr lang="en-US" altLang="en-US" dirty="0" smtClean="0">
              <a:ea typeface="Calibri" panose="020F0502020204030204" pitchFamily="34" charset="0"/>
              <a:cs typeface="Times New Roman" panose="02020603050405020304" pitchFamily="18"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DB7E9-2117-41B5-8C47-3F7A17229BC5}"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AutoNum type="arabicPeriod"/>
            </a:pPr>
            <a:r>
              <a:rPr lang="en-US" altLang="en-US" smtClean="0">
                <a:latin typeface="Palatino Linotype" panose="02040502050505030304" pitchFamily="18" charset="0"/>
              </a:rPr>
              <a:t>Log in to WBSCM.</a:t>
            </a:r>
          </a:p>
          <a:p>
            <a:pPr eaLnBrk="1" hangingPunct="1">
              <a:spcBef>
                <a:spcPct val="0"/>
              </a:spcBef>
              <a:buFontTx/>
              <a:buAutoNum type="arabicPeriod"/>
            </a:pPr>
            <a:r>
              <a:rPr lang="en-US" altLang="en-US" smtClean="0">
                <a:latin typeface="Palatino Linotype" panose="02040502050505030304" pitchFamily="18" charset="0"/>
              </a:rPr>
              <a:t>Click on the “Reports” tab at the top of the page.</a:t>
            </a:r>
          </a:p>
          <a:p>
            <a:pPr eaLnBrk="1" hangingPunct="1">
              <a:spcBef>
                <a:spcPct val="0"/>
              </a:spcBef>
              <a:buFontTx/>
              <a:buAutoNum type="arabicPeriod"/>
            </a:pPr>
            <a:r>
              <a:rPr lang="en-US" altLang="en-US" smtClean="0">
                <a:latin typeface="Palatino Linotype" panose="02040502050505030304" pitchFamily="18" charset="0"/>
              </a:rPr>
              <a:t>Click “Entitlement Management” in the left hand column.</a:t>
            </a:r>
          </a:p>
          <a:p>
            <a:pPr eaLnBrk="1" hangingPunct="1">
              <a:spcBef>
                <a:spcPct val="0"/>
              </a:spcBef>
              <a:buFontTx/>
              <a:buAutoNum type="arabicPeriod"/>
            </a:pPr>
            <a:r>
              <a:rPr lang="en-US" altLang="en-US" smtClean="0">
                <a:latin typeface="Palatino Linotype" panose="02040502050505030304" pitchFamily="18" charset="0"/>
              </a:rPr>
              <a:t>Click “Entitlement/Bonus Summary Report”.</a:t>
            </a:r>
          </a:p>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CBF628-F374-4338-B237-BC38C94F53FF}"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Palatino Linotype" panose="02040502050505030304" pitchFamily="18" charset="0"/>
              </a:rPr>
              <a:t>Click “OK” to process your order.  </a:t>
            </a:r>
          </a:p>
          <a:p>
            <a:pPr eaLnBrk="1" hangingPunct="1">
              <a:spcBef>
                <a:spcPct val="0"/>
              </a:spcBef>
            </a:pPr>
            <a:endParaRPr lang="en-US" altLang="en-US" dirty="0" smtClean="0">
              <a:latin typeface="Palatino Linotype" panose="02040502050505030304" pitchFamily="18" charset="0"/>
            </a:endParaRPr>
          </a:p>
          <a:p>
            <a:pPr eaLnBrk="1" hangingPunct="1">
              <a:spcBef>
                <a:spcPct val="0"/>
              </a:spcBef>
            </a:pPr>
            <a:r>
              <a:rPr lang="en-US" altLang="en-US" dirty="0" smtClean="0">
                <a:latin typeface="Palatino Linotype" panose="02040502050505030304" pitchFamily="18" charset="0"/>
              </a:rPr>
              <a:t>Tip: If you click “Cancel” at this step, you will lose your whole shopping cart.  </a:t>
            </a:r>
          </a:p>
          <a:p>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C536F7-48C4-41FC-806B-CDD55A4B9A90}"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solidFill>
                  <a:srgbClr val="FF0000"/>
                </a:solidFill>
                <a:latin typeface="Palatino Linotype" pitchFamily="18" charset="0"/>
                <a:cs typeface="Times New Roman" pitchFamily="18" charset="0"/>
              </a:rPr>
              <a:t>IMPORTANT: If you don’t get to this confirmation page, you haven’t completed your order!!</a:t>
            </a:r>
          </a:p>
          <a:p>
            <a:pPr>
              <a:defRPr/>
            </a:pPr>
            <a:endParaRPr lang="en-US" dirty="0" smtClean="0">
              <a:solidFill>
                <a:schemeClr val="accent1">
                  <a:lumMod val="75000"/>
                </a:schemeClr>
              </a:solidFill>
              <a:latin typeface="Palatino Linotype" pitchFamily="18" charset="0"/>
              <a:ea typeface="Calibri" pitchFamily="34" charset="0"/>
              <a:cs typeface="Times New Roman" pitchFamily="18" charset="0"/>
            </a:endParaRPr>
          </a:p>
          <a:p>
            <a:pPr>
              <a:defRPr/>
            </a:pPr>
            <a:r>
              <a:rPr lang="en-US" dirty="0" smtClean="0">
                <a:solidFill>
                  <a:schemeClr val="accent1">
                    <a:lumMod val="75000"/>
                  </a:schemeClr>
                </a:solidFill>
                <a:latin typeface="Palatino Linotype" pitchFamily="18" charset="0"/>
                <a:ea typeface="Calibri" pitchFamily="34" charset="0"/>
                <a:cs typeface="Times New Roman" pitchFamily="18" charset="0"/>
              </a:rPr>
              <a:t>Is everything correct? If not, you must e-mail ODE FDP  (</a:t>
            </a:r>
            <a:r>
              <a:rPr lang="en-US" dirty="0" smtClean="0">
                <a:solidFill>
                  <a:schemeClr val="accent1">
                    <a:lumMod val="75000"/>
                  </a:schemeClr>
                </a:solidFill>
                <a:latin typeface="Palatino Linotype" pitchFamily="18" charset="0"/>
                <a:ea typeface="Calibri" pitchFamily="34" charset="0"/>
                <a:cs typeface="Times New Roman" pitchFamily="18" charset="0"/>
                <a:hlinkClick r:id="rId3"/>
              </a:rPr>
              <a:t>ode.fooddistribution@state.or.us</a:t>
            </a:r>
            <a:r>
              <a:rPr lang="en-US" dirty="0" smtClean="0">
                <a:solidFill>
                  <a:schemeClr val="accent1">
                    <a:lumMod val="75000"/>
                  </a:schemeClr>
                </a:solidFill>
                <a:latin typeface="Palatino Linotype" pitchFamily="18" charset="0"/>
                <a:ea typeface="Calibri" pitchFamily="34" charset="0"/>
                <a:cs typeface="Times New Roman" pitchFamily="18" charset="0"/>
              </a:rPr>
              <a:t>) as soon as possible to have your order declined.  </a:t>
            </a:r>
          </a:p>
          <a:p>
            <a:pPr>
              <a:defRPr/>
            </a:pPr>
            <a:endParaRPr lang="en-US" dirty="0" smtClean="0">
              <a:solidFill>
                <a:schemeClr val="accent1">
                  <a:lumMod val="75000"/>
                </a:schemeClr>
              </a:solidFill>
              <a:latin typeface="Palatino Linotype" pitchFamily="18" charset="0"/>
            </a:endParaRPr>
          </a:p>
          <a:p>
            <a:pPr>
              <a:defRPr/>
            </a:pPr>
            <a:r>
              <a:rPr lang="en-US" dirty="0" smtClean="0">
                <a:solidFill>
                  <a:schemeClr val="accent1">
                    <a:lumMod val="75000"/>
                  </a:schemeClr>
                </a:solidFill>
                <a:latin typeface="Palatino Linotype" pitchFamily="18" charset="0"/>
              </a:rPr>
              <a:t>Click here to print the confirmation page for your records.</a:t>
            </a:r>
          </a:p>
          <a:p>
            <a:pPr>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EE852C-7210-453E-B66F-CC790A7DF8F7}"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Palatino Linotype" panose="02040502050505030304" pitchFamily="18" charset="0"/>
              </a:rPr>
              <a:t>The Requisition Status Report shows school’s the current status of their order.  It can be used to see if ordered items have been submitted to USDA or cancelled, if delivery dates have been changed, or if items have been delivered to the warehouse. </a:t>
            </a:r>
          </a:p>
          <a:p>
            <a:endParaRPr lang="en-US" altLang="en-US" smtClean="0">
              <a:latin typeface="Palatino Linotype" panose="02040502050505030304" pitchFamily="18" charset="0"/>
            </a:endParaRPr>
          </a:p>
          <a:p>
            <a:r>
              <a:rPr lang="en-US" altLang="en-US" smtClean="0">
                <a:latin typeface="Palatino Linotype" panose="02040502050505030304" pitchFamily="18" charset="0"/>
              </a:rPr>
              <a:t>It is important to run this after ODE has finished processing orders and again throughout the year.  Orders are moved, reduced, increased and cancelled primarily during consolidation but also throughout the procurement cycle.</a:t>
            </a: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BFD520-D4E2-47BF-94B0-FDA72CC26A5F}"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AutoNum type="arabicPeriod"/>
            </a:pPr>
            <a:r>
              <a:rPr lang="en-US" altLang="en-US" dirty="0" smtClean="0">
                <a:latin typeface="Palatino Linotype" panose="02040502050505030304" pitchFamily="18" charset="0"/>
              </a:rPr>
              <a:t>Once you’ve logged into WBSCM, click on the “Reports” tab near the top of the page. </a:t>
            </a:r>
          </a:p>
          <a:p>
            <a:pPr eaLnBrk="1" hangingPunct="1">
              <a:spcBef>
                <a:spcPct val="0"/>
              </a:spcBef>
              <a:buFontTx/>
              <a:buAutoNum type="arabicPeriod"/>
            </a:pPr>
            <a:endParaRPr lang="en-US" altLang="en-US" dirty="0" smtClean="0">
              <a:latin typeface="Palatino Linotype" panose="02040502050505030304" pitchFamily="18" charset="0"/>
            </a:endParaRPr>
          </a:p>
          <a:p>
            <a:pPr eaLnBrk="1" hangingPunct="1">
              <a:spcBef>
                <a:spcPct val="0"/>
              </a:spcBef>
              <a:buFontTx/>
              <a:buAutoNum type="arabicPeriod"/>
            </a:pPr>
            <a:r>
              <a:rPr lang="en-US" altLang="en-US" dirty="0" smtClean="0">
                <a:latin typeface="Palatino Linotype" panose="02040502050505030304" pitchFamily="18" charset="0"/>
              </a:rPr>
              <a:t>In the “Detailed Navigation” box, click on “Requisition Status Report”.</a:t>
            </a:r>
          </a:p>
          <a:p>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385A13-DFF5-40C5-BA92-BCF079717492}"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600" dirty="0" smtClean="0">
                <a:latin typeface="Palatino Linotype" pitchFamily="18" charset="0"/>
              </a:rPr>
              <a:t>3. Under “Reports: Input Criteria” fill in the following information: </a:t>
            </a:r>
          </a:p>
          <a:p>
            <a:pPr marL="1200150" lvl="2" indent="-285750">
              <a:buFont typeface="Arial" pitchFamily="34" charset="0"/>
              <a:buChar char="•"/>
              <a:defRPr/>
            </a:pPr>
            <a:r>
              <a:rPr lang="en-US" sz="1600" dirty="0" smtClean="0">
                <a:latin typeface="Palatino Linotype" pitchFamily="18" charset="0"/>
              </a:rPr>
              <a:t>Enter “NSLP” for Program</a:t>
            </a:r>
          </a:p>
          <a:p>
            <a:pPr marL="1200150" lvl="2" indent="-285750">
              <a:buFont typeface="Arial" pitchFamily="34" charset="0"/>
              <a:buChar char="•"/>
              <a:defRPr/>
            </a:pPr>
            <a:r>
              <a:rPr lang="en-US" sz="1600" dirty="0" smtClean="0">
                <a:latin typeface="Palatino Linotype" pitchFamily="18" charset="0"/>
              </a:rPr>
              <a:t>Enter the dates for the school year in “Requested Delivery Date” –example, for  the School Year starting August 2018, enter “07/01/18”  to “06/30/19”</a:t>
            </a:r>
          </a:p>
          <a:p>
            <a:pPr marL="1200150" lvl="2" indent="-285750">
              <a:buFont typeface="Arial" pitchFamily="34" charset="0"/>
              <a:buChar char="•"/>
              <a:defRPr/>
            </a:pPr>
            <a:r>
              <a:rPr lang="en-US" sz="1600" dirty="0" smtClean="0">
                <a:latin typeface="Palatino Linotype" pitchFamily="18" charset="0"/>
              </a:rPr>
              <a:t>You do not need to fill in any of the other boxes!</a:t>
            </a:r>
          </a:p>
          <a:p>
            <a:pPr lvl="2">
              <a:defRPr/>
            </a:pPr>
            <a:endParaRPr lang="en-US" sz="1600" dirty="0" smtClean="0">
              <a:latin typeface="Palatino Linotype" pitchFamily="18" charset="0"/>
            </a:endParaRPr>
          </a:p>
          <a:p>
            <a:pPr>
              <a:defRPr/>
            </a:pPr>
            <a:r>
              <a:rPr lang="en-US" sz="1600" dirty="0" smtClean="0">
                <a:latin typeface="Palatino Linotype" pitchFamily="18" charset="0"/>
              </a:rPr>
              <a:t>4.  Click “Print PDF Output” – this will create a PDF document that you can read on your computer.   You do not need to be hooked up to a printer to click this button. </a:t>
            </a:r>
            <a:r>
              <a:rPr lang="en-US" dirty="0" smtClean="0"/>
              <a:t>You can also click the execute button and export the report to excel or other format.</a:t>
            </a:r>
            <a:endParaRPr lang="en-US" sz="1600" dirty="0" smtClean="0">
              <a:latin typeface="Palatino Linotype" pitchFamily="18" charset="0"/>
            </a:endParaRPr>
          </a:p>
          <a:p>
            <a:pPr>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7DCF22-A563-49F3-AF11-31EE6D09160E}"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5. When the file download box pops up, click “Open”</a:t>
            </a:r>
          </a:p>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973165-48B0-406F-9E6B-AA83164DB434}"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The PDF of the Requisition Status Report will open up.  The first page will look like this – it’s nonsense – scroll through to the second page!   </a:t>
            </a:r>
          </a:p>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59A766-04C7-4B4F-A54D-317C2EE1C507}"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The “Req./ </a:t>
            </a:r>
            <a:r>
              <a:rPr lang="en-US" altLang="en-US" dirty="0" err="1" smtClean="0">
                <a:latin typeface="Palatino Linotype" panose="02040502050505030304" pitchFamily="18" charset="0"/>
              </a:rPr>
              <a:t>Redis</a:t>
            </a:r>
            <a:r>
              <a:rPr lang="en-US" altLang="en-US" dirty="0" smtClean="0">
                <a:latin typeface="Palatino Linotype" panose="02040502050505030304" pitchFamily="18" charset="0"/>
              </a:rPr>
              <a:t>. Status” column shows the current status of your order for that item.  “Ready for Approval” means the order has been submitted to the State, but the State has not yet submitted the order to USDA.  “Approved by SDA” means the State has submitted the order to USDA.  “Cancelled” means that the State or USDA cancelled your order for this item.  Throughout the year, you will see other status messages listed here, such as “On Invitation” and “Purchased”, as USDA moves through the procurement process for these items.  </a:t>
            </a:r>
          </a:p>
          <a:p>
            <a:r>
              <a:rPr lang="en-US" altLang="en-US" dirty="0" smtClean="0"/>
              <a:t>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6877DE-20E8-45A9-A935-5FEAF9D710E0}" type="slidenum">
              <a:rPr lang="en-US" altLang="en-US" smtClean="0">
                <a:latin typeface="Arial" panose="020B0604020202020204" pitchFamily="34" charset="0"/>
              </a:rPr>
              <a:pPr>
                <a:spcBef>
                  <a:spcPct val="0"/>
                </a:spcBef>
              </a:pPr>
              <a:t>30</a:t>
            </a:fld>
            <a:endParaRPr lang="en-US" altLang="en-US"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latin typeface="Palatino Linotype" pitchFamily="18" charset="0"/>
              </a:rPr>
              <a:t>Once the Status has changed to “Approved by SDA”, check the “Delivery Period” column and the “Order Qty” column to see if there have been any changes.   </a:t>
            </a:r>
          </a:p>
          <a:p>
            <a:pPr marL="285750" indent="-285750">
              <a:buFont typeface="Arial" pitchFamily="34" charset="0"/>
              <a:buChar char="•"/>
              <a:defRPr/>
            </a:pPr>
            <a:r>
              <a:rPr lang="en-US" dirty="0" smtClean="0">
                <a:latin typeface="Palatino Linotype" pitchFamily="18" charset="0"/>
              </a:rPr>
              <a:t>For some items, the state may have moved a delivery period forward or back in order to share a truck with a neighboring state.   </a:t>
            </a:r>
          </a:p>
          <a:p>
            <a:pPr marL="285750" indent="-285750">
              <a:buFont typeface="Arial" pitchFamily="34" charset="0"/>
              <a:buChar char="•"/>
              <a:defRPr/>
            </a:pPr>
            <a:r>
              <a:rPr lang="en-US" dirty="0" smtClean="0">
                <a:latin typeface="Palatino Linotype" pitchFamily="18" charset="0"/>
              </a:rPr>
              <a:t>Larger schools may notice that the quantity they ordered was adjusted up or down by a few cases – this allows the State to order a full truckload.   </a:t>
            </a:r>
          </a:p>
          <a:p>
            <a:pPr>
              <a:defRPr/>
            </a:pPr>
            <a:endParaRPr 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5454AF-FD48-4EE0-9BFF-94256B10E4BC}" type="slidenum">
              <a:rPr lang="en-US" altLang="en-US" smtClean="0">
                <a:latin typeface="Arial" panose="020B0604020202020204" pitchFamily="34" charset="0"/>
              </a:rPr>
              <a:pPr>
                <a:spcBef>
                  <a:spcPct val="0"/>
                </a:spcBef>
              </a:pPr>
              <a:t>31</a:t>
            </a:fld>
            <a:endParaRPr lang="en-US" altLang="en-US"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Palatino Linotype" panose="02040502050505030304" pitchFamily="18" charset="0"/>
              </a:rPr>
              <a:t>The Value of Commodities Received Report shows schools the Value of the USDA Foods they have received during a certain time period.  Business Managers often ask for this information at the end of the school year, and this is a report the Food Service Manager can run to provide that information. </a:t>
            </a:r>
          </a:p>
          <a:p>
            <a:endParaRPr lang="en-US" altLang="en-US" smtClean="0"/>
          </a:p>
          <a:p>
            <a:r>
              <a:rPr lang="en-US" altLang="en-US" smtClean="0"/>
              <a:t>Note:  This will have your values for both direct delivery and diversion/processing.  It will not have values for DoD Fresh or the USDA Unprocessed Fruit and Vegetable Pilot.    Those must be obtained elsewhere.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0C1A24-8D4E-4E22-AEB4-EF120BBEEEB9}"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Palatino Linotype" panose="02040502050505030304" pitchFamily="18" charset="0"/>
              </a:rPr>
              <a:t>1. Fill in “</a:t>
            </a:r>
            <a:r>
              <a:rPr lang="en-US" altLang="en-US" dirty="0" err="1" smtClean="0">
                <a:latin typeface="Palatino Linotype" panose="02040502050505030304" pitchFamily="18" charset="0"/>
              </a:rPr>
              <a:t>nslp</a:t>
            </a:r>
            <a:r>
              <a:rPr lang="en-US" altLang="en-US" dirty="0" smtClean="0">
                <a:latin typeface="Palatino Linotype" panose="02040502050505030304" pitchFamily="18" charset="0"/>
              </a:rPr>
              <a:t>” for the Program.</a:t>
            </a:r>
          </a:p>
          <a:p>
            <a:pPr eaLnBrk="1" hangingPunct="1">
              <a:spcBef>
                <a:spcPct val="0"/>
              </a:spcBef>
            </a:pPr>
            <a:r>
              <a:rPr lang="en-US" altLang="en-US" dirty="0" smtClean="0">
                <a:latin typeface="Palatino Linotype" panose="02040502050505030304" pitchFamily="18" charset="0"/>
              </a:rPr>
              <a:t>2. Fill in the Program Year ( for example 2020 for School Year 2019-2020).</a:t>
            </a:r>
          </a:p>
          <a:p>
            <a:pPr eaLnBrk="1" hangingPunct="1">
              <a:spcBef>
                <a:spcPct val="0"/>
              </a:spcBef>
            </a:pPr>
            <a:r>
              <a:rPr lang="en-US" altLang="en-US" dirty="0" smtClean="0">
                <a:latin typeface="Palatino Linotype" panose="02040502050505030304" pitchFamily="18" charset="0"/>
              </a:rPr>
              <a:t>3. Click “Print PDF output”.</a:t>
            </a:r>
          </a:p>
          <a:p>
            <a:pPr eaLnBrk="1" hangingPunct="1">
              <a:spcBef>
                <a:spcPct val="0"/>
              </a:spcBef>
            </a:pPr>
            <a:r>
              <a:rPr lang="en-US" altLang="en-US" dirty="0" smtClean="0">
                <a:latin typeface="Palatino Linotype" panose="02040502050505030304" pitchFamily="18" charset="0"/>
              </a:rPr>
              <a:t>4. Click Open</a:t>
            </a:r>
          </a:p>
          <a:p>
            <a:pPr>
              <a:spcBef>
                <a:spcPct val="0"/>
              </a:spcBef>
            </a:pPr>
            <a:endParaRPr lang="en-US" altLang="en-US" dirty="0" smtClean="0"/>
          </a:p>
          <a:p>
            <a:pPr>
              <a:spcBef>
                <a:spcPct val="0"/>
              </a:spcBef>
            </a:pPr>
            <a:r>
              <a:rPr lang="en-US" altLang="en-US" dirty="0" smtClean="0"/>
              <a:t>Click Print PDF output to get to the sheet that tells you what your entitlement value is. </a:t>
            </a:r>
          </a:p>
          <a:p>
            <a:pPr>
              <a:spcBef>
                <a:spcPct val="0"/>
              </a:spcBef>
            </a:pPr>
            <a:r>
              <a:rPr lang="en-US" altLang="en-US" dirty="0" smtClean="0"/>
              <a:t>Make sure you are linked to a printer to print the file. You can also click the execute button and export the report to excel or other format.</a:t>
            </a:r>
            <a:endParaRPr lang="en-US" altLang="en-US" sz="1600" dirty="0" smtClean="0">
              <a:latin typeface="Palatino Linotype" panose="02040502050505030304" pitchFamily="18" charset="0"/>
            </a:endParaRPr>
          </a:p>
          <a:p>
            <a:pPr>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1804D6-6965-48F8-AC26-7F1BEAEC9EB4}" type="slidenum">
              <a:rPr lang="en-US" altLang="en-US" smtClean="0"/>
              <a:pPr>
                <a:spcBef>
                  <a:spcPct val="0"/>
                </a:spcBef>
              </a:pPr>
              <a:t>6</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AutoNum type="arabicPeriod"/>
            </a:pPr>
            <a:r>
              <a:rPr lang="en-US" altLang="en-US" dirty="0" smtClean="0">
                <a:latin typeface="Palatino Linotype" panose="02040502050505030304" pitchFamily="18" charset="0"/>
              </a:rPr>
              <a:t>Once you’ve logged into WBSCM, click on the “Reports” tab near the top of the page. </a:t>
            </a:r>
          </a:p>
          <a:p>
            <a:pPr eaLnBrk="1" hangingPunct="1">
              <a:spcBef>
                <a:spcPct val="0"/>
              </a:spcBef>
              <a:buFontTx/>
              <a:buAutoNum type="arabicPeriod"/>
            </a:pPr>
            <a:endParaRPr lang="en-US" altLang="en-US" dirty="0" smtClean="0">
              <a:latin typeface="Palatino Linotype" panose="02040502050505030304" pitchFamily="18" charset="0"/>
            </a:endParaRPr>
          </a:p>
          <a:p>
            <a:pPr eaLnBrk="1" hangingPunct="1">
              <a:spcBef>
                <a:spcPct val="0"/>
              </a:spcBef>
              <a:buFontTx/>
              <a:buAutoNum type="arabicPeriod"/>
            </a:pPr>
            <a:r>
              <a:rPr lang="en-US" altLang="en-US" dirty="0" smtClean="0">
                <a:latin typeface="Palatino Linotype" panose="02040502050505030304" pitchFamily="18" charset="0"/>
              </a:rPr>
              <a:t>In the “Detailed Navigation” box, click on “Value of Commodities Received -RA”</a:t>
            </a:r>
          </a:p>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45D4EE-CE4A-49B6-9F5E-A0007156AC52}" type="slidenum">
              <a:rPr lang="en-US" altLang="en-US" smtClean="0">
                <a:latin typeface="Arial" panose="020B0604020202020204" pitchFamily="34" charset="0"/>
              </a:rPr>
              <a:pPr>
                <a:spcBef>
                  <a:spcPct val="0"/>
                </a:spcBef>
              </a:pPr>
              <a:t>33</a:t>
            </a:fld>
            <a:endParaRPr lang="en-US" altLang="en-US" smtClean="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AutoNum type="arabicPeriod"/>
            </a:pPr>
            <a:r>
              <a:rPr lang="en-US" altLang="en-US" dirty="0" smtClean="0">
                <a:latin typeface="Palatino Linotype" panose="02040502050505030304" pitchFamily="18" charset="0"/>
              </a:rPr>
              <a:t>Fill in “NSLP” for Program or leave blank if you would like SFSP data as well</a:t>
            </a:r>
          </a:p>
          <a:p>
            <a:pPr eaLnBrk="1" hangingPunct="1">
              <a:spcBef>
                <a:spcPct val="0"/>
              </a:spcBef>
              <a:buFontTx/>
              <a:buAutoNum type="arabicPeriod"/>
            </a:pPr>
            <a:r>
              <a:rPr lang="en-US" altLang="en-US" dirty="0" smtClean="0">
                <a:latin typeface="Palatino Linotype" panose="02040502050505030304" pitchFamily="18" charset="0"/>
              </a:rPr>
              <a:t>Fill in the dates you’d like to check under “Req. Delivery Date”. Typically the program year is what most people use, in that case it should by 07/01/YEAR to 06/30/YEAR.</a:t>
            </a:r>
          </a:p>
          <a:p>
            <a:pPr marL="0" marR="0" lvl="0" indent="0" algn="l" defTabSz="914400" rtl="0" eaLnBrk="1" fontAlgn="base" latinLnBrk="0" hangingPunct="1">
              <a:lnSpc>
                <a:spcPct val="100000"/>
              </a:lnSpc>
              <a:spcBef>
                <a:spcPct val="0"/>
              </a:spcBef>
              <a:spcAft>
                <a:spcPct val="0"/>
              </a:spcAft>
              <a:buClrTx/>
              <a:buSzTx/>
              <a:buFontTx/>
              <a:buAutoNum type="arabicPeriod"/>
              <a:tabLst/>
              <a:defRPr/>
            </a:pPr>
            <a:r>
              <a:rPr lang="en-US" altLang="en-US" dirty="0" smtClean="0">
                <a:latin typeface="Palatino Linotype" panose="02040502050505030304" pitchFamily="18" charset="0"/>
              </a:rPr>
              <a:t>Click “Print PDF Output” or</a:t>
            </a:r>
            <a:r>
              <a:rPr lang="en-US" altLang="en-US" baseline="0" dirty="0" smtClean="0">
                <a:latin typeface="Palatino Linotype" panose="02040502050505030304" pitchFamily="18" charset="0"/>
              </a:rPr>
              <a:t> </a:t>
            </a:r>
            <a:r>
              <a:rPr lang="en-US" altLang="en-US" sz="1200" dirty="0" smtClean="0">
                <a:solidFill>
                  <a:schemeClr val="bg1"/>
                </a:solidFill>
                <a:latin typeface="+mn-lt"/>
              </a:rPr>
              <a:t>“Execute” to download in Excel</a:t>
            </a:r>
          </a:p>
          <a:p>
            <a:pPr marL="0" marR="0" lvl="0" indent="0" algn="l" defTabSz="914400" rtl="0" eaLnBrk="1" fontAlgn="base" latinLnBrk="0" hangingPunct="1">
              <a:lnSpc>
                <a:spcPct val="100000"/>
              </a:lnSpc>
              <a:spcBef>
                <a:spcPct val="0"/>
              </a:spcBef>
              <a:spcAft>
                <a:spcPct val="0"/>
              </a:spcAft>
              <a:buClrTx/>
              <a:buSzTx/>
              <a:buFontTx/>
              <a:buAutoNum type="arabicPeriod"/>
              <a:tabLst/>
              <a:defRPr/>
            </a:pPr>
            <a:r>
              <a:rPr lang="en-US" altLang="en-US" sz="1200" baseline="0" dirty="0" smtClean="0">
                <a:solidFill>
                  <a:schemeClr val="bg1"/>
                </a:solidFill>
                <a:latin typeface="+mn-lt"/>
              </a:rPr>
              <a:t> Click Open to view the PDF</a:t>
            </a:r>
            <a:endParaRPr lang="en-US" altLang="en-US" sz="1200" dirty="0" smtClean="0">
              <a:solidFill>
                <a:schemeClr val="bg1"/>
              </a:solidFill>
              <a:latin typeface="+mn-lt"/>
            </a:endParaRPr>
          </a:p>
          <a:p>
            <a:pPr eaLnBrk="1" hangingPunct="1">
              <a:spcBef>
                <a:spcPct val="0"/>
              </a:spcBef>
              <a:buFontTx/>
              <a:buAutoNum type="arabicPeriod"/>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15D1CA-FBB7-4C69-9A2D-8295D1DB1774}" type="slidenum">
              <a:rPr lang="en-US" altLang="en-US" smtClean="0">
                <a:latin typeface="Arial" panose="020B0604020202020204" pitchFamily="34" charset="0"/>
              </a:rPr>
              <a:pPr>
                <a:spcBef>
                  <a:spcPct val="0"/>
                </a:spcBef>
              </a:pPr>
              <a:t>34</a:t>
            </a:fld>
            <a:endParaRPr lang="en-US" altLang="en-US" smtClean="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Palatino Linotype" panose="02040502050505030304" pitchFamily="18" charset="0"/>
              </a:rPr>
              <a:t>1. The first page of the report is nonsense – use the arrow keys or the scroll bar to scroll down to page 2. </a:t>
            </a:r>
          </a:p>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2B7C8D-9E7C-4058-BFA8-71F7FF6F7264}" type="slidenum">
              <a:rPr lang="en-US" altLang="en-US" smtClean="0">
                <a:latin typeface="Arial" panose="020B0604020202020204" pitchFamily="34" charset="0"/>
              </a:rPr>
              <a:pPr>
                <a:spcBef>
                  <a:spcPct val="0"/>
                </a:spcBef>
              </a:pPr>
              <a:t>35</a:t>
            </a:fld>
            <a:endParaRPr lang="en-US" altLang="en-US" smtClean="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AutoNum type="arabicPeriod"/>
            </a:pPr>
            <a:r>
              <a:rPr lang="en-US" altLang="en-US" dirty="0" smtClean="0">
                <a:latin typeface="Palatino Linotype" panose="02040502050505030304" pitchFamily="18" charset="0"/>
              </a:rPr>
              <a:t>At the bottom of the report, you will see the total value of the USDA Foods you received during this time period.</a:t>
            </a:r>
          </a:p>
          <a:p>
            <a:pPr eaLnBrk="1" hangingPunct="1">
              <a:spcBef>
                <a:spcPct val="0"/>
              </a:spcBef>
              <a:buFontTx/>
              <a:buAutoNum type="arabicPeriod"/>
            </a:pPr>
            <a:r>
              <a:rPr lang="en-US" altLang="en-US" dirty="0" smtClean="0">
                <a:latin typeface="Palatino Linotype" panose="02040502050505030304" pitchFamily="18" charset="0"/>
              </a:rPr>
              <a:t>You can save or print this report for your records.</a:t>
            </a:r>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A06765-EFA6-49A6-9AF9-B68FB0F7D9D3}" type="slidenum">
              <a:rPr lang="en-US" altLang="en-US" smtClean="0">
                <a:latin typeface="Arial" panose="020B0604020202020204" pitchFamily="34" charset="0"/>
              </a:rPr>
              <a:pPr>
                <a:spcBef>
                  <a:spcPct val="0"/>
                </a:spcBef>
              </a:pPr>
              <a:t>36</a:t>
            </a:fld>
            <a:endParaRPr lang="en-US" altLang="en-US"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institution is an equal opportunity provider</a:t>
            </a:r>
            <a:endParaRPr lang="en-US" altLang="en-US" dirty="0" smtClean="0">
              <a:latin typeface="Franklin Gothic Book" panose="020B0503020102020204" pitchFamily="34" charset="0"/>
            </a:endParaRPr>
          </a:p>
          <a:p>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5ECC45-F2F7-412D-8EB9-8D7A30F54DBA}" type="slidenum">
              <a:rPr lang="en-US" altLang="en-US" smtClean="0">
                <a:latin typeface="Arial" panose="020B0604020202020204" pitchFamily="34" charset="0"/>
              </a:rPr>
              <a:pPr>
                <a:spcBef>
                  <a:spcPct val="0"/>
                </a:spcBef>
              </a:pPr>
              <a:t>37</a:t>
            </a:fld>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latin typeface="Palatino Linotype" panose="02040502050505030304" pitchFamily="18" charset="0"/>
              </a:rPr>
              <a:t>The first page of the report is not important – scroll to page 2, and this is what you’ll see. </a:t>
            </a:r>
          </a:p>
          <a:p>
            <a:pPr>
              <a:spcBef>
                <a:spcPct val="0"/>
              </a:spcBef>
            </a:pPr>
            <a:endParaRPr lang="en-US" altLang="en-US" dirty="0" smtClean="0">
              <a:latin typeface="Palatino Linotype" panose="02040502050505030304" pitchFamily="18" charset="0"/>
            </a:endParaRPr>
          </a:p>
          <a:p>
            <a:pPr>
              <a:spcBef>
                <a:spcPct val="0"/>
              </a:spcBef>
            </a:pPr>
            <a:r>
              <a:rPr lang="en-US" altLang="en-US" b="1" dirty="0" smtClean="0"/>
              <a:t>Beg. Ent. Balance:</a:t>
            </a:r>
          </a:p>
          <a:p>
            <a:pPr>
              <a:spcBef>
                <a:spcPct val="0"/>
              </a:spcBef>
            </a:pPr>
            <a:r>
              <a:rPr lang="en-US" altLang="en-US" dirty="0" smtClean="0">
                <a:solidFill>
                  <a:schemeClr val="tx2"/>
                </a:solidFill>
                <a:latin typeface="Palatino Linotype" panose="02040502050505030304" pitchFamily="18" charset="0"/>
                <a:ea typeface="Calibri" panose="020F0502020204030204" pitchFamily="34" charset="0"/>
                <a:cs typeface="Times New Roman" panose="02020603050405020304" pitchFamily="18" charset="0"/>
              </a:rPr>
              <a:t>This is the dollar amount of USDA Foods that your school/organization is entitled to for this year.</a:t>
            </a:r>
          </a:p>
          <a:p>
            <a:pPr>
              <a:spcBef>
                <a:spcPct val="0"/>
              </a:spcBef>
            </a:pPr>
            <a:endParaRPr lang="en-US" altLang="en-US" b="1" dirty="0" smtClean="0">
              <a:solidFill>
                <a:schemeClr val="tx2"/>
              </a:solidFill>
              <a:latin typeface="Palatino Linotype" panose="02040502050505030304" pitchFamily="18" charset="0"/>
              <a:cs typeface="Times New Roman" panose="02020603050405020304" pitchFamily="18" charset="0"/>
            </a:endParaRPr>
          </a:p>
          <a:p>
            <a:pPr>
              <a:spcBef>
                <a:spcPct val="0"/>
              </a:spcBef>
            </a:pPr>
            <a:r>
              <a:rPr lang="en-US" altLang="en-US" b="1" dirty="0" smtClean="0"/>
              <a:t>Est. Order Total:</a:t>
            </a:r>
            <a:endParaRPr lang="en-US" altLang="en-US" dirty="0" smtClean="0"/>
          </a:p>
          <a:p>
            <a:pPr>
              <a:spcBef>
                <a:spcPct val="0"/>
              </a:spcBef>
            </a:pPr>
            <a:r>
              <a:rPr lang="en-US" altLang="en-US" dirty="0" smtClean="0">
                <a:solidFill>
                  <a:schemeClr val="tx2"/>
                </a:solidFill>
                <a:latin typeface="Palatino Linotype" panose="02040502050505030304" pitchFamily="18" charset="0"/>
                <a:cs typeface="Calibri" panose="020F0502020204030204" pitchFamily="34" charset="0"/>
              </a:rPr>
              <a:t>This is the entitlement dollar amount that you’ve spent on USDA Foods already</a:t>
            </a:r>
            <a:r>
              <a:rPr lang="en-US" altLang="en-US" dirty="0" smtClean="0">
                <a:solidFill>
                  <a:schemeClr val="tx2"/>
                </a:solidFill>
                <a:latin typeface="Arial" panose="020B0604020202020204" pitchFamily="34" charset="0"/>
                <a:cs typeface="Calibri" panose="020F0502020204030204" pitchFamily="34" charset="0"/>
              </a:rPr>
              <a:t>.</a:t>
            </a:r>
          </a:p>
          <a:p>
            <a:pPr>
              <a:spcBef>
                <a:spcPct val="0"/>
              </a:spcBef>
            </a:pPr>
            <a:endParaRPr lang="en-US" altLang="en-US" dirty="0" smtClean="0"/>
          </a:p>
          <a:p>
            <a:pPr>
              <a:spcBef>
                <a:spcPct val="0"/>
              </a:spcBef>
            </a:pPr>
            <a:r>
              <a:rPr lang="en-US" altLang="en-US" b="1" dirty="0" smtClean="0"/>
              <a:t>Ending Balance:</a:t>
            </a:r>
          </a:p>
          <a:p>
            <a:pPr>
              <a:spcBef>
                <a:spcPct val="0"/>
              </a:spcBef>
            </a:pPr>
            <a:r>
              <a:rPr lang="en-US" altLang="en-US" dirty="0" smtClean="0">
                <a:solidFill>
                  <a:schemeClr val="tx2"/>
                </a:solidFill>
                <a:latin typeface="Palatino Linotype" panose="02040502050505030304" pitchFamily="18" charset="0"/>
                <a:cs typeface="Calibri" panose="020F0502020204030204" pitchFamily="34" charset="0"/>
              </a:rPr>
              <a:t>This is the amount of entitlement remaining that you can still spend. </a:t>
            </a:r>
          </a:p>
          <a:p>
            <a:pPr>
              <a:spcBef>
                <a:spcPct val="0"/>
              </a:spcBef>
            </a:pPr>
            <a:endParaRPr lang="en-US" altLang="en-US" dirty="0" smtClean="0"/>
          </a:p>
          <a:p>
            <a:pPr>
              <a:spcBef>
                <a:spcPct val="0"/>
              </a:spcBef>
            </a:pPr>
            <a:r>
              <a:rPr lang="en-US" altLang="en-US" dirty="0" smtClean="0"/>
              <a:t>At this point you can print the Entitlement/Bonus Summary Report  </a:t>
            </a:r>
          </a:p>
          <a:p>
            <a:pPr>
              <a:spcBef>
                <a:spcPct val="0"/>
              </a:spcBef>
            </a:pPr>
            <a:r>
              <a:rPr lang="en-US" altLang="en-US" dirty="0" smtClean="0"/>
              <a:t>Or save it to your computer –</a:t>
            </a:r>
          </a:p>
          <a:p>
            <a:pPr>
              <a:spcBef>
                <a:spcPct val="0"/>
              </a:spcBef>
            </a:pPr>
            <a:r>
              <a:rPr lang="en-US" altLang="en-US" dirty="0" smtClean="0"/>
              <a:t>Click on file and then Save as,</a:t>
            </a:r>
          </a:p>
          <a:p>
            <a:pPr>
              <a:spcBef>
                <a:spcPct val="0"/>
              </a:spcBef>
            </a:pPr>
            <a:r>
              <a:rPr lang="en-US" altLang="en-US" dirty="0" smtClean="0"/>
              <a:t>Then determine which folder you want to save it in for later reference</a:t>
            </a:r>
          </a:p>
          <a:p>
            <a:pPr>
              <a:spcBef>
                <a:spcPct val="0"/>
              </a:spcBef>
            </a:pPr>
            <a:endParaRPr lang="en-US" altLang="en-US" dirty="0" smtClean="0">
              <a:latin typeface="Palatino Linotype" panose="02040502050505030304" pitchFamily="18" charset="0"/>
            </a:endParaRPr>
          </a:p>
          <a:p>
            <a:pPr>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460DAA-2B6A-40B1-A9A3-6A5DB91DC7A3}" type="slidenum">
              <a:rPr lang="en-US" altLang="en-US" smtClean="0"/>
              <a:pPr>
                <a:spcBef>
                  <a:spcPct val="0"/>
                </a:spcBef>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Palatino Linotype" panose="02040502050505030304" pitchFamily="18" charset="0"/>
              </a:rPr>
              <a:t>The USDA Foods Catalog Worksheet is NOT found in WBSCM.  It is a spreadsheet, available in Excel, that the Oregon FDP creates each year to help schools plan their order.  This spreadsheet will be emailed out to food service managers when the catalog opens each year in January or February, and it will also be available on the program website at http://www.oregon.gov/ode/students-and-family/childnutrition/USDAFoods. There will be two spreadsheets available; one each for direct delivery and diversion.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E32AB-B89F-408F-AC87-60680FD56D6D}"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latin typeface="Palatino Linotype" panose="02040502050505030304" pitchFamily="18" charset="0"/>
              </a:rPr>
              <a:t>Description:</a:t>
            </a:r>
          </a:p>
          <a:p>
            <a:r>
              <a:rPr lang="en-US" altLang="en-US" dirty="0" smtClean="0">
                <a:latin typeface="Palatino Linotype" panose="02040502050505030304" pitchFamily="18" charset="0"/>
              </a:rPr>
              <a:t>The available products are listed here – clicking on the links will open up the product fact sheet in your web browser</a:t>
            </a:r>
            <a:r>
              <a:rPr lang="en-US" altLang="en-US" dirty="0" smtClean="0"/>
              <a:t>.</a:t>
            </a:r>
          </a:p>
          <a:p>
            <a:endParaRPr lang="en-US" altLang="en-US" b="1" dirty="0" smtClean="0"/>
          </a:p>
          <a:p>
            <a:r>
              <a:rPr lang="en-US" altLang="en-US" b="1" dirty="0" smtClean="0"/>
              <a:t>Blue Boxes:</a:t>
            </a:r>
          </a:p>
          <a:p>
            <a:r>
              <a:rPr lang="en-US" altLang="en-US" dirty="0" smtClean="0">
                <a:latin typeface="Palatino Linotype" panose="02040502050505030304" pitchFamily="18" charset="0"/>
              </a:rPr>
              <a:t>The blue boxes show the dates that the product will be delivered to the warehouse – fill in the number of cases you’d like in these boxes. </a:t>
            </a:r>
          </a:p>
          <a:p>
            <a:endParaRPr lang="en-US" altLang="en-US" b="1" dirty="0" smtClean="0">
              <a:latin typeface="Palatino Linotype" panose="02040502050505030304" pitchFamily="18" charset="0"/>
            </a:endParaRPr>
          </a:p>
          <a:p>
            <a:r>
              <a:rPr lang="en-US" altLang="en-US" b="1" dirty="0" smtClean="0"/>
              <a:t># of Cases Ordered:</a:t>
            </a:r>
          </a:p>
          <a:p>
            <a:r>
              <a:rPr lang="en-US" altLang="en-US" dirty="0" smtClean="0">
                <a:latin typeface="Palatino Linotype" panose="02040502050505030304" pitchFamily="18" charset="0"/>
              </a:rPr>
              <a:t>If you use the excel version of the sheet, the total number of cases of the product will self-total </a:t>
            </a:r>
          </a:p>
          <a:p>
            <a:endParaRPr lang="en-US" altLang="en-US" dirty="0" smtClean="0">
              <a:latin typeface="Palatino Linotype" panose="02040502050505030304" pitchFamily="18" charset="0"/>
            </a:endParaRPr>
          </a:p>
          <a:p>
            <a:r>
              <a:rPr lang="en-US" altLang="en-US" b="1" dirty="0" smtClean="0">
                <a:latin typeface="Palatino Linotype" panose="02040502050505030304" pitchFamily="18" charset="0"/>
              </a:rPr>
              <a:t>Entitlement Cost of Order:</a:t>
            </a:r>
          </a:p>
          <a:p>
            <a:r>
              <a:rPr lang="en-US" altLang="en-US" dirty="0" smtClean="0">
                <a:latin typeface="Palatino Linotype" panose="02040502050505030304" pitchFamily="18" charset="0"/>
              </a:rPr>
              <a:t>the cost of your order of that product will self-total here.   Scroll down further, and a green grand total box at the bottom will keep track of the cost of your full order. </a:t>
            </a:r>
          </a:p>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661611-D95A-4E67-8B7F-D8C360CF0C68}" type="slidenum">
              <a:rPr lang="en-US" altLang="en-US" smtClean="0">
                <a:latin typeface="Arial" panose="020B0604020202020204" pitchFamily="34" charset="0"/>
              </a:rPr>
              <a:pPr>
                <a:spcBef>
                  <a:spcPct val="0"/>
                </a:spcBef>
              </a:pPr>
              <a:t>9</a:t>
            </a:fld>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Please do not forget to order seasonal fruits and vegetables for the first Quarter of school year after next.  This will be your only opportunity to receive USDA Seasonal produce to start that school year.</a:t>
            </a:r>
          </a:p>
          <a:p>
            <a:endParaRPr lang="en-US" altLang="en-US" dirty="0" smtClean="0"/>
          </a:p>
          <a:p>
            <a:r>
              <a:rPr lang="en-US" altLang="en-US" dirty="0" smtClean="0"/>
              <a:t>Please note, you are charged entitlement for food delivered during the school year.  As you order these foods entitlement will be utilized from the appropriate school year.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97B7DB70-2C85-464E-A41D-7F55A9DCBC3F}" type="slidenum">
              <a:rPr lang="en-US" altLang="en-US" sz="1200" smtClean="0"/>
              <a:pPr/>
              <a:t>10</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latin typeface="Palatino Linotype" panose="02040502050505030304" pitchFamily="18" charset="0"/>
              </a:rPr>
              <a:t>Once you have planned your order by finding your entitlement and filling out your catalog worksheet, you’re ready to log back into WBSCM and place that order.   </a:t>
            </a:r>
          </a:p>
          <a:p>
            <a:endParaRPr lang="en-US" altLang="en-US" dirty="0" smtClean="0"/>
          </a:p>
          <a:p>
            <a:pPr>
              <a:spcBef>
                <a:spcPct val="0"/>
              </a:spcBef>
              <a:buNone/>
            </a:pPr>
            <a:r>
              <a:rPr lang="en-US" altLang="en-US" sz="1200" dirty="0" smtClean="0">
                <a:latin typeface="Palatino Linotype" panose="02040502050505030304" pitchFamily="18" charset="0"/>
              </a:rPr>
              <a:t>Tip: </a:t>
            </a:r>
            <a:r>
              <a:rPr lang="en-US" sz="1200" dirty="0" smtClean="0">
                <a:latin typeface="Times New Roman" panose="02020603050405020304" pitchFamily="18" charset="0"/>
              </a:rPr>
              <a:t>The WBSCM application alerts users with a notification after 50 min. of idle time and provides them with the options to continue or cancel the session. If users do not take action within approximately 10 minutes, the system logs them out, and any unsaved data may be lost.</a:t>
            </a:r>
            <a:endParaRPr lang="en-US" altLang="en-US" sz="1200" dirty="0" smtClean="0">
              <a:latin typeface="Palatino Linotype" panose="02040502050505030304" pitchFamily="18" charset="0"/>
            </a:endParaRPr>
          </a:p>
          <a:p>
            <a:pPr eaLnBrk="1" hangingPunct="1">
              <a:spcBef>
                <a:spcPct val="0"/>
              </a:spcBef>
            </a:pPr>
            <a:endParaRPr lang="en-US" altLang="en-US" dirty="0" smtClean="0">
              <a:latin typeface="Palatino Linotype" panose="02040502050505030304" pitchFamily="18" charset="0"/>
            </a:endParaRPr>
          </a:p>
          <a:p>
            <a:pPr eaLnBrk="1" hangingPunct="1">
              <a:spcBef>
                <a:spcPct val="0"/>
              </a:spcBef>
            </a:pPr>
            <a:r>
              <a:rPr lang="en-US" altLang="en-US" dirty="0" smtClean="0">
                <a:latin typeface="Palatino Linotype" panose="02040502050505030304" pitchFamily="18" charset="0"/>
              </a:rPr>
              <a:t>Therefore, we suggest breaking your order up into multiple small orders.  For example, working off your catalog worksheet, put all your vegetables in your cart, and then go through the steps to page 25 (when you see the order confirmation page).  Then go back to page 12 and put all your </a:t>
            </a:r>
            <a:r>
              <a:rPr lang="en-US" altLang="en-US" dirty="0" err="1" smtClean="0">
                <a:latin typeface="Palatino Linotype" panose="02040502050505030304" pitchFamily="18" charset="0"/>
              </a:rPr>
              <a:t>fruitin</a:t>
            </a:r>
            <a:r>
              <a:rPr lang="en-US" altLang="en-US" dirty="0" smtClean="0">
                <a:latin typeface="Palatino Linotype" panose="02040502050505030304" pitchFamily="18" charset="0"/>
              </a:rPr>
              <a:t> your cart, etc.  There is no limit on the number of separate orders you place – just as long as it all adds up to your entitlement amount in the end. </a:t>
            </a:r>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6476F1-7B7C-4203-BAC4-DA18DD9A34AD}"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AutoNum type="arabicPeriod"/>
            </a:pPr>
            <a:r>
              <a:rPr lang="en-US" altLang="en-US" dirty="0" smtClean="0">
                <a:latin typeface="Palatino Linotype" panose="02040502050505030304" pitchFamily="18" charset="0"/>
              </a:rPr>
              <a:t>Click the “Operations” tab at the top of the page</a:t>
            </a:r>
          </a:p>
          <a:p>
            <a:pPr eaLnBrk="1" hangingPunct="1">
              <a:spcBef>
                <a:spcPct val="0"/>
              </a:spcBef>
              <a:buFontTx/>
              <a:buAutoNum type="arabicPeriod"/>
            </a:pPr>
            <a:r>
              <a:rPr lang="en-US" altLang="en-US" dirty="0" smtClean="0">
                <a:latin typeface="Palatino Linotype" panose="02040502050505030304" pitchFamily="18" charset="0"/>
              </a:rPr>
              <a:t>Under the Detailed Navigation box on the left hand side of the page, click “Order Management”</a:t>
            </a:r>
          </a:p>
          <a:p>
            <a:pPr eaLnBrk="1" hangingPunct="1">
              <a:spcBef>
                <a:spcPct val="0"/>
              </a:spcBef>
              <a:buFontTx/>
              <a:buAutoNum type="arabicPeriod"/>
            </a:pPr>
            <a:r>
              <a:rPr lang="en-US" altLang="en-US" dirty="0" smtClean="0">
                <a:latin typeface="Palatino Linotype" panose="02040502050505030304" pitchFamily="18" charset="0"/>
              </a:rPr>
              <a:t>Under “Order Management”, click “Domestic Order Entry”</a:t>
            </a:r>
          </a:p>
          <a:p>
            <a:pPr eaLnBrk="1" hangingPunct="1">
              <a:spcBef>
                <a:spcPct val="0"/>
              </a:spcBef>
            </a:pPr>
            <a:r>
              <a:rPr lang="en-US" altLang="en-US" dirty="0" smtClean="0">
                <a:latin typeface="Palatino Linotype" panose="02040502050505030304" pitchFamily="18" charset="0"/>
              </a:rPr>
              <a:t>4. When</a:t>
            </a:r>
            <a:r>
              <a:rPr lang="en-US" altLang="en-US" baseline="0" dirty="0" smtClean="0">
                <a:latin typeface="Palatino Linotype" panose="02040502050505030304" pitchFamily="18" charset="0"/>
              </a:rPr>
              <a:t> the order window loads</a:t>
            </a:r>
            <a:r>
              <a:rPr lang="en-US" altLang="en-US" dirty="0" smtClean="0">
                <a:latin typeface="Palatino Linotype" panose="02040502050505030304" pitchFamily="18" charset="0"/>
              </a:rPr>
              <a:t>, click “NSLP”</a:t>
            </a:r>
          </a:p>
          <a:p>
            <a:pPr eaLnBrk="1" hangingPunct="1">
              <a:spcBef>
                <a:spcPct val="0"/>
              </a:spcBef>
            </a:pPr>
            <a:r>
              <a:rPr lang="en-US" altLang="en-US" dirty="0" smtClean="0">
                <a:latin typeface="Palatino Linotype" panose="02040502050505030304" pitchFamily="18" charset="0"/>
              </a:rPr>
              <a:t>5. Under “NSLP”, click “Direct Delivery” or “Processing Diversion”</a:t>
            </a:r>
          </a:p>
          <a:p>
            <a:pPr eaLnBrk="1" hangingPunct="1">
              <a:spcBef>
                <a:spcPct val="0"/>
              </a:spcBef>
            </a:pPr>
            <a:r>
              <a:rPr lang="en-US" altLang="en-US" dirty="0" smtClean="0">
                <a:latin typeface="Palatino Linotype" panose="02040502050505030304" pitchFamily="18" charset="0"/>
              </a:rPr>
              <a:t>6. Click on the product category you want</a:t>
            </a:r>
          </a:p>
          <a:p>
            <a:pPr eaLnBrk="1" hangingPunct="1">
              <a:spcBef>
                <a:spcPct val="0"/>
              </a:spcBef>
            </a:pPr>
            <a:r>
              <a:rPr lang="en-US" altLang="en-US" dirty="0" smtClean="0">
                <a:latin typeface="Palatino Linotype" panose="02040502050505030304" pitchFamily="18" charset="0"/>
              </a:rPr>
              <a:t>7. Under the product category, click “Entitlement”  </a:t>
            </a:r>
          </a:p>
          <a:p>
            <a:pPr eaLnBrk="1" hangingPunct="1">
              <a:spcBef>
                <a:spcPct val="0"/>
              </a:spcBef>
            </a:pPr>
            <a:r>
              <a:rPr lang="en-US" altLang="en-US" dirty="0" smtClean="0">
                <a:latin typeface="Palatino Linotype" panose="02040502050505030304" pitchFamily="18" charset="0"/>
              </a:rPr>
              <a:t>8. Now, products should appear! </a:t>
            </a:r>
          </a:p>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8C06B1-923E-41BC-93ED-D04E9E6959F4}"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3975972848"/>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2234143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A43606-DB3A-400B-846A-484FE63C3D3F}" type="datetime1">
              <a:rPr lang="en-US"/>
              <a:pPr>
                <a:defRPr/>
              </a:pPr>
              <a:t>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4DDAE-CC97-4555-A913-CAD7184E64C7}" type="slidenum">
              <a:rPr lang="en-US" altLang="en-US"/>
              <a:pPr>
                <a:defRPr/>
              </a:pPr>
              <a:t>‹#›</a:t>
            </a:fld>
            <a:endParaRPr lang="en-US" altLang="en-US"/>
          </a:p>
        </p:txBody>
      </p:sp>
    </p:spTree>
    <p:extLst>
      <p:ext uri="{BB962C8B-B14F-4D97-AF65-F5344CB8AC3E}">
        <p14:creationId xmlns:p14="http://schemas.microsoft.com/office/powerpoint/2010/main" val="2362551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37412029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15901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1415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171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01192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14581687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6428494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26641147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51324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2888587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30150429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70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353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25290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169785850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188708940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193725183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37231534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1157721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5184714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mailto:ode.fooddistribution@state.or.u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hyperlink" Target="mailto:WBSCM.servicedesk@CACI.com" TargetMode="External"/><Relationship Id="rId5" Type="http://schemas.openxmlformats.org/officeDocument/2006/relationships/hyperlink" Target="mailto:ode.fooddistribution@ode.state.or.us" TargetMode="External"/><Relationship Id="rId4" Type="http://schemas.openxmlformats.org/officeDocument/2006/relationships/hyperlink" Target="http://www.oregon.gov/ode/students-and-family/childnutrition/USDAFood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mailto:program.intake@usd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oregon.gov/ode/students-and-family/childnutrition/USDAFoo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8" y="138546"/>
            <a:ext cx="8924544" cy="1309254"/>
          </a:xfrm>
        </p:spPr>
        <p:txBody>
          <a:bodyPr>
            <a:normAutofit fontScale="90000"/>
          </a:bodyPr>
          <a:lstStyle/>
          <a:p>
            <a:pPr algn="ctr"/>
            <a:r>
              <a:rPr lang="en-US" altLang="en-US" dirty="0" smtClean="0"/>
              <a:t>USDA Food Distribution Program</a:t>
            </a:r>
            <a:br>
              <a:rPr lang="en-US" altLang="en-US" dirty="0" smtClean="0"/>
            </a:br>
            <a:r>
              <a:rPr lang="en-US" altLang="en-US" dirty="0" smtClean="0"/>
              <a:t>WBSCM RA Training Guide</a:t>
            </a:r>
            <a:br>
              <a:rPr lang="en-US" altLang="en-US" dirty="0" smtClean="0"/>
            </a:br>
            <a:endParaRPr lang="en-US" altLang="en-US" sz="3200" dirty="0" smtClean="0"/>
          </a:p>
        </p:txBody>
      </p:sp>
      <p:sp>
        <p:nvSpPr>
          <p:cNvPr id="3075" name="Content Placeholder 2"/>
          <p:cNvSpPr>
            <a:spLocks noGrp="1"/>
          </p:cNvSpPr>
          <p:nvPr>
            <p:ph idx="4294967295"/>
          </p:nvPr>
        </p:nvSpPr>
        <p:spPr>
          <a:xfrm>
            <a:off x="304800" y="2362200"/>
            <a:ext cx="8229600" cy="1905000"/>
          </a:xfrm>
        </p:spPr>
        <p:txBody>
          <a:bodyPr>
            <a:normAutofit lnSpcReduction="10000"/>
          </a:bodyPr>
          <a:lstStyle/>
          <a:p>
            <a:pPr marL="0" indent="0" algn="ctr">
              <a:buFont typeface="Arial" panose="020B0604020202020204" pitchFamily="34" charset="0"/>
              <a:buNone/>
            </a:pPr>
            <a:r>
              <a:rPr lang="en-US" altLang="en-US" dirty="0" smtClean="0"/>
              <a:t>This Recipient Agency (RA) Training Guide has been developed to assist our recipients (schools and other organizations) in utilizing USDA’s online ordering program – known as Web-Based Supply Chain Management, or WBSCM.  </a:t>
            </a:r>
          </a:p>
          <a:p>
            <a:pPr marL="0" indent="0" algn="ctr">
              <a:buFont typeface="Arial" panose="020B0604020202020204" pitchFamily="34" charset="0"/>
              <a:buNone/>
            </a:pPr>
            <a:endParaRPr lang="en-US" altLang="en-US" sz="2400" dirty="0" smtClean="0">
              <a:latin typeface="Franklin Gothic Book" panose="020B0503020102020204" pitchFamily="34" charset="0"/>
            </a:endParaRPr>
          </a:p>
        </p:txBody>
      </p:sp>
      <p:sp>
        <p:nvSpPr>
          <p:cNvPr id="3076"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B1F2C1-C878-4F11-A055-1FB1F32DB64A}" type="slidenum">
              <a:rPr lang="en-US" altLang="en-US" sz="1200" smtClean="0">
                <a:solidFill>
                  <a:srgbClr val="898989"/>
                </a:solidFill>
                <a:latin typeface="Arial" panose="020B0604020202020204" pitchFamily="34" charset="0"/>
              </a:rPr>
              <a:pPr>
                <a:spcBef>
                  <a:spcPct val="0"/>
                </a:spcBef>
                <a:buFontTx/>
                <a:buNone/>
              </a:pPr>
              <a:t>1</a:t>
            </a:fld>
            <a:endParaRPr lang="en-US" altLang="en-US" sz="1200" smtClean="0">
              <a:solidFill>
                <a:srgbClr val="898989"/>
              </a:solidFill>
              <a:latin typeface="Arial" panose="020B0604020202020204" pitchFamily="34" charset="0"/>
            </a:endParaRPr>
          </a:p>
        </p:txBody>
      </p:sp>
      <p:pic>
        <p:nvPicPr>
          <p:cNvPr id="3077" name="Picture 6" descr="http://www.fns.usda.gov/fdd/images/general/USDA_Foods-72dpi.JPG" title="USDA Foo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08525"/>
            <a:ext cx="1219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Franklin Gothic Book" panose="020B0503020102020204" pitchFamily="34" charset="0"/>
              </a:rPr>
              <a:t>USDA Foods </a:t>
            </a:r>
            <a:r>
              <a:rPr lang="en-US" altLang="en-US" dirty="0" smtClean="0">
                <a:latin typeface="Franklin Gothic Book" panose="020B0503020102020204" pitchFamily="34" charset="0"/>
              </a:rPr>
              <a:t>Catalog </a:t>
            </a:r>
            <a:r>
              <a:rPr lang="en-US" altLang="en-US" dirty="0">
                <a:latin typeface="Franklin Gothic Book" panose="020B0503020102020204" pitchFamily="34" charset="0"/>
              </a:rPr>
              <a:t>Worksheet</a:t>
            </a:r>
            <a:br>
              <a:rPr lang="en-US" altLang="en-US" dirty="0">
                <a:latin typeface="Franklin Gothic Book" panose="020B0503020102020204" pitchFamily="34" charset="0"/>
              </a:rPr>
            </a:br>
            <a:endParaRPr lang="en-US" dirty="0"/>
          </a:p>
        </p:txBody>
      </p:sp>
      <p:sp>
        <p:nvSpPr>
          <p:cNvPr id="19458"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9DEB4F-3A08-4BC4-8C50-3C5480C596FC}" type="slidenum">
              <a:rPr lang="en-US" altLang="en-US" sz="1200" smtClean="0">
                <a:solidFill>
                  <a:srgbClr val="898989"/>
                </a:solidFill>
                <a:latin typeface="Arial" panose="020B0604020202020204" pitchFamily="34" charset="0"/>
              </a:rPr>
              <a:pPr>
                <a:spcBef>
                  <a:spcPct val="0"/>
                </a:spcBef>
                <a:buFontTx/>
                <a:buNone/>
              </a:pPr>
              <a:t>10</a:t>
            </a:fld>
            <a:endParaRPr lang="en-US" altLang="en-US" sz="1200" smtClean="0">
              <a:solidFill>
                <a:srgbClr val="898989"/>
              </a:solidFill>
              <a:latin typeface="Arial" panose="020B0604020202020204" pitchFamily="34" charset="0"/>
            </a:endParaRPr>
          </a:p>
        </p:txBody>
      </p:sp>
      <p:pic>
        <p:nvPicPr>
          <p:cNvPr id="19460" name="Picture 4" descr="Catalog worksheet q1 of following yea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49" y="1129741"/>
            <a:ext cx="9077325" cy="382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descr="Don’t forget your Fruits and Vegetables to start the second school year out. &#10;" title="screen tip"/>
          <p:cNvSpPr/>
          <p:nvPr/>
        </p:nvSpPr>
        <p:spPr>
          <a:xfrm rot="10433859">
            <a:off x="6967538" y="2952750"/>
            <a:ext cx="2216150" cy="1436688"/>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extBox 7"/>
          <p:cNvSpPr txBox="1"/>
          <p:nvPr/>
        </p:nvSpPr>
        <p:spPr>
          <a:xfrm>
            <a:off x="7162800" y="3429000"/>
            <a:ext cx="1981200" cy="646331"/>
          </a:xfrm>
          <a:prstGeom prst="rect">
            <a:avLst/>
          </a:prstGeom>
          <a:noFill/>
        </p:spPr>
        <p:txBody>
          <a:bodyPr>
            <a:spAutoFit/>
          </a:bodyPr>
          <a:lstStyle/>
          <a:p>
            <a:pPr eaLnBrk="1" hangingPunct="1">
              <a:defRPr/>
            </a:pPr>
            <a:r>
              <a:rPr lang="en-US" sz="1200" b="1" dirty="0"/>
              <a:t>Don’t forget your Fruits and Vegetables to start the second school year out. </a:t>
            </a:r>
          </a:p>
        </p:txBody>
      </p:sp>
      <p:sp>
        <p:nvSpPr>
          <p:cNvPr id="19463" name="TextBox 8"/>
          <p:cNvSpPr txBox="1">
            <a:spLocks noChangeArrowheads="1"/>
          </p:cNvSpPr>
          <p:nvPr/>
        </p:nvSpPr>
        <p:spPr bwMode="auto">
          <a:xfrm>
            <a:off x="95250" y="5829300"/>
            <a:ext cx="8362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chemeClr val="bg1"/>
                </a:solidFill>
                <a:latin typeface="+mn-lt"/>
              </a:rPr>
              <a:t>Seasonal Fruits and Vegetables will be ordered yearly on a calendar that runs October through September.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0799"/>
            <a:ext cx="6172200" cy="1692276"/>
          </a:xfrm>
        </p:spPr>
        <p:txBody>
          <a:bodyPr>
            <a:normAutofit fontScale="90000"/>
          </a:bodyPr>
          <a:lstStyle/>
          <a:p>
            <a:r>
              <a:rPr lang="en-US" altLang="en-US" sz="3600" dirty="0"/>
              <a:t>Entering an Order for Delivery to the Warehouse In WBSCM</a:t>
            </a:r>
            <a:r>
              <a:rPr lang="en-US" altLang="en-US" dirty="0"/>
              <a:t/>
            </a:r>
            <a:br>
              <a:rPr lang="en-US" altLang="en-US" dirty="0"/>
            </a:br>
            <a:endParaRPr lang="en-US" dirty="0"/>
          </a:p>
        </p:txBody>
      </p:sp>
      <p:sp>
        <p:nvSpPr>
          <p:cNvPr id="3" name="Text Placeholder 2"/>
          <p:cNvSpPr>
            <a:spLocks noGrp="1"/>
          </p:cNvSpPr>
          <p:nvPr>
            <p:ph type="body" idx="1"/>
          </p:nvPr>
        </p:nvSpPr>
        <p:spPr>
          <a:xfrm>
            <a:off x="785812" y="2407682"/>
            <a:ext cx="7772400" cy="1500187"/>
          </a:xfrm>
        </p:spPr>
        <p:txBody>
          <a:bodyPr/>
          <a:lstStyle/>
          <a:p>
            <a:r>
              <a:rPr lang="en-US" altLang="en-US" i="1" dirty="0">
                <a:solidFill>
                  <a:schemeClr val="tx1"/>
                </a:solidFill>
              </a:rPr>
              <a:t>Once you have planned your order by finding your entitlement and filling out your catalog worksheet, you’re ready to log back into WBSCM and place that order.   </a:t>
            </a:r>
          </a:p>
          <a:p>
            <a:endParaRPr lang="en-US" dirty="0"/>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5E1D17-3ED7-4ED5-AEBE-60517AFFE29A}" type="slidenum">
              <a:rPr lang="en-US" altLang="en-US" sz="1200" smtClean="0">
                <a:solidFill>
                  <a:srgbClr val="898989"/>
                </a:solidFill>
                <a:latin typeface="Arial" panose="020B0604020202020204" pitchFamily="34" charset="0"/>
              </a:rPr>
              <a:pPr>
                <a:spcBef>
                  <a:spcPct val="0"/>
                </a:spcBef>
                <a:buFontTx/>
                <a:buNone/>
              </a:pPr>
              <a:t>11</a:t>
            </a:fld>
            <a:endParaRPr lang="en-US" altLang="en-US" sz="1200" smtClean="0">
              <a:solidFill>
                <a:srgbClr val="898989"/>
              </a:solidFill>
              <a:latin typeface="Arial" panose="020B0604020202020204" pitchFamily="34" charset="0"/>
            </a:endParaRPr>
          </a:p>
        </p:txBody>
      </p:sp>
      <p:sp>
        <p:nvSpPr>
          <p:cNvPr id="21509" name="TextBox 5"/>
          <p:cNvSpPr txBox="1">
            <a:spLocks noChangeArrowheads="1"/>
          </p:cNvSpPr>
          <p:nvPr/>
        </p:nvSpPr>
        <p:spPr bwMode="auto">
          <a:xfrm>
            <a:off x="533400" y="3907869"/>
            <a:ext cx="7707312" cy="2031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1400" dirty="0">
                <a:latin typeface="+mn-lt"/>
              </a:rPr>
              <a:t>Tip: </a:t>
            </a:r>
            <a:r>
              <a:rPr lang="en-US" sz="1400" dirty="0">
                <a:latin typeface="+mn-lt"/>
              </a:rPr>
              <a:t>The WBSCM application alerts users with a notification after 50 min. of idle time and provides them with the options to continue or cancel the session. If users do not take action within approximately 10 minutes, the system logs them out, and any unsaved data may be lost</a:t>
            </a:r>
            <a:r>
              <a:rPr lang="en-US" sz="1400" dirty="0" smtClean="0">
                <a:latin typeface="+mn-lt"/>
              </a:rPr>
              <a:t>.</a:t>
            </a:r>
          </a:p>
          <a:p>
            <a:pPr>
              <a:spcBef>
                <a:spcPct val="0"/>
              </a:spcBef>
              <a:buNone/>
            </a:pPr>
            <a:endParaRPr lang="en-US" altLang="en-US" sz="1400" dirty="0">
              <a:latin typeface="+mn-lt"/>
            </a:endParaRPr>
          </a:p>
          <a:p>
            <a:pPr eaLnBrk="1" hangingPunct="1">
              <a:spcBef>
                <a:spcPct val="0"/>
              </a:spcBef>
              <a:buFontTx/>
              <a:buNone/>
            </a:pPr>
            <a:r>
              <a:rPr lang="en-US" altLang="en-US" sz="1400" dirty="0">
                <a:latin typeface="+mn-lt"/>
              </a:rPr>
              <a:t>Therefore, we suggest breaking your order up into multiple small orders.  For example, working off your catalog worksheet, put all </a:t>
            </a:r>
            <a:r>
              <a:rPr lang="en-US" altLang="en-US" sz="1400" dirty="0" smtClean="0">
                <a:latin typeface="+mn-lt"/>
              </a:rPr>
              <a:t>your vegetables </a:t>
            </a:r>
            <a:r>
              <a:rPr lang="en-US" altLang="en-US" sz="1400" dirty="0">
                <a:latin typeface="+mn-lt"/>
              </a:rPr>
              <a:t>in your cart, and then go through the steps to page </a:t>
            </a:r>
            <a:r>
              <a:rPr lang="en-US" altLang="en-US" sz="1400" dirty="0" smtClean="0">
                <a:latin typeface="+mn-lt"/>
              </a:rPr>
              <a:t>24 </a:t>
            </a:r>
            <a:r>
              <a:rPr lang="en-US" altLang="en-US" sz="1400" dirty="0">
                <a:latin typeface="+mn-lt"/>
              </a:rPr>
              <a:t>(when you see the order confirmation page).  Then go back to page 12 and put all your </a:t>
            </a:r>
            <a:r>
              <a:rPr lang="en-US" altLang="en-US" sz="1400" dirty="0" smtClean="0">
                <a:latin typeface="+mn-lt"/>
              </a:rPr>
              <a:t>fruit in </a:t>
            </a:r>
            <a:r>
              <a:rPr lang="en-US" altLang="en-US" sz="1400" dirty="0">
                <a:latin typeface="+mn-lt"/>
              </a:rPr>
              <a:t>your cart, etc.  There is no limit on the number of separate orders you place – just as long as it all adds up to your entitlement amount </a:t>
            </a:r>
            <a:r>
              <a:rPr lang="en-US" altLang="en-US" sz="1400" dirty="0" smtClean="0">
                <a:latin typeface="+mn-lt"/>
              </a:rPr>
              <a:t>in </a:t>
            </a:r>
            <a:r>
              <a:rPr lang="en-US" altLang="en-US" sz="1400" dirty="0">
                <a:latin typeface="+mn-lt"/>
              </a:rPr>
              <a:t>the end.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domestic order entry catalog"/>
          <p:cNvPicPr>
            <a:picLocks noChangeAspect="1"/>
          </p:cNvPicPr>
          <p:nvPr/>
        </p:nvPicPr>
        <p:blipFill rotWithShape="1">
          <a:blip r:embed="rId3"/>
          <a:srcRect b="25397"/>
          <a:stretch/>
        </p:blipFill>
        <p:spPr>
          <a:xfrm>
            <a:off x="63500" y="1751873"/>
            <a:ext cx="8382000" cy="4476610"/>
          </a:xfrm>
          <a:prstGeom prst="rect">
            <a:avLst/>
          </a:prstGeom>
        </p:spPr>
      </p:pic>
      <p:sp>
        <p:nvSpPr>
          <p:cNvPr id="2" name="Title 1"/>
          <p:cNvSpPr>
            <a:spLocks noGrp="1"/>
          </p:cNvSpPr>
          <p:nvPr>
            <p:ph type="title"/>
          </p:nvPr>
        </p:nvSpPr>
        <p:spPr>
          <a:xfrm>
            <a:off x="1628775" y="118747"/>
            <a:ext cx="7152434" cy="1013398"/>
          </a:xfrm>
        </p:spPr>
        <p:txBody>
          <a:bodyPr>
            <a:normAutofit fontScale="90000"/>
          </a:bodyPr>
          <a:lstStyle/>
          <a:p>
            <a:r>
              <a:rPr lang="en-US" altLang="en-US" dirty="0">
                <a:latin typeface="Franklin Gothic Book" panose="020B0503020102020204" pitchFamily="34" charset="0"/>
                <a:ea typeface="Calibri" panose="020F0502020204030204" pitchFamily="34" charset="0"/>
                <a:cs typeface="Times New Roman" panose="02020603050405020304" pitchFamily="18" charset="0"/>
              </a:rPr>
              <a:t>Domestic Order Entry</a:t>
            </a:r>
            <a:br>
              <a:rPr lang="en-US" altLang="en-US" dirty="0">
                <a:latin typeface="Franklin Gothic Book" panose="020B0503020102020204" pitchFamily="34" charset="0"/>
                <a:ea typeface="Calibri" panose="020F0502020204030204" pitchFamily="34" charset="0"/>
                <a:cs typeface="Times New Roman" panose="02020603050405020304" pitchFamily="18" charset="0"/>
              </a:rPr>
            </a:br>
            <a:endParaRPr lang="en-US" dirty="0"/>
          </a:p>
        </p:txBody>
      </p:sp>
      <p:sp>
        <p:nvSpPr>
          <p:cNvPr id="23557" name="Slide Number Placeholder 19"/>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0764A0-DC02-4CB0-8C2C-F8446B36E500}" type="slidenum">
              <a:rPr lang="en-US" altLang="en-US" sz="1200" smtClean="0">
                <a:solidFill>
                  <a:srgbClr val="898989"/>
                </a:solidFill>
                <a:latin typeface="Arial" panose="020B0604020202020204" pitchFamily="34" charset="0"/>
              </a:rPr>
              <a:pPr>
                <a:spcBef>
                  <a:spcPct val="0"/>
                </a:spcBef>
                <a:buFontTx/>
                <a:buNone/>
              </a:pPr>
              <a:t>12</a:t>
            </a:fld>
            <a:endParaRPr lang="en-US" altLang="en-US" sz="1200" smtClean="0">
              <a:solidFill>
                <a:srgbClr val="898989"/>
              </a:solidFill>
              <a:latin typeface="Arial" panose="020B0604020202020204" pitchFamily="34" charset="0"/>
            </a:endParaRPr>
          </a:p>
        </p:txBody>
      </p:sp>
      <p:sp>
        <p:nvSpPr>
          <p:cNvPr id="23564" name="TextBox 1"/>
          <p:cNvSpPr txBox="1">
            <a:spLocks noChangeArrowheads="1"/>
          </p:cNvSpPr>
          <p:nvPr/>
        </p:nvSpPr>
        <p:spPr bwMode="auto">
          <a:xfrm>
            <a:off x="1947021" y="945485"/>
            <a:ext cx="6858000" cy="738664"/>
          </a:xfrm>
          <a:prstGeom prst="rect">
            <a:avLst/>
          </a:prstGeom>
          <a:solidFill>
            <a:schemeClr val="bg1"/>
          </a:solidFill>
          <a:ln w="28575">
            <a:solidFill>
              <a:schemeClr val="tx1"/>
            </a:solidFill>
            <a:miter lim="800000"/>
            <a:headEnd/>
            <a:tailEnd/>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en-US" sz="1400" dirty="0">
                <a:latin typeface="+mn-lt"/>
              </a:rPr>
              <a:t>Click the “Operations” tab at the top of the page</a:t>
            </a:r>
          </a:p>
          <a:p>
            <a:pPr eaLnBrk="1" hangingPunct="1">
              <a:spcBef>
                <a:spcPct val="0"/>
              </a:spcBef>
              <a:buFontTx/>
              <a:buAutoNum type="arabicPeriod"/>
            </a:pPr>
            <a:r>
              <a:rPr lang="en-US" altLang="en-US" sz="1400" dirty="0" smtClean="0">
                <a:latin typeface="+mn-lt"/>
              </a:rPr>
              <a:t>On the </a:t>
            </a:r>
            <a:r>
              <a:rPr lang="en-US" altLang="en-US" sz="1400" dirty="0">
                <a:latin typeface="+mn-lt"/>
              </a:rPr>
              <a:t>left hand side of the page, click “Order Management”</a:t>
            </a:r>
          </a:p>
          <a:p>
            <a:pPr eaLnBrk="1" hangingPunct="1">
              <a:spcBef>
                <a:spcPct val="0"/>
              </a:spcBef>
              <a:buFontTx/>
              <a:buAutoNum type="arabicPeriod"/>
            </a:pPr>
            <a:r>
              <a:rPr lang="en-US" altLang="en-US" sz="1400" dirty="0">
                <a:latin typeface="+mn-lt"/>
              </a:rPr>
              <a:t>Under “Order Management”, click “Domestic Order Entry</a:t>
            </a:r>
            <a:r>
              <a:rPr lang="en-US" altLang="en-US" sz="1400" dirty="0">
                <a:latin typeface="Palatino Linotype" panose="02040502050505030304" pitchFamily="18" charset="0"/>
              </a:rPr>
              <a:t>”</a:t>
            </a:r>
          </a:p>
        </p:txBody>
      </p:sp>
      <p:sp>
        <p:nvSpPr>
          <p:cNvPr id="23565" name="TextBox 15"/>
          <p:cNvSpPr txBox="1">
            <a:spLocks noChangeArrowheads="1"/>
          </p:cNvSpPr>
          <p:nvPr/>
        </p:nvSpPr>
        <p:spPr bwMode="auto">
          <a:xfrm>
            <a:off x="457200" y="5435533"/>
            <a:ext cx="4305300" cy="1384995"/>
          </a:xfrm>
          <a:prstGeom prst="rect">
            <a:avLst/>
          </a:prstGeom>
          <a:solidFill>
            <a:schemeClr val="bg1"/>
          </a:solidFill>
          <a:ln w="2857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Palatino Linotype" panose="02040502050505030304" pitchFamily="18" charset="0"/>
              </a:rPr>
              <a:t>4</a:t>
            </a:r>
            <a:r>
              <a:rPr lang="en-US" altLang="en-US" sz="1400" dirty="0">
                <a:latin typeface="+mn-lt"/>
              </a:rPr>
              <a:t>. </a:t>
            </a:r>
            <a:r>
              <a:rPr lang="en-US" altLang="en-US" sz="1400" dirty="0" smtClean="0">
                <a:latin typeface="+mn-lt"/>
              </a:rPr>
              <a:t>When the order window loads, click </a:t>
            </a:r>
            <a:r>
              <a:rPr lang="en-US" altLang="en-US" sz="1400" dirty="0">
                <a:latin typeface="+mn-lt"/>
              </a:rPr>
              <a:t>“NSLP”</a:t>
            </a:r>
          </a:p>
          <a:p>
            <a:pPr eaLnBrk="1" hangingPunct="1">
              <a:spcBef>
                <a:spcPct val="0"/>
              </a:spcBef>
              <a:buFontTx/>
              <a:buNone/>
            </a:pPr>
            <a:r>
              <a:rPr lang="en-US" altLang="en-US" sz="1400" dirty="0">
                <a:latin typeface="+mn-lt"/>
              </a:rPr>
              <a:t>5. Under “NSLP”, click “Direct Delivery” or “Processing Diversion”</a:t>
            </a:r>
          </a:p>
          <a:p>
            <a:pPr eaLnBrk="1" hangingPunct="1">
              <a:spcBef>
                <a:spcPct val="0"/>
              </a:spcBef>
              <a:buFontTx/>
              <a:buNone/>
            </a:pPr>
            <a:r>
              <a:rPr lang="en-US" altLang="en-US" sz="1400" dirty="0">
                <a:latin typeface="+mn-lt"/>
              </a:rPr>
              <a:t>6. Click on the product category you want</a:t>
            </a:r>
          </a:p>
          <a:p>
            <a:pPr eaLnBrk="1" hangingPunct="1">
              <a:spcBef>
                <a:spcPct val="0"/>
              </a:spcBef>
              <a:buFontTx/>
              <a:buNone/>
            </a:pPr>
            <a:r>
              <a:rPr lang="en-US" altLang="en-US" sz="1400" dirty="0">
                <a:latin typeface="+mn-lt"/>
              </a:rPr>
              <a:t>7. Under the product category, click “Entitlement”  </a:t>
            </a:r>
          </a:p>
          <a:p>
            <a:pPr eaLnBrk="1" hangingPunct="1">
              <a:spcBef>
                <a:spcPct val="0"/>
              </a:spcBef>
              <a:buFontTx/>
              <a:buNone/>
            </a:pPr>
            <a:r>
              <a:rPr lang="en-US" altLang="en-US" sz="1400" dirty="0">
                <a:latin typeface="+mn-lt"/>
              </a:rPr>
              <a:t>8. Now, products should appear!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atalog screen"/>
          <p:cNvPicPr>
            <a:picLocks noChangeAspect="1"/>
          </p:cNvPicPr>
          <p:nvPr/>
        </p:nvPicPr>
        <p:blipFill>
          <a:blip r:embed="rId3"/>
          <a:stretch>
            <a:fillRect/>
          </a:stretch>
        </p:blipFill>
        <p:spPr>
          <a:xfrm>
            <a:off x="1377325" y="915418"/>
            <a:ext cx="7467598" cy="5942582"/>
          </a:xfrm>
          <a:prstGeom prst="rect">
            <a:avLst/>
          </a:prstGeom>
        </p:spPr>
      </p:pic>
      <p:sp>
        <p:nvSpPr>
          <p:cNvPr id="3" name="Title 2"/>
          <p:cNvSpPr>
            <a:spLocks noGrp="1"/>
          </p:cNvSpPr>
          <p:nvPr>
            <p:ph type="title"/>
          </p:nvPr>
        </p:nvSpPr>
        <p:spPr/>
        <p:txBody>
          <a:bodyPr>
            <a:normAutofit fontScale="90000"/>
          </a:bodyPr>
          <a:lstStyle/>
          <a:p>
            <a:r>
              <a:rPr lang="en-US" altLang="en-US" dirty="0" smtClean="0"/>
              <a:t>View </a:t>
            </a:r>
            <a:r>
              <a:rPr lang="en-US" altLang="en-US" dirty="0"/>
              <a:t>All Items in the Catalog</a:t>
            </a:r>
            <a:br>
              <a:rPr lang="en-US" altLang="en-US" dirty="0"/>
            </a:br>
            <a:endParaRPr lang="en-US" dirty="0"/>
          </a:p>
        </p:txBody>
      </p:sp>
      <p:sp>
        <p:nvSpPr>
          <p:cNvPr id="25606" name="Slide Number Placeholder 7"/>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5A6EB4-6E7F-4A01-B38C-63EE2BFFC381}" type="slidenum">
              <a:rPr lang="en-US" altLang="en-US" sz="1200" smtClean="0">
                <a:solidFill>
                  <a:srgbClr val="898989"/>
                </a:solidFill>
                <a:latin typeface="Arial" panose="020B0604020202020204" pitchFamily="34" charset="0"/>
              </a:rPr>
              <a:pPr>
                <a:spcBef>
                  <a:spcPct val="0"/>
                </a:spcBef>
                <a:buFontTx/>
                <a:buNone/>
              </a:pPr>
              <a:t>13</a:t>
            </a:fld>
            <a:endParaRPr lang="en-US" altLang="en-US" sz="1200" smtClean="0">
              <a:solidFill>
                <a:srgbClr val="898989"/>
              </a:solidFill>
              <a:latin typeface="Arial" panose="020B0604020202020204" pitchFamily="34" charset="0"/>
            </a:endParaRPr>
          </a:p>
        </p:txBody>
      </p:sp>
      <p:sp>
        <p:nvSpPr>
          <p:cNvPr id="25607" name="AutoShape 2" title="select all bubble"/>
          <p:cNvSpPr>
            <a:spLocks noChangeArrowheads="1"/>
          </p:cNvSpPr>
          <p:nvPr/>
        </p:nvSpPr>
        <p:spPr bwMode="auto">
          <a:xfrm>
            <a:off x="2286001" y="5796279"/>
            <a:ext cx="2825124" cy="828263"/>
          </a:xfrm>
          <a:prstGeom prst="wedgeEllipseCallout">
            <a:avLst>
              <a:gd name="adj1" fmla="val 91625"/>
              <a:gd name="adj2" fmla="val 34559"/>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latin typeface="+mn-lt"/>
                <a:ea typeface="Calibri" panose="020F0502020204030204" pitchFamily="34" charset="0"/>
                <a:cs typeface="Times New Roman" panose="02020603050405020304" pitchFamily="18" charset="0"/>
              </a:rPr>
              <a:t>Select All to ensure you view all the items under this category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WBSCM Order screen"/>
          <p:cNvPicPr>
            <a:picLocks noChangeAspect="1"/>
          </p:cNvPicPr>
          <p:nvPr/>
        </p:nvPicPr>
        <p:blipFill>
          <a:blip r:embed="rId3"/>
          <a:stretch>
            <a:fillRect/>
          </a:stretch>
        </p:blipFill>
        <p:spPr>
          <a:xfrm>
            <a:off x="2720582" y="1831897"/>
            <a:ext cx="6423418" cy="4943475"/>
          </a:xfrm>
          <a:prstGeom prst="rect">
            <a:avLst/>
          </a:prstGeom>
        </p:spPr>
      </p:pic>
      <p:sp>
        <p:nvSpPr>
          <p:cNvPr id="3" name="Title 2"/>
          <p:cNvSpPr>
            <a:spLocks noGrp="1"/>
          </p:cNvSpPr>
          <p:nvPr>
            <p:ph type="title"/>
          </p:nvPr>
        </p:nvSpPr>
        <p:spPr>
          <a:xfrm>
            <a:off x="1805408" y="137826"/>
            <a:ext cx="7152434" cy="1013398"/>
          </a:xfrm>
        </p:spPr>
        <p:txBody>
          <a:bodyPr>
            <a:normAutofit fontScale="90000"/>
          </a:bodyPr>
          <a:lstStyle/>
          <a:p>
            <a:r>
              <a:rPr lang="en-US" altLang="en-US" dirty="0">
                <a:latin typeface="Franklin Gothic Book" panose="020B0503020102020204" pitchFamily="34" charset="0"/>
              </a:rPr>
              <a:t>Select Shopping Cart Icon </a:t>
            </a:r>
            <a:br>
              <a:rPr lang="en-US" altLang="en-US" dirty="0">
                <a:latin typeface="Franklin Gothic Book" panose="020B0503020102020204" pitchFamily="34" charset="0"/>
              </a:rPr>
            </a:br>
            <a:endParaRPr lang="en-US" dirty="0"/>
          </a:p>
        </p:txBody>
      </p:sp>
      <p:sp>
        <p:nvSpPr>
          <p:cNvPr id="27654" name="Slide Number Placeholder 8"/>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9995E7-E9B6-4318-AE73-39A2B3FDA323}" type="slidenum">
              <a:rPr lang="en-US" altLang="en-US" sz="1200" smtClean="0">
                <a:solidFill>
                  <a:srgbClr val="898989"/>
                </a:solidFill>
                <a:latin typeface="Arial" panose="020B0604020202020204" pitchFamily="34" charset="0"/>
              </a:rPr>
              <a:pPr>
                <a:spcBef>
                  <a:spcPct val="0"/>
                </a:spcBef>
                <a:buFontTx/>
                <a:buNone/>
              </a:pPr>
              <a:t>14</a:t>
            </a:fld>
            <a:endParaRPr lang="en-US" altLang="en-US" sz="1200" smtClean="0">
              <a:solidFill>
                <a:srgbClr val="898989"/>
              </a:solidFill>
              <a:latin typeface="Arial" panose="020B0604020202020204" pitchFamily="34" charset="0"/>
            </a:endParaRPr>
          </a:p>
        </p:txBody>
      </p:sp>
      <p:sp>
        <p:nvSpPr>
          <p:cNvPr id="27655" name="AutoShape 5"/>
          <p:cNvSpPr>
            <a:spLocks noChangeArrowheads="1"/>
          </p:cNvSpPr>
          <p:nvPr/>
        </p:nvSpPr>
        <p:spPr bwMode="auto">
          <a:xfrm>
            <a:off x="5948783" y="2094484"/>
            <a:ext cx="2433217" cy="990600"/>
          </a:xfrm>
          <a:prstGeom prst="wedgeEllipseCallout">
            <a:avLst>
              <a:gd name="adj1" fmla="val -58060"/>
              <a:gd name="adj2" fmla="val 59620"/>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latin typeface="+mn-lt"/>
                <a:ea typeface="Calibri" panose="020F0502020204030204" pitchFamily="34" charset="0"/>
                <a:cs typeface="Times New Roman" panose="02020603050405020304" pitchFamily="18" charset="0"/>
              </a:rPr>
              <a:t>Instead, click on the  Shopping Cart Icon OR blue product name</a:t>
            </a:r>
          </a:p>
        </p:txBody>
      </p:sp>
      <p:sp>
        <p:nvSpPr>
          <p:cNvPr id="27656" name="AutoShape 4"/>
          <p:cNvSpPr>
            <a:spLocks noChangeArrowheads="1"/>
          </p:cNvSpPr>
          <p:nvPr/>
        </p:nvSpPr>
        <p:spPr bwMode="auto">
          <a:xfrm>
            <a:off x="2895600" y="2514600"/>
            <a:ext cx="1457325" cy="1066800"/>
          </a:xfrm>
          <a:prstGeom prst="wedgeEllipseCallout">
            <a:avLst>
              <a:gd name="adj1" fmla="val 101630"/>
              <a:gd name="adj2" fmla="val 6213"/>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dirty="0">
                <a:latin typeface="+mn-lt"/>
                <a:ea typeface="Calibri" panose="020F0502020204030204" pitchFamily="34" charset="0"/>
                <a:cs typeface="Times New Roman" panose="02020603050405020304" pitchFamily="18" charset="0"/>
              </a:rPr>
              <a:t>DON’T ENTER ANYTHING HERE!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nter quanities and dates screen"/>
          <p:cNvPicPr>
            <a:picLocks noChangeAspect="1"/>
          </p:cNvPicPr>
          <p:nvPr/>
        </p:nvPicPr>
        <p:blipFill>
          <a:blip r:embed="rId3"/>
          <a:stretch>
            <a:fillRect/>
          </a:stretch>
        </p:blipFill>
        <p:spPr>
          <a:xfrm>
            <a:off x="838200" y="1219200"/>
            <a:ext cx="7200900" cy="5257800"/>
          </a:xfrm>
          <a:prstGeom prst="rect">
            <a:avLst/>
          </a:prstGeom>
        </p:spPr>
      </p:pic>
      <p:sp>
        <p:nvSpPr>
          <p:cNvPr id="3" name="Title 2"/>
          <p:cNvSpPr>
            <a:spLocks noGrp="1"/>
          </p:cNvSpPr>
          <p:nvPr>
            <p:ph type="title"/>
          </p:nvPr>
        </p:nvSpPr>
        <p:spPr>
          <a:xfrm>
            <a:off x="1991566" y="0"/>
            <a:ext cx="7152434" cy="1013398"/>
          </a:xfrm>
        </p:spPr>
        <p:txBody>
          <a:bodyPr>
            <a:normAutofit fontScale="90000"/>
          </a:bodyPr>
          <a:lstStyle/>
          <a:p>
            <a:r>
              <a:rPr lang="en-US" altLang="en-US" dirty="0">
                <a:latin typeface="Franklin Gothic Book" panose="020B0503020102020204" pitchFamily="34" charset="0"/>
              </a:rPr>
              <a:t>Enter Quantity &amp; Move to Cart</a:t>
            </a:r>
            <a:br>
              <a:rPr lang="en-US" altLang="en-US" dirty="0">
                <a:latin typeface="Franklin Gothic Book" panose="020B0503020102020204" pitchFamily="34" charset="0"/>
              </a:rPr>
            </a:br>
            <a:endParaRPr lang="en-US" dirty="0"/>
          </a:p>
        </p:txBody>
      </p:sp>
      <p:sp>
        <p:nvSpPr>
          <p:cNvPr id="29702" name="Slide Number Placeholder 10"/>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909360-4F1E-4659-92C5-6473B5F82898}" type="slidenum">
              <a:rPr lang="en-US" altLang="en-US" sz="1200" smtClean="0">
                <a:solidFill>
                  <a:srgbClr val="898989"/>
                </a:solidFill>
                <a:latin typeface="Arial" panose="020B0604020202020204" pitchFamily="34" charset="0"/>
              </a:rPr>
              <a:pPr>
                <a:spcBef>
                  <a:spcPct val="0"/>
                </a:spcBef>
                <a:buFontTx/>
                <a:buNone/>
              </a:pPr>
              <a:t>15</a:t>
            </a:fld>
            <a:endParaRPr lang="en-US" altLang="en-US" sz="1200" smtClean="0">
              <a:solidFill>
                <a:srgbClr val="898989"/>
              </a:solidFill>
              <a:latin typeface="Arial" panose="020B0604020202020204" pitchFamily="34" charset="0"/>
            </a:endParaRPr>
          </a:p>
        </p:txBody>
      </p:sp>
      <p:sp>
        <p:nvSpPr>
          <p:cNvPr id="12" name="AutoShape 3" descr="Bubble indicating to enter quanty in box"/>
          <p:cNvSpPr>
            <a:spLocks noChangeArrowheads="1"/>
          </p:cNvSpPr>
          <p:nvPr/>
        </p:nvSpPr>
        <p:spPr bwMode="auto">
          <a:xfrm>
            <a:off x="5562600" y="2395537"/>
            <a:ext cx="3595687" cy="1025525"/>
          </a:xfrm>
          <a:prstGeom prst="wedgeEllipseCallout">
            <a:avLst>
              <a:gd name="adj1" fmla="val -16654"/>
              <a:gd name="adj2" fmla="val 138361"/>
            </a:avLst>
          </a:prstGeom>
          <a:solidFill>
            <a:srgbClr val="FFFFFF"/>
          </a:solidFill>
          <a:ln w="9525">
            <a:solidFill>
              <a:srgbClr val="000000"/>
            </a:solidFill>
            <a:miter lim="800000"/>
            <a:headEnd/>
            <a:tailEnd/>
          </a:ln>
        </p:spPr>
        <p:txBody>
          <a:bodyPr/>
          <a:lstStyle/>
          <a:p>
            <a:pPr algn="ctr" eaLnBrk="1" hangingPunct="1">
              <a:defRPr/>
            </a:pPr>
            <a:r>
              <a:rPr lang="en-US" sz="1200" dirty="0">
                <a:solidFill>
                  <a:schemeClr val="accent1">
                    <a:lumMod val="75000"/>
                  </a:schemeClr>
                </a:solidFill>
                <a:ea typeface="Calibri" pitchFamily="34" charset="0"/>
              </a:rPr>
              <a:t>Enter  the quantity you’d like delivered to the warehouse for you for each delivery date  (look at your catalog worksheet!)</a:t>
            </a:r>
          </a:p>
        </p:txBody>
      </p:sp>
      <p:sp>
        <p:nvSpPr>
          <p:cNvPr id="16" name="AutoShape 3" descr="bubble pointing at move to cart"/>
          <p:cNvSpPr>
            <a:spLocks noChangeArrowheads="1"/>
          </p:cNvSpPr>
          <p:nvPr/>
        </p:nvSpPr>
        <p:spPr bwMode="auto">
          <a:xfrm>
            <a:off x="4724400" y="5334000"/>
            <a:ext cx="3314700" cy="914400"/>
          </a:xfrm>
          <a:prstGeom prst="wedgeEllipseCallout">
            <a:avLst>
              <a:gd name="adj1" fmla="val -59104"/>
              <a:gd name="adj2" fmla="val 30859"/>
            </a:avLst>
          </a:prstGeom>
          <a:solidFill>
            <a:srgbClr val="FFFFFF"/>
          </a:solidFill>
          <a:ln w="9525">
            <a:solidFill>
              <a:srgbClr val="000000"/>
            </a:solidFill>
            <a:miter lim="800000"/>
            <a:headEnd/>
            <a:tailEnd/>
          </a:ln>
        </p:spPr>
        <p:txBody>
          <a:bodyPr/>
          <a:lstStyle/>
          <a:p>
            <a:pPr algn="ctr" eaLnBrk="1" hangingPunct="1">
              <a:defRPr/>
            </a:pPr>
            <a:r>
              <a:rPr lang="en-US" sz="1400" dirty="0">
                <a:solidFill>
                  <a:schemeClr val="accent1">
                    <a:lumMod val="75000"/>
                  </a:schemeClr>
                </a:solidFill>
                <a:ea typeface="Calibri" pitchFamily="34" charset="0"/>
                <a:cs typeface="Times New Roman" pitchFamily="18" charset="0"/>
              </a:rPr>
              <a:t>When you’ve entered the number of cases you want, click “Move the Cart”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order screen"/>
          <p:cNvPicPr>
            <a:picLocks noChangeAspect="1"/>
          </p:cNvPicPr>
          <p:nvPr/>
        </p:nvPicPr>
        <p:blipFill>
          <a:blip r:embed="rId3"/>
          <a:stretch>
            <a:fillRect/>
          </a:stretch>
        </p:blipFill>
        <p:spPr>
          <a:xfrm>
            <a:off x="279399" y="1232827"/>
            <a:ext cx="8594726" cy="5093728"/>
          </a:xfrm>
          <a:prstGeom prst="rect">
            <a:avLst/>
          </a:prstGeom>
        </p:spPr>
      </p:pic>
      <p:sp>
        <p:nvSpPr>
          <p:cNvPr id="5" name="Title 4"/>
          <p:cNvSpPr>
            <a:spLocks noGrp="1"/>
          </p:cNvSpPr>
          <p:nvPr>
            <p:ph type="title"/>
          </p:nvPr>
        </p:nvSpPr>
        <p:spPr/>
        <p:txBody>
          <a:bodyPr>
            <a:normAutofit fontScale="90000"/>
          </a:bodyPr>
          <a:lstStyle/>
          <a:p>
            <a:r>
              <a:rPr lang="en-US" altLang="en-US" dirty="0">
                <a:latin typeface="Franklin Gothic Book" panose="020B0503020102020204" pitchFamily="34" charset="0"/>
                <a:ea typeface="Calibri" panose="020F0502020204030204" pitchFamily="34" charset="0"/>
                <a:cs typeface="Times New Roman" panose="02020603050405020304" pitchFamily="18" charset="0"/>
              </a:rPr>
              <a:t>When you’re ready to submit your Order</a:t>
            </a:r>
            <a:br>
              <a:rPr lang="en-US" altLang="en-US" dirty="0">
                <a:latin typeface="Franklin Gothic Book" panose="020B0503020102020204" pitchFamily="34" charset="0"/>
                <a:ea typeface="Calibri" panose="020F0502020204030204" pitchFamily="34" charset="0"/>
                <a:cs typeface="Times New Roman" panose="02020603050405020304" pitchFamily="18" charset="0"/>
              </a:rPr>
            </a:br>
            <a:endParaRPr lang="en-US" dirty="0"/>
          </a:p>
        </p:txBody>
      </p:sp>
      <p:sp>
        <p:nvSpPr>
          <p:cNvPr id="31751" name="Slide Number Placeholder 10"/>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CDBAA3-8D93-4664-8342-F4AA5662F9A2}" type="slidenum">
              <a:rPr lang="en-US" altLang="en-US" sz="1200" smtClean="0">
                <a:solidFill>
                  <a:srgbClr val="898989"/>
                </a:solidFill>
                <a:latin typeface="Arial" panose="020B0604020202020204" pitchFamily="34" charset="0"/>
              </a:rPr>
              <a:pPr>
                <a:spcBef>
                  <a:spcPct val="0"/>
                </a:spcBef>
                <a:buFontTx/>
                <a:buNone/>
              </a:pPr>
              <a:t>16</a:t>
            </a:fld>
            <a:endParaRPr lang="en-US" altLang="en-US" sz="1200" smtClean="0">
              <a:solidFill>
                <a:srgbClr val="898989"/>
              </a:solidFill>
              <a:latin typeface="Arial" panose="020B0604020202020204" pitchFamily="34" charset="0"/>
            </a:endParaRPr>
          </a:p>
        </p:txBody>
      </p:sp>
      <p:sp>
        <p:nvSpPr>
          <p:cNvPr id="3" name="Oval Callout 2" descr="As you add items to your cart, you will see the quantity and value increase here.   Each date counts as an “Item.”" title="tip"/>
          <p:cNvSpPr/>
          <p:nvPr/>
        </p:nvSpPr>
        <p:spPr>
          <a:xfrm>
            <a:off x="6496050" y="2138362"/>
            <a:ext cx="2667000" cy="1295400"/>
          </a:xfrm>
          <a:prstGeom prst="wedgeEllipseCallout">
            <a:avLst>
              <a:gd name="adj1" fmla="val -74626"/>
              <a:gd name="adj2" fmla="val -1756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dirty="0">
                <a:solidFill>
                  <a:schemeClr val="accent1">
                    <a:lumMod val="75000"/>
                  </a:schemeClr>
                </a:solidFill>
              </a:rPr>
              <a:t>Tip:  As you add items to your cart, you will see the quantity and value increase here.   Each date counts as an “Item.”</a:t>
            </a:r>
          </a:p>
        </p:txBody>
      </p:sp>
      <p:sp>
        <p:nvSpPr>
          <p:cNvPr id="14" name="Oval Callout 13" title="tip not to click in left column"/>
          <p:cNvSpPr/>
          <p:nvPr/>
        </p:nvSpPr>
        <p:spPr>
          <a:xfrm>
            <a:off x="533400" y="5202238"/>
            <a:ext cx="2743200" cy="1198562"/>
          </a:xfrm>
          <a:prstGeom prst="wedgeEllipseCallout">
            <a:avLst>
              <a:gd name="adj1" fmla="val -28316"/>
              <a:gd name="adj2" fmla="val -1907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accent1">
                    <a:lumMod val="75000"/>
                  </a:schemeClr>
                </a:solidFill>
              </a:rPr>
              <a:t>Tip:  Do not click in this area, otherwise you will lose everything in your cart. </a:t>
            </a:r>
          </a:p>
        </p:txBody>
      </p:sp>
      <p:sp>
        <p:nvSpPr>
          <p:cNvPr id="2" name="Rectangular Callout 1" descr="bubble with script reading You can continue to add items from current category, search for new items or click on a different category.&#10;&#10;If you’re done adding items, click “View Cart” to continue on and process your order or to add more to your order after viewing cart.&#10;"/>
          <p:cNvSpPr/>
          <p:nvPr/>
        </p:nvSpPr>
        <p:spPr>
          <a:xfrm>
            <a:off x="3657600" y="4447145"/>
            <a:ext cx="5211763" cy="2258455"/>
          </a:xfrm>
          <a:prstGeom prst="wedgeRectCallout">
            <a:avLst>
              <a:gd name="adj1" fmla="val -59505"/>
              <a:gd name="adj2" fmla="val -613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000000"/>
              </a:solidFill>
              <a:latin typeface="Palatino Linotype" pitchFamily="18" charset="0"/>
              <a:ea typeface="Calibri" pitchFamily="34" charset="0"/>
              <a:cs typeface="Times New Roman" pitchFamily="18" charset="0"/>
            </a:endParaRPr>
          </a:p>
          <a:p>
            <a:pPr algn="ctr" eaLnBrk="1" hangingPunct="1">
              <a:defRPr/>
            </a:pPr>
            <a:r>
              <a:rPr lang="en-US" altLang="en-US" dirty="0">
                <a:solidFill>
                  <a:srgbClr val="000000"/>
                </a:solidFill>
                <a:ea typeface="Calibri" pitchFamily="34" charset="0"/>
                <a:cs typeface="Times New Roman" pitchFamily="18" charset="0"/>
              </a:rPr>
              <a:t>You can continue to add items from current category, search for new items or click on a different category.</a:t>
            </a:r>
          </a:p>
          <a:p>
            <a:pPr algn="ctr" eaLnBrk="1" hangingPunct="1">
              <a:defRPr/>
            </a:pPr>
            <a:endParaRPr lang="en-US" altLang="en-US" dirty="0">
              <a:solidFill>
                <a:srgbClr val="000000"/>
              </a:solidFill>
              <a:ea typeface="Calibri" pitchFamily="34" charset="0"/>
              <a:cs typeface="Times New Roman" pitchFamily="18" charset="0"/>
            </a:endParaRPr>
          </a:p>
          <a:p>
            <a:pPr algn="ctr" eaLnBrk="1" hangingPunct="1">
              <a:defRPr/>
            </a:pPr>
            <a:r>
              <a:rPr lang="en-US" altLang="en-US" dirty="0">
                <a:solidFill>
                  <a:srgbClr val="000000"/>
                </a:solidFill>
                <a:ea typeface="Calibri" pitchFamily="34" charset="0"/>
                <a:cs typeface="Times New Roman" pitchFamily="18" charset="0"/>
              </a:rPr>
              <a:t>If you’re done adding items, click “View Cart” to continue on and process your order or to add more to your order after viewing cart.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art screen"/>
          <p:cNvPicPr>
            <a:picLocks noChangeAspect="1"/>
          </p:cNvPicPr>
          <p:nvPr/>
        </p:nvPicPr>
        <p:blipFill>
          <a:blip r:embed="rId3"/>
          <a:stretch>
            <a:fillRect/>
          </a:stretch>
        </p:blipFill>
        <p:spPr>
          <a:xfrm>
            <a:off x="435904" y="1981200"/>
            <a:ext cx="8272192" cy="4572000"/>
          </a:xfrm>
          <a:prstGeom prst="rect">
            <a:avLst/>
          </a:prstGeom>
        </p:spPr>
      </p:pic>
      <p:sp>
        <p:nvSpPr>
          <p:cNvPr id="3" name="Title 2"/>
          <p:cNvSpPr>
            <a:spLocks noGrp="1"/>
          </p:cNvSpPr>
          <p:nvPr>
            <p:ph type="title"/>
          </p:nvPr>
        </p:nvSpPr>
        <p:spPr/>
        <p:txBody>
          <a:bodyPr>
            <a:normAutofit fontScale="90000"/>
          </a:bodyPr>
          <a:lstStyle/>
          <a:p>
            <a:r>
              <a:rPr lang="en-US" altLang="en-US" dirty="0">
                <a:latin typeface="Franklin Gothic Book" panose="020B0503020102020204" pitchFamily="34" charset="0"/>
              </a:rPr>
              <a:t>To Expand the View</a:t>
            </a:r>
            <a:br>
              <a:rPr lang="en-US" altLang="en-US" dirty="0">
                <a:latin typeface="Franklin Gothic Book" panose="020B0503020102020204" pitchFamily="34" charset="0"/>
              </a:rPr>
            </a:br>
            <a:endParaRPr lang="en-US" dirty="0"/>
          </a:p>
        </p:txBody>
      </p:sp>
      <p:sp>
        <p:nvSpPr>
          <p:cNvPr id="33796"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E6AF2E-6CD9-4A14-93FC-F0245697AB27}" type="slidenum">
              <a:rPr lang="en-US" altLang="en-US" sz="1200" smtClean="0">
                <a:solidFill>
                  <a:srgbClr val="898989"/>
                </a:solidFill>
                <a:latin typeface="Arial" panose="020B0604020202020204" pitchFamily="34" charset="0"/>
              </a:rPr>
              <a:pPr>
                <a:spcBef>
                  <a:spcPct val="0"/>
                </a:spcBef>
                <a:buFontTx/>
                <a:buNone/>
              </a:pPr>
              <a:t>17</a:t>
            </a:fld>
            <a:endParaRPr lang="en-US" altLang="en-US" sz="1200" dirty="0" smtClean="0">
              <a:solidFill>
                <a:srgbClr val="898989"/>
              </a:solidFill>
              <a:latin typeface="Arial" panose="020B0604020202020204" pitchFamily="34" charset="0"/>
            </a:endParaRPr>
          </a:p>
        </p:txBody>
      </p:sp>
      <p:sp>
        <p:nvSpPr>
          <p:cNvPr id="55301" name="AutoShape 4" title="bubble indicating hide navigator button"/>
          <p:cNvSpPr>
            <a:spLocks noChangeArrowheads="1"/>
          </p:cNvSpPr>
          <p:nvPr/>
        </p:nvSpPr>
        <p:spPr bwMode="auto">
          <a:xfrm>
            <a:off x="4572000" y="1981200"/>
            <a:ext cx="2209800" cy="1411288"/>
          </a:xfrm>
          <a:prstGeom prst="wedgeEllipseCallout">
            <a:avLst>
              <a:gd name="adj1" fmla="val -91409"/>
              <a:gd name="adj2" fmla="val -11070"/>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cs typeface="Arial" charset="0"/>
              </a:rPr>
              <a:t>Click hide navigator button (that sidewise triangle)  to hide this view and make your items easier to see. </a:t>
            </a:r>
          </a:p>
        </p:txBody>
      </p:sp>
      <p:sp>
        <p:nvSpPr>
          <p:cNvPr id="55303" name="AutoShape 5" title="bubble indicating expand arrow"/>
          <p:cNvSpPr>
            <a:spLocks noChangeArrowheads="1"/>
          </p:cNvSpPr>
          <p:nvPr/>
        </p:nvSpPr>
        <p:spPr bwMode="auto">
          <a:xfrm>
            <a:off x="1143000" y="5334000"/>
            <a:ext cx="2057400" cy="1219200"/>
          </a:xfrm>
          <a:prstGeom prst="wedgeEllipseCallout">
            <a:avLst>
              <a:gd name="adj1" fmla="val 74764"/>
              <a:gd name="adj2" fmla="val -116234"/>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Then, click this triangle to see the expanded details for each of the items in your cart</a:t>
            </a:r>
            <a:r>
              <a:rPr lang="en-US" sz="1300" dirty="0">
                <a:ea typeface="Calibri"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view cart screen"/>
          <p:cNvPicPr>
            <a:picLocks noChangeAspect="1"/>
          </p:cNvPicPr>
          <p:nvPr/>
        </p:nvPicPr>
        <p:blipFill>
          <a:blip r:embed="rId3"/>
          <a:stretch>
            <a:fillRect/>
          </a:stretch>
        </p:blipFill>
        <p:spPr>
          <a:xfrm>
            <a:off x="52013" y="1240867"/>
            <a:ext cx="9039974" cy="4376266"/>
          </a:xfrm>
          <a:prstGeom prst="rect">
            <a:avLst/>
          </a:prstGeom>
        </p:spPr>
      </p:pic>
      <p:sp>
        <p:nvSpPr>
          <p:cNvPr id="2" name="Line Callout 1 1"/>
          <p:cNvSpPr/>
          <p:nvPr/>
        </p:nvSpPr>
        <p:spPr>
          <a:xfrm>
            <a:off x="7067550" y="3429001"/>
            <a:ext cx="1966722" cy="3367088"/>
          </a:xfrm>
          <a:prstGeom prst="borderCallout1">
            <a:avLst>
              <a:gd name="adj1" fmla="val 76"/>
              <a:gd name="adj2" fmla="val 50905"/>
              <a:gd name="adj3" fmla="val -11470"/>
              <a:gd name="adj4" fmla="val 25155"/>
            </a:avLst>
          </a:prstGeom>
          <a:ln w="9525"/>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altLang="en-US" sz="1600" dirty="0">
                <a:solidFill>
                  <a:schemeClr val="tx1"/>
                </a:solidFill>
              </a:rPr>
              <a:t>If all of your items are going to the same warehouse, you can assign the deliver to locations all at once, by selecting the right location up top, and then putting a check mark next to the top “deliver-to-selection”.</a:t>
            </a:r>
          </a:p>
        </p:txBody>
      </p:sp>
      <p:sp>
        <p:nvSpPr>
          <p:cNvPr id="58381" name="AutoShape 4"/>
          <p:cNvSpPr>
            <a:spLocks noChangeArrowheads="1"/>
          </p:cNvSpPr>
          <p:nvPr/>
        </p:nvSpPr>
        <p:spPr bwMode="auto">
          <a:xfrm>
            <a:off x="2219324" y="3222905"/>
            <a:ext cx="1952625" cy="984250"/>
          </a:xfrm>
          <a:prstGeom prst="wedgeEllipseCallout">
            <a:avLst>
              <a:gd name="adj1" fmla="val -90392"/>
              <a:gd name="adj2" fmla="val 34038"/>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Tip: Checking this box will check the box next to all of your items.</a:t>
            </a:r>
          </a:p>
        </p:txBody>
      </p:sp>
      <p:sp>
        <p:nvSpPr>
          <p:cNvPr id="35850" name="Rectangle 8"/>
          <p:cNvSpPr>
            <a:spLocks noChangeArrowheads="1"/>
          </p:cNvSpPr>
          <p:nvPr/>
        </p:nvSpPr>
        <p:spPr bwMode="auto">
          <a:xfrm>
            <a:off x="52013" y="5631874"/>
            <a:ext cx="6957821"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solidFill>
                  <a:schemeClr val="bg1"/>
                </a:solidFill>
                <a:latin typeface="+mn-lt"/>
                <a:ea typeface="Calibri" panose="020F0502020204030204" pitchFamily="34" charset="0"/>
                <a:cs typeface="Times New Roman" panose="02020603050405020304" pitchFamily="18" charset="0"/>
              </a:rPr>
              <a:t>The current USDA Foods storage and delivery sub-contractor  (Alpine Food Distribution) has just one warehouse for direct delivery</a:t>
            </a:r>
            <a:r>
              <a:rPr lang="en-US" altLang="en-US" sz="1600" dirty="0" smtClean="0">
                <a:solidFill>
                  <a:schemeClr val="bg1"/>
                </a:solidFill>
                <a:latin typeface="+mn-lt"/>
                <a:ea typeface="Calibri" panose="020F0502020204030204" pitchFamily="34" charset="0"/>
                <a:cs typeface="Times New Roman" panose="02020603050405020304" pitchFamily="18" charset="0"/>
              </a:rPr>
              <a:t>.</a:t>
            </a:r>
            <a:endParaRPr lang="en-US" altLang="en-US" sz="1600" dirty="0">
              <a:solidFill>
                <a:schemeClr val="bg1"/>
              </a:solidFill>
              <a:latin typeface="+mn-lt"/>
              <a:ea typeface="Calibri" panose="020F0502020204030204" pitchFamily="34" charset="0"/>
              <a:cs typeface="Times New Roman" panose="02020603050405020304" pitchFamily="18" charset="0"/>
            </a:endParaRPr>
          </a:p>
          <a:p>
            <a:pPr algn="ctr" eaLnBrk="1" hangingPunct="1">
              <a:spcBef>
                <a:spcPct val="0"/>
              </a:spcBef>
              <a:buFontTx/>
              <a:buNone/>
            </a:pPr>
            <a:r>
              <a:rPr lang="en-US" altLang="en-US" sz="1600" dirty="0">
                <a:solidFill>
                  <a:schemeClr val="bg1"/>
                </a:solidFill>
                <a:latin typeface="+mn-lt"/>
                <a:ea typeface="Calibri" panose="020F0502020204030204" pitchFamily="34" charset="0"/>
                <a:cs typeface="Times New Roman" panose="02020603050405020304" pitchFamily="18" charset="0"/>
              </a:rPr>
              <a:t>Processors for diverted foods have their own warehouses, please reference the processing spreadsheet for correct “deliver to” for each code. </a:t>
            </a:r>
          </a:p>
        </p:txBody>
      </p:sp>
      <p:sp>
        <p:nvSpPr>
          <p:cNvPr id="3" name="Title 2"/>
          <p:cNvSpPr>
            <a:spLocks noGrp="1"/>
          </p:cNvSpPr>
          <p:nvPr>
            <p:ph type="title"/>
          </p:nvPr>
        </p:nvSpPr>
        <p:spPr>
          <a:xfrm>
            <a:off x="1881838" y="273049"/>
            <a:ext cx="7152434" cy="851929"/>
          </a:xfrm>
        </p:spPr>
        <p:txBody>
          <a:bodyPr>
            <a:normAutofit fontScale="90000"/>
          </a:bodyPr>
          <a:lstStyle/>
          <a:p>
            <a:r>
              <a:rPr lang="en-US" altLang="en-US" dirty="0">
                <a:latin typeface="Franklin Gothic Book" panose="020B0503020102020204" pitchFamily="34" charset="0"/>
              </a:rPr>
              <a:t>Assigning same delivery location to all your items at once</a:t>
            </a:r>
            <a:br>
              <a:rPr lang="en-US" altLang="en-US" dirty="0">
                <a:latin typeface="Franklin Gothic Book" panose="020B0503020102020204" pitchFamily="34" charset="0"/>
              </a:rPr>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art screen individual delivery to image"/>
          <p:cNvPicPr>
            <a:picLocks noChangeAspect="1"/>
          </p:cNvPicPr>
          <p:nvPr/>
        </p:nvPicPr>
        <p:blipFill rotWithShape="1">
          <a:blip r:embed="rId3"/>
          <a:srcRect b="3348"/>
          <a:stretch/>
        </p:blipFill>
        <p:spPr>
          <a:xfrm>
            <a:off x="447276" y="1057275"/>
            <a:ext cx="8249448" cy="4124325"/>
          </a:xfrm>
          <a:prstGeom prst="rect">
            <a:avLst/>
          </a:prstGeom>
        </p:spPr>
      </p:pic>
      <p:sp>
        <p:nvSpPr>
          <p:cNvPr id="2" name="Title 1"/>
          <p:cNvSpPr>
            <a:spLocks noGrp="1"/>
          </p:cNvSpPr>
          <p:nvPr>
            <p:ph type="title"/>
          </p:nvPr>
        </p:nvSpPr>
        <p:spPr/>
        <p:txBody>
          <a:bodyPr>
            <a:normAutofit fontScale="90000"/>
          </a:bodyPr>
          <a:lstStyle/>
          <a:p>
            <a:r>
              <a:rPr lang="en-US" altLang="en-US" dirty="0">
                <a:latin typeface="Franklin Gothic Book" panose="020B0503020102020204" pitchFamily="34" charset="0"/>
              </a:rPr>
              <a:t>Delivery to multiple locations</a:t>
            </a:r>
            <a:br>
              <a:rPr lang="en-US" altLang="en-US" dirty="0">
                <a:latin typeface="Franklin Gothic Book" panose="020B0503020102020204" pitchFamily="34" charset="0"/>
              </a:rPr>
            </a:br>
            <a:endParaRPr lang="en-US" dirty="0"/>
          </a:p>
        </p:txBody>
      </p:sp>
      <p:sp>
        <p:nvSpPr>
          <p:cNvPr id="37892"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A433C0-8CC8-4703-9A95-009CC3E09E02}" type="slidenum">
              <a:rPr lang="en-US" altLang="en-US" sz="1200" smtClean="0">
                <a:solidFill>
                  <a:srgbClr val="898989"/>
                </a:solidFill>
                <a:latin typeface="Arial" panose="020B0604020202020204" pitchFamily="34" charset="0"/>
              </a:rPr>
              <a:pPr>
                <a:spcBef>
                  <a:spcPct val="0"/>
                </a:spcBef>
                <a:buFontTx/>
                <a:buNone/>
              </a:pPr>
              <a:t>19</a:t>
            </a:fld>
            <a:endParaRPr lang="en-US" altLang="en-US" sz="1200" smtClean="0">
              <a:solidFill>
                <a:srgbClr val="898989"/>
              </a:solidFill>
              <a:latin typeface="Arial" panose="020B0604020202020204" pitchFamily="34" charset="0"/>
            </a:endParaRPr>
          </a:p>
        </p:txBody>
      </p:sp>
      <p:sp>
        <p:nvSpPr>
          <p:cNvPr id="56325" name="AutoShape 5" descr="Under each item, you now see a “Deliver To” box.  Click on that box, and select the warehouse you want this item delivered to" title="tip2"/>
          <p:cNvSpPr>
            <a:spLocks noChangeArrowheads="1"/>
          </p:cNvSpPr>
          <p:nvPr/>
        </p:nvSpPr>
        <p:spPr bwMode="auto">
          <a:xfrm>
            <a:off x="2941637" y="1748867"/>
            <a:ext cx="2743200" cy="1371600"/>
          </a:xfrm>
          <a:prstGeom prst="wedgeEllipseCallout">
            <a:avLst>
              <a:gd name="adj1" fmla="val -21936"/>
              <a:gd name="adj2" fmla="val 100259"/>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Under each item, you now see a “Deliver To” box.  Click on that box, and select the warehouse you want this item delivered to.  </a:t>
            </a:r>
          </a:p>
        </p:txBody>
      </p:sp>
      <p:sp>
        <p:nvSpPr>
          <p:cNvPr id="37894" name="Rectangle 8"/>
          <p:cNvSpPr>
            <a:spLocks noChangeArrowheads="1"/>
          </p:cNvSpPr>
          <p:nvPr/>
        </p:nvSpPr>
        <p:spPr bwMode="auto">
          <a:xfrm>
            <a:off x="447276" y="5334000"/>
            <a:ext cx="822999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solidFill>
                  <a:schemeClr val="bg1"/>
                </a:solidFill>
                <a:latin typeface="+mn-lt"/>
                <a:ea typeface="Calibri" panose="020F0502020204030204" pitchFamily="34" charset="0"/>
                <a:cs typeface="Times New Roman" panose="02020603050405020304" pitchFamily="18" charset="0"/>
              </a:rPr>
              <a:t>The current USDA Foods storage and delivery sub-contractor  (Alpine Food Distribution)  has just one warehouse for direct delivery.</a:t>
            </a:r>
          </a:p>
          <a:p>
            <a:pPr algn="ctr" eaLnBrk="1" hangingPunct="1">
              <a:spcBef>
                <a:spcPct val="0"/>
              </a:spcBef>
              <a:buFontTx/>
              <a:buNone/>
            </a:pPr>
            <a:endParaRPr lang="en-US" altLang="en-US" sz="1600" dirty="0">
              <a:solidFill>
                <a:schemeClr val="bg1"/>
              </a:solidFill>
              <a:latin typeface="+mn-lt"/>
              <a:ea typeface="Calibri" panose="020F0502020204030204" pitchFamily="34" charset="0"/>
              <a:cs typeface="Times New Roman" panose="02020603050405020304" pitchFamily="18" charset="0"/>
            </a:endParaRPr>
          </a:p>
          <a:p>
            <a:pPr algn="ctr" eaLnBrk="1" hangingPunct="1">
              <a:spcBef>
                <a:spcPct val="0"/>
              </a:spcBef>
              <a:buFontTx/>
              <a:buNone/>
            </a:pPr>
            <a:r>
              <a:rPr lang="en-US" altLang="en-US" sz="1600" dirty="0">
                <a:solidFill>
                  <a:schemeClr val="bg1"/>
                </a:solidFill>
                <a:latin typeface="+mn-lt"/>
                <a:ea typeface="Calibri" panose="020F0502020204030204" pitchFamily="34" charset="0"/>
                <a:cs typeface="Times New Roman" panose="02020603050405020304" pitchFamily="18" charset="0"/>
              </a:rPr>
              <a:t>Processors for diverted foods have their own warehouses, please reference the processing spreadsheet for correct “deliver to” for each code. </a:t>
            </a:r>
          </a:p>
        </p:txBody>
      </p:sp>
      <p:sp>
        <p:nvSpPr>
          <p:cNvPr id="9" name="AutoShape 5" descr="Click update to save changes to delivery locations when you are finished.  &#10;" title="tip3"/>
          <p:cNvSpPr>
            <a:spLocks noChangeArrowheads="1"/>
          </p:cNvSpPr>
          <p:nvPr/>
        </p:nvSpPr>
        <p:spPr bwMode="auto">
          <a:xfrm>
            <a:off x="1371600" y="4166629"/>
            <a:ext cx="2220913" cy="995363"/>
          </a:xfrm>
          <a:prstGeom prst="wedgeEllipseCallout">
            <a:avLst>
              <a:gd name="adj1" fmla="val -55719"/>
              <a:gd name="adj2" fmla="val 31301"/>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Click update to save changes to delivery locations when you are finished.  </a:t>
            </a:r>
          </a:p>
        </p:txBody>
      </p:sp>
      <p:sp>
        <p:nvSpPr>
          <p:cNvPr id="11" name="AutoShape 4" descr="Check this box to expand the delivery detail. &#10;" title="tip"/>
          <p:cNvSpPr>
            <a:spLocks noChangeArrowheads="1"/>
          </p:cNvSpPr>
          <p:nvPr/>
        </p:nvSpPr>
        <p:spPr bwMode="auto">
          <a:xfrm>
            <a:off x="838200" y="2079625"/>
            <a:ext cx="1817688" cy="984250"/>
          </a:xfrm>
          <a:prstGeom prst="wedgeEllipseCallout">
            <a:avLst>
              <a:gd name="adj1" fmla="val -47372"/>
              <a:gd name="adj2" fmla="val 91852"/>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Tip: Check this box to expand the delivery detail.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4"/>
          <p:cNvSpPr>
            <a:spLocks noGrp="1"/>
          </p:cNvSpPr>
          <p:nvPr>
            <p:ph idx="1"/>
          </p:nvPr>
        </p:nvSpPr>
        <p:spPr/>
        <p:txBody>
          <a:bodyPr>
            <a:normAutofit/>
          </a:bodyPr>
          <a:lstStyle/>
          <a:p>
            <a:pPr marL="0" indent="0" eaLnBrk="1" hangingPunct="1">
              <a:buFont typeface="Arial" panose="020B0604020202020204" pitchFamily="34" charset="0"/>
              <a:buNone/>
            </a:pPr>
            <a:r>
              <a:rPr lang="en-US" altLang="en-US" sz="2300" dirty="0" smtClean="0"/>
              <a:t>Important Contacts…Page 3</a:t>
            </a:r>
          </a:p>
          <a:p>
            <a:pPr marL="0" indent="0" eaLnBrk="1" hangingPunct="1">
              <a:buFont typeface="Arial" panose="020B0604020202020204" pitchFamily="34" charset="0"/>
              <a:buNone/>
            </a:pPr>
            <a:r>
              <a:rPr lang="en-US" altLang="en-US" sz="2300" dirty="0" smtClean="0"/>
              <a:t>Finding Your Entitlement…Page 4</a:t>
            </a:r>
          </a:p>
          <a:p>
            <a:pPr marL="0" indent="0" eaLnBrk="1" hangingPunct="1">
              <a:buFont typeface="Arial" panose="020B0604020202020204" pitchFamily="34" charset="0"/>
              <a:buNone/>
            </a:pPr>
            <a:r>
              <a:rPr lang="en-US" altLang="en-US" sz="2300" dirty="0" smtClean="0"/>
              <a:t>Using the Catalog Worksheet…Page 9</a:t>
            </a:r>
          </a:p>
          <a:p>
            <a:pPr marL="0" indent="0" eaLnBrk="1" hangingPunct="1">
              <a:buFont typeface="Arial" panose="020B0604020202020204" pitchFamily="34" charset="0"/>
              <a:buNone/>
            </a:pPr>
            <a:r>
              <a:rPr lang="en-US" altLang="en-US" sz="2300" dirty="0" smtClean="0"/>
              <a:t>Entering an Order into WBSCM…Page 11</a:t>
            </a:r>
          </a:p>
          <a:p>
            <a:pPr marL="0" indent="0" eaLnBrk="1" hangingPunct="1">
              <a:buFont typeface="Arial" panose="020B0604020202020204" pitchFamily="34" charset="0"/>
              <a:buNone/>
            </a:pPr>
            <a:r>
              <a:rPr lang="en-US" altLang="en-US" sz="2300" dirty="0" smtClean="0"/>
              <a:t>Running a Requisition Status Report…Page 25</a:t>
            </a:r>
          </a:p>
          <a:p>
            <a:pPr marL="0" indent="0" eaLnBrk="1" hangingPunct="1">
              <a:buFont typeface="Arial" panose="020B0604020202020204" pitchFamily="34" charset="0"/>
              <a:buNone/>
            </a:pPr>
            <a:r>
              <a:rPr lang="en-US" altLang="en-US" sz="2300" dirty="0" smtClean="0"/>
              <a:t>Running A Value of Commodities Received – RA Report…Page 32</a:t>
            </a:r>
          </a:p>
          <a:p>
            <a:pPr marL="0" indent="0" eaLnBrk="1" hangingPunct="1">
              <a:buFont typeface="Arial" panose="020B0604020202020204" pitchFamily="34" charset="0"/>
              <a:buNone/>
            </a:pPr>
            <a:endParaRPr lang="en-US" altLang="en-US" sz="1600" dirty="0" smtClean="0">
              <a:latin typeface="Palatino Linotype" panose="02040502050505030304" pitchFamily="18" charset="0"/>
            </a:endParaRPr>
          </a:p>
          <a:p>
            <a:pPr marL="0" indent="0" eaLnBrk="1" hangingPunct="1">
              <a:buFont typeface="Arial" panose="020B0604020202020204" pitchFamily="34" charset="0"/>
              <a:buNone/>
            </a:pPr>
            <a:endParaRPr lang="en-US" altLang="en-US" sz="1600" i="1" dirty="0" smtClean="0"/>
          </a:p>
          <a:p>
            <a:pPr marL="0" indent="0" eaLnBrk="1" hangingPunct="1">
              <a:buFont typeface="Arial" panose="020B0604020202020204" pitchFamily="34" charset="0"/>
              <a:buNone/>
            </a:pPr>
            <a:endParaRPr lang="en-US" altLang="en-US" sz="1600" i="1" dirty="0" smtClean="0"/>
          </a:p>
          <a:p>
            <a:pPr marL="0" indent="0" eaLnBrk="1" hangingPunct="1">
              <a:buFont typeface="Arial" panose="020B0604020202020204" pitchFamily="34" charset="0"/>
              <a:buNone/>
            </a:pPr>
            <a:endParaRPr lang="en-US" altLang="en-US" sz="1600" i="1" dirty="0" smtClean="0"/>
          </a:p>
          <a:p>
            <a:pPr marL="0" indent="0" eaLnBrk="1" hangingPunct="1">
              <a:buFont typeface="Arial" panose="020B0604020202020204" pitchFamily="34" charset="0"/>
              <a:buNone/>
            </a:pPr>
            <a:endParaRPr lang="en-US" altLang="en-US" sz="1600" i="1" dirty="0" smtClean="0"/>
          </a:p>
          <a:p>
            <a:pPr marL="0" indent="0" eaLnBrk="1" hangingPunct="1">
              <a:buFont typeface="Arial" panose="020B0604020202020204" pitchFamily="34" charset="0"/>
              <a:buNone/>
            </a:pPr>
            <a:endParaRPr lang="en-US" altLang="en-US" sz="1600" i="1" dirty="0" smtClean="0"/>
          </a:p>
          <a:p>
            <a:pPr marL="0" indent="0" eaLnBrk="1" hangingPunct="1">
              <a:buFont typeface="Arial" panose="020B0604020202020204" pitchFamily="34" charset="0"/>
              <a:buNone/>
            </a:pPr>
            <a:endParaRPr lang="en-US" altLang="en-US" sz="1600" dirty="0" smtClean="0"/>
          </a:p>
          <a:p>
            <a:pPr marL="0" indent="0">
              <a:buFont typeface="Arial" panose="020B0604020202020204" pitchFamily="34" charset="0"/>
              <a:buNone/>
            </a:pPr>
            <a:endParaRPr lang="en-US" altLang="en-US" dirty="0" smtClean="0"/>
          </a:p>
        </p:txBody>
      </p:sp>
      <p:sp>
        <p:nvSpPr>
          <p:cNvPr id="4098" name="Title 3"/>
          <p:cNvSpPr>
            <a:spLocks noGrp="1"/>
          </p:cNvSpPr>
          <p:nvPr>
            <p:ph type="title"/>
          </p:nvPr>
        </p:nvSpPr>
        <p:spPr/>
        <p:txBody>
          <a:bodyPr/>
          <a:lstStyle/>
          <a:p>
            <a:r>
              <a:rPr lang="en-US" altLang="en-US" sz="3200" smtClean="0">
                <a:latin typeface="Franklin Gothic Book" panose="020B0503020102020204" pitchFamily="34" charset="0"/>
              </a:rPr>
              <a:t>Index</a:t>
            </a:r>
          </a:p>
        </p:txBody>
      </p:sp>
      <p:sp>
        <p:nvSpPr>
          <p:cNvPr id="4100"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339D5C-7465-49D0-A51B-77578A7FFCBB}" type="slidenum">
              <a:rPr lang="en-US" altLang="en-US" sz="1200" smtClean="0">
                <a:solidFill>
                  <a:srgbClr val="898989"/>
                </a:solidFill>
                <a:latin typeface="Arial" panose="020B0604020202020204" pitchFamily="34" charset="0"/>
              </a:rPr>
              <a:pPr>
                <a:spcBef>
                  <a:spcPct val="0"/>
                </a:spcBef>
                <a:buFontTx/>
                <a:buNone/>
              </a:pPr>
              <a:t>2</a:t>
            </a:fld>
            <a:endParaRPr lang="en-US" altLang="en-US" sz="1200" smtClean="0">
              <a:solidFill>
                <a:srgbClr val="898989"/>
              </a:solidFill>
              <a:latin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title="Cart screen individual delivery to image"/>
          <p:cNvPicPr>
            <a:picLocks noChangeAspect="1"/>
          </p:cNvPicPr>
          <p:nvPr/>
        </p:nvPicPr>
        <p:blipFill rotWithShape="1">
          <a:blip r:embed="rId3"/>
          <a:srcRect b="3348"/>
          <a:stretch/>
        </p:blipFill>
        <p:spPr>
          <a:xfrm>
            <a:off x="447276" y="1057275"/>
            <a:ext cx="8249448" cy="4124325"/>
          </a:xfrm>
          <a:prstGeom prst="rect">
            <a:avLst/>
          </a:prstGeom>
        </p:spPr>
      </p:pic>
      <p:sp>
        <p:nvSpPr>
          <p:cNvPr id="2" name="Title 1"/>
          <p:cNvSpPr>
            <a:spLocks noGrp="1"/>
          </p:cNvSpPr>
          <p:nvPr>
            <p:ph type="title"/>
          </p:nvPr>
        </p:nvSpPr>
        <p:spPr>
          <a:xfrm>
            <a:off x="1828800" y="44450"/>
            <a:ext cx="7152434" cy="1013398"/>
          </a:xfrm>
        </p:spPr>
        <p:txBody>
          <a:bodyPr>
            <a:normAutofit fontScale="90000"/>
          </a:bodyPr>
          <a:lstStyle/>
          <a:p>
            <a:r>
              <a:rPr lang="en-US" altLang="en-US" dirty="0">
                <a:latin typeface="Franklin Gothic Book" panose="020B0503020102020204" pitchFamily="34" charset="0"/>
              </a:rPr>
              <a:t>Update Quantity or Delete Items</a:t>
            </a:r>
            <a:br>
              <a:rPr lang="en-US" altLang="en-US" dirty="0">
                <a:latin typeface="Franklin Gothic Book" panose="020B0503020102020204" pitchFamily="34" charset="0"/>
              </a:rPr>
            </a:br>
            <a:endParaRPr lang="en-US" dirty="0"/>
          </a:p>
        </p:txBody>
      </p:sp>
      <p:sp>
        <p:nvSpPr>
          <p:cNvPr id="39943" name="Slide Number Placeholder 1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EDBCD2-919E-48CD-9C53-5AB9F470D014}" type="slidenum">
              <a:rPr lang="en-US" altLang="en-US" sz="1200" smtClean="0">
                <a:solidFill>
                  <a:srgbClr val="898989"/>
                </a:solidFill>
                <a:latin typeface="Arial" panose="020B0604020202020204" pitchFamily="34" charset="0"/>
              </a:rPr>
              <a:pPr>
                <a:spcBef>
                  <a:spcPct val="0"/>
                </a:spcBef>
                <a:buFontTx/>
                <a:buNone/>
              </a:pPr>
              <a:t>20</a:t>
            </a:fld>
            <a:endParaRPr lang="en-US" altLang="en-US" sz="1200" smtClean="0">
              <a:solidFill>
                <a:srgbClr val="898989"/>
              </a:solidFill>
              <a:latin typeface="Arial" panose="020B0604020202020204" pitchFamily="34" charset="0"/>
            </a:endParaRPr>
          </a:p>
        </p:txBody>
      </p:sp>
      <p:sp>
        <p:nvSpPr>
          <p:cNvPr id="59400" name="AutoShape 2" descr="You can change the quantity of cases in you order here. But, you can’t change the quantity to zero…&#10;" title="tip"/>
          <p:cNvSpPr>
            <a:spLocks noChangeArrowheads="1"/>
          </p:cNvSpPr>
          <p:nvPr/>
        </p:nvSpPr>
        <p:spPr bwMode="auto">
          <a:xfrm>
            <a:off x="3657600" y="2209800"/>
            <a:ext cx="2438400" cy="1143000"/>
          </a:xfrm>
          <a:prstGeom prst="wedgeEllipseCallout">
            <a:avLst>
              <a:gd name="adj1" fmla="val -77317"/>
              <a:gd name="adj2" fmla="val 68945"/>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cs typeface="Arial" charset="0"/>
              </a:rPr>
              <a:t>You can change the quantity of cases in you order here. But, you can’t change the quantity to zero…</a:t>
            </a:r>
          </a:p>
        </p:txBody>
      </p:sp>
      <p:sp>
        <p:nvSpPr>
          <p:cNvPr id="59401" name="AutoShape 4" descr="After any changes are made, click “update” again, or these changes won’t “stick”&#10;" title="tip2"/>
          <p:cNvSpPr>
            <a:spLocks noChangeArrowheads="1"/>
          </p:cNvSpPr>
          <p:nvPr/>
        </p:nvSpPr>
        <p:spPr bwMode="auto">
          <a:xfrm>
            <a:off x="2133600" y="4810125"/>
            <a:ext cx="2590800" cy="1066800"/>
          </a:xfrm>
          <a:prstGeom prst="wedgeEllipseCallout">
            <a:avLst>
              <a:gd name="adj1" fmla="val -80457"/>
              <a:gd name="adj2" fmla="val -22886"/>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After any changes are made, click “update” again, or these changes won’t “stick”</a:t>
            </a:r>
          </a:p>
        </p:txBody>
      </p:sp>
      <p:sp>
        <p:nvSpPr>
          <p:cNvPr id="59402" name="AutoShape 3" descr="…if you want to delete an item, put a check mark in the box under the trash can.  &#10;" title="tip3"/>
          <p:cNvSpPr>
            <a:spLocks noChangeArrowheads="1"/>
          </p:cNvSpPr>
          <p:nvPr/>
        </p:nvSpPr>
        <p:spPr bwMode="auto">
          <a:xfrm rot="10800000" flipV="1">
            <a:off x="5867400" y="4100513"/>
            <a:ext cx="2667000" cy="952500"/>
          </a:xfrm>
          <a:prstGeom prst="wedgeEllipseCallout">
            <a:avLst>
              <a:gd name="adj1" fmla="val -41931"/>
              <a:gd name="adj2" fmla="val -98060"/>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ea typeface="Calibri" pitchFamily="34" charset="0"/>
                <a:cs typeface="Times New Roman" pitchFamily="18" charset="0"/>
              </a:rPr>
              <a:t>…if you want to delete an item, put a check mark in the box under the trash can.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view cart screen"/>
          <p:cNvPicPr>
            <a:picLocks noChangeAspect="1"/>
          </p:cNvPicPr>
          <p:nvPr/>
        </p:nvPicPr>
        <p:blipFill>
          <a:blip r:embed="rId3"/>
          <a:stretch>
            <a:fillRect/>
          </a:stretch>
        </p:blipFill>
        <p:spPr>
          <a:xfrm>
            <a:off x="195070" y="1371600"/>
            <a:ext cx="8839202" cy="4094166"/>
          </a:xfrm>
          <a:prstGeom prst="rect">
            <a:avLst/>
          </a:prstGeom>
        </p:spPr>
      </p:pic>
      <p:sp>
        <p:nvSpPr>
          <p:cNvPr id="3" name="Title 2"/>
          <p:cNvSpPr>
            <a:spLocks noGrp="1"/>
          </p:cNvSpPr>
          <p:nvPr>
            <p:ph type="title"/>
          </p:nvPr>
        </p:nvSpPr>
        <p:spPr/>
        <p:txBody>
          <a:bodyPr>
            <a:normAutofit fontScale="90000"/>
          </a:bodyPr>
          <a:lstStyle/>
          <a:p>
            <a:r>
              <a:rPr lang="en-US" altLang="en-US" dirty="0">
                <a:latin typeface="Franklin Gothic Book" panose="020B0503020102020204" pitchFamily="34" charset="0"/>
              </a:rPr>
              <a:t>Adding More Items To Your Cart</a:t>
            </a:r>
            <a:br>
              <a:rPr lang="en-US" altLang="en-US" dirty="0">
                <a:latin typeface="Franklin Gothic Book" panose="020B0503020102020204" pitchFamily="34" charset="0"/>
              </a:rPr>
            </a:br>
            <a:endParaRPr lang="en-US" dirty="0"/>
          </a:p>
        </p:txBody>
      </p:sp>
      <p:sp>
        <p:nvSpPr>
          <p:cNvPr id="44039" name="Slide Number Placeholder 1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88C59B-C434-4B86-8034-995EE7205A9D}" type="slidenum">
              <a:rPr lang="en-US" altLang="en-US" sz="1200" smtClean="0">
                <a:solidFill>
                  <a:srgbClr val="898989"/>
                </a:solidFill>
                <a:latin typeface="Arial" panose="020B0604020202020204" pitchFamily="34" charset="0"/>
              </a:rPr>
              <a:pPr>
                <a:spcBef>
                  <a:spcPct val="0"/>
                </a:spcBef>
                <a:buFontTx/>
                <a:buNone/>
              </a:pPr>
              <a:t>21</a:t>
            </a:fld>
            <a:endParaRPr lang="en-US" altLang="en-US" sz="1200" smtClean="0">
              <a:solidFill>
                <a:srgbClr val="898989"/>
              </a:solidFill>
              <a:latin typeface="Arial" panose="020B0604020202020204" pitchFamily="34" charset="0"/>
            </a:endParaRPr>
          </a:p>
        </p:txBody>
      </p:sp>
      <p:sp>
        <p:nvSpPr>
          <p:cNvPr id="60424" name="AutoShape 4" descr="If you want to add more items, click this button.  DO NOT try to add more items by just clicking “Domestic Order Entry” on the left hand side of the page – since you haven’t submitted this cart yet, you would lose everything in it if you did that.  &#10;&#10;Remember: You can always create another order later, so if you’re happy with these items, it’s best to go ahead and submit this order now, then create a new order to add the rest of your items. &#10;" title="tip"/>
          <p:cNvSpPr>
            <a:spLocks noChangeArrowheads="1"/>
          </p:cNvSpPr>
          <p:nvPr/>
        </p:nvSpPr>
        <p:spPr bwMode="auto">
          <a:xfrm>
            <a:off x="1295400" y="3128962"/>
            <a:ext cx="4343400" cy="2967037"/>
          </a:xfrm>
          <a:prstGeom prst="wedgeEllipseCallout">
            <a:avLst>
              <a:gd name="adj1" fmla="val 80161"/>
              <a:gd name="adj2" fmla="val 14908"/>
            </a:avLst>
          </a:prstGeom>
          <a:solidFill>
            <a:srgbClr val="FFFFFF"/>
          </a:solidFill>
          <a:ln w="9525">
            <a:solidFill>
              <a:srgbClr val="000000"/>
            </a:solidFill>
            <a:miter lim="800000"/>
            <a:headEnd/>
            <a:tailEnd/>
          </a:ln>
        </p:spPr>
        <p:txBody>
          <a:bodyPr anchor="ctr"/>
          <a:lstStyle/>
          <a:p>
            <a:pPr algn="ctr" eaLnBrk="1" hangingPunct="1">
              <a:defRPr/>
            </a:pPr>
            <a:r>
              <a:rPr lang="en-US" sz="1300" dirty="0">
                <a:solidFill>
                  <a:schemeClr val="accent1">
                    <a:lumMod val="75000"/>
                  </a:schemeClr>
                </a:solidFill>
                <a:cs typeface="Arial" charset="0"/>
              </a:rPr>
              <a:t>If you want to add more items, click this button.  </a:t>
            </a:r>
            <a:r>
              <a:rPr lang="en-US" sz="1300" u="sng" dirty="0">
                <a:solidFill>
                  <a:schemeClr val="accent1">
                    <a:lumMod val="75000"/>
                  </a:schemeClr>
                </a:solidFill>
                <a:cs typeface="Arial" charset="0"/>
              </a:rPr>
              <a:t>DO NOT try to add more items by just clicking “Domestic Order Entry” on the left hand side of the page </a:t>
            </a:r>
            <a:r>
              <a:rPr lang="en-US" sz="1300" dirty="0">
                <a:solidFill>
                  <a:schemeClr val="accent1">
                    <a:lumMod val="75000"/>
                  </a:schemeClr>
                </a:solidFill>
                <a:cs typeface="Arial" charset="0"/>
              </a:rPr>
              <a:t>– since you haven’t submitted this cart yet, you would lose everything in it if you did that.  </a:t>
            </a:r>
            <a:endParaRPr lang="en-US" sz="1300" dirty="0" smtClean="0">
              <a:solidFill>
                <a:schemeClr val="accent1">
                  <a:lumMod val="75000"/>
                </a:schemeClr>
              </a:solidFill>
              <a:cs typeface="Arial" charset="0"/>
            </a:endParaRPr>
          </a:p>
          <a:p>
            <a:pPr algn="ctr" eaLnBrk="1" hangingPunct="1">
              <a:defRPr/>
            </a:pPr>
            <a:endParaRPr lang="en-US" sz="1300" dirty="0">
              <a:solidFill>
                <a:schemeClr val="accent1">
                  <a:lumMod val="75000"/>
                </a:schemeClr>
              </a:solidFill>
              <a:cs typeface="Arial" charset="0"/>
            </a:endParaRPr>
          </a:p>
          <a:p>
            <a:pPr algn="ctr" eaLnBrk="1" hangingPunct="1">
              <a:defRPr/>
            </a:pPr>
            <a:r>
              <a:rPr lang="en-US" sz="1300" dirty="0" smtClean="0">
                <a:solidFill>
                  <a:schemeClr val="accent1">
                    <a:lumMod val="75000"/>
                  </a:schemeClr>
                </a:solidFill>
                <a:cs typeface="Arial" charset="0"/>
              </a:rPr>
              <a:t>Remember</a:t>
            </a:r>
            <a:r>
              <a:rPr lang="en-US" sz="1300" dirty="0">
                <a:solidFill>
                  <a:schemeClr val="accent1">
                    <a:lumMod val="75000"/>
                  </a:schemeClr>
                </a:solidFill>
                <a:cs typeface="Arial" charset="0"/>
              </a:rPr>
              <a:t>: You can always create another order later, so if you’re happy with these items, it’s best to go ahead and submit this order now, then create a new order to add the rest of your items.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cart with different delivery destinations"/>
          <p:cNvPicPr>
            <a:picLocks noChangeAspect="1"/>
          </p:cNvPicPr>
          <p:nvPr/>
        </p:nvPicPr>
        <p:blipFill>
          <a:blip r:embed="rId3"/>
          <a:stretch>
            <a:fillRect/>
          </a:stretch>
        </p:blipFill>
        <p:spPr>
          <a:xfrm>
            <a:off x="266519" y="758825"/>
            <a:ext cx="8610962" cy="5340350"/>
          </a:xfrm>
          <a:prstGeom prst="rect">
            <a:avLst/>
          </a:prstGeom>
        </p:spPr>
      </p:pic>
      <p:sp>
        <p:nvSpPr>
          <p:cNvPr id="3" name="Title 2"/>
          <p:cNvSpPr>
            <a:spLocks noGrp="1"/>
          </p:cNvSpPr>
          <p:nvPr>
            <p:ph type="title"/>
          </p:nvPr>
        </p:nvSpPr>
        <p:spPr/>
        <p:txBody>
          <a:bodyPr>
            <a:normAutofit fontScale="90000"/>
          </a:bodyPr>
          <a:lstStyle/>
          <a:p>
            <a:r>
              <a:rPr lang="en-US" altLang="en-US" dirty="0">
                <a:latin typeface="Franklin Gothic Book" panose="020B0503020102020204" pitchFamily="34" charset="0"/>
              </a:rPr>
              <a:t>Submitting Your Order</a:t>
            </a:r>
            <a:br>
              <a:rPr lang="en-US" altLang="en-US" dirty="0">
                <a:latin typeface="Franklin Gothic Book" panose="020B0503020102020204" pitchFamily="34" charset="0"/>
              </a:rPr>
            </a:br>
            <a:endParaRPr lang="en-US" dirty="0"/>
          </a:p>
        </p:txBody>
      </p:sp>
      <p:sp>
        <p:nvSpPr>
          <p:cNvPr id="46087" name="Slide Number Placeholder 1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40DF06-DEB5-4BBA-B53A-08E264107E03}" type="slidenum">
              <a:rPr lang="en-US" altLang="en-US" sz="1200" smtClean="0">
                <a:solidFill>
                  <a:srgbClr val="898989"/>
                </a:solidFill>
                <a:latin typeface="Arial" panose="020B0604020202020204" pitchFamily="34" charset="0"/>
              </a:rPr>
              <a:pPr>
                <a:spcBef>
                  <a:spcPct val="0"/>
                </a:spcBef>
                <a:buFontTx/>
                <a:buNone/>
              </a:pPr>
              <a:t>22</a:t>
            </a:fld>
            <a:endParaRPr lang="en-US" altLang="en-US" sz="1200" smtClean="0">
              <a:solidFill>
                <a:srgbClr val="898989"/>
              </a:solidFill>
              <a:latin typeface="Arial" panose="020B0604020202020204" pitchFamily="34" charset="0"/>
            </a:endParaRPr>
          </a:p>
        </p:txBody>
      </p:sp>
      <p:sp>
        <p:nvSpPr>
          <p:cNvPr id="46088" name="AutoShape 4" descr="Take a last look. Are your quantities correct?  Did you select the correct delivery locations? Did you hit “Update” after making changes? If so, click “Order” to place this order!&#10;" title="tip 3"/>
          <p:cNvSpPr>
            <a:spLocks noChangeArrowheads="1"/>
          </p:cNvSpPr>
          <p:nvPr/>
        </p:nvSpPr>
        <p:spPr bwMode="auto">
          <a:xfrm>
            <a:off x="0" y="3835400"/>
            <a:ext cx="2895600" cy="2489200"/>
          </a:xfrm>
          <a:prstGeom prst="wedgeEllipseCallout">
            <a:avLst>
              <a:gd name="adj1" fmla="val 244341"/>
              <a:gd name="adj2" fmla="val 32156"/>
            </a:avLst>
          </a:prstGeom>
          <a:solidFill>
            <a:srgbClr val="FFFFFF"/>
          </a:solidFill>
          <a:ln w="9525">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mn-lt"/>
                <a:ea typeface="Calibri" panose="020F0502020204030204" pitchFamily="34" charset="0"/>
                <a:cs typeface="Times New Roman" panose="02020603050405020304" pitchFamily="18" charset="0"/>
              </a:rPr>
              <a:t>Take a last look. Are your quantities correct?  Did you select the correct delivery locations? Did you hit “Update” after making changes? If so, click “Order” to place this order!</a:t>
            </a:r>
          </a:p>
        </p:txBody>
      </p:sp>
      <p:sp>
        <p:nvSpPr>
          <p:cNvPr id="46089" name="AutoShape 4" descr="Since this is a diverted/processed product, it has been assigned to that processor’s delivery location for that product code which is different than direct delivery.&#10;" title="Tip 2"/>
          <p:cNvSpPr>
            <a:spLocks noChangeArrowheads="1"/>
          </p:cNvSpPr>
          <p:nvPr/>
        </p:nvSpPr>
        <p:spPr bwMode="auto">
          <a:xfrm>
            <a:off x="6477000" y="2895600"/>
            <a:ext cx="2514600" cy="2298700"/>
          </a:xfrm>
          <a:prstGeom prst="wedgeEllipseCallout">
            <a:avLst>
              <a:gd name="adj1" fmla="val -59194"/>
              <a:gd name="adj2" fmla="val 29019"/>
            </a:avLst>
          </a:prstGeom>
          <a:solidFill>
            <a:srgbClr val="FFFFFF"/>
          </a:solidFill>
          <a:ln w="9525">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mn-lt"/>
                <a:ea typeface="Calibri" panose="020F0502020204030204" pitchFamily="34" charset="0"/>
                <a:cs typeface="Times New Roman" panose="02020603050405020304" pitchFamily="18" charset="0"/>
              </a:rPr>
              <a:t>Since this is a diverted/processed product, it has been assigned to that processor’s delivery location for that product code which is different than direct delivery.</a:t>
            </a:r>
          </a:p>
        </p:txBody>
      </p:sp>
      <p:sp>
        <p:nvSpPr>
          <p:cNvPr id="46091" name="AutoShape 4" descr="Two more products were added to the existing beef order&#10;" title="screen tip"/>
          <p:cNvSpPr>
            <a:spLocks noChangeArrowheads="1"/>
          </p:cNvSpPr>
          <p:nvPr/>
        </p:nvSpPr>
        <p:spPr bwMode="auto">
          <a:xfrm>
            <a:off x="6019800" y="641350"/>
            <a:ext cx="2438400" cy="2025650"/>
          </a:xfrm>
          <a:prstGeom prst="wedgeEllipseCallout">
            <a:avLst>
              <a:gd name="adj1" fmla="val -60125"/>
              <a:gd name="adj2" fmla="val 101301"/>
            </a:avLst>
          </a:prstGeom>
          <a:solidFill>
            <a:srgbClr val="FFFFFF"/>
          </a:solidFill>
          <a:ln w="9525">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mn-lt"/>
                <a:ea typeface="Calibri" panose="020F0502020204030204" pitchFamily="34" charset="0"/>
                <a:cs typeface="Times New Roman" panose="02020603050405020304" pitchFamily="18" charset="0"/>
              </a:rPr>
              <a:t>Two more products were added to the existing beef </a:t>
            </a:r>
            <a:r>
              <a:rPr lang="en-US" altLang="en-US" sz="1800" dirty="0" smtClean="0">
                <a:latin typeface="+mn-lt"/>
                <a:ea typeface="Calibri" panose="020F0502020204030204" pitchFamily="34" charset="0"/>
                <a:cs typeface="Times New Roman" panose="02020603050405020304" pitchFamily="18" charset="0"/>
              </a:rPr>
              <a:t>order</a:t>
            </a:r>
            <a:endParaRPr lang="en-US" altLang="en-US" sz="1800" dirty="0">
              <a:latin typeface="+mn-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title="Do you really want to send the order 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 y="1376362"/>
            <a:ext cx="855662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Confirm your Order</a:t>
            </a:r>
            <a:endParaRPr lang="en-US" dirty="0"/>
          </a:p>
        </p:txBody>
      </p:sp>
      <p:sp>
        <p:nvSpPr>
          <p:cNvPr id="48133" name="Slide Number Placeholder 9"/>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AFA3B6-3121-4BE1-B1CE-7EC975845203}" type="slidenum">
              <a:rPr lang="en-US" altLang="en-US" sz="1200" smtClean="0">
                <a:solidFill>
                  <a:srgbClr val="898989"/>
                </a:solidFill>
                <a:latin typeface="Arial" panose="020B0604020202020204" pitchFamily="34" charset="0"/>
              </a:rPr>
              <a:pPr>
                <a:spcBef>
                  <a:spcPct val="0"/>
                </a:spcBef>
                <a:buFontTx/>
                <a:buNone/>
              </a:pPr>
              <a:t>23</a:t>
            </a:fld>
            <a:endParaRPr lang="en-US" altLang="en-US" sz="1200" smtClean="0">
              <a:solidFill>
                <a:srgbClr val="898989"/>
              </a:solidFill>
              <a:latin typeface="Arial" panose="020B0604020202020204" pitchFamily="34" charset="0"/>
            </a:endParaRPr>
          </a:p>
        </p:txBody>
      </p:sp>
      <p:sp>
        <p:nvSpPr>
          <p:cNvPr id="48135" name="AutoShape 4" descr="Click “OK” to process your order.  &#10;&#10;Tip: If you click “Cancel” at this step, you will lose your whole shopping cart.  &#10;" title="tip"/>
          <p:cNvSpPr>
            <a:spLocks noChangeArrowheads="1"/>
          </p:cNvSpPr>
          <p:nvPr/>
        </p:nvSpPr>
        <p:spPr bwMode="auto">
          <a:xfrm>
            <a:off x="6172200" y="1828800"/>
            <a:ext cx="2819400" cy="1876425"/>
          </a:xfrm>
          <a:prstGeom prst="wedgeEllipseCallout">
            <a:avLst>
              <a:gd name="adj1" fmla="val -92720"/>
              <a:gd name="adj2" fmla="val 77592"/>
            </a:avLst>
          </a:prstGeom>
          <a:solidFill>
            <a:srgbClr val="FFFFFF"/>
          </a:solidFill>
          <a:ln w="9525">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smtClean="0">
                <a:latin typeface="+mn-lt"/>
              </a:rPr>
              <a:t>Click “OK” to process your order.  </a:t>
            </a:r>
          </a:p>
          <a:p>
            <a:pPr algn="ctr" eaLnBrk="1" hangingPunct="1">
              <a:spcBef>
                <a:spcPct val="0"/>
              </a:spcBef>
              <a:buFontTx/>
              <a:buNone/>
            </a:pPr>
            <a:endParaRPr lang="en-US" altLang="en-US" sz="1400" dirty="0" smtClean="0">
              <a:latin typeface="+mn-lt"/>
            </a:endParaRPr>
          </a:p>
          <a:p>
            <a:pPr algn="ctr" eaLnBrk="1" hangingPunct="1">
              <a:spcBef>
                <a:spcPct val="0"/>
              </a:spcBef>
              <a:buFontTx/>
              <a:buNone/>
            </a:pPr>
            <a:r>
              <a:rPr lang="en-US" altLang="en-US" sz="1400" dirty="0" smtClean="0">
                <a:latin typeface="+mn-lt"/>
              </a:rPr>
              <a:t>Tip: If you click “Cancel” at this step, you will lose your whole shopping cart</a:t>
            </a:r>
            <a:r>
              <a:rPr lang="en-US" altLang="en-US" sz="1400" dirty="0" smtClean="0">
                <a:latin typeface="Palatino Linotype" panose="02040502050505030304" pitchFamily="18" charset="0"/>
              </a:rPr>
              <a:t>.  </a:t>
            </a:r>
            <a:endParaRPr lang="en-US" altLang="en-US" sz="1400"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1" title="Confirmation of receipt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938213"/>
            <a:ext cx="8947150" cy="38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altLang="en-US" dirty="0">
                <a:latin typeface="Franklin Gothic Book" panose="020B0503020102020204" pitchFamily="34" charset="0"/>
              </a:rPr>
              <a:t>Confirmation of Receipt</a:t>
            </a:r>
            <a:br>
              <a:rPr lang="en-US" altLang="en-US" dirty="0">
                <a:latin typeface="Franklin Gothic Book" panose="020B0503020102020204" pitchFamily="34" charset="0"/>
              </a:rPr>
            </a:br>
            <a:endParaRPr lang="en-US" dirty="0"/>
          </a:p>
        </p:txBody>
      </p:sp>
      <p:sp>
        <p:nvSpPr>
          <p:cNvPr id="50182" name="Slide Number Placeholder 1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33B2E7-3943-486A-8C99-51D5E15953A6}" type="slidenum">
              <a:rPr lang="en-US" altLang="en-US" sz="1200" smtClean="0">
                <a:solidFill>
                  <a:srgbClr val="898989"/>
                </a:solidFill>
                <a:latin typeface="Arial" panose="020B0604020202020204" pitchFamily="34" charset="0"/>
              </a:rPr>
              <a:pPr>
                <a:spcBef>
                  <a:spcPct val="0"/>
                </a:spcBef>
                <a:buFontTx/>
                <a:buNone/>
              </a:pPr>
              <a:t>24</a:t>
            </a:fld>
            <a:endParaRPr lang="en-US" altLang="en-US" sz="1200" smtClean="0">
              <a:solidFill>
                <a:srgbClr val="898989"/>
              </a:solidFill>
              <a:latin typeface="Arial" panose="020B0604020202020204" pitchFamily="34" charset="0"/>
            </a:endParaRPr>
          </a:p>
        </p:txBody>
      </p:sp>
      <p:sp>
        <p:nvSpPr>
          <p:cNvPr id="63495" name="AutoShape 2"/>
          <p:cNvSpPr>
            <a:spLocks noChangeArrowheads="1"/>
          </p:cNvSpPr>
          <p:nvPr/>
        </p:nvSpPr>
        <p:spPr bwMode="auto">
          <a:xfrm>
            <a:off x="5456238" y="3894138"/>
            <a:ext cx="2133600" cy="838200"/>
          </a:xfrm>
          <a:prstGeom prst="wedgeEllipseCallout">
            <a:avLst>
              <a:gd name="adj1" fmla="val 68449"/>
              <a:gd name="adj2" fmla="val 3491"/>
            </a:avLst>
          </a:prstGeom>
          <a:solidFill>
            <a:srgbClr val="FFFFFF"/>
          </a:solidFill>
          <a:ln w="9525">
            <a:solidFill>
              <a:srgbClr val="000000"/>
            </a:solidFill>
            <a:miter lim="800000"/>
            <a:headEnd/>
            <a:tailEnd/>
          </a:ln>
        </p:spPr>
        <p:txBody>
          <a:bodyPr anchor="ctr"/>
          <a:lstStyle/>
          <a:p>
            <a:pPr algn="ctr" eaLnBrk="1" hangingPunct="1">
              <a:defRPr/>
            </a:pPr>
            <a:r>
              <a:rPr lang="en-US" sz="1200" dirty="0">
                <a:solidFill>
                  <a:schemeClr val="accent1">
                    <a:lumMod val="75000"/>
                  </a:schemeClr>
                </a:solidFill>
                <a:cs typeface="Arial" charset="0"/>
              </a:rPr>
              <a:t>Click here to print the confirmation page for your records</a:t>
            </a:r>
          </a:p>
        </p:txBody>
      </p:sp>
      <p:sp>
        <p:nvSpPr>
          <p:cNvPr id="63496" name="AutoShape 2"/>
          <p:cNvSpPr>
            <a:spLocks noChangeArrowheads="1"/>
          </p:cNvSpPr>
          <p:nvPr/>
        </p:nvSpPr>
        <p:spPr bwMode="auto">
          <a:xfrm>
            <a:off x="4283075" y="1447800"/>
            <a:ext cx="3489325" cy="1562100"/>
          </a:xfrm>
          <a:prstGeom prst="wedgeEllipseCallout">
            <a:avLst>
              <a:gd name="adj1" fmla="val -35574"/>
              <a:gd name="adj2" fmla="val 79676"/>
            </a:avLst>
          </a:prstGeom>
          <a:solidFill>
            <a:srgbClr val="FFFFFF"/>
          </a:solidFill>
          <a:ln w="9525">
            <a:solidFill>
              <a:srgbClr val="000000"/>
            </a:solidFill>
            <a:miter lim="800000"/>
            <a:headEnd/>
            <a:tailEnd/>
          </a:ln>
        </p:spPr>
        <p:txBody>
          <a:bodyPr anchor="ctr"/>
          <a:lstStyle/>
          <a:p>
            <a:pPr algn="ctr" eaLnBrk="1" hangingPunct="1">
              <a:defRPr/>
            </a:pPr>
            <a:r>
              <a:rPr lang="en-US" sz="1400" dirty="0">
                <a:solidFill>
                  <a:schemeClr val="accent1">
                    <a:lumMod val="75000"/>
                  </a:schemeClr>
                </a:solidFill>
                <a:ea typeface="Calibri" pitchFamily="34" charset="0"/>
                <a:cs typeface="Times New Roman" pitchFamily="18" charset="0"/>
              </a:rPr>
              <a:t>Is everything correct? If not, you must e-mail ODE FDP  (</a:t>
            </a:r>
            <a:r>
              <a:rPr lang="en-US" sz="1400" dirty="0">
                <a:solidFill>
                  <a:schemeClr val="accent1">
                    <a:lumMod val="75000"/>
                  </a:schemeClr>
                </a:solidFill>
                <a:ea typeface="Calibri" pitchFamily="34" charset="0"/>
                <a:cs typeface="Times New Roman" pitchFamily="18" charset="0"/>
                <a:hlinkClick r:id="rId4"/>
              </a:rPr>
              <a:t>ode.fooddistribution@state.or.us</a:t>
            </a:r>
            <a:r>
              <a:rPr lang="en-US" sz="1400" dirty="0">
                <a:solidFill>
                  <a:schemeClr val="accent1">
                    <a:lumMod val="75000"/>
                  </a:schemeClr>
                </a:solidFill>
                <a:ea typeface="Calibri" pitchFamily="34" charset="0"/>
                <a:cs typeface="Times New Roman" pitchFamily="18" charset="0"/>
              </a:rPr>
              <a:t>) as soon as possible to have your order declined.  </a:t>
            </a:r>
          </a:p>
        </p:txBody>
      </p:sp>
      <p:sp>
        <p:nvSpPr>
          <p:cNvPr id="10" name="Oval 9"/>
          <p:cNvSpPr/>
          <p:nvPr/>
        </p:nvSpPr>
        <p:spPr>
          <a:xfrm>
            <a:off x="304800" y="4800600"/>
            <a:ext cx="5486400" cy="1600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a:solidFill>
                  <a:srgbClr val="FF0000"/>
                </a:solidFill>
                <a:cs typeface="Times New Roman" pitchFamily="18" charset="0"/>
              </a:rPr>
              <a:t>IMPORTANT: If you don’t get to this confirmation page, you haven’t completed your order!!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a:latin typeface="Franklin Gothic Book" panose="020B0503020102020204" pitchFamily="34" charset="0"/>
              </a:rPr>
              <a:t>Running A Requisition Status Report</a:t>
            </a:r>
            <a:r>
              <a:rPr lang="en-US" altLang="en-US" dirty="0">
                <a:solidFill>
                  <a:schemeClr val="bg1"/>
                </a:solidFill>
                <a:latin typeface="Franklin Gothic Book" panose="020B0503020102020204" pitchFamily="34" charset="0"/>
              </a:rPr>
              <a:t/>
            </a:r>
            <a:br>
              <a:rPr lang="en-US" altLang="en-US" dirty="0">
                <a:solidFill>
                  <a:schemeClr val="bg1"/>
                </a:solidFill>
                <a:latin typeface="Franklin Gothic Book" panose="020B0503020102020204" pitchFamily="34" charset="0"/>
              </a:rPr>
            </a:br>
            <a:endParaRPr lang="en-US" dirty="0"/>
          </a:p>
        </p:txBody>
      </p:sp>
      <p:sp>
        <p:nvSpPr>
          <p:cNvPr id="52227" name="Content Placeholder 3"/>
          <p:cNvSpPr>
            <a:spLocks noGrp="1"/>
          </p:cNvSpPr>
          <p:nvPr>
            <p:ph idx="4294967295"/>
          </p:nvPr>
        </p:nvSpPr>
        <p:spPr>
          <a:xfrm>
            <a:off x="1257300" y="2747963"/>
            <a:ext cx="7886700" cy="2749550"/>
          </a:xfrm>
        </p:spPr>
        <p:txBody>
          <a:bodyPr/>
          <a:lstStyle/>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sz="2400" dirty="0" smtClean="0"/>
              <a:t>The Requisition Status Report shows school’s the current status of their order.  It can be used to see if ordered items have been submitted to USDA or cancelled, if delivery dates have been changed, or if items have been delivered to the warehouse.  </a:t>
            </a:r>
          </a:p>
          <a:p>
            <a:pPr marL="0" indent="0">
              <a:buFont typeface="Arial" panose="020B0604020202020204" pitchFamily="34" charset="0"/>
              <a:buNone/>
            </a:pPr>
            <a:endParaRPr lang="en-US" altLang="en-US"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Requisition Status Query"/>
          <p:cNvPicPr>
            <a:picLocks noChangeAspect="1"/>
          </p:cNvPicPr>
          <p:nvPr/>
        </p:nvPicPr>
        <p:blipFill>
          <a:blip r:embed="rId3"/>
          <a:stretch>
            <a:fillRect/>
          </a:stretch>
        </p:blipFill>
        <p:spPr>
          <a:xfrm>
            <a:off x="609600" y="1124979"/>
            <a:ext cx="7981950" cy="5657850"/>
          </a:xfrm>
          <a:prstGeom prst="rect">
            <a:avLst/>
          </a:prstGeom>
        </p:spPr>
      </p:pic>
      <p:sp>
        <p:nvSpPr>
          <p:cNvPr id="2" name="Title 1"/>
          <p:cNvSpPr>
            <a:spLocks noGrp="1"/>
          </p:cNvSpPr>
          <p:nvPr>
            <p:ph type="title"/>
          </p:nvPr>
        </p:nvSpPr>
        <p:spPr/>
        <p:txBody>
          <a:bodyPr/>
          <a:lstStyle/>
          <a:p>
            <a:r>
              <a:rPr lang="en-US" dirty="0" smtClean="0"/>
              <a:t>Accessing Requisition Status Report</a:t>
            </a:r>
            <a:endParaRPr lang="en-US" dirty="0"/>
          </a:p>
        </p:txBody>
      </p:sp>
      <p:sp>
        <p:nvSpPr>
          <p:cNvPr id="54277" name="Slide Number Placeholder 8"/>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942635-4671-4611-8D27-22CF96875412}" type="slidenum">
              <a:rPr lang="en-US" altLang="en-US" sz="1200" smtClean="0">
                <a:solidFill>
                  <a:srgbClr val="898989"/>
                </a:solidFill>
                <a:latin typeface="Arial" panose="020B0604020202020204" pitchFamily="34" charset="0"/>
              </a:rPr>
              <a:pPr>
                <a:spcBef>
                  <a:spcPct val="0"/>
                </a:spcBef>
                <a:buFontTx/>
                <a:buNone/>
              </a:pPr>
              <a:t>26</a:t>
            </a:fld>
            <a:endParaRPr lang="en-US" altLang="en-US" sz="1200" smtClean="0">
              <a:solidFill>
                <a:srgbClr val="898989"/>
              </a:solidFill>
              <a:latin typeface="Arial" panose="020B0604020202020204" pitchFamily="34" charset="0"/>
            </a:endParaRPr>
          </a:p>
        </p:txBody>
      </p:sp>
      <p:sp>
        <p:nvSpPr>
          <p:cNvPr id="54278" name="TextBox 1"/>
          <p:cNvSpPr txBox="1">
            <a:spLocks noChangeArrowheads="1"/>
          </p:cNvSpPr>
          <p:nvPr/>
        </p:nvSpPr>
        <p:spPr bwMode="auto">
          <a:xfrm>
            <a:off x="888111" y="5943600"/>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en-US" sz="1600" dirty="0">
                <a:latin typeface="+mn-lt"/>
              </a:rPr>
              <a:t>Once you’ve logged into WBSCM, click on the “Reports” tab near the top of the page. </a:t>
            </a:r>
          </a:p>
          <a:p>
            <a:pPr eaLnBrk="1" hangingPunct="1">
              <a:spcBef>
                <a:spcPct val="0"/>
              </a:spcBef>
              <a:buFontTx/>
              <a:buAutoNum type="arabicPeriod"/>
            </a:pPr>
            <a:endParaRPr lang="en-US" altLang="en-US" sz="1600" dirty="0">
              <a:latin typeface="+mn-lt"/>
            </a:endParaRPr>
          </a:p>
          <a:p>
            <a:pPr eaLnBrk="1" hangingPunct="1">
              <a:spcBef>
                <a:spcPct val="0"/>
              </a:spcBef>
              <a:buFontTx/>
              <a:buAutoNum type="arabicPeriod"/>
            </a:pPr>
            <a:r>
              <a:rPr lang="en-US" altLang="en-US" sz="1600" dirty="0">
                <a:latin typeface="+mn-lt"/>
              </a:rPr>
              <a:t>In the “Detailed Navigation” box, click on “Requisition Status Report”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Entering Query Data</a:t>
            </a:r>
            <a:endParaRPr lang="en-US" dirty="0"/>
          </a:p>
        </p:txBody>
      </p:sp>
      <p:sp>
        <p:nvSpPr>
          <p:cNvPr id="56325" name="Slide Number Placeholder 1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F33ADD-AEAB-44A9-8C6E-769B4A57475C}" type="slidenum">
              <a:rPr lang="en-US" altLang="en-US" sz="1200" smtClean="0">
                <a:solidFill>
                  <a:srgbClr val="898989"/>
                </a:solidFill>
                <a:latin typeface="Arial" panose="020B0604020202020204" pitchFamily="34" charset="0"/>
              </a:rPr>
              <a:pPr>
                <a:spcBef>
                  <a:spcPct val="0"/>
                </a:spcBef>
                <a:buFontTx/>
                <a:buNone/>
              </a:pPr>
              <a:t>27</a:t>
            </a:fld>
            <a:endParaRPr lang="en-US" altLang="en-US" sz="1200" smtClean="0">
              <a:solidFill>
                <a:srgbClr val="898989"/>
              </a:solidFill>
              <a:latin typeface="Arial" panose="020B0604020202020204" pitchFamily="34" charset="0"/>
            </a:endParaRPr>
          </a:p>
        </p:txBody>
      </p:sp>
      <p:sp>
        <p:nvSpPr>
          <p:cNvPr id="2" name="TextBox 1"/>
          <p:cNvSpPr txBox="1"/>
          <p:nvPr/>
        </p:nvSpPr>
        <p:spPr>
          <a:xfrm>
            <a:off x="187975" y="1124979"/>
            <a:ext cx="2514600" cy="4524315"/>
          </a:xfrm>
          <a:prstGeom prst="rect">
            <a:avLst/>
          </a:prstGeom>
          <a:noFill/>
        </p:spPr>
        <p:txBody>
          <a:bodyPr wrap="square">
            <a:spAutoFit/>
          </a:bodyPr>
          <a:lstStyle/>
          <a:p>
            <a:pPr eaLnBrk="1" hangingPunct="1">
              <a:defRPr/>
            </a:pPr>
            <a:r>
              <a:rPr lang="en-US" dirty="0">
                <a:solidFill>
                  <a:schemeClr val="bg1"/>
                </a:solidFill>
                <a:cs typeface="Arial" charset="0"/>
              </a:rPr>
              <a:t>3.  Under “Reports: Input Criteria” fill in the following information: </a:t>
            </a:r>
          </a:p>
          <a:p>
            <a:pPr marL="285750" indent="-285750">
              <a:buFont typeface="Arial" pitchFamily="34" charset="0"/>
              <a:buChar char="•"/>
              <a:defRPr/>
            </a:pPr>
            <a:r>
              <a:rPr lang="en-US" dirty="0">
                <a:solidFill>
                  <a:schemeClr val="bg1"/>
                </a:solidFill>
                <a:cs typeface="Arial" charset="0"/>
              </a:rPr>
              <a:t>Enter “NSLP” for Program</a:t>
            </a:r>
          </a:p>
          <a:p>
            <a:pPr marL="285750" indent="-285750">
              <a:buFont typeface="Arial" pitchFamily="34" charset="0"/>
              <a:buChar char="•"/>
              <a:defRPr/>
            </a:pPr>
            <a:r>
              <a:rPr lang="en-US" dirty="0">
                <a:solidFill>
                  <a:schemeClr val="bg1"/>
                </a:solidFill>
                <a:cs typeface="Arial" charset="0"/>
              </a:rPr>
              <a:t>Enter the dates for the school year in “Requested Delivery Date” –example,  for the School Year starting August </a:t>
            </a:r>
            <a:r>
              <a:rPr lang="en-US" dirty="0" smtClean="0">
                <a:solidFill>
                  <a:schemeClr val="bg1"/>
                </a:solidFill>
                <a:cs typeface="Arial" charset="0"/>
              </a:rPr>
              <a:t>2018, </a:t>
            </a:r>
            <a:r>
              <a:rPr lang="en-US" dirty="0">
                <a:solidFill>
                  <a:schemeClr val="bg1"/>
                </a:solidFill>
                <a:cs typeface="Arial" charset="0"/>
              </a:rPr>
              <a:t>enter “</a:t>
            </a:r>
            <a:r>
              <a:rPr lang="en-US" dirty="0" smtClean="0">
                <a:solidFill>
                  <a:schemeClr val="bg1"/>
                </a:solidFill>
                <a:cs typeface="Arial" charset="0"/>
              </a:rPr>
              <a:t>07/01/18”  </a:t>
            </a:r>
            <a:r>
              <a:rPr lang="en-US" dirty="0">
                <a:solidFill>
                  <a:schemeClr val="bg1"/>
                </a:solidFill>
                <a:cs typeface="Arial" charset="0"/>
              </a:rPr>
              <a:t>to “</a:t>
            </a:r>
            <a:r>
              <a:rPr lang="en-US" dirty="0" smtClean="0">
                <a:solidFill>
                  <a:schemeClr val="bg1"/>
                </a:solidFill>
                <a:cs typeface="Arial" charset="0"/>
              </a:rPr>
              <a:t>06/30/19”</a:t>
            </a:r>
            <a:endParaRPr lang="en-US" dirty="0">
              <a:solidFill>
                <a:schemeClr val="bg1"/>
              </a:solidFill>
              <a:cs typeface="Arial" charset="0"/>
            </a:endParaRPr>
          </a:p>
          <a:p>
            <a:pPr marL="285750" indent="-285750">
              <a:buFont typeface="Arial" pitchFamily="34" charset="0"/>
              <a:buChar char="•"/>
              <a:defRPr/>
            </a:pPr>
            <a:r>
              <a:rPr lang="en-US" dirty="0">
                <a:solidFill>
                  <a:schemeClr val="bg1"/>
                </a:solidFill>
                <a:cs typeface="Arial" charset="0"/>
              </a:rPr>
              <a:t>You do not need to fill in any of the other boxes</a:t>
            </a:r>
            <a:r>
              <a:rPr lang="en-US" dirty="0" smtClean="0">
                <a:solidFill>
                  <a:schemeClr val="bg1"/>
                </a:solidFill>
                <a:cs typeface="Arial" charset="0"/>
              </a:rPr>
              <a:t>!</a:t>
            </a:r>
            <a:endParaRPr lang="en-US" dirty="0">
              <a:solidFill>
                <a:schemeClr val="bg1"/>
              </a:solidFill>
              <a:cs typeface="Arial" charset="0"/>
            </a:endParaRPr>
          </a:p>
        </p:txBody>
      </p:sp>
      <p:pic>
        <p:nvPicPr>
          <p:cNvPr id="4" name="Picture 3" descr="Shows delivery dates for a year" title="Requisition Status Query"/>
          <p:cNvPicPr>
            <a:picLocks noChangeAspect="1"/>
          </p:cNvPicPr>
          <p:nvPr/>
        </p:nvPicPr>
        <p:blipFill rotWithShape="1">
          <a:blip r:embed="rId3"/>
          <a:srcRect r="19875" b="12062"/>
          <a:stretch/>
        </p:blipFill>
        <p:spPr>
          <a:xfrm>
            <a:off x="3276600" y="1192683"/>
            <a:ext cx="5472113" cy="4062413"/>
          </a:xfrm>
          <a:prstGeom prst="rect">
            <a:avLst/>
          </a:prstGeom>
        </p:spPr>
      </p:pic>
      <p:sp>
        <p:nvSpPr>
          <p:cNvPr id="5" name="TextBox 4"/>
          <p:cNvSpPr txBox="1"/>
          <p:nvPr/>
        </p:nvSpPr>
        <p:spPr>
          <a:xfrm>
            <a:off x="366712" y="5715000"/>
            <a:ext cx="8169275" cy="923330"/>
          </a:xfrm>
          <a:prstGeom prst="rect">
            <a:avLst/>
          </a:prstGeom>
          <a:noFill/>
        </p:spPr>
        <p:txBody>
          <a:bodyPr wrap="square" rtlCol="0">
            <a:spAutoFit/>
          </a:bodyPr>
          <a:lstStyle/>
          <a:p>
            <a:pPr>
              <a:defRPr/>
            </a:pPr>
            <a:r>
              <a:rPr lang="en-US" dirty="0" smtClean="0">
                <a:solidFill>
                  <a:schemeClr val="bg1"/>
                </a:solidFill>
              </a:rPr>
              <a:t>4</a:t>
            </a:r>
            <a:r>
              <a:rPr lang="en-US" dirty="0">
                <a:solidFill>
                  <a:schemeClr val="bg1"/>
                </a:solidFill>
              </a:rPr>
              <a:t>.  Click “Print PDF Output” – this will create a PDF document that you can read on your computer</a:t>
            </a:r>
            <a:r>
              <a:rPr lang="en-US" dirty="0" smtClean="0">
                <a:solidFill>
                  <a:schemeClr val="bg1"/>
                </a:solidFill>
              </a:rPr>
              <a:t>. </a:t>
            </a:r>
            <a:r>
              <a:rPr lang="en-US" dirty="0">
                <a:solidFill>
                  <a:schemeClr val="bg1"/>
                </a:solidFill>
              </a:rPr>
              <a:t>You can also click the execute button and export the report to excel or other format.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Box 1"/>
          <p:cNvSpPr txBox="1">
            <a:spLocks noChangeArrowheads="1"/>
          </p:cNvSpPr>
          <p:nvPr/>
        </p:nvSpPr>
        <p:spPr bwMode="auto">
          <a:xfrm>
            <a:off x="914400" y="57912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smtClean="0">
                <a:solidFill>
                  <a:schemeClr val="bg1"/>
                </a:solidFill>
                <a:latin typeface="+mn-lt"/>
              </a:rPr>
              <a:t> 5. When </a:t>
            </a:r>
            <a:r>
              <a:rPr lang="en-US" altLang="en-US" sz="2400" dirty="0">
                <a:solidFill>
                  <a:schemeClr val="bg1"/>
                </a:solidFill>
                <a:latin typeface="+mn-lt"/>
              </a:rPr>
              <a:t>the file download box pops up, click “Open”</a:t>
            </a:r>
          </a:p>
        </p:txBody>
      </p:sp>
      <p:pic>
        <p:nvPicPr>
          <p:cNvPr id="2" name="Picture 1" title="Open Requisition Status Report"/>
          <p:cNvPicPr>
            <a:picLocks noChangeAspect="1"/>
          </p:cNvPicPr>
          <p:nvPr/>
        </p:nvPicPr>
        <p:blipFill>
          <a:blip r:embed="rId3"/>
          <a:stretch>
            <a:fillRect/>
          </a:stretch>
        </p:blipFill>
        <p:spPr>
          <a:xfrm>
            <a:off x="914400" y="1381639"/>
            <a:ext cx="7871077" cy="4200525"/>
          </a:xfrm>
          <a:prstGeom prst="rect">
            <a:avLst/>
          </a:prstGeom>
        </p:spPr>
      </p:pic>
      <p:sp>
        <p:nvSpPr>
          <p:cNvPr id="4" name="Title 3"/>
          <p:cNvSpPr>
            <a:spLocks noGrp="1"/>
          </p:cNvSpPr>
          <p:nvPr>
            <p:ph type="title"/>
          </p:nvPr>
        </p:nvSpPr>
        <p:spPr/>
        <p:txBody>
          <a:bodyPr/>
          <a:lstStyle/>
          <a:p>
            <a:r>
              <a:rPr lang="en-US" dirty="0" smtClean="0"/>
              <a:t>Opening the Report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title="RSR Page 1"/>
          <p:cNvPicPr>
            <a:picLocks noChangeAspect="1" noChangeArrowheads="1"/>
          </p:cNvPicPr>
          <p:nvPr/>
        </p:nvPicPr>
        <p:blipFill>
          <a:blip r:embed="rId3">
            <a:extLst>
              <a:ext uri="{28A0092B-C50C-407E-A947-70E740481C1C}">
                <a14:useLocalDpi xmlns:a14="http://schemas.microsoft.com/office/drawing/2010/main" val="0"/>
              </a:ext>
            </a:extLst>
          </a:blip>
          <a:srcRect b="4176"/>
          <a:stretch>
            <a:fillRect/>
          </a:stretch>
        </p:blipFill>
        <p:spPr bwMode="auto">
          <a:xfrm>
            <a:off x="228600" y="1084262"/>
            <a:ext cx="8839200" cy="491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9" name="TextBox 1"/>
          <p:cNvSpPr txBox="1">
            <a:spLocks noChangeArrowheads="1"/>
          </p:cNvSpPr>
          <p:nvPr/>
        </p:nvSpPr>
        <p:spPr bwMode="auto">
          <a:xfrm>
            <a:off x="533400" y="6019800"/>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chemeClr val="bg1"/>
                </a:solidFill>
                <a:latin typeface="+mn-lt"/>
              </a:rPr>
              <a:t>The PDF of the Requisition Status Report will open up.  The first page will look like this – it’s nonsense – scroll through to the second page!   </a:t>
            </a:r>
          </a:p>
        </p:txBody>
      </p:sp>
      <p:sp>
        <p:nvSpPr>
          <p:cNvPr id="2" name="Title 1"/>
          <p:cNvSpPr>
            <a:spLocks noGrp="1"/>
          </p:cNvSpPr>
          <p:nvPr>
            <p:ph type="title"/>
          </p:nvPr>
        </p:nvSpPr>
        <p:spPr/>
        <p:txBody>
          <a:bodyPr>
            <a:normAutofit fontScale="90000"/>
          </a:bodyPr>
          <a:lstStyle/>
          <a:p>
            <a:r>
              <a:rPr lang="en-US" dirty="0" smtClean="0"/>
              <a:t>First page of Requisition Status Report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subTitle" idx="1"/>
          </p:nvPr>
        </p:nvSpPr>
        <p:spPr>
          <a:xfrm>
            <a:off x="989090" y="2209801"/>
            <a:ext cx="7240509" cy="3352800"/>
          </a:xfrm>
        </p:spPr>
        <p:txBody>
          <a:bodyPr numCol="2">
            <a:noAutofit/>
          </a:bodyPr>
          <a:lstStyle/>
          <a:p>
            <a:pPr marL="0" indent="0">
              <a:buNone/>
            </a:pPr>
            <a:r>
              <a:rPr lang="en-US" altLang="en-US" sz="1800" b="1" dirty="0">
                <a:ea typeface="Verdana" panose="020B0604030504040204" pitchFamily="34" charset="0"/>
                <a:cs typeface="Verdana" panose="020B0604030504040204" pitchFamily="34" charset="0"/>
              </a:rPr>
              <a:t>Oregon </a:t>
            </a:r>
            <a:r>
              <a:rPr lang="en-US" altLang="en-US" sz="1800" b="1" dirty="0" smtClean="0">
                <a:ea typeface="Verdana" panose="020B0604030504040204" pitchFamily="34" charset="0"/>
                <a:cs typeface="Verdana" panose="020B0604030504040204" pitchFamily="34" charset="0"/>
              </a:rPr>
              <a:t>Help</a:t>
            </a:r>
            <a:r>
              <a:rPr lang="en-US" altLang="en-US" sz="1800" b="1" dirty="0" smtClean="0">
                <a:ea typeface="Verdana" panose="020B0604030504040204" pitchFamily="34" charset="0"/>
                <a:cs typeface="Verdana" panose="020B0604030504040204" pitchFamily="34" charset="0"/>
              </a:rPr>
              <a:t>:</a:t>
            </a:r>
            <a:r>
              <a:rPr lang="en-US" altLang="en-US" sz="1600" dirty="0">
                <a:ea typeface="Verdana" panose="020B0604030504040204" pitchFamily="34" charset="0"/>
                <a:cs typeface="Verdana" panose="020B0604030504040204" pitchFamily="34" charset="0"/>
              </a:rPr>
              <a:t/>
            </a:r>
            <a:br>
              <a:rPr lang="en-US" altLang="en-US" sz="1600" dirty="0">
                <a:ea typeface="Verdana" panose="020B0604030504040204" pitchFamily="34" charset="0"/>
                <a:cs typeface="Verdana" panose="020B0604030504040204" pitchFamily="34" charset="0"/>
              </a:rPr>
            </a:br>
            <a:r>
              <a:rPr lang="en-US" altLang="en-US" sz="1600" dirty="0" smtClean="0">
                <a:ea typeface="Verdana" panose="020B0604030504040204" pitchFamily="34" charset="0"/>
                <a:cs typeface="Verdana" panose="020B0604030504040204" pitchFamily="34" charset="0"/>
              </a:rPr>
              <a:t>Program website </a:t>
            </a:r>
            <a:r>
              <a:rPr lang="en-US" altLang="en-US" sz="1600" dirty="0">
                <a:hlinkClick r:id="rId4"/>
              </a:rPr>
              <a:t>http://www.oregon.gov/ode/students-and-family/childnutrition/USDAFoods</a:t>
            </a:r>
            <a:r>
              <a:rPr lang="en-US" altLang="en-US" sz="1600" dirty="0">
                <a:ea typeface="Verdana" panose="020B0604030504040204" pitchFamily="34" charset="0"/>
                <a:cs typeface="Verdana" panose="020B0604030504040204" pitchFamily="34" charset="0"/>
              </a:rPr>
              <a:t/>
            </a:r>
            <a:br>
              <a:rPr lang="en-US" altLang="en-US" sz="1600" dirty="0">
                <a:ea typeface="Verdana" panose="020B0604030504040204" pitchFamily="34" charset="0"/>
                <a:cs typeface="Verdana" panose="020B0604030504040204" pitchFamily="34" charset="0"/>
              </a:rPr>
            </a:br>
            <a:r>
              <a:rPr lang="en-US" altLang="en-US" sz="1600" dirty="0">
                <a:ea typeface="Verdana" panose="020B0604030504040204" pitchFamily="34" charset="0"/>
                <a:cs typeface="Verdana" panose="020B0604030504040204" pitchFamily="34" charset="0"/>
              </a:rPr>
              <a:t/>
            </a:r>
            <a:br>
              <a:rPr lang="en-US" altLang="en-US" sz="1600" dirty="0">
                <a:ea typeface="Verdana" panose="020B0604030504040204" pitchFamily="34" charset="0"/>
                <a:cs typeface="Verdana" panose="020B0604030504040204" pitchFamily="34" charset="0"/>
              </a:rPr>
            </a:br>
            <a:r>
              <a:rPr lang="en-US" altLang="en-US" sz="1600" dirty="0" smtClean="0">
                <a:ea typeface="Verdana" panose="020B0604030504040204" pitchFamily="34" charset="0"/>
                <a:cs typeface="Verdana" panose="020B0604030504040204" pitchFamily="34" charset="0"/>
              </a:rPr>
              <a:t>E-mail address </a:t>
            </a:r>
            <a:r>
              <a:rPr lang="en-US" altLang="en-US" sz="1600" dirty="0" smtClean="0">
                <a:ea typeface="Verdana" panose="020B0604030504040204" pitchFamily="34" charset="0"/>
                <a:cs typeface="Verdana" panose="020B0604030504040204" pitchFamily="34" charset="0"/>
                <a:hlinkClick r:id="rId5"/>
              </a:rPr>
              <a:t>ode.fooddistribution@ode.state.or.us</a:t>
            </a:r>
            <a:endParaRPr lang="en-US" altLang="en-US" sz="1600" dirty="0" smtClean="0">
              <a:ea typeface="Verdana" panose="020B0604030504040204" pitchFamily="34" charset="0"/>
              <a:cs typeface="Verdana" panose="020B0604030504040204" pitchFamily="34" charset="0"/>
            </a:endParaRPr>
          </a:p>
          <a:p>
            <a:pPr marL="0" indent="0">
              <a:buNone/>
            </a:pPr>
            <a:r>
              <a:rPr lang="en-US" altLang="en-US" sz="1600" dirty="0" smtClean="0">
                <a:ea typeface="Verdana" panose="020B0604030504040204" pitchFamily="34" charset="0"/>
                <a:cs typeface="Verdana" panose="020B0604030504040204" pitchFamily="34" charset="0"/>
              </a:rPr>
              <a:t>E-mail address is continually monitored M-F (except Holidays)</a:t>
            </a:r>
            <a:endParaRPr lang="en-US" altLang="en-US" sz="1600" dirty="0" smtClean="0">
              <a:ea typeface="Verdana" panose="020B0604030504040204" pitchFamily="34" charset="0"/>
              <a:cs typeface="Verdana" panose="020B0604030504040204" pitchFamily="34" charset="0"/>
            </a:endParaRPr>
          </a:p>
          <a:p>
            <a:r>
              <a:rPr lang="en-US" altLang="en-US" sz="1600" i="1" dirty="0">
                <a:ea typeface="Times New Roman" panose="02020603050405020304" pitchFamily="18" charset="0"/>
                <a:cs typeface="Tahoma" panose="020B0604030504040204" pitchFamily="34" charset="0"/>
              </a:rPr>
              <a:t>Contact </a:t>
            </a:r>
            <a:r>
              <a:rPr lang="en-US" altLang="en-US" sz="1600" i="1" dirty="0" smtClean="0">
                <a:ea typeface="Times New Roman" panose="02020603050405020304" pitchFamily="18" charset="0"/>
                <a:cs typeface="Tahoma" panose="020B0604030504040204" pitchFamily="34" charset="0"/>
              </a:rPr>
              <a:t>ODE before contacting USDA WBSCM help desk.</a:t>
            </a:r>
            <a:endParaRPr lang="en-US" altLang="en-US" sz="1600" dirty="0" smtClean="0">
              <a:ea typeface="Verdana" panose="020B0604030504040204" pitchFamily="34" charset="0"/>
              <a:cs typeface="Verdana" panose="020B0604030504040204" pitchFamily="34" charset="0"/>
            </a:endParaRPr>
          </a:p>
          <a:p>
            <a:pPr marL="0" indent="0">
              <a:buNone/>
            </a:pPr>
            <a:endParaRPr lang="en-US" altLang="en-US" sz="1600" dirty="0">
              <a:ea typeface="Verdana" panose="020B0604030504040204" pitchFamily="34" charset="0"/>
              <a:cs typeface="Verdana" panose="020B0604030504040204" pitchFamily="34" charset="0"/>
            </a:endParaRPr>
          </a:p>
          <a:p>
            <a:r>
              <a:rPr lang="en-US" altLang="en-US" sz="1800" b="1" dirty="0" smtClean="0">
                <a:solidFill>
                  <a:srgbClr val="000000"/>
                </a:solidFill>
                <a:ea typeface="Verdana" panose="020B0604030504040204" pitchFamily="34" charset="0"/>
                <a:cs typeface="Verdana" panose="020B0604030504040204" pitchFamily="34" charset="0"/>
              </a:rPr>
              <a:t>USDA WBSCM </a:t>
            </a:r>
            <a:r>
              <a:rPr lang="en-US" altLang="en-US" sz="1800" b="1" dirty="0">
                <a:solidFill>
                  <a:srgbClr val="000000"/>
                </a:solidFill>
                <a:ea typeface="Verdana" panose="020B0604030504040204" pitchFamily="34" charset="0"/>
                <a:cs typeface="Verdana" panose="020B0604030504040204" pitchFamily="34" charset="0"/>
              </a:rPr>
              <a:t>Help Desk:</a:t>
            </a:r>
            <a:r>
              <a:rPr lang="en-US" altLang="en-US" sz="1600" dirty="0">
                <a:solidFill>
                  <a:srgbClr val="000000"/>
                </a:solidFill>
                <a:ea typeface="Verdana" panose="020B0604030504040204" pitchFamily="34" charset="0"/>
                <a:cs typeface="Verdana" panose="020B0604030504040204" pitchFamily="34" charset="0"/>
              </a:rPr>
              <a:t/>
            </a:r>
            <a:br>
              <a:rPr lang="en-US" altLang="en-US" sz="1600" dirty="0">
                <a:solidFill>
                  <a:srgbClr val="000000"/>
                </a:solidFill>
                <a:ea typeface="Verdana" panose="020B0604030504040204" pitchFamily="34" charset="0"/>
                <a:cs typeface="Verdana" panose="020B0604030504040204" pitchFamily="34" charset="0"/>
              </a:rPr>
            </a:br>
            <a:r>
              <a:rPr lang="en-US" altLang="en-US" sz="1600" dirty="0">
                <a:solidFill>
                  <a:srgbClr val="000000"/>
                </a:solidFill>
                <a:ea typeface="Verdana" panose="020B0604030504040204" pitchFamily="34" charset="0"/>
                <a:cs typeface="Verdana" panose="020B0604030504040204" pitchFamily="34" charset="0"/>
              </a:rPr>
              <a:t>Help Desk Hours: 8:00 AM to 6:00 PM </a:t>
            </a:r>
            <a:r>
              <a:rPr lang="en-US" altLang="en-US" sz="1600" dirty="0" smtClean="0">
                <a:solidFill>
                  <a:srgbClr val="000000"/>
                </a:solidFill>
                <a:ea typeface="Verdana" panose="020B0604030504040204" pitchFamily="34" charset="0"/>
                <a:cs typeface="Verdana" panose="020B0604030504040204" pitchFamily="34" charset="0"/>
              </a:rPr>
              <a:t>EST</a:t>
            </a:r>
            <a:r>
              <a:rPr lang="en-US" altLang="en-US" sz="1600" dirty="0">
                <a:ea typeface="Verdana" panose="020B0604030504040204" pitchFamily="34" charset="0"/>
                <a:cs typeface="Verdana" panose="020B0604030504040204" pitchFamily="34" charset="0"/>
              </a:rPr>
              <a:t/>
            </a:r>
            <a:br>
              <a:rPr lang="en-US" altLang="en-US" sz="1600" dirty="0">
                <a:ea typeface="Verdana" panose="020B0604030504040204" pitchFamily="34" charset="0"/>
                <a:cs typeface="Verdana" panose="020B0604030504040204" pitchFamily="34" charset="0"/>
              </a:rPr>
            </a:br>
            <a:r>
              <a:rPr lang="en-US" altLang="en-US" sz="1600" dirty="0">
                <a:solidFill>
                  <a:srgbClr val="000000"/>
                </a:solidFill>
                <a:ea typeface="Verdana" panose="020B0604030504040204" pitchFamily="34" charset="0"/>
                <a:cs typeface="Verdana" panose="020B0604030504040204" pitchFamily="34" charset="0"/>
              </a:rPr>
              <a:t>Phone: 877-WBSCM-4U or 877-927-2648</a:t>
            </a:r>
            <a:r>
              <a:rPr lang="en-US" altLang="en-US" sz="1600" dirty="0">
                <a:ea typeface="Verdana" panose="020B0604030504040204" pitchFamily="34" charset="0"/>
                <a:cs typeface="Verdana" panose="020B0604030504040204" pitchFamily="34" charset="0"/>
              </a:rPr>
              <a:t/>
            </a:r>
            <a:br>
              <a:rPr lang="en-US" altLang="en-US" sz="1600" dirty="0">
                <a:ea typeface="Verdana" panose="020B0604030504040204" pitchFamily="34" charset="0"/>
                <a:cs typeface="Verdana" panose="020B0604030504040204" pitchFamily="34" charset="0"/>
              </a:rPr>
            </a:br>
            <a:r>
              <a:rPr lang="en-US" altLang="en-US" sz="1600" dirty="0">
                <a:solidFill>
                  <a:srgbClr val="000000"/>
                </a:solidFill>
                <a:ea typeface="Verdana" panose="020B0604030504040204" pitchFamily="34" charset="0"/>
                <a:cs typeface="Verdana" panose="020B0604030504040204" pitchFamily="34" charset="0"/>
              </a:rPr>
              <a:t>Email: </a:t>
            </a:r>
            <a:r>
              <a:rPr lang="en-US" altLang="en-US" sz="1600" u="sng" dirty="0">
                <a:hlinkClick r:id="rId6"/>
              </a:rPr>
              <a:t>WBSCM.servicedesk@CACI.com</a:t>
            </a:r>
            <a:r>
              <a:rPr lang="en-US" altLang="en-US" sz="1600" dirty="0">
                <a:ea typeface="Times New Roman" panose="02020603050405020304" pitchFamily="18" charset="0"/>
                <a:cs typeface="Tahoma" panose="020B0604030504040204" pitchFamily="34" charset="0"/>
              </a:rPr>
              <a:t/>
            </a:r>
            <a:br>
              <a:rPr lang="en-US" altLang="en-US" sz="1600" dirty="0">
                <a:ea typeface="Times New Roman" panose="02020603050405020304" pitchFamily="18" charset="0"/>
                <a:cs typeface="Tahoma" panose="020B0604030504040204" pitchFamily="34" charset="0"/>
              </a:rPr>
            </a:br>
            <a:endParaRPr lang="en-US" altLang="en-US" sz="1600" dirty="0" smtClean="0">
              <a:ea typeface="Times New Roman" panose="02020603050405020304" pitchFamily="18" charset="0"/>
              <a:cs typeface="Tahoma" panose="020B0604030504040204" pitchFamily="34" charset="0"/>
            </a:endParaRPr>
          </a:p>
          <a:p>
            <a:r>
              <a:rPr lang="en-US" altLang="en-US" sz="1600" i="1" dirty="0" smtClean="0">
                <a:ea typeface="Times New Roman" panose="02020603050405020304" pitchFamily="18" charset="0"/>
                <a:cs typeface="Tahoma" panose="020B0604030504040204" pitchFamily="34" charset="0"/>
              </a:rPr>
              <a:t>Contact </a:t>
            </a:r>
            <a:r>
              <a:rPr lang="en-US" altLang="en-US" sz="1600" i="1" dirty="0">
                <a:ea typeface="Times New Roman" panose="02020603050405020304" pitchFamily="18" charset="0"/>
                <a:cs typeface="Tahoma" panose="020B0604030504040204" pitchFamily="34" charset="0"/>
              </a:rPr>
              <a:t>the WBSCM Help Desk for any trouble </a:t>
            </a:r>
            <a:r>
              <a:rPr lang="en-US" altLang="en-US" sz="1600" i="1" dirty="0" smtClean="0">
                <a:ea typeface="Times New Roman" panose="02020603050405020304" pitchFamily="18" charset="0"/>
                <a:cs typeface="Tahoma" panose="020B0604030504040204" pitchFamily="34" charset="0"/>
              </a:rPr>
              <a:t>you have after contacting ODE.</a:t>
            </a:r>
            <a:r>
              <a:rPr lang="en-US" altLang="en-US" sz="1600" dirty="0"/>
              <a:t/>
            </a:r>
            <a:br>
              <a:rPr lang="en-US" altLang="en-US" sz="1600" dirty="0"/>
            </a:br>
            <a:r>
              <a:rPr lang="en-US" altLang="en-US" sz="1600" dirty="0"/>
              <a:t/>
            </a:r>
            <a:br>
              <a:rPr lang="en-US" altLang="en-US" sz="1600" dirty="0"/>
            </a:br>
            <a:endParaRPr lang="en-US" sz="1600" dirty="0"/>
          </a:p>
        </p:txBody>
      </p:sp>
      <p:sp>
        <p:nvSpPr>
          <p:cNvPr id="3" name="Title 2"/>
          <p:cNvSpPr>
            <a:spLocks noGrp="1"/>
          </p:cNvSpPr>
          <p:nvPr>
            <p:ph type="title"/>
          </p:nvPr>
        </p:nvSpPr>
        <p:spPr/>
        <p:txBody>
          <a:bodyPr/>
          <a:lstStyle/>
          <a:p>
            <a:r>
              <a:rPr lang="en-US" altLang="en-US" dirty="0">
                <a:latin typeface="Franklin Gothic Book" panose="020B0503020102020204" pitchFamily="34" charset="0"/>
              </a:rPr>
              <a:t>Important Contact Info</a:t>
            </a:r>
            <a:br>
              <a:rPr lang="en-US" altLang="en-US" dirty="0">
                <a:latin typeface="Franklin Gothic Book" panose="020B0503020102020204" pitchFamily="34" charset="0"/>
              </a:rPr>
            </a:br>
            <a:endParaRPr lang="en-US" dirty="0"/>
          </a:p>
        </p:txBody>
      </p:sp>
      <p:sp>
        <p:nvSpPr>
          <p:cNvPr id="5124"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6805FD-8D8D-4E74-9893-03B91ED621DE}" type="slidenum">
              <a:rPr lang="en-US" altLang="en-US" sz="1200" smtClean="0">
                <a:solidFill>
                  <a:srgbClr val="898989"/>
                </a:solidFill>
                <a:latin typeface="Arial" panose="020B0604020202020204" pitchFamily="34" charset="0"/>
              </a:rPr>
              <a:pPr>
                <a:spcBef>
                  <a:spcPct val="0"/>
                </a:spcBef>
                <a:buFontTx/>
                <a:buNone/>
              </a:pPr>
              <a:t>3</a:t>
            </a:fld>
            <a:endParaRPr lang="en-US" altLang="en-US" sz="1200" smtClean="0">
              <a:solidFill>
                <a:srgbClr val="898989"/>
              </a:solidFill>
              <a:latin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2" title="Requisition Status Report"/>
          <p:cNvPicPr>
            <a:picLocks noChangeAspect="1" noChangeArrowheads="1"/>
          </p:cNvPicPr>
          <p:nvPr/>
        </p:nvPicPr>
        <p:blipFill rotWithShape="1">
          <a:blip r:embed="rId3">
            <a:extLst>
              <a:ext uri="{28A0092B-C50C-407E-A947-70E740481C1C}">
                <a14:useLocalDpi xmlns:a14="http://schemas.microsoft.com/office/drawing/2010/main" val="0"/>
              </a:ext>
            </a:extLst>
          </a:blip>
          <a:srcRect l="14357" t="25639" r="13020" b="4312"/>
          <a:stretch/>
        </p:blipFill>
        <p:spPr bwMode="auto">
          <a:xfrm>
            <a:off x="171450" y="954087"/>
            <a:ext cx="6858000" cy="435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8" name="AutoShape 3" descr="You can Print or Save this Report&#10;" title="Screen Tip"/>
          <p:cNvSpPr>
            <a:spLocks noChangeArrowheads="1"/>
          </p:cNvSpPr>
          <p:nvPr/>
        </p:nvSpPr>
        <p:spPr bwMode="auto">
          <a:xfrm>
            <a:off x="7086600" y="954087"/>
            <a:ext cx="2057400" cy="838200"/>
          </a:xfrm>
          <a:prstGeom prst="wedgeEllipseCallout">
            <a:avLst>
              <a:gd name="adj1" fmla="val -131644"/>
              <a:gd name="adj2" fmla="val 27742"/>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Cambria" panose="02040503050406030204" pitchFamily="18" charset="0"/>
                <a:ea typeface="Calibri" panose="020F0502020204030204" pitchFamily="34" charset="0"/>
                <a:cs typeface="Times New Roman" panose="02020603050405020304" pitchFamily="18" charset="0"/>
              </a:rPr>
              <a:t>You can Print or Save this Report</a:t>
            </a: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r>
              <a:rPr lang="en-US" altLang="en-US" dirty="0">
                <a:latin typeface="Arial" panose="020B0604020202020204" pitchFamily="34" charset="0"/>
              </a:rPr>
              <a:t>Requisition Status Report</a:t>
            </a:r>
            <a:br>
              <a:rPr lang="en-US" altLang="en-US" dirty="0">
                <a:latin typeface="Arial" panose="020B0604020202020204" pitchFamily="34" charset="0"/>
              </a:rPr>
            </a:br>
            <a:endParaRPr lang="en-US" dirty="0"/>
          </a:p>
        </p:txBody>
      </p:sp>
      <p:sp>
        <p:nvSpPr>
          <p:cNvPr id="62469"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F86E55-F70B-42E8-BA3D-AC22B2F19EE4}" type="slidenum">
              <a:rPr lang="en-US" altLang="en-US" sz="1200" smtClean="0">
                <a:solidFill>
                  <a:srgbClr val="898989"/>
                </a:solidFill>
                <a:latin typeface="Arial" panose="020B0604020202020204" pitchFamily="34" charset="0"/>
              </a:rPr>
              <a:pPr>
                <a:spcBef>
                  <a:spcPct val="0"/>
                </a:spcBef>
                <a:buFontTx/>
                <a:buNone/>
              </a:pPr>
              <a:t>30</a:t>
            </a:fld>
            <a:endParaRPr lang="en-US" altLang="en-US" sz="1200" smtClean="0">
              <a:solidFill>
                <a:srgbClr val="898989"/>
              </a:solidFill>
              <a:latin typeface="Arial" panose="020B0604020202020204" pitchFamily="34" charset="0"/>
            </a:endParaRPr>
          </a:p>
        </p:txBody>
      </p:sp>
      <p:sp>
        <p:nvSpPr>
          <p:cNvPr id="5" name="Rectangle 4" title="rectangle around status column"/>
          <p:cNvSpPr/>
          <p:nvPr/>
        </p:nvSpPr>
        <p:spPr>
          <a:xfrm>
            <a:off x="1055219" y="1792287"/>
            <a:ext cx="544981" cy="331311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74" name="TextBox 9" descr="The “Req./ Redis. Status” column shows the current status of your order for that item.  &#10;“Ready for Approval” means the order has been submitted to the State, but the State has not yet submitted the order to USDA. &#10; “Approved by SDA” means the State has submitted the order to USDA.  &#10;“Cancelled” means that the State or USDA cancelled your order for this item.&#10;“On Invitation” and “Purchased”, appear as USDA moves through the procurement process for these items.  &#10;" title="Requisition Status Meanings"/>
          <p:cNvSpPr txBox="1">
            <a:spLocks noChangeArrowheads="1"/>
          </p:cNvSpPr>
          <p:nvPr/>
        </p:nvSpPr>
        <p:spPr bwMode="auto">
          <a:xfrm>
            <a:off x="5167197" y="3862050"/>
            <a:ext cx="3724505" cy="2677656"/>
          </a:xfrm>
          <a:prstGeom prst="rect">
            <a:avLst/>
          </a:prstGeom>
          <a:solidFill>
            <a:schemeClr val="bg1"/>
          </a:solidFill>
          <a:ln>
            <a:solidFill>
              <a:schemeClr val="tx1"/>
            </a:solid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mn-lt"/>
              </a:rPr>
              <a:t>The “Req./ </a:t>
            </a:r>
            <a:r>
              <a:rPr lang="en-US" altLang="en-US" sz="1400" dirty="0" err="1">
                <a:latin typeface="+mn-lt"/>
              </a:rPr>
              <a:t>Redis</a:t>
            </a:r>
            <a:r>
              <a:rPr lang="en-US" altLang="en-US" sz="1400" dirty="0">
                <a:latin typeface="+mn-lt"/>
              </a:rPr>
              <a:t>. Status” column shows the current status of your order for that item.  </a:t>
            </a:r>
            <a:endParaRPr lang="en-US" altLang="en-US" sz="1400" dirty="0" smtClean="0">
              <a:latin typeface="+mn-lt"/>
            </a:endParaRPr>
          </a:p>
          <a:p>
            <a:pPr marL="285750" indent="-285750">
              <a:spcBef>
                <a:spcPct val="0"/>
              </a:spcBef>
            </a:pPr>
            <a:r>
              <a:rPr lang="en-US" altLang="en-US" sz="1400" dirty="0" smtClean="0">
                <a:latin typeface="+mn-lt"/>
              </a:rPr>
              <a:t>“</a:t>
            </a:r>
            <a:r>
              <a:rPr lang="en-US" altLang="en-US" sz="1400" dirty="0">
                <a:latin typeface="+mn-lt"/>
              </a:rPr>
              <a:t>Ready for Approval” means the order has been submitted to the State, but the State has not yet submitted the order to USDA. </a:t>
            </a:r>
            <a:endParaRPr lang="en-US" altLang="en-US" sz="1400" dirty="0" smtClean="0">
              <a:latin typeface="+mn-lt"/>
            </a:endParaRPr>
          </a:p>
          <a:p>
            <a:pPr marL="285750" indent="-285750">
              <a:spcBef>
                <a:spcPct val="0"/>
              </a:spcBef>
            </a:pPr>
            <a:r>
              <a:rPr lang="en-US" altLang="en-US" sz="1400" dirty="0" smtClean="0">
                <a:latin typeface="+mn-lt"/>
              </a:rPr>
              <a:t> </a:t>
            </a:r>
            <a:r>
              <a:rPr lang="en-US" altLang="en-US" sz="1400" dirty="0">
                <a:latin typeface="+mn-lt"/>
              </a:rPr>
              <a:t>“Approved by SDA” means the State has submitted the order to USDA.  </a:t>
            </a:r>
            <a:endParaRPr lang="en-US" altLang="en-US" sz="1400" dirty="0" smtClean="0">
              <a:latin typeface="+mn-lt"/>
            </a:endParaRPr>
          </a:p>
          <a:p>
            <a:pPr marL="285750" indent="-285750">
              <a:spcBef>
                <a:spcPct val="0"/>
              </a:spcBef>
            </a:pPr>
            <a:r>
              <a:rPr lang="en-US" altLang="en-US" sz="1400" dirty="0" smtClean="0">
                <a:latin typeface="+mn-lt"/>
              </a:rPr>
              <a:t>“</a:t>
            </a:r>
            <a:r>
              <a:rPr lang="en-US" altLang="en-US" sz="1400" dirty="0">
                <a:latin typeface="+mn-lt"/>
              </a:rPr>
              <a:t>Cancelled” means that the State or USDA cancelled your order for this item</a:t>
            </a:r>
            <a:r>
              <a:rPr lang="en-US" altLang="en-US" sz="1400" dirty="0" smtClean="0">
                <a:latin typeface="+mn-lt"/>
              </a:rPr>
              <a:t>.</a:t>
            </a:r>
          </a:p>
          <a:p>
            <a:pPr marL="285750" indent="-285750">
              <a:spcBef>
                <a:spcPct val="0"/>
              </a:spcBef>
            </a:pPr>
            <a:r>
              <a:rPr lang="en-US" altLang="en-US" sz="1400" dirty="0" smtClean="0">
                <a:latin typeface="+mn-lt"/>
              </a:rPr>
              <a:t>“</a:t>
            </a:r>
            <a:r>
              <a:rPr lang="en-US" altLang="en-US" sz="1400" dirty="0">
                <a:latin typeface="+mn-lt"/>
              </a:rPr>
              <a:t>On Invitation” and “Purchased”, </a:t>
            </a:r>
            <a:r>
              <a:rPr lang="en-US" altLang="en-US" sz="1400" dirty="0" smtClean="0">
                <a:latin typeface="+mn-lt"/>
              </a:rPr>
              <a:t>appear as </a:t>
            </a:r>
            <a:r>
              <a:rPr lang="en-US" altLang="en-US" sz="1400" dirty="0">
                <a:latin typeface="+mn-lt"/>
              </a:rPr>
              <a:t>USDA moves through the procurement process for these items</a:t>
            </a:r>
            <a:r>
              <a:rPr lang="en-US" altLang="en-US" sz="1400" dirty="0">
                <a:latin typeface="Palatino Linotype" panose="02040502050505030304" pitchFamily="18"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56321"/>
            <a:ext cx="7152434" cy="1013398"/>
          </a:xfrm>
        </p:spPr>
        <p:txBody>
          <a:bodyPr>
            <a:normAutofit fontScale="90000"/>
          </a:bodyPr>
          <a:lstStyle/>
          <a:p>
            <a:r>
              <a:rPr lang="en-US" altLang="en-US" dirty="0">
                <a:latin typeface="Arial" panose="020B0604020202020204" pitchFamily="34" charset="0"/>
              </a:rPr>
              <a:t>Requisition Status Report</a:t>
            </a:r>
            <a:br>
              <a:rPr lang="en-US" altLang="en-US" dirty="0">
                <a:latin typeface="Arial" panose="020B0604020202020204" pitchFamily="34" charset="0"/>
              </a:rPr>
            </a:br>
            <a:endParaRPr lang="en-US" dirty="0"/>
          </a:p>
        </p:txBody>
      </p:sp>
      <p:sp>
        <p:nvSpPr>
          <p:cNvPr id="64517"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2BFC80-470E-4249-8377-51C3F819C8D0}" type="slidenum">
              <a:rPr lang="en-US" altLang="en-US" sz="1200" smtClean="0">
                <a:solidFill>
                  <a:srgbClr val="898989"/>
                </a:solidFill>
                <a:latin typeface="Arial" panose="020B0604020202020204" pitchFamily="34" charset="0"/>
              </a:rPr>
              <a:pPr>
                <a:spcBef>
                  <a:spcPct val="0"/>
                </a:spcBef>
                <a:buFontTx/>
                <a:buNone/>
              </a:pPr>
              <a:t>31</a:t>
            </a:fld>
            <a:endParaRPr lang="en-US" altLang="en-US" sz="1200" smtClean="0">
              <a:solidFill>
                <a:srgbClr val="898989"/>
              </a:solidFill>
              <a:latin typeface="Arial" panose="020B0604020202020204" pitchFamily="34" charset="0"/>
            </a:endParaRPr>
          </a:p>
        </p:txBody>
      </p:sp>
      <p:pic>
        <p:nvPicPr>
          <p:cNvPr id="64518" name="Picture 2" title="Requisition Damage Report"/>
          <p:cNvPicPr>
            <a:picLocks noChangeAspect="1" noChangeArrowheads="1"/>
          </p:cNvPicPr>
          <p:nvPr/>
        </p:nvPicPr>
        <p:blipFill rotWithShape="1">
          <a:blip r:embed="rId3">
            <a:extLst>
              <a:ext uri="{28A0092B-C50C-407E-A947-70E740481C1C}">
                <a14:useLocalDpi xmlns:a14="http://schemas.microsoft.com/office/drawing/2010/main" val="0"/>
              </a:ext>
            </a:extLst>
          </a:blip>
          <a:srcRect l="14021" t="23366" r="14163" b="15344"/>
          <a:stretch/>
        </p:blipFill>
        <p:spPr bwMode="auto">
          <a:xfrm>
            <a:off x="1104900" y="990600"/>
            <a:ext cx="6781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descr="Once the Status has changed to “Approved by SDA”, check the “Delivery Period” column and the “Order Qty” column to see if there have been any changes.   &#10;For some items, the state may have moved a delivery period forward or back in order to share a truck with a neighboring state.   &#10;Larger schools may notice that the quantity they ordered was adjusted up or down by a few cases – this allows the State to order a full truckload.   &#10;" title="text box"/>
          <p:cNvSpPr txBox="1"/>
          <p:nvPr/>
        </p:nvSpPr>
        <p:spPr>
          <a:xfrm>
            <a:off x="152400" y="4953000"/>
            <a:ext cx="8686800" cy="1754326"/>
          </a:xfrm>
          <a:prstGeom prst="rect">
            <a:avLst/>
          </a:prstGeom>
          <a:noFill/>
        </p:spPr>
        <p:txBody>
          <a:bodyPr>
            <a:spAutoFit/>
          </a:bodyPr>
          <a:lstStyle/>
          <a:p>
            <a:pPr eaLnBrk="1" hangingPunct="1">
              <a:defRPr/>
            </a:pPr>
            <a:r>
              <a:rPr lang="en-US" dirty="0">
                <a:solidFill>
                  <a:schemeClr val="bg1"/>
                </a:solidFill>
                <a:cs typeface="Arial" charset="0"/>
              </a:rPr>
              <a:t>Once the Status has changed to “Approved by SDA”, check the “Delivery Period” column and the “Order Qty” column to see if there have been any changes.   </a:t>
            </a:r>
          </a:p>
          <a:p>
            <a:pPr marL="285750" indent="-285750" eaLnBrk="1" hangingPunct="1">
              <a:buFont typeface="Arial" pitchFamily="34" charset="0"/>
              <a:buChar char="•"/>
              <a:defRPr/>
            </a:pPr>
            <a:r>
              <a:rPr lang="en-US" dirty="0">
                <a:solidFill>
                  <a:schemeClr val="bg1"/>
                </a:solidFill>
                <a:cs typeface="Arial" charset="0"/>
              </a:rPr>
              <a:t>For some items, the state may have moved a delivery period forward or back in order to share a truck with a neighboring state.   </a:t>
            </a:r>
          </a:p>
          <a:p>
            <a:pPr marL="285750" indent="-285750" eaLnBrk="1" hangingPunct="1">
              <a:buFont typeface="Arial" pitchFamily="34" charset="0"/>
              <a:buChar char="•"/>
              <a:defRPr/>
            </a:pPr>
            <a:r>
              <a:rPr lang="en-US" dirty="0">
                <a:solidFill>
                  <a:schemeClr val="bg1"/>
                </a:solidFill>
                <a:cs typeface="Arial" charset="0"/>
              </a:rPr>
              <a:t>Larger schools may notice that the quantity they ordered was adjusted up or down by a few cases – this allows the State to order a full truckload.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3" title="Text Box"/>
          <p:cNvSpPr>
            <a:spLocks noGrp="1"/>
          </p:cNvSpPr>
          <p:nvPr>
            <p:ph type="subTitle" idx="1"/>
          </p:nvPr>
        </p:nvSpPr>
        <p:spPr/>
        <p:txBody>
          <a:bodyPr>
            <a:noAutofit/>
          </a:bodyPr>
          <a:lstStyle/>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Value of Commodities Received Report shows schools the Value of the USDA Foods they have received during a certain time period.  Business Managers often ask for this information at the end of the school year, and this is a report the Food Service Manager can run to provide that information. </a:t>
            </a:r>
          </a:p>
        </p:txBody>
      </p:sp>
      <p:sp>
        <p:nvSpPr>
          <p:cNvPr id="2" name="Title 1"/>
          <p:cNvSpPr>
            <a:spLocks noGrp="1"/>
          </p:cNvSpPr>
          <p:nvPr>
            <p:ph type="title"/>
          </p:nvPr>
        </p:nvSpPr>
        <p:spPr>
          <a:xfrm>
            <a:off x="2679825" y="93193"/>
            <a:ext cx="6400800" cy="1202207"/>
          </a:xfrm>
        </p:spPr>
        <p:txBody>
          <a:bodyPr/>
          <a:lstStyle/>
          <a:p>
            <a:r>
              <a:rPr lang="en-US" altLang="en-US" dirty="0">
                <a:latin typeface="Franklin Gothic Book" panose="020B0503020102020204" pitchFamily="34" charset="0"/>
              </a:rPr>
              <a:t>Running A Value of Commodities Received – RA Report</a:t>
            </a:r>
            <a:br>
              <a:rPr lang="en-US" altLang="en-US" dirty="0">
                <a:latin typeface="Franklin Gothic Book" panose="020B0503020102020204" pitchFamily="34" charset="0"/>
              </a:rPr>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Value of Commodities Received Report</a:t>
            </a:r>
            <a:endParaRPr lang="en-US" dirty="0"/>
          </a:p>
        </p:txBody>
      </p:sp>
      <p:sp>
        <p:nvSpPr>
          <p:cNvPr id="7065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887C7E-D6F4-43F9-B2FA-EF3E05972D3B}" type="slidenum">
              <a:rPr lang="en-US" altLang="en-US" sz="1200" smtClean="0">
                <a:solidFill>
                  <a:srgbClr val="898989"/>
                </a:solidFill>
                <a:latin typeface="Arial" panose="020B0604020202020204" pitchFamily="34" charset="0"/>
              </a:rPr>
              <a:pPr>
                <a:spcBef>
                  <a:spcPct val="0"/>
                </a:spcBef>
                <a:buFontTx/>
                <a:buNone/>
              </a:pPr>
              <a:t>33</a:t>
            </a:fld>
            <a:endParaRPr lang="en-US" altLang="en-US" sz="1200" smtClean="0">
              <a:solidFill>
                <a:srgbClr val="898989"/>
              </a:solidFill>
              <a:latin typeface="Arial" panose="020B0604020202020204" pitchFamily="34" charset="0"/>
            </a:endParaRPr>
          </a:p>
        </p:txBody>
      </p:sp>
      <p:sp>
        <p:nvSpPr>
          <p:cNvPr id="70660" name="TextBox 1"/>
          <p:cNvSpPr txBox="1">
            <a:spLocks noChangeArrowheads="1"/>
          </p:cNvSpPr>
          <p:nvPr/>
        </p:nvSpPr>
        <p:spPr bwMode="auto">
          <a:xfrm>
            <a:off x="609600" y="5586412"/>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2000" dirty="0">
                <a:solidFill>
                  <a:schemeClr val="bg1"/>
                </a:solidFill>
                <a:latin typeface="+mn-lt"/>
              </a:rPr>
              <a:t>Once you’ve logged into WBSCM, click on the “Reports” tab near the top of the page. </a:t>
            </a:r>
            <a:r>
              <a:rPr lang="en-US" altLang="en-US" sz="2000" dirty="0" smtClean="0">
                <a:solidFill>
                  <a:schemeClr val="bg1"/>
                </a:solidFill>
                <a:latin typeface="+mn-lt"/>
              </a:rPr>
              <a:t>  In </a:t>
            </a:r>
            <a:r>
              <a:rPr lang="en-US" altLang="en-US" sz="2000" dirty="0">
                <a:solidFill>
                  <a:schemeClr val="bg1"/>
                </a:solidFill>
                <a:latin typeface="+mn-lt"/>
              </a:rPr>
              <a:t>the “Detailed Navigation” box, click on “Value of Commodities Received -RA”</a:t>
            </a:r>
          </a:p>
        </p:txBody>
      </p:sp>
      <p:pic>
        <p:nvPicPr>
          <p:cNvPr id="3" name="Picture 2" title="Value of Commodities Received Query"/>
          <p:cNvPicPr>
            <a:picLocks noChangeAspect="1"/>
          </p:cNvPicPr>
          <p:nvPr/>
        </p:nvPicPr>
        <p:blipFill>
          <a:blip r:embed="rId3"/>
          <a:stretch>
            <a:fillRect/>
          </a:stretch>
        </p:blipFill>
        <p:spPr>
          <a:xfrm>
            <a:off x="504825" y="1304925"/>
            <a:ext cx="8134350" cy="42481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Required Query fields</a:t>
            </a:r>
            <a:endParaRPr lang="en-US" dirty="0"/>
          </a:p>
        </p:txBody>
      </p:sp>
      <p:sp>
        <p:nvSpPr>
          <p:cNvPr id="7270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7D1A57-A032-4F6A-81C6-E50633846E1C}" type="slidenum">
              <a:rPr lang="en-US" altLang="en-US" sz="1200" smtClean="0">
                <a:solidFill>
                  <a:srgbClr val="898989"/>
                </a:solidFill>
                <a:latin typeface="Arial" panose="020B0604020202020204" pitchFamily="34" charset="0"/>
              </a:rPr>
              <a:pPr>
                <a:spcBef>
                  <a:spcPct val="0"/>
                </a:spcBef>
                <a:buFontTx/>
                <a:buNone/>
              </a:pPr>
              <a:t>34</a:t>
            </a:fld>
            <a:endParaRPr lang="en-US" altLang="en-US" sz="1200" smtClean="0">
              <a:solidFill>
                <a:srgbClr val="898989"/>
              </a:solidFill>
              <a:latin typeface="Arial" panose="020B0604020202020204" pitchFamily="34" charset="0"/>
            </a:endParaRPr>
          </a:p>
        </p:txBody>
      </p:sp>
      <p:sp>
        <p:nvSpPr>
          <p:cNvPr id="72708" name="TextBox 1"/>
          <p:cNvSpPr txBox="1">
            <a:spLocks noChangeArrowheads="1"/>
          </p:cNvSpPr>
          <p:nvPr/>
        </p:nvSpPr>
        <p:spPr bwMode="auto">
          <a:xfrm>
            <a:off x="609599" y="5410200"/>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en-US" sz="1800" dirty="0">
                <a:solidFill>
                  <a:schemeClr val="bg1"/>
                </a:solidFill>
                <a:latin typeface="+mn-lt"/>
              </a:rPr>
              <a:t>Fill in “NSLP” for Program</a:t>
            </a:r>
          </a:p>
          <a:p>
            <a:pPr eaLnBrk="1" hangingPunct="1">
              <a:spcBef>
                <a:spcPct val="0"/>
              </a:spcBef>
              <a:buFontTx/>
              <a:buAutoNum type="arabicPeriod"/>
            </a:pPr>
            <a:r>
              <a:rPr lang="en-US" altLang="en-US" sz="1800" dirty="0">
                <a:solidFill>
                  <a:schemeClr val="bg1"/>
                </a:solidFill>
                <a:latin typeface="+mn-lt"/>
              </a:rPr>
              <a:t>Fill in the dates you’d like to check under “Req. Delivery Date”. </a:t>
            </a:r>
            <a:endParaRPr lang="en-US" altLang="en-US" sz="1800" dirty="0" smtClean="0">
              <a:solidFill>
                <a:schemeClr val="bg1"/>
              </a:solidFill>
              <a:latin typeface="+mn-lt"/>
            </a:endParaRPr>
          </a:p>
          <a:p>
            <a:pPr eaLnBrk="1" hangingPunct="1">
              <a:spcBef>
                <a:spcPct val="0"/>
              </a:spcBef>
              <a:buFontTx/>
              <a:buAutoNum type="arabicPeriod"/>
            </a:pPr>
            <a:r>
              <a:rPr lang="en-US" altLang="en-US" sz="1800" dirty="0" smtClean="0">
                <a:solidFill>
                  <a:schemeClr val="bg1"/>
                </a:solidFill>
                <a:latin typeface="+mn-lt"/>
              </a:rPr>
              <a:t>Click </a:t>
            </a:r>
            <a:r>
              <a:rPr lang="en-US" altLang="en-US" sz="1800" dirty="0">
                <a:solidFill>
                  <a:schemeClr val="bg1"/>
                </a:solidFill>
                <a:latin typeface="+mn-lt"/>
              </a:rPr>
              <a:t>“Print PDF Output</a:t>
            </a:r>
            <a:r>
              <a:rPr lang="en-US" altLang="en-US" sz="1800" dirty="0" smtClean="0">
                <a:solidFill>
                  <a:schemeClr val="bg1"/>
                </a:solidFill>
                <a:latin typeface="+mn-lt"/>
              </a:rPr>
              <a:t>” to view a PDF or “Execute” to download in Excel</a:t>
            </a:r>
          </a:p>
          <a:p>
            <a:pPr eaLnBrk="1" hangingPunct="1">
              <a:spcBef>
                <a:spcPct val="0"/>
              </a:spcBef>
              <a:buFontTx/>
              <a:buAutoNum type="arabicPeriod"/>
            </a:pPr>
            <a:r>
              <a:rPr lang="en-US" altLang="en-US" sz="1800" dirty="0" smtClean="0">
                <a:solidFill>
                  <a:schemeClr val="bg1"/>
                </a:solidFill>
                <a:latin typeface="+mn-lt"/>
              </a:rPr>
              <a:t>Click “Open”</a:t>
            </a:r>
            <a:endParaRPr lang="en-US" altLang="en-US" sz="1800" dirty="0">
              <a:solidFill>
                <a:schemeClr val="bg1"/>
              </a:solidFill>
              <a:latin typeface="+mn-lt"/>
            </a:endParaRPr>
          </a:p>
        </p:txBody>
      </p:sp>
      <p:pic>
        <p:nvPicPr>
          <p:cNvPr id="2" name="Picture 1" descr="Dates filled in" title="Value of Commodities Received Query"/>
          <p:cNvPicPr>
            <a:picLocks noChangeAspect="1"/>
          </p:cNvPicPr>
          <p:nvPr/>
        </p:nvPicPr>
        <p:blipFill>
          <a:blip r:embed="rId3"/>
          <a:stretch>
            <a:fillRect/>
          </a:stretch>
        </p:blipFill>
        <p:spPr>
          <a:xfrm>
            <a:off x="1795461" y="1499342"/>
            <a:ext cx="5553075" cy="3057525"/>
          </a:xfrm>
          <a:prstGeom prst="rect">
            <a:avLst/>
          </a:prstGeom>
        </p:spPr>
      </p:pic>
      <p:pic>
        <p:nvPicPr>
          <p:cNvPr id="12" name="Picture 2" title="Open Value of Commodities Received"/>
          <p:cNvPicPr>
            <a:picLocks noChangeAspect="1" noChangeArrowheads="1"/>
          </p:cNvPicPr>
          <p:nvPr/>
        </p:nvPicPr>
        <p:blipFill rotWithShape="1">
          <a:blip r:embed="rId4">
            <a:extLst>
              <a:ext uri="{28A0092B-C50C-407E-A947-70E740481C1C}">
                <a14:useLocalDpi xmlns:a14="http://schemas.microsoft.com/office/drawing/2010/main" val="0"/>
              </a:ext>
            </a:extLst>
          </a:blip>
          <a:srcRect l="11015" t="90158" r="11435" b="4622"/>
          <a:stretch/>
        </p:blipFill>
        <p:spPr bwMode="auto">
          <a:xfrm>
            <a:off x="838200" y="4871628"/>
            <a:ext cx="7162800" cy="38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1 </a:t>
            </a:r>
            <a:endParaRPr lang="en-US" dirty="0"/>
          </a:p>
        </p:txBody>
      </p:sp>
      <p:sp>
        <p:nvSpPr>
          <p:cNvPr id="76802"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92EC68-FA54-4DDF-84E6-F2C912BF2D54}" type="slidenum">
              <a:rPr lang="en-US" altLang="en-US" sz="1200" smtClean="0">
                <a:solidFill>
                  <a:srgbClr val="898989"/>
                </a:solidFill>
                <a:latin typeface="Arial" panose="020B0604020202020204" pitchFamily="34" charset="0"/>
              </a:rPr>
              <a:pPr>
                <a:spcBef>
                  <a:spcPct val="0"/>
                </a:spcBef>
                <a:buFontTx/>
                <a:buNone/>
              </a:pPr>
              <a:t>35</a:t>
            </a:fld>
            <a:endParaRPr lang="en-US" altLang="en-US" sz="1200" smtClean="0">
              <a:solidFill>
                <a:srgbClr val="898989"/>
              </a:solidFill>
              <a:latin typeface="Arial" panose="020B0604020202020204" pitchFamily="34" charset="0"/>
            </a:endParaRPr>
          </a:p>
        </p:txBody>
      </p:sp>
      <p:sp>
        <p:nvSpPr>
          <p:cNvPr id="76803" name="TextBox 1"/>
          <p:cNvSpPr txBox="1">
            <a:spLocks noChangeArrowheads="1"/>
          </p:cNvSpPr>
          <p:nvPr/>
        </p:nvSpPr>
        <p:spPr bwMode="auto">
          <a:xfrm>
            <a:off x="152400" y="2133600"/>
            <a:ext cx="1905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1800" dirty="0">
                <a:solidFill>
                  <a:schemeClr val="bg1"/>
                </a:solidFill>
                <a:latin typeface="+mn-lt"/>
              </a:rPr>
              <a:t>The first page of the report is nonsense – use the arrow keys or the scroll bar to scroll down to page 2. </a:t>
            </a:r>
          </a:p>
        </p:txBody>
      </p:sp>
      <p:pic>
        <p:nvPicPr>
          <p:cNvPr id="76808" name="Picture 2" title="First page of PDF Value of Commodities Received"/>
          <p:cNvPicPr>
            <a:picLocks noChangeAspect="1" noChangeArrowheads="1"/>
          </p:cNvPicPr>
          <p:nvPr/>
        </p:nvPicPr>
        <p:blipFill>
          <a:blip r:embed="rId3">
            <a:extLst>
              <a:ext uri="{28A0092B-C50C-407E-A947-70E740481C1C}">
                <a14:useLocalDpi xmlns:a14="http://schemas.microsoft.com/office/drawing/2010/main" val="0"/>
              </a:ext>
            </a:extLst>
          </a:blip>
          <a:srcRect b="4286"/>
          <a:stretch>
            <a:fillRect/>
          </a:stretch>
        </p:blipFill>
        <p:spPr bwMode="auto">
          <a:xfrm>
            <a:off x="2420747" y="1295400"/>
            <a:ext cx="6642100"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Value of Commodities Received PDF</a:t>
            </a:r>
            <a:endParaRPr lang="en-US" dirty="0"/>
          </a:p>
        </p:txBody>
      </p:sp>
      <p:sp>
        <p:nvSpPr>
          <p:cNvPr id="7885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4F6D0C-4974-47CA-B404-710643ED626C}" type="slidenum">
              <a:rPr lang="en-US" altLang="en-US" sz="1200" smtClean="0">
                <a:solidFill>
                  <a:srgbClr val="898989"/>
                </a:solidFill>
                <a:latin typeface="Arial" panose="020B0604020202020204" pitchFamily="34" charset="0"/>
              </a:rPr>
              <a:pPr>
                <a:spcBef>
                  <a:spcPct val="0"/>
                </a:spcBef>
                <a:buFontTx/>
                <a:buNone/>
              </a:pPr>
              <a:t>36</a:t>
            </a:fld>
            <a:endParaRPr lang="en-US" altLang="en-US" sz="1200" smtClean="0">
              <a:solidFill>
                <a:srgbClr val="898989"/>
              </a:solidFill>
              <a:latin typeface="Arial" panose="020B0604020202020204" pitchFamily="34" charset="0"/>
            </a:endParaRPr>
          </a:p>
        </p:txBody>
      </p:sp>
      <p:sp>
        <p:nvSpPr>
          <p:cNvPr id="78851" name="TextBox 1"/>
          <p:cNvSpPr txBox="1">
            <a:spLocks noChangeArrowheads="1"/>
          </p:cNvSpPr>
          <p:nvPr/>
        </p:nvSpPr>
        <p:spPr bwMode="auto">
          <a:xfrm>
            <a:off x="612775" y="5867400"/>
            <a:ext cx="792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1800" dirty="0">
                <a:solidFill>
                  <a:schemeClr val="bg1"/>
                </a:solidFill>
                <a:latin typeface="+mn-lt"/>
              </a:rPr>
              <a:t>At the bottom of the report, you will see the total value of the USDA Foods you received during this time period. </a:t>
            </a:r>
            <a:r>
              <a:rPr lang="en-US" altLang="en-US" sz="1800" dirty="0" smtClean="0">
                <a:solidFill>
                  <a:schemeClr val="bg1"/>
                </a:solidFill>
                <a:latin typeface="+mn-lt"/>
              </a:rPr>
              <a:t> You </a:t>
            </a:r>
            <a:r>
              <a:rPr lang="en-US" altLang="en-US" sz="1800" dirty="0">
                <a:solidFill>
                  <a:schemeClr val="bg1"/>
                </a:solidFill>
                <a:latin typeface="+mn-lt"/>
              </a:rPr>
              <a:t>can save or print this report for your records. </a:t>
            </a:r>
          </a:p>
        </p:txBody>
      </p:sp>
      <p:pic>
        <p:nvPicPr>
          <p:cNvPr id="78856" name="Picture 2" title="Value of Commodities Received PDF Total"/>
          <p:cNvPicPr>
            <a:picLocks noChangeAspect="1" noChangeArrowheads="1"/>
          </p:cNvPicPr>
          <p:nvPr/>
        </p:nvPicPr>
        <p:blipFill rotWithShape="1">
          <a:blip r:embed="rId3">
            <a:extLst>
              <a:ext uri="{28A0092B-C50C-407E-A947-70E740481C1C}">
                <a14:useLocalDpi xmlns:a14="http://schemas.microsoft.com/office/drawing/2010/main" val="0"/>
              </a:ext>
            </a:extLst>
          </a:blip>
          <a:srcRect t="-6816" b="17530"/>
          <a:stretch/>
        </p:blipFill>
        <p:spPr bwMode="auto">
          <a:xfrm>
            <a:off x="939800" y="945931"/>
            <a:ext cx="72707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title="Circling Total"/>
          <p:cNvSpPr/>
          <p:nvPr/>
        </p:nvSpPr>
        <p:spPr>
          <a:xfrm>
            <a:off x="5715000" y="4724400"/>
            <a:ext cx="1128713" cy="53340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Statement</a:t>
            </a:r>
            <a:endParaRPr lang="en-US" dirty="0"/>
          </a:p>
        </p:txBody>
      </p:sp>
      <p:sp>
        <p:nvSpPr>
          <p:cNvPr id="80898" name="Rectangle 2"/>
          <p:cNvSpPr>
            <a:spLocks noGrp="1" noChangeArrowheads="1"/>
          </p:cNvSpPr>
          <p:nvPr>
            <p:ph idx="4294967295"/>
          </p:nvPr>
        </p:nvSpPr>
        <p:spPr>
          <a:xfrm>
            <a:off x="533400" y="1093448"/>
            <a:ext cx="8229600" cy="6124575"/>
          </a:xfrm>
        </p:spPr>
        <p:txBody>
          <a:bodyPr>
            <a:spAutoFit/>
          </a:bodyPr>
          <a:lstStyle/>
          <a:p>
            <a:pPr marL="0" indent="0" eaLnBrk="1" hangingPunct="1">
              <a:buFont typeface="Arial" panose="020B0604020202020204" pitchFamily="34" charset="0"/>
              <a:buNone/>
            </a:pPr>
            <a:r>
              <a:rPr lang="en-US" altLang="en-US" sz="1400" dirty="0" smtClean="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altLang="en-US" sz="1400" dirty="0" smtClean="0">
                <a:latin typeface="Arial" panose="020B0604020202020204" pitchFamily="34" charset="0"/>
                <a:cs typeface="Arial" panose="020B0604020202020204" pitchFamily="34" charset="0"/>
                <a:hlinkClick r:id="rId3"/>
              </a:rPr>
              <a:t>http://www.ascr.usda.gov/complaint_filing_cust.html</a:t>
            </a:r>
            <a:r>
              <a:rPr lang="en-US" altLang="en-US" sz="1400" dirty="0" smtClean="0">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(1) mail: U.S. Department of Agriculture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Office of the Assistant Secretary for Civil Rights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1400 Independence Avenue, SW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Washington, D.C. 20250-9410;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(2) fax: (202) 690-7442; or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(3) email: </a:t>
            </a:r>
            <a:r>
              <a:rPr lang="en-US" altLang="en-US" sz="1400" dirty="0" smtClean="0">
                <a:latin typeface="Arial" panose="020B0604020202020204" pitchFamily="34" charset="0"/>
                <a:cs typeface="Arial" panose="020B0604020202020204" pitchFamily="34" charset="0"/>
                <a:hlinkClick r:id="rId4"/>
              </a:rPr>
              <a:t>program.intake@usda.gov</a:t>
            </a:r>
            <a:r>
              <a:rPr lang="en-US" altLang="en-US" sz="1400" dirty="0" smtClean="0">
                <a:latin typeface="Arial" panose="020B0604020202020204" pitchFamily="34" charset="0"/>
                <a:cs typeface="Arial" panose="020B0604020202020204" pitchFamily="34" charset="0"/>
              </a:rPr>
              <a:t>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
            </a:r>
            <a:br>
              <a:rPr lang="en-US" altLang="en-US" sz="1400" dirty="0" smtClean="0">
                <a:latin typeface="Arial" panose="020B0604020202020204" pitchFamily="34" charset="0"/>
                <a:cs typeface="Arial" panose="020B0604020202020204" pitchFamily="34" charset="0"/>
              </a:rPr>
            </a:br>
            <a:r>
              <a:rPr lang="en-US" altLang="en-US" sz="1400" dirty="0" smtClean="0">
                <a:latin typeface="Arial" panose="020B0604020202020204" pitchFamily="34" charset="0"/>
                <a:cs typeface="Arial" panose="020B0604020202020204" pitchFamily="34" charset="0"/>
              </a:rPr>
              <a:t>This institution is an equal opportunity provider</a:t>
            </a:r>
            <a:endParaRPr lang="en-US" altLang="en-US" sz="1400" dirty="0" smtClean="0">
              <a:latin typeface="Franklin Gothic Book" panose="020B05030201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76600"/>
            <a:ext cx="7772400" cy="1362075"/>
          </a:xfrm>
        </p:spPr>
        <p:txBody>
          <a:bodyPr/>
          <a:lstStyle/>
          <a:p>
            <a:r>
              <a:rPr lang="en-US" dirty="0" smtClean="0"/>
              <a:t>Finding Entitlement</a:t>
            </a:r>
            <a:endParaRPr lang="en-US" dirty="0"/>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EEC580-ED0B-4E12-A56E-693CF81761FA}" type="slidenum">
              <a:rPr lang="en-US" altLang="en-US" sz="1200" smtClean="0">
                <a:solidFill>
                  <a:srgbClr val="898989"/>
                </a:solidFill>
                <a:latin typeface="Arial" panose="020B0604020202020204" pitchFamily="34" charset="0"/>
              </a:rPr>
              <a:pPr>
                <a:spcBef>
                  <a:spcPct val="0"/>
                </a:spcBef>
                <a:buFontTx/>
                <a:buNone/>
              </a:pPr>
              <a:t>4</a:t>
            </a:fld>
            <a:endParaRPr lang="en-US" altLang="en-US" sz="1200" smtClean="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1838" y="111581"/>
            <a:ext cx="7152434" cy="955219"/>
          </a:xfrm>
        </p:spPr>
        <p:txBody>
          <a:bodyPr>
            <a:normAutofit/>
          </a:bodyPr>
          <a:lstStyle/>
          <a:p>
            <a:r>
              <a:rPr lang="en-US" altLang="en-US" sz="2800" dirty="0" smtClean="0">
                <a:latin typeface="Franklin Gothic Book" panose="020B0503020102020204" pitchFamily="34" charset="0"/>
              </a:rPr>
              <a:t>Locating the </a:t>
            </a:r>
            <a:r>
              <a:rPr lang="en-US" altLang="en-US" sz="2800" dirty="0">
                <a:latin typeface="Franklin Gothic Book" panose="020B0503020102020204" pitchFamily="34" charset="0"/>
              </a:rPr>
              <a:t>Entitlement Summary Report</a:t>
            </a:r>
            <a:br>
              <a:rPr lang="en-US" altLang="en-US" sz="2800" dirty="0">
                <a:latin typeface="Franklin Gothic Book" panose="020B0503020102020204" pitchFamily="34" charset="0"/>
              </a:rPr>
            </a:br>
            <a:endParaRPr lang="en-US" sz="2800" dirty="0"/>
          </a:p>
        </p:txBody>
      </p:sp>
      <p:sp>
        <p:nvSpPr>
          <p:cNvPr id="7175" name="Slide Number Placeholder 10"/>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09CD17-77D4-46E4-80C1-7206D9836BBA}" type="slidenum">
              <a:rPr lang="en-US" altLang="en-US" sz="1200" smtClean="0">
                <a:solidFill>
                  <a:srgbClr val="898989"/>
                </a:solidFill>
                <a:latin typeface="Arial" panose="020B0604020202020204" pitchFamily="34" charset="0"/>
              </a:rPr>
              <a:pPr>
                <a:spcBef>
                  <a:spcPct val="0"/>
                </a:spcBef>
                <a:buFontTx/>
                <a:buNone/>
              </a:pPr>
              <a:t>5</a:t>
            </a:fld>
            <a:endParaRPr lang="en-US" altLang="en-US" sz="1200" smtClean="0">
              <a:solidFill>
                <a:srgbClr val="898989"/>
              </a:solidFill>
              <a:latin typeface="Arial" panose="020B0604020202020204" pitchFamily="34" charset="0"/>
            </a:endParaRPr>
          </a:p>
        </p:txBody>
      </p:sp>
      <p:sp>
        <p:nvSpPr>
          <p:cNvPr id="7176" name="TextBox 1"/>
          <p:cNvSpPr txBox="1">
            <a:spLocks noChangeArrowheads="1"/>
          </p:cNvSpPr>
          <p:nvPr/>
        </p:nvSpPr>
        <p:spPr bwMode="auto">
          <a:xfrm>
            <a:off x="1295400" y="933271"/>
            <a:ext cx="716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en-US" sz="1800" dirty="0">
                <a:solidFill>
                  <a:schemeClr val="bg1"/>
                </a:solidFill>
                <a:cs typeface="Calibri" panose="020F0502020204030204" pitchFamily="34" charset="0"/>
              </a:rPr>
              <a:t>Log in to WBSCM</a:t>
            </a:r>
          </a:p>
          <a:p>
            <a:pPr eaLnBrk="1" hangingPunct="1">
              <a:spcBef>
                <a:spcPct val="0"/>
              </a:spcBef>
              <a:buFontTx/>
              <a:buAutoNum type="arabicPeriod"/>
            </a:pPr>
            <a:r>
              <a:rPr lang="en-US" altLang="en-US" sz="1800" dirty="0">
                <a:solidFill>
                  <a:schemeClr val="bg1"/>
                </a:solidFill>
                <a:cs typeface="Calibri" panose="020F0502020204030204" pitchFamily="34" charset="0"/>
              </a:rPr>
              <a:t>Click on the “Reports” tab at the top of the page</a:t>
            </a:r>
          </a:p>
          <a:p>
            <a:pPr eaLnBrk="1" hangingPunct="1">
              <a:spcBef>
                <a:spcPct val="0"/>
              </a:spcBef>
              <a:buFontTx/>
              <a:buAutoNum type="arabicPeriod"/>
            </a:pPr>
            <a:r>
              <a:rPr lang="en-US" altLang="en-US" sz="1800" dirty="0">
                <a:solidFill>
                  <a:schemeClr val="bg1"/>
                </a:solidFill>
                <a:cs typeface="Calibri" panose="020F0502020204030204" pitchFamily="34" charset="0"/>
              </a:rPr>
              <a:t>Click “Entitlement Management” in the left hand column</a:t>
            </a:r>
          </a:p>
          <a:p>
            <a:pPr eaLnBrk="1" hangingPunct="1">
              <a:spcBef>
                <a:spcPct val="0"/>
              </a:spcBef>
              <a:buFontTx/>
              <a:buAutoNum type="arabicPeriod"/>
            </a:pPr>
            <a:r>
              <a:rPr lang="en-US" altLang="en-US" sz="1800" dirty="0">
                <a:solidFill>
                  <a:schemeClr val="bg1"/>
                </a:solidFill>
                <a:cs typeface="Calibri" panose="020F0502020204030204" pitchFamily="34" charset="0"/>
              </a:rPr>
              <a:t>Click “Entitlement/Bonus Summary Report”</a:t>
            </a:r>
          </a:p>
        </p:txBody>
      </p:sp>
      <p:pic>
        <p:nvPicPr>
          <p:cNvPr id="5" name="Picture 4" title="Entitlement Bonus Summary Report Query"/>
          <p:cNvPicPr>
            <a:picLocks noChangeAspect="1"/>
          </p:cNvPicPr>
          <p:nvPr/>
        </p:nvPicPr>
        <p:blipFill>
          <a:blip r:embed="rId3"/>
          <a:stretch>
            <a:fillRect/>
          </a:stretch>
        </p:blipFill>
        <p:spPr>
          <a:xfrm>
            <a:off x="609600" y="2133600"/>
            <a:ext cx="8005951" cy="45833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Opening Entitlement Summary Report</a:t>
            </a:r>
            <a:endParaRPr lang="en-US" dirty="0"/>
          </a:p>
        </p:txBody>
      </p:sp>
      <p:sp>
        <p:nvSpPr>
          <p:cNvPr id="9222" name="Slide Number Placeholder 10"/>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DAF2E4-E8C6-40FB-A425-B9AFEF327D11}" type="slidenum">
              <a:rPr lang="en-US" altLang="en-US" sz="1200" smtClean="0">
                <a:solidFill>
                  <a:srgbClr val="898989"/>
                </a:solidFill>
                <a:latin typeface="Arial" panose="020B0604020202020204" pitchFamily="34" charset="0"/>
              </a:rPr>
              <a:pPr>
                <a:spcBef>
                  <a:spcPct val="0"/>
                </a:spcBef>
                <a:buFontTx/>
                <a:buNone/>
              </a:pPr>
              <a:t>6</a:t>
            </a:fld>
            <a:endParaRPr lang="en-US" altLang="en-US" sz="1200" smtClean="0">
              <a:solidFill>
                <a:srgbClr val="898989"/>
              </a:solidFill>
              <a:latin typeface="Arial" panose="020B0604020202020204" pitchFamily="34" charset="0"/>
            </a:endParaRPr>
          </a:p>
        </p:txBody>
      </p:sp>
      <p:sp>
        <p:nvSpPr>
          <p:cNvPr id="9223" name="TextBox 1"/>
          <p:cNvSpPr txBox="1">
            <a:spLocks noChangeArrowheads="1"/>
          </p:cNvSpPr>
          <p:nvPr/>
        </p:nvSpPr>
        <p:spPr bwMode="auto">
          <a:xfrm>
            <a:off x="838200" y="1110281"/>
            <a:ext cx="693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solidFill>
                  <a:schemeClr val="bg1"/>
                </a:solidFill>
                <a:latin typeface="+mn-lt"/>
              </a:rPr>
              <a:t>1. Fill </a:t>
            </a:r>
            <a:r>
              <a:rPr lang="en-US" altLang="en-US" sz="1800" dirty="0">
                <a:solidFill>
                  <a:schemeClr val="bg1"/>
                </a:solidFill>
                <a:latin typeface="+mn-lt"/>
              </a:rPr>
              <a:t>in “</a:t>
            </a:r>
            <a:r>
              <a:rPr lang="en-US" altLang="en-US" sz="1800" dirty="0" err="1">
                <a:solidFill>
                  <a:schemeClr val="bg1"/>
                </a:solidFill>
                <a:latin typeface="+mn-lt"/>
              </a:rPr>
              <a:t>nslp</a:t>
            </a:r>
            <a:r>
              <a:rPr lang="en-US" altLang="en-US" sz="1800" dirty="0">
                <a:solidFill>
                  <a:schemeClr val="bg1"/>
                </a:solidFill>
                <a:latin typeface="+mn-lt"/>
              </a:rPr>
              <a:t>” for the Program</a:t>
            </a:r>
          </a:p>
          <a:p>
            <a:pPr eaLnBrk="1" hangingPunct="1">
              <a:spcBef>
                <a:spcPct val="0"/>
              </a:spcBef>
              <a:buFontTx/>
              <a:buNone/>
            </a:pPr>
            <a:r>
              <a:rPr lang="en-US" altLang="en-US" sz="1800" dirty="0">
                <a:solidFill>
                  <a:schemeClr val="bg1"/>
                </a:solidFill>
                <a:latin typeface="+mn-lt"/>
              </a:rPr>
              <a:t>2</a:t>
            </a:r>
            <a:r>
              <a:rPr lang="en-US" altLang="en-US" sz="1800" dirty="0" smtClean="0">
                <a:solidFill>
                  <a:schemeClr val="bg1"/>
                </a:solidFill>
                <a:latin typeface="+mn-lt"/>
              </a:rPr>
              <a:t>. </a:t>
            </a:r>
            <a:r>
              <a:rPr lang="en-US" altLang="en-US" sz="1800" dirty="0">
                <a:solidFill>
                  <a:schemeClr val="bg1"/>
                </a:solidFill>
                <a:latin typeface="+mn-lt"/>
              </a:rPr>
              <a:t>Fill in the Program Year ( for example </a:t>
            </a:r>
            <a:r>
              <a:rPr lang="en-US" altLang="en-US" sz="1800" dirty="0" smtClean="0">
                <a:solidFill>
                  <a:schemeClr val="bg1"/>
                </a:solidFill>
                <a:latin typeface="+mn-lt"/>
              </a:rPr>
              <a:t>2020 </a:t>
            </a:r>
            <a:r>
              <a:rPr lang="en-US" altLang="en-US" sz="1800" dirty="0">
                <a:solidFill>
                  <a:schemeClr val="bg1"/>
                </a:solidFill>
                <a:latin typeface="+mn-lt"/>
              </a:rPr>
              <a:t>for School Year </a:t>
            </a:r>
            <a:r>
              <a:rPr lang="en-US" altLang="en-US" sz="1800" dirty="0" smtClean="0">
                <a:solidFill>
                  <a:schemeClr val="bg1"/>
                </a:solidFill>
                <a:latin typeface="+mn-lt"/>
              </a:rPr>
              <a:t>2019-20)</a:t>
            </a:r>
            <a:endParaRPr lang="en-US" altLang="en-US" sz="1800" dirty="0">
              <a:solidFill>
                <a:schemeClr val="bg1"/>
              </a:solidFill>
              <a:latin typeface="+mn-lt"/>
            </a:endParaRPr>
          </a:p>
          <a:p>
            <a:pPr eaLnBrk="1" hangingPunct="1">
              <a:spcBef>
                <a:spcPct val="0"/>
              </a:spcBef>
              <a:buFontTx/>
              <a:buNone/>
            </a:pPr>
            <a:r>
              <a:rPr lang="en-US" altLang="en-US" sz="1800" dirty="0">
                <a:solidFill>
                  <a:schemeClr val="bg1"/>
                </a:solidFill>
                <a:latin typeface="+mn-lt"/>
              </a:rPr>
              <a:t>3</a:t>
            </a:r>
            <a:r>
              <a:rPr lang="en-US" altLang="en-US" sz="1800" dirty="0" smtClean="0">
                <a:solidFill>
                  <a:schemeClr val="bg1"/>
                </a:solidFill>
                <a:latin typeface="+mn-lt"/>
              </a:rPr>
              <a:t>. </a:t>
            </a:r>
            <a:r>
              <a:rPr lang="en-US" altLang="en-US" sz="1800" dirty="0">
                <a:solidFill>
                  <a:schemeClr val="bg1"/>
                </a:solidFill>
                <a:latin typeface="+mn-lt"/>
              </a:rPr>
              <a:t>Click “Print PDF output</a:t>
            </a:r>
            <a:r>
              <a:rPr lang="en-US" altLang="en-US" sz="1800" dirty="0" smtClean="0">
                <a:solidFill>
                  <a:schemeClr val="bg1"/>
                </a:solidFill>
                <a:latin typeface="+mn-lt"/>
              </a:rPr>
              <a:t>”</a:t>
            </a:r>
          </a:p>
          <a:p>
            <a:pPr eaLnBrk="1" hangingPunct="1">
              <a:spcBef>
                <a:spcPct val="0"/>
              </a:spcBef>
              <a:buFontTx/>
              <a:buNone/>
            </a:pPr>
            <a:r>
              <a:rPr lang="en-US" altLang="en-US" sz="1800" dirty="0" smtClean="0">
                <a:solidFill>
                  <a:schemeClr val="bg1"/>
                </a:solidFill>
                <a:latin typeface="+mn-lt"/>
              </a:rPr>
              <a:t>4. Click Open</a:t>
            </a:r>
            <a:endParaRPr lang="en-US" altLang="en-US" sz="1800" dirty="0">
              <a:solidFill>
                <a:schemeClr val="bg1"/>
              </a:solidFill>
              <a:latin typeface="+mn-lt"/>
            </a:endParaRPr>
          </a:p>
        </p:txBody>
      </p:sp>
      <p:pic>
        <p:nvPicPr>
          <p:cNvPr id="3" name="Picture 2" title="entitlement report query"/>
          <p:cNvPicPr>
            <a:picLocks noChangeAspect="1"/>
          </p:cNvPicPr>
          <p:nvPr/>
        </p:nvPicPr>
        <p:blipFill>
          <a:blip r:embed="rId3"/>
          <a:stretch>
            <a:fillRect/>
          </a:stretch>
        </p:blipFill>
        <p:spPr>
          <a:xfrm>
            <a:off x="685800" y="2229951"/>
            <a:ext cx="7410450" cy="3581400"/>
          </a:xfrm>
          <a:prstGeom prst="rect">
            <a:avLst/>
          </a:prstGeom>
        </p:spPr>
      </p:pic>
      <p:pic>
        <p:nvPicPr>
          <p:cNvPr id="12" name="Picture 11" title="Do you want to open image"/>
          <p:cNvPicPr>
            <a:picLocks noChangeAspect="1"/>
          </p:cNvPicPr>
          <p:nvPr/>
        </p:nvPicPr>
        <p:blipFill rotWithShape="1">
          <a:blip r:embed="rId4"/>
          <a:srcRect t="35735" r="6518" b="5204"/>
          <a:stretch/>
        </p:blipFill>
        <p:spPr>
          <a:xfrm>
            <a:off x="195072" y="6172199"/>
            <a:ext cx="8263128" cy="5334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Franklin Gothic Book" panose="020B0503020102020204" pitchFamily="34" charset="0"/>
              </a:rPr>
              <a:t>Entitlement/Bonus Summary Report Details</a:t>
            </a:r>
            <a:br>
              <a:rPr lang="en-US" altLang="en-US" dirty="0">
                <a:latin typeface="Franklin Gothic Book" panose="020B0503020102020204" pitchFamily="34" charset="0"/>
              </a:rPr>
            </a:br>
            <a:endParaRPr lang="en-US" dirty="0"/>
          </a:p>
        </p:txBody>
      </p:sp>
      <p:sp>
        <p:nvSpPr>
          <p:cNvPr id="13316" name="Slide Number Placeholder 6"/>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CDEBA7-FD94-4DFD-A16D-D31CE717ED2D}" type="slidenum">
              <a:rPr lang="en-US" altLang="en-US" sz="1200" smtClean="0">
                <a:solidFill>
                  <a:srgbClr val="898989"/>
                </a:solidFill>
                <a:latin typeface="Arial" panose="020B0604020202020204" pitchFamily="34" charset="0"/>
              </a:rPr>
              <a:pPr>
                <a:spcBef>
                  <a:spcPct val="0"/>
                </a:spcBef>
                <a:buFontTx/>
                <a:buNone/>
              </a:pPr>
              <a:t>7</a:t>
            </a:fld>
            <a:endParaRPr lang="en-US" altLang="en-US" sz="1200" smtClean="0">
              <a:solidFill>
                <a:srgbClr val="898989"/>
              </a:solidFill>
              <a:latin typeface="Arial" panose="020B0604020202020204" pitchFamily="34" charset="0"/>
            </a:endParaRPr>
          </a:p>
        </p:txBody>
      </p:sp>
      <p:pic>
        <p:nvPicPr>
          <p:cNvPr id="3" name="Picture 2" title="entitlement summary report"/>
          <p:cNvPicPr>
            <a:picLocks noChangeAspect="1"/>
          </p:cNvPicPr>
          <p:nvPr/>
        </p:nvPicPr>
        <p:blipFill>
          <a:blip r:embed="rId3"/>
          <a:stretch>
            <a:fillRect/>
          </a:stretch>
        </p:blipFill>
        <p:spPr>
          <a:xfrm>
            <a:off x="152209" y="1752600"/>
            <a:ext cx="8867775" cy="2319128"/>
          </a:xfrm>
          <a:prstGeom prst="rect">
            <a:avLst/>
          </a:prstGeom>
        </p:spPr>
      </p:pic>
      <p:sp>
        <p:nvSpPr>
          <p:cNvPr id="4" name="TextBox 3"/>
          <p:cNvSpPr txBox="1"/>
          <p:nvPr/>
        </p:nvSpPr>
        <p:spPr>
          <a:xfrm>
            <a:off x="609600" y="4419600"/>
            <a:ext cx="7620000" cy="1938992"/>
          </a:xfrm>
          <a:prstGeom prst="rect">
            <a:avLst/>
          </a:prstGeom>
          <a:noFill/>
        </p:spPr>
        <p:txBody>
          <a:bodyPr wrap="square" rtlCol="0">
            <a:spAutoFit/>
          </a:bodyPr>
          <a:lstStyle/>
          <a:p>
            <a:r>
              <a:rPr lang="en-US" sz="2000" dirty="0" smtClean="0">
                <a:solidFill>
                  <a:schemeClr val="bg1"/>
                </a:solidFill>
              </a:rPr>
              <a:t>Scroll past the first page to get to the report.</a:t>
            </a:r>
          </a:p>
          <a:p>
            <a:endParaRPr lang="en-US" sz="2000" dirty="0">
              <a:solidFill>
                <a:schemeClr val="bg1"/>
              </a:solidFill>
            </a:endParaRPr>
          </a:p>
          <a:p>
            <a:r>
              <a:rPr lang="en-US" sz="2000" dirty="0" smtClean="0">
                <a:solidFill>
                  <a:schemeClr val="bg1"/>
                </a:solidFill>
              </a:rPr>
              <a:t>You can see the beginning balance for the year, allocations for DoD, Orders and finally the ending balance.  </a:t>
            </a:r>
            <a:endParaRPr lang="en-US" sz="2000" dirty="0">
              <a:solidFill>
                <a:schemeClr val="bg1"/>
              </a:solidFill>
            </a:endParaRPr>
          </a:p>
          <a:p>
            <a:endParaRPr lang="en-US" sz="2000" dirty="0" smtClean="0">
              <a:solidFill>
                <a:schemeClr val="bg1"/>
              </a:solidFill>
            </a:endParaRPr>
          </a:p>
          <a:p>
            <a:r>
              <a:rPr lang="en-US" sz="2000" dirty="0" smtClean="0">
                <a:solidFill>
                  <a:schemeClr val="bg1"/>
                </a:solidFill>
              </a:rPr>
              <a:t>This report can be saved or printed to retain for future reference.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title="2017 USDA Foods Worksheet"/>
          <p:cNvPicPr>
            <a:picLocks noChangeAspect="1" noChangeArrowheads="1"/>
          </p:cNvPicPr>
          <p:nvPr/>
        </p:nvPicPr>
        <p:blipFill rotWithShape="1">
          <a:blip r:embed="rId3">
            <a:extLst>
              <a:ext uri="{28A0092B-C50C-407E-A947-70E740481C1C}">
                <a14:useLocalDpi xmlns:a14="http://schemas.microsoft.com/office/drawing/2010/main" val="0"/>
              </a:ext>
            </a:extLst>
          </a:blip>
          <a:srcRect b="29932"/>
          <a:stretch/>
        </p:blipFill>
        <p:spPr bwMode="auto">
          <a:xfrm>
            <a:off x="209550" y="2172214"/>
            <a:ext cx="8518835" cy="390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altLang="en-US" dirty="0">
                <a:latin typeface="Arial" panose="020B0604020202020204" pitchFamily="34" charset="0"/>
              </a:rPr>
              <a:t>USDA Foods Catalog Worksheet</a:t>
            </a:r>
            <a:br>
              <a:rPr lang="en-US" altLang="en-US" dirty="0">
                <a:latin typeface="Arial" panose="020B0604020202020204" pitchFamily="34" charset="0"/>
              </a:rPr>
            </a:br>
            <a:endParaRPr lang="en-US" dirty="0"/>
          </a:p>
        </p:txBody>
      </p:sp>
      <p:sp>
        <p:nvSpPr>
          <p:cNvPr id="15364"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A5F6F3-C8B2-4C67-97D5-4CAEA630F5F4}" type="slidenum">
              <a:rPr lang="en-US" altLang="en-US" sz="1200" smtClean="0">
                <a:solidFill>
                  <a:srgbClr val="898989"/>
                </a:solidFill>
                <a:latin typeface="Arial" panose="020B0604020202020204" pitchFamily="34" charset="0"/>
              </a:rPr>
              <a:pPr>
                <a:spcBef>
                  <a:spcPct val="0"/>
                </a:spcBef>
                <a:buFontTx/>
                <a:buNone/>
              </a:pPr>
              <a:t>8</a:t>
            </a:fld>
            <a:endParaRPr lang="en-US" altLang="en-US" sz="1200" smtClean="0">
              <a:solidFill>
                <a:srgbClr val="898989"/>
              </a:solidFill>
              <a:latin typeface="Arial" panose="020B0604020202020204" pitchFamily="34" charset="0"/>
            </a:endParaRPr>
          </a:p>
        </p:txBody>
      </p:sp>
      <p:sp>
        <p:nvSpPr>
          <p:cNvPr id="15363" name="Text Placeholder 4"/>
          <p:cNvSpPr>
            <a:spLocks noGrp="1"/>
          </p:cNvSpPr>
          <p:nvPr>
            <p:ph type="body" sz="half" idx="4294967295"/>
          </p:nvPr>
        </p:nvSpPr>
        <p:spPr>
          <a:xfrm>
            <a:off x="190500" y="953014"/>
            <a:ext cx="8686800" cy="1219200"/>
          </a:xfrm>
        </p:spPr>
        <p:txBody>
          <a:bodyPr>
            <a:normAutofit fontScale="55000" lnSpcReduction="20000"/>
          </a:bodyPr>
          <a:lstStyle/>
          <a:p>
            <a:pPr marL="0" indent="0">
              <a:buNone/>
            </a:pPr>
            <a:r>
              <a:rPr lang="en-US" altLang="en-US" dirty="0" smtClean="0"/>
              <a:t>The USDA Foods Catalog Worksheet is NOT found in WBSCM.  It is a spreadsheet, available in Excel and as a PDF, that the Oregon FDP creates each year to help schools plan their order.  This spreadsheet will be emailed out to food service managers when the catalog opens each year in January or February, and it will also be available on the program website at </a:t>
            </a:r>
            <a:r>
              <a:rPr lang="en-US" altLang="en-US" dirty="0" smtClean="0">
                <a:hlinkClick r:id="rId4"/>
              </a:rPr>
              <a:t>ODE USDA Foods Site</a:t>
            </a:r>
            <a:r>
              <a:rPr lang="en-US" altLang="en-US" dirty="0" smtClean="0"/>
              <a:t>. There will be two spreadsheets available; one each for direct delivery and diversion.</a:t>
            </a:r>
          </a:p>
          <a:p>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title="2017 Catalog Work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914400"/>
            <a:ext cx="847407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altLang="en-US" dirty="0" smtClean="0">
                <a:latin typeface="Franklin Gothic Book" panose="020B0503020102020204" pitchFamily="34" charset="0"/>
              </a:rPr>
              <a:t>Using the USDA </a:t>
            </a:r>
            <a:r>
              <a:rPr lang="en-US" altLang="en-US" dirty="0">
                <a:latin typeface="Franklin Gothic Book" panose="020B0503020102020204" pitchFamily="34" charset="0"/>
              </a:rPr>
              <a:t>Foods </a:t>
            </a:r>
            <a:r>
              <a:rPr lang="en-US" altLang="en-US" dirty="0" smtClean="0">
                <a:latin typeface="Franklin Gothic Book" panose="020B0503020102020204" pitchFamily="34" charset="0"/>
              </a:rPr>
              <a:t>Worksheet</a:t>
            </a:r>
            <a:r>
              <a:rPr lang="en-US" altLang="en-US" dirty="0">
                <a:latin typeface="Franklin Gothic Book" panose="020B0503020102020204" pitchFamily="34" charset="0"/>
              </a:rPr>
              <a:t/>
            </a:r>
            <a:br>
              <a:rPr lang="en-US" altLang="en-US" dirty="0">
                <a:latin typeface="Franklin Gothic Book" panose="020B0503020102020204" pitchFamily="34" charset="0"/>
              </a:rPr>
            </a:br>
            <a:endParaRPr lang="en-US" dirty="0"/>
          </a:p>
        </p:txBody>
      </p:sp>
      <p:sp>
        <p:nvSpPr>
          <p:cNvPr id="17411"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F36544-F4FB-4DFB-A732-C05B1A5D5BEC}" type="slidenum">
              <a:rPr lang="en-US" altLang="en-US" sz="1200" smtClean="0">
                <a:solidFill>
                  <a:srgbClr val="898989"/>
                </a:solidFill>
                <a:latin typeface="Arial" panose="020B0604020202020204" pitchFamily="34" charset="0"/>
              </a:rPr>
              <a:pPr>
                <a:spcBef>
                  <a:spcPct val="0"/>
                </a:spcBef>
                <a:buFontTx/>
                <a:buNone/>
              </a:pPr>
              <a:t>9</a:t>
            </a:fld>
            <a:endParaRPr lang="en-US" altLang="en-US" sz="1200" smtClean="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57_ODE Powerpoint Template October 2018.potx" id="{83723655-B764-402B-9CAE-8BA2A13D1208}" vid="{A4176366-CCB1-4C72-89AD-52862F500E32}"/>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ctr" eaLnBrk="1" hangingPunct="1">
          <a:spcBef>
            <a:spcPct val="0"/>
          </a:spcBef>
          <a:buFontTx/>
          <a:buNone/>
          <a:defRPr sz="2800" dirty="0">
            <a:solidFill>
              <a:schemeClr val="bg1"/>
            </a:solidFill>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16457_ODE Powerpoint Template October 2018.potx" id="{83723655-B764-402B-9CAE-8BA2A13D1208}" vid="{BF19C954-9DB6-430E-9B7A-0F9D3D0856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895D7B4FD22A4A9C390F7B0E997D3F" ma:contentTypeVersion="7" ma:contentTypeDescription="Create a new document." ma:contentTypeScope="" ma:versionID="78d7bd49f711d3aa5cbb090d4a7360d0">
  <xsd:schema xmlns:xsd="http://www.w3.org/2001/XMLSchema" xmlns:xs="http://www.w3.org/2001/XMLSchema" xmlns:p="http://schemas.microsoft.com/office/2006/metadata/properties" xmlns:ns1="http://schemas.microsoft.com/sharepoint/v3" xmlns:ns2="365df3b4-2938-4962-8750-b3f089551ef3" xmlns:ns3="54031767-dd6d-417c-ab73-583408f47564" targetNamespace="http://schemas.microsoft.com/office/2006/metadata/properties" ma:root="true" ma:fieldsID="588d825b507c8e642fe3917ef671a92c" ns1:_="" ns2:_="" ns3:_="">
    <xsd:import namespace="http://schemas.microsoft.com/sharepoint/v3"/>
    <xsd:import namespace="365df3b4-2938-4962-8750-b3f089551ef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df3b4-2938-4962-8750-b3f089551ef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65df3b4-2938-4962-8750-b3f089551ef3" xsi:nil="true"/>
    <Remediation_x0020_Date xmlns="365df3b4-2938-4962-8750-b3f089551ef3">2019-01-25T08:00:00+00:00</Remediation_x0020_Date>
    <Priority xmlns="365df3b4-2938-4962-8750-b3f089551ef3">New</Priority>
  </documentManagement>
</p:properties>
</file>

<file path=customXml/itemProps1.xml><?xml version="1.0" encoding="utf-8"?>
<ds:datastoreItem xmlns:ds="http://schemas.openxmlformats.org/officeDocument/2006/customXml" ds:itemID="{674E9199-6B5D-4B34-9FCF-E76704EF8B2C}"/>
</file>

<file path=customXml/itemProps2.xml><?xml version="1.0" encoding="utf-8"?>
<ds:datastoreItem xmlns:ds="http://schemas.openxmlformats.org/officeDocument/2006/customXml" ds:itemID="{9AB89124-6266-42F8-A947-D1040B27961A}"/>
</file>

<file path=customXml/itemProps3.xml><?xml version="1.0" encoding="utf-8"?>
<ds:datastoreItem xmlns:ds="http://schemas.openxmlformats.org/officeDocument/2006/customXml" ds:itemID="{3E7126FE-C48C-4596-B392-7F9CEA8BF912}"/>
</file>

<file path=docProps/app.xml><?xml version="1.0" encoding="utf-8"?>
<Properties xmlns="http://schemas.openxmlformats.org/officeDocument/2006/extended-properties" xmlns:vt="http://schemas.openxmlformats.org/officeDocument/2006/docPropsVTypes">
  <Template>ODE Template</Template>
  <TotalTime>21952</TotalTime>
  <Words>4826</Words>
  <Application>Microsoft Office PowerPoint</Application>
  <PresentationFormat>On-screen Show (4:3)</PresentationFormat>
  <Paragraphs>347</Paragraphs>
  <Slides>37</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Cambria</vt:lpstr>
      <vt:lpstr>Franklin Gothic Book</vt:lpstr>
      <vt:lpstr>Palatino Linotype</vt:lpstr>
      <vt:lpstr>Tahoma</vt:lpstr>
      <vt:lpstr>Times New Roman</vt:lpstr>
      <vt:lpstr>Verdana</vt:lpstr>
      <vt:lpstr>ODE_Powerpoint - pattern background</vt:lpstr>
      <vt:lpstr>ODE_Powerpoint</vt:lpstr>
      <vt:lpstr>USDA Food Distribution Program WBSCM RA Training Guide </vt:lpstr>
      <vt:lpstr>Index</vt:lpstr>
      <vt:lpstr>Important Contact Info </vt:lpstr>
      <vt:lpstr>Finding Entitlement</vt:lpstr>
      <vt:lpstr>Locating the Entitlement Summary Report </vt:lpstr>
      <vt:lpstr>Opening Entitlement Summary Report</vt:lpstr>
      <vt:lpstr>Entitlement/Bonus Summary Report Details </vt:lpstr>
      <vt:lpstr>USDA Foods Catalog Worksheet </vt:lpstr>
      <vt:lpstr>Using the USDA Foods Worksheet </vt:lpstr>
      <vt:lpstr>USDA Foods Catalog Worksheet </vt:lpstr>
      <vt:lpstr>Entering an Order for Delivery to the Warehouse In WBSCM </vt:lpstr>
      <vt:lpstr>Domestic Order Entry </vt:lpstr>
      <vt:lpstr>View All Items in the Catalog </vt:lpstr>
      <vt:lpstr>Select Shopping Cart Icon  </vt:lpstr>
      <vt:lpstr>Enter Quantity &amp; Move to Cart </vt:lpstr>
      <vt:lpstr>When you’re ready to submit your Order </vt:lpstr>
      <vt:lpstr>To Expand the View </vt:lpstr>
      <vt:lpstr>Assigning same delivery location to all your items at once </vt:lpstr>
      <vt:lpstr>Delivery to multiple locations </vt:lpstr>
      <vt:lpstr>Update Quantity or Delete Items </vt:lpstr>
      <vt:lpstr>Adding More Items To Your Cart </vt:lpstr>
      <vt:lpstr>Submitting Your Order </vt:lpstr>
      <vt:lpstr>Confirm your Order</vt:lpstr>
      <vt:lpstr>Confirmation of Receipt </vt:lpstr>
      <vt:lpstr>Running A Requisition Status Report </vt:lpstr>
      <vt:lpstr>Accessing Requisition Status Report</vt:lpstr>
      <vt:lpstr>Entering Query Data</vt:lpstr>
      <vt:lpstr>Opening the Report</vt:lpstr>
      <vt:lpstr>First page of Requisition Status Report</vt:lpstr>
      <vt:lpstr>Requisition Status Report </vt:lpstr>
      <vt:lpstr>Requisition Status Report </vt:lpstr>
      <vt:lpstr>Running A Value of Commodities Received – RA Report </vt:lpstr>
      <vt:lpstr>Accessing Value of Commodities Received Report</vt:lpstr>
      <vt:lpstr>Required Query fields</vt:lpstr>
      <vt:lpstr>Page 1 </vt:lpstr>
      <vt:lpstr>Value of Commodities Received PDF</vt:lpstr>
      <vt:lpstr>Civil Rights Statement</vt:lpstr>
    </vt:vector>
  </TitlesOfParts>
  <Company>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Hubeny, Linda</dc:creator>
  <cp:lastModifiedBy>FACHA Chris - ODE</cp:lastModifiedBy>
  <cp:revision>511</cp:revision>
  <cp:lastPrinted>2013-08-02T20:26:57Z</cp:lastPrinted>
  <dcterms:created xsi:type="dcterms:W3CDTF">2011-03-10T13:25:45Z</dcterms:created>
  <dcterms:modified xsi:type="dcterms:W3CDTF">2021-02-02T17:00:21Z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45F3A062-8837-4E15-B121-98E5A8256C7A</vt:lpwstr>
  </property>
  <property fmtid="{D5CDD505-2E9C-101B-9397-08002B2CF9AE}" pid="3" name="ArticulatePath">
    <vt:lpwstr>ODE_WBSCM_RA_Manual</vt:lpwstr>
  </property>
  <property fmtid="{D5CDD505-2E9C-101B-9397-08002B2CF9AE}" pid="4" name="ContentTypeId">
    <vt:lpwstr>0x01010046895D7B4FD22A4A9C390F7B0E997D3F</vt:lpwstr>
  </property>
</Properties>
</file>