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diagrams/data1.xml" ContentType="application/vnd.openxmlformats-officedocument.drawingml.diagramData+xml"/>
  <Override PartName="/ppt/diagrams/data4.xml" ContentType="application/vnd.openxmlformats-officedocument.drawingml.diagramData+xml"/>
  <Override PartName="/ppt/diagrams/data3.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4.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Layouts/slideLayout1.xml" ContentType="application/vnd.openxmlformats-officedocument.presentationml.slideLayout+xml"/>
  <Override PartName="/ppt/notesSlides/notesSlide14.xml" ContentType="application/vnd.openxmlformats-officedocument.presentationml.notesSlide+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slideMasters/slideMaster1.xml" ContentType="application/vnd.openxmlformats-officedocument.presentationml.slideMaster+xml"/>
  <Override PartName="/ppt/notesSlides/notesSlide10.xml" ContentType="application/vnd.openxmlformats-officedocument.presentationml.notesSlide+xml"/>
  <Override PartName="/ppt/slideLayouts/slideLayout9.xml" ContentType="application/vnd.openxmlformats-officedocument.presentationml.slideLayout+xml"/>
  <Override PartName="/ppt/notesSlides/notesSlide6.xml" ContentType="application/vnd.openxmlformats-officedocument.presentationml.notesSlide+xml"/>
  <Override PartName="/ppt/notesSlides/notesSlide5.xml" ContentType="application/vnd.openxmlformats-officedocument.presentationml.notesSlide+xml"/>
  <Override PartName="/ppt/slideLayouts/slideLayout10.xml" ContentType="application/vnd.openxmlformats-officedocument.presentationml.slideLayout+xml"/>
  <Override PartName="/ppt/notesSlides/notesSlide3.xml" ContentType="application/vnd.openxmlformats-officedocument.presentationml.notesSlide+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8.xml" ContentType="application/vnd.openxmlformats-officedocument.presentationml.slideLayout+xml"/>
  <Override PartName="/ppt/notesSlides/notesSlide4.xml" ContentType="application/vnd.openxmlformats-officedocument.presentationml.notesSlide+xml"/>
  <Override PartName="/ppt/slideLayouts/slideLayout6.xml" ContentType="application/vnd.openxmlformats-officedocument.presentationml.slideLayout+xml"/>
  <Override PartName="/ppt/notesSlides/notesSlide9.xml" ContentType="application/vnd.openxmlformats-officedocument.presentationml.notesSlid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Slides/notesSlide8.xml" ContentType="application/vnd.openxmlformats-officedocument.presentationml.notesSlide+xml"/>
  <Override PartName="/ppt/slideLayouts/slideLayout7.xml" ContentType="application/vnd.openxmlformats-officedocument.presentationml.slideLayout+xml"/>
  <Override PartName="/ppt/slideLayouts/slideLayout4.xml" ContentType="application/vnd.openxmlformats-officedocument.presentationml.slideLayout+xml"/>
  <Override PartName="/ppt/notesSlides/notesSlide7.xml" ContentType="application/vnd.openxmlformats-officedocument.presentationml.notesSlide+xml"/>
  <Override PartName="/ppt/slideLayouts/slideLayout5.xml" ContentType="application/vnd.openxmlformats-officedocument.presentationml.slideLayout+xml"/>
  <Override PartName="/ppt/theme/theme1.xml" ContentType="application/vnd.openxmlformats-officedocument.theme+xml"/>
  <Override PartName="/ppt/diagrams/drawing1.xml" ContentType="application/vnd.ms-office.drawingml.diagramDrawing+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diagrams/layout2.xml" ContentType="application/vnd.openxmlformats-officedocument.drawingml.diagramLayout+xml"/>
  <Override PartName="/ppt/theme/theme2.xml" ContentType="application/vnd.openxmlformats-officedocument.theme+xml"/>
  <Override PartName="/ppt/diagrams/drawing2.xml" ContentType="application/vnd.ms-office.drawingml.diagramDrawing+xml"/>
  <Override PartName="/ppt/diagrams/colors2.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notesMasters/notesMaster1.xml" ContentType="application/vnd.openxmlformats-officedocument.presentationml.notesMaster+xml"/>
  <Override PartName="/ppt/diagrams/quickStyle2.xml" ContentType="application/vnd.openxmlformats-officedocument.drawingml.diagramStyle+xml"/>
  <Override PartName="/ppt/diagrams/quickStyle4.xml" ContentType="application/vnd.openxmlformats-officedocument.drawingml.diagramStyle+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layout4.xml" ContentType="application/vnd.openxmlformats-officedocument.drawingml.diagramLayout+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ppt/tags/tag1.xml" ContentType="application/vnd.openxmlformats-officedocument.presentationml.tag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17"/>
  </p:notesMasterIdLst>
  <p:sldIdLst>
    <p:sldId id="256" r:id="rId2"/>
    <p:sldId id="269" r:id="rId3"/>
    <p:sldId id="271" r:id="rId4"/>
    <p:sldId id="268" r:id="rId5"/>
    <p:sldId id="270" r:id="rId6"/>
    <p:sldId id="272" r:id="rId7"/>
    <p:sldId id="273" r:id="rId8"/>
    <p:sldId id="274" r:id="rId9"/>
    <p:sldId id="276" r:id="rId10"/>
    <p:sldId id="275" r:id="rId11"/>
    <p:sldId id="279" r:id="rId12"/>
    <p:sldId id="280" r:id="rId13"/>
    <p:sldId id="281" r:id="rId14"/>
    <p:sldId id="277" r:id="rId15"/>
    <p:sldId id="278" r:id="rId16"/>
  </p:sldIdLst>
  <p:sldSz cx="9144000" cy="6858000" type="screen4x3"/>
  <p:notesSz cx="6858000" cy="9144000"/>
  <p:custDataLst>
    <p:tags r:id="rId18"/>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9714" autoAdjust="0"/>
  </p:normalViewPr>
  <p:slideViewPr>
    <p:cSldViewPr>
      <p:cViewPr varScale="1">
        <p:scale>
          <a:sx n="75" d="100"/>
          <a:sy n="75" d="100"/>
        </p:scale>
        <p:origin x="1014"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289D687-7BB7-433E-8E25-509CCD9DE638}" type="doc">
      <dgm:prSet loTypeId="urn:microsoft.com/office/officeart/2005/8/layout/hProcess9" loCatId="process" qsTypeId="urn:microsoft.com/office/officeart/2005/8/quickstyle/simple1" qsCatId="simple" csTypeId="urn:microsoft.com/office/officeart/2005/8/colors/accent0_1" csCatId="mainScheme" phldr="1"/>
      <dgm:spPr/>
    </dgm:pt>
    <dgm:pt modelId="{973A6544-5B23-4716-A308-C56C2463DAEB}">
      <dgm:prSet phldrT="[Text]"/>
      <dgm:spPr/>
      <dgm:t>
        <a:bodyPr/>
        <a:lstStyle/>
        <a:p>
          <a:r>
            <a:rPr lang="en-US" dirty="0" smtClean="0"/>
            <a:t>Place order with processor</a:t>
          </a:r>
          <a:endParaRPr lang="en-US" dirty="0"/>
        </a:p>
      </dgm:t>
    </dgm:pt>
    <dgm:pt modelId="{E00ED248-9F16-4AD3-8D81-1FA18FA09624}" type="parTrans" cxnId="{D87C674A-B5E4-4F59-9104-04CED2BB8B07}">
      <dgm:prSet/>
      <dgm:spPr/>
      <dgm:t>
        <a:bodyPr/>
        <a:lstStyle/>
        <a:p>
          <a:endParaRPr lang="en-US"/>
        </a:p>
      </dgm:t>
    </dgm:pt>
    <dgm:pt modelId="{F86ED2E4-E751-470A-85C6-A11FB1E2DCC7}" type="sibTrans" cxnId="{D87C674A-B5E4-4F59-9104-04CED2BB8B07}">
      <dgm:prSet/>
      <dgm:spPr/>
      <dgm:t>
        <a:bodyPr/>
        <a:lstStyle/>
        <a:p>
          <a:endParaRPr lang="en-US"/>
        </a:p>
      </dgm:t>
    </dgm:pt>
    <dgm:pt modelId="{B29CA584-D4FB-464B-B355-109DBCF01794}">
      <dgm:prSet phldrT="[Text]"/>
      <dgm:spPr/>
      <dgm:t>
        <a:bodyPr/>
        <a:lstStyle/>
        <a:p>
          <a:r>
            <a:rPr lang="en-US" dirty="0" smtClean="0"/>
            <a:t>Receives  food from processor via direct ship, distributor or TFS/Good Source</a:t>
          </a:r>
          <a:endParaRPr lang="en-US" dirty="0"/>
        </a:p>
      </dgm:t>
    </dgm:pt>
    <dgm:pt modelId="{ABC9D40B-01DF-44E4-93B2-5857EF7DC495}" type="parTrans" cxnId="{9E35A5B5-BD13-4A95-A9B6-C8CD2631652E}">
      <dgm:prSet/>
      <dgm:spPr/>
      <dgm:t>
        <a:bodyPr/>
        <a:lstStyle/>
        <a:p>
          <a:endParaRPr lang="en-US"/>
        </a:p>
      </dgm:t>
    </dgm:pt>
    <dgm:pt modelId="{FA81538D-C34D-4909-A701-0A7A3004659B}" type="sibTrans" cxnId="{9E35A5B5-BD13-4A95-A9B6-C8CD2631652E}">
      <dgm:prSet/>
      <dgm:spPr/>
      <dgm:t>
        <a:bodyPr/>
        <a:lstStyle/>
        <a:p>
          <a:endParaRPr lang="en-US"/>
        </a:p>
      </dgm:t>
    </dgm:pt>
    <dgm:pt modelId="{4338B7C8-80C0-4BAD-A559-BEFEB9C895FE}">
      <dgm:prSet phldrT="[Text]"/>
      <dgm:spPr/>
      <dgm:t>
        <a:bodyPr/>
        <a:lstStyle/>
        <a:p>
          <a:r>
            <a:rPr lang="en-US" dirty="0" smtClean="0"/>
            <a:t>Sponsor receives and validates quantities and condition </a:t>
          </a:r>
          <a:endParaRPr lang="en-US" dirty="0"/>
        </a:p>
      </dgm:t>
      <dgm:extLst>
        <a:ext uri="{E40237B7-FDA0-4F09-8148-C483321AD2D9}">
          <dgm14:cNvPr xmlns:dgm14="http://schemas.microsoft.com/office/drawing/2010/diagram" id="0" name="" descr="Arrow with four boxes. Box one reads &quot;Place order with processor&quot;.  Box two reads &quot;Good Source/TFS confirms delivery date&quot;.  Box three reads &quot;Food arrives on truck&quot;.  Box four reads &quot;Sponsor receives and validates quantities and condition&quot;.&#10;" title="Processing Receiving Flow"/>
        </a:ext>
      </dgm:extLst>
    </dgm:pt>
    <dgm:pt modelId="{A716D73E-52E1-4702-9775-55F1EDB38463}" type="parTrans" cxnId="{27F43045-F7D4-4AE1-8A5C-86AFA3D505DD}">
      <dgm:prSet/>
      <dgm:spPr/>
      <dgm:t>
        <a:bodyPr/>
        <a:lstStyle/>
        <a:p>
          <a:endParaRPr lang="en-US"/>
        </a:p>
      </dgm:t>
    </dgm:pt>
    <dgm:pt modelId="{49D29A58-CB2C-496A-A9DC-6DE39B9BD1AB}" type="sibTrans" cxnId="{27F43045-F7D4-4AE1-8A5C-86AFA3D505DD}">
      <dgm:prSet/>
      <dgm:spPr/>
      <dgm:t>
        <a:bodyPr/>
        <a:lstStyle/>
        <a:p>
          <a:endParaRPr lang="en-US"/>
        </a:p>
      </dgm:t>
    </dgm:pt>
    <dgm:pt modelId="{45700AA7-8289-4647-9349-CF4A07C6B66E}">
      <dgm:prSet/>
      <dgm:spPr/>
      <dgm:t>
        <a:bodyPr/>
        <a:lstStyle/>
        <a:p>
          <a:r>
            <a:rPr lang="en-US" dirty="0" smtClean="0"/>
            <a:t>Sponsor checks value pass through  method used and verifies credit.</a:t>
          </a:r>
          <a:endParaRPr lang="en-US" dirty="0"/>
        </a:p>
      </dgm:t>
    </dgm:pt>
    <dgm:pt modelId="{7510C471-E27F-41BD-A40F-9AE3F6C1A342}" type="parTrans" cxnId="{DCC29B7F-0A76-4BE3-867B-1458A7E88FD2}">
      <dgm:prSet/>
      <dgm:spPr/>
      <dgm:t>
        <a:bodyPr/>
        <a:lstStyle/>
        <a:p>
          <a:endParaRPr lang="en-US"/>
        </a:p>
      </dgm:t>
    </dgm:pt>
    <dgm:pt modelId="{132C50E3-E77C-4017-A106-E4BF3D09E6A0}" type="sibTrans" cxnId="{DCC29B7F-0A76-4BE3-867B-1458A7E88FD2}">
      <dgm:prSet/>
      <dgm:spPr/>
      <dgm:t>
        <a:bodyPr/>
        <a:lstStyle/>
        <a:p>
          <a:endParaRPr lang="en-US"/>
        </a:p>
      </dgm:t>
    </dgm:pt>
    <dgm:pt modelId="{36D4DD28-C545-4B4E-A70D-F6296318AD6C}" type="pres">
      <dgm:prSet presAssocID="{D289D687-7BB7-433E-8E25-509CCD9DE638}" presName="CompostProcess" presStyleCnt="0">
        <dgm:presLayoutVars>
          <dgm:dir/>
          <dgm:resizeHandles val="exact"/>
        </dgm:presLayoutVars>
      </dgm:prSet>
      <dgm:spPr/>
    </dgm:pt>
    <dgm:pt modelId="{6F085E91-1BA7-45D6-A50C-BD9F38BD0667}" type="pres">
      <dgm:prSet presAssocID="{D289D687-7BB7-433E-8E25-509CCD9DE638}" presName="arrow" presStyleLbl="bgShp" presStyleIdx="0" presStyleCnt="1"/>
      <dgm:spPr/>
      <dgm:t>
        <a:bodyPr/>
        <a:lstStyle/>
        <a:p>
          <a:endParaRPr lang="en-US"/>
        </a:p>
      </dgm:t>
    </dgm:pt>
    <dgm:pt modelId="{F518C6EF-841E-47A5-B24F-C61F2DBAD984}" type="pres">
      <dgm:prSet presAssocID="{D289D687-7BB7-433E-8E25-509CCD9DE638}" presName="linearProcess" presStyleCnt="0"/>
      <dgm:spPr/>
    </dgm:pt>
    <dgm:pt modelId="{BF9E5A84-555A-4F3F-8AB6-58F291FCE011}" type="pres">
      <dgm:prSet presAssocID="{973A6544-5B23-4716-A308-C56C2463DAEB}" presName="textNode" presStyleLbl="node1" presStyleIdx="0" presStyleCnt="4">
        <dgm:presLayoutVars>
          <dgm:bulletEnabled val="1"/>
        </dgm:presLayoutVars>
      </dgm:prSet>
      <dgm:spPr/>
      <dgm:t>
        <a:bodyPr/>
        <a:lstStyle/>
        <a:p>
          <a:endParaRPr lang="en-US"/>
        </a:p>
      </dgm:t>
    </dgm:pt>
    <dgm:pt modelId="{13BE389A-0496-477C-8FDD-2EF896DD5E8C}" type="pres">
      <dgm:prSet presAssocID="{F86ED2E4-E751-470A-85C6-A11FB1E2DCC7}" presName="sibTrans" presStyleCnt="0"/>
      <dgm:spPr/>
    </dgm:pt>
    <dgm:pt modelId="{54DA9321-A8D5-4788-BE63-875119A7C3E6}" type="pres">
      <dgm:prSet presAssocID="{B29CA584-D4FB-464B-B355-109DBCF01794}" presName="textNode" presStyleLbl="node1" presStyleIdx="1" presStyleCnt="4">
        <dgm:presLayoutVars>
          <dgm:bulletEnabled val="1"/>
        </dgm:presLayoutVars>
      </dgm:prSet>
      <dgm:spPr/>
      <dgm:t>
        <a:bodyPr/>
        <a:lstStyle/>
        <a:p>
          <a:endParaRPr lang="en-US"/>
        </a:p>
      </dgm:t>
    </dgm:pt>
    <dgm:pt modelId="{936CF145-F6B0-40BD-8255-F2C26B0692E8}" type="pres">
      <dgm:prSet presAssocID="{FA81538D-C34D-4909-A701-0A7A3004659B}" presName="sibTrans" presStyleCnt="0"/>
      <dgm:spPr/>
    </dgm:pt>
    <dgm:pt modelId="{1EC6D1D0-82E9-485A-AFDE-645D405B3810}" type="pres">
      <dgm:prSet presAssocID="{4338B7C8-80C0-4BAD-A559-BEFEB9C895FE}" presName="textNode" presStyleLbl="node1" presStyleIdx="2" presStyleCnt="4">
        <dgm:presLayoutVars>
          <dgm:bulletEnabled val="1"/>
        </dgm:presLayoutVars>
      </dgm:prSet>
      <dgm:spPr/>
      <dgm:t>
        <a:bodyPr/>
        <a:lstStyle/>
        <a:p>
          <a:endParaRPr lang="en-US"/>
        </a:p>
      </dgm:t>
    </dgm:pt>
    <dgm:pt modelId="{FA7EDD53-969B-4A28-8F5D-CF818B4DAC8C}" type="pres">
      <dgm:prSet presAssocID="{49D29A58-CB2C-496A-A9DC-6DE39B9BD1AB}" presName="sibTrans" presStyleCnt="0"/>
      <dgm:spPr/>
    </dgm:pt>
    <dgm:pt modelId="{E9D4432A-6B1C-4CF3-ACC1-1FF35E8C68E8}" type="pres">
      <dgm:prSet presAssocID="{45700AA7-8289-4647-9349-CF4A07C6B66E}" presName="textNode" presStyleLbl="node1" presStyleIdx="3" presStyleCnt="4">
        <dgm:presLayoutVars>
          <dgm:bulletEnabled val="1"/>
        </dgm:presLayoutVars>
      </dgm:prSet>
      <dgm:spPr/>
      <dgm:t>
        <a:bodyPr/>
        <a:lstStyle/>
        <a:p>
          <a:endParaRPr lang="en-US"/>
        </a:p>
      </dgm:t>
    </dgm:pt>
  </dgm:ptLst>
  <dgm:cxnLst>
    <dgm:cxn modelId="{B830E38E-E264-4CA4-8FE6-EDE0A648434A}" type="presOf" srcId="{45700AA7-8289-4647-9349-CF4A07C6B66E}" destId="{E9D4432A-6B1C-4CF3-ACC1-1FF35E8C68E8}" srcOrd="0" destOrd="0" presId="urn:microsoft.com/office/officeart/2005/8/layout/hProcess9"/>
    <dgm:cxn modelId="{D27C2F15-17FC-4A6F-AFDA-955B6060D614}" type="presOf" srcId="{B29CA584-D4FB-464B-B355-109DBCF01794}" destId="{54DA9321-A8D5-4788-BE63-875119A7C3E6}" srcOrd="0" destOrd="0" presId="urn:microsoft.com/office/officeart/2005/8/layout/hProcess9"/>
    <dgm:cxn modelId="{27F43045-F7D4-4AE1-8A5C-86AFA3D505DD}" srcId="{D289D687-7BB7-433E-8E25-509CCD9DE638}" destId="{4338B7C8-80C0-4BAD-A559-BEFEB9C895FE}" srcOrd="2" destOrd="0" parTransId="{A716D73E-52E1-4702-9775-55F1EDB38463}" sibTransId="{49D29A58-CB2C-496A-A9DC-6DE39B9BD1AB}"/>
    <dgm:cxn modelId="{250247F4-9BA2-41C3-B403-99A876A5B20D}" type="presOf" srcId="{973A6544-5B23-4716-A308-C56C2463DAEB}" destId="{BF9E5A84-555A-4F3F-8AB6-58F291FCE011}" srcOrd="0" destOrd="0" presId="urn:microsoft.com/office/officeart/2005/8/layout/hProcess9"/>
    <dgm:cxn modelId="{9E35A5B5-BD13-4A95-A9B6-C8CD2631652E}" srcId="{D289D687-7BB7-433E-8E25-509CCD9DE638}" destId="{B29CA584-D4FB-464B-B355-109DBCF01794}" srcOrd="1" destOrd="0" parTransId="{ABC9D40B-01DF-44E4-93B2-5857EF7DC495}" sibTransId="{FA81538D-C34D-4909-A701-0A7A3004659B}"/>
    <dgm:cxn modelId="{DCC29B7F-0A76-4BE3-867B-1458A7E88FD2}" srcId="{D289D687-7BB7-433E-8E25-509CCD9DE638}" destId="{45700AA7-8289-4647-9349-CF4A07C6B66E}" srcOrd="3" destOrd="0" parTransId="{7510C471-E27F-41BD-A40F-9AE3F6C1A342}" sibTransId="{132C50E3-E77C-4017-A106-E4BF3D09E6A0}"/>
    <dgm:cxn modelId="{D87C674A-B5E4-4F59-9104-04CED2BB8B07}" srcId="{D289D687-7BB7-433E-8E25-509CCD9DE638}" destId="{973A6544-5B23-4716-A308-C56C2463DAEB}" srcOrd="0" destOrd="0" parTransId="{E00ED248-9F16-4AD3-8D81-1FA18FA09624}" sibTransId="{F86ED2E4-E751-470A-85C6-A11FB1E2DCC7}"/>
    <dgm:cxn modelId="{C17CB5AC-4714-452A-ACDF-2DE7C3F48261}" type="presOf" srcId="{D289D687-7BB7-433E-8E25-509CCD9DE638}" destId="{36D4DD28-C545-4B4E-A70D-F6296318AD6C}" srcOrd="0" destOrd="0" presId="urn:microsoft.com/office/officeart/2005/8/layout/hProcess9"/>
    <dgm:cxn modelId="{BBE1D3D7-D28A-4C6E-98BB-95B6F094CCD7}" type="presOf" srcId="{4338B7C8-80C0-4BAD-A559-BEFEB9C895FE}" destId="{1EC6D1D0-82E9-485A-AFDE-645D405B3810}" srcOrd="0" destOrd="0" presId="urn:microsoft.com/office/officeart/2005/8/layout/hProcess9"/>
    <dgm:cxn modelId="{EFB7906F-93AE-4E64-BE37-FA3B7D2B59BF}" type="presParOf" srcId="{36D4DD28-C545-4B4E-A70D-F6296318AD6C}" destId="{6F085E91-1BA7-45D6-A50C-BD9F38BD0667}" srcOrd="0" destOrd="0" presId="urn:microsoft.com/office/officeart/2005/8/layout/hProcess9"/>
    <dgm:cxn modelId="{C27FFEAC-FE1A-4F51-9415-5F95652A22C6}" type="presParOf" srcId="{36D4DD28-C545-4B4E-A70D-F6296318AD6C}" destId="{F518C6EF-841E-47A5-B24F-C61F2DBAD984}" srcOrd="1" destOrd="0" presId="urn:microsoft.com/office/officeart/2005/8/layout/hProcess9"/>
    <dgm:cxn modelId="{4FA78C6B-6553-4DD0-AEBD-D0A6F9B7F9A1}" type="presParOf" srcId="{F518C6EF-841E-47A5-B24F-C61F2DBAD984}" destId="{BF9E5A84-555A-4F3F-8AB6-58F291FCE011}" srcOrd="0" destOrd="0" presId="urn:microsoft.com/office/officeart/2005/8/layout/hProcess9"/>
    <dgm:cxn modelId="{9BD874C3-8A52-49BB-85A5-3A0DEA549568}" type="presParOf" srcId="{F518C6EF-841E-47A5-B24F-C61F2DBAD984}" destId="{13BE389A-0496-477C-8FDD-2EF896DD5E8C}" srcOrd="1" destOrd="0" presId="urn:microsoft.com/office/officeart/2005/8/layout/hProcess9"/>
    <dgm:cxn modelId="{18349401-ACA6-471E-AAB1-2A12B13E5C59}" type="presParOf" srcId="{F518C6EF-841E-47A5-B24F-C61F2DBAD984}" destId="{54DA9321-A8D5-4788-BE63-875119A7C3E6}" srcOrd="2" destOrd="0" presId="urn:microsoft.com/office/officeart/2005/8/layout/hProcess9"/>
    <dgm:cxn modelId="{AA958F27-4A2F-45AE-A8DE-9D1562027480}" type="presParOf" srcId="{F518C6EF-841E-47A5-B24F-C61F2DBAD984}" destId="{936CF145-F6B0-40BD-8255-F2C26B0692E8}" srcOrd="3" destOrd="0" presId="urn:microsoft.com/office/officeart/2005/8/layout/hProcess9"/>
    <dgm:cxn modelId="{AF947B12-D848-46BD-99D8-E9918D54EB8C}" type="presParOf" srcId="{F518C6EF-841E-47A5-B24F-C61F2DBAD984}" destId="{1EC6D1D0-82E9-485A-AFDE-645D405B3810}" srcOrd="4" destOrd="0" presId="urn:microsoft.com/office/officeart/2005/8/layout/hProcess9"/>
    <dgm:cxn modelId="{516DF718-5B8B-4251-B673-B04B80775ACE}" type="presParOf" srcId="{F518C6EF-841E-47A5-B24F-C61F2DBAD984}" destId="{FA7EDD53-969B-4A28-8F5D-CF818B4DAC8C}" srcOrd="5" destOrd="0" presId="urn:microsoft.com/office/officeart/2005/8/layout/hProcess9"/>
    <dgm:cxn modelId="{4A715BCC-1CC6-484D-9975-B47797F893C8}" type="presParOf" srcId="{F518C6EF-841E-47A5-B24F-C61F2DBAD984}" destId="{E9D4432A-6B1C-4CF3-ACC1-1FF35E8C68E8}" srcOrd="6"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289D687-7BB7-433E-8E25-509CCD9DE638}" type="doc">
      <dgm:prSet loTypeId="urn:microsoft.com/office/officeart/2005/8/layout/hProcess9" loCatId="process" qsTypeId="urn:microsoft.com/office/officeart/2005/8/quickstyle/simple1" qsCatId="simple" csTypeId="urn:microsoft.com/office/officeart/2005/8/colors/accent0_1" csCatId="mainScheme" phldr="1"/>
      <dgm:spPr/>
    </dgm:pt>
    <dgm:pt modelId="{973A6544-5B23-4716-A308-C56C2463DAEB}">
      <dgm:prSet phldrT="[Text]"/>
      <dgm:spPr/>
      <dgm:t>
        <a:bodyPr/>
        <a:lstStyle/>
        <a:p>
          <a:r>
            <a:rPr lang="en-US" dirty="0" smtClean="0"/>
            <a:t>Release inventory from Good Source/TFS E-commerce System</a:t>
          </a:r>
          <a:endParaRPr lang="en-US" dirty="0"/>
        </a:p>
      </dgm:t>
    </dgm:pt>
    <dgm:pt modelId="{E00ED248-9F16-4AD3-8D81-1FA18FA09624}" type="parTrans" cxnId="{D87C674A-B5E4-4F59-9104-04CED2BB8B07}">
      <dgm:prSet/>
      <dgm:spPr/>
      <dgm:t>
        <a:bodyPr/>
        <a:lstStyle/>
        <a:p>
          <a:endParaRPr lang="en-US"/>
        </a:p>
      </dgm:t>
    </dgm:pt>
    <dgm:pt modelId="{F86ED2E4-E751-470A-85C6-A11FB1E2DCC7}" type="sibTrans" cxnId="{D87C674A-B5E4-4F59-9104-04CED2BB8B07}">
      <dgm:prSet/>
      <dgm:spPr/>
      <dgm:t>
        <a:bodyPr/>
        <a:lstStyle/>
        <a:p>
          <a:endParaRPr lang="en-US"/>
        </a:p>
      </dgm:t>
    </dgm:pt>
    <dgm:pt modelId="{B29CA584-D4FB-464B-B355-109DBCF01794}">
      <dgm:prSet phldrT="[Text]"/>
      <dgm:spPr/>
      <dgm:t>
        <a:bodyPr/>
        <a:lstStyle/>
        <a:p>
          <a:r>
            <a:rPr lang="en-US" dirty="0" smtClean="0"/>
            <a:t>Good Source/TFS confirms delivery date</a:t>
          </a:r>
          <a:endParaRPr lang="en-US" dirty="0"/>
        </a:p>
      </dgm:t>
    </dgm:pt>
    <dgm:pt modelId="{ABC9D40B-01DF-44E4-93B2-5857EF7DC495}" type="parTrans" cxnId="{9E35A5B5-BD13-4A95-A9B6-C8CD2631652E}">
      <dgm:prSet/>
      <dgm:spPr/>
      <dgm:t>
        <a:bodyPr/>
        <a:lstStyle/>
        <a:p>
          <a:endParaRPr lang="en-US"/>
        </a:p>
      </dgm:t>
    </dgm:pt>
    <dgm:pt modelId="{FA81538D-C34D-4909-A701-0A7A3004659B}" type="sibTrans" cxnId="{9E35A5B5-BD13-4A95-A9B6-C8CD2631652E}">
      <dgm:prSet/>
      <dgm:spPr/>
      <dgm:t>
        <a:bodyPr/>
        <a:lstStyle/>
        <a:p>
          <a:endParaRPr lang="en-US"/>
        </a:p>
      </dgm:t>
    </dgm:pt>
    <dgm:pt modelId="{4338B7C8-80C0-4BAD-A559-BEFEB9C895FE}">
      <dgm:prSet phldrT="[Text]"/>
      <dgm:spPr/>
      <dgm:t>
        <a:bodyPr/>
        <a:lstStyle/>
        <a:p>
          <a:r>
            <a:rPr lang="en-US" dirty="0" smtClean="0"/>
            <a:t>Food arrives on truck </a:t>
          </a:r>
          <a:endParaRPr lang="en-US" dirty="0"/>
        </a:p>
      </dgm:t>
    </dgm:pt>
    <dgm:pt modelId="{A716D73E-52E1-4702-9775-55F1EDB38463}" type="parTrans" cxnId="{27F43045-F7D4-4AE1-8A5C-86AFA3D505DD}">
      <dgm:prSet/>
      <dgm:spPr/>
      <dgm:t>
        <a:bodyPr/>
        <a:lstStyle/>
        <a:p>
          <a:endParaRPr lang="en-US"/>
        </a:p>
      </dgm:t>
    </dgm:pt>
    <dgm:pt modelId="{49D29A58-CB2C-496A-A9DC-6DE39B9BD1AB}" type="sibTrans" cxnId="{27F43045-F7D4-4AE1-8A5C-86AFA3D505DD}">
      <dgm:prSet/>
      <dgm:spPr/>
      <dgm:t>
        <a:bodyPr/>
        <a:lstStyle/>
        <a:p>
          <a:endParaRPr lang="en-US"/>
        </a:p>
      </dgm:t>
    </dgm:pt>
    <dgm:pt modelId="{45700AA7-8289-4647-9349-CF4A07C6B66E}">
      <dgm:prSet/>
      <dgm:spPr/>
      <dgm:t>
        <a:bodyPr/>
        <a:lstStyle/>
        <a:p>
          <a:r>
            <a:rPr lang="en-US" dirty="0" smtClean="0"/>
            <a:t>Sponsor receives and validates quantities and condition</a:t>
          </a:r>
          <a:endParaRPr lang="en-US" dirty="0"/>
        </a:p>
      </dgm:t>
    </dgm:pt>
    <dgm:pt modelId="{7510C471-E27F-41BD-A40F-9AE3F6C1A342}" type="parTrans" cxnId="{DCC29B7F-0A76-4BE3-867B-1458A7E88FD2}">
      <dgm:prSet/>
      <dgm:spPr/>
      <dgm:t>
        <a:bodyPr/>
        <a:lstStyle/>
        <a:p>
          <a:endParaRPr lang="en-US"/>
        </a:p>
      </dgm:t>
    </dgm:pt>
    <dgm:pt modelId="{132C50E3-E77C-4017-A106-E4BF3D09E6A0}" type="sibTrans" cxnId="{DCC29B7F-0A76-4BE3-867B-1458A7E88FD2}">
      <dgm:prSet/>
      <dgm:spPr/>
      <dgm:t>
        <a:bodyPr/>
        <a:lstStyle/>
        <a:p>
          <a:endParaRPr lang="en-US"/>
        </a:p>
      </dgm:t>
    </dgm:pt>
    <dgm:pt modelId="{36D4DD28-C545-4B4E-A70D-F6296318AD6C}" type="pres">
      <dgm:prSet presAssocID="{D289D687-7BB7-433E-8E25-509CCD9DE638}" presName="CompostProcess" presStyleCnt="0">
        <dgm:presLayoutVars>
          <dgm:dir/>
          <dgm:resizeHandles val="exact"/>
        </dgm:presLayoutVars>
      </dgm:prSet>
      <dgm:spPr/>
    </dgm:pt>
    <dgm:pt modelId="{6F085E91-1BA7-45D6-A50C-BD9F38BD0667}" type="pres">
      <dgm:prSet presAssocID="{D289D687-7BB7-433E-8E25-509CCD9DE638}" presName="arrow" presStyleLbl="bgShp" presStyleIdx="0" presStyleCnt="1"/>
      <dgm:spPr/>
      <dgm:t>
        <a:bodyPr/>
        <a:lstStyle/>
        <a:p>
          <a:endParaRPr lang="en-US"/>
        </a:p>
      </dgm:t>
    </dgm:pt>
    <dgm:pt modelId="{F518C6EF-841E-47A5-B24F-C61F2DBAD984}" type="pres">
      <dgm:prSet presAssocID="{D289D687-7BB7-433E-8E25-509CCD9DE638}" presName="linearProcess" presStyleCnt="0"/>
      <dgm:spPr/>
    </dgm:pt>
    <dgm:pt modelId="{BF9E5A84-555A-4F3F-8AB6-58F291FCE011}" type="pres">
      <dgm:prSet presAssocID="{973A6544-5B23-4716-A308-C56C2463DAEB}" presName="textNode" presStyleLbl="node1" presStyleIdx="0" presStyleCnt="4">
        <dgm:presLayoutVars>
          <dgm:bulletEnabled val="1"/>
        </dgm:presLayoutVars>
      </dgm:prSet>
      <dgm:spPr/>
      <dgm:t>
        <a:bodyPr/>
        <a:lstStyle/>
        <a:p>
          <a:endParaRPr lang="en-US"/>
        </a:p>
      </dgm:t>
    </dgm:pt>
    <dgm:pt modelId="{13BE389A-0496-477C-8FDD-2EF896DD5E8C}" type="pres">
      <dgm:prSet presAssocID="{F86ED2E4-E751-470A-85C6-A11FB1E2DCC7}" presName="sibTrans" presStyleCnt="0"/>
      <dgm:spPr/>
    </dgm:pt>
    <dgm:pt modelId="{54DA9321-A8D5-4788-BE63-875119A7C3E6}" type="pres">
      <dgm:prSet presAssocID="{B29CA584-D4FB-464B-B355-109DBCF01794}" presName="textNode" presStyleLbl="node1" presStyleIdx="1" presStyleCnt="4">
        <dgm:presLayoutVars>
          <dgm:bulletEnabled val="1"/>
        </dgm:presLayoutVars>
      </dgm:prSet>
      <dgm:spPr/>
      <dgm:t>
        <a:bodyPr/>
        <a:lstStyle/>
        <a:p>
          <a:endParaRPr lang="en-US"/>
        </a:p>
      </dgm:t>
    </dgm:pt>
    <dgm:pt modelId="{936CF145-F6B0-40BD-8255-F2C26B0692E8}" type="pres">
      <dgm:prSet presAssocID="{FA81538D-C34D-4909-A701-0A7A3004659B}" presName="sibTrans" presStyleCnt="0"/>
      <dgm:spPr/>
    </dgm:pt>
    <dgm:pt modelId="{1EC6D1D0-82E9-485A-AFDE-645D405B3810}" type="pres">
      <dgm:prSet presAssocID="{4338B7C8-80C0-4BAD-A559-BEFEB9C895FE}" presName="textNode" presStyleLbl="node1" presStyleIdx="2" presStyleCnt="4">
        <dgm:presLayoutVars>
          <dgm:bulletEnabled val="1"/>
        </dgm:presLayoutVars>
      </dgm:prSet>
      <dgm:spPr/>
      <dgm:t>
        <a:bodyPr/>
        <a:lstStyle/>
        <a:p>
          <a:endParaRPr lang="en-US"/>
        </a:p>
      </dgm:t>
    </dgm:pt>
    <dgm:pt modelId="{FA7EDD53-969B-4A28-8F5D-CF818B4DAC8C}" type="pres">
      <dgm:prSet presAssocID="{49D29A58-CB2C-496A-A9DC-6DE39B9BD1AB}" presName="sibTrans" presStyleCnt="0"/>
      <dgm:spPr/>
    </dgm:pt>
    <dgm:pt modelId="{E9D4432A-6B1C-4CF3-ACC1-1FF35E8C68E8}" type="pres">
      <dgm:prSet presAssocID="{45700AA7-8289-4647-9349-CF4A07C6B66E}" presName="textNode" presStyleLbl="node1" presStyleIdx="3" presStyleCnt="4">
        <dgm:presLayoutVars>
          <dgm:bulletEnabled val="1"/>
        </dgm:presLayoutVars>
      </dgm:prSet>
      <dgm:spPr/>
      <dgm:t>
        <a:bodyPr/>
        <a:lstStyle/>
        <a:p>
          <a:endParaRPr lang="en-US"/>
        </a:p>
      </dgm:t>
    </dgm:pt>
  </dgm:ptLst>
  <dgm:cxnLst>
    <dgm:cxn modelId="{9E35A5B5-BD13-4A95-A9B6-C8CD2631652E}" srcId="{D289D687-7BB7-433E-8E25-509CCD9DE638}" destId="{B29CA584-D4FB-464B-B355-109DBCF01794}" srcOrd="1" destOrd="0" parTransId="{ABC9D40B-01DF-44E4-93B2-5857EF7DC495}" sibTransId="{FA81538D-C34D-4909-A701-0A7A3004659B}"/>
    <dgm:cxn modelId="{3DA46278-4AC7-48AA-A031-00660ECEA889}" type="presOf" srcId="{45700AA7-8289-4647-9349-CF4A07C6B66E}" destId="{E9D4432A-6B1C-4CF3-ACC1-1FF35E8C68E8}" srcOrd="0" destOrd="0" presId="urn:microsoft.com/office/officeart/2005/8/layout/hProcess9"/>
    <dgm:cxn modelId="{CDC54739-8F60-44C0-B2CB-BDA4533BC3B5}" type="presOf" srcId="{D289D687-7BB7-433E-8E25-509CCD9DE638}" destId="{36D4DD28-C545-4B4E-A70D-F6296318AD6C}" srcOrd="0" destOrd="0" presId="urn:microsoft.com/office/officeart/2005/8/layout/hProcess9"/>
    <dgm:cxn modelId="{D87C674A-B5E4-4F59-9104-04CED2BB8B07}" srcId="{D289D687-7BB7-433E-8E25-509CCD9DE638}" destId="{973A6544-5B23-4716-A308-C56C2463DAEB}" srcOrd="0" destOrd="0" parTransId="{E00ED248-9F16-4AD3-8D81-1FA18FA09624}" sibTransId="{F86ED2E4-E751-470A-85C6-A11FB1E2DCC7}"/>
    <dgm:cxn modelId="{2766FE81-3350-4030-94C8-300CF5F3EB41}" type="presOf" srcId="{B29CA584-D4FB-464B-B355-109DBCF01794}" destId="{54DA9321-A8D5-4788-BE63-875119A7C3E6}" srcOrd="0" destOrd="0" presId="urn:microsoft.com/office/officeart/2005/8/layout/hProcess9"/>
    <dgm:cxn modelId="{5C18902C-A373-4474-9B4D-C1CF3DCFA4AC}" type="presOf" srcId="{4338B7C8-80C0-4BAD-A559-BEFEB9C895FE}" destId="{1EC6D1D0-82E9-485A-AFDE-645D405B3810}" srcOrd="0" destOrd="0" presId="urn:microsoft.com/office/officeart/2005/8/layout/hProcess9"/>
    <dgm:cxn modelId="{27F43045-F7D4-4AE1-8A5C-86AFA3D505DD}" srcId="{D289D687-7BB7-433E-8E25-509CCD9DE638}" destId="{4338B7C8-80C0-4BAD-A559-BEFEB9C895FE}" srcOrd="2" destOrd="0" parTransId="{A716D73E-52E1-4702-9775-55F1EDB38463}" sibTransId="{49D29A58-CB2C-496A-A9DC-6DE39B9BD1AB}"/>
    <dgm:cxn modelId="{DCC29B7F-0A76-4BE3-867B-1458A7E88FD2}" srcId="{D289D687-7BB7-433E-8E25-509CCD9DE638}" destId="{45700AA7-8289-4647-9349-CF4A07C6B66E}" srcOrd="3" destOrd="0" parTransId="{7510C471-E27F-41BD-A40F-9AE3F6C1A342}" sibTransId="{132C50E3-E77C-4017-A106-E4BF3D09E6A0}"/>
    <dgm:cxn modelId="{13D5AA44-64FB-4F19-A811-2178B9B643C9}" type="presOf" srcId="{973A6544-5B23-4716-A308-C56C2463DAEB}" destId="{BF9E5A84-555A-4F3F-8AB6-58F291FCE011}" srcOrd="0" destOrd="0" presId="urn:microsoft.com/office/officeart/2005/8/layout/hProcess9"/>
    <dgm:cxn modelId="{09D64C94-DE0C-496C-A2B5-EA6E199AC24C}" type="presParOf" srcId="{36D4DD28-C545-4B4E-A70D-F6296318AD6C}" destId="{6F085E91-1BA7-45D6-A50C-BD9F38BD0667}" srcOrd="0" destOrd="0" presId="urn:microsoft.com/office/officeart/2005/8/layout/hProcess9"/>
    <dgm:cxn modelId="{64FE3080-9FC0-4E4D-B58E-49FE371F9F81}" type="presParOf" srcId="{36D4DD28-C545-4B4E-A70D-F6296318AD6C}" destId="{F518C6EF-841E-47A5-B24F-C61F2DBAD984}" srcOrd="1" destOrd="0" presId="urn:microsoft.com/office/officeart/2005/8/layout/hProcess9"/>
    <dgm:cxn modelId="{EB9DF4E1-DC8E-45EF-88C8-0DD07A47F7A1}" type="presParOf" srcId="{F518C6EF-841E-47A5-B24F-C61F2DBAD984}" destId="{BF9E5A84-555A-4F3F-8AB6-58F291FCE011}" srcOrd="0" destOrd="0" presId="urn:microsoft.com/office/officeart/2005/8/layout/hProcess9"/>
    <dgm:cxn modelId="{DFFD3121-341B-4FEA-9F09-EFFE159178AE}" type="presParOf" srcId="{F518C6EF-841E-47A5-B24F-C61F2DBAD984}" destId="{13BE389A-0496-477C-8FDD-2EF896DD5E8C}" srcOrd="1" destOrd="0" presId="urn:microsoft.com/office/officeart/2005/8/layout/hProcess9"/>
    <dgm:cxn modelId="{B2244B8A-F888-45BB-8D77-8AA1215BE8BC}" type="presParOf" srcId="{F518C6EF-841E-47A5-B24F-C61F2DBAD984}" destId="{54DA9321-A8D5-4788-BE63-875119A7C3E6}" srcOrd="2" destOrd="0" presId="urn:microsoft.com/office/officeart/2005/8/layout/hProcess9"/>
    <dgm:cxn modelId="{BD34A062-781F-4CAA-A30B-14A6A0DB7446}" type="presParOf" srcId="{F518C6EF-841E-47A5-B24F-C61F2DBAD984}" destId="{936CF145-F6B0-40BD-8255-F2C26B0692E8}" srcOrd="3" destOrd="0" presId="urn:microsoft.com/office/officeart/2005/8/layout/hProcess9"/>
    <dgm:cxn modelId="{08B3871F-DC30-43CF-B16B-9C9D99B295FA}" type="presParOf" srcId="{F518C6EF-841E-47A5-B24F-C61F2DBAD984}" destId="{1EC6D1D0-82E9-485A-AFDE-645D405B3810}" srcOrd="4" destOrd="0" presId="urn:microsoft.com/office/officeart/2005/8/layout/hProcess9"/>
    <dgm:cxn modelId="{B930B226-5874-45BC-B194-E7D45AE78756}" type="presParOf" srcId="{F518C6EF-841E-47A5-B24F-C61F2DBAD984}" destId="{FA7EDD53-969B-4A28-8F5D-CF818B4DAC8C}" srcOrd="5" destOrd="0" presId="urn:microsoft.com/office/officeart/2005/8/layout/hProcess9"/>
    <dgm:cxn modelId="{27333AD0-0B75-44A1-A3D9-2FE8B6A2CBC0}" type="presParOf" srcId="{F518C6EF-841E-47A5-B24F-C61F2DBAD984}" destId="{E9D4432A-6B1C-4CF3-ACC1-1FF35E8C68E8}" srcOrd="6" destOrd="0" presId="urn:microsoft.com/office/officeart/2005/8/layout/hProcess9"/>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289D687-7BB7-433E-8E25-509CCD9DE638}" type="doc">
      <dgm:prSet loTypeId="urn:microsoft.com/office/officeart/2005/8/layout/hProcess9" loCatId="process" qsTypeId="urn:microsoft.com/office/officeart/2005/8/quickstyle/simple1" qsCatId="simple" csTypeId="urn:microsoft.com/office/officeart/2005/8/colors/accent0_1" csCatId="mainScheme" phldr="1"/>
      <dgm:spPr/>
    </dgm:pt>
    <dgm:pt modelId="{973A6544-5B23-4716-A308-C56C2463DAEB}">
      <dgm:prSet phldrT="[Text]"/>
      <dgm:spPr/>
      <dgm:t>
        <a:bodyPr/>
        <a:lstStyle/>
        <a:p>
          <a:r>
            <a:rPr lang="en-US" dirty="0" smtClean="0"/>
            <a:t>Place order with approved vendor</a:t>
          </a:r>
          <a:endParaRPr lang="en-US" dirty="0"/>
        </a:p>
      </dgm:t>
    </dgm:pt>
    <dgm:pt modelId="{E00ED248-9F16-4AD3-8D81-1FA18FA09624}" type="parTrans" cxnId="{D87C674A-B5E4-4F59-9104-04CED2BB8B07}">
      <dgm:prSet/>
      <dgm:spPr/>
      <dgm:t>
        <a:bodyPr/>
        <a:lstStyle/>
        <a:p>
          <a:endParaRPr lang="en-US"/>
        </a:p>
      </dgm:t>
    </dgm:pt>
    <dgm:pt modelId="{F86ED2E4-E751-470A-85C6-A11FB1E2DCC7}" type="sibTrans" cxnId="{D87C674A-B5E4-4F59-9104-04CED2BB8B07}">
      <dgm:prSet/>
      <dgm:spPr/>
      <dgm:t>
        <a:bodyPr/>
        <a:lstStyle/>
        <a:p>
          <a:endParaRPr lang="en-US"/>
        </a:p>
      </dgm:t>
    </dgm:pt>
    <dgm:pt modelId="{B29CA584-D4FB-464B-B355-109DBCF01794}">
      <dgm:prSet phldrT="[Text]"/>
      <dgm:spPr/>
      <dgm:t>
        <a:bodyPr/>
        <a:lstStyle/>
        <a:p>
          <a:r>
            <a:rPr lang="en-US" dirty="0" smtClean="0"/>
            <a:t>Vendor confirms delivery date</a:t>
          </a:r>
          <a:endParaRPr lang="en-US" dirty="0"/>
        </a:p>
      </dgm:t>
    </dgm:pt>
    <dgm:pt modelId="{ABC9D40B-01DF-44E4-93B2-5857EF7DC495}" type="parTrans" cxnId="{9E35A5B5-BD13-4A95-A9B6-C8CD2631652E}">
      <dgm:prSet/>
      <dgm:spPr/>
      <dgm:t>
        <a:bodyPr/>
        <a:lstStyle/>
        <a:p>
          <a:endParaRPr lang="en-US"/>
        </a:p>
      </dgm:t>
    </dgm:pt>
    <dgm:pt modelId="{FA81538D-C34D-4909-A701-0A7A3004659B}" type="sibTrans" cxnId="{9E35A5B5-BD13-4A95-A9B6-C8CD2631652E}">
      <dgm:prSet/>
      <dgm:spPr/>
      <dgm:t>
        <a:bodyPr/>
        <a:lstStyle/>
        <a:p>
          <a:endParaRPr lang="en-US"/>
        </a:p>
      </dgm:t>
    </dgm:pt>
    <dgm:pt modelId="{4338B7C8-80C0-4BAD-A559-BEFEB9C895FE}">
      <dgm:prSet phldrT="[Text]"/>
      <dgm:spPr/>
      <dgm:t>
        <a:bodyPr/>
        <a:lstStyle/>
        <a:p>
          <a:r>
            <a:rPr lang="en-US" dirty="0" smtClean="0"/>
            <a:t>Food arrives on truck </a:t>
          </a:r>
          <a:endParaRPr lang="en-US" dirty="0"/>
        </a:p>
      </dgm:t>
    </dgm:pt>
    <dgm:pt modelId="{A716D73E-52E1-4702-9775-55F1EDB38463}" type="parTrans" cxnId="{27F43045-F7D4-4AE1-8A5C-86AFA3D505DD}">
      <dgm:prSet/>
      <dgm:spPr/>
      <dgm:t>
        <a:bodyPr/>
        <a:lstStyle/>
        <a:p>
          <a:endParaRPr lang="en-US"/>
        </a:p>
      </dgm:t>
    </dgm:pt>
    <dgm:pt modelId="{49D29A58-CB2C-496A-A9DC-6DE39B9BD1AB}" type="sibTrans" cxnId="{27F43045-F7D4-4AE1-8A5C-86AFA3D505DD}">
      <dgm:prSet/>
      <dgm:spPr/>
      <dgm:t>
        <a:bodyPr/>
        <a:lstStyle/>
        <a:p>
          <a:endParaRPr lang="en-US"/>
        </a:p>
      </dgm:t>
    </dgm:pt>
    <dgm:pt modelId="{45700AA7-8289-4647-9349-CF4A07C6B66E}">
      <dgm:prSet/>
      <dgm:spPr/>
      <dgm:t>
        <a:bodyPr/>
        <a:lstStyle/>
        <a:p>
          <a:r>
            <a:rPr lang="en-US" dirty="0" smtClean="0"/>
            <a:t>Sponsor receives and validates quantities and condition</a:t>
          </a:r>
          <a:endParaRPr lang="en-US" dirty="0"/>
        </a:p>
      </dgm:t>
    </dgm:pt>
    <dgm:pt modelId="{7510C471-E27F-41BD-A40F-9AE3F6C1A342}" type="parTrans" cxnId="{DCC29B7F-0A76-4BE3-867B-1458A7E88FD2}">
      <dgm:prSet/>
      <dgm:spPr/>
      <dgm:t>
        <a:bodyPr/>
        <a:lstStyle/>
        <a:p>
          <a:endParaRPr lang="en-US"/>
        </a:p>
      </dgm:t>
    </dgm:pt>
    <dgm:pt modelId="{132C50E3-E77C-4017-A106-E4BF3D09E6A0}" type="sibTrans" cxnId="{DCC29B7F-0A76-4BE3-867B-1458A7E88FD2}">
      <dgm:prSet/>
      <dgm:spPr/>
      <dgm:t>
        <a:bodyPr/>
        <a:lstStyle/>
        <a:p>
          <a:endParaRPr lang="en-US"/>
        </a:p>
      </dgm:t>
    </dgm:pt>
    <dgm:pt modelId="{F8A3530A-117F-4D25-9E73-45D878C04FA2}">
      <dgm:prSet/>
      <dgm:spPr/>
      <dgm:t>
        <a:bodyPr/>
        <a:lstStyle/>
        <a:p>
          <a:r>
            <a:rPr lang="en-US" dirty="0" smtClean="0"/>
            <a:t>Sponsor signs invoice that vendor submits to USDA for payment</a:t>
          </a:r>
          <a:endParaRPr lang="en-US" dirty="0"/>
        </a:p>
      </dgm:t>
    </dgm:pt>
    <dgm:pt modelId="{ED6A6417-E966-46FB-80D5-CD84A07BD775}" type="parTrans" cxnId="{FAE025D8-50CE-4531-A92E-68F4CD71A32D}">
      <dgm:prSet/>
      <dgm:spPr/>
      <dgm:t>
        <a:bodyPr/>
        <a:lstStyle/>
        <a:p>
          <a:endParaRPr lang="en-US"/>
        </a:p>
      </dgm:t>
    </dgm:pt>
    <dgm:pt modelId="{498B661E-679C-4AEE-AADC-0772375AB00B}" type="sibTrans" cxnId="{FAE025D8-50CE-4531-A92E-68F4CD71A32D}">
      <dgm:prSet/>
      <dgm:spPr/>
      <dgm:t>
        <a:bodyPr/>
        <a:lstStyle/>
        <a:p>
          <a:endParaRPr lang="en-US"/>
        </a:p>
      </dgm:t>
    </dgm:pt>
    <dgm:pt modelId="{36D4DD28-C545-4B4E-A70D-F6296318AD6C}" type="pres">
      <dgm:prSet presAssocID="{D289D687-7BB7-433E-8E25-509CCD9DE638}" presName="CompostProcess" presStyleCnt="0">
        <dgm:presLayoutVars>
          <dgm:dir/>
          <dgm:resizeHandles val="exact"/>
        </dgm:presLayoutVars>
      </dgm:prSet>
      <dgm:spPr/>
    </dgm:pt>
    <dgm:pt modelId="{6F085E91-1BA7-45D6-A50C-BD9F38BD0667}" type="pres">
      <dgm:prSet presAssocID="{D289D687-7BB7-433E-8E25-509CCD9DE638}" presName="arrow" presStyleLbl="bgShp" presStyleIdx="0" presStyleCnt="1"/>
      <dgm:spPr/>
      <dgm:t>
        <a:bodyPr/>
        <a:lstStyle/>
        <a:p>
          <a:endParaRPr lang="en-US"/>
        </a:p>
      </dgm:t>
    </dgm:pt>
    <dgm:pt modelId="{F518C6EF-841E-47A5-B24F-C61F2DBAD984}" type="pres">
      <dgm:prSet presAssocID="{D289D687-7BB7-433E-8E25-509CCD9DE638}" presName="linearProcess" presStyleCnt="0"/>
      <dgm:spPr/>
    </dgm:pt>
    <dgm:pt modelId="{BF9E5A84-555A-4F3F-8AB6-58F291FCE011}" type="pres">
      <dgm:prSet presAssocID="{973A6544-5B23-4716-A308-C56C2463DAEB}" presName="textNode" presStyleLbl="node1" presStyleIdx="0" presStyleCnt="5">
        <dgm:presLayoutVars>
          <dgm:bulletEnabled val="1"/>
        </dgm:presLayoutVars>
      </dgm:prSet>
      <dgm:spPr/>
      <dgm:t>
        <a:bodyPr/>
        <a:lstStyle/>
        <a:p>
          <a:endParaRPr lang="en-US"/>
        </a:p>
      </dgm:t>
    </dgm:pt>
    <dgm:pt modelId="{13BE389A-0496-477C-8FDD-2EF896DD5E8C}" type="pres">
      <dgm:prSet presAssocID="{F86ED2E4-E751-470A-85C6-A11FB1E2DCC7}" presName="sibTrans" presStyleCnt="0"/>
      <dgm:spPr/>
    </dgm:pt>
    <dgm:pt modelId="{54DA9321-A8D5-4788-BE63-875119A7C3E6}" type="pres">
      <dgm:prSet presAssocID="{B29CA584-D4FB-464B-B355-109DBCF01794}" presName="textNode" presStyleLbl="node1" presStyleIdx="1" presStyleCnt="5">
        <dgm:presLayoutVars>
          <dgm:bulletEnabled val="1"/>
        </dgm:presLayoutVars>
      </dgm:prSet>
      <dgm:spPr/>
      <dgm:t>
        <a:bodyPr/>
        <a:lstStyle/>
        <a:p>
          <a:endParaRPr lang="en-US"/>
        </a:p>
      </dgm:t>
    </dgm:pt>
    <dgm:pt modelId="{936CF145-F6B0-40BD-8255-F2C26B0692E8}" type="pres">
      <dgm:prSet presAssocID="{FA81538D-C34D-4909-A701-0A7A3004659B}" presName="sibTrans" presStyleCnt="0"/>
      <dgm:spPr/>
    </dgm:pt>
    <dgm:pt modelId="{1EC6D1D0-82E9-485A-AFDE-645D405B3810}" type="pres">
      <dgm:prSet presAssocID="{4338B7C8-80C0-4BAD-A559-BEFEB9C895FE}" presName="textNode" presStyleLbl="node1" presStyleIdx="2" presStyleCnt="5">
        <dgm:presLayoutVars>
          <dgm:bulletEnabled val="1"/>
        </dgm:presLayoutVars>
      </dgm:prSet>
      <dgm:spPr/>
      <dgm:t>
        <a:bodyPr/>
        <a:lstStyle/>
        <a:p>
          <a:endParaRPr lang="en-US"/>
        </a:p>
      </dgm:t>
    </dgm:pt>
    <dgm:pt modelId="{FA7EDD53-969B-4A28-8F5D-CF818B4DAC8C}" type="pres">
      <dgm:prSet presAssocID="{49D29A58-CB2C-496A-A9DC-6DE39B9BD1AB}" presName="sibTrans" presStyleCnt="0"/>
      <dgm:spPr/>
    </dgm:pt>
    <dgm:pt modelId="{E9D4432A-6B1C-4CF3-ACC1-1FF35E8C68E8}" type="pres">
      <dgm:prSet presAssocID="{45700AA7-8289-4647-9349-CF4A07C6B66E}" presName="textNode" presStyleLbl="node1" presStyleIdx="3" presStyleCnt="5">
        <dgm:presLayoutVars>
          <dgm:bulletEnabled val="1"/>
        </dgm:presLayoutVars>
      </dgm:prSet>
      <dgm:spPr/>
      <dgm:t>
        <a:bodyPr/>
        <a:lstStyle/>
        <a:p>
          <a:endParaRPr lang="en-US"/>
        </a:p>
      </dgm:t>
    </dgm:pt>
    <dgm:pt modelId="{76AC62B7-430A-4C6A-9CC2-97FB7127F7DC}" type="pres">
      <dgm:prSet presAssocID="{132C50E3-E77C-4017-A106-E4BF3D09E6A0}" presName="sibTrans" presStyleCnt="0"/>
      <dgm:spPr/>
    </dgm:pt>
    <dgm:pt modelId="{6F072238-ECE0-435C-8CA5-B1E855C59F44}" type="pres">
      <dgm:prSet presAssocID="{F8A3530A-117F-4D25-9E73-45D878C04FA2}" presName="textNode" presStyleLbl="node1" presStyleIdx="4" presStyleCnt="5">
        <dgm:presLayoutVars>
          <dgm:bulletEnabled val="1"/>
        </dgm:presLayoutVars>
      </dgm:prSet>
      <dgm:spPr/>
      <dgm:t>
        <a:bodyPr/>
        <a:lstStyle/>
        <a:p>
          <a:endParaRPr lang="en-US"/>
        </a:p>
      </dgm:t>
    </dgm:pt>
  </dgm:ptLst>
  <dgm:cxnLst>
    <dgm:cxn modelId="{9E35A5B5-BD13-4A95-A9B6-C8CD2631652E}" srcId="{D289D687-7BB7-433E-8E25-509CCD9DE638}" destId="{B29CA584-D4FB-464B-B355-109DBCF01794}" srcOrd="1" destOrd="0" parTransId="{ABC9D40B-01DF-44E4-93B2-5857EF7DC495}" sibTransId="{FA81538D-C34D-4909-A701-0A7A3004659B}"/>
    <dgm:cxn modelId="{8CAD0B47-7C11-4372-AFB0-4F1D78F4D9BA}" type="presOf" srcId="{B29CA584-D4FB-464B-B355-109DBCF01794}" destId="{54DA9321-A8D5-4788-BE63-875119A7C3E6}" srcOrd="0" destOrd="0" presId="urn:microsoft.com/office/officeart/2005/8/layout/hProcess9"/>
    <dgm:cxn modelId="{D87C674A-B5E4-4F59-9104-04CED2BB8B07}" srcId="{D289D687-7BB7-433E-8E25-509CCD9DE638}" destId="{973A6544-5B23-4716-A308-C56C2463DAEB}" srcOrd="0" destOrd="0" parTransId="{E00ED248-9F16-4AD3-8D81-1FA18FA09624}" sibTransId="{F86ED2E4-E751-470A-85C6-A11FB1E2DCC7}"/>
    <dgm:cxn modelId="{B5C0C947-9F7B-4893-9A1F-96D16AF2A067}" type="presOf" srcId="{F8A3530A-117F-4D25-9E73-45D878C04FA2}" destId="{6F072238-ECE0-435C-8CA5-B1E855C59F44}" srcOrd="0" destOrd="0" presId="urn:microsoft.com/office/officeart/2005/8/layout/hProcess9"/>
    <dgm:cxn modelId="{61C3DA42-36E7-4CFB-858D-C8B5C2F18365}" type="presOf" srcId="{45700AA7-8289-4647-9349-CF4A07C6B66E}" destId="{E9D4432A-6B1C-4CF3-ACC1-1FF35E8C68E8}" srcOrd="0" destOrd="0" presId="urn:microsoft.com/office/officeart/2005/8/layout/hProcess9"/>
    <dgm:cxn modelId="{F26F4515-65E6-4198-860F-AF48AFFC0A43}" type="presOf" srcId="{D289D687-7BB7-433E-8E25-509CCD9DE638}" destId="{36D4DD28-C545-4B4E-A70D-F6296318AD6C}" srcOrd="0" destOrd="0" presId="urn:microsoft.com/office/officeart/2005/8/layout/hProcess9"/>
    <dgm:cxn modelId="{FAE025D8-50CE-4531-A92E-68F4CD71A32D}" srcId="{D289D687-7BB7-433E-8E25-509CCD9DE638}" destId="{F8A3530A-117F-4D25-9E73-45D878C04FA2}" srcOrd="4" destOrd="0" parTransId="{ED6A6417-E966-46FB-80D5-CD84A07BD775}" sibTransId="{498B661E-679C-4AEE-AADC-0772375AB00B}"/>
    <dgm:cxn modelId="{57F4B518-577F-4315-A61F-AE0D1FD44CAA}" type="presOf" srcId="{973A6544-5B23-4716-A308-C56C2463DAEB}" destId="{BF9E5A84-555A-4F3F-8AB6-58F291FCE011}" srcOrd="0" destOrd="0" presId="urn:microsoft.com/office/officeart/2005/8/layout/hProcess9"/>
    <dgm:cxn modelId="{FB9CC079-D309-4988-A959-38DA2FBE8B3A}" type="presOf" srcId="{4338B7C8-80C0-4BAD-A559-BEFEB9C895FE}" destId="{1EC6D1D0-82E9-485A-AFDE-645D405B3810}" srcOrd="0" destOrd="0" presId="urn:microsoft.com/office/officeart/2005/8/layout/hProcess9"/>
    <dgm:cxn modelId="{27F43045-F7D4-4AE1-8A5C-86AFA3D505DD}" srcId="{D289D687-7BB7-433E-8E25-509CCD9DE638}" destId="{4338B7C8-80C0-4BAD-A559-BEFEB9C895FE}" srcOrd="2" destOrd="0" parTransId="{A716D73E-52E1-4702-9775-55F1EDB38463}" sibTransId="{49D29A58-CB2C-496A-A9DC-6DE39B9BD1AB}"/>
    <dgm:cxn modelId="{DCC29B7F-0A76-4BE3-867B-1458A7E88FD2}" srcId="{D289D687-7BB7-433E-8E25-509CCD9DE638}" destId="{45700AA7-8289-4647-9349-CF4A07C6B66E}" srcOrd="3" destOrd="0" parTransId="{7510C471-E27F-41BD-A40F-9AE3F6C1A342}" sibTransId="{132C50E3-E77C-4017-A106-E4BF3D09E6A0}"/>
    <dgm:cxn modelId="{CD742056-90BE-416A-B02B-F8D8D6C6A9E7}" type="presParOf" srcId="{36D4DD28-C545-4B4E-A70D-F6296318AD6C}" destId="{6F085E91-1BA7-45D6-A50C-BD9F38BD0667}" srcOrd="0" destOrd="0" presId="urn:microsoft.com/office/officeart/2005/8/layout/hProcess9"/>
    <dgm:cxn modelId="{AA3816B0-04A8-43DD-BDA7-55BB9C24840C}" type="presParOf" srcId="{36D4DD28-C545-4B4E-A70D-F6296318AD6C}" destId="{F518C6EF-841E-47A5-B24F-C61F2DBAD984}" srcOrd="1" destOrd="0" presId="urn:microsoft.com/office/officeart/2005/8/layout/hProcess9"/>
    <dgm:cxn modelId="{C6252629-5720-40B1-B082-58C990A02C2F}" type="presParOf" srcId="{F518C6EF-841E-47A5-B24F-C61F2DBAD984}" destId="{BF9E5A84-555A-4F3F-8AB6-58F291FCE011}" srcOrd="0" destOrd="0" presId="urn:microsoft.com/office/officeart/2005/8/layout/hProcess9"/>
    <dgm:cxn modelId="{720146A4-FB7F-4B95-A300-F2D343AF597B}" type="presParOf" srcId="{F518C6EF-841E-47A5-B24F-C61F2DBAD984}" destId="{13BE389A-0496-477C-8FDD-2EF896DD5E8C}" srcOrd="1" destOrd="0" presId="urn:microsoft.com/office/officeart/2005/8/layout/hProcess9"/>
    <dgm:cxn modelId="{EC0B1AB9-4736-4F87-93B9-A89857653E09}" type="presParOf" srcId="{F518C6EF-841E-47A5-B24F-C61F2DBAD984}" destId="{54DA9321-A8D5-4788-BE63-875119A7C3E6}" srcOrd="2" destOrd="0" presId="urn:microsoft.com/office/officeart/2005/8/layout/hProcess9"/>
    <dgm:cxn modelId="{19482500-69FA-423C-B65E-CEF75198DF80}" type="presParOf" srcId="{F518C6EF-841E-47A5-B24F-C61F2DBAD984}" destId="{936CF145-F6B0-40BD-8255-F2C26B0692E8}" srcOrd="3" destOrd="0" presId="urn:microsoft.com/office/officeart/2005/8/layout/hProcess9"/>
    <dgm:cxn modelId="{8B94DA50-82E9-444E-805F-3D3E5694AFC0}" type="presParOf" srcId="{F518C6EF-841E-47A5-B24F-C61F2DBAD984}" destId="{1EC6D1D0-82E9-485A-AFDE-645D405B3810}" srcOrd="4" destOrd="0" presId="urn:microsoft.com/office/officeart/2005/8/layout/hProcess9"/>
    <dgm:cxn modelId="{CE8B2232-4CC6-4350-AAE1-D116AEFCF851}" type="presParOf" srcId="{F518C6EF-841E-47A5-B24F-C61F2DBAD984}" destId="{FA7EDD53-969B-4A28-8F5D-CF818B4DAC8C}" srcOrd="5" destOrd="0" presId="urn:microsoft.com/office/officeart/2005/8/layout/hProcess9"/>
    <dgm:cxn modelId="{4924555D-5781-4E9F-8157-9C26C2B87858}" type="presParOf" srcId="{F518C6EF-841E-47A5-B24F-C61F2DBAD984}" destId="{E9D4432A-6B1C-4CF3-ACC1-1FF35E8C68E8}" srcOrd="6" destOrd="0" presId="urn:microsoft.com/office/officeart/2005/8/layout/hProcess9"/>
    <dgm:cxn modelId="{40927E57-18B9-43A8-880B-641230C90DD6}" type="presParOf" srcId="{F518C6EF-841E-47A5-B24F-C61F2DBAD984}" destId="{76AC62B7-430A-4C6A-9CC2-97FB7127F7DC}" srcOrd="7" destOrd="0" presId="urn:microsoft.com/office/officeart/2005/8/layout/hProcess9"/>
    <dgm:cxn modelId="{DFE9058A-80D7-4DC0-B899-192000230297}" type="presParOf" srcId="{F518C6EF-841E-47A5-B24F-C61F2DBAD984}" destId="{6F072238-ECE0-435C-8CA5-B1E855C59F44}"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289D687-7BB7-433E-8E25-509CCD9DE638}" type="doc">
      <dgm:prSet loTypeId="urn:microsoft.com/office/officeart/2005/8/layout/hProcess9" loCatId="process" qsTypeId="urn:microsoft.com/office/officeart/2005/8/quickstyle/simple1" qsCatId="simple" csTypeId="urn:microsoft.com/office/officeart/2005/8/colors/accent0_1" csCatId="mainScheme" phldr="1"/>
      <dgm:spPr/>
    </dgm:pt>
    <dgm:pt modelId="{973A6544-5B23-4716-A308-C56C2463DAEB}">
      <dgm:prSet phldrT="[Text]"/>
      <dgm:spPr/>
      <dgm:t>
        <a:bodyPr/>
        <a:lstStyle/>
        <a:p>
          <a:r>
            <a:rPr lang="en-US" dirty="0" smtClean="0"/>
            <a:t>Place order in DoD FFAVORS System</a:t>
          </a:r>
          <a:endParaRPr lang="en-US" dirty="0"/>
        </a:p>
      </dgm:t>
    </dgm:pt>
    <dgm:pt modelId="{E00ED248-9F16-4AD3-8D81-1FA18FA09624}" type="parTrans" cxnId="{D87C674A-B5E4-4F59-9104-04CED2BB8B07}">
      <dgm:prSet/>
      <dgm:spPr/>
      <dgm:t>
        <a:bodyPr/>
        <a:lstStyle/>
        <a:p>
          <a:endParaRPr lang="en-US"/>
        </a:p>
      </dgm:t>
    </dgm:pt>
    <dgm:pt modelId="{F86ED2E4-E751-470A-85C6-A11FB1E2DCC7}" type="sibTrans" cxnId="{D87C674A-B5E4-4F59-9104-04CED2BB8B07}">
      <dgm:prSet/>
      <dgm:spPr/>
      <dgm:t>
        <a:bodyPr/>
        <a:lstStyle/>
        <a:p>
          <a:endParaRPr lang="en-US"/>
        </a:p>
      </dgm:t>
    </dgm:pt>
    <dgm:pt modelId="{B29CA584-D4FB-464B-B355-109DBCF01794}">
      <dgm:prSet phldrT="[Text]"/>
      <dgm:spPr/>
      <dgm:t>
        <a:bodyPr/>
        <a:lstStyle/>
        <a:p>
          <a:r>
            <a:rPr lang="en-US" dirty="0" smtClean="0"/>
            <a:t>Duck Delivery confirms delivery date</a:t>
          </a:r>
          <a:endParaRPr lang="en-US" dirty="0"/>
        </a:p>
      </dgm:t>
    </dgm:pt>
    <dgm:pt modelId="{ABC9D40B-01DF-44E4-93B2-5857EF7DC495}" type="parTrans" cxnId="{9E35A5B5-BD13-4A95-A9B6-C8CD2631652E}">
      <dgm:prSet/>
      <dgm:spPr/>
      <dgm:t>
        <a:bodyPr/>
        <a:lstStyle/>
        <a:p>
          <a:endParaRPr lang="en-US"/>
        </a:p>
      </dgm:t>
    </dgm:pt>
    <dgm:pt modelId="{FA81538D-C34D-4909-A701-0A7A3004659B}" type="sibTrans" cxnId="{9E35A5B5-BD13-4A95-A9B6-C8CD2631652E}">
      <dgm:prSet/>
      <dgm:spPr/>
      <dgm:t>
        <a:bodyPr/>
        <a:lstStyle/>
        <a:p>
          <a:endParaRPr lang="en-US"/>
        </a:p>
      </dgm:t>
    </dgm:pt>
    <dgm:pt modelId="{4338B7C8-80C0-4BAD-A559-BEFEB9C895FE}">
      <dgm:prSet phldrT="[Text]"/>
      <dgm:spPr/>
      <dgm:t>
        <a:bodyPr/>
        <a:lstStyle/>
        <a:p>
          <a:r>
            <a:rPr lang="en-US" dirty="0" smtClean="0"/>
            <a:t>Food arrives on truck </a:t>
          </a:r>
          <a:endParaRPr lang="en-US" dirty="0"/>
        </a:p>
      </dgm:t>
    </dgm:pt>
    <dgm:pt modelId="{A716D73E-52E1-4702-9775-55F1EDB38463}" type="parTrans" cxnId="{27F43045-F7D4-4AE1-8A5C-86AFA3D505DD}">
      <dgm:prSet/>
      <dgm:spPr/>
      <dgm:t>
        <a:bodyPr/>
        <a:lstStyle/>
        <a:p>
          <a:endParaRPr lang="en-US"/>
        </a:p>
      </dgm:t>
    </dgm:pt>
    <dgm:pt modelId="{49D29A58-CB2C-496A-A9DC-6DE39B9BD1AB}" type="sibTrans" cxnId="{27F43045-F7D4-4AE1-8A5C-86AFA3D505DD}">
      <dgm:prSet/>
      <dgm:spPr/>
      <dgm:t>
        <a:bodyPr/>
        <a:lstStyle/>
        <a:p>
          <a:endParaRPr lang="en-US"/>
        </a:p>
      </dgm:t>
    </dgm:pt>
    <dgm:pt modelId="{45700AA7-8289-4647-9349-CF4A07C6B66E}">
      <dgm:prSet/>
      <dgm:spPr/>
      <dgm:t>
        <a:bodyPr/>
        <a:lstStyle/>
        <a:p>
          <a:r>
            <a:rPr lang="en-US" dirty="0" smtClean="0"/>
            <a:t>Sponsor receives and validates quantities and condition</a:t>
          </a:r>
          <a:endParaRPr lang="en-US" dirty="0"/>
        </a:p>
      </dgm:t>
    </dgm:pt>
    <dgm:pt modelId="{7510C471-E27F-41BD-A40F-9AE3F6C1A342}" type="parTrans" cxnId="{DCC29B7F-0A76-4BE3-867B-1458A7E88FD2}">
      <dgm:prSet/>
      <dgm:spPr/>
      <dgm:t>
        <a:bodyPr/>
        <a:lstStyle/>
        <a:p>
          <a:endParaRPr lang="en-US"/>
        </a:p>
      </dgm:t>
    </dgm:pt>
    <dgm:pt modelId="{132C50E3-E77C-4017-A106-E4BF3D09E6A0}" type="sibTrans" cxnId="{DCC29B7F-0A76-4BE3-867B-1458A7E88FD2}">
      <dgm:prSet/>
      <dgm:spPr/>
      <dgm:t>
        <a:bodyPr/>
        <a:lstStyle/>
        <a:p>
          <a:endParaRPr lang="en-US"/>
        </a:p>
      </dgm:t>
    </dgm:pt>
    <dgm:pt modelId="{67546224-3A74-4CA2-AB63-AE221EA3AD21}">
      <dgm:prSet/>
      <dgm:spPr/>
      <dgm:t>
        <a:bodyPr/>
        <a:lstStyle/>
        <a:p>
          <a:r>
            <a:rPr lang="en-US" dirty="0" smtClean="0"/>
            <a:t>Sponsor validates order received in FFAVORS</a:t>
          </a:r>
          <a:endParaRPr lang="en-US" dirty="0"/>
        </a:p>
      </dgm:t>
    </dgm:pt>
    <dgm:pt modelId="{1F14BD5E-9A4A-4F3E-B29F-ADA9BE6637C9}" type="parTrans" cxnId="{6F2ACBAF-A0A1-4326-9959-13CA7417E30B}">
      <dgm:prSet/>
      <dgm:spPr/>
      <dgm:t>
        <a:bodyPr/>
        <a:lstStyle/>
        <a:p>
          <a:endParaRPr lang="en-US"/>
        </a:p>
      </dgm:t>
    </dgm:pt>
    <dgm:pt modelId="{BF1C156B-E6C8-42CD-8F2A-25455E4E9D31}" type="sibTrans" cxnId="{6F2ACBAF-A0A1-4326-9959-13CA7417E30B}">
      <dgm:prSet/>
      <dgm:spPr/>
      <dgm:t>
        <a:bodyPr/>
        <a:lstStyle/>
        <a:p>
          <a:endParaRPr lang="en-US"/>
        </a:p>
      </dgm:t>
    </dgm:pt>
    <dgm:pt modelId="{36D4DD28-C545-4B4E-A70D-F6296318AD6C}" type="pres">
      <dgm:prSet presAssocID="{D289D687-7BB7-433E-8E25-509CCD9DE638}" presName="CompostProcess" presStyleCnt="0">
        <dgm:presLayoutVars>
          <dgm:dir/>
          <dgm:resizeHandles val="exact"/>
        </dgm:presLayoutVars>
      </dgm:prSet>
      <dgm:spPr/>
    </dgm:pt>
    <dgm:pt modelId="{6F085E91-1BA7-45D6-A50C-BD9F38BD0667}" type="pres">
      <dgm:prSet presAssocID="{D289D687-7BB7-433E-8E25-509CCD9DE638}" presName="arrow" presStyleLbl="bgShp" presStyleIdx="0" presStyleCnt="1" custLinFactNeighborX="-1307" custLinFactNeighborY="49104"/>
      <dgm:spPr/>
      <dgm:t>
        <a:bodyPr/>
        <a:lstStyle/>
        <a:p>
          <a:endParaRPr lang="en-US"/>
        </a:p>
      </dgm:t>
    </dgm:pt>
    <dgm:pt modelId="{F518C6EF-841E-47A5-B24F-C61F2DBAD984}" type="pres">
      <dgm:prSet presAssocID="{D289D687-7BB7-433E-8E25-509CCD9DE638}" presName="linearProcess" presStyleCnt="0"/>
      <dgm:spPr/>
    </dgm:pt>
    <dgm:pt modelId="{BF9E5A84-555A-4F3F-8AB6-58F291FCE011}" type="pres">
      <dgm:prSet presAssocID="{973A6544-5B23-4716-A308-C56C2463DAEB}" presName="textNode" presStyleLbl="node1" presStyleIdx="0" presStyleCnt="5">
        <dgm:presLayoutVars>
          <dgm:bulletEnabled val="1"/>
        </dgm:presLayoutVars>
      </dgm:prSet>
      <dgm:spPr/>
      <dgm:t>
        <a:bodyPr/>
        <a:lstStyle/>
        <a:p>
          <a:endParaRPr lang="en-US"/>
        </a:p>
      </dgm:t>
    </dgm:pt>
    <dgm:pt modelId="{13BE389A-0496-477C-8FDD-2EF896DD5E8C}" type="pres">
      <dgm:prSet presAssocID="{F86ED2E4-E751-470A-85C6-A11FB1E2DCC7}" presName="sibTrans" presStyleCnt="0"/>
      <dgm:spPr/>
    </dgm:pt>
    <dgm:pt modelId="{54DA9321-A8D5-4788-BE63-875119A7C3E6}" type="pres">
      <dgm:prSet presAssocID="{B29CA584-D4FB-464B-B355-109DBCF01794}" presName="textNode" presStyleLbl="node1" presStyleIdx="1" presStyleCnt="5">
        <dgm:presLayoutVars>
          <dgm:bulletEnabled val="1"/>
        </dgm:presLayoutVars>
      </dgm:prSet>
      <dgm:spPr/>
      <dgm:t>
        <a:bodyPr/>
        <a:lstStyle/>
        <a:p>
          <a:endParaRPr lang="en-US"/>
        </a:p>
      </dgm:t>
    </dgm:pt>
    <dgm:pt modelId="{936CF145-F6B0-40BD-8255-F2C26B0692E8}" type="pres">
      <dgm:prSet presAssocID="{FA81538D-C34D-4909-A701-0A7A3004659B}" presName="sibTrans" presStyleCnt="0"/>
      <dgm:spPr/>
    </dgm:pt>
    <dgm:pt modelId="{1EC6D1D0-82E9-485A-AFDE-645D405B3810}" type="pres">
      <dgm:prSet presAssocID="{4338B7C8-80C0-4BAD-A559-BEFEB9C895FE}" presName="textNode" presStyleLbl="node1" presStyleIdx="2" presStyleCnt="5">
        <dgm:presLayoutVars>
          <dgm:bulletEnabled val="1"/>
        </dgm:presLayoutVars>
      </dgm:prSet>
      <dgm:spPr/>
      <dgm:t>
        <a:bodyPr/>
        <a:lstStyle/>
        <a:p>
          <a:endParaRPr lang="en-US"/>
        </a:p>
      </dgm:t>
    </dgm:pt>
    <dgm:pt modelId="{FA7EDD53-969B-4A28-8F5D-CF818B4DAC8C}" type="pres">
      <dgm:prSet presAssocID="{49D29A58-CB2C-496A-A9DC-6DE39B9BD1AB}" presName="sibTrans" presStyleCnt="0"/>
      <dgm:spPr/>
    </dgm:pt>
    <dgm:pt modelId="{E9D4432A-6B1C-4CF3-ACC1-1FF35E8C68E8}" type="pres">
      <dgm:prSet presAssocID="{45700AA7-8289-4647-9349-CF4A07C6B66E}" presName="textNode" presStyleLbl="node1" presStyleIdx="3" presStyleCnt="5">
        <dgm:presLayoutVars>
          <dgm:bulletEnabled val="1"/>
        </dgm:presLayoutVars>
      </dgm:prSet>
      <dgm:spPr/>
      <dgm:t>
        <a:bodyPr/>
        <a:lstStyle/>
        <a:p>
          <a:endParaRPr lang="en-US"/>
        </a:p>
      </dgm:t>
    </dgm:pt>
    <dgm:pt modelId="{1F41C741-B104-43E5-89FD-BC8908B8D154}" type="pres">
      <dgm:prSet presAssocID="{132C50E3-E77C-4017-A106-E4BF3D09E6A0}" presName="sibTrans" presStyleCnt="0"/>
      <dgm:spPr/>
    </dgm:pt>
    <dgm:pt modelId="{53AA62D9-0866-46F7-82DF-42BE56360186}" type="pres">
      <dgm:prSet presAssocID="{67546224-3A74-4CA2-AB63-AE221EA3AD21}" presName="textNode" presStyleLbl="node1" presStyleIdx="4" presStyleCnt="5">
        <dgm:presLayoutVars>
          <dgm:bulletEnabled val="1"/>
        </dgm:presLayoutVars>
      </dgm:prSet>
      <dgm:spPr/>
      <dgm:t>
        <a:bodyPr/>
        <a:lstStyle/>
        <a:p>
          <a:endParaRPr lang="en-US"/>
        </a:p>
      </dgm:t>
    </dgm:pt>
  </dgm:ptLst>
  <dgm:cxnLst>
    <dgm:cxn modelId="{2D0AC820-9A3B-4A46-A194-EE75A255EA9B}" type="presOf" srcId="{4338B7C8-80C0-4BAD-A559-BEFEB9C895FE}" destId="{1EC6D1D0-82E9-485A-AFDE-645D405B3810}" srcOrd="0" destOrd="0" presId="urn:microsoft.com/office/officeart/2005/8/layout/hProcess9"/>
    <dgm:cxn modelId="{241873A2-86BF-442F-A25C-FCE6305C8E01}" type="presOf" srcId="{67546224-3A74-4CA2-AB63-AE221EA3AD21}" destId="{53AA62D9-0866-46F7-82DF-42BE56360186}" srcOrd="0" destOrd="0" presId="urn:microsoft.com/office/officeart/2005/8/layout/hProcess9"/>
    <dgm:cxn modelId="{885C2E3E-4303-422E-833C-9B759F101F71}" type="presOf" srcId="{B29CA584-D4FB-464B-B355-109DBCF01794}" destId="{54DA9321-A8D5-4788-BE63-875119A7C3E6}" srcOrd="0" destOrd="0" presId="urn:microsoft.com/office/officeart/2005/8/layout/hProcess9"/>
    <dgm:cxn modelId="{27F43045-F7D4-4AE1-8A5C-86AFA3D505DD}" srcId="{D289D687-7BB7-433E-8E25-509CCD9DE638}" destId="{4338B7C8-80C0-4BAD-A559-BEFEB9C895FE}" srcOrd="2" destOrd="0" parTransId="{A716D73E-52E1-4702-9775-55F1EDB38463}" sibTransId="{49D29A58-CB2C-496A-A9DC-6DE39B9BD1AB}"/>
    <dgm:cxn modelId="{9E35A5B5-BD13-4A95-A9B6-C8CD2631652E}" srcId="{D289D687-7BB7-433E-8E25-509CCD9DE638}" destId="{B29CA584-D4FB-464B-B355-109DBCF01794}" srcOrd="1" destOrd="0" parTransId="{ABC9D40B-01DF-44E4-93B2-5857EF7DC495}" sibTransId="{FA81538D-C34D-4909-A701-0A7A3004659B}"/>
    <dgm:cxn modelId="{5DEF314F-1DD6-4C09-860A-3A0B0F7DB703}" type="presOf" srcId="{973A6544-5B23-4716-A308-C56C2463DAEB}" destId="{BF9E5A84-555A-4F3F-8AB6-58F291FCE011}" srcOrd="0" destOrd="0" presId="urn:microsoft.com/office/officeart/2005/8/layout/hProcess9"/>
    <dgm:cxn modelId="{78029702-BECC-41F2-A113-1DE37BE4EAF4}" type="presOf" srcId="{45700AA7-8289-4647-9349-CF4A07C6B66E}" destId="{E9D4432A-6B1C-4CF3-ACC1-1FF35E8C68E8}" srcOrd="0" destOrd="0" presId="urn:microsoft.com/office/officeart/2005/8/layout/hProcess9"/>
    <dgm:cxn modelId="{DCC29B7F-0A76-4BE3-867B-1458A7E88FD2}" srcId="{D289D687-7BB7-433E-8E25-509CCD9DE638}" destId="{45700AA7-8289-4647-9349-CF4A07C6B66E}" srcOrd="3" destOrd="0" parTransId="{7510C471-E27F-41BD-A40F-9AE3F6C1A342}" sibTransId="{132C50E3-E77C-4017-A106-E4BF3D09E6A0}"/>
    <dgm:cxn modelId="{D87C674A-B5E4-4F59-9104-04CED2BB8B07}" srcId="{D289D687-7BB7-433E-8E25-509CCD9DE638}" destId="{973A6544-5B23-4716-A308-C56C2463DAEB}" srcOrd="0" destOrd="0" parTransId="{E00ED248-9F16-4AD3-8D81-1FA18FA09624}" sibTransId="{F86ED2E4-E751-470A-85C6-A11FB1E2DCC7}"/>
    <dgm:cxn modelId="{6F172516-22D5-4C01-B3DC-7EE9D046200C}" type="presOf" srcId="{D289D687-7BB7-433E-8E25-509CCD9DE638}" destId="{36D4DD28-C545-4B4E-A70D-F6296318AD6C}" srcOrd="0" destOrd="0" presId="urn:microsoft.com/office/officeart/2005/8/layout/hProcess9"/>
    <dgm:cxn modelId="{6F2ACBAF-A0A1-4326-9959-13CA7417E30B}" srcId="{D289D687-7BB7-433E-8E25-509CCD9DE638}" destId="{67546224-3A74-4CA2-AB63-AE221EA3AD21}" srcOrd="4" destOrd="0" parTransId="{1F14BD5E-9A4A-4F3E-B29F-ADA9BE6637C9}" sibTransId="{BF1C156B-E6C8-42CD-8F2A-25455E4E9D31}"/>
    <dgm:cxn modelId="{03AD5518-8B7D-4108-A67A-6EEF6BBC0B17}" type="presParOf" srcId="{36D4DD28-C545-4B4E-A70D-F6296318AD6C}" destId="{6F085E91-1BA7-45D6-A50C-BD9F38BD0667}" srcOrd="0" destOrd="0" presId="urn:microsoft.com/office/officeart/2005/8/layout/hProcess9"/>
    <dgm:cxn modelId="{09CA265E-9A2C-4C5D-909D-680352EA03D4}" type="presParOf" srcId="{36D4DD28-C545-4B4E-A70D-F6296318AD6C}" destId="{F518C6EF-841E-47A5-B24F-C61F2DBAD984}" srcOrd="1" destOrd="0" presId="urn:microsoft.com/office/officeart/2005/8/layout/hProcess9"/>
    <dgm:cxn modelId="{53740954-C4BA-49E9-86F3-64DE71BC3E25}" type="presParOf" srcId="{F518C6EF-841E-47A5-B24F-C61F2DBAD984}" destId="{BF9E5A84-555A-4F3F-8AB6-58F291FCE011}" srcOrd="0" destOrd="0" presId="urn:microsoft.com/office/officeart/2005/8/layout/hProcess9"/>
    <dgm:cxn modelId="{E70B7900-B0B1-4EB6-908C-38638BC0E96C}" type="presParOf" srcId="{F518C6EF-841E-47A5-B24F-C61F2DBAD984}" destId="{13BE389A-0496-477C-8FDD-2EF896DD5E8C}" srcOrd="1" destOrd="0" presId="urn:microsoft.com/office/officeart/2005/8/layout/hProcess9"/>
    <dgm:cxn modelId="{9F055E0C-F3E6-4678-9133-1AC0617C4810}" type="presParOf" srcId="{F518C6EF-841E-47A5-B24F-C61F2DBAD984}" destId="{54DA9321-A8D5-4788-BE63-875119A7C3E6}" srcOrd="2" destOrd="0" presId="urn:microsoft.com/office/officeart/2005/8/layout/hProcess9"/>
    <dgm:cxn modelId="{87F07837-A462-43B3-A840-C7976CB4722F}" type="presParOf" srcId="{F518C6EF-841E-47A5-B24F-C61F2DBAD984}" destId="{936CF145-F6B0-40BD-8255-F2C26B0692E8}" srcOrd="3" destOrd="0" presId="urn:microsoft.com/office/officeart/2005/8/layout/hProcess9"/>
    <dgm:cxn modelId="{5A6F8915-56F2-40C7-B5C9-54EE18BADD97}" type="presParOf" srcId="{F518C6EF-841E-47A5-B24F-C61F2DBAD984}" destId="{1EC6D1D0-82E9-485A-AFDE-645D405B3810}" srcOrd="4" destOrd="0" presId="urn:microsoft.com/office/officeart/2005/8/layout/hProcess9"/>
    <dgm:cxn modelId="{35E6E851-0AB0-455B-8BF3-39F8801D5118}" type="presParOf" srcId="{F518C6EF-841E-47A5-B24F-C61F2DBAD984}" destId="{FA7EDD53-969B-4A28-8F5D-CF818B4DAC8C}" srcOrd="5" destOrd="0" presId="urn:microsoft.com/office/officeart/2005/8/layout/hProcess9"/>
    <dgm:cxn modelId="{CBE9B28B-8947-4B06-B44D-0DD93440C15A}" type="presParOf" srcId="{F518C6EF-841E-47A5-B24F-C61F2DBAD984}" destId="{E9D4432A-6B1C-4CF3-ACC1-1FF35E8C68E8}" srcOrd="6" destOrd="0" presId="urn:microsoft.com/office/officeart/2005/8/layout/hProcess9"/>
    <dgm:cxn modelId="{235C1384-A2ED-4D25-8C3C-088AF7EC1DEC}" type="presParOf" srcId="{F518C6EF-841E-47A5-B24F-C61F2DBAD984}" destId="{1F41C741-B104-43E5-89FD-BC8908B8D154}" srcOrd="7" destOrd="0" presId="urn:microsoft.com/office/officeart/2005/8/layout/hProcess9"/>
    <dgm:cxn modelId="{C98EC5B8-EB76-4E3B-B0CC-2A90752F9170}" type="presParOf" srcId="{F518C6EF-841E-47A5-B24F-C61F2DBAD984}" destId="{53AA62D9-0866-46F7-82DF-42BE56360186}" srcOrd="8" destOrd="0" presId="urn:microsoft.com/office/officeart/2005/8/layout/hProcess9"/>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085E91-1BA7-45D6-A50C-BD9F38BD0667}">
      <dsp:nvSpPr>
        <dsp:cNvPr id="0" name=""/>
        <dsp:cNvSpPr/>
      </dsp:nvSpPr>
      <dsp:spPr>
        <a:xfrm>
          <a:off x="514349" y="0"/>
          <a:ext cx="5829300" cy="1752600"/>
        </a:xfrm>
        <a:prstGeom prst="rightArrow">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F9E5A84-555A-4F3F-8AB6-58F291FCE011}">
      <dsp:nvSpPr>
        <dsp:cNvPr id="0" name=""/>
        <dsp:cNvSpPr/>
      </dsp:nvSpPr>
      <dsp:spPr>
        <a:xfrm>
          <a:off x="3432" y="525779"/>
          <a:ext cx="1650875" cy="701040"/>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Place order with processor</a:t>
          </a:r>
          <a:endParaRPr lang="en-US" sz="1000" kern="1200" dirty="0"/>
        </a:p>
      </dsp:txBody>
      <dsp:txXfrm>
        <a:off x="37654" y="560001"/>
        <a:ext cx="1582431" cy="632596"/>
      </dsp:txXfrm>
    </dsp:sp>
    <dsp:sp modelId="{54DA9321-A8D5-4788-BE63-875119A7C3E6}">
      <dsp:nvSpPr>
        <dsp:cNvPr id="0" name=""/>
        <dsp:cNvSpPr/>
      </dsp:nvSpPr>
      <dsp:spPr>
        <a:xfrm>
          <a:off x="1736852" y="525779"/>
          <a:ext cx="1650875" cy="701040"/>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Receives  food from processor via direct ship, distributor or TFS/Good Source</a:t>
          </a:r>
          <a:endParaRPr lang="en-US" sz="1000" kern="1200" dirty="0"/>
        </a:p>
      </dsp:txBody>
      <dsp:txXfrm>
        <a:off x="1771074" y="560001"/>
        <a:ext cx="1582431" cy="632596"/>
      </dsp:txXfrm>
    </dsp:sp>
    <dsp:sp modelId="{1EC6D1D0-82E9-485A-AFDE-645D405B3810}">
      <dsp:nvSpPr>
        <dsp:cNvPr id="0" name=""/>
        <dsp:cNvSpPr/>
      </dsp:nvSpPr>
      <dsp:spPr>
        <a:xfrm>
          <a:off x="3470271" y="525779"/>
          <a:ext cx="1650875" cy="701040"/>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Sponsor receives and validates quantities and condition </a:t>
          </a:r>
          <a:endParaRPr lang="en-US" sz="1000" kern="1200" dirty="0"/>
        </a:p>
      </dsp:txBody>
      <dsp:txXfrm>
        <a:off x="3504493" y="560001"/>
        <a:ext cx="1582431" cy="632596"/>
      </dsp:txXfrm>
    </dsp:sp>
    <dsp:sp modelId="{E9D4432A-6B1C-4CF3-ACC1-1FF35E8C68E8}">
      <dsp:nvSpPr>
        <dsp:cNvPr id="0" name=""/>
        <dsp:cNvSpPr/>
      </dsp:nvSpPr>
      <dsp:spPr>
        <a:xfrm>
          <a:off x="5203691" y="525779"/>
          <a:ext cx="1650875" cy="701040"/>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Sponsor checks value pass through  method used and verifies credit.</a:t>
          </a:r>
          <a:endParaRPr lang="en-US" sz="1000" kern="1200" dirty="0"/>
        </a:p>
      </dsp:txBody>
      <dsp:txXfrm>
        <a:off x="5237913" y="560001"/>
        <a:ext cx="1582431" cy="6325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085E91-1BA7-45D6-A50C-BD9F38BD0667}">
      <dsp:nvSpPr>
        <dsp:cNvPr id="0" name=""/>
        <dsp:cNvSpPr/>
      </dsp:nvSpPr>
      <dsp:spPr>
        <a:xfrm>
          <a:off x="514349" y="0"/>
          <a:ext cx="5829300" cy="1752600"/>
        </a:xfrm>
        <a:prstGeom prst="rightArrow">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F9E5A84-555A-4F3F-8AB6-58F291FCE011}">
      <dsp:nvSpPr>
        <dsp:cNvPr id="0" name=""/>
        <dsp:cNvSpPr/>
      </dsp:nvSpPr>
      <dsp:spPr>
        <a:xfrm>
          <a:off x="3432" y="525779"/>
          <a:ext cx="1650875" cy="701040"/>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Release inventory from Good Source/TFS E-commerce System</a:t>
          </a:r>
          <a:endParaRPr lang="en-US" sz="1100" kern="1200" dirty="0"/>
        </a:p>
      </dsp:txBody>
      <dsp:txXfrm>
        <a:off x="37654" y="560001"/>
        <a:ext cx="1582431" cy="632596"/>
      </dsp:txXfrm>
    </dsp:sp>
    <dsp:sp modelId="{54DA9321-A8D5-4788-BE63-875119A7C3E6}">
      <dsp:nvSpPr>
        <dsp:cNvPr id="0" name=""/>
        <dsp:cNvSpPr/>
      </dsp:nvSpPr>
      <dsp:spPr>
        <a:xfrm>
          <a:off x="1736852" y="525779"/>
          <a:ext cx="1650875" cy="701040"/>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Good Source/TFS confirms delivery date</a:t>
          </a:r>
          <a:endParaRPr lang="en-US" sz="1100" kern="1200" dirty="0"/>
        </a:p>
      </dsp:txBody>
      <dsp:txXfrm>
        <a:off x="1771074" y="560001"/>
        <a:ext cx="1582431" cy="632596"/>
      </dsp:txXfrm>
    </dsp:sp>
    <dsp:sp modelId="{1EC6D1D0-82E9-485A-AFDE-645D405B3810}">
      <dsp:nvSpPr>
        <dsp:cNvPr id="0" name=""/>
        <dsp:cNvSpPr/>
      </dsp:nvSpPr>
      <dsp:spPr>
        <a:xfrm>
          <a:off x="3470271" y="525779"/>
          <a:ext cx="1650875" cy="701040"/>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Food arrives on truck </a:t>
          </a:r>
          <a:endParaRPr lang="en-US" sz="1100" kern="1200" dirty="0"/>
        </a:p>
      </dsp:txBody>
      <dsp:txXfrm>
        <a:off x="3504493" y="560001"/>
        <a:ext cx="1582431" cy="632596"/>
      </dsp:txXfrm>
    </dsp:sp>
    <dsp:sp modelId="{E9D4432A-6B1C-4CF3-ACC1-1FF35E8C68E8}">
      <dsp:nvSpPr>
        <dsp:cNvPr id="0" name=""/>
        <dsp:cNvSpPr/>
      </dsp:nvSpPr>
      <dsp:spPr>
        <a:xfrm>
          <a:off x="5203691" y="525779"/>
          <a:ext cx="1650875" cy="701040"/>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Sponsor receives and validates quantities and condition</a:t>
          </a:r>
          <a:endParaRPr lang="en-US" sz="1100" kern="1200" dirty="0"/>
        </a:p>
      </dsp:txBody>
      <dsp:txXfrm>
        <a:off x="5237913" y="560001"/>
        <a:ext cx="1582431" cy="63259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085E91-1BA7-45D6-A50C-BD9F38BD0667}">
      <dsp:nvSpPr>
        <dsp:cNvPr id="0" name=""/>
        <dsp:cNvSpPr/>
      </dsp:nvSpPr>
      <dsp:spPr>
        <a:xfrm>
          <a:off x="514349" y="0"/>
          <a:ext cx="5829300" cy="1752600"/>
        </a:xfrm>
        <a:prstGeom prst="rightArrow">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F9E5A84-555A-4F3F-8AB6-58F291FCE011}">
      <dsp:nvSpPr>
        <dsp:cNvPr id="0" name=""/>
        <dsp:cNvSpPr/>
      </dsp:nvSpPr>
      <dsp:spPr>
        <a:xfrm>
          <a:off x="3013" y="525779"/>
          <a:ext cx="1317687" cy="701040"/>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Place order with approved vendor</a:t>
          </a:r>
          <a:endParaRPr lang="en-US" sz="1000" kern="1200" dirty="0"/>
        </a:p>
      </dsp:txBody>
      <dsp:txXfrm>
        <a:off x="37235" y="560001"/>
        <a:ext cx="1249243" cy="632596"/>
      </dsp:txXfrm>
    </dsp:sp>
    <dsp:sp modelId="{54DA9321-A8D5-4788-BE63-875119A7C3E6}">
      <dsp:nvSpPr>
        <dsp:cNvPr id="0" name=""/>
        <dsp:cNvSpPr/>
      </dsp:nvSpPr>
      <dsp:spPr>
        <a:xfrm>
          <a:off x="1386585" y="525779"/>
          <a:ext cx="1317687" cy="701040"/>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Vendor confirms delivery date</a:t>
          </a:r>
          <a:endParaRPr lang="en-US" sz="1000" kern="1200" dirty="0"/>
        </a:p>
      </dsp:txBody>
      <dsp:txXfrm>
        <a:off x="1420807" y="560001"/>
        <a:ext cx="1249243" cy="632596"/>
      </dsp:txXfrm>
    </dsp:sp>
    <dsp:sp modelId="{1EC6D1D0-82E9-485A-AFDE-645D405B3810}">
      <dsp:nvSpPr>
        <dsp:cNvPr id="0" name=""/>
        <dsp:cNvSpPr/>
      </dsp:nvSpPr>
      <dsp:spPr>
        <a:xfrm>
          <a:off x="2770156" y="525779"/>
          <a:ext cx="1317687" cy="701040"/>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Food arrives on truck </a:t>
          </a:r>
          <a:endParaRPr lang="en-US" sz="1000" kern="1200" dirty="0"/>
        </a:p>
      </dsp:txBody>
      <dsp:txXfrm>
        <a:off x="2804378" y="560001"/>
        <a:ext cx="1249243" cy="632596"/>
      </dsp:txXfrm>
    </dsp:sp>
    <dsp:sp modelId="{E9D4432A-6B1C-4CF3-ACC1-1FF35E8C68E8}">
      <dsp:nvSpPr>
        <dsp:cNvPr id="0" name=""/>
        <dsp:cNvSpPr/>
      </dsp:nvSpPr>
      <dsp:spPr>
        <a:xfrm>
          <a:off x="4153727" y="525779"/>
          <a:ext cx="1317687" cy="701040"/>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Sponsor receives and validates quantities and condition</a:t>
          </a:r>
          <a:endParaRPr lang="en-US" sz="1000" kern="1200" dirty="0"/>
        </a:p>
      </dsp:txBody>
      <dsp:txXfrm>
        <a:off x="4187949" y="560001"/>
        <a:ext cx="1249243" cy="632596"/>
      </dsp:txXfrm>
    </dsp:sp>
    <dsp:sp modelId="{6F072238-ECE0-435C-8CA5-B1E855C59F44}">
      <dsp:nvSpPr>
        <dsp:cNvPr id="0" name=""/>
        <dsp:cNvSpPr/>
      </dsp:nvSpPr>
      <dsp:spPr>
        <a:xfrm>
          <a:off x="5537299" y="525779"/>
          <a:ext cx="1317687" cy="701040"/>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Sponsor signs invoice that vendor submits to USDA for payment</a:t>
          </a:r>
          <a:endParaRPr lang="en-US" sz="1000" kern="1200" dirty="0"/>
        </a:p>
      </dsp:txBody>
      <dsp:txXfrm>
        <a:off x="5571521" y="560001"/>
        <a:ext cx="1249243" cy="63259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085E91-1BA7-45D6-A50C-BD9F38BD0667}">
      <dsp:nvSpPr>
        <dsp:cNvPr id="0" name=""/>
        <dsp:cNvSpPr/>
      </dsp:nvSpPr>
      <dsp:spPr>
        <a:xfrm>
          <a:off x="438161" y="0"/>
          <a:ext cx="5829300" cy="1752600"/>
        </a:xfrm>
        <a:prstGeom prst="rightArrow">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F9E5A84-555A-4F3F-8AB6-58F291FCE011}">
      <dsp:nvSpPr>
        <dsp:cNvPr id="0" name=""/>
        <dsp:cNvSpPr/>
      </dsp:nvSpPr>
      <dsp:spPr>
        <a:xfrm>
          <a:off x="3013" y="525779"/>
          <a:ext cx="1317687" cy="701040"/>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Place order in DoD FFAVORS System</a:t>
          </a:r>
          <a:endParaRPr lang="en-US" sz="1000" kern="1200" dirty="0"/>
        </a:p>
      </dsp:txBody>
      <dsp:txXfrm>
        <a:off x="37235" y="560001"/>
        <a:ext cx="1249243" cy="632596"/>
      </dsp:txXfrm>
    </dsp:sp>
    <dsp:sp modelId="{54DA9321-A8D5-4788-BE63-875119A7C3E6}">
      <dsp:nvSpPr>
        <dsp:cNvPr id="0" name=""/>
        <dsp:cNvSpPr/>
      </dsp:nvSpPr>
      <dsp:spPr>
        <a:xfrm>
          <a:off x="1386585" y="525779"/>
          <a:ext cx="1317687" cy="701040"/>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Duck Delivery confirms delivery date</a:t>
          </a:r>
          <a:endParaRPr lang="en-US" sz="1000" kern="1200" dirty="0"/>
        </a:p>
      </dsp:txBody>
      <dsp:txXfrm>
        <a:off x="1420807" y="560001"/>
        <a:ext cx="1249243" cy="632596"/>
      </dsp:txXfrm>
    </dsp:sp>
    <dsp:sp modelId="{1EC6D1D0-82E9-485A-AFDE-645D405B3810}">
      <dsp:nvSpPr>
        <dsp:cNvPr id="0" name=""/>
        <dsp:cNvSpPr/>
      </dsp:nvSpPr>
      <dsp:spPr>
        <a:xfrm>
          <a:off x="2770156" y="525779"/>
          <a:ext cx="1317687" cy="701040"/>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Food arrives on truck </a:t>
          </a:r>
          <a:endParaRPr lang="en-US" sz="1000" kern="1200" dirty="0"/>
        </a:p>
      </dsp:txBody>
      <dsp:txXfrm>
        <a:off x="2804378" y="560001"/>
        <a:ext cx="1249243" cy="632596"/>
      </dsp:txXfrm>
    </dsp:sp>
    <dsp:sp modelId="{E9D4432A-6B1C-4CF3-ACC1-1FF35E8C68E8}">
      <dsp:nvSpPr>
        <dsp:cNvPr id="0" name=""/>
        <dsp:cNvSpPr/>
      </dsp:nvSpPr>
      <dsp:spPr>
        <a:xfrm>
          <a:off x="4153727" y="525779"/>
          <a:ext cx="1317687" cy="701040"/>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Sponsor receives and validates quantities and condition</a:t>
          </a:r>
          <a:endParaRPr lang="en-US" sz="1000" kern="1200" dirty="0"/>
        </a:p>
      </dsp:txBody>
      <dsp:txXfrm>
        <a:off x="4187949" y="560001"/>
        <a:ext cx="1249243" cy="632596"/>
      </dsp:txXfrm>
    </dsp:sp>
    <dsp:sp modelId="{53AA62D9-0866-46F7-82DF-42BE56360186}">
      <dsp:nvSpPr>
        <dsp:cNvPr id="0" name=""/>
        <dsp:cNvSpPr/>
      </dsp:nvSpPr>
      <dsp:spPr>
        <a:xfrm>
          <a:off x="5537299" y="525779"/>
          <a:ext cx="1317687" cy="701040"/>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Sponsor validates order received in FFAVORS</a:t>
          </a:r>
          <a:endParaRPr lang="en-US" sz="1000" kern="1200" dirty="0"/>
        </a:p>
      </dsp:txBody>
      <dsp:txXfrm>
        <a:off x="5571521" y="560001"/>
        <a:ext cx="1249243" cy="632596"/>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31E140EF-7323-4A38-BED4-0424F49ED206}" type="datetimeFigureOut">
              <a:rPr lang="en-US"/>
              <a:pPr>
                <a:defRPr/>
              </a:pPr>
              <a:t>10/5/2017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DCDD7D63-E008-4330-BD9D-A5AEC5C30BDC}" type="slidenum">
              <a:rPr lang="en-US" altLang="en-US"/>
              <a:pPr/>
              <a:t>‹#›</a:t>
            </a:fld>
            <a:endParaRPr lang="en-US" altLang="en-US"/>
          </a:p>
        </p:txBody>
      </p:sp>
    </p:spTree>
    <p:extLst>
      <p:ext uri="{BB962C8B-B14F-4D97-AF65-F5344CB8AC3E}">
        <p14:creationId xmlns:p14="http://schemas.microsoft.com/office/powerpoint/2010/main" val="22647716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USDA Foods Receiving. I ordered my food…. Now what? That’s a good question!</a:t>
            </a:r>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028FDE78-0BBA-43B3-94B3-04EEA62B26EE}" type="slidenum">
              <a:rPr lang="en-US" altLang="en-US">
                <a:latin typeface="Arial" charset="0"/>
              </a:rPr>
              <a:pPr>
                <a:spcBef>
                  <a:spcPct val="0"/>
                </a:spcBef>
              </a:pPr>
              <a:t>1</a:t>
            </a:fld>
            <a:endParaRPr lang="en-US" altLang="en-US">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many reports in WBSCM.  The Value</a:t>
            </a:r>
            <a:r>
              <a:rPr lang="en-US" baseline="0" dirty="0" smtClean="0"/>
              <a:t> of Commodities received reports </a:t>
            </a:r>
            <a:r>
              <a:rPr lang="en-US" dirty="0" smtClean="0"/>
              <a:t>will be</a:t>
            </a:r>
            <a:r>
              <a:rPr lang="en-US" baseline="0" dirty="0" smtClean="0"/>
              <a:t> required to run at the end of each year for your institutions financial records.   USDA considers this the official record of entitlement.  </a:t>
            </a:r>
          </a:p>
          <a:p>
            <a:r>
              <a:rPr lang="en-US" baseline="0" dirty="0" smtClean="0"/>
              <a:t>There are three separate sources of the report that must be added together if RA’s use all programs.</a:t>
            </a:r>
          </a:p>
          <a:p>
            <a:r>
              <a:rPr lang="en-US" baseline="0" dirty="0" smtClean="0"/>
              <a:t>WBSCM contains the report for Direct Delivery and Diversion.  It is important that the persons in need of the report have access to WBSCM for the purpose of running this report.  In most cases, this is the business manager.  This is especially important if those with access do not work during Summer months and aren’t available to run the report when it’s needed.</a:t>
            </a:r>
          </a:p>
          <a:p>
            <a:r>
              <a:rPr lang="en-US" baseline="0" dirty="0" smtClean="0"/>
              <a:t>There is a separate report that can be run in FFAVORS for what was spent in with DoD fresh entitlement.</a:t>
            </a:r>
          </a:p>
          <a:p>
            <a:r>
              <a:rPr lang="en-US" baseline="0" dirty="0" smtClean="0"/>
              <a:t>AMS provides us with another report for spending in the Unprocessed Pilot.  </a:t>
            </a:r>
          </a:p>
          <a:p>
            <a:r>
              <a:rPr lang="en-US" baseline="0" dirty="0" smtClean="0"/>
              <a:t>The records that should be used are the actual spend not the amount set aside or planned. </a:t>
            </a:r>
          </a:p>
        </p:txBody>
      </p:sp>
      <p:sp>
        <p:nvSpPr>
          <p:cNvPr id="4" name="Slide Number Placeholder 3"/>
          <p:cNvSpPr>
            <a:spLocks noGrp="1"/>
          </p:cNvSpPr>
          <p:nvPr>
            <p:ph type="sldNum" sz="quarter" idx="10"/>
          </p:nvPr>
        </p:nvSpPr>
        <p:spPr/>
        <p:txBody>
          <a:bodyPr/>
          <a:lstStyle/>
          <a:p>
            <a:fld id="{DCDD7D63-E008-4330-BD9D-A5AEC5C30BDC}" type="slidenum">
              <a:rPr lang="en-US" altLang="en-US" smtClean="0"/>
              <a:pPr/>
              <a:t>11</a:t>
            </a:fld>
            <a:endParaRPr lang="en-US" altLang="en-US"/>
          </a:p>
        </p:txBody>
      </p:sp>
    </p:spTree>
    <p:extLst>
      <p:ext uri="{BB962C8B-B14F-4D97-AF65-F5344CB8AC3E}">
        <p14:creationId xmlns:p14="http://schemas.microsoft.com/office/powerpoint/2010/main" val="13653717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Value of Commodities received report reflect values as soon as the items are received at the state warehouse or the processor.  We use this report to provide accurate representation of pounds and cases received.   We use this report to complete service fee billing.  This means that you could be charged fees prior to receiving the items at your institution.  You also cannot match up bills with your receiving notices.   It has nothing to do with when you chose to receive </a:t>
            </a:r>
            <a:r>
              <a:rPr lang="en-US" baseline="0" smtClean="0"/>
              <a:t>the product. </a:t>
            </a:r>
            <a:r>
              <a:rPr lang="en-US" baseline="0" dirty="0" smtClean="0"/>
              <a:t>We bill periodically, at least 6 times during the year.</a:t>
            </a:r>
          </a:p>
          <a:p>
            <a:r>
              <a:rPr lang="en-US" baseline="0" dirty="0" smtClean="0"/>
              <a:t>DoD is billed twice yearly, once in January for July through December and once in June or July, for deliveries January through June.</a:t>
            </a:r>
          </a:p>
          <a:p>
            <a:r>
              <a:rPr lang="en-US" baseline="0" dirty="0" smtClean="0"/>
              <a:t>The unprocessed fruit and vegetable program has been billed  once yearly once all invoices have come in.</a:t>
            </a:r>
          </a:p>
          <a:p>
            <a:r>
              <a:rPr lang="en-US" baseline="0" dirty="0" smtClean="0"/>
              <a:t>The details of the charges billed show up in </a:t>
            </a:r>
            <a:r>
              <a:rPr lang="en-US" baseline="0" dirty="0" err="1" smtClean="0"/>
              <a:t>CNPweb</a:t>
            </a:r>
            <a:r>
              <a:rPr lang="en-US" baseline="0" dirty="0" smtClean="0"/>
              <a:t> in the SNP Puzzle Piece under Reports.  The report is called Invoice Details. This report matches up with the Value of Commodities Received report. </a:t>
            </a:r>
          </a:p>
          <a:p>
            <a:endParaRPr lang="en-US" dirty="0"/>
          </a:p>
        </p:txBody>
      </p:sp>
      <p:sp>
        <p:nvSpPr>
          <p:cNvPr id="4" name="Slide Number Placeholder 3"/>
          <p:cNvSpPr>
            <a:spLocks noGrp="1"/>
          </p:cNvSpPr>
          <p:nvPr>
            <p:ph type="sldNum" sz="quarter" idx="10"/>
          </p:nvPr>
        </p:nvSpPr>
        <p:spPr/>
        <p:txBody>
          <a:bodyPr/>
          <a:lstStyle/>
          <a:p>
            <a:fld id="{DCDD7D63-E008-4330-BD9D-A5AEC5C30BDC}" type="slidenum">
              <a:rPr lang="en-US" altLang="en-US" smtClean="0"/>
              <a:pPr/>
              <a:t>12</a:t>
            </a:fld>
            <a:endParaRPr lang="en-US" altLang="en-US"/>
          </a:p>
        </p:txBody>
      </p:sp>
    </p:spTree>
    <p:extLst>
      <p:ext uri="{BB962C8B-B14F-4D97-AF65-F5344CB8AC3E}">
        <p14:creationId xmlns:p14="http://schemas.microsoft.com/office/powerpoint/2010/main" val="36114475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order to view</a:t>
            </a:r>
            <a:r>
              <a:rPr lang="en-US" baseline="0" dirty="0" smtClean="0"/>
              <a:t> the Invoice Detail Report – Access </a:t>
            </a:r>
            <a:r>
              <a:rPr lang="en-US" baseline="0" dirty="0" err="1" smtClean="0"/>
              <a:t>CNPweb</a:t>
            </a:r>
            <a:r>
              <a:rPr lang="en-US" baseline="0" dirty="0" smtClean="0"/>
              <a:t>, select the year, </a:t>
            </a:r>
            <a:r>
              <a:rPr lang="en-US" baseline="0" smtClean="0"/>
              <a:t>click </a:t>
            </a:r>
            <a:r>
              <a:rPr lang="en-US" baseline="0" smtClean="0"/>
              <a:t>Reports, </a:t>
            </a:r>
            <a:r>
              <a:rPr lang="en-US" baseline="0" dirty="0" smtClean="0"/>
              <a:t>Click Invoice Details.  The report will appear.  It will have all of the charges listed by order type. </a:t>
            </a:r>
            <a:endParaRPr lang="en-US" dirty="0"/>
          </a:p>
        </p:txBody>
      </p:sp>
      <p:sp>
        <p:nvSpPr>
          <p:cNvPr id="4" name="Slide Number Placeholder 3"/>
          <p:cNvSpPr>
            <a:spLocks noGrp="1"/>
          </p:cNvSpPr>
          <p:nvPr>
            <p:ph type="sldNum" sz="quarter" idx="10"/>
          </p:nvPr>
        </p:nvSpPr>
        <p:spPr/>
        <p:txBody>
          <a:bodyPr/>
          <a:lstStyle/>
          <a:p>
            <a:fld id="{DCDD7D63-E008-4330-BD9D-A5AEC5C30BDC}" type="slidenum">
              <a:rPr lang="en-US" altLang="en-US" smtClean="0"/>
              <a:pPr/>
              <a:t>13</a:t>
            </a:fld>
            <a:endParaRPr lang="en-US" altLang="en-US"/>
          </a:p>
        </p:txBody>
      </p:sp>
    </p:spTree>
    <p:extLst>
      <p:ext uri="{BB962C8B-B14F-4D97-AF65-F5344CB8AC3E}">
        <p14:creationId xmlns:p14="http://schemas.microsoft.com/office/powerpoint/2010/main" val="21716059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0F0FF4-8590-4570-95D6-FF1D6F9172EE}"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9452052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0F0FF4-8590-4570-95D6-FF1D6F9172EE}"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36221259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Receiving</a:t>
            </a:r>
            <a:r>
              <a:rPr lang="en-US" baseline="0" dirty="0" smtClean="0"/>
              <a:t> is slightly different for each of the 4 USDA Foods Programs. </a:t>
            </a:r>
            <a:endParaRPr lang="en-US" dirty="0"/>
          </a:p>
        </p:txBody>
      </p:sp>
      <p:sp>
        <p:nvSpPr>
          <p:cNvPr id="4" name="Slide Number Placeholder 3"/>
          <p:cNvSpPr>
            <a:spLocks noGrp="1"/>
          </p:cNvSpPr>
          <p:nvPr>
            <p:ph type="sldNum" sz="quarter" idx="10"/>
          </p:nvPr>
        </p:nvSpPr>
        <p:spPr/>
        <p:txBody>
          <a:bodyPr/>
          <a:lstStyle/>
          <a:p>
            <a:fld id="{DCDD7D63-E008-4330-BD9D-A5AEC5C30BDC}" type="slidenum">
              <a:rPr lang="en-US" altLang="en-US" smtClean="0"/>
              <a:pPr/>
              <a:t>2</a:t>
            </a:fld>
            <a:endParaRPr lang="en-US" altLang="en-US"/>
          </a:p>
        </p:txBody>
      </p:sp>
    </p:spTree>
    <p:extLst>
      <p:ext uri="{BB962C8B-B14F-4D97-AF65-F5344CB8AC3E}">
        <p14:creationId xmlns:p14="http://schemas.microsoft.com/office/powerpoint/2010/main" val="1808816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b="0" dirty="0" smtClean="0"/>
              <a:t>Inventory</a:t>
            </a:r>
            <a:r>
              <a:rPr lang="en-US" sz="1200" b="0" baseline="0" dirty="0" smtClean="0"/>
              <a:t> basics for all Foods received (should be applied to all foods not just USDA Foods)</a:t>
            </a:r>
            <a:endParaRPr lang="en-US" sz="1200" b="0" dirty="0" smtClean="0"/>
          </a:p>
          <a:p>
            <a:pPr marL="0" indent="0">
              <a:buNone/>
            </a:pPr>
            <a:r>
              <a:rPr lang="en-US" sz="1200" b="0" dirty="0" smtClean="0"/>
              <a:t>First-in-first-out (FIFO)</a:t>
            </a:r>
          </a:p>
          <a:p>
            <a:r>
              <a:rPr lang="en-US" sz="1200" dirty="0" smtClean="0"/>
              <a:t>The most basic rule of inventory management is FIFO. This means using the oldest product first and tracking it. You can achieve an acceptable level of accuracy by marking the cases, or individual cans/packages, with the date you receive them and practicing FIFO. </a:t>
            </a:r>
          </a:p>
          <a:p>
            <a:endParaRPr lang="en-US" dirty="0"/>
          </a:p>
        </p:txBody>
      </p:sp>
      <p:sp>
        <p:nvSpPr>
          <p:cNvPr id="4" name="Slide Number Placeholder 3"/>
          <p:cNvSpPr>
            <a:spLocks noGrp="1"/>
          </p:cNvSpPr>
          <p:nvPr>
            <p:ph type="sldNum" sz="quarter" idx="10"/>
          </p:nvPr>
        </p:nvSpPr>
        <p:spPr/>
        <p:txBody>
          <a:bodyPr/>
          <a:lstStyle/>
          <a:p>
            <a:fld id="{DCDD7D63-E008-4330-BD9D-A5AEC5C30BDC}" type="slidenum">
              <a:rPr lang="en-US" altLang="en-US" smtClean="0"/>
              <a:pPr/>
              <a:t>4</a:t>
            </a:fld>
            <a:endParaRPr lang="en-US" altLang="en-US"/>
          </a:p>
        </p:txBody>
      </p:sp>
    </p:spTree>
    <p:extLst>
      <p:ext uri="{BB962C8B-B14F-4D97-AF65-F5344CB8AC3E}">
        <p14:creationId xmlns:p14="http://schemas.microsoft.com/office/powerpoint/2010/main" val="31656817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Storage</a:t>
            </a:r>
            <a:r>
              <a:rPr lang="en-US" sz="1200" baseline="0" dirty="0" smtClean="0"/>
              <a:t> conditions have a s</a:t>
            </a:r>
            <a:r>
              <a:rPr lang="en-US" sz="1200" dirty="0" smtClean="0"/>
              <a:t>ignificant impact on the quality of food products. The same product will last for different periods of time depending on the temperature of the storeroom, the humidity level, and air circulation. </a:t>
            </a:r>
          </a:p>
          <a:p>
            <a:r>
              <a:rPr lang="en-US" sz="1200" dirty="0" smtClean="0"/>
              <a:t>Cool temperatures and low humidity provide the best storage conditions. Store food off the floor and away from contact with walls and ceilings. </a:t>
            </a:r>
          </a:p>
          <a:p>
            <a:endParaRPr lang="en-US" dirty="0"/>
          </a:p>
        </p:txBody>
      </p:sp>
      <p:sp>
        <p:nvSpPr>
          <p:cNvPr id="4" name="Slide Number Placeholder 3"/>
          <p:cNvSpPr>
            <a:spLocks noGrp="1"/>
          </p:cNvSpPr>
          <p:nvPr>
            <p:ph type="sldNum" sz="quarter" idx="10"/>
          </p:nvPr>
        </p:nvSpPr>
        <p:spPr/>
        <p:txBody>
          <a:bodyPr/>
          <a:lstStyle/>
          <a:p>
            <a:fld id="{DCDD7D63-E008-4330-BD9D-A5AEC5C30BDC}" type="slidenum">
              <a:rPr lang="en-US" altLang="en-US" smtClean="0"/>
              <a:pPr/>
              <a:t>5</a:t>
            </a:fld>
            <a:endParaRPr lang="en-US" altLang="en-US"/>
          </a:p>
        </p:txBody>
      </p:sp>
    </p:spTree>
    <p:extLst>
      <p:ext uri="{BB962C8B-B14F-4D97-AF65-F5344CB8AC3E}">
        <p14:creationId xmlns:p14="http://schemas.microsoft.com/office/powerpoint/2010/main" val="808429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Expirations</a:t>
            </a:r>
            <a:r>
              <a:rPr lang="en-US" baseline="0" dirty="0" smtClean="0"/>
              <a:t> dates can be very confusing. </a:t>
            </a:r>
          </a:p>
          <a:p>
            <a:endParaRPr lang="en-US" baseline="0" dirty="0" smtClean="0"/>
          </a:p>
          <a:p>
            <a:r>
              <a:rPr lang="en-US" dirty="0" smtClean="0"/>
              <a:t>How can I tell when a product has gone out of condition? </a:t>
            </a:r>
          </a:p>
          <a:p>
            <a:r>
              <a:rPr lang="en-US" dirty="0" smtClean="0"/>
              <a:t>Is there a single date I can refer to?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b="1" kern="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0" dirty="0" smtClean="0"/>
              <a:t>Not Really! Use your best judgement. When in doubt, toss!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DCDD7D63-E008-4330-BD9D-A5AEC5C30BDC}" type="slidenum">
              <a:rPr lang="en-US" altLang="en-US" smtClean="0"/>
              <a:pPr/>
              <a:t>6</a:t>
            </a:fld>
            <a:endParaRPr lang="en-US" altLang="en-US"/>
          </a:p>
        </p:txBody>
      </p:sp>
    </p:spTree>
    <p:extLst>
      <p:ext uri="{BB962C8B-B14F-4D97-AF65-F5344CB8AC3E}">
        <p14:creationId xmlns:p14="http://schemas.microsoft.com/office/powerpoint/2010/main" val="1801085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a:t>
            </a:r>
            <a:r>
              <a:rPr lang="en-US" b="1" dirty="0" smtClean="0"/>
              <a:t>“best-if-used-by” </a:t>
            </a:r>
            <a:r>
              <a:rPr lang="en-US" dirty="0" smtClean="0"/>
              <a:t>date means that the manufacturer recommends using the product by this date for the best flavor or quality. </a:t>
            </a:r>
          </a:p>
          <a:p>
            <a:r>
              <a:rPr lang="en-US" dirty="0" smtClean="0"/>
              <a:t>At some point after that date the product will change very gradually in taste, color, texture, or nutrient content. But, the product may be wholesome and safe long after that date.</a:t>
            </a:r>
          </a:p>
          <a:p>
            <a:endParaRPr lang="en-US" dirty="0"/>
          </a:p>
        </p:txBody>
      </p:sp>
      <p:sp>
        <p:nvSpPr>
          <p:cNvPr id="4" name="Slide Number Placeholder 3"/>
          <p:cNvSpPr>
            <a:spLocks noGrp="1"/>
          </p:cNvSpPr>
          <p:nvPr>
            <p:ph type="sldNum" sz="quarter" idx="10"/>
          </p:nvPr>
        </p:nvSpPr>
        <p:spPr/>
        <p:txBody>
          <a:bodyPr/>
          <a:lstStyle/>
          <a:p>
            <a:fld id="{DCDD7D63-E008-4330-BD9D-A5AEC5C30BDC}" type="slidenum">
              <a:rPr lang="en-US" altLang="en-US" smtClean="0"/>
              <a:pPr/>
              <a:t>7</a:t>
            </a:fld>
            <a:endParaRPr lang="en-US" altLang="en-US"/>
          </a:p>
        </p:txBody>
      </p:sp>
    </p:spTree>
    <p:extLst>
      <p:ext uri="{BB962C8B-B14F-4D97-AF65-F5344CB8AC3E}">
        <p14:creationId xmlns:p14="http://schemas.microsoft.com/office/powerpoint/2010/main" val="32509894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A </a:t>
            </a:r>
            <a:r>
              <a:rPr lang="en-US" sz="1200" b="1" dirty="0" smtClean="0"/>
              <a:t>“sell-by” </a:t>
            </a:r>
            <a:r>
              <a:rPr lang="en-US" sz="1200" dirty="0" smtClean="0"/>
              <a:t>date on a food product means the manufacturer recommends that a store sell the product by that date. It is assumed that the product may then be stored for some period of time before it is used. Therefore, a “sell-by” date would be reached earlier in the life of a product than a “best-if-used-by” date. </a:t>
            </a:r>
          </a:p>
          <a:p>
            <a:r>
              <a:rPr lang="en-US" sz="1200" b="1" dirty="0" smtClean="0"/>
              <a:t>These various dating systems do not represent expiration dates, and they do not indicate when product safety becomes an issue. </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DCDD7D63-E008-4330-BD9D-A5AEC5C30BDC}" type="slidenum">
              <a:rPr lang="en-US" altLang="en-US" smtClean="0"/>
              <a:pPr/>
              <a:t>8</a:t>
            </a:fld>
            <a:endParaRPr lang="en-US" altLang="en-US"/>
          </a:p>
        </p:txBody>
      </p:sp>
    </p:spTree>
    <p:extLst>
      <p:ext uri="{BB962C8B-B14F-4D97-AF65-F5344CB8AC3E}">
        <p14:creationId xmlns:p14="http://schemas.microsoft.com/office/powerpoint/2010/main" val="18608794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800" dirty="0" smtClean="0"/>
              <a:t>If there are no visible signs of spoilage, but you have reason to question the quality of the product, conduct a sensory evaluation</a:t>
            </a:r>
          </a:p>
          <a:p>
            <a:pPr lvl="1"/>
            <a:r>
              <a:rPr lang="en-US" dirty="0" smtClean="0"/>
              <a:t>Observe the overall condition of the food including color, texture, and smell. </a:t>
            </a:r>
          </a:p>
          <a:p>
            <a:pPr lvl="1"/>
            <a:r>
              <a:rPr lang="en-US" dirty="0" smtClean="0"/>
              <a:t>If the food displays acceptable color, texture, and smell, use best judgment regarding the quality of the food and whether or not to serve it. </a:t>
            </a:r>
          </a:p>
          <a:p>
            <a:pPr lvl="1"/>
            <a:endParaRPr lang="en-US" sz="2800" b="1" dirty="0" smtClean="0"/>
          </a:p>
          <a:p>
            <a:r>
              <a:rPr lang="en-US" sz="2800" b="1" dirty="0" smtClean="0"/>
              <a:t>DO NOT </a:t>
            </a:r>
            <a:r>
              <a:rPr lang="en-US" sz="2800" dirty="0" smtClean="0"/>
              <a:t>taste any food that you have reasonable basis to suspect is unwholesome or unsafe. </a:t>
            </a:r>
          </a:p>
          <a:p>
            <a:endParaRPr lang="en-US" dirty="0"/>
          </a:p>
        </p:txBody>
      </p:sp>
      <p:sp>
        <p:nvSpPr>
          <p:cNvPr id="4" name="Slide Number Placeholder 3"/>
          <p:cNvSpPr>
            <a:spLocks noGrp="1"/>
          </p:cNvSpPr>
          <p:nvPr>
            <p:ph type="sldNum" sz="quarter" idx="10"/>
          </p:nvPr>
        </p:nvSpPr>
        <p:spPr/>
        <p:txBody>
          <a:bodyPr/>
          <a:lstStyle/>
          <a:p>
            <a:fld id="{DCDD7D63-E008-4330-BD9D-A5AEC5C30BDC}" type="slidenum">
              <a:rPr lang="en-US" altLang="en-US" smtClean="0"/>
              <a:pPr/>
              <a:t>9</a:t>
            </a:fld>
            <a:endParaRPr lang="en-US" altLang="en-US"/>
          </a:p>
        </p:txBody>
      </p:sp>
    </p:spTree>
    <p:extLst>
      <p:ext uri="{BB962C8B-B14F-4D97-AF65-F5344CB8AC3E}">
        <p14:creationId xmlns:p14="http://schemas.microsoft.com/office/powerpoint/2010/main" val="39343921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800" dirty="0" smtClean="0"/>
              <a:t>If you have reason to question the wholesomeness or safety of a food product, open a case or individual package </a:t>
            </a:r>
          </a:p>
          <a:p>
            <a:pPr lvl="1"/>
            <a:r>
              <a:rPr lang="en-US" sz="2000" dirty="0" smtClean="0"/>
              <a:t>examine the cans or packages for rust, bulging, broken seals, insect infestation or other visible defects</a:t>
            </a:r>
            <a:r>
              <a:rPr lang="en-US" sz="2000" b="1" dirty="0" smtClean="0"/>
              <a:t>. </a:t>
            </a:r>
          </a:p>
          <a:p>
            <a:pPr lvl="1"/>
            <a:endParaRPr lang="en-US" sz="2000" b="1" dirty="0" smtClean="0"/>
          </a:p>
          <a:p>
            <a:r>
              <a:rPr lang="en-US" sz="2800" dirty="0" smtClean="0"/>
              <a:t>If any of these conditions are present, the food is generally considered </a:t>
            </a:r>
            <a:r>
              <a:rPr lang="en-US" sz="2800" b="1" dirty="0" smtClean="0"/>
              <a:t>NOT</a:t>
            </a:r>
            <a:r>
              <a:rPr lang="en-US" sz="2800" dirty="0" smtClean="0"/>
              <a:t> fit for human consumption</a:t>
            </a:r>
            <a:r>
              <a:rPr lang="en-US" dirty="0" smtClean="0"/>
              <a:t>. </a:t>
            </a:r>
          </a:p>
          <a:p>
            <a:endParaRPr lang="en-US" dirty="0"/>
          </a:p>
        </p:txBody>
      </p:sp>
      <p:sp>
        <p:nvSpPr>
          <p:cNvPr id="4" name="Slide Number Placeholder 3"/>
          <p:cNvSpPr>
            <a:spLocks noGrp="1"/>
          </p:cNvSpPr>
          <p:nvPr>
            <p:ph type="sldNum" sz="quarter" idx="10"/>
          </p:nvPr>
        </p:nvSpPr>
        <p:spPr/>
        <p:txBody>
          <a:bodyPr/>
          <a:lstStyle/>
          <a:p>
            <a:fld id="{DCDD7D63-E008-4330-BD9D-A5AEC5C30BDC}" type="slidenum">
              <a:rPr lang="en-US" altLang="en-US" smtClean="0"/>
              <a:pPr/>
              <a:t>10</a:t>
            </a:fld>
            <a:endParaRPr lang="en-US" altLang="en-US"/>
          </a:p>
        </p:txBody>
      </p:sp>
    </p:spTree>
    <p:extLst>
      <p:ext uri="{BB962C8B-B14F-4D97-AF65-F5344CB8AC3E}">
        <p14:creationId xmlns:p14="http://schemas.microsoft.com/office/powerpoint/2010/main" val="41187388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16213" y="609600"/>
            <a:ext cx="3711575"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2130425"/>
            <a:ext cx="7772400" cy="1470025"/>
          </a:xfrm>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000">
                <a:latin typeface="Arial" panose="020B0604020202020204" pitchFamily="34" charset="0"/>
                <a:cs typeface="Arial" panose="020B0604020202020204"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Tree>
    <p:extLst>
      <p:ext uri="{BB962C8B-B14F-4D97-AF65-F5344CB8AC3E}">
        <p14:creationId xmlns:p14="http://schemas.microsoft.com/office/powerpoint/2010/main" val="4475347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Bookman Old Style" panose="02050604050505020204" pitchFamily="18"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marL="2057400" indent="-228600">
              <a:buFont typeface="Arial" panose="020B0604020202020204" pitchFamily="34" charset="0"/>
              <a:buChar char="•"/>
              <a:defRPr>
                <a:latin typeface="Bookman Old Style" panose="02050604050505020204"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Slide Number Placeholder 5"/>
          <p:cNvSpPr>
            <a:spLocks noGrp="1"/>
          </p:cNvSpPr>
          <p:nvPr>
            <p:ph type="sldNum" sz="quarter" idx="11"/>
          </p:nvPr>
        </p:nvSpPr>
        <p:spPr>
          <a:xfrm>
            <a:off x="6096000" y="6245225"/>
            <a:ext cx="2133600" cy="476250"/>
          </a:xfrm>
        </p:spPr>
        <p:txBody>
          <a:bodyPr/>
          <a:lstStyle>
            <a:lvl1pPr>
              <a:defRPr/>
            </a:lvl1pPr>
          </a:lstStyle>
          <a:p>
            <a:fld id="{62742D4F-121B-441C-93F8-4FEAC3406B3E}" type="slidenum">
              <a:rPr lang="en-US" altLang="en-US"/>
              <a:pPr/>
              <a:t>‹#›</a:t>
            </a:fld>
            <a:endParaRPr lang="en-US" altLang="en-US"/>
          </a:p>
        </p:txBody>
      </p:sp>
    </p:spTree>
    <p:extLst>
      <p:ext uri="{BB962C8B-B14F-4D97-AF65-F5344CB8AC3E}">
        <p14:creationId xmlns:p14="http://schemas.microsoft.com/office/powerpoint/2010/main" val="3546408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7010400" y="274638"/>
            <a:ext cx="2057400" cy="5851525"/>
          </a:xfrm>
        </p:spPr>
        <p:txBody>
          <a:bodyPr vert="eaVert"/>
          <a:lstStyle>
            <a:lvl1pPr>
              <a:defRPr sz="4000">
                <a:latin typeface="Bookman Old Style" panose="02050604050505020204" pitchFamily="18"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274638"/>
            <a:ext cx="6019800" cy="5578705"/>
          </a:xfrm>
        </p:spPr>
        <p:txBody>
          <a:bodyPr vert="eaVert"/>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marL="2057400" indent="-228600">
              <a:buFont typeface="Arial" panose="020B0604020202020204" pitchFamily="34" charset="0"/>
              <a:buChar char="•"/>
              <a:defRPr>
                <a:latin typeface="Bookman Old Style" panose="02050604050505020204"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Slide Number Placeholder 5"/>
          <p:cNvSpPr>
            <a:spLocks noGrp="1"/>
          </p:cNvSpPr>
          <p:nvPr>
            <p:ph type="sldNum" sz="quarter" idx="11"/>
          </p:nvPr>
        </p:nvSpPr>
        <p:spPr>
          <a:xfrm>
            <a:off x="6096000" y="6245225"/>
            <a:ext cx="2133600" cy="476250"/>
          </a:xfrm>
        </p:spPr>
        <p:txBody>
          <a:bodyPr/>
          <a:lstStyle>
            <a:lvl1pPr>
              <a:defRPr/>
            </a:lvl1pPr>
          </a:lstStyle>
          <a:p>
            <a:fld id="{E57878AE-BF83-4F4C-AFAF-928192A8166A}" type="slidenum">
              <a:rPr lang="en-US" altLang="en-US"/>
              <a:pPr/>
              <a:t>‹#›</a:t>
            </a:fld>
            <a:endParaRPr lang="en-US" altLang="en-US"/>
          </a:p>
        </p:txBody>
      </p:sp>
    </p:spTree>
    <p:extLst>
      <p:ext uri="{BB962C8B-B14F-4D97-AF65-F5344CB8AC3E}">
        <p14:creationId xmlns:p14="http://schemas.microsoft.com/office/powerpoint/2010/main" val="564646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838200" y="1600201"/>
            <a:ext cx="8229600" cy="4267199"/>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marL="2057400" indent="-228600">
              <a:buFont typeface="Arial" panose="020B0604020202020204" pitchFamily="34" charset="0"/>
              <a:buChar char="•"/>
              <a:defRPr>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altLang="en-US"/>
          </a:p>
        </p:txBody>
      </p:sp>
      <p:sp>
        <p:nvSpPr>
          <p:cNvPr id="6" name="Slide Number Placeholder 5"/>
          <p:cNvSpPr>
            <a:spLocks noGrp="1"/>
          </p:cNvSpPr>
          <p:nvPr>
            <p:ph type="sldNum" sz="quarter" idx="11"/>
          </p:nvPr>
        </p:nvSpPr>
        <p:spPr>
          <a:xfrm>
            <a:off x="6096000" y="6245225"/>
            <a:ext cx="2133600" cy="476250"/>
          </a:xfrm>
        </p:spPr>
        <p:txBody>
          <a:bodyPr/>
          <a:lstStyle>
            <a:lvl1pPr>
              <a:defRPr/>
            </a:lvl1pPr>
          </a:lstStyle>
          <a:p>
            <a:fld id="{396DF809-EE61-4752-969A-23BAE51D45C9}" type="slidenum">
              <a:rPr lang="en-US" altLang="en-US"/>
              <a:pPr/>
              <a:t>‹#›</a:t>
            </a:fld>
            <a:endParaRPr lang="en-US" altLang="en-US"/>
          </a:p>
        </p:txBody>
      </p:sp>
    </p:spTree>
    <p:extLst>
      <p:ext uri="{BB962C8B-B14F-4D97-AF65-F5344CB8AC3E}">
        <p14:creationId xmlns:p14="http://schemas.microsoft.com/office/powerpoint/2010/main" val="1674434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16213" y="609600"/>
            <a:ext cx="3711575"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22313" y="4406900"/>
            <a:ext cx="7772400" cy="1362075"/>
          </a:xfrm>
        </p:spPr>
        <p:txBody>
          <a:bodyPr anchor="t"/>
          <a:lstStyle>
            <a:lvl1pPr algn="l">
              <a:defRPr sz="4000" b="0" cap="all">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Arial" panose="020B0604020202020204" pitchFamily="34" charset="0"/>
                <a:cs typeface="Arial" panose="020B0604020202020204"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77318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600200"/>
            <a:ext cx="4038600" cy="425314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600200"/>
            <a:ext cx="4038600" cy="425314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altLang="en-US"/>
          </a:p>
        </p:txBody>
      </p:sp>
      <p:sp>
        <p:nvSpPr>
          <p:cNvPr id="7" name="Slide Number Placeholder 6"/>
          <p:cNvSpPr>
            <a:spLocks noGrp="1"/>
          </p:cNvSpPr>
          <p:nvPr>
            <p:ph type="sldNum" sz="quarter" idx="11"/>
          </p:nvPr>
        </p:nvSpPr>
        <p:spPr>
          <a:xfrm>
            <a:off x="6096000" y="6245225"/>
            <a:ext cx="2133600" cy="476250"/>
          </a:xfrm>
        </p:spPr>
        <p:txBody>
          <a:bodyPr/>
          <a:lstStyle>
            <a:lvl1pPr>
              <a:defRPr/>
            </a:lvl1pPr>
          </a:lstStyle>
          <a:p>
            <a:fld id="{725C6267-795C-44B2-A047-69EE91CADC5F}" type="slidenum">
              <a:rPr lang="en-US" altLang="en-US"/>
              <a:pPr/>
              <a:t>‹#›</a:t>
            </a:fld>
            <a:endParaRPr lang="en-US" altLang="en-US"/>
          </a:p>
        </p:txBody>
      </p:sp>
    </p:spTree>
    <p:extLst>
      <p:ext uri="{BB962C8B-B14F-4D97-AF65-F5344CB8AC3E}">
        <p14:creationId xmlns:p14="http://schemas.microsoft.com/office/powerpoint/2010/main" val="915688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8229600" cy="1143000"/>
          </a:xfrm>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0" u="sng">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768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0" u="sng">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768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6"/>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altLang="en-US"/>
          </a:p>
        </p:txBody>
      </p:sp>
      <p:sp>
        <p:nvSpPr>
          <p:cNvPr id="9" name="Slide Number Placeholder 8"/>
          <p:cNvSpPr>
            <a:spLocks noGrp="1"/>
          </p:cNvSpPr>
          <p:nvPr>
            <p:ph type="sldNum" sz="quarter" idx="11"/>
          </p:nvPr>
        </p:nvSpPr>
        <p:spPr>
          <a:xfrm>
            <a:off x="6096000" y="6245225"/>
            <a:ext cx="2133600" cy="476250"/>
          </a:xfrm>
        </p:spPr>
        <p:txBody>
          <a:bodyPr/>
          <a:lstStyle>
            <a:lvl1pPr>
              <a:defRPr/>
            </a:lvl1pPr>
          </a:lstStyle>
          <a:p>
            <a:fld id="{C209CAC7-AD9D-4AE1-BEE5-35BE52F64FC5}" type="slidenum">
              <a:rPr lang="en-US" altLang="en-US"/>
              <a:pPr/>
              <a:t>‹#›</a:t>
            </a:fld>
            <a:endParaRPr lang="en-US" altLang="en-US"/>
          </a:p>
        </p:txBody>
      </p:sp>
    </p:spTree>
    <p:extLst>
      <p:ext uri="{BB962C8B-B14F-4D97-AF65-F5344CB8AC3E}">
        <p14:creationId xmlns:p14="http://schemas.microsoft.com/office/powerpoint/2010/main" val="1162147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4" name="Date Placeholder 2"/>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altLang="en-US"/>
          </a:p>
        </p:txBody>
      </p:sp>
      <p:sp>
        <p:nvSpPr>
          <p:cNvPr id="5" name="Slide Number Placeholder 4"/>
          <p:cNvSpPr>
            <a:spLocks noGrp="1"/>
          </p:cNvSpPr>
          <p:nvPr>
            <p:ph type="sldNum" sz="quarter" idx="11"/>
          </p:nvPr>
        </p:nvSpPr>
        <p:spPr>
          <a:xfrm>
            <a:off x="6096000" y="6245225"/>
            <a:ext cx="2133600" cy="476250"/>
          </a:xfrm>
        </p:spPr>
        <p:txBody>
          <a:bodyPr/>
          <a:lstStyle>
            <a:lvl1pPr>
              <a:defRPr/>
            </a:lvl1pPr>
          </a:lstStyle>
          <a:p>
            <a:fld id="{12CAF198-E9F3-49EB-A036-0A7F06508EE6}" type="slidenum">
              <a:rPr lang="en-US" altLang="en-US"/>
              <a:pPr/>
              <a:t>‹#›</a:t>
            </a:fld>
            <a:endParaRPr lang="en-US" altLang="en-US"/>
          </a:p>
        </p:txBody>
      </p:sp>
    </p:spTree>
    <p:extLst>
      <p:ext uri="{BB962C8B-B14F-4D97-AF65-F5344CB8AC3E}">
        <p14:creationId xmlns:p14="http://schemas.microsoft.com/office/powerpoint/2010/main" val="2057607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ate Placeholder 1"/>
          <p:cNvSpPr>
            <a:spLocks noGrp="1"/>
          </p:cNvSpPr>
          <p:nvPr>
            <p:ph type="dt" sz="half" idx="10"/>
          </p:nvPr>
        </p:nvSpPr>
        <p:spPr/>
        <p:txBody>
          <a:bodyPr/>
          <a:lstStyle>
            <a:lvl1pPr>
              <a:defRPr/>
            </a:lvl1pPr>
          </a:lstStyle>
          <a:p>
            <a:pPr>
              <a:defRPr/>
            </a:pPr>
            <a:endParaRPr lang="en-US" altLang="en-US"/>
          </a:p>
        </p:txBody>
      </p:sp>
      <p:sp>
        <p:nvSpPr>
          <p:cNvPr id="4" name="Slide Number Placeholder 3"/>
          <p:cNvSpPr>
            <a:spLocks noGrp="1"/>
          </p:cNvSpPr>
          <p:nvPr>
            <p:ph type="sldNum" sz="quarter" idx="11"/>
          </p:nvPr>
        </p:nvSpPr>
        <p:spPr>
          <a:xfrm>
            <a:off x="6096000" y="6245225"/>
            <a:ext cx="2133600" cy="476250"/>
          </a:xfrm>
        </p:spPr>
        <p:txBody>
          <a:bodyPr/>
          <a:lstStyle>
            <a:lvl1pPr>
              <a:defRPr/>
            </a:lvl1pPr>
          </a:lstStyle>
          <a:p>
            <a:fld id="{45AC5265-C810-48C2-A118-B7DE05DFE43F}" type="slidenum">
              <a:rPr lang="en-US" altLang="en-US"/>
              <a:pPr/>
              <a:t>‹#›</a:t>
            </a:fld>
            <a:endParaRPr lang="en-US" altLang="en-US"/>
          </a:p>
        </p:txBody>
      </p:sp>
    </p:spTree>
    <p:extLst>
      <p:ext uri="{BB962C8B-B14F-4D97-AF65-F5344CB8AC3E}">
        <p14:creationId xmlns:p14="http://schemas.microsoft.com/office/powerpoint/2010/main" val="957984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3050"/>
            <a:ext cx="3008313" cy="1162050"/>
          </a:xfrm>
        </p:spPr>
        <p:txBody>
          <a:bodyPr anchor="b"/>
          <a:lstStyle>
            <a:lvl1pPr algn="ctr">
              <a:defRPr sz="20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575050" y="273050"/>
            <a:ext cx="5111750" cy="5580293"/>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marL="2057400" indent="-228600">
              <a:buFont typeface="Arial" panose="020B0604020202020204" pitchFamily="34" charset="0"/>
              <a:buChar cha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472407"/>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altLang="en-US"/>
          </a:p>
        </p:txBody>
      </p:sp>
      <p:sp>
        <p:nvSpPr>
          <p:cNvPr id="7" name="Slide Number Placeholder 6"/>
          <p:cNvSpPr>
            <a:spLocks noGrp="1"/>
          </p:cNvSpPr>
          <p:nvPr>
            <p:ph type="sldNum" sz="quarter" idx="11"/>
          </p:nvPr>
        </p:nvSpPr>
        <p:spPr>
          <a:xfrm>
            <a:off x="6096000" y="6245225"/>
            <a:ext cx="2133600" cy="476250"/>
          </a:xfrm>
        </p:spPr>
        <p:txBody>
          <a:bodyPr/>
          <a:lstStyle>
            <a:lvl1pPr>
              <a:defRPr/>
            </a:lvl1pPr>
          </a:lstStyle>
          <a:p>
            <a:fld id="{18A796B2-1AE6-4945-9790-83762C229D09}" type="slidenum">
              <a:rPr lang="en-US" altLang="en-US"/>
              <a:pPr/>
              <a:t>‹#›</a:t>
            </a:fld>
            <a:endParaRPr lang="en-US" altLang="en-US"/>
          </a:p>
        </p:txBody>
      </p:sp>
    </p:spTree>
    <p:extLst>
      <p:ext uri="{BB962C8B-B14F-4D97-AF65-F5344CB8AC3E}">
        <p14:creationId xmlns:p14="http://schemas.microsoft.com/office/powerpoint/2010/main" val="3694673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792288" y="4800600"/>
            <a:ext cx="5486400" cy="566738"/>
          </a:xfrm>
        </p:spPr>
        <p:txBody>
          <a:bodyPr anchor="b"/>
          <a:lstStyle>
            <a:lvl1pPr algn="ctr">
              <a:defRPr sz="2000" b="0" u="sng">
                <a:latin typeface="Bookman Old Style" panose="02050604050505020204" pitchFamily="18"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Bookman Old Style" panose="02050604050505020204" pitchFamily="18"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486005"/>
          </a:xfrm>
        </p:spPr>
        <p:txBody>
          <a:bodyPr/>
          <a:lstStyle>
            <a:lvl1pPr marL="0" indent="0" algn="ctr">
              <a:buNone/>
              <a:defRPr sz="1400">
                <a:latin typeface="Bookman Old Style" panose="020506040505050202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pPr>
              <a:defRPr/>
            </a:pPr>
            <a:endParaRPr lang="en-US" altLang="en-US"/>
          </a:p>
        </p:txBody>
      </p:sp>
      <p:sp>
        <p:nvSpPr>
          <p:cNvPr id="7" name="Slide Number Placeholder 6"/>
          <p:cNvSpPr>
            <a:spLocks noGrp="1"/>
          </p:cNvSpPr>
          <p:nvPr>
            <p:ph type="sldNum" sz="quarter" idx="11"/>
          </p:nvPr>
        </p:nvSpPr>
        <p:spPr>
          <a:xfrm>
            <a:off x="6096000" y="6245225"/>
            <a:ext cx="2133600" cy="476250"/>
          </a:xfrm>
        </p:spPr>
        <p:txBody>
          <a:bodyPr/>
          <a:lstStyle>
            <a:lvl1pPr>
              <a:defRPr/>
            </a:lvl1pPr>
          </a:lstStyle>
          <a:p>
            <a:fld id="{3A1B5126-E377-4FD1-9F82-D188B6B883DE}" type="slidenum">
              <a:rPr lang="en-US" altLang="en-US"/>
              <a:pPr/>
              <a:t>‹#›</a:t>
            </a:fld>
            <a:endParaRPr lang="en-US" altLang="en-US"/>
          </a:p>
        </p:txBody>
      </p:sp>
    </p:spTree>
    <p:extLst>
      <p:ext uri="{BB962C8B-B14F-4D97-AF65-F5344CB8AC3E}">
        <p14:creationId xmlns:p14="http://schemas.microsoft.com/office/powerpoint/2010/main" val="421592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38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838200" y="1600200"/>
            <a:ext cx="8229600" cy="431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638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panose="020B0604020202020204" pitchFamily="34" charset="0"/>
                <a:cs typeface="Arial" panose="020B0604020202020204" pitchFamily="34" charset="0"/>
              </a:defRPr>
            </a:lvl1pPr>
          </a:lstStyle>
          <a:p>
            <a:pPr>
              <a:defRPr/>
            </a:pPr>
            <a:endParaRPr lang="en-US" altLang="en-US"/>
          </a:p>
        </p:txBody>
      </p:sp>
      <p:sp>
        <p:nvSpPr>
          <p:cNvPr id="16390" name="Rectangle 6"/>
          <p:cNvSpPr>
            <a:spLocks noGrp="1" noChangeArrowheads="1"/>
          </p:cNvSpPr>
          <p:nvPr>
            <p:ph type="sldNum" sz="quarter" idx="4"/>
          </p:nvPr>
        </p:nvSpPr>
        <p:spPr bwMode="auto">
          <a:xfrm>
            <a:off x="63246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cs typeface="Arial" charset="0"/>
              </a:defRPr>
            </a:lvl1pPr>
          </a:lstStyle>
          <a:p>
            <a:fld id="{BFFC1742-C54B-4B23-8086-88A5B43C4462}"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ascr.usda.gov/complaint_filing_cust.html"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mailto:program.intake@usda.gov" TargetMode="External"/></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762000" y="2971800"/>
            <a:ext cx="7772400" cy="1470025"/>
          </a:xfrm>
        </p:spPr>
        <p:txBody>
          <a:bodyPr/>
          <a:lstStyle/>
          <a:p>
            <a:r>
              <a:rPr lang="en-US" altLang="en-US" dirty="0" smtClean="0">
                <a:latin typeface="Arial" charset="0"/>
                <a:cs typeface="Arial" charset="0"/>
              </a:rPr>
              <a:t>USDA Foods Receiving</a:t>
            </a:r>
            <a:br>
              <a:rPr lang="en-US" altLang="en-US" dirty="0" smtClean="0">
                <a:latin typeface="Arial" charset="0"/>
                <a:cs typeface="Arial" charset="0"/>
              </a:rPr>
            </a:br>
            <a:r>
              <a:rPr lang="en-US" altLang="en-US" sz="2800" dirty="0">
                <a:latin typeface="Arial" charset="0"/>
                <a:cs typeface="Arial" charset="0"/>
              </a:rPr>
              <a:t/>
            </a:r>
            <a:br>
              <a:rPr lang="en-US" altLang="en-US" sz="2800" dirty="0">
                <a:latin typeface="Arial" charset="0"/>
                <a:cs typeface="Arial" charset="0"/>
              </a:rPr>
            </a:br>
            <a:r>
              <a:rPr lang="en-US" altLang="en-US" sz="2800" dirty="0" smtClean="0">
                <a:latin typeface="Arial" charset="0"/>
                <a:cs typeface="Arial" charset="0"/>
              </a:rPr>
              <a:t>I ordered my food…now what?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0623" y="381000"/>
            <a:ext cx="8839200" cy="838200"/>
          </a:xfrm>
        </p:spPr>
        <p:txBody>
          <a:bodyPr/>
          <a:lstStyle/>
          <a:p>
            <a:r>
              <a:rPr lang="en-US" dirty="0" smtClean="0"/>
              <a:t>How can I tell if a product is safe?</a:t>
            </a:r>
            <a:endParaRPr lang="en-US" dirty="0"/>
          </a:p>
        </p:txBody>
      </p:sp>
      <p:sp>
        <p:nvSpPr>
          <p:cNvPr id="3" name="Content Placeholder 2"/>
          <p:cNvSpPr>
            <a:spLocks noGrp="1"/>
          </p:cNvSpPr>
          <p:nvPr>
            <p:ph idx="1"/>
          </p:nvPr>
        </p:nvSpPr>
        <p:spPr>
          <a:xfrm>
            <a:off x="533400" y="1219200"/>
            <a:ext cx="8458200" cy="4267199"/>
          </a:xfrm>
        </p:spPr>
        <p:txBody>
          <a:bodyPr/>
          <a:lstStyle/>
          <a:p>
            <a:r>
              <a:rPr lang="en-US" sz="2800" dirty="0" smtClean="0"/>
              <a:t>If </a:t>
            </a:r>
            <a:r>
              <a:rPr lang="en-US" sz="2800" dirty="0"/>
              <a:t>you have reason to question the wholesomeness or safety of a food product, open a case or individual </a:t>
            </a:r>
            <a:r>
              <a:rPr lang="en-US" sz="2800" dirty="0" smtClean="0"/>
              <a:t>package </a:t>
            </a:r>
          </a:p>
          <a:p>
            <a:pPr lvl="1"/>
            <a:r>
              <a:rPr lang="en-US" sz="2000" dirty="0" smtClean="0"/>
              <a:t>examine </a:t>
            </a:r>
            <a:r>
              <a:rPr lang="en-US" sz="2000" dirty="0"/>
              <a:t>the cans or packages for rust, bulging, broken seals, insect infestation or other visible defects</a:t>
            </a:r>
            <a:r>
              <a:rPr lang="en-US" sz="2000" b="1" dirty="0"/>
              <a:t>. </a:t>
            </a:r>
            <a:endParaRPr lang="en-US" sz="2000" b="1" dirty="0" smtClean="0"/>
          </a:p>
          <a:p>
            <a:pPr lvl="1"/>
            <a:endParaRPr lang="en-US" sz="2000" b="1" dirty="0" smtClean="0"/>
          </a:p>
          <a:p>
            <a:r>
              <a:rPr lang="en-US" sz="2800" dirty="0" smtClean="0"/>
              <a:t>If </a:t>
            </a:r>
            <a:r>
              <a:rPr lang="en-US" sz="2800" dirty="0"/>
              <a:t>any of these conditions are present, the food is generally considered </a:t>
            </a:r>
            <a:r>
              <a:rPr lang="en-US" sz="2800" b="1" dirty="0"/>
              <a:t>NOT</a:t>
            </a:r>
            <a:r>
              <a:rPr lang="en-US" sz="2800" dirty="0"/>
              <a:t> fit for human consumption</a:t>
            </a:r>
            <a:r>
              <a:rPr lang="en-US" dirty="0"/>
              <a:t>. </a:t>
            </a:r>
          </a:p>
        </p:txBody>
      </p:sp>
    </p:spTree>
    <p:extLst>
      <p:ext uri="{BB962C8B-B14F-4D97-AF65-F5344CB8AC3E}">
        <p14:creationId xmlns:p14="http://schemas.microsoft.com/office/powerpoint/2010/main" val="4071485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00201"/>
            <a:ext cx="5943600" cy="4267199"/>
          </a:xfrm>
        </p:spPr>
        <p:txBody>
          <a:bodyPr/>
          <a:lstStyle/>
          <a:p>
            <a:r>
              <a:rPr lang="en-US" dirty="0" smtClean="0"/>
              <a:t>Official Record of Entitlement</a:t>
            </a:r>
          </a:p>
          <a:p>
            <a:r>
              <a:rPr lang="en-US" dirty="0" smtClean="0"/>
              <a:t>Direct Delivery and Diversion – WBSCM</a:t>
            </a:r>
          </a:p>
          <a:p>
            <a:pPr lvl="1"/>
            <a:r>
              <a:rPr lang="en-US" dirty="0" smtClean="0"/>
              <a:t>Business </a:t>
            </a:r>
            <a:r>
              <a:rPr lang="en-US" dirty="0"/>
              <a:t>M</a:t>
            </a:r>
            <a:r>
              <a:rPr lang="en-US" dirty="0" smtClean="0"/>
              <a:t>anager access</a:t>
            </a:r>
          </a:p>
          <a:p>
            <a:r>
              <a:rPr lang="en-US" dirty="0" smtClean="0"/>
              <a:t>DoD Fresh – FFAVORS</a:t>
            </a:r>
          </a:p>
          <a:p>
            <a:r>
              <a:rPr lang="en-US" dirty="0" smtClean="0"/>
              <a:t>Unprocessed Fruit and Vegetable Pilot – AMS report</a:t>
            </a:r>
          </a:p>
          <a:p>
            <a:endParaRPr lang="en-US" dirty="0"/>
          </a:p>
        </p:txBody>
      </p:sp>
      <p:pic>
        <p:nvPicPr>
          <p:cNvPr id="4" name="Picture 3" title="bowl of fresh cranberries held in hand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81800" y="2057400"/>
            <a:ext cx="1930400" cy="2895600"/>
          </a:xfrm>
          <a:prstGeom prst="rect">
            <a:avLst/>
          </a:prstGeom>
        </p:spPr>
      </p:pic>
      <p:sp>
        <p:nvSpPr>
          <p:cNvPr id="2" name="Title 1"/>
          <p:cNvSpPr>
            <a:spLocks noGrp="1"/>
          </p:cNvSpPr>
          <p:nvPr>
            <p:ph type="title"/>
          </p:nvPr>
        </p:nvSpPr>
        <p:spPr/>
        <p:txBody>
          <a:bodyPr/>
          <a:lstStyle/>
          <a:p>
            <a:r>
              <a:rPr lang="en-US" dirty="0" smtClean="0"/>
              <a:t>Value of Commodities Received</a:t>
            </a:r>
            <a:endParaRPr lang="en-US" dirty="0"/>
          </a:p>
        </p:txBody>
      </p:sp>
    </p:spTree>
    <p:extLst>
      <p:ext uri="{BB962C8B-B14F-4D97-AF65-F5344CB8AC3E}">
        <p14:creationId xmlns:p14="http://schemas.microsoft.com/office/powerpoint/2010/main" val="41231494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Fee Billing</a:t>
            </a:r>
            <a:endParaRPr lang="en-US" dirty="0"/>
          </a:p>
        </p:txBody>
      </p:sp>
      <p:sp>
        <p:nvSpPr>
          <p:cNvPr id="3" name="Content Placeholder 2"/>
          <p:cNvSpPr>
            <a:spLocks noGrp="1"/>
          </p:cNvSpPr>
          <p:nvPr>
            <p:ph idx="1"/>
          </p:nvPr>
        </p:nvSpPr>
        <p:spPr/>
        <p:txBody>
          <a:bodyPr/>
          <a:lstStyle/>
          <a:p>
            <a:r>
              <a:rPr lang="en-US" dirty="0" smtClean="0"/>
              <a:t>Based on Value of Commodities Received Report – WBSCM</a:t>
            </a:r>
          </a:p>
          <a:p>
            <a:r>
              <a:rPr lang="en-US" dirty="0" smtClean="0"/>
              <a:t>Billing Timeline</a:t>
            </a:r>
          </a:p>
          <a:p>
            <a:pPr lvl="1"/>
            <a:r>
              <a:rPr lang="en-US" dirty="0" smtClean="0"/>
              <a:t>Direct Delivery/Diversion - after received to state/processor warehouse</a:t>
            </a:r>
          </a:p>
          <a:p>
            <a:pPr lvl="1"/>
            <a:r>
              <a:rPr lang="en-US" dirty="0" smtClean="0"/>
              <a:t>DoD – Billed twice yearly</a:t>
            </a:r>
          </a:p>
          <a:p>
            <a:pPr lvl="1"/>
            <a:r>
              <a:rPr lang="en-US" dirty="0" smtClean="0"/>
              <a:t>Unprocessed Pilot – Billed once yearly</a:t>
            </a:r>
          </a:p>
          <a:p>
            <a:r>
              <a:rPr lang="en-US" dirty="0" smtClean="0"/>
              <a:t>Invoice Detail Report </a:t>
            </a:r>
            <a:r>
              <a:rPr lang="en-US" dirty="0" err="1" smtClean="0"/>
              <a:t>CNPweb</a:t>
            </a:r>
            <a:r>
              <a:rPr lang="en-US" dirty="0" smtClean="0"/>
              <a:t> - SNP</a:t>
            </a:r>
          </a:p>
          <a:p>
            <a:endParaRPr lang="en-US" dirty="0"/>
          </a:p>
        </p:txBody>
      </p:sp>
    </p:spTree>
    <p:extLst>
      <p:ext uri="{BB962C8B-B14F-4D97-AF65-F5344CB8AC3E}">
        <p14:creationId xmlns:p14="http://schemas.microsoft.com/office/powerpoint/2010/main" val="13063857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pic>
        <p:nvPicPr>
          <p:cNvPr id="1027" name="Picture 3" title="Invoice Detail Report"/>
          <p:cNvPicPr>
            <a:picLocks noChangeAspect="1" noChangeArrowheads="1"/>
          </p:cNvPicPr>
          <p:nvPr/>
        </p:nvPicPr>
        <p:blipFill rotWithShape="1">
          <a:blip r:embed="rId3">
            <a:extLst>
              <a:ext uri="{28A0092B-C50C-407E-A947-70E740481C1C}">
                <a14:useLocalDpi xmlns:a14="http://schemas.microsoft.com/office/drawing/2010/main" val="0"/>
              </a:ext>
            </a:extLst>
          </a:blip>
          <a:srcRect b="9941"/>
          <a:stretch/>
        </p:blipFill>
        <p:spPr bwMode="auto">
          <a:xfrm>
            <a:off x="819807" y="3911600"/>
            <a:ext cx="7924800" cy="195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6" name="Group 5" title="CNPweb with report and invoice details circled"/>
          <p:cNvGrpSpPr/>
          <p:nvPr/>
        </p:nvGrpSpPr>
        <p:grpSpPr>
          <a:xfrm>
            <a:off x="838200" y="1600200"/>
            <a:ext cx="7239000" cy="2286000"/>
            <a:chOff x="838200" y="1600200"/>
            <a:chExt cx="7239000" cy="2286000"/>
          </a:xfrm>
        </p:grpSpPr>
        <p:pic>
          <p:nvPicPr>
            <p:cNvPr id="1026" name="Picture 2" title="CNPweb Reports"/>
            <p:cNvPicPr>
              <a:picLocks noChangeAspect="1" noChangeArrowheads="1"/>
            </p:cNvPicPr>
            <p:nvPr/>
          </p:nvPicPr>
          <p:blipFill rotWithShape="1">
            <a:blip r:embed="rId4">
              <a:extLst>
                <a:ext uri="{28A0092B-C50C-407E-A947-70E740481C1C}">
                  <a14:useLocalDpi xmlns:a14="http://schemas.microsoft.com/office/drawing/2010/main" val="0"/>
                </a:ext>
              </a:extLst>
            </a:blip>
            <a:srcRect b="19823"/>
            <a:stretch/>
          </p:blipFill>
          <p:spPr bwMode="auto">
            <a:xfrm>
              <a:off x="838200" y="1600200"/>
              <a:ext cx="7239000" cy="228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971800" y="1960563"/>
              <a:ext cx="609600" cy="228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371600" y="3276600"/>
              <a:ext cx="838200" cy="228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p:txBody>
          <a:bodyPr/>
          <a:lstStyle/>
          <a:p>
            <a:r>
              <a:rPr lang="en-US" dirty="0" smtClean="0"/>
              <a:t>Invoice Detail Report</a:t>
            </a:r>
            <a:endParaRPr lang="en-US" dirty="0"/>
          </a:p>
        </p:txBody>
      </p:sp>
    </p:spTree>
    <p:extLst>
      <p:ext uri="{BB962C8B-B14F-4D97-AF65-F5344CB8AC3E}">
        <p14:creationId xmlns:p14="http://schemas.microsoft.com/office/powerpoint/2010/main" val="31934123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4" name="Picture 4" title="Colorful Hands Raised "/>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590800" y="1371600"/>
            <a:ext cx="4539574" cy="4267200"/>
          </a:xfrm>
        </p:spPr>
      </p:pic>
    </p:spTree>
    <p:extLst>
      <p:ext uri="{BB962C8B-B14F-4D97-AF65-F5344CB8AC3E}">
        <p14:creationId xmlns:p14="http://schemas.microsoft.com/office/powerpoint/2010/main" val="40740433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Non-Discrimination Statement</a:t>
            </a:r>
            <a:endParaRPr lang="en-US" dirty="0"/>
          </a:p>
        </p:txBody>
      </p:sp>
      <p:sp>
        <p:nvSpPr>
          <p:cNvPr id="3" name="Content Placeholder 2" title="USDA Non-Discrimination Statement"/>
          <p:cNvSpPr>
            <a:spLocks noGrp="1"/>
          </p:cNvSpPr>
          <p:nvPr>
            <p:ph idx="1"/>
          </p:nvPr>
        </p:nvSpPr>
        <p:spPr>
          <a:xfrm>
            <a:off x="685800" y="1219200"/>
            <a:ext cx="8382000" cy="4724399"/>
          </a:xfrm>
        </p:spPr>
        <p:txBody>
          <a:bodyPr/>
          <a:lstStyle/>
          <a:p>
            <a:r>
              <a:rPr lang="en-US" altLang="en-US" sz="1150" dirty="0">
                <a:latin typeface="Arial" charset="0"/>
                <a:cs typeface="Arial" charset="0"/>
              </a:rPr>
              <a:t>In accordance with Federal civil rights law and U.S. Department of Agriculture (USDA) civil rights regulations and policies, the USDA, its Agencies, offices, and employees, and institutions participating in or administering USDA programs are prohibited from discriminating based on race, color, national origin, sex, disability, age, or reprisal or retaliation for prior civil rights activity in any program or activity conducted or funded by USDA.</a:t>
            </a:r>
            <a:br>
              <a:rPr lang="en-US" altLang="en-US" sz="1150" dirty="0">
                <a:latin typeface="Arial" charset="0"/>
                <a:cs typeface="Arial" charset="0"/>
              </a:rPr>
            </a:br>
            <a:r>
              <a:rPr lang="en-US" altLang="en-US" sz="1150" dirty="0">
                <a:latin typeface="Arial" charset="0"/>
                <a:cs typeface="Arial" charset="0"/>
              </a:rPr>
              <a:t/>
            </a:r>
            <a:br>
              <a:rPr lang="en-US" altLang="en-US" sz="1150" dirty="0">
                <a:latin typeface="Arial" charset="0"/>
                <a:cs typeface="Arial" charset="0"/>
              </a:rPr>
            </a:br>
            <a:r>
              <a:rPr lang="en-US" altLang="en-US" sz="1150" dirty="0">
                <a:latin typeface="Arial" charset="0"/>
                <a:cs typeface="Arial" charset="0"/>
              </a:rPr>
              <a:t>Persons with disabilities who require alternative means of communication for program information (e.g. Braille, large print, audiotape, American Sign Language, etc.), should contact the Agency (State or local) where they applied for benefits. Individuals who are deaf, hard of hearing or have speech disabilities may contact USDA through the Federal Relay Service at (800) 877-8339. Additionally, program information may be made available in languages other than English.</a:t>
            </a:r>
            <a:br>
              <a:rPr lang="en-US" altLang="en-US" sz="1150" dirty="0">
                <a:latin typeface="Arial" charset="0"/>
                <a:cs typeface="Arial" charset="0"/>
              </a:rPr>
            </a:br>
            <a:r>
              <a:rPr lang="en-US" altLang="en-US" sz="1150" dirty="0">
                <a:latin typeface="Arial" charset="0"/>
                <a:cs typeface="Arial" charset="0"/>
              </a:rPr>
              <a:t/>
            </a:r>
            <a:br>
              <a:rPr lang="en-US" altLang="en-US" sz="1150" dirty="0">
                <a:latin typeface="Arial" charset="0"/>
                <a:cs typeface="Arial" charset="0"/>
              </a:rPr>
            </a:br>
            <a:r>
              <a:rPr lang="en-US" altLang="en-US" sz="1150" dirty="0">
                <a:latin typeface="Arial" charset="0"/>
                <a:cs typeface="Arial" charset="0"/>
              </a:rPr>
              <a:t>To file a program complaint of discrimination, complete the USDA Program Discrimination Complaint Form, (AD-3027) found online at: </a:t>
            </a:r>
            <a:r>
              <a:rPr lang="en-US" altLang="en-US" sz="1150" dirty="0">
                <a:latin typeface="Arial" charset="0"/>
                <a:cs typeface="Arial" charset="0"/>
                <a:hlinkClick r:id="rId3"/>
              </a:rPr>
              <a:t>http://www.ascr.usda.gov/complaint_filing_cust.html</a:t>
            </a:r>
            <a:r>
              <a:rPr lang="en-US" altLang="en-US" sz="1150" dirty="0">
                <a:latin typeface="Arial" charset="0"/>
                <a:cs typeface="Arial" charset="0"/>
              </a:rPr>
              <a:t>, and at any USDA office, or write a letter addressed to USDA and provide in the letter all of the information requested in the form. To request a copy of the complaint form, call (866) 632-9992. </a:t>
            </a:r>
            <a:br>
              <a:rPr lang="en-US" altLang="en-US" sz="1150" dirty="0">
                <a:latin typeface="Arial" charset="0"/>
                <a:cs typeface="Arial" charset="0"/>
              </a:rPr>
            </a:br>
            <a:r>
              <a:rPr lang="en-US" altLang="en-US" sz="1150" dirty="0">
                <a:latin typeface="Arial" charset="0"/>
                <a:cs typeface="Arial" charset="0"/>
              </a:rPr>
              <a:t/>
            </a:r>
            <a:br>
              <a:rPr lang="en-US" altLang="en-US" sz="1150" dirty="0">
                <a:latin typeface="Arial" charset="0"/>
                <a:cs typeface="Arial" charset="0"/>
              </a:rPr>
            </a:br>
            <a:r>
              <a:rPr lang="en-US" altLang="en-US" sz="1150" dirty="0">
                <a:latin typeface="Arial" charset="0"/>
                <a:cs typeface="Arial" charset="0"/>
              </a:rPr>
              <a:t>Submit your completed form or letter to USDA by:</a:t>
            </a:r>
            <a:br>
              <a:rPr lang="en-US" altLang="en-US" sz="1150" dirty="0">
                <a:latin typeface="Arial" charset="0"/>
                <a:cs typeface="Arial" charset="0"/>
              </a:rPr>
            </a:br>
            <a:r>
              <a:rPr lang="en-US" altLang="en-US" sz="1150" dirty="0">
                <a:latin typeface="Arial" charset="0"/>
                <a:cs typeface="Arial" charset="0"/>
              </a:rPr>
              <a:t/>
            </a:r>
            <a:br>
              <a:rPr lang="en-US" altLang="en-US" sz="1150" dirty="0">
                <a:latin typeface="Arial" charset="0"/>
                <a:cs typeface="Arial" charset="0"/>
              </a:rPr>
            </a:br>
            <a:r>
              <a:rPr lang="en-US" altLang="en-US" sz="1150" dirty="0">
                <a:latin typeface="Arial" charset="0"/>
                <a:cs typeface="Arial" charset="0"/>
              </a:rPr>
              <a:t>(1) mail: U.S. Department of Agriculture</a:t>
            </a:r>
            <a:br>
              <a:rPr lang="en-US" altLang="en-US" sz="1150" dirty="0">
                <a:latin typeface="Arial" charset="0"/>
                <a:cs typeface="Arial" charset="0"/>
              </a:rPr>
            </a:br>
            <a:r>
              <a:rPr lang="en-US" altLang="en-US" sz="1150" dirty="0">
                <a:latin typeface="Arial" charset="0"/>
                <a:cs typeface="Arial" charset="0"/>
              </a:rPr>
              <a:t>Office of the Assistant Secretary for Civil Rights</a:t>
            </a:r>
            <a:br>
              <a:rPr lang="en-US" altLang="en-US" sz="1150" dirty="0">
                <a:latin typeface="Arial" charset="0"/>
                <a:cs typeface="Arial" charset="0"/>
              </a:rPr>
            </a:br>
            <a:r>
              <a:rPr lang="en-US" altLang="en-US" sz="1150" dirty="0">
                <a:latin typeface="Arial" charset="0"/>
                <a:cs typeface="Arial" charset="0"/>
              </a:rPr>
              <a:t>1400 Independence Avenue, SW</a:t>
            </a:r>
            <a:br>
              <a:rPr lang="en-US" altLang="en-US" sz="1150" dirty="0">
                <a:latin typeface="Arial" charset="0"/>
                <a:cs typeface="Arial" charset="0"/>
              </a:rPr>
            </a:br>
            <a:r>
              <a:rPr lang="en-US" altLang="en-US" sz="1150" dirty="0">
                <a:latin typeface="Arial" charset="0"/>
                <a:cs typeface="Arial" charset="0"/>
              </a:rPr>
              <a:t>Washington, D.C. 20250-9410;</a:t>
            </a:r>
            <a:br>
              <a:rPr lang="en-US" altLang="en-US" sz="1150" dirty="0">
                <a:latin typeface="Arial" charset="0"/>
                <a:cs typeface="Arial" charset="0"/>
              </a:rPr>
            </a:br>
            <a:r>
              <a:rPr lang="en-US" altLang="en-US" sz="1150" dirty="0">
                <a:latin typeface="Arial" charset="0"/>
                <a:cs typeface="Arial" charset="0"/>
              </a:rPr>
              <a:t/>
            </a:r>
            <a:br>
              <a:rPr lang="en-US" altLang="en-US" sz="1150" dirty="0">
                <a:latin typeface="Arial" charset="0"/>
                <a:cs typeface="Arial" charset="0"/>
              </a:rPr>
            </a:br>
            <a:r>
              <a:rPr lang="en-US" altLang="en-US" sz="1150" dirty="0">
                <a:latin typeface="Arial" charset="0"/>
                <a:cs typeface="Arial" charset="0"/>
              </a:rPr>
              <a:t>(2) fax: (202) 690-7442; or</a:t>
            </a:r>
            <a:br>
              <a:rPr lang="en-US" altLang="en-US" sz="1150" dirty="0">
                <a:latin typeface="Arial" charset="0"/>
                <a:cs typeface="Arial" charset="0"/>
              </a:rPr>
            </a:br>
            <a:r>
              <a:rPr lang="en-US" altLang="en-US" sz="1150" dirty="0">
                <a:latin typeface="Arial" charset="0"/>
                <a:cs typeface="Arial" charset="0"/>
              </a:rPr>
              <a:t/>
            </a:r>
            <a:br>
              <a:rPr lang="en-US" altLang="en-US" sz="1150" dirty="0">
                <a:latin typeface="Arial" charset="0"/>
                <a:cs typeface="Arial" charset="0"/>
              </a:rPr>
            </a:br>
            <a:r>
              <a:rPr lang="en-US" altLang="en-US" sz="1150" dirty="0">
                <a:latin typeface="Arial" charset="0"/>
                <a:cs typeface="Arial" charset="0"/>
              </a:rPr>
              <a:t>(3) email: </a:t>
            </a:r>
            <a:r>
              <a:rPr lang="en-US" altLang="en-US" sz="1150" dirty="0">
                <a:latin typeface="Arial" charset="0"/>
                <a:cs typeface="Arial" charset="0"/>
                <a:hlinkClick r:id="rId4"/>
              </a:rPr>
              <a:t>program.intake@usda.gov</a:t>
            </a:r>
            <a:r>
              <a:rPr lang="en-US" altLang="en-US" sz="1150" dirty="0">
                <a:latin typeface="Arial" charset="0"/>
                <a:cs typeface="Arial" charset="0"/>
              </a:rPr>
              <a:t> </a:t>
            </a:r>
            <a:br>
              <a:rPr lang="en-US" altLang="en-US" sz="1150" dirty="0">
                <a:latin typeface="Arial" charset="0"/>
                <a:cs typeface="Arial" charset="0"/>
              </a:rPr>
            </a:br>
            <a:r>
              <a:rPr lang="en-US" altLang="en-US" sz="1150" dirty="0">
                <a:latin typeface="Arial" charset="0"/>
                <a:cs typeface="Arial" charset="0"/>
              </a:rPr>
              <a:t/>
            </a:r>
            <a:br>
              <a:rPr lang="en-US" altLang="en-US" sz="1150" dirty="0">
                <a:latin typeface="Arial" charset="0"/>
                <a:cs typeface="Arial" charset="0"/>
              </a:rPr>
            </a:br>
            <a:r>
              <a:rPr lang="en-US" altLang="en-US" sz="1150" dirty="0">
                <a:latin typeface="Arial" charset="0"/>
                <a:cs typeface="Arial" charset="0"/>
              </a:rPr>
              <a:t>This institution is an equal opportunity provider.</a:t>
            </a:r>
            <a:r>
              <a:rPr lang="en-US" altLang="en-US" sz="1150" dirty="0"/>
              <a:t/>
            </a:r>
            <a:br>
              <a:rPr lang="en-US" altLang="en-US" sz="1150" dirty="0"/>
            </a:br>
            <a:endParaRPr lang="en-US" sz="1150" dirty="0"/>
          </a:p>
        </p:txBody>
      </p:sp>
    </p:spTree>
    <p:extLst>
      <p:ext uri="{BB962C8B-B14F-4D97-AF65-F5344CB8AC3E}">
        <p14:creationId xmlns:p14="http://schemas.microsoft.com/office/powerpoint/2010/main" val="8937875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t>Direct delivery</a:t>
            </a:r>
          </a:p>
          <a:p>
            <a:pPr marL="0" indent="0">
              <a:buNone/>
            </a:pPr>
            <a:endParaRPr lang="en-US" dirty="0"/>
          </a:p>
          <a:p>
            <a:pPr marL="0" indent="0">
              <a:buNone/>
            </a:pPr>
            <a:endParaRPr lang="en-US" dirty="0" smtClean="0"/>
          </a:p>
          <a:p>
            <a:pPr marL="0" indent="0">
              <a:buNone/>
            </a:pPr>
            <a:endParaRPr lang="en-US" dirty="0"/>
          </a:p>
          <a:p>
            <a:pPr marL="0" indent="0">
              <a:buNone/>
            </a:pPr>
            <a:r>
              <a:rPr lang="en-US" dirty="0" smtClean="0"/>
              <a:t>Processing</a:t>
            </a:r>
          </a:p>
        </p:txBody>
      </p:sp>
      <p:graphicFrame>
        <p:nvGraphicFramePr>
          <p:cNvPr id="9" name="Diagram 8" descr="Arrow with four boxes. Box one reads &quot;Place order with processor&quot;.  Box two reads &quot;Receives food from processor via direct ship, distributor or TFS/Good Source&quot;.  Box three reads &quot;Sponsor receives and validates quantities and condition&quot;.  Box four reads &quot;Sponsor checks value pass through method used and verifies credit&quot;.&#10;" title="Processing receiving flow "/>
          <p:cNvGraphicFramePr/>
          <p:nvPr>
            <p:extLst>
              <p:ext uri="{D42A27DB-BD31-4B8C-83A1-F6EECF244321}">
                <p14:modId xmlns:p14="http://schemas.microsoft.com/office/powerpoint/2010/main" val="3761195482"/>
              </p:ext>
            </p:extLst>
          </p:nvPr>
        </p:nvGraphicFramePr>
        <p:xfrm>
          <a:off x="1524000" y="4495800"/>
          <a:ext cx="6858000" cy="1752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 name="Diagram 3" descr="Arrow with four boxes. Box one reads &quot;Release inventory from Good Source/TFS E-commerce System&quot;.  Box two reads &quot;Good Source/TFS confirms delivery date&quot;.  Box three reads &quot;Food arrives on truck&quot;.  Box four reads &quot;Sponsor receives and validates quantities and condition&quot;.&#10;" title="Direct Delivery Receiving Flow"/>
          <p:cNvGraphicFramePr/>
          <p:nvPr>
            <p:extLst>
              <p:ext uri="{D42A27DB-BD31-4B8C-83A1-F6EECF244321}">
                <p14:modId xmlns:p14="http://schemas.microsoft.com/office/powerpoint/2010/main" val="3862068042"/>
              </p:ext>
            </p:extLst>
          </p:nvPr>
        </p:nvGraphicFramePr>
        <p:xfrm>
          <a:off x="1447800" y="2209800"/>
          <a:ext cx="6858000" cy="17526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2" name="Title 1"/>
          <p:cNvSpPr>
            <a:spLocks noGrp="1"/>
          </p:cNvSpPr>
          <p:nvPr>
            <p:ph type="title"/>
          </p:nvPr>
        </p:nvSpPr>
        <p:spPr/>
        <p:txBody>
          <a:bodyPr/>
          <a:lstStyle/>
          <a:p>
            <a:r>
              <a:rPr lang="en-US" dirty="0" smtClean="0"/>
              <a:t>Different processes for each USDA Foods Program</a:t>
            </a:r>
            <a:endParaRPr lang="en-US" dirty="0"/>
          </a:p>
        </p:txBody>
      </p:sp>
    </p:spTree>
    <p:extLst>
      <p:ext uri="{BB962C8B-B14F-4D97-AF65-F5344CB8AC3E}">
        <p14:creationId xmlns:p14="http://schemas.microsoft.com/office/powerpoint/2010/main" val="25106731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smtClean="0"/>
              <a:t>USDA DoD Fresh Fruit &amp; Vegetable Program</a:t>
            </a:r>
          </a:p>
          <a:p>
            <a:pPr marL="0" indent="0">
              <a:buNone/>
            </a:pPr>
            <a:endParaRPr lang="en-US" dirty="0" smtClean="0"/>
          </a:p>
          <a:p>
            <a:pPr marL="0" indent="0">
              <a:buNone/>
            </a:pPr>
            <a:endParaRPr lang="en-US" dirty="0" smtClean="0"/>
          </a:p>
          <a:p>
            <a:pPr marL="0" indent="0">
              <a:buNone/>
            </a:pPr>
            <a:r>
              <a:rPr lang="en-US" dirty="0" smtClean="0"/>
              <a:t>Unprocessed Fruit and Vegetable Pilot</a:t>
            </a:r>
            <a:endParaRPr lang="en-US" dirty="0"/>
          </a:p>
          <a:p>
            <a:endParaRPr lang="en-US" dirty="0"/>
          </a:p>
        </p:txBody>
      </p:sp>
      <p:graphicFrame>
        <p:nvGraphicFramePr>
          <p:cNvPr id="5" name="Diagram 4" descr="Arrow with five boxes. Box one reads &quot;Place order with approved vendor&quot;.  Box two reads &quot;Vendor confirms delivery date&quot;.  Box three reads &quot;Food arrives on Truck&quot;.  Box four reads &quot;Sponsor receives and validates quantities and condition&quot;.  Box five reads &quot;Sponsor signs invoice that vendor submits to USDA for payment&quot;.&#10;" title="Unprocessed Pilot receiving flow "/>
          <p:cNvGraphicFramePr/>
          <p:nvPr>
            <p:extLst>
              <p:ext uri="{D42A27DB-BD31-4B8C-83A1-F6EECF244321}">
                <p14:modId xmlns:p14="http://schemas.microsoft.com/office/powerpoint/2010/main" val="1808285215"/>
              </p:ext>
            </p:extLst>
          </p:nvPr>
        </p:nvGraphicFramePr>
        <p:xfrm>
          <a:off x="1295400" y="4191000"/>
          <a:ext cx="6858000" cy="1752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Diagram 3" descr="Arrow with five boxes. Box one reads &quot;Place order in DoD FFAVORS System&quot;.  Box two reads &quot;Duck Delivery confirms delivery date&quot;.  Box three reads &quot;Food arrives on Truck&quot;.  Box four reads &quot;Sponsor receives and validates quantities and condition&quot;.  Box five reads &quot;Sponsor validates order received in FFAVORS&quot;.&#10;" title="DoD Fresh Receiving Flow "/>
          <p:cNvGraphicFramePr/>
          <p:nvPr>
            <p:extLst>
              <p:ext uri="{D42A27DB-BD31-4B8C-83A1-F6EECF244321}">
                <p14:modId xmlns:p14="http://schemas.microsoft.com/office/powerpoint/2010/main" val="1340664259"/>
              </p:ext>
            </p:extLst>
          </p:nvPr>
        </p:nvGraphicFramePr>
        <p:xfrm>
          <a:off x="1066800" y="2255837"/>
          <a:ext cx="6858000" cy="17526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2" name="Title 1"/>
          <p:cNvSpPr>
            <a:spLocks noGrp="1"/>
          </p:cNvSpPr>
          <p:nvPr>
            <p:ph type="title"/>
          </p:nvPr>
        </p:nvSpPr>
        <p:spPr/>
        <p:txBody>
          <a:bodyPr/>
          <a:lstStyle/>
          <a:p>
            <a:r>
              <a:rPr lang="en-US" dirty="0" smtClean="0"/>
              <a:t>Processes for receiving continued</a:t>
            </a:r>
            <a:endParaRPr lang="en-US" dirty="0"/>
          </a:p>
        </p:txBody>
      </p:sp>
    </p:spTree>
    <p:extLst>
      <p:ext uri="{BB962C8B-B14F-4D97-AF65-F5344CB8AC3E}">
        <p14:creationId xmlns:p14="http://schemas.microsoft.com/office/powerpoint/2010/main" val="20119148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04850" y="1676400"/>
            <a:ext cx="8229600" cy="2286000"/>
          </a:xfrm>
        </p:spPr>
        <p:txBody>
          <a:bodyPr/>
          <a:lstStyle/>
          <a:p>
            <a:pPr marL="0" indent="0">
              <a:buNone/>
            </a:pPr>
            <a:r>
              <a:rPr lang="en-US" sz="2800" b="1" dirty="0" smtClean="0"/>
              <a:t>First-in-first-out (FIFO)</a:t>
            </a:r>
            <a:endParaRPr lang="en-US" sz="2800" b="1" dirty="0"/>
          </a:p>
          <a:p>
            <a:r>
              <a:rPr lang="en-US" sz="2800" dirty="0" smtClean="0"/>
              <a:t>The </a:t>
            </a:r>
            <a:r>
              <a:rPr lang="en-US" sz="2800" dirty="0"/>
              <a:t>most basic rule of inventory management is </a:t>
            </a:r>
            <a:r>
              <a:rPr lang="en-US" sz="2800" dirty="0" smtClean="0"/>
              <a:t>FIFO. This means using the oldest product first and tracking it.</a:t>
            </a:r>
            <a:endParaRPr lang="en-US" sz="2800" dirty="0"/>
          </a:p>
        </p:txBody>
      </p:sp>
      <p:pic>
        <p:nvPicPr>
          <p:cNvPr id="4" name="Picture 3" title="lunch sack on book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91050" y="3048000"/>
            <a:ext cx="4343400" cy="2895600"/>
          </a:xfrm>
          <a:prstGeom prst="rect">
            <a:avLst/>
          </a:prstGeom>
        </p:spPr>
      </p:pic>
      <p:sp>
        <p:nvSpPr>
          <p:cNvPr id="2" name="Title 1"/>
          <p:cNvSpPr>
            <a:spLocks noGrp="1"/>
          </p:cNvSpPr>
          <p:nvPr>
            <p:ph type="title"/>
          </p:nvPr>
        </p:nvSpPr>
        <p:spPr>
          <a:xfrm>
            <a:off x="838200" y="533400"/>
            <a:ext cx="8229600" cy="1143000"/>
          </a:xfrm>
        </p:spPr>
        <p:txBody>
          <a:bodyPr/>
          <a:lstStyle/>
          <a:p>
            <a:r>
              <a:rPr lang="en-US" dirty="0" smtClean="0"/>
              <a:t>Inventory Basics for all Foods received</a:t>
            </a:r>
            <a:r>
              <a:rPr lang="en-US" dirty="0"/>
              <a:t/>
            </a:r>
            <a:br>
              <a:rPr lang="en-US" dirty="0"/>
            </a:br>
            <a:endParaRPr lang="en-US" dirty="0"/>
          </a:p>
        </p:txBody>
      </p:sp>
    </p:spTree>
    <p:extLst>
      <p:ext uri="{BB962C8B-B14F-4D97-AF65-F5344CB8AC3E}">
        <p14:creationId xmlns:p14="http://schemas.microsoft.com/office/powerpoint/2010/main" val="37749670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Inventory Basics for all Foods received</a:t>
            </a:r>
          </a:p>
        </p:txBody>
      </p:sp>
      <p:sp>
        <p:nvSpPr>
          <p:cNvPr id="3" name="Content Placeholder 2"/>
          <p:cNvSpPr>
            <a:spLocks noGrp="1"/>
          </p:cNvSpPr>
          <p:nvPr>
            <p:ph idx="1"/>
          </p:nvPr>
        </p:nvSpPr>
        <p:spPr/>
        <p:txBody>
          <a:bodyPr/>
          <a:lstStyle/>
          <a:p>
            <a:pPr marL="0" indent="0">
              <a:buNone/>
            </a:pPr>
            <a:r>
              <a:rPr lang="en-US" sz="2800" b="1" dirty="0" smtClean="0"/>
              <a:t>Storage </a:t>
            </a:r>
            <a:r>
              <a:rPr lang="en-US" sz="2800" b="1" dirty="0"/>
              <a:t>conditions </a:t>
            </a:r>
            <a:endParaRPr lang="en-US" sz="2800" b="1" dirty="0" smtClean="0"/>
          </a:p>
          <a:p>
            <a:r>
              <a:rPr lang="en-US" sz="2800" dirty="0"/>
              <a:t>S</a:t>
            </a:r>
            <a:r>
              <a:rPr lang="en-US" sz="2800" dirty="0" smtClean="0"/>
              <a:t>ignificant impact. </a:t>
            </a:r>
            <a:r>
              <a:rPr lang="en-US" sz="2800" dirty="0"/>
              <a:t>The same product will last for different periods of time depending on the temperature of the storeroom, the humidity level, and air circulation. </a:t>
            </a:r>
          </a:p>
          <a:p>
            <a:r>
              <a:rPr lang="en-US" sz="2800" dirty="0" smtClean="0"/>
              <a:t>Cool </a:t>
            </a:r>
            <a:r>
              <a:rPr lang="en-US" sz="2800" dirty="0"/>
              <a:t>temperatures and low humidity provide the best storage conditions. Store food off the floor and away from contact with walls and ceilings. </a:t>
            </a:r>
          </a:p>
        </p:txBody>
      </p:sp>
    </p:spTree>
    <p:extLst>
      <p:ext uri="{BB962C8B-B14F-4D97-AF65-F5344CB8AC3E}">
        <p14:creationId xmlns:p14="http://schemas.microsoft.com/office/powerpoint/2010/main" val="3385557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3"/>
          <p:cNvSpPr txBox="1">
            <a:spLocks/>
          </p:cNvSpPr>
          <p:nvPr/>
        </p:nvSpPr>
        <p:spPr bwMode="auto">
          <a:xfrm>
            <a:off x="1534633" y="4114800"/>
            <a:ext cx="6477000"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tx2"/>
                </a:solidFill>
                <a:latin typeface="Arial" panose="020B0604020202020204" pitchFamily="34" charset="0"/>
                <a:ea typeface="+mj-ea"/>
                <a:cs typeface="Arial" panose="020B0604020202020204" pitchFamily="34" charset="0"/>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sz="3200" b="1" kern="0" dirty="0" smtClean="0"/>
              <a:t>Not Really! Use your best judgement. When in doubt, toss!</a:t>
            </a:r>
            <a:endParaRPr lang="en-US" sz="3200" b="1" kern="0" dirty="0"/>
          </a:p>
        </p:txBody>
      </p:sp>
      <p:sp>
        <p:nvSpPr>
          <p:cNvPr id="3" name="Content Placeholder 2"/>
          <p:cNvSpPr>
            <a:spLocks noGrp="1"/>
          </p:cNvSpPr>
          <p:nvPr>
            <p:ph idx="1"/>
          </p:nvPr>
        </p:nvSpPr>
        <p:spPr>
          <a:xfrm>
            <a:off x="893135" y="1676400"/>
            <a:ext cx="8229600" cy="2438400"/>
          </a:xfrm>
        </p:spPr>
        <p:txBody>
          <a:bodyPr/>
          <a:lstStyle/>
          <a:p>
            <a:r>
              <a:rPr lang="en-US" dirty="0" smtClean="0"/>
              <a:t>How </a:t>
            </a:r>
            <a:r>
              <a:rPr lang="en-US" dirty="0"/>
              <a:t>can I tell when a product has gone out of condition? </a:t>
            </a:r>
            <a:endParaRPr lang="en-US" dirty="0" smtClean="0"/>
          </a:p>
          <a:p>
            <a:pPr marL="0" indent="0">
              <a:buNone/>
            </a:pPr>
            <a:endParaRPr lang="en-US" dirty="0" smtClean="0"/>
          </a:p>
          <a:p>
            <a:r>
              <a:rPr lang="en-US" dirty="0" smtClean="0"/>
              <a:t>Is </a:t>
            </a:r>
            <a:r>
              <a:rPr lang="en-US" dirty="0"/>
              <a:t>there a single date I can refer to? </a:t>
            </a:r>
          </a:p>
        </p:txBody>
      </p:sp>
      <p:sp>
        <p:nvSpPr>
          <p:cNvPr id="2" name="Title 1"/>
          <p:cNvSpPr>
            <a:spLocks noGrp="1"/>
          </p:cNvSpPr>
          <p:nvPr>
            <p:ph type="title"/>
          </p:nvPr>
        </p:nvSpPr>
        <p:spPr>
          <a:xfrm>
            <a:off x="838200" y="381000"/>
            <a:ext cx="8229600" cy="1143000"/>
          </a:xfrm>
        </p:spPr>
        <p:txBody>
          <a:bodyPr/>
          <a:lstStyle/>
          <a:p>
            <a:r>
              <a:rPr lang="en-US" dirty="0" smtClean="0"/>
              <a:t>Expiration Dates</a:t>
            </a:r>
            <a:endParaRPr lang="en-US" dirty="0"/>
          </a:p>
        </p:txBody>
      </p:sp>
    </p:spTree>
    <p:extLst>
      <p:ext uri="{BB962C8B-B14F-4D97-AF65-F5344CB8AC3E}">
        <p14:creationId xmlns:p14="http://schemas.microsoft.com/office/powerpoint/2010/main" val="2184704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8229600" cy="1143000"/>
          </a:xfrm>
        </p:spPr>
        <p:txBody>
          <a:bodyPr/>
          <a:lstStyle/>
          <a:p>
            <a:r>
              <a:rPr lang="en-US" dirty="0" smtClean="0"/>
              <a:t>Best-if-used-by Date</a:t>
            </a:r>
            <a:endParaRPr lang="en-US" dirty="0"/>
          </a:p>
        </p:txBody>
      </p:sp>
      <p:sp>
        <p:nvSpPr>
          <p:cNvPr id="4" name="Content Placeholder 3"/>
          <p:cNvSpPr>
            <a:spLocks noGrp="1"/>
          </p:cNvSpPr>
          <p:nvPr>
            <p:ph idx="1"/>
          </p:nvPr>
        </p:nvSpPr>
        <p:spPr>
          <a:xfrm>
            <a:off x="893135" y="1219200"/>
            <a:ext cx="8229600" cy="3637919"/>
          </a:xfrm>
          <a:prstGeom prst="rect">
            <a:avLst/>
          </a:prstGeom>
        </p:spPr>
        <p:txBody>
          <a:bodyPr wrap="square">
            <a:spAutoFit/>
          </a:bodyPr>
          <a:lstStyle/>
          <a:p>
            <a:r>
              <a:rPr lang="en-US" dirty="0" smtClean="0"/>
              <a:t>A </a:t>
            </a:r>
            <a:r>
              <a:rPr lang="en-US" b="1" dirty="0"/>
              <a:t>“best-if-used-by” </a:t>
            </a:r>
            <a:r>
              <a:rPr lang="en-US" dirty="0"/>
              <a:t>date means that the manufacturer recommends using the product by this </a:t>
            </a:r>
            <a:r>
              <a:rPr lang="en-US" dirty="0" smtClean="0"/>
              <a:t>date.</a:t>
            </a:r>
          </a:p>
          <a:p>
            <a:r>
              <a:rPr lang="en-US" dirty="0" smtClean="0"/>
              <a:t>At </a:t>
            </a:r>
            <a:r>
              <a:rPr lang="en-US" dirty="0"/>
              <a:t>some point after that </a:t>
            </a:r>
            <a:r>
              <a:rPr lang="en-US" dirty="0" smtClean="0"/>
              <a:t>date, </a:t>
            </a:r>
            <a:r>
              <a:rPr lang="en-US" dirty="0"/>
              <a:t>product will change very gradually in taste, color, texture, or nutrient content. T</a:t>
            </a:r>
            <a:r>
              <a:rPr lang="en-US" dirty="0" smtClean="0"/>
              <a:t>he </a:t>
            </a:r>
            <a:r>
              <a:rPr lang="en-US" dirty="0"/>
              <a:t>product may </a:t>
            </a:r>
            <a:r>
              <a:rPr lang="en-US" dirty="0" smtClean="0"/>
              <a:t>still be </a:t>
            </a:r>
            <a:r>
              <a:rPr lang="en-US" dirty="0"/>
              <a:t>wholesome and </a:t>
            </a:r>
            <a:r>
              <a:rPr lang="en-US" dirty="0" smtClean="0"/>
              <a:t>safe. </a:t>
            </a:r>
          </a:p>
        </p:txBody>
      </p:sp>
    </p:spTree>
    <p:extLst>
      <p:ext uri="{BB962C8B-B14F-4D97-AF65-F5344CB8AC3E}">
        <p14:creationId xmlns:p14="http://schemas.microsoft.com/office/powerpoint/2010/main" val="166436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8229600" cy="1143000"/>
          </a:xfrm>
        </p:spPr>
        <p:txBody>
          <a:bodyPr/>
          <a:lstStyle/>
          <a:p>
            <a:r>
              <a:rPr lang="en-US" dirty="0" smtClean="0"/>
              <a:t>Sell-by Date</a:t>
            </a:r>
            <a:endParaRPr lang="en-US" dirty="0"/>
          </a:p>
        </p:txBody>
      </p:sp>
      <p:sp>
        <p:nvSpPr>
          <p:cNvPr id="3" name="Content Placeholder 2"/>
          <p:cNvSpPr>
            <a:spLocks noGrp="1"/>
          </p:cNvSpPr>
          <p:nvPr>
            <p:ph idx="1"/>
          </p:nvPr>
        </p:nvSpPr>
        <p:spPr>
          <a:xfrm>
            <a:off x="914400" y="1143000"/>
            <a:ext cx="8229600" cy="4876799"/>
          </a:xfrm>
        </p:spPr>
        <p:txBody>
          <a:bodyPr/>
          <a:lstStyle/>
          <a:p>
            <a:r>
              <a:rPr lang="en-US" sz="2800" dirty="0"/>
              <a:t>A </a:t>
            </a:r>
            <a:r>
              <a:rPr lang="en-US" sz="2800" b="1" dirty="0"/>
              <a:t>“sell-by” </a:t>
            </a:r>
            <a:r>
              <a:rPr lang="en-US" sz="2800" dirty="0"/>
              <a:t>date on a food product means the manufacturer recommends that a store sell the product by that date. It is assumed that the product may then be stored for some period of time before it is used. </a:t>
            </a:r>
            <a:endParaRPr lang="en-US" sz="2800" dirty="0" smtClean="0"/>
          </a:p>
          <a:p>
            <a:endParaRPr lang="en-US" sz="2800" b="1" dirty="0" smtClean="0"/>
          </a:p>
          <a:p>
            <a:r>
              <a:rPr lang="en-US" sz="2800" b="1" dirty="0" smtClean="0"/>
              <a:t>These </a:t>
            </a:r>
            <a:r>
              <a:rPr lang="en-US" sz="2800" b="1" dirty="0"/>
              <a:t>various dating systems do not represent expiration dates, and </a:t>
            </a:r>
            <a:r>
              <a:rPr lang="en-US" sz="2800" b="1" dirty="0" smtClean="0"/>
              <a:t>do </a:t>
            </a:r>
            <a:r>
              <a:rPr lang="en-US" sz="2800" b="1" dirty="0"/>
              <a:t>not indicate when product safety becomes an issue. </a:t>
            </a:r>
            <a:endParaRPr lang="en-US" sz="2800" dirty="0"/>
          </a:p>
          <a:p>
            <a:endParaRPr lang="en-US" dirty="0"/>
          </a:p>
        </p:txBody>
      </p:sp>
    </p:spTree>
    <p:extLst>
      <p:ext uri="{BB962C8B-B14F-4D97-AF65-F5344CB8AC3E}">
        <p14:creationId xmlns:p14="http://schemas.microsoft.com/office/powerpoint/2010/main" val="23475991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3450" y="838200"/>
            <a:ext cx="8328837" cy="5334000"/>
          </a:xfrm>
        </p:spPr>
        <p:txBody>
          <a:bodyPr/>
          <a:lstStyle/>
          <a:p>
            <a:r>
              <a:rPr lang="en-US" sz="2800" dirty="0"/>
              <a:t>If there are no visible signs of spoilage, but you have reason to question the </a:t>
            </a:r>
            <a:r>
              <a:rPr lang="en-US" sz="2800" dirty="0" smtClean="0"/>
              <a:t>product. Conduct sensory evaluation:</a:t>
            </a:r>
          </a:p>
          <a:p>
            <a:pPr lvl="1"/>
            <a:r>
              <a:rPr lang="en-US" dirty="0" smtClean="0"/>
              <a:t>Observe condition </a:t>
            </a:r>
            <a:r>
              <a:rPr lang="en-US" dirty="0"/>
              <a:t>of the food including color, texture, and smell. </a:t>
            </a:r>
            <a:endParaRPr lang="en-US" dirty="0" smtClean="0"/>
          </a:p>
          <a:p>
            <a:pPr lvl="1"/>
            <a:r>
              <a:rPr lang="en-US" dirty="0" smtClean="0"/>
              <a:t>If </a:t>
            </a:r>
            <a:r>
              <a:rPr lang="en-US" dirty="0"/>
              <a:t>the food displays acceptable color, texture, and smell, </a:t>
            </a:r>
            <a:r>
              <a:rPr lang="en-US" dirty="0" smtClean="0"/>
              <a:t>use best </a:t>
            </a:r>
            <a:r>
              <a:rPr lang="en-US" dirty="0"/>
              <a:t>judgment regarding the quality of the food and whether or not to serve it. </a:t>
            </a:r>
            <a:endParaRPr lang="en-US" sz="2800" b="1" dirty="0" smtClean="0"/>
          </a:p>
          <a:p>
            <a:r>
              <a:rPr lang="en-US" sz="2800" b="1" dirty="0" smtClean="0"/>
              <a:t>DO </a:t>
            </a:r>
            <a:r>
              <a:rPr lang="en-US" sz="2800" b="1" dirty="0"/>
              <a:t>NOT </a:t>
            </a:r>
            <a:r>
              <a:rPr lang="en-US" sz="2800" dirty="0"/>
              <a:t>taste any food that you have reasonable basis to suspect is unwholesome or unsafe. </a:t>
            </a:r>
          </a:p>
        </p:txBody>
      </p:sp>
      <p:sp>
        <p:nvSpPr>
          <p:cNvPr id="4" name="Title 1"/>
          <p:cNvSpPr>
            <a:spLocks noGrp="1"/>
          </p:cNvSpPr>
          <p:nvPr>
            <p:ph type="title"/>
          </p:nvPr>
        </p:nvSpPr>
        <p:spPr>
          <a:xfrm>
            <a:off x="933450" y="0"/>
            <a:ext cx="8229600" cy="1143000"/>
          </a:xfrm>
        </p:spPr>
        <p:txBody>
          <a:bodyPr/>
          <a:lstStyle/>
          <a:p>
            <a:r>
              <a:rPr lang="en-US" dirty="0" smtClean="0"/>
              <a:t>Sell-by Date Safety</a:t>
            </a:r>
            <a:endParaRPr lang="en-US" dirty="0"/>
          </a:p>
        </p:txBody>
      </p:sp>
    </p:spTree>
    <p:extLst>
      <p:ext uri="{BB962C8B-B14F-4D97-AF65-F5344CB8AC3E}">
        <p14:creationId xmlns:p14="http://schemas.microsoft.com/office/powerpoint/2010/main" val="117150835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de-template_2017">
  <a:themeElements>
    <a:clrScheme name="1_simple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fontScheme name="1_sim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imple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1_simple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1_simple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1_simple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1_simple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1_simple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1_simple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1_simple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1_simple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1_simple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1_simple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1_simple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1_simple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1_simple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1_simple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1_simple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6895D7B4FD22A4A9C390F7B0E997D3F" ma:contentTypeVersion="7" ma:contentTypeDescription="Create a new document." ma:contentTypeScope="" ma:versionID="78d7bd49f711d3aa5cbb090d4a7360d0">
  <xsd:schema xmlns:xsd="http://www.w3.org/2001/XMLSchema" xmlns:xs="http://www.w3.org/2001/XMLSchema" xmlns:p="http://schemas.microsoft.com/office/2006/metadata/properties" xmlns:ns1="http://schemas.microsoft.com/sharepoint/v3" xmlns:ns2="365df3b4-2938-4962-8750-b3f089551ef3" xmlns:ns3="54031767-dd6d-417c-ab73-583408f47564" targetNamespace="http://schemas.microsoft.com/office/2006/metadata/properties" ma:root="true" ma:fieldsID="588d825b507c8e642fe3917ef671a92c" ns1:_="" ns2:_="" ns3:_="">
    <xsd:import namespace="http://schemas.microsoft.com/sharepoint/v3"/>
    <xsd:import namespace="365df3b4-2938-4962-8750-b3f089551ef3"/>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65df3b4-2938-4962-8750-b3f089551ef3"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Estimated_x0020_Creation_x0020_Date xmlns="365df3b4-2938-4962-8750-b3f089551ef3" xsi:nil="true"/>
    <Remediation_x0020_Date xmlns="365df3b4-2938-4962-8750-b3f089551ef3">2017-10-05T07:00:00+00:00</Remediation_x0020_Date>
    <Priority xmlns="365df3b4-2938-4962-8750-b3f089551ef3">New</Priority>
  </documentManagement>
</p:properties>
</file>

<file path=customXml/itemProps1.xml><?xml version="1.0" encoding="utf-8"?>
<ds:datastoreItem xmlns:ds="http://schemas.openxmlformats.org/officeDocument/2006/customXml" ds:itemID="{317D6348-2C64-4821-9C31-372BA6817CDD}"/>
</file>

<file path=customXml/itemProps2.xml><?xml version="1.0" encoding="utf-8"?>
<ds:datastoreItem xmlns:ds="http://schemas.openxmlformats.org/officeDocument/2006/customXml" ds:itemID="{F4EF2578-BA3E-4021-996E-3584CFA8E963}"/>
</file>

<file path=customXml/itemProps3.xml><?xml version="1.0" encoding="utf-8"?>
<ds:datastoreItem xmlns:ds="http://schemas.openxmlformats.org/officeDocument/2006/customXml" ds:itemID="{D9A2BA9D-E0FB-4978-ACB4-974C7EB1DC00}"/>
</file>

<file path=docProps/app.xml><?xml version="1.0" encoding="utf-8"?>
<Properties xmlns="http://schemas.openxmlformats.org/officeDocument/2006/extended-properties" xmlns:vt="http://schemas.openxmlformats.org/officeDocument/2006/docPropsVTypes">
  <Template>ode-template_2017</Template>
  <TotalTime>607</TotalTime>
  <Words>1619</Words>
  <Application>Microsoft Office PowerPoint</Application>
  <PresentationFormat>On-screen Show (4:3)</PresentationFormat>
  <Paragraphs>127</Paragraphs>
  <Slides>15</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Bookman Old Style</vt:lpstr>
      <vt:lpstr>Calibri</vt:lpstr>
      <vt:lpstr>ode-template_2017</vt:lpstr>
      <vt:lpstr>USDA Foods Receiving  I ordered my food…now what?</vt:lpstr>
      <vt:lpstr>Different processes for each USDA Foods Program</vt:lpstr>
      <vt:lpstr>Processes for receiving continued</vt:lpstr>
      <vt:lpstr>Inventory Basics for all Foods received </vt:lpstr>
      <vt:lpstr>Inventory Basics for all Foods received</vt:lpstr>
      <vt:lpstr>Expiration Dates</vt:lpstr>
      <vt:lpstr>Best-if-used-by Date</vt:lpstr>
      <vt:lpstr>Sell-by Date</vt:lpstr>
      <vt:lpstr>Sell-by Date Safety</vt:lpstr>
      <vt:lpstr>How can I tell if a product is safe?</vt:lpstr>
      <vt:lpstr>Value of Commodities Received</vt:lpstr>
      <vt:lpstr>Service Fee Billing</vt:lpstr>
      <vt:lpstr>Invoice Detail Report</vt:lpstr>
      <vt:lpstr>Questions?</vt:lpstr>
      <vt:lpstr>Non-Discrimination Statement</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USDA Foods Intoduction</dc:title>
  <dc:creator>FACHA Chris - ODE</dc:creator>
  <cp:lastModifiedBy>ENGLISH Sarah - ODE</cp:lastModifiedBy>
  <cp:revision>53</cp:revision>
  <dcterms:created xsi:type="dcterms:W3CDTF">2017-08-03T21:10:09Z</dcterms:created>
  <dcterms:modified xsi:type="dcterms:W3CDTF">2017-10-05T14:55:36Z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0x01010046895D7B4FD22A4A9C390F7B0E997D3F</vt:lpwstr>
  </property>
</Properties>
</file>