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notesSlides/notesSlide12.xml" ContentType="application/vnd.openxmlformats-officedocument.presentationml.notes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11.xml" ContentType="application/vnd.openxmlformats-officedocument.presentationml.notesSlide+xml"/>
  <Override PartName="/ppt/notesSlides/notesSlide3.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8.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7" r:id="rId3"/>
    <p:sldId id="260" r:id="rId4"/>
    <p:sldId id="258" r:id="rId5"/>
    <p:sldId id="259"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8608" autoAdjust="0"/>
  </p:normalViewPr>
  <p:slideViewPr>
    <p:cSldViewPr>
      <p:cViewPr varScale="1">
        <p:scale>
          <a:sx n="63" d="100"/>
          <a:sy n="63" d="100"/>
        </p:scale>
        <p:origin x="1374"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03B1A4-BA16-46CC-8016-30598FC98330}" type="datetimeFigureOut">
              <a:rPr lang="en-US" smtClean="0"/>
              <a:t>10/5/2017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05F302-42F4-4F58-9527-AD96A92C1F3E}" type="slidenum">
              <a:rPr lang="en-US" smtClean="0"/>
              <a:t>‹#›</a:t>
            </a:fld>
            <a:endParaRPr lang="en-US"/>
          </a:p>
        </p:txBody>
      </p:sp>
    </p:spTree>
    <p:extLst>
      <p:ext uri="{BB962C8B-B14F-4D97-AF65-F5344CB8AC3E}">
        <p14:creationId xmlns:p14="http://schemas.microsoft.com/office/powerpoint/2010/main" val="380089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ams.usda.gov/sites/default/files/media/Pilot%20Program%20Eligible%20Vendor%20List.xlsx"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oregon.gov/ode/students-and-family/childnutrition/USDAFoods/Pages/default.aspx"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USDA Foods Ordering</a:t>
            </a:r>
            <a:r>
              <a:rPr lang="en-US" baseline="0" dirty="0" smtClean="0"/>
              <a:t> process is broken down into two basic types.</a:t>
            </a:r>
          </a:p>
          <a:p>
            <a:endParaRPr lang="en-US" baseline="0" dirty="0" smtClean="0"/>
          </a:p>
          <a:p>
            <a:r>
              <a:rPr lang="en-US" baseline="0" dirty="0" smtClean="0"/>
              <a:t>Ordering in advance and scheduling delivery throughout the year.</a:t>
            </a:r>
          </a:p>
          <a:p>
            <a:r>
              <a:rPr lang="en-US" baseline="0" dirty="0" smtClean="0"/>
              <a:t>This includes Direct Delivery and Diversion/Processing.</a:t>
            </a:r>
          </a:p>
          <a:p>
            <a:endParaRPr lang="en-US" baseline="0" dirty="0" smtClean="0"/>
          </a:p>
          <a:p>
            <a:r>
              <a:rPr lang="en-US" baseline="0" dirty="0" smtClean="0"/>
              <a:t>Setting aside entitlement in advance and ordering food from that entitlement throughout the year. </a:t>
            </a:r>
          </a:p>
          <a:p>
            <a:r>
              <a:rPr lang="en-US" baseline="0" dirty="0" smtClean="0"/>
              <a:t>This includes </a:t>
            </a:r>
            <a:r>
              <a:rPr lang="en-US" baseline="0" dirty="0" err="1" smtClean="0"/>
              <a:t>DoD</a:t>
            </a:r>
            <a:r>
              <a:rPr lang="en-US" baseline="0" dirty="0" smtClean="0"/>
              <a:t> Fresh Fruit and Vegetable Program and the Unprocessed Fruit and Vegetable Pilot. </a:t>
            </a:r>
            <a:endParaRPr lang="en-US" dirty="0"/>
          </a:p>
        </p:txBody>
      </p:sp>
      <p:sp>
        <p:nvSpPr>
          <p:cNvPr id="4" name="Slide Number Placeholder 3"/>
          <p:cNvSpPr>
            <a:spLocks noGrp="1"/>
          </p:cNvSpPr>
          <p:nvPr>
            <p:ph type="sldNum" sz="quarter" idx="10"/>
          </p:nvPr>
        </p:nvSpPr>
        <p:spPr/>
        <p:txBody>
          <a:bodyPr/>
          <a:lstStyle/>
          <a:p>
            <a:fld id="{3505F302-42F4-4F58-9527-AD96A92C1F3E}" type="slidenum">
              <a:rPr lang="en-US" smtClean="0"/>
              <a:t>2</a:t>
            </a:fld>
            <a:endParaRPr lang="en-US"/>
          </a:p>
        </p:txBody>
      </p:sp>
    </p:spTree>
    <p:extLst>
      <p:ext uri="{BB962C8B-B14F-4D97-AF65-F5344CB8AC3E}">
        <p14:creationId xmlns:p14="http://schemas.microsoft.com/office/powerpoint/2010/main" val="1236882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7 Oregon </a:t>
            </a:r>
            <a:r>
              <a:rPr lang="en-US" dirty="0" smtClean="0">
                <a:hlinkClick r:id="rId3"/>
              </a:rPr>
              <a:t>Approved Vendors</a:t>
            </a:r>
            <a:endParaRPr lang="en-US" dirty="0" smtClean="0"/>
          </a:p>
          <a:p>
            <a:r>
              <a:rPr lang="en-US" dirty="0" smtClean="0"/>
              <a:t>Orders are placed through each Vendor based on contract terms.  Some may do phone orders or electronic.</a:t>
            </a:r>
          </a:p>
          <a:p>
            <a:endParaRPr lang="en-US" dirty="0" smtClean="0"/>
          </a:p>
          <a:p>
            <a:r>
              <a:rPr lang="en-US" dirty="0" smtClean="0"/>
              <a:t>This</a:t>
            </a:r>
            <a:r>
              <a:rPr lang="en-US" baseline="0" dirty="0" smtClean="0"/>
              <a:t> program requires solid knowledge of procurement and contract management and may not be a good fit for a </a:t>
            </a:r>
            <a:r>
              <a:rPr lang="en-US" baseline="0" smtClean="0"/>
              <a:t>new employee. </a:t>
            </a:r>
            <a:endParaRPr lang="en-US" dirty="0" smtClean="0"/>
          </a:p>
          <a:p>
            <a:endParaRPr lang="en-US" dirty="0" smtClean="0"/>
          </a:p>
          <a:p>
            <a:endParaRPr lang="en-US" dirty="0" smtClean="0"/>
          </a:p>
          <a:p>
            <a:endParaRPr lang="en-US" dirty="0" smtClean="0"/>
          </a:p>
          <a:p>
            <a:r>
              <a:rPr lang="en-US" sz="1200" dirty="0" smtClean="0"/>
              <a:t>Stay tuned for information on receiving product in the next presentation. </a:t>
            </a:r>
          </a:p>
          <a:p>
            <a:endParaRPr lang="en-US" dirty="0"/>
          </a:p>
        </p:txBody>
      </p:sp>
      <p:sp>
        <p:nvSpPr>
          <p:cNvPr id="4" name="Slide Number Placeholder 3"/>
          <p:cNvSpPr>
            <a:spLocks noGrp="1"/>
          </p:cNvSpPr>
          <p:nvPr>
            <p:ph type="sldNum" sz="quarter" idx="10"/>
          </p:nvPr>
        </p:nvSpPr>
        <p:spPr/>
        <p:txBody>
          <a:bodyPr/>
          <a:lstStyle/>
          <a:p>
            <a:fld id="{3505F302-42F4-4F58-9527-AD96A92C1F3E}" type="slidenum">
              <a:rPr lang="en-US" smtClean="0"/>
              <a:t>11</a:t>
            </a:fld>
            <a:endParaRPr lang="en-US"/>
          </a:p>
        </p:txBody>
      </p:sp>
    </p:spTree>
    <p:extLst>
      <p:ext uri="{BB962C8B-B14F-4D97-AF65-F5344CB8AC3E}">
        <p14:creationId xmlns:p14="http://schemas.microsoft.com/office/powerpoint/2010/main" val="1609654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0F0FF4-8590-4570-95D6-FF1D6F9172EE}"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945205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0F0FF4-8590-4570-95D6-FF1D6F9172EE}"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622125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itchFamily="34" charset="0"/>
              <a:buNone/>
            </a:pPr>
            <a:r>
              <a:rPr lang="en-US" sz="1200" b="1" dirty="0" smtClean="0"/>
              <a:t>We will start with ordering Direct</a:t>
            </a:r>
            <a:r>
              <a:rPr lang="en-US" sz="1200" b="1" baseline="0" dirty="0" smtClean="0"/>
              <a:t> Delivery Foods. </a:t>
            </a:r>
            <a:endParaRPr lang="en-US" sz="1200" b="1" dirty="0" smtClean="0"/>
          </a:p>
          <a:p>
            <a:pPr marL="0" indent="0" algn="ctr">
              <a:buFont typeface="Arial" pitchFamily="34" charset="0"/>
              <a:buNone/>
            </a:pPr>
            <a:endParaRPr lang="en-US" sz="1200" b="1" dirty="0" smtClean="0"/>
          </a:p>
          <a:p>
            <a:pPr marL="0" indent="0" algn="ctr">
              <a:buFont typeface="Arial" pitchFamily="34" charset="0"/>
              <a:buNone/>
            </a:pPr>
            <a:r>
              <a:rPr lang="en-US" sz="1200" b="1" dirty="0" smtClean="0"/>
              <a:t>February/March:</a:t>
            </a:r>
          </a:p>
          <a:p>
            <a:pPr marL="0" indent="0" algn="ctr">
              <a:buFont typeface="Arial" pitchFamily="34" charset="0"/>
              <a:buNone/>
            </a:pPr>
            <a:r>
              <a:rPr lang="en-US" sz="1200" dirty="0" smtClean="0"/>
              <a:t>Enter your order into WBSCM, using the items and delivery dates (state warehouse) you selected on your catalog worksheet.</a:t>
            </a:r>
          </a:p>
          <a:p>
            <a:pPr marL="0" indent="0" algn="ctr">
              <a:buFont typeface="Arial" pitchFamily="34" charset="0"/>
              <a:buNone/>
            </a:pPr>
            <a:endParaRPr lang="en-US" sz="1200" dirty="0" smtClean="0"/>
          </a:p>
          <a:p>
            <a:pPr marL="0" indent="0" algn="ctr">
              <a:buNone/>
            </a:pPr>
            <a:r>
              <a:rPr lang="en-US" sz="1200" b="1" dirty="0" smtClean="0"/>
              <a:t>April/May:</a:t>
            </a:r>
          </a:p>
          <a:p>
            <a:pPr marL="0" indent="0" algn="ctr">
              <a:buNone/>
            </a:pPr>
            <a:r>
              <a:rPr lang="en-US" sz="1200" dirty="0" smtClean="0"/>
              <a:t>The State “rolls up the trucks.”  You are notified if any of your items were cancelled, quantities increased or decreased, or delivery dates changed. </a:t>
            </a:r>
          </a:p>
          <a:p>
            <a:pPr marL="0" indent="0" algn="ctr">
              <a:buNone/>
            </a:pPr>
            <a:endParaRPr lang="en-US" sz="1200" dirty="0" smtClean="0"/>
          </a:p>
          <a:p>
            <a:pPr marL="0" indent="0" algn="ctr">
              <a:buNone/>
            </a:pPr>
            <a:r>
              <a:rPr lang="en-US" sz="1200" b="1" dirty="0" smtClean="0"/>
              <a:t>Starting in July/August:</a:t>
            </a:r>
          </a:p>
          <a:p>
            <a:pPr marL="0" indent="0" algn="ctr">
              <a:buNone/>
            </a:pPr>
            <a:r>
              <a:rPr lang="en-US" sz="1200" dirty="0" smtClean="0"/>
              <a:t>Begin logging in to the warehousing contractor’s website each month to release the items you want for your desired delivery windows. Order cutoff dates and windows are posted on the schedule at the </a:t>
            </a:r>
            <a:r>
              <a:rPr lang="en-US" sz="1200" dirty="0" smtClean="0">
                <a:hlinkClick r:id="rId3"/>
              </a:rPr>
              <a:t>ODE USDA Foods webpage</a:t>
            </a:r>
            <a:r>
              <a:rPr lang="en-US" sz="1200" dirty="0" smtClean="0"/>
              <a:t>.</a:t>
            </a:r>
          </a:p>
          <a:p>
            <a:endParaRPr lang="en-US" dirty="0"/>
          </a:p>
        </p:txBody>
      </p:sp>
      <p:sp>
        <p:nvSpPr>
          <p:cNvPr id="4" name="Slide Number Placeholder 3"/>
          <p:cNvSpPr>
            <a:spLocks noGrp="1"/>
          </p:cNvSpPr>
          <p:nvPr>
            <p:ph type="sldNum" sz="quarter" idx="10"/>
          </p:nvPr>
        </p:nvSpPr>
        <p:spPr/>
        <p:txBody>
          <a:bodyPr/>
          <a:lstStyle/>
          <a:p>
            <a:fld id="{3505F302-42F4-4F58-9527-AD96A92C1F3E}" type="slidenum">
              <a:rPr lang="en-US" smtClean="0"/>
              <a:t>3</a:t>
            </a:fld>
            <a:endParaRPr lang="en-US"/>
          </a:p>
        </p:txBody>
      </p:sp>
    </p:spTree>
    <p:extLst>
      <p:ext uri="{BB962C8B-B14F-4D97-AF65-F5344CB8AC3E}">
        <p14:creationId xmlns:p14="http://schemas.microsoft.com/office/powerpoint/2010/main" val="217745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a longer webinar</a:t>
            </a:r>
            <a:r>
              <a:rPr lang="en-US" baseline="0" dirty="0" smtClean="0"/>
              <a:t> we do multiple times during the ordering season on how to order in WBSCM.  This is a brief overview.  </a:t>
            </a:r>
          </a:p>
          <a:p>
            <a:endParaRPr lang="en-US" baseline="0" dirty="0" smtClean="0"/>
          </a:p>
          <a:p>
            <a:r>
              <a:rPr lang="en-US" baseline="0" dirty="0" smtClean="0"/>
              <a:t>This is screen shot from WBSCM.  In order to view the available products in a specific category.  You select Operations – Open Order management – select domestic order entry – open NSLP – open Direct Delivery – open Meat – Select entitlement</a:t>
            </a:r>
          </a:p>
          <a:p>
            <a:endParaRPr lang="en-US" baseline="0" dirty="0" smtClean="0"/>
          </a:p>
          <a:p>
            <a:r>
              <a:rPr lang="en-US" baseline="0" dirty="0" smtClean="0"/>
              <a:t>Alternately, after selecting Domestic Order Entry you can use the quick search, typing in the 6 digit product code desired and hit search.  This will show you just that one product.  Again you will need to select either the shopping cart or blue hyper link to get to the real order screen with dates. </a:t>
            </a:r>
          </a:p>
          <a:p>
            <a:endParaRPr lang="en-US" baseline="0" dirty="0" smtClean="0"/>
          </a:p>
          <a:p>
            <a:r>
              <a:rPr lang="en-US" baseline="0" dirty="0" smtClean="0"/>
              <a:t>In order to choose delivery dates to the state warehouse, you select the blue hyperlink or shopping cart.  Then you put in the number of cases for each desired delivery date. </a:t>
            </a:r>
            <a:endParaRPr lang="en-US" dirty="0"/>
          </a:p>
        </p:txBody>
      </p:sp>
      <p:sp>
        <p:nvSpPr>
          <p:cNvPr id="4" name="Slide Number Placeholder 3"/>
          <p:cNvSpPr>
            <a:spLocks noGrp="1"/>
          </p:cNvSpPr>
          <p:nvPr>
            <p:ph type="sldNum" sz="quarter" idx="10"/>
          </p:nvPr>
        </p:nvSpPr>
        <p:spPr/>
        <p:txBody>
          <a:bodyPr/>
          <a:lstStyle/>
          <a:p>
            <a:fld id="{3505F302-42F4-4F58-9527-AD96A92C1F3E}" type="slidenum">
              <a:rPr lang="en-US" smtClean="0"/>
              <a:t>4</a:t>
            </a:fld>
            <a:endParaRPr lang="en-US"/>
          </a:p>
        </p:txBody>
      </p:sp>
    </p:spTree>
    <p:extLst>
      <p:ext uri="{BB962C8B-B14F-4D97-AF65-F5344CB8AC3E}">
        <p14:creationId xmlns:p14="http://schemas.microsoft.com/office/powerpoint/2010/main" val="3160940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adding items</a:t>
            </a:r>
            <a:r>
              <a:rPr lang="en-US" baseline="0" dirty="0" smtClean="0"/>
              <a:t> to your cart, you will need to click on view cart.  You can then choose to deliver all items to one location or each item to several locations.   You can also make changes to your order from here.  After everything is submitted click order, and click to confirm. </a:t>
            </a:r>
            <a:endParaRPr lang="en-US" dirty="0"/>
          </a:p>
        </p:txBody>
      </p:sp>
      <p:sp>
        <p:nvSpPr>
          <p:cNvPr id="4" name="Slide Number Placeholder 3"/>
          <p:cNvSpPr>
            <a:spLocks noGrp="1"/>
          </p:cNvSpPr>
          <p:nvPr>
            <p:ph type="sldNum" sz="quarter" idx="10"/>
          </p:nvPr>
        </p:nvSpPr>
        <p:spPr/>
        <p:txBody>
          <a:bodyPr/>
          <a:lstStyle/>
          <a:p>
            <a:fld id="{3505F302-42F4-4F58-9527-AD96A92C1F3E}" type="slidenum">
              <a:rPr lang="en-US" smtClean="0"/>
              <a:t>5</a:t>
            </a:fld>
            <a:endParaRPr lang="en-US"/>
          </a:p>
        </p:txBody>
      </p:sp>
    </p:spTree>
    <p:extLst>
      <p:ext uri="{BB962C8B-B14F-4D97-AF65-F5344CB8AC3E}">
        <p14:creationId xmlns:p14="http://schemas.microsoft.com/office/powerpoint/2010/main" val="2504409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Prices are firm once purchased.</a:t>
            </a:r>
          </a:p>
          <a:p>
            <a:r>
              <a:rPr lang="en-US" sz="1200" dirty="0" smtClean="0"/>
              <a:t>Direct Delivery orders are delivered to the state warehouse first.</a:t>
            </a:r>
          </a:p>
          <a:p>
            <a:r>
              <a:rPr lang="en-US" sz="1200" dirty="0" smtClean="0"/>
              <a:t>Food cannot be lost.  It is yours once in the state warehouse.</a:t>
            </a:r>
          </a:p>
          <a:p>
            <a:r>
              <a:rPr lang="en-US" sz="1200" dirty="0" smtClean="0"/>
              <a:t>Service Fee Billing happens several times throughout the year.  $0.12/</a:t>
            </a:r>
            <a:r>
              <a:rPr lang="en-US" sz="1200" dirty="0" err="1" smtClean="0"/>
              <a:t>lb</a:t>
            </a:r>
            <a:r>
              <a:rPr lang="en-US" sz="1200" baseline="0" dirty="0" smtClean="0"/>
              <a:t> will bill against your claims.  You will be charged for all products that have been received at the state warehouse for you since the last billing.</a:t>
            </a:r>
            <a:endParaRPr lang="en-US" sz="1200" dirty="0" smtClean="0"/>
          </a:p>
          <a:p>
            <a:r>
              <a:rPr lang="en-US" sz="1200" dirty="0" smtClean="0"/>
              <a:t>120 day Dwell Time is allowed</a:t>
            </a:r>
            <a:r>
              <a:rPr lang="en-US" sz="1200" baseline="0" dirty="0" smtClean="0"/>
              <a:t> prior to be charged additional storage fees.  </a:t>
            </a:r>
            <a:r>
              <a:rPr lang="en-US" sz="1200" i="1" baseline="0" dirty="0" smtClean="0"/>
              <a:t>Disclose current fee </a:t>
            </a:r>
            <a:r>
              <a:rPr lang="en-US" sz="1200" baseline="0" dirty="0" smtClean="0"/>
              <a:t>(for 17-18 $.51/case/month)  These are charged against claims as well, monthly. </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3505F302-42F4-4F58-9527-AD96A92C1F3E}" type="slidenum">
              <a:rPr lang="en-US" smtClean="0"/>
              <a:t>6</a:t>
            </a:fld>
            <a:endParaRPr lang="en-US"/>
          </a:p>
        </p:txBody>
      </p:sp>
    </p:spTree>
    <p:extLst>
      <p:ext uri="{BB962C8B-B14F-4D97-AF65-F5344CB8AC3E}">
        <p14:creationId xmlns:p14="http://schemas.microsoft.com/office/powerpoint/2010/main" val="2976835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ctr">
              <a:buFont typeface="Arial" pitchFamily="34" charset="0"/>
              <a:buNone/>
            </a:pPr>
            <a:r>
              <a:rPr lang="en-US" sz="1200" b="1" dirty="0" smtClean="0"/>
              <a:t>February/March:</a:t>
            </a:r>
          </a:p>
          <a:p>
            <a:pPr marL="0" indent="0" algn="ctr">
              <a:buFont typeface="Arial" pitchFamily="34" charset="0"/>
              <a:buNone/>
            </a:pPr>
            <a:r>
              <a:rPr lang="en-US" sz="1200" dirty="0" smtClean="0"/>
              <a:t>Enter your order into WBSCM for delivery to the destination listed in the diversion planner.</a:t>
            </a:r>
          </a:p>
          <a:p>
            <a:pPr marL="0" indent="0" algn="ctr">
              <a:buFont typeface="Arial" pitchFamily="34" charset="0"/>
              <a:buNone/>
            </a:pPr>
            <a:endParaRPr lang="en-US" sz="1200" dirty="0" smtClean="0"/>
          </a:p>
          <a:p>
            <a:pPr marL="0" indent="0" algn="ctr">
              <a:buNone/>
            </a:pPr>
            <a:r>
              <a:rPr lang="en-US" sz="1200" b="1" dirty="0" smtClean="0"/>
              <a:t>April/May:</a:t>
            </a:r>
          </a:p>
          <a:p>
            <a:pPr marL="0" indent="0" algn="ctr">
              <a:buNone/>
            </a:pPr>
            <a:r>
              <a:rPr lang="en-US" sz="1200" dirty="0" smtClean="0"/>
              <a:t>The State “rolls up the trucks.”  You are notified if any of your items were cancelled or quantities increased or decreased.</a:t>
            </a:r>
          </a:p>
          <a:p>
            <a:pPr marL="0" indent="0" algn="ctr">
              <a:buNone/>
            </a:pPr>
            <a:endParaRPr lang="en-US" sz="1200" b="1" dirty="0" smtClean="0"/>
          </a:p>
          <a:p>
            <a:pPr marL="0" indent="0" algn="ctr">
              <a:buNone/>
            </a:pPr>
            <a:r>
              <a:rPr lang="en-US" sz="1200" b="1" dirty="0" smtClean="0"/>
              <a:t>Throughout School Year:</a:t>
            </a:r>
          </a:p>
          <a:p>
            <a:pPr marL="0" indent="0" algn="ctr">
              <a:buNone/>
            </a:pPr>
            <a:r>
              <a:rPr lang="en-US" sz="1200" dirty="0" smtClean="0"/>
              <a:t>Order end products through broker/processor to be delivered through method determined.</a:t>
            </a:r>
          </a:p>
          <a:p>
            <a:endParaRPr lang="en-US" dirty="0"/>
          </a:p>
        </p:txBody>
      </p:sp>
      <p:sp>
        <p:nvSpPr>
          <p:cNvPr id="4" name="Slide Number Placeholder 3"/>
          <p:cNvSpPr>
            <a:spLocks noGrp="1"/>
          </p:cNvSpPr>
          <p:nvPr>
            <p:ph type="sldNum" sz="quarter" idx="10"/>
          </p:nvPr>
        </p:nvSpPr>
        <p:spPr/>
        <p:txBody>
          <a:bodyPr/>
          <a:lstStyle/>
          <a:p>
            <a:fld id="{3505F302-42F4-4F58-9527-AD96A92C1F3E}" type="slidenum">
              <a:rPr lang="en-US" smtClean="0"/>
              <a:t>7</a:t>
            </a:fld>
            <a:endParaRPr lang="en-US"/>
          </a:p>
        </p:txBody>
      </p:sp>
    </p:spTree>
    <p:extLst>
      <p:ext uri="{BB962C8B-B14F-4D97-AF65-F5344CB8AC3E}">
        <p14:creationId xmlns:p14="http://schemas.microsoft.com/office/powerpoint/2010/main" val="2338546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an image of the cart screen on a diversion order.  In contrast to direct delivery items, most diversion products are ordered by the pound.  The destination is that of the processor.  Many processors have multiple destinations.  Use the planning worksheet we provide to determine which is the appropriate destination.  There are two prices to be aware of with diversion.  There is the charge to your entitlement which is final when the bulk product has been purchased.  There is the pass through value, the amount the that processors are giving you credit for.  This is determined back in November of the previous school year.  This value is displayed in the processing catalog. Again, if you want further details on ordering food in WBSCM.  Please attend our trainings during the order period each year. </a:t>
            </a:r>
            <a:endParaRPr lang="en-US" dirty="0"/>
          </a:p>
        </p:txBody>
      </p:sp>
      <p:sp>
        <p:nvSpPr>
          <p:cNvPr id="4" name="Slide Number Placeholder 3"/>
          <p:cNvSpPr>
            <a:spLocks noGrp="1"/>
          </p:cNvSpPr>
          <p:nvPr>
            <p:ph type="sldNum" sz="quarter" idx="10"/>
          </p:nvPr>
        </p:nvSpPr>
        <p:spPr/>
        <p:txBody>
          <a:bodyPr/>
          <a:lstStyle/>
          <a:p>
            <a:fld id="{3505F302-42F4-4F58-9527-AD96A92C1F3E}" type="slidenum">
              <a:rPr lang="en-US" smtClean="0"/>
              <a:t>8</a:t>
            </a:fld>
            <a:endParaRPr lang="en-US"/>
          </a:p>
        </p:txBody>
      </p:sp>
    </p:spTree>
    <p:extLst>
      <p:ext uri="{BB962C8B-B14F-4D97-AF65-F5344CB8AC3E}">
        <p14:creationId xmlns:p14="http://schemas.microsoft.com/office/powerpoint/2010/main" val="752467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FFAVORS used to place orders.</a:t>
            </a:r>
          </a:p>
          <a:p>
            <a:pPr lvl="1"/>
            <a:r>
              <a:rPr lang="en-US" sz="1600" dirty="0" smtClean="0"/>
              <a:t>Sponsor and School Level orders/deliveries</a:t>
            </a:r>
          </a:p>
          <a:p>
            <a:r>
              <a:rPr lang="en-US" sz="2000" dirty="0" smtClean="0"/>
              <a:t>Catalog created weekly/prices set for week.  </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3 business day minimum prep between order and delivery. </a:t>
            </a:r>
          </a:p>
          <a:p>
            <a:endParaRPr lang="en-US" dirty="0" smtClean="0"/>
          </a:p>
          <a:p>
            <a:r>
              <a:rPr lang="en-US" dirty="0" smtClean="0"/>
              <a:t>Change </a:t>
            </a:r>
            <a:r>
              <a:rPr lang="en-US" dirty="0" smtClean="0"/>
              <a:t>the order day on the example</a:t>
            </a:r>
            <a:r>
              <a:rPr lang="en-US" baseline="0" dirty="0" smtClean="0"/>
              <a:t> offered.  If </a:t>
            </a:r>
            <a:r>
              <a:rPr lang="en-US" baseline="0" dirty="0" smtClean="0"/>
              <a:t>orders are placed </a:t>
            </a:r>
            <a:r>
              <a:rPr lang="en-US" baseline="0" dirty="0" smtClean="0"/>
              <a:t>on Wednesday, then only the following Tues-Friday are optional delivery dates.  If </a:t>
            </a:r>
            <a:r>
              <a:rPr lang="en-US" baseline="0" dirty="0" smtClean="0"/>
              <a:t>orders are placed </a:t>
            </a:r>
            <a:r>
              <a:rPr lang="en-US" baseline="0" dirty="0" smtClean="0"/>
              <a:t>on Friday, only Thurs-Friday the following week are available etc. </a:t>
            </a:r>
            <a:endParaRPr lang="en-US" dirty="0"/>
          </a:p>
        </p:txBody>
      </p:sp>
      <p:sp>
        <p:nvSpPr>
          <p:cNvPr id="4" name="Slide Number Placeholder 3"/>
          <p:cNvSpPr>
            <a:spLocks noGrp="1"/>
          </p:cNvSpPr>
          <p:nvPr>
            <p:ph type="sldNum" sz="quarter" idx="10"/>
          </p:nvPr>
        </p:nvSpPr>
        <p:spPr/>
        <p:txBody>
          <a:bodyPr/>
          <a:lstStyle/>
          <a:p>
            <a:fld id="{3505F302-42F4-4F58-9527-AD96A92C1F3E}" type="slidenum">
              <a:rPr lang="en-US" smtClean="0"/>
              <a:t>9</a:t>
            </a:fld>
            <a:endParaRPr lang="en-US"/>
          </a:p>
        </p:txBody>
      </p:sp>
    </p:spTree>
    <p:extLst>
      <p:ext uri="{BB962C8B-B14F-4D97-AF65-F5344CB8AC3E}">
        <p14:creationId xmlns:p14="http://schemas.microsoft.com/office/powerpoint/2010/main" val="1134501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Order</a:t>
            </a:r>
            <a:r>
              <a:rPr lang="en-US" baseline="0" dirty="0" smtClean="0"/>
              <a:t>s can be placed by each school or by the district together. </a:t>
            </a:r>
            <a:endParaRPr lang="en-US" dirty="0" smtClean="0"/>
          </a:p>
          <a:p>
            <a:r>
              <a:rPr lang="en-US" dirty="0" smtClean="0"/>
              <a:t>The</a:t>
            </a:r>
            <a:r>
              <a:rPr lang="en-US" baseline="0" dirty="0" smtClean="0"/>
              <a:t> screen shows the s</a:t>
            </a:r>
            <a:r>
              <a:rPr lang="en-US" dirty="0" smtClean="0"/>
              <a:t>tarting</a:t>
            </a:r>
            <a:r>
              <a:rPr lang="en-US" baseline="0" dirty="0" smtClean="0"/>
              <a:t> </a:t>
            </a:r>
            <a:r>
              <a:rPr lang="en-US" baseline="0" dirty="0" smtClean="0"/>
              <a:t>balance, </a:t>
            </a:r>
            <a:r>
              <a:rPr lang="en-US" baseline="0" dirty="0" smtClean="0"/>
              <a:t>amount spent </a:t>
            </a:r>
            <a:r>
              <a:rPr lang="en-US" baseline="0" dirty="0" smtClean="0"/>
              <a:t>on previous orders, cost of this order and remaining balance.</a:t>
            </a:r>
          </a:p>
          <a:p>
            <a:endParaRPr lang="en-US" baseline="0" dirty="0" smtClean="0"/>
          </a:p>
          <a:p>
            <a:r>
              <a:rPr lang="en-US" baseline="0" dirty="0" smtClean="0"/>
              <a:t>Local is highlighted.</a:t>
            </a:r>
            <a:endParaRPr lang="en-US" dirty="0"/>
          </a:p>
        </p:txBody>
      </p:sp>
      <p:sp>
        <p:nvSpPr>
          <p:cNvPr id="4" name="Slide Number Placeholder 3"/>
          <p:cNvSpPr>
            <a:spLocks noGrp="1"/>
          </p:cNvSpPr>
          <p:nvPr>
            <p:ph type="sldNum" sz="quarter" idx="10"/>
          </p:nvPr>
        </p:nvSpPr>
        <p:spPr/>
        <p:txBody>
          <a:bodyPr/>
          <a:lstStyle/>
          <a:p>
            <a:fld id="{3505F302-42F4-4F58-9527-AD96A92C1F3E}" type="slidenum">
              <a:rPr lang="en-US" smtClean="0"/>
              <a:t>10</a:t>
            </a:fld>
            <a:endParaRPr lang="en-US"/>
          </a:p>
        </p:txBody>
      </p:sp>
    </p:spTree>
    <p:extLst>
      <p:ext uri="{BB962C8B-B14F-4D97-AF65-F5344CB8AC3E}">
        <p14:creationId xmlns:p14="http://schemas.microsoft.com/office/powerpoint/2010/main" val="7802308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5" descr="I:\aOutsideOffice\Jenni Knaus ODE\Publishing Development ODE\1170823_ODE_HLogo TAG_2016-FINAL-RGB from Illustratorr.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16213" y="609600"/>
            <a:ext cx="3711575"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defRPr sz="40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3000">
                <a:latin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1157935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5" descr="I:\aOutsideOffice\Jenni Knaus ODE\Publishing Development ODE\1170823_ODE_HLogo TAG_2016-FINAL-RGB from Illustratorr.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5200" y="5853113"/>
            <a:ext cx="19050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sz="4000">
                <a:latin typeface="Bookman Old Style" panose="02050604050505020204" pitchFamily="18"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Bookman Old Style" panose="02050604050505020204" pitchFamily="18" charset="0"/>
              </a:defRPr>
            </a:lvl1pPr>
            <a:lvl2pPr>
              <a:defRPr>
                <a:latin typeface="Bookman Old Style" panose="02050604050505020204" pitchFamily="18" charset="0"/>
              </a:defRPr>
            </a:lvl2pPr>
            <a:lvl3pPr>
              <a:defRPr>
                <a:latin typeface="Bookman Old Style" panose="02050604050505020204" pitchFamily="18" charset="0"/>
              </a:defRPr>
            </a:lvl3pPr>
            <a:lvl4pPr>
              <a:defRPr>
                <a:latin typeface="Bookman Old Style" panose="02050604050505020204" pitchFamily="18" charset="0"/>
              </a:defRPr>
            </a:lvl4pPr>
            <a:lvl5pPr marL="2057400" indent="-228600">
              <a:buFont typeface="Arial" panose="020B0604020202020204" pitchFamily="34" charset="0"/>
              <a:buChar char="•"/>
              <a:defRPr>
                <a:latin typeface="Bookman Old Style" panose="02050604050505020204"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fld id="{72E70EA8-377F-4943-917B-6AB5C46DB102}" type="datetimeFigureOut">
              <a:rPr lang="en-US" smtClean="0"/>
              <a:t>10/5/2017</a:t>
            </a:fld>
            <a:endParaRPr lang="en-US"/>
          </a:p>
        </p:txBody>
      </p:sp>
      <p:sp>
        <p:nvSpPr>
          <p:cNvPr id="6" name="Slide Number Placeholder 5"/>
          <p:cNvSpPr>
            <a:spLocks noGrp="1"/>
          </p:cNvSpPr>
          <p:nvPr>
            <p:ph type="sldNum" sz="quarter" idx="11"/>
          </p:nvPr>
        </p:nvSpPr>
        <p:spPr>
          <a:xfrm>
            <a:off x="6096000" y="6245225"/>
            <a:ext cx="2133600" cy="476250"/>
          </a:xfrm>
        </p:spPr>
        <p:txBody>
          <a:bodyPr/>
          <a:lstStyle>
            <a:lvl1pPr>
              <a:defRPr/>
            </a:lvl1pPr>
          </a:lstStyle>
          <a:p>
            <a:fld id="{97DB3E59-3179-41E6-BD21-BFB8B07DC4A7}" type="slidenum">
              <a:rPr lang="en-US" smtClean="0"/>
              <a:t>‹#›</a:t>
            </a:fld>
            <a:endParaRPr lang="en-US"/>
          </a:p>
        </p:txBody>
      </p:sp>
    </p:spTree>
    <p:extLst>
      <p:ext uri="{BB962C8B-B14F-4D97-AF65-F5344CB8AC3E}">
        <p14:creationId xmlns:p14="http://schemas.microsoft.com/office/powerpoint/2010/main" val="1104880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5" descr="I:\aOutsideOffice\Jenni Knaus ODE\Publishing Development ODE\1170823_ODE_HLogo TAG_2016-FINAL-RGB from Illustratorr.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5200" y="5853113"/>
            <a:ext cx="19050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7010400" y="274638"/>
            <a:ext cx="2057400" cy="5851525"/>
          </a:xfrm>
        </p:spPr>
        <p:txBody>
          <a:bodyPr vert="eaVert"/>
          <a:lstStyle>
            <a:lvl1pPr>
              <a:defRPr sz="4000">
                <a:latin typeface="Bookman Old Style" panose="02050604050505020204" pitchFamily="18"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274638"/>
            <a:ext cx="6019800" cy="5578705"/>
          </a:xfrm>
        </p:spPr>
        <p:txBody>
          <a:bodyPr vert="eaVert"/>
          <a:lstStyle>
            <a:lvl1pPr>
              <a:defRPr>
                <a:latin typeface="Bookman Old Style" panose="02050604050505020204" pitchFamily="18" charset="0"/>
              </a:defRPr>
            </a:lvl1pPr>
            <a:lvl2pPr>
              <a:defRPr>
                <a:latin typeface="Bookman Old Style" panose="02050604050505020204" pitchFamily="18" charset="0"/>
              </a:defRPr>
            </a:lvl2pPr>
            <a:lvl3pPr>
              <a:defRPr>
                <a:latin typeface="Bookman Old Style" panose="02050604050505020204" pitchFamily="18" charset="0"/>
              </a:defRPr>
            </a:lvl3pPr>
            <a:lvl4pPr>
              <a:defRPr>
                <a:latin typeface="Bookman Old Style" panose="02050604050505020204" pitchFamily="18" charset="0"/>
              </a:defRPr>
            </a:lvl4pPr>
            <a:lvl5pPr marL="2057400" indent="-228600">
              <a:buFont typeface="Arial" panose="020B0604020202020204" pitchFamily="34" charset="0"/>
              <a:buChar char="•"/>
              <a:defRPr>
                <a:latin typeface="Bookman Old Style" panose="02050604050505020204"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fld id="{72E70EA8-377F-4943-917B-6AB5C46DB102}" type="datetimeFigureOut">
              <a:rPr lang="en-US" smtClean="0"/>
              <a:t>10/5/2017</a:t>
            </a:fld>
            <a:endParaRPr lang="en-US"/>
          </a:p>
        </p:txBody>
      </p:sp>
      <p:sp>
        <p:nvSpPr>
          <p:cNvPr id="6" name="Slide Number Placeholder 5"/>
          <p:cNvSpPr>
            <a:spLocks noGrp="1"/>
          </p:cNvSpPr>
          <p:nvPr>
            <p:ph type="sldNum" sz="quarter" idx="11"/>
          </p:nvPr>
        </p:nvSpPr>
        <p:spPr>
          <a:xfrm>
            <a:off x="6096000" y="6245225"/>
            <a:ext cx="2133600" cy="476250"/>
          </a:xfrm>
        </p:spPr>
        <p:txBody>
          <a:bodyPr/>
          <a:lstStyle>
            <a:lvl1pPr>
              <a:defRPr/>
            </a:lvl1pPr>
          </a:lstStyle>
          <a:p>
            <a:fld id="{97DB3E59-3179-41E6-BD21-BFB8B07DC4A7}" type="slidenum">
              <a:rPr lang="en-US" smtClean="0"/>
              <a:t>‹#›</a:t>
            </a:fld>
            <a:endParaRPr lang="en-US"/>
          </a:p>
        </p:txBody>
      </p:sp>
    </p:spTree>
    <p:extLst>
      <p:ext uri="{BB962C8B-B14F-4D97-AF65-F5344CB8AC3E}">
        <p14:creationId xmlns:p14="http://schemas.microsoft.com/office/powerpoint/2010/main" val="2860950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5" descr="I:\aOutsideOffice\Jenni Knaus ODE\Publishing Development ODE\1170823_ODE_HLogo TAG_2016-FINAL-RGB from Illustratorr.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5200" y="5853113"/>
            <a:ext cx="19050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sz="40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838200" y="1600201"/>
            <a:ext cx="8229600" cy="4267199"/>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72E70EA8-377F-4943-917B-6AB5C46DB102}" type="datetimeFigureOut">
              <a:rPr lang="en-US" smtClean="0"/>
              <a:t>10/5/2017</a:t>
            </a:fld>
            <a:endParaRPr lang="en-US"/>
          </a:p>
        </p:txBody>
      </p:sp>
      <p:sp>
        <p:nvSpPr>
          <p:cNvPr id="6" name="Slide Number Placeholder 5"/>
          <p:cNvSpPr>
            <a:spLocks noGrp="1"/>
          </p:cNvSpPr>
          <p:nvPr>
            <p:ph type="sldNum" sz="quarter" idx="11"/>
          </p:nvPr>
        </p:nvSpPr>
        <p:spPr>
          <a:xfrm>
            <a:off x="6096000" y="6245225"/>
            <a:ext cx="2133600" cy="476250"/>
          </a:xfrm>
        </p:spPr>
        <p:txBody>
          <a:bodyPr/>
          <a:lstStyle>
            <a:lvl1pPr>
              <a:defRPr>
                <a:latin typeface="Arial" panose="020B0604020202020204" pitchFamily="34" charset="0"/>
                <a:cs typeface="Arial" panose="020B0604020202020204" pitchFamily="34" charset="0"/>
              </a:defRPr>
            </a:lvl1pPr>
          </a:lstStyle>
          <a:p>
            <a:fld id="{97DB3E59-3179-41E6-BD21-BFB8B07DC4A7}" type="slidenum">
              <a:rPr lang="en-US" smtClean="0"/>
              <a:t>‹#›</a:t>
            </a:fld>
            <a:endParaRPr lang="en-US"/>
          </a:p>
        </p:txBody>
      </p:sp>
    </p:spTree>
    <p:extLst>
      <p:ext uri="{BB962C8B-B14F-4D97-AF65-F5344CB8AC3E}">
        <p14:creationId xmlns:p14="http://schemas.microsoft.com/office/powerpoint/2010/main" val="4012616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5" descr="I:\aOutsideOffice\Jenni Knaus ODE\Publishing Development ODE\1170823_ODE_HLogo TAG_2016-FINAL-RGB from Illustratorr.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16213" y="609600"/>
            <a:ext cx="3711575"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0" cap="a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atin typeface="Arial" panose="020B0604020202020204" pitchFamily="34" charset="0"/>
                <a:cs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264385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5" descr="I:\aOutsideOffice\Jenni Knaus ODE\Publishing Development ODE\1170823_ODE_HLogo TAG_2016-FINAL-RGB from Illustratorr.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5200" y="5853113"/>
            <a:ext cx="19050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600200"/>
            <a:ext cx="4038600" cy="42531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600200"/>
            <a:ext cx="4038600" cy="42531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72E70EA8-377F-4943-917B-6AB5C46DB102}" type="datetimeFigureOut">
              <a:rPr lang="en-US" smtClean="0"/>
              <a:t>10/5/2017</a:t>
            </a:fld>
            <a:endParaRPr lang="en-US"/>
          </a:p>
        </p:txBody>
      </p:sp>
      <p:sp>
        <p:nvSpPr>
          <p:cNvPr id="7" name="Slide Number Placeholder 6"/>
          <p:cNvSpPr>
            <a:spLocks noGrp="1"/>
          </p:cNvSpPr>
          <p:nvPr>
            <p:ph type="sldNum" sz="quarter" idx="11"/>
          </p:nvPr>
        </p:nvSpPr>
        <p:spPr>
          <a:xfrm>
            <a:off x="6096000" y="6245225"/>
            <a:ext cx="2133600" cy="476250"/>
          </a:xfrm>
        </p:spPr>
        <p:txBody>
          <a:bodyPr/>
          <a:lstStyle>
            <a:lvl1pPr>
              <a:defRPr>
                <a:latin typeface="Arial" panose="020B0604020202020204" pitchFamily="34" charset="0"/>
                <a:cs typeface="Arial" panose="020B0604020202020204" pitchFamily="34" charset="0"/>
              </a:defRPr>
            </a:lvl1pPr>
          </a:lstStyle>
          <a:p>
            <a:fld id="{97DB3E59-3179-41E6-BD21-BFB8B07DC4A7}" type="slidenum">
              <a:rPr lang="en-US" smtClean="0"/>
              <a:t>‹#›</a:t>
            </a:fld>
            <a:endParaRPr lang="en-US"/>
          </a:p>
        </p:txBody>
      </p:sp>
    </p:spTree>
    <p:extLst>
      <p:ext uri="{BB962C8B-B14F-4D97-AF65-F5344CB8AC3E}">
        <p14:creationId xmlns:p14="http://schemas.microsoft.com/office/powerpoint/2010/main" val="2923171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5" descr="I:\aOutsideOffice\Jenni Knaus ODE\Publishing Development ODE\1170823_ODE_HLogo TAG_2016-FINAL-RGB from Illustratorr.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5200" y="5853113"/>
            <a:ext cx="19050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p:spPr>
        <p:txBody>
          <a:bodyPr/>
          <a:lstStyle>
            <a:lvl1pPr>
              <a:defRPr sz="40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0" u="sng">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76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0" u="sng">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76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72E70EA8-377F-4943-917B-6AB5C46DB102}" type="datetimeFigureOut">
              <a:rPr lang="en-US" smtClean="0"/>
              <a:t>10/5/2017</a:t>
            </a:fld>
            <a:endParaRPr lang="en-US"/>
          </a:p>
        </p:txBody>
      </p:sp>
      <p:sp>
        <p:nvSpPr>
          <p:cNvPr id="9" name="Slide Number Placeholder 8"/>
          <p:cNvSpPr>
            <a:spLocks noGrp="1"/>
          </p:cNvSpPr>
          <p:nvPr>
            <p:ph type="sldNum" sz="quarter" idx="11"/>
          </p:nvPr>
        </p:nvSpPr>
        <p:spPr>
          <a:xfrm>
            <a:off x="6096000" y="6245225"/>
            <a:ext cx="2133600" cy="476250"/>
          </a:xfrm>
        </p:spPr>
        <p:txBody>
          <a:bodyPr/>
          <a:lstStyle>
            <a:lvl1pPr>
              <a:defRPr>
                <a:latin typeface="Arial" panose="020B0604020202020204" pitchFamily="34" charset="0"/>
                <a:cs typeface="Arial" panose="020B0604020202020204" pitchFamily="34" charset="0"/>
              </a:defRPr>
            </a:lvl1pPr>
          </a:lstStyle>
          <a:p>
            <a:fld id="{97DB3E59-3179-41E6-BD21-BFB8B07DC4A7}" type="slidenum">
              <a:rPr lang="en-US" smtClean="0"/>
              <a:t>‹#›</a:t>
            </a:fld>
            <a:endParaRPr lang="en-US"/>
          </a:p>
        </p:txBody>
      </p:sp>
    </p:spTree>
    <p:extLst>
      <p:ext uri="{BB962C8B-B14F-4D97-AF65-F5344CB8AC3E}">
        <p14:creationId xmlns:p14="http://schemas.microsoft.com/office/powerpoint/2010/main" val="3683174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5" descr="I:\aOutsideOffice\Jenni Knaus ODE\Publishing Development ODE\1170823_ODE_HLogo TAG_2016-FINAL-RGB from Illustratorr.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5200" y="5853113"/>
            <a:ext cx="19050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sz="40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4"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72E70EA8-377F-4943-917B-6AB5C46DB102}" type="datetimeFigureOut">
              <a:rPr lang="en-US" smtClean="0"/>
              <a:t>10/5/2017</a:t>
            </a:fld>
            <a:endParaRPr lang="en-US"/>
          </a:p>
        </p:txBody>
      </p:sp>
      <p:sp>
        <p:nvSpPr>
          <p:cNvPr id="5" name="Slide Number Placeholder 4"/>
          <p:cNvSpPr>
            <a:spLocks noGrp="1"/>
          </p:cNvSpPr>
          <p:nvPr>
            <p:ph type="sldNum" sz="quarter" idx="11"/>
          </p:nvPr>
        </p:nvSpPr>
        <p:spPr>
          <a:xfrm>
            <a:off x="6096000" y="6245225"/>
            <a:ext cx="2133600" cy="476250"/>
          </a:xfrm>
        </p:spPr>
        <p:txBody>
          <a:bodyPr/>
          <a:lstStyle>
            <a:lvl1pPr>
              <a:defRPr>
                <a:latin typeface="Arial" panose="020B0604020202020204" pitchFamily="34" charset="0"/>
                <a:cs typeface="Arial" panose="020B0604020202020204" pitchFamily="34" charset="0"/>
              </a:defRPr>
            </a:lvl1pPr>
          </a:lstStyle>
          <a:p>
            <a:fld id="{97DB3E59-3179-41E6-BD21-BFB8B07DC4A7}" type="slidenum">
              <a:rPr lang="en-US" smtClean="0"/>
              <a:t>‹#›</a:t>
            </a:fld>
            <a:endParaRPr lang="en-US"/>
          </a:p>
        </p:txBody>
      </p:sp>
    </p:spTree>
    <p:extLst>
      <p:ext uri="{BB962C8B-B14F-4D97-AF65-F5344CB8AC3E}">
        <p14:creationId xmlns:p14="http://schemas.microsoft.com/office/powerpoint/2010/main" val="2582045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5" descr="I:\aOutsideOffice\Jenni Knaus ODE\Publishing Development ODE\1170823_ODE_HLogo TAG_2016-FINAL-RGB from Illustratorr.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5200" y="5853113"/>
            <a:ext cx="19050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fld id="{72E70EA8-377F-4943-917B-6AB5C46DB102}" type="datetimeFigureOut">
              <a:rPr lang="en-US" smtClean="0"/>
              <a:t>10/5/2017</a:t>
            </a:fld>
            <a:endParaRPr lang="en-US"/>
          </a:p>
        </p:txBody>
      </p:sp>
      <p:sp>
        <p:nvSpPr>
          <p:cNvPr id="4" name="Slide Number Placeholder 3"/>
          <p:cNvSpPr>
            <a:spLocks noGrp="1"/>
          </p:cNvSpPr>
          <p:nvPr>
            <p:ph type="sldNum" sz="quarter" idx="11"/>
          </p:nvPr>
        </p:nvSpPr>
        <p:spPr>
          <a:xfrm>
            <a:off x="6096000" y="6245225"/>
            <a:ext cx="2133600" cy="476250"/>
          </a:xfrm>
        </p:spPr>
        <p:txBody>
          <a:bodyPr/>
          <a:lstStyle>
            <a:lvl1pPr>
              <a:defRPr>
                <a:latin typeface="Arial" panose="020B0604020202020204" pitchFamily="34" charset="0"/>
                <a:cs typeface="Arial" panose="020B0604020202020204" pitchFamily="34" charset="0"/>
              </a:defRPr>
            </a:lvl1pPr>
          </a:lstStyle>
          <a:p>
            <a:fld id="{97DB3E59-3179-41E6-BD21-BFB8B07DC4A7}" type="slidenum">
              <a:rPr lang="en-US" smtClean="0"/>
              <a:t>‹#›</a:t>
            </a:fld>
            <a:endParaRPr lang="en-US"/>
          </a:p>
        </p:txBody>
      </p:sp>
    </p:spTree>
    <p:extLst>
      <p:ext uri="{BB962C8B-B14F-4D97-AF65-F5344CB8AC3E}">
        <p14:creationId xmlns:p14="http://schemas.microsoft.com/office/powerpoint/2010/main" val="3713982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5" descr="I:\aOutsideOffice\Jenni Knaus ODE\Publishing Development ODE\1170823_ODE_HLogo TAG_2016-FINAL-RGB from Illustratorr.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5200" y="5853113"/>
            <a:ext cx="19050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ctr">
              <a:defRPr sz="2000" b="1">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58029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472407"/>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72E70EA8-377F-4943-917B-6AB5C46DB102}" type="datetimeFigureOut">
              <a:rPr lang="en-US" smtClean="0"/>
              <a:t>10/5/2017</a:t>
            </a:fld>
            <a:endParaRPr lang="en-US"/>
          </a:p>
        </p:txBody>
      </p:sp>
      <p:sp>
        <p:nvSpPr>
          <p:cNvPr id="7" name="Slide Number Placeholder 6"/>
          <p:cNvSpPr>
            <a:spLocks noGrp="1"/>
          </p:cNvSpPr>
          <p:nvPr>
            <p:ph type="sldNum" sz="quarter" idx="11"/>
          </p:nvPr>
        </p:nvSpPr>
        <p:spPr>
          <a:xfrm>
            <a:off x="6096000" y="6245225"/>
            <a:ext cx="2133600" cy="476250"/>
          </a:xfrm>
        </p:spPr>
        <p:txBody>
          <a:bodyPr/>
          <a:lstStyle>
            <a:lvl1pPr>
              <a:defRPr>
                <a:latin typeface="Arial" panose="020B0604020202020204" pitchFamily="34" charset="0"/>
                <a:cs typeface="Arial" panose="020B0604020202020204" pitchFamily="34" charset="0"/>
              </a:defRPr>
            </a:lvl1pPr>
          </a:lstStyle>
          <a:p>
            <a:fld id="{97DB3E59-3179-41E6-BD21-BFB8B07DC4A7}" type="slidenum">
              <a:rPr lang="en-US" smtClean="0"/>
              <a:t>‹#›</a:t>
            </a:fld>
            <a:endParaRPr lang="en-US"/>
          </a:p>
        </p:txBody>
      </p:sp>
    </p:spTree>
    <p:extLst>
      <p:ext uri="{BB962C8B-B14F-4D97-AF65-F5344CB8AC3E}">
        <p14:creationId xmlns:p14="http://schemas.microsoft.com/office/powerpoint/2010/main" val="4028722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5" descr="I:\aOutsideOffice\Jenni Knaus ODE\Publishing Development ODE\1170823_ODE_HLogo TAG_2016-FINAL-RGB from Illustratorr.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5200" y="5853113"/>
            <a:ext cx="19050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ctr">
              <a:defRPr sz="2000" b="0" u="sng">
                <a:latin typeface="Bookman Old Style" panose="02050604050505020204" pitchFamily="18"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Bookman Old Style" panose="020506040505050202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486005"/>
          </a:xfrm>
        </p:spPr>
        <p:txBody>
          <a:bodyPr/>
          <a:lstStyle>
            <a:lvl1pPr marL="0" indent="0" algn="ctr">
              <a:buNone/>
              <a:defRPr sz="1400">
                <a:latin typeface="Bookman Old Style" panose="020506040505050202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fld id="{72E70EA8-377F-4943-917B-6AB5C46DB102}" type="datetimeFigureOut">
              <a:rPr lang="en-US" smtClean="0"/>
              <a:t>10/5/2017</a:t>
            </a:fld>
            <a:endParaRPr lang="en-US"/>
          </a:p>
        </p:txBody>
      </p:sp>
      <p:sp>
        <p:nvSpPr>
          <p:cNvPr id="7" name="Slide Number Placeholder 6"/>
          <p:cNvSpPr>
            <a:spLocks noGrp="1"/>
          </p:cNvSpPr>
          <p:nvPr>
            <p:ph type="sldNum" sz="quarter" idx="11"/>
          </p:nvPr>
        </p:nvSpPr>
        <p:spPr>
          <a:xfrm>
            <a:off x="6096000" y="6245225"/>
            <a:ext cx="2133600" cy="476250"/>
          </a:xfrm>
        </p:spPr>
        <p:txBody>
          <a:bodyPr/>
          <a:lstStyle>
            <a:lvl1pPr>
              <a:defRPr/>
            </a:lvl1pPr>
          </a:lstStyle>
          <a:p>
            <a:fld id="{97DB3E59-3179-41E6-BD21-BFB8B07DC4A7}" type="slidenum">
              <a:rPr lang="en-US" smtClean="0"/>
              <a:t>‹#›</a:t>
            </a:fld>
            <a:endParaRPr lang="en-US"/>
          </a:p>
        </p:txBody>
      </p:sp>
    </p:spTree>
    <p:extLst>
      <p:ext uri="{BB962C8B-B14F-4D97-AF65-F5344CB8AC3E}">
        <p14:creationId xmlns:p14="http://schemas.microsoft.com/office/powerpoint/2010/main" val="946037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38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38200" y="1600200"/>
            <a:ext cx="8229600" cy="431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638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panose="020B0604020202020204" pitchFamily="34" charset="0"/>
                <a:cs typeface="Arial" panose="020B0604020202020204" pitchFamily="34" charset="0"/>
              </a:defRPr>
            </a:lvl1pPr>
          </a:lstStyle>
          <a:p>
            <a:fld id="{72E70EA8-377F-4943-917B-6AB5C46DB102}" type="datetimeFigureOut">
              <a:rPr lang="en-US" smtClean="0"/>
              <a:t>10/5/2017</a:t>
            </a:fld>
            <a:endParaRPr lang="en-US"/>
          </a:p>
        </p:txBody>
      </p:sp>
      <p:sp>
        <p:nvSpPr>
          <p:cNvPr id="16390" name="Rectangle 6"/>
          <p:cNvSpPr>
            <a:spLocks noGrp="1" noChangeArrowheads="1"/>
          </p:cNvSpPr>
          <p:nvPr>
            <p:ph type="sldNum" sz="quarter" idx="4"/>
          </p:nvPr>
        </p:nvSpPr>
        <p:spPr bwMode="auto">
          <a:xfrm>
            <a:off x="63246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panose="020B0604020202020204" pitchFamily="34" charset="0"/>
                <a:cs typeface="Arial" panose="020B0604020202020204" pitchFamily="34" charset="0"/>
              </a:defRPr>
            </a:lvl1pPr>
          </a:lstStyle>
          <a:p>
            <a:fld id="{97DB3E59-3179-41E6-BD21-BFB8B07DC4A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ams.usda.gov/sites/default/files/media/Pilot%20Program%20Eligible%20Vendor%20List.xlsx"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ascr.usda.gov/complaint_filing_cust.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mailto:program.intake@usda.gov"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www.oregon.gov/ode/students-and-family/childnutrition/USDAFoods/Pages/default.asp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USDA Foods Ordering</a:t>
            </a:r>
            <a:endParaRPr lang="en-US" dirty="0"/>
          </a:p>
        </p:txBody>
      </p:sp>
      <p:sp>
        <p:nvSpPr>
          <p:cNvPr id="3" name="Subtitle 2"/>
          <p:cNvSpPr>
            <a:spLocks noGrp="1"/>
          </p:cNvSpPr>
          <p:nvPr>
            <p:ph type="subTitle" idx="1"/>
          </p:nvPr>
        </p:nvSpPr>
        <p:spPr/>
        <p:txBody>
          <a:bodyPr/>
          <a:lstStyle/>
          <a:p>
            <a:r>
              <a:rPr lang="en-US" dirty="0" smtClean="0"/>
              <a:t>Overview by program</a:t>
            </a:r>
            <a:endParaRPr lang="en-US" dirty="0"/>
          </a:p>
        </p:txBody>
      </p:sp>
    </p:spTree>
    <p:extLst>
      <p:ext uri="{BB962C8B-B14F-4D97-AF65-F5344CB8AC3E}">
        <p14:creationId xmlns:p14="http://schemas.microsoft.com/office/powerpoint/2010/main" val="1943645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FFAVORS order screen</a:t>
            </a:r>
            <a:endParaRPr lang="en-US" dirty="0"/>
          </a:p>
        </p:txBody>
      </p:sp>
      <p:pic>
        <p:nvPicPr>
          <p:cNvPr id="4" name="Picture 2" descr="Shows order screen for Seminole County SD for Hamilton Elementary.  It lists a starting balance, spent on previous orders, cost of this order and remaining balance.  Also lists available produst and those that are local.  There is a cost per case, description and weight of cases listed. " title="FFAVORS order scree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6000" y="1295400"/>
            <a:ext cx="5205921"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9782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50806" y="1295400"/>
            <a:ext cx="4114800" cy="4267199"/>
          </a:xfrm>
        </p:spPr>
        <p:txBody>
          <a:bodyPr/>
          <a:lstStyle/>
          <a:p>
            <a:r>
              <a:rPr lang="en-US" dirty="0" smtClean="0"/>
              <a:t>7 Oregon </a:t>
            </a:r>
            <a:r>
              <a:rPr lang="en-US" dirty="0" smtClean="0">
                <a:hlinkClick r:id="rId3"/>
              </a:rPr>
              <a:t>Approved Vendors</a:t>
            </a:r>
            <a:endParaRPr lang="en-US" dirty="0" smtClean="0"/>
          </a:p>
          <a:p>
            <a:r>
              <a:rPr lang="en-US" dirty="0" smtClean="0"/>
              <a:t>Order through Vendor based on contract terms</a:t>
            </a:r>
          </a:p>
          <a:p>
            <a:r>
              <a:rPr lang="en-US" sz="2800" dirty="0" smtClean="0"/>
              <a:t>Stay tuned for information on receiving product in the next presentation. </a:t>
            </a:r>
          </a:p>
        </p:txBody>
      </p:sp>
      <p:pic>
        <p:nvPicPr>
          <p:cNvPr id="4" name="Picture 3" title="Farmers Marke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3154" y="1295400"/>
            <a:ext cx="2996652" cy="4495800"/>
          </a:xfrm>
          <a:prstGeom prst="rect">
            <a:avLst/>
          </a:prstGeom>
        </p:spPr>
      </p:pic>
      <p:sp>
        <p:nvSpPr>
          <p:cNvPr id="2" name="Title 1"/>
          <p:cNvSpPr>
            <a:spLocks noGrp="1"/>
          </p:cNvSpPr>
          <p:nvPr>
            <p:ph type="title"/>
          </p:nvPr>
        </p:nvSpPr>
        <p:spPr/>
        <p:txBody>
          <a:bodyPr/>
          <a:lstStyle/>
          <a:p>
            <a:r>
              <a:rPr lang="en-US" sz="3600" dirty="0" smtClean="0"/>
              <a:t>Unprocessed Fruit and Vegetable Pilot</a:t>
            </a:r>
            <a:endParaRPr lang="en-US" sz="3600" dirty="0"/>
          </a:p>
        </p:txBody>
      </p:sp>
    </p:spTree>
    <p:extLst>
      <p:ext uri="{BB962C8B-B14F-4D97-AF65-F5344CB8AC3E}">
        <p14:creationId xmlns:p14="http://schemas.microsoft.com/office/powerpoint/2010/main" val="4132044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Picture 4" title="Colorful Hands Raised "/>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590800" y="1371600"/>
            <a:ext cx="4539574" cy="4267200"/>
          </a:xfrm>
        </p:spPr>
      </p:pic>
    </p:spTree>
    <p:extLst>
      <p:ext uri="{BB962C8B-B14F-4D97-AF65-F5344CB8AC3E}">
        <p14:creationId xmlns:p14="http://schemas.microsoft.com/office/powerpoint/2010/main" val="2720855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Non-Discrimination Statement</a:t>
            </a:r>
            <a:endParaRPr lang="en-US" dirty="0"/>
          </a:p>
        </p:txBody>
      </p:sp>
      <p:sp>
        <p:nvSpPr>
          <p:cNvPr id="3" name="Content Placeholder 2"/>
          <p:cNvSpPr>
            <a:spLocks noGrp="1"/>
          </p:cNvSpPr>
          <p:nvPr>
            <p:ph idx="1"/>
          </p:nvPr>
        </p:nvSpPr>
        <p:spPr>
          <a:xfrm>
            <a:off x="685800" y="1219200"/>
            <a:ext cx="8382000" cy="4724399"/>
          </a:xfrm>
        </p:spPr>
        <p:txBody>
          <a:bodyPr/>
          <a:lstStyle/>
          <a:p>
            <a:r>
              <a:rPr lang="en-US" altLang="en-US" sz="1150" dirty="0">
                <a:latin typeface="Arial" charset="0"/>
                <a:cs typeface="Arial" charset="0"/>
              </a:rPr>
              <a:t>In accordance with Federal civil rights law and U.S. Department of Agriculture (USDA) civil rights regulations and policies, the USDA, its Agencies, offices, and employees, and institutions participating in or administering USDA programs are prohibited from discriminating based on race, color, national origin, sex, disability, age, or reprisal or retaliation for prior civil rights activity in any program or activity conducted or funded by USDA.</a:t>
            </a:r>
            <a:br>
              <a:rPr lang="en-US" altLang="en-US" sz="1150" dirty="0">
                <a:latin typeface="Arial" charset="0"/>
                <a:cs typeface="Arial" charset="0"/>
              </a:rPr>
            </a:br>
            <a:r>
              <a:rPr lang="en-US" altLang="en-US" sz="1150" dirty="0">
                <a:latin typeface="Arial" charset="0"/>
                <a:cs typeface="Arial" charset="0"/>
              </a:rPr>
              <a:t/>
            </a:r>
            <a:br>
              <a:rPr lang="en-US" altLang="en-US" sz="1150" dirty="0">
                <a:latin typeface="Arial" charset="0"/>
                <a:cs typeface="Arial" charset="0"/>
              </a:rPr>
            </a:br>
            <a:r>
              <a:rPr lang="en-US" altLang="en-US" sz="1150" dirty="0">
                <a:latin typeface="Arial" charset="0"/>
                <a:cs typeface="Arial" charset="0"/>
              </a:rPr>
              <a:t>Persons with disabilities who require alternative means of communication for program information (e.g. Braille, large print, audiotape, American Sign Language, etc.), should contact the Agency (State or local) where they applied for benefits. Individuals who are deaf, hard of hearing or have speech disabilities may contact USDA through the Federal Relay Service at (800) 877-8339. Additionally, program information may be made available in languages other than English.</a:t>
            </a:r>
            <a:br>
              <a:rPr lang="en-US" altLang="en-US" sz="1150" dirty="0">
                <a:latin typeface="Arial" charset="0"/>
                <a:cs typeface="Arial" charset="0"/>
              </a:rPr>
            </a:br>
            <a:r>
              <a:rPr lang="en-US" altLang="en-US" sz="1150" dirty="0">
                <a:latin typeface="Arial" charset="0"/>
                <a:cs typeface="Arial" charset="0"/>
              </a:rPr>
              <a:t/>
            </a:r>
            <a:br>
              <a:rPr lang="en-US" altLang="en-US" sz="1150" dirty="0">
                <a:latin typeface="Arial" charset="0"/>
                <a:cs typeface="Arial" charset="0"/>
              </a:rPr>
            </a:br>
            <a:r>
              <a:rPr lang="en-US" altLang="en-US" sz="1150" dirty="0">
                <a:latin typeface="Arial" charset="0"/>
                <a:cs typeface="Arial" charset="0"/>
              </a:rPr>
              <a:t>To file a program complaint of discrimination, complete the USDA Program Discrimination Complaint Form, (AD-3027) found online at: </a:t>
            </a:r>
            <a:r>
              <a:rPr lang="en-US" altLang="en-US" sz="1150" dirty="0">
                <a:latin typeface="Arial" charset="0"/>
                <a:cs typeface="Arial" charset="0"/>
                <a:hlinkClick r:id="rId3"/>
              </a:rPr>
              <a:t>http://www.ascr.usda.gov/complaint_filing_cust.html</a:t>
            </a:r>
            <a:r>
              <a:rPr lang="en-US" altLang="en-US" sz="1150" dirty="0">
                <a:latin typeface="Arial" charset="0"/>
                <a:cs typeface="Arial" charset="0"/>
              </a:rPr>
              <a:t>, and at any USDA office, or write a letter addressed to USDA and provide in the letter all of the information requested in the form. To request a copy of the complaint form, call (866) 632-9992. </a:t>
            </a:r>
            <a:br>
              <a:rPr lang="en-US" altLang="en-US" sz="1150" dirty="0">
                <a:latin typeface="Arial" charset="0"/>
                <a:cs typeface="Arial" charset="0"/>
              </a:rPr>
            </a:br>
            <a:r>
              <a:rPr lang="en-US" altLang="en-US" sz="1150" dirty="0">
                <a:latin typeface="Arial" charset="0"/>
                <a:cs typeface="Arial" charset="0"/>
              </a:rPr>
              <a:t/>
            </a:r>
            <a:br>
              <a:rPr lang="en-US" altLang="en-US" sz="1150" dirty="0">
                <a:latin typeface="Arial" charset="0"/>
                <a:cs typeface="Arial" charset="0"/>
              </a:rPr>
            </a:br>
            <a:r>
              <a:rPr lang="en-US" altLang="en-US" sz="1150" dirty="0">
                <a:latin typeface="Arial" charset="0"/>
                <a:cs typeface="Arial" charset="0"/>
              </a:rPr>
              <a:t>Submit your completed form or letter to USDA by:</a:t>
            </a:r>
            <a:br>
              <a:rPr lang="en-US" altLang="en-US" sz="1150" dirty="0">
                <a:latin typeface="Arial" charset="0"/>
                <a:cs typeface="Arial" charset="0"/>
              </a:rPr>
            </a:br>
            <a:r>
              <a:rPr lang="en-US" altLang="en-US" sz="1150" dirty="0">
                <a:latin typeface="Arial" charset="0"/>
                <a:cs typeface="Arial" charset="0"/>
              </a:rPr>
              <a:t/>
            </a:r>
            <a:br>
              <a:rPr lang="en-US" altLang="en-US" sz="1150" dirty="0">
                <a:latin typeface="Arial" charset="0"/>
                <a:cs typeface="Arial" charset="0"/>
              </a:rPr>
            </a:br>
            <a:r>
              <a:rPr lang="en-US" altLang="en-US" sz="1150" dirty="0">
                <a:latin typeface="Arial" charset="0"/>
                <a:cs typeface="Arial" charset="0"/>
              </a:rPr>
              <a:t>(1) mail: U.S. Department of Agriculture</a:t>
            </a:r>
            <a:br>
              <a:rPr lang="en-US" altLang="en-US" sz="1150" dirty="0">
                <a:latin typeface="Arial" charset="0"/>
                <a:cs typeface="Arial" charset="0"/>
              </a:rPr>
            </a:br>
            <a:r>
              <a:rPr lang="en-US" altLang="en-US" sz="1150" dirty="0">
                <a:latin typeface="Arial" charset="0"/>
                <a:cs typeface="Arial" charset="0"/>
              </a:rPr>
              <a:t>Office of the Assistant Secretary for Civil Rights</a:t>
            </a:r>
            <a:br>
              <a:rPr lang="en-US" altLang="en-US" sz="1150" dirty="0">
                <a:latin typeface="Arial" charset="0"/>
                <a:cs typeface="Arial" charset="0"/>
              </a:rPr>
            </a:br>
            <a:r>
              <a:rPr lang="en-US" altLang="en-US" sz="1150" dirty="0">
                <a:latin typeface="Arial" charset="0"/>
                <a:cs typeface="Arial" charset="0"/>
              </a:rPr>
              <a:t>1400 Independence Avenue, SW</a:t>
            </a:r>
            <a:br>
              <a:rPr lang="en-US" altLang="en-US" sz="1150" dirty="0">
                <a:latin typeface="Arial" charset="0"/>
                <a:cs typeface="Arial" charset="0"/>
              </a:rPr>
            </a:br>
            <a:r>
              <a:rPr lang="en-US" altLang="en-US" sz="1150" dirty="0">
                <a:latin typeface="Arial" charset="0"/>
                <a:cs typeface="Arial" charset="0"/>
              </a:rPr>
              <a:t>Washington, D.C. 20250-9410;</a:t>
            </a:r>
            <a:br>
              <a:rPr lang="en-US" altLang="en-US" sz="1150" dirty="0">
                <a:latin typeface="Arial" charset="0"/>
                <a:cs typeface="Arial" charset="0"/>
              </a:rPr>
            </a:br>
            <a:r>
              <a:rPr lang="en-US" altLang="en-US" sz="1150" dirty="0">
                <a:latin typeface="Arial" charset="0"/>
                <a:cs typeface="Arial" charset="0"/>
              </a:rPr>
              <a:t/>
            </a:r>
            <a:br>
              <a:rPr lang="en-US" altLang="en-US" sz="1150" dirty="0">
                <a:latin typeface="Arial" charset="0"/>
                <a:cs typeface="Arial" charset="0"/>
              </a:rPr>
            </a:br>
            <a:r>
              <a:rPr lang="en-US" altLang="en-US" sz="1150" dirty="0">
                <a:latin typeface="Arial" charset="0"/>
                <a:cs typeface="Arial" charset="0"/>
              </a:rPr>
              <a:t>(2) fax: (202) 690-7442; or</a:t>
            </a:r>
            <a:br>
              <a:rPr lang="en-US" altLang="en-US" sz="1150" dirty="0">
                <a:latin typeface="Arial" charset="0"/>
                <a:cs typeface="Arial" charset="0"/>
              </a:rPr>
            </a:br>
            <a:r>
              <a:rPr lang="en-US" altLang="en-US" sz="1150" dirty="0">
                <a:latin typeface="Arial" charset="0"/>
                <a:cs typeface="Arial" charset="0"/>
              </a:rPr>
              <a:t/>
            </a:r>
            <a:br>
              <a:rPr lang="en-US" altLang="en-US" sz="1150" dirty="0">
                <a:latin typeface="Arial" charset="0"/>
                <a:cs typeface="Arial" charset="0"/>
              </a:rPr>
            </a:br>
            <a:r>
              <a:rPr lang="en-US" altLang="en-US" sz="1150" dirty="0">
                <a:latin typeface="Arial" charset="0"/>
                <a:cs typeface="Arial" charset="0"/>
              </a:rPr>
              <a:t>(3) email: </a:t>
            </a:r>
            <a:r>
              <a:rPr lang="en-US" altLang="en-US" sz="1150" dirty="0">
                <a:latin typeface="Arial" charset="0"/>
                <a:cs typeface="Arial" charset="0"/>
                <a:hlinkClick r:id="rId4"/>
              </a:rPr>
              <a:t>program.intake@usda.gov</a:t>
            </a:r>
            <a:r>
              <a:rPr lang="en-US" altLang="en-US" sz="1150" dirty="0">
                <a:latin typeface="Arial" charset="0"/>
                <a:cs typeface="Arial" charset="0"/>
              </a:rPr>
              <a:t> </a:t>
            </a:r>
            <a:br>
              <a:rPr lang="en-US" altLang="en-US" sz="1150" dirty="0">
                <a:latin typeface="Arial" charset="0"/>
                <a:cs typeface="Arial" charset="0"/>
              </a:rPr>
            </a:br>
            <a:r>
              <a:rPr lang="en-US" altLang="en-US" sz="1150" dirty="0">
                <a:latin typeface="Arial" charset="0"/>
                <a:cs typeface="Arial" charset="0"/>
              </a:rPr>
              <a:t/>
            </a:r>
            <a:br>
              <a:rPr lang="en-US" altLang="en-US" sz="1150" dirty="0">
                <a:latin typeface="Arial" charset="0"/>
                <a:cs typeface="Arial" charset="0"/>
              </a:rPr>
            </a:br>
            <a:r>
              <a:rPr lang="en-US" altLang="en-US" sz="1150" dirty="0">
                <a:latin typeface="Arial" charset="0"/>
                <a:cs typeface="Arial" charset="0"/>
              </a:rPr>
              <a:t>This institution is an equal opportunity provider.</a:t>
            </a:r>
            <a:r>
              <a:rPr lang="en-US" altLang="en-US" sz="1150" dirty="0"/>
              <a:t/>
            </a:r>
            <a:br>
              <a:rPr lang="en-US" altLang="en-US" sz="1150" dirty="0"/>
            </a:br>
            <a:endParaRPr lang="en-US" sz="1150" dirty="0"/>
          </a:p>
        </p:txBody>
      </p:sp>
    </p:spTree>
    <p:extLst>
      <p:ext uri="{BB962C8B-B14F-4D97-AF65-F5344CB8AC3E}">
        <p14:creationId xmlns:p14="http://schemas.microsoft.com/office/powerpoint/2010/main" val="16360775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645025" y="3276600"/>
            <a:ext cx="4041775" cy="2667000"/>
          </a:xfrm>
        </p:spPr>
        <p:txBody>
          <a:bodyPr/>
          <a:lstStyle/>
          <a:p>
            <a:r>
              <a:rPr lang="en-US" dirty="0" smtClean="0"/>
              <a:t>DoD Fresh Fruit and Vegetable</a:t>
            </a:r>
          </a:p>
          <a:p>
            <a:pPr lvl="1"/>
            <a:r>
              <a:rPr lang="en-US" dirty="0" smtClean="0"/>
              <a:t>Weekly orders</a:t>
            </a:r>
          </a:p>
          <a:p>
            <a:r>
              <a:rPr lang="en-US" dirty="0" smtClean="0"/>
              <a:t>Unprocessed Fruit and Vegetable Pilot</a:t>
            </a:r>
          </a:p>
          <a:p>
            <a:pPr lvl="1"/>
            <a:endParaRPr lang="en-US" dirty="0"/>
          </a:p>
        </p:txBody>
      </p:sp>
      <p:sp>
        <p:nvSpPr>
          <p:cNvPr id="5" name="Text Placeholder 4"/>
          <p:cNvSpPr>
            <a:spLocks noGrp="1"/>
          </p:cNvSpPr>
          <p:nvPr>
            <p:ph type="body" sz="quarter" idx="3"/>
          </p:nvPr>
        </p:nvSpPr>
        <p:spPr>
          <a:xfrm>
            <a:off x="4645025" y="1219200"/>
            <a:ext cx="4041775" cy="1676401"/>
          </a:xfrm>
        </p:spPr>
        <p:txBody>
          <a:bodyPr/>
          <a:lstStyle/>
          <a:p>
            <a:r>
              <a:rPr lang="en-US" sz="2800" dirty="0" smtClean="0"/>
              <a:t>Set aside entitlement    in advance – Order food throughout the year</a:t>
            </a:r>
            <a:endParaRPr lang="en-US" sz="2800" dirty="0"/>
          </a:p>
        </p:txBody>
      </p:sp>
      <p:sp>
        <p:nvSpPr>
          <p:cNvPr id="4" name="Content Placeholder 3"/>
          <p:cNvSpPr>
            <a:spLocks noGrp="1"/>
          </p:cNvSpPr>
          <p:nvPr>
            <p:ph sz="half" idx="2"/>
          </p:nvPr>
        </p:nvSpPr>
        <p:spPr>
          <a:xfrm>
            <a:off x="838200" y="3276600"/>
            <a:ext cx="3659188" cy="2667000"/>
          </a:xfrm>
        </p:spPr>
        <p:txBody>
          <a:bodyPr/>
          <a:lstStyle/>
          <a:p>
            <a:r>
              <a:rPr lang="en-US" dirty="0" smtClean="0"/>
              <a:t>Direct Delivery </a:t>
            </a:r>
          </a:p>
          <a:p>
            <a:r>
              <a:rPr lang="en-US" dirty="0" smtClean="0"/>
              <a:t>Diversion/Processing</a:t>
            </a:r>
          </a:p>
          <a:p>
            <a:pPr lvl="1"/>
            <a:r>
              <a:rPr lang="en-US" dirty="0" smtClean="0"/>
              <a:t>Draw down inventory throughout the year</a:t>
            </a:r>
            <a:endParaRPr lang="en-US" dirty="0"/>
          </a:p>
        </p:txBody>
      </p:sp>
      <p:sp>
        <p:nvSpPr>
          <p:cNvPr id="3" name="Text Placeholder 2"/>
          <p:cNvSpPr>
            <a:spLocks noGrp="1"/>
          </p:cNvSpPr>
          <p:nvPr>
            <p:ph type="body" idx="1"/>
          </p:nvPr>
        </p:nvSpPr>
        <p:spPr>
          <a:xfrm>
            <a:off x="685800" y="1219200"/>
            <a:ext cx="3811588" cy="1676399"/>
          </a:xfrm>
        </p:spPr>
        <p:txBody>
          <a:bodyPr/>
          <a:lstStyle/>
          <a:p>
            <a:r>
              <a:rPr lang="en-US" sz="2800" dirty="0" smtClean="0"/>
              <a:t>Order in advance -</a:t>
            </a:r>
          </a:p>
          <a:p>
            <a:r>
              <a:rPr lang="en-US" sz="2800" dirty="0" smtClean="0"/>
              <a:t>Schedule delivery throughout year	</a:t>
            </a:r>
            <a:endParaRPr lang="en-US" sz="2800" dirty="0"/>
          </a:p>
        </p:txBody>
      </p:sp>
      <p:cxnSp>
        <p:nvCxnSpPr>
          <p:cNvPr id="9" name="Straight Connector 8" title="Line between programs"/>
          <p:cNvCxnSpPr/>
          <p:nvPr/>
        </p:nvCxnSpPr>
        <p:spPr>
          <a:xfrm>
            <a:off x="4495800" y="1219200"/>
            <a:ext cx="0" cy="45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title="Box around Programs"/>
          <p:cNvSpPr/>
          <p:nvPr/>
        </p:nvSpPr>
        <p:spPr>
          <a:xfrm>
            <a:off x="685800" y="1219200"/>
            <a:ext cx="7924800" cy="457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Ordering Breakdown</a:t>
            </a:r>
            <a:endParaRPr lang="en-US" dirty="0"/>
          </a:p>
        </p:txBody>
      </p:sp>
    </p:spTree>
    <p:extLst>
      <p:ext uri="{BB962C8B-B14F-4D97-AF65-F5344CB8AC3E}">
        <p14:creationId xmlns:p14="http://schemas.microsoft.com/office/powerpoint/2010/main" val="565423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p:cNvSpPr txBox="1">
            <a:spLocks noGrp="1"/>
          </p:cNvSpPr>
          <p:nvPr>
            <p:ph idx="1"/>
          </p:nvPr>
        </p:nvSpPr>
        <p:spPr>
          <a:xfrm>
            <a:off x="838200" y="1600201"/>
            <a:ext cx="4876800" cy="4267199"/>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Font typeface="Arial" pitchFamily="34" charset="0"/>
              <a:buNone/>
            </a:pPr>
            <a:r>
              <a:rPr lang="en-US" sz="1600" b="1" dirty="0" smtClean="0"/>
              <a:t>February/March:</a:t>
            </a:r>
          </a:p>
          <a:p>
            <a:pPr marL="0" indent="0" algn="ctr">
              <a:buFont typeface="Arial" pitchFamily="34" charset="0"/>
              <a:buNone/>
            </a:pPr>
            <a:r>
              <a:rPr lang="en-US" sz="1600" dirty="0" smtClean="0"/>
              <a:t>Enter your order into WBSCM, using the items and delivery dates (state warehouse) you selected on your catalog worksheet.</a:t>
            </a:r>
          </a:p>
          <a:p>
            <a:pPr marL="0" indent="0" algn="ctr">
              <a:buFont typeface="Arial" pitchFamily="34" charset="0"/>
              <a:buNone/>
            </a:pPr>
            <a:endParaRPr lang="en-US" sz="1600" dirty="0"/>
          </a:p>
          <a:p>
            <a:pPr marL="0" indent="0" algn="ctr">
              <a:buNone/>
            </a:pPr>
            <a:r>
              <a:rPr lang="en-US" sz="1600" b="1" dirty="0"/>
              <a:t>April/May:</a:t>
            </a:r>
          </a:p>
          <a:p>
            <a:pPr marL="0" indent="0" algn="ctr">
              <a:buNone/>
            </a:pPr>
            <a:r>
              <a:rPr lang="en-US" sz="1600" dirty="0"/>
              <a:t>The State “rolls up the trucks.”  You are notified if any of your items were cancelled, quantities increased or decreased, or delivery dates changed. </a:t>
            </a:r>
            <a:endParaRPr lang="en-US" sz="1600" dirty="0" smtClean="0"/>
          </a:p>
          <a:p>
            <a:pPr marL="0" indent="0" algn="ctr">
              <a:buNone/>
            </a:pPr>
            <a:endParaRPr lang="en-US" sz="1600" dirty="0"/>
          </a:p>
          <a:p>
            <a:pPr marL="0" indent="0" algn="ctr">
              <a:buNone/>
            </a:pPr>
            <a:r>
              <a:rPr lang="en-US" sz="1600" b="1" dirty="0"/>
              <a:t>Starting in July/August:</a:t>
            </a:r>
          </a:p>
          <a:p>
            <a:pPr marL="0" indent="0" algn="ctr">
              <a:buNone/>
            </a:pPr>
            <a:r>
              <a:rPr lang="en-US" sz="1600" dirty="0"/>
              <a:t>Begin logging in to the warehousing contractor’s website each month to release the items you want for your desired delivery windows. Order cutoff dates and windows are posted on the schedule </a:t>
            </a:r>
            <a:r>
              <a:rPr lang="en-US" sz="1600" dirty="0" smtClean="0"/>
              <a:t>at the </a:t>
            </a:r>
            <a:r>
              <a:rPr lang="en-US" sz="1600" dirty="0" smtClean="0">
                <a:hlinkClick r:id="rId3"/>
              </a:rPr>
              <a:t>ODE USDA Foods webpage</a:t>
            </a:r>
            <a:r>
              <a:rPr lang="en-US" sz="1600" dirty="0" smtClean="0"/>
              <a:t>.</a:t>
            </a:r>
            <a:endParaRPr lang="en-US" sz="1600" dirty="0"/>
          </a:p>
          <a:p>
            <a:pPr marL="0" indent="0" algn="ctr">
              <a:buFont typeface="Arial" pitchFamily="34" charset="0"/>
              <a:buNone/>
            </a:pPr>
            <a:endParaRPr lang="en-US" sz="1600" dirty="0" smtClean="0"/>
          </a:p>
        </p:txBody>
      </p:sp>
      <p:pic>
        <p:nvPicPr>
          <p:cNvPr id="3" name="Picture 2" title="Calendar with 15 circled in r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5000" y="2171699"/>
            <a:ext cx="3124201" cy="3124201"/>
          </a:xfrm>
          <a:prstGeom prst="rect">
            <a:avLst/>
          </a:prstGeom>
        </p:spPr>
      </p:pic>
      <p:sp>
        <p:nvSpPr>
          <p:cNvPr id="2" name="Title 1"/>
          <p:cNvSpPr>
            <a:spLocks noGrp="1"/>
          </p:cNvSpPr>
          <p:nvPr>
            <p:ph type="title"/>
          </p:nvPr>
        </p:nvSpPr>
        <p:spPr/>
        <p:txBody>
          <a:bodyPr/>
          <a:lstStyle/>
          <a:p>
            <a:r>
              <a:rPr lang="en-US" dirty="0" smtClean="0"/>
              <a:t>Direct Delivery Ordering Timeline</a:t>
            </a:r>
            <a:endParaRPr lang="en-US" dirty="0"/>
          </a:p>
        </p:txBody>
      </p:sp>
    </p:spTree>
    <p:extLst>
      <p:ext uri="{BB962C8B-B14F-4D97-AF65-F5344CB8AC3E}">
        <p14:creationId xmlns:p14="http://schemas.microsoft.com/office/powerpoint/2010/main" val="2277403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Delivery Ordering</a:t>
            </a:r>
            <a:endParaRPr lang="en-US" dirty="0"/>
          </a:p>
        </p:txBody>
      </p:sp>
      <p:pic>
        <p:nvPicPr>
          <p:cNvPr id="4" name="Picture 18" descr="Operations and domestic order enter has been clicked.  NSLP, Direct Delivery and meat have been opened.  Entitlement food is showing." title="WBSCM Order scree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47800" y="1709321"/>
            <a:ext cx="7091165"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2202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Delivery Cart</a:t>
            </a:r>
            <a:endParaRPr lang="en-US" dirty="0"/>
          </a:p>
        </p:txBody>
      </p:sp>
      <p:pic>
        <p:nvPicPr>
          <p:cNvPr id="4" name="Picture 9" descr="Image of cart with 50 cases of beef patties 110350 is showing.  Delivery location Alpine foods have been selected. " title="WBSCM Order Cart Scree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0" y="1447800"/>
            <a:ext cx="7697445"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594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Delivery Reminders</a:t>
            </a:r>
            <a:endParaRPr lang="en-US" dirty="0"/>
          </a:p>
        </p:txBody>
      </p:sp>
      <p:sp>
        <p:nvSpPr>
          <p:cNvPr id="3" name="Content Placeholder 2"/>
          <p:cNvSpPr>
            <a:spLocks noGrp="1"/>
          </p:cNvSpPr>
          <p:nvPr>
            <p:ph idx="1"/>
          </p:nvPr>
        </p:nvSpPr>
        <p:spPr/>
        <p:txBody>
          <a:bodyPr/>
          <a:lstStyle/>
          <a:p>
            <a:r>
              <a:rPr lang="en-US" sz="2800" dirty="0" smtClean="0"/>
              <a:t>Prices are firm once purchased.</a:t>
            </a:r>
          </a:p>
          <a:p>
            <a:r>
              <a:rPr lang="en-US" sz="2800" dirty="0" smtClean="0"/>
              <a:t>Direct Delivery orders are delivered to the state warehouse first.</a:t>
            </a:r>
          </a:p>
          <a:p>
            <a:r>
              <a:rPr lang="en-US" sz="2800" dirty="0" smtClean="0"/>
              <a:t>Food cannot be lost.  It is yours once in the state warehouse.</a:t>
            </a:r>
          </a:p>
          <a:p>
            <a:r>
              <a:rPr lang="en-US" sz="2800" dirty="0" smtClean="0"/>
              <a:t>Service Fee Billing</a:t>
            </a:r>
          </a:p>
          <a:p>
            <a:r>
              <a:rPr lang="en-US" sz="2800" dirty="0" smtClean="0"/>
              <a:t>120 day Dwell Time – 20 case minimum delivery</a:t>
            </a:r>
            <a:endParaRPr lang="en-US" sz="2800" dirty="0"/>
          </a:p>
        </p:txBody>
      </p:sp>
    </p:spTree>
    <p:extLst>
      <p:ext uri="{BB962C8B-B14F-4D97-AF65-F5344CB8AC3E}">
        <p14:creationId xmlns:p14="http://schemas.microsoft.com/office/powerpoint/2010/main" val="582375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1600201"/>
            <a:ext cx="7924800" cy="2971799"/>
          </a:xfrm>
        </p:spPr>
        <p:txBody>
          <a:bodyPr/>
          <a:lstStyle/>
          <a:p>
            <a:pPr marL="0" indent="0" algn="ctr">
              <a:buFont typeface="Arial" pitchFamily="34" charset="0"/>
              <a:buNone/>
            </a:pPr>
            <a:r>
              <a:rPr lang="en-US" sz="2000" b="1" dirty="0"/>
              <a:t>February/March:</a:t>
            </a:r>
          </a:p>
          <a:p>
            <a:pPr marL="0" indent="0" algn="ctr">
              <a:buFont typeface="Arial" pitchFamily="34" charset="0"/>
              <a:buNone/>
            </a:pPr>
            <a:r>
              <a:rPr lang="en-US" sz="2000" dirty="0"/>
              <a:t>Enter your order into </a:t>
            </a:r>
            <a:r>
              <a:rPr lang="en-US" sz="2000" dirty="0" smtClean="0"/>
              <a:t>WBSCM for delivery to the destination listed in the diversion planner.</a:t>
            </a:r>
            <a:endParaRPr lang="en-US" sz="2000" dirty="0"/>
          </a:p>
          <a:p>
            <a:pPr marL="0" indent="0" algn="ctr">
              <a:buNone/>
            </a:pPr>
            <a:r>
              <a:rPr lang="en-US" sz="2000" b="1" dirty="0" smtClean="0"/>
              <a:t>April/May</a:t>
            </a:r>
            <a:r>
              <a:rPr lang="en-US" sz="2000" b="1" dirty="0"/>
              <a:t>:</a:t>
            </a:r>
          </a:p>
          <a:p>
            <a:pPr marL="0" indent="0" algn="ctr">
              <a:buNone/>
            </a:pPr>
            <a:r>
              <a:rPr lang="en-US" sz="2000" dirty="0"/>
              <a:t>The State “rolls up the trucks.”  You are notified if any of your items were </a:t>
            </a:r>
            <a:r>
              <a:rPr lang="en-US" sz="2000" dirty="0" smtClean="0"/>
              <a:t>cancelled or </a:t>
            </a:r>
            <a:r>
              <a:rPr lang="en-US" sz="2000" dirty="0"/>
              <a:t>quantities increased or </a:t>
            </a:r>
            <a:r>
              <a:rPr lang="en-US" sz="2000" dirty="0" smtClean="0"/>
              <a:t>decreased.</a:t>
            </a:r>
          </a:p>
          <a:p>
            <a:pPr marL="0" indent="0" algn="ctr">
              <a:buNone/>
            </a:pPr>
            <a:r>
              <a:rPr lang="en-US" sz="2000" b="1" dirty="0" smtClean="0"/>
              <a:t>Throughout School Year:</a:t>
            </a:r>
          </a:p>
          <a:p>
            <a:pPr marL="0" indent="0" algn="ctr">
              <a:buNone/>
            </a:pPr>
            <a:r>
              <a:rPr lang="en-US" sz="2000" dirty="0" smtClean="0"/>
              <a:t>Order end products through broker/processor to be delivered through method determined.</a:t>
            </a:r>
          </a:p>
        </p:txBody>
      </p:sp>
      <p:pic>
        <p:nvPicPr>
          <p:cNvPr id="2" name="Picture 1" title="Calenda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6508" y="4724241"/>
            <a:ext cx="2606492" cy="1829117"/>
          </a:xfrm>
          <a:prstGeom prst="rect">
            <a:avLst/>
          </a:prstGeom>
        </p:spPr>
      </p:pic>
      <p:sp>
        <p:nvSpPr>
          <p:cNvPr id="4" name="Title 3"/>
          <p:cNvSpPr>
            <a:spLocks noGrp="1"/>
          </p:cNvSpPr>
          <p:nvPr>
            <p:ph type="title"/>
          </p:nvPr>
        </p:nvSpPr>
        <p:spPr/>
        <p:txBody>
          <a:bodyPr/>
          <a:lstStyle/>
          <a:p>
            <a:r>
              <a:rPr lang="en-US" dirty="0" smtClean="0"/>
              <a:t>Direct Diversion Ordering Timeline</a:t>
            </a:r>
            <a:endParaRPr lang="en-US" dirty="0"/>
          </a:p>
        </p:txBody>
      </p:sp>
    </p:spTree>
    <p:extLst>
      <p:ext uri="{BB962C8B-B14F-4D97-AF65-F5344CB8AC3E}">
        <p14:creationId xmlns:p14="http://schemas.microsoft.com/office/powerpoint/2010/main" val="4111287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19200" y="3276600"/>
            <a:ext cx="6705600" cy="2585323"/>
          </a:xfrm>
          <a:prstGeom prst="rect">
            <a:avLst/>
          </a:prstGeom>
          <a:noFill/>
        </p:spPr>
        <p:txBody>
          <a:bodyPr wrap="square" rtlCol="0">
            <a:spAutoFit/>
          </a:bodyPr>
          <a:lstStyle/>
          <a:p>
            <a:r>
              <a:rPr lang="en-US" dirty="0" smtClean="0"/>
              <a:t>Nearly all diversion products are ordered by the pound. </a:t>
            </a:r>
          </a:p>
          <a:p>
            <a:endParaRPr lang="en-US" dirty="0"/>
          </a:p>
          <a:p>
            <a:r>
              <a:rPr lang="en-US" dirty="0" smtClean="0"/>
              <a:t>In the cart screen, choose destination carefully.  </a:t>
            </a:r>
          </a:p>
          <a:p>
            <a:endParaRPr lang="en-US" dirty="0"/>
          </a:p>
          <a:p>
            <a:r>
              <a:rPr lang="en-US" dirty="0" smtClean="0"/>
              <a:t>Charge to entitlement final at purchase</a:t>
            </a:r>
          </a:p>
          <a:p>
            <a:endParaRPr lang="en-US" dirty="0"/>
          </a:p>
          <a:p>
            <a:r>
              <a:rPr lang="en-US" dirty="0" smtClean="0"/>
              <a:t>Pass through value set on average price file</a:t>
            </a:r>
          </a:p>
          <a:p>
            <a:endParaRPr lang="en-US" dirty="0"/>
          </a:p>
          <a:p>
            <a:endParaRPr lang="en-US" dirty="0"/>
          </a:p>
        </p:txBody>
      </p:sp>
      <p:pic>
        <p:nvPicPr>
          <p:cNvPr id="1026" name="Picture 2" descr="1200 LB of 100103 Chicken is selected.  There is a value of listed and a delivery date.  It is being delivered to 5001740 Tyson Foods New Holland PA" title="WBSCM Diversion order car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43000" y="1600200"/>
            <a:ext cx="7048500" cy="1476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Direct Diversion Cart</a:t>
            </a:r>
            <a:endParaRPr lang="en-US" dirty="0"/>
          </a:p>
        </p:txBody>
      </p:sp>
    </p:spTree>
    <p:extLst>
      <p:ext uri="{BB962C8B-B14F-4D97-AF65-F5344CB8AC3E}">
        <p14:creationId xmlns:p14="http://schemas.microsoft.com/office/powerpoint/2010/main" val="295242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Calendar shows 2nd of 2 weeks.  The first Sunday says Catalog created, Monday says Today, Tues-Thurs are crossed out as well as all weekend days.  Friday of Week One and Mon-Fri of week 2 show smiley faces." title="Week 2 order calend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2919" y="4495800"/>
            <a:ext cx="4111626"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5" name="Picture 5" descr="Calendar shows 1st of 2 weeks.  The first Sunday says Catalog created, Monday says Today, Tues-Thurs are crossed out as well as all weekend days.  Friday of Week One and Mon-Fri of week 2 show smiley faces." title="Calendar showing order and delivery da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7891" y="2978573"/>
            <a:ext cx="4174282" cy="1472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p:txBody>
          <a:bodyPr/>
          <a:lstStyle/>
          <a:p>
            <a:r>
              <a:rPr lang="en-US" sz="2000" dirty="0" smtClean="0"/>
              <a:t>FFAVORS used to place orders.</a:t>
            </a:r>
          </a:p>
          <a:p>
            <a:pPr lvl="1"/>
            <a:r>
              <a:rPr lang="en-US" sz="1600" dirty="0" smtClean="0"/>
              <a:t>Sponsor and School Level orders/deliveries</a:t>
            </a:r>
          </a:p>
          <a:p>
            <a:r>
              <a:rPr lang="en-US" sz="2000" dirty="0" smtClean="0"/>
              <a:t>Catalog created weekly/prices set for week.  </a:t>
            </a:r>
          </a:p>
          <a:p>
            <a:r>
              <a:rPr lang="en-US" sz="2000" dirty="0" smtClean="0"/>
              <a:t>3 business day minimum prep between order and delivery. </a:t>
            </a:r>
          </a:p>
          <a:p>
            <a:endParaRPr lang="en-US" sz="2000" dirty="0" smtClean="0"/>
          </a:p>
          <a:p>
            <a:endParaRPr lang="en-US" sz="2000" dirty="0" smtClean="0"/>
          </a:p>
        </p:txBody>
      </p:sp>
      <p:sp>
        <p:nvSpPr>
          <p:cNvPr id="2" name="Title 1"/>
          <p:cNvSpPr>
            <a:spLocks noGrp="1"/>
          </p:cNvSpPr>
          <p:nvPr>
            <p:ph type="title"/>
          </p:nvPr>
        </p:nvSpPr>
        <p:spPr/>
        <p:txBody>
          <a:bodyPr/>
          <a:lstStyle/>
          <a:p>
            <a:r>
              <a:rPr lang="en-US" dirty="0" smtClean="0"/>
              <a:t>DoD Fresh Fruit and Vegetable Program</a:t>
            </a:r>
            <a:endParaRPr lang="en-US" dirty="0"/>
          </a:p>
        </p:txBody>
      </p:sp>
    </p:spTree>
    <p:extLst>
      <p:ext uri="{BB962C8B-B14F-4D97-AF65-F5344CB8AC3E}">
        <p14:creationId xmlns:p14="http://schemas.microsoft.com/office/powerpoint/2010/main" val="1809173343"/>
      </p:ext>
    </p:extLst>
  </p:cSld>
  <p:clrMapOvr>
    <a:masterClrMapping/>
  </p:clrMapOvr>
</p:sld>
</file>

<file path=ppt/theme/theme1.xml><?xml version="1.0" encoding="utf-8"?>
<a:theme xmlns:a="http://schemas.openxmlformats.org/drawingml/2006/main" name="ode-template_2017">
  <a:themeElements>
    <a:clrScheme name="1_simpl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1_sim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impl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simpl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simpl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simpl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simpl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simpl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simpl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simpl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simpl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simpl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simpl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simpl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simpl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simpl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simpl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simpl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Estimated_x0020_Creation_x0020_Date xmlns="365df3b4-2938-4962-8750-b3f089551ef3" xsi:nil="true"/>
    <Remediation_x0020_Date xmlns="365df3b4-2938-4962-8750-b3f089551ef3">2017-10-05T07:00:00+00:00</Remediation_x0020_Date>
    <Priority xmlns="365df3b4-2938-4962-8750-b3f089551ef3">New</Priority>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6895D7B4FD22A4A9C390F7B0E997D3F" ma:contentTypeVersion="7" ma:contentTypeDescription="Create a new document." ma:contentTypeScope="" ma:versionID="78d7bd49f711d3aa5cbb090d4a7360d0">
  <xsd:schema xmlns:xsd="http://www.w3.org/2001/XMLSchema" xmlns:xs="http://www.w3.org/2001/XMLSchema" xmlns:p="http://schemas.microsoft.com/office/2006/metadata/properties" xmlns:ns1="http://schemas.microsoft.com/sharepoint/v3" xmlns:ns2="365df3b4-2938-4962-8750-b3f089551ef3" xmlns:ns3="54031767-dd6d-417c-ab73-583408f47564" targetNamespace="http://schemas.microsoft.com/office/2006/metadata/properties" ma:root="true" ma:fieldsID="588d825b507c8e642fe3917ef671a92c" ns1:_="" ns2:_="" ns3:_="">
    <xsd:import namespace="http://schemas.microsoft.com/sharepoint/v3"/>
    <xsd:import namespace="365df3b4-2938-4962-8750-b3f089551ef3"/>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65df3b4-2938-4962-8750-b3f089551ef3"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B32DB68-6D91-477F-B92E-965A6D89FAB9}"/>
</file>

<file path=customXml/itemProps2.xml><?xml version="1.0" encoding="utf-8"?>
<ds:datastoreItem xmlns:ds="http://schemas.openxmlformats.org/officeDocument/2006/customXml" ds:itemID="{54A3E812-1F77-42E4-B362-1AE6BEB4E6B0}"/>
</file>

<file path=customXml/itemProps3.xml><?xml version="1.0" encoding="utf-8"?>
<ds:datastoreItem xmlns:ds="http://schemas.openxmlformats.org/officeDocument/2006/customXml" ds:itemID="{8A593D47-807C-47F1-853C-B6F3F3AC92D8}"/>
</file>

<file path=docProps/app.xml><?xml version="1.0" encoding="utf-8"?>
<Properties xmlns="http://schemas.openxmlformats.org/officeDocument/2006/extended-properties" xmlns:vt="http://schemas.openxmlformats.org/officeDocument/2006/docPropsVTypes">
  <Template>ode-template_2017</Template>
  <TotalTime>1299</TotalTime>
  <Words>1333</Words>
  <Application>Microsoft Office PowerPoint</Application>
  <PresentationFormat>On-screen Show (4:3)</PresentationFormat>
  <Paragraphs>126</Paragraphs>
  <Slides>13</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Bookman Old Style</vt:lpstr>
      <vt:lpstr>Calibri</vt:lpstr>
      <vt:lpstr>ode-template_2017</vt:lpstr>
      <vt:lpstr>USDA Foods Ordering</vt:lpstr>
      <vt:lpstr>Ordering Breakdown</vt:lpstr>
      <vt:lpstr>Direct Delivery Ordering Timeline</vt:lpstr>
      <vt:lpstr>Direct Delivery Ordering</vt:lpstr>
      <vt:lpstr>Direct Delivery Cart</vt:lpstr>
      <vt:lpstr>Direct Delivery Reminders</vt:lpstr>
      <vt:lpstr>Direct Diversion Ordering Timeline</vt:lpstr>
      <vt:lpstr>Direct Diversion Cart</vt:lpstr>
      <vt:lpstr>DoD Fresh Fruit and Vegetable Program</vt:lpstr>
      <vt:lpstr>FFAVORS order screen</vt:lpstr>
      <vt:lpstr>Unprocessed Fruit and Vegetable Pilot</vt:lpstr>
      <vt:lpstr>Questions?</vt:lpstr>
      <vt:lpstr>Non-Discrimination Statement</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USDA Foods Ordering</dc:title>
  <dc:creator>ENGLISH Sarah - ODE</dc:creator>
  <cp:lastModifiedBy>ENGLISH Sarah - ODE</cp:lastModifiedBy>
  <cp:revision>47</cp:revision>
  <dcterms:created xsi:type="dcterms:W3CDTF">2017-08-07T14:26:48Z</dcterms:created>
  <dcterms:modified xsi:type="dcterms:W3CDTF">2017-10-05T14:54:20Z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0x01010046895D7B4FD22A4A9C390F7B0E997D3F</vt:lpwstr>
  </property>
</Properties>
</file>