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819" r:id="rId5"/>
  </p:sldMasterIdLst>
  <p:notesMasterIdLst>
    <p:notesMasterId r:id="rId19"/>
  </p:notesMasterIdLst>
  <p:sldIdLst>
    <p:sldId id="256" r:id="rId6"/>
    <p:sldId id="267" r:id="rId7"/>
    <p:sldId id="257" r:id="rId8"/>
    <p:sldId id="261" r:id="rId9"/>
    <p:sldId id="258" r:id="rId10"/>
    <p:sldId id="262" r:id="rId11"/>
    <p:sldId id="268" r:id="rId12"/>
    <p:sldId id="263" r:id="rId13"/>
    <p:sldId id="270" r:id="rId14"/>
    <p:sldId id="265" r:id="rId15"/>
    <p:sldId id="275" r:id="rId16"/>
    <p:sldId id="276" r:id="rId17"/>
    <p:sldId id="27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4052406-DD69-44F0-B13D-E81D1F5C1789}" type="datetimeFigureOut">
              <a:rPr lang="en-US"/>
              <a:pPr>
                <a:defRPr/>
              </a:pPr>
              <a:t>3/12/2020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36367F8-EFEC-434B-B89D-E80BDF9E0882}" type="slidenum">
              <a:rPr lang="en-US"/>
              <a:pPr>
                <a:defRPr/>
              </a:pPr>
              <a:t>‹#›</a:t>
            </a:fld>
            <a:endParaRPr lang="en-US"/>
          </a:p>
        </p:txBody>
      </p:sp>
    </p:spTree>
    <p:extLst>
      <p:ext uri="{BB962C8B-B14F-4D97-AF65-F5344CB8AC3E}">
        <p14:creationId xmlns:p14="http://schemas.microsoft.com/office/powerpoint/2010/main" val="2139834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4F874A-EE92-429C-B7E1-46606B3E0357}" type="slidenum">
              <a:rPr lang="en-US" altLang="en-US" smtClean="0"/>
              <a:pPr eaLnBrk="1" hangingPunct="1"/>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notice that all ODE</a:t>
            </a:r>
            <a:r>
              <a:rPr lang="en-US" baseline="0" dirty="0" smtClean="0"/>
              <a:t> trainings have this slide and the following at this time.  We are in an exciting time in Oregon Education with the Student Success Act.   We are all charged with keeping our mission in mind as we work towards implementation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93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know that every day you are working to support those marginalized youth.  Nourishing them so that that have a chance at success.  Thanks for all you do.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961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4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2299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Bookman Old Style" panose="020506040505050202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pPr>
              <a:defRPr/>
            </a:pPr>
            <a:fld id="{009469E9-0418-4C3D-B736-CDA947BD4FC6}" type="slidenum">
              <a:rPr lang="en-US" altLang="en-US"/>
              <a:pPr>
                <a:defRPr/>
              </a:pPr>
              <a:t>‹#›</a:t>
            </a:fld>
            <a:endParaRPr lang="en-US" altLang="en-US"/>
          </a:p>
        </p:txBody>
      </p:sp>
    </p:spTree>
    <p:extLst>
      <p:ext uri="{BB962C8B-B14F-4D97-AF65-F5344CB8AC3E}">
        <p14:creationId xmlns:p14="http://schemas.microsoft.com/office/powerpoint/2010/main" val="358725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10400" y="274638"/>
            <a:ext cx="2057400" cy="5851525"/>
          </a:xfrm>
        </p:spPr>
        <p:txBody>
          <a:bodyPr vert="eaVert"/>
          <a:lstStyle>
            <a:lvl1pPr>
              <a:defRPr sz="4000">
                <a:latin typeface="Bookman Old Style" panose="020506040505050202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274638"/>
            <a:ext cx="6019800" cy="5578705"/>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pPr>
              <a:defRPr/>
            </a:pPr>
            <a:fld id="{756E58F0-8A76-43A2-9714-A00B8B39E720}" type="slidenum">
              <a:rPr lang="en-US" altLang="en-US"/>
              <a:pPr>
                <a:defRPr/>
              </a:pPr>
              <a:t>‹#›</a:t>
            </a:fld>
            <a:endParaRPr lang="en-US" altLang="en-US"/>
          </a:p>
        </p:txBody>
      </p:sp>
    </p:spTree>
    <p:extLst>
      <p:ext uri="{BB962C8B-B14F-4D97-AF65-F5344CB8AC3E}">
        <p14:creationId xmlns:p14="http://schemas.microsoft.com/office/powerpoint/2010/main" val="2970110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997724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1695983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13261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7222960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65012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876491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1459340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6813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00201"/>
            <a:ext cx="8229600" cy="42671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B64809B7-C5B5-4638-B479-F570D7710832}" type="slidenum">
              <a:rPr lang="en-US" altLang="en-US"/>
              <a:pPr>
                <a:defRPr/>
              </a:pPr>
              <a:t>‹#›</a:t>
            </a:fld>
            <a:endParaRPr lang="en-US" altLang="en-US"/>
          </a:p>
        </p:txBody>
      </p:sp>
    </p:spTree>
    <p:extLst>
      <p:ext uri="{BB962C8B-B14F-4D97-AF65-F5344CB8AC3E}">
        <p14:creationId xmlns:p14="http://schemas.microsoft.com/office/powerpoint/2010/main" val="4066844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6997002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3482855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260658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2294897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88481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641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70811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068A924F-B567-484D-8F33-8AC74423F201}" type="slidenum">
              <a:rPr lang="en-US" altLang="en-US"/>
              <a:pPr>
                <a:defRPr/>
              </a:pPr>
              <a:t>‹#›</a:t>
            </a:fld>
            <a:endParaRPr lang="en-US" altLang="en-US"/>
          </a:p>
        </p:txBody>
      </p:sp>
    </p:spTree>
    <p:extLst>
      <p:ext uri="{BB962C8B-B14F-4D97-AF65-F5344CB8AC3E}">
        <p14:creationId xmlns:p14="http://schemas.microsoft.com/office/powerpoint/2010/main" val="139490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sz="4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9" name="Slide Number Placeholder 8"/>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BC9B9384-BE3F-43FC-8FC8-1549B2036410}" type="slidenum">
              <a:rPr lang="en-US" altLang="en-US"/>
              <a:pPr>
                <a:defRPr/>
              </a:pPr>
              <a:t>‹#›</a:t>
            </a:fld>
            <a:endParaRPr lang="en-US" altLang="en-US"/>
          </a:p>
        </p:txBody>
      </p:sp>
    </p:spTree>
    <p:extLst>
      <p:ext uri="{BB962C8B-B14F-4D97-AF65-F5344CB8AC3E}">
        <p14:creationId xmlns:p14="http://schemas.microsoft.com/office/powerpoint/2010/main" val="113818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5" name="Slide Number Placeholder 4"/>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F115DC89-2D08-4D67-AC57-E32A2CDB534B}" type="slidenum">
              <a:rPr lang="en-US" altLang="en-US"/>
              <a:pPr>
                <a:defRPr/>
              </a:pPr>
              <a:t>‹#›</a:t>
            </a:fld>
            <a:endParaRPr lang="en-US" altLang="en-US"/>
          </a:p>
        </p:txBody>
      </p:sp>
    </p:spTree>
    <p:extLst>
      <p:ext uri="{BB962C8B-B14F-4D97-AF65-F5344CB8AC3E}">
        <p14:creationId xmlns:p14="http://schemas.microsoft.com/office/powerpoint/2010/main" val="320539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9E176CEE-43F5-4766-87B8-427AFE0EB8CE}" type="slidenum">
              <a:rPr lang="en-US" altLang="en-US"/>
              <a:pPr>
                <a:defRPr/>
              </a:pPr>
              <a:t>‹#›</a:t>
            </a:fld>
            <a:endParaRPr lang="en-US" altLang="en-US" dirty="0"/>
          </a:p>
        </p:txBody>
      </p:sp>
    </p:spTree>
    <p:extLst>
      <p:ext uri="{BB962C8B-B14F-4D97-AF65-F5344CB8AC3E}">
        <p14:creationId xmlns:p14="http://schemas.microsoft.com/office/powerpoint/2010/main" val="305540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ctr">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58029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47240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0B88F129-CCB1-4B4C-8451-C1BFB0D3066F}" type="slidenum">
              <a:rPr lang="en-US" altLang="en-US"/>
              <a:pPr>
                <a:defRPr/>
              </a:pPr>
              <a:t>‹#›</a:t>
            </a:fld>
            <a:endParaRPr lang="en-US" altLang="en-US" dirty="0"/>
          </a:p>
        </p:txBody>
      </p:sp>
    </p:spTree>
    <p:extLst>
      <p:ext uri="{BB962C8B-B14F-4D97-AF65-F5344CB8AC3E}">
        <p14:creationId xmlns:p14="http://schemas.microsoft.com/office/powerpoint/2010/main" val="426460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ctr">
              <a:defRPr sz="2000" b="0" u="sng">
                <a:latin typeface="Bookman Old Style" panose="020506040505050202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Bookman Old Style" panose="0205060405050502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486005"/>
          </a:xfrm>
        </p:spPr>
        <p:txBody>
          <a:bodyPr/>
          <a:lstStyle>
            <a:lvl1pPr marL="0" indent="0" algn="ctr">
              <a:buNone/>
              <a:defRPr sz="1400">
                <a:latin typeface="Bookman Old Style" panose="0205060405050502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pPr>
              <a:defRPr/>
            </a:pPr>
            <a:fld id="{785073B9-A360-4416-A2C1-9A99E4ABFB78}" type="slidenum">
              <a:rPr lang="en-US" altLang="en-US"/>
              <a:pPr>
                <a:defRPr/>
              </a:pPr>
              <a:t>‹#›</a:t>
            </a:fld>
            <a:endParaRPr lang="en-US" altLang="en-US"/>
          </a:p>
        </p:txBody>
      </p:sp>
    </p:spTree>
    <p:extLst>
      <p:ext uri="{BB962C8B-B14F-4D97-AF65-F5344CB8AC3E}">
        <p14:creationId xmlns:p14="http://schemas.microsoft.com/office/powerpoint/2010/main" val="220172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jp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200" y="1600200"/>
            <a:ext cx="82296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cs typeface="Arial" panose="020B0604020202020204" pitchFamily="34" charset="0"/>
              </a:defRPr>
            </a:lvl1pPr>
          </a:lstStyle>
          <a:p>
            <a:pPr>
              <a:defRPr/>
            </a:pPr>
            <a:endParaRPr lang="en-US" altLang="en-US"/>
          </a:p>
        </p:txBody>
      </p:sp>
      <p:sp>
        <p:nvSpPr>
          <p:cNvPr id="16390" name="Rectangle 6"/>
          <p:cNvSpPr>
            <a:spLocks noGrp="1" noChangeArrowheads="1"/>
          </p:cNvSpPr>
          <p:nvPr>
            <p:ph type="sldNum" sz="quarter" idx="4"/>
          </p:nvPr>
        </p:nvSpPr>
        <p:spPr bwMode="auto">
          <a:xfrm>
            <a:off x="6324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Arial" panose="020B0604020202020204" pitchFamily="34" charset="0"/>
              </a:defRPr>
            </a:lvl1pPr>
          </a:lstStyle>
          <a:p>
            <a:pPr>
              <a:defRPr/>
            </a:pPr>
            <a:fld id="{600AE717-2294-4A19-AA34-D65D5F954A7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descr="Decorative blue swoosh"/>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82676630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tudents-and-family/childnutrition/Pages/Procurement.aspx" TargetMode="External"/><Relationship Id="rId2" Type="http://schemas.openxmlformats.org/officeDocument/2006/relationships/hyperlink" Target="https://www.oregon.gov/ode/students-and-family/childnutrition/USDAFoods/Pages/StatewideProcessingAgreements.aspx" TargetMode="External"/><Relationship Id="rId1" Type="http://schemas.openxmlformats.org/officeDocument/2006/relationships/slideLayout" Target="../slideLayouts/slideLayout2.xml"/><Relationship Id="rId4" Type="http://schemas.openxmlformats.org/officeDocument/2006/relationships/hyperlink" Target="https://www.oregon.gov/ode/students-and-family/childnutrition/Documents/procurement-in-21st-century.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hyperlink" Target="mailto:program.intake@usd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762000" y="2667000"/>
            <a:ext cx="8229600" cy="2057400"/>
          </a:xfrm>
        </p:spPr>
        <p:txBody>
          <a:bodyPr/>
          <a:lstStyle/>
          <a:p>
            <a:r>
              <a:rPr lang="en-US" altLang="en-US" sz="3200" dirty="0">
                <a:effectLst>
                  <a:outerShdw blurRad="38100" dist="38100" dir="2700000" algn="tl">
                    <a:srgbClr val="000000">
                      <a:alpha val="43137"/>
                    </a:srgbClr>
                  </a:outerShdw>
                </a:effectLst>
                <a:latin typeface="Arial" charset="0"/>
                <a:cs typeface="Arial" charset="0"/>
              </a:rPr>
              <a:t>Oregon Department of Education </a:t>
            </a:r>
            <a:r>
              <a:rPr lang="en-US" altLang="en-US" sz="3200" dirty="0" smtClean="0">
                <a:effectLst>
                  <a:outerShdw blurRad="38100" dist="38100" dir="2700000" algn="tl">
                    <a:srgbClr val="000000">
                      <a:alpha val="43137"/>
                    </a:srgbClr>
                  </a:outerShdw>
                </a:effectLst>
                <a:latin typeface="Arial" charset="0"/>
                <a:cs typeface="Arial" charset="0"/>
              </a:rPr>
              <a:t/>
            </a:r>
            <a:br>
              <a:rPr lang="en-US" altLang="en-US" sz="3200" dirty="0" smtClean="0">
                <a:effectLst>
                  <a:outerShdw blurRad="38100" dist="38100" dir="2700000" algn="tl">
                    <a:srgbClr val="000000">
                      <a:alpha val="43137"/>
                    </a:srgbClr>
                  </a:outerShdw>
                </a:effectLst>
                <a:latin typeface="Arial" charset="0"/>
                <a:cs typeface="Arial" charset="0"/>
              </a:rPr>
            </a:br>
            <a:r>
              <a:rPr lang="en-US" altLang="en-US" sz="3200" dirty="0" smtClean="0">
                <a:effectLst>
                  <a:outerShdw blurRad="38100" dist="38100" dir="2700000" algn="tl">
                    <a:srgbClr val="000000">
                      <a:alpha val="43137"/>
                    </a:srgbClr>
                  </a:outerShdw>
                </a:effectLst>
                <a:latin typeface="Arial" charset="0"/>
                <a:cs typeface="Arial" charset="0"/>
              </a:rPr>
              <a:t/>
            </a:r>
            <a:br>
              <a:rPr lang="en-US" altLang="en-US" sz="3200" dirty="0" smtClean="0">
                <a:effectLst>
                  <a:outerShdw blurRad="38100" dist="38100" dir="2700000" algn="tl">
                    <a:srgbClr val="000000">
                      <a:alpha val="43137"/>
                    </a:srgbClr>
                  </a:outerShdw>
                </a:effectLst>
                <a:latin typeface="Arial" charset="0"/>
                <a:cs typeface="Arial" charset="0"/>
              </a:rPr>
            </a:br>
            <a:r>
              <a:rPr lang="en-US" altLang="en-US" sz="3200" dirty="0" smtClean="0">
                <a:effectLst>
                  <a:outerShdw blurRad="38100" dist="38100" dir="2700000" algn="tl">
                    <a:srgbClr val="000000">
                      <a:alpha val="43137"/>
                    </a:srgbClr>
                  </a:outerShdw>
                </a:effectLst>
                <a:latin typeface="Arial" charset="0"/>
                <a:cs typeface="Arial" charset="0"/>
              </a:rPr>
              <a:t>How to use the USDA Foods State Processing Agreements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Resources</a:t>
            </a:r>
          </a:p>
        </p:txBody>
      </p:sp>
      <p:sp>
        <p:nvSpPr>
          <p:cNvPr id="3" name="Content Placeholder 2"/>
          <p:cNvSpPr>
            <a:spLocks noGrp="1"/>
          </p:cNvSpPr>
          <p:nvPr>
            <p:ph idx="1"/>
          </p:nvPr>
        </p:nvSpPr>
        <p:spPr>
          <a:xfrm>
            <a:off x="609600" y="1981200"/>
            <a:ext cx="8534400" cy="2285999"/>
          </a:xfrm>
        </p:spPr>
        <p:txBody>
          <a:bodyPr/>
          <a:lstStyle/>
          <a:p>
            <a:pPr lvl="0" defTabSz="457200" eaLnBrk="1" fontAlgn="auto" hangingPunct="1">
              <a:spcBef>
                <a:spcPts val="1000"/>
              </a:spcBef>
              <a:spcAft>
                <a:spcPts val="0"/>
              </a:spcAft>
              <a:buSzPct val="80000"/>
              <a:buFont typeface="Wingdings 3" charset="2"/>
              <a:buChar char=""/>
            </a:pPr>
            <a:r>
              <a:rPr lang="en-US" sz="1100" kern="1200" dirty="0">
                <a:solidFill>
                  <a:srgbClr val="00B0F0"/>
                </a:solidFill>
                <a:hlinkClick r:id="rId2"/>
              </a:rPr>
              <a:t>http://www.oregon.gov/ode/students-and-family/childnutrition/USDAFoods/Pages/StatewideProcessingAgreements.aspx</a:t>
            </a:r>
            <a:endParaRPr lang="en-US" sz="1100" kern="1200" dirty="0">
              <a:solidFill>
                <a:srgbClr val="00B0F0"/>
              </a:solidFill>
            </a:endParaRPr>
          </a:p>
          <a:p>
            <a:pPr lvl="0" defTabSz="457200" eaLnBrk="1" fontAlgn="auto" hangingPunct="1">
              <a:spcBef>
                <a:spcPts val="1000"/>
              </a:spcBef>
              <a:spcAft>
                <a:spcPts val="0"/>
              </a:spcAft>
              <a:buSzPct val="80000"/>
              <a:buFont typeface="Wingdings 3" charset="2"/>
              <a:buChar char=""/>
            </a:pPr>
            <a:r>
              <a:rPr lang="en-US" sz="1100" kern="1200" dirty="0">
                <a:solidFill>
                  <a:prstClr val="black">
                    <a:lumMod val="75000"/>
                    <a:lumOff val="25000"/>
                  </a:prstClr>
                </a:solidFill>
                <a:hlinkClick r:id="rId3"/>
              </a:rPr>
              <a:t>http://www.oregon.gov/ode/students-and-family/childnutrition/Pages/Procurement.aspx</a:t>
            </a:r>
            <a:endParaRPr lang="en-US" sz="1100" kern="1200" dirty="0">
              <a:solidFill>
                <a:prstClr val="black">
                  <a:lumMod val="75000"/>
                  <a:lumOff val="25000"/>
                </a:prstClr>
              </a:solidFill>
            </a:endParaRPr>
          </a:p>
          <a:p>
            <a:pPr lvl="0" defTabSz="457200" eaLnBrk="1" fontAlgn="auto" hangingPunct="1">
              <a:spcBef>
                <a:spcPts val="1000"/>
              </a:spcBef>
              <a:spcAft>
                <a:spcPts val="0"/>
              </a:spcAft>
              <a:buSzPct val="80000"/>
              <a:buFont typeface="Wingdings 3" charset="2"/>
              <a:buChar char=""/>
            </a:pPr>
            <a:r>
              <a:rPr lang="en-US" sz="1100" kern="1200" dirty="0">
                <a:solidFill>
                  <a:prstClr val="black">
                    <a:lumMod val="75000"/>
                    <a:lumOff val="25000"/>
                  </a:prstClr>
                </a:solidFill>
                <a:hlinkClick r:id="rId4"/>
              </a:rPr>
              <a:t>http://www.oregon.gov/ode/students-and-family/childnutrition/Documents/procurement-in-21st-century.pdf</a:t>
            </a:r>
            <a:endParaRPr lang="en-US" sz="1100" kern="1200" dirty="0">
              <a:solidFill>
                <a:prstClr val="black">
                  <a:lumMod val="75000"/>
                  <a:lumOff val="25000"/>
                </a:prstClr>
              </a:solidFill>
            </a:endParaRPr>
          </a:p>
          <a:p>
            <a:pPr lvl="0" defTabSz="457200" eaLnBrk="1" fontAlgn="auto" hangingPunct="1">
              <a:spcBef>
                <a:spcPts val="1000"/>
              </a:spcBef>
              <a:spcAft>
                <a:spcPts val="0"/>
              </a:spcAft>
              <a:buSzPct val="80000"/>
              <a:buFont typeface="Wingdings 3" charset="2"/>
              <a:buChar char=""/>
            </a:pPr>
            <a:r>
              <a:rPr lang="en-US" sz="1100" kern="1200" dirty="0">
                <a:solidFill>
                  <a:prstClr val="black">
                    <a:lumMod val="75000"/>
                    <a:lumOff val="25000"/>
                  </a:prstClr>
                </a:solidFill>
              </a:rPr>
              <a:t>2 CFR 200: UNIFORM ADMINISTRATIVE REQUIREMENTS, COST PRINCIPLES, AND AUDIT REQUIREMENTS FOR FEDERAL AWARDS </a:t>
            </a:r>
          </a:p>
          <a:p>
            <a:pPr lvl="0" defTabSz="457200" eaLnBrk="1" fontAlgn="auto" hangingPunct="1">
              <a:spcBef>
                <a:spcPts val="1000"/>
              </a:spcBef>
              <a:spcAft>
                <a:spcPts val="0"/>
              </a:spcAft>
              <a:buSzPct val="80000"/>
              <a:buFont typeface="Wingdings 3" charset="2"/>
              <a:buChar char=""/>
            </a:pPr>
            <a:r>
              <a:rPr lang="en-US" sz="1100" kern="1200" dirty="0">
                <a:solidFill>
                  <a:prstClr val="black">
                    <a:lumMod val="75000"/>
                    <a:lumOff val="25000"/>
                  </a:prstClr>
                </a:solidFill>
              </a:rPr>
              <a:t>7 CFR 250:  DONATION OF FOODS FOR USE IN THE UNITED STATES, ITS TERRITORIES AND POSSESSIONS AND AREAS UNDER ITS JURISDICTION</a:t>
            </a:r>
          </a:p>
          <a:p>
            <a:endParaRPr lang="en-US" dirty="0"/>
          </a:p>
        </p:txBody>
      </p:sp>
    </p:spTree>
    <p:extLst>
      <p:ext uri="{BB962C8B-B14F-4D97-AF65-F5344CB8AC3E}">
        <p14:creationId xmlns:p14="http://schemas.microsoft.com/office/powerpoint/2010/main" val="3014208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BAB59-E1FB-40DE-BF54-BC3526BEF81F}"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39753" y="2108074"/>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altLang="en-US" sz="2200" b="1" i="0" u="none" strike="noStrike" kern="1200" cap="none" spc="0" normalizeH="0" baseline="0" noProof="0" dirty="0" smtClean="0">
                <a:ln>
                  <a:noFill/>
                </a:ln>
                <a:solidFill>
                  <a:prstClr val="black"/>
                </a:solidFill>
                <a:effectLst/>
                <a:uLnTx/>
                <a:uFillTx/>
                <a:latin typeface="Calibri"/>
                <a:ea typeface="+mn-ea"/>
                <a:cs typeface="+mn-cs"/>
              </a:rPr>
              <a:t>Equity and Excellence for Every Learner</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ea typeface="+mn-ea"/>
                <a:cs typeface="+mn-cs"/>
              </a:rPr>
              <a:t>The Oregon Department of Education works in partnership with school districts, education service districts and community partners;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ea typeface="+mn-ea"/>
                <a:cs typeface="+mn-cs"/>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ea typeface="+mn-ea"/>
                <a:cs typeface="+mn-cs"/>
              </a:rPr>
              <a:t>We believe every student should have access to a high-quality,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ea typeface="+mn-ea"/>
                <a:cs typeface="+mn-cs"/>
              </a:rPr>
              <a:t>We work to achieve the Governor’s vision that every student in Oregon graduates with a plan for their future</a:t>
            </a:r>
            <a:r>
              <a:rPr kumimoji="0" lang="en-US" sz="22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extLst>
      <p:ext uri="{BB962C8B-B14F-4D97-AF65-F5344CB8AC3E}">
        <p14:creationId xmlns:p14="http://schemas.microsoft.com/office/powerpoint/2010/main" val="1571932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BAB59-E1FB-40DE-BF54-BC3526BEF81F}"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341333" y="2784521"/>
            <a:ext cx="8461334" cy="26776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a:ea typeface="+mn-ea"/>
                <a:cs typeface="+mn-cs"/>
              </a:rPr>
              <a:t>Education </a:t>
            </a:r>
            <a:r>
              <a:rPr kumimoji="0" lang="en-US" sz="2400" b="0" i="1" u="none" strike="noStrike" kern="1200" cap="none" spc="0" normalizeH="0" baseline="0" noProof="0" dirty="0">
                <a:ln>
                  <a:noFill/>
                </a:ln>
                <a:solidFill>
                  <a:prstClr val="black"/>
                </a:solidFill>
                <a:effectLst/>
                <a:uLnTx/>
                <a:uFillTx/>
                <a:latin typeface="Calibri"/>
                <a:ea typeface="+mn-ea"/>
                <a:cs typeface="+mn-cs"/>
              </a:rPr>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Tree>
    <p:extLst>
      <p:ext uri="{BB962C8B-B14F-4D97-AF65-F5344CB8AC3E}">
        <p14:creationId xmlns:p14="http://schemas.microsoft.com/office/powerpoint/2010/main" val="1299273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1982911"/>
            <a:ext cx="7078894" cy="4582275"/>
          </a:xfrm>
        </p:spPr>
        <p:txBody>
          <a:bodyPr>
            <a:noAutofit/>
          </a:bodyPr>
          <a:lstStyle/>
          <a:p>
            <a:pPr algn="l"/>
            <a:r>
              <a:rPr lang="en-US" altLang="en-US" sz="1100" dirty="0">
                <a:latin typeface="Arial" charset="0"/>
                <a:cs typeface="Arial"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To file a program complaint of discrimination, complete the USDA Program Discrimination Complaint Form, (AD-3027) found online at: </a:t>
            </a:r>
            <a:r>
              <a:rPr lang="en-US" altLang="en-US" sz="1100" dirty="0" smtClean="0">
                <a:latin typeface="Arial" charset="0"/>
                <a:cs typeface="Arial" charset="0"/>
                <a:hlinkClick r:id="rId3"/>
              </a:rPr>
              <a:t>USDA Link</a:t>
            </a:r>
            <a:r>
              <a:rPr lang="en-US" altLang="en-US" sz="1100" dirty="0" smtClean="0">
                <a:latin typeface="Arial" charset="0"/>
                <a:cs typeface="Arial" charset="0"/>
              </a:rPr>
              <a:t>, </a:t>
            </a:r>
            <a:r>
              <a:rPr lang="en-US" altLang="en-US" sz="1100" dirty="0">
                <a:latin typeface="Arial" charset="0"/>
                <a:cs typeface="Arial" charset="0"/>
              </a:rPr>
              <a:t>and at any USDA office, or write a letter addressed to USDA and provide in the letter all of the information requested in the form. To request a copy of the complaint form, call (866) 632-9992. </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Submit your completed form or letter to USDA by:</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(1) mail: U.S. Department of Agriculture</a:t>
            </a:r>
            <a:br>
              <a:rPr lang="en-US" altLang="en-US" sz="1100" dirty="0">
                <a:latin typeface="Arial" charset="0"/>
                <a:cs typeface="Arial" charset="0"/>
              </a:rPr>
            </a:br>
            <a:r>
              <a:rPr lang="en-US" altLang="en-US" sz="1100" dirty="0">
                <a:latin typeface="Arial" charset="0"/>
                <a:cs typeface="Arial" charset="0"/>
              </a:rPr>
              <a:t>Office of the Assistant Secretary for Civil Rights</a:t>
            </a:r>
            <a:br>
              <a:rPr lang="en-US" altLang="en-US" sz="1100" dirty="0">
                <a:latin typeface="Arial" charset="0"/>
                <a:cs typeface="Arial" charset="0"/>
              </a:rPr>
            </a:br>
            <a:r>
              <a:rPr lang="en-US" altLang="en-US" sz="1100" dirty="0">
                <a:latin typeface="Arial" charset="0"/>
                <a:cs typeface="Arial" charset="0"/>
              </a:rPr>
              <a:t>1400 Independence Avenue, SW</a:t>
            </a:r>
            <a:br>
              <a:rPr lang="en-US" altLang="en-US" sz="1100" dirty="0">
                <a:latin typeface="Arial" charset="0"/>
                <a:cs typeface="Arial" charset="0"/>
              </a:rPr>
            </a:br>
            <a:r>
              <a:rPr lang="en-US" altLang="en-US" sz="1100" dirty="0">
                <a:latin typeface="Arial" charset="0"/>
                <a:cs typeface="Arial" charset="0"/>
              </a:rPr>
              <a:t>Washington, D.C. 20250-9410;</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(2) fax: (202) 690-7442; or</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(3) email: </a:t>
            </a:r>
            <a:r>
              <a:rPr lang="en-US" altLang="en-US" sz="1100" dirty="0">
                <a:latin typeface="Arial" charset="0"/>
                <a:cs typeface="Arial" charset="0"/>
                <a:hlinkClick r:id="rId4"/>
              </a:rPr>
              <a:t>program.intake@usda.gov</a:t>
            </a:r>
            <a:r>
              <a:rPr lang="en-US" altLang="en-US" sz="1100" dirty="0">
                <a:latin typeface="Arial" charset="0"/>
                <a:cs typeface="Arial" charset="0"/>
              </a:rPr>
              <a:t> </a:t>
            </a:r>
            <a:br>
              <a:rPr lang="en-US" altLang="en-US" sz="1100" dirty="0">
                <a:latin typeface="Arial" charset="0"/>
                <a:cs typeface="Arial" charset="0"/>
              </a:rPr>
            </a:br>
            <a:r>
              <a:rPr lang="en-US" altLang="en-US" sz="1100" dirty="0">
                <a:latin typeface="Arial" charset="0"/>
                <a:cs typeface="Arial" charset="0"/>
              </a:rPr>
              <a:t/>
            </a:r>
            <a:br>
              <a:rPr lang="en-US" altLang="en-US" sz="1100" dirty="0">
                <a:latin typeface="Arial" charset="0"/>
                <a:cs typeface="Arial" charset="0"/>
              </a:rPr>
            </a:br>
            <a:r>
              <a:rPr lang="en-US" altLang="en-US" sz="1100" dirty="0">
                <a:latin typeface="Arial" charset="0"/>
                <a:cs typeface="Arial" charset="0"/>
              </a:rPr>
              <a:t>This institution is an equal opportunity provider.</a:t>
            </a:r>
            <a:endParaRPr lang="en-US" sz="1100" dirty="0"/>
          </a:p>
        </p:txBody>
      </p:sp>
      <p:sp>
        <p:nvSpPr>
          <p:cNvPr id="3" name="Title 2"/>
          <p:cNvSpPr>
            <a:spLocks noGrp="1"/>
          </p:cNvSpPr>
          <p:nvPr>
            <p:ph type="title"/>
          </p:nvPr>
        </p:nvSpPr>
        <p:spPr/>
        <p:txBody>
          <a:bodyPr/>
          <a:lstStyle/>
          <a:p>
            <a:pPr algn="ctr"/>
            <a:r>
              <a:rPr lang="en-US" dirty="0" smtClean="0"/>
              <a:t>Non-Discrimination Statement</a:t>
            </a:r>
            <a:endParaRPr lang="en-US" dirty="0"/>
          </a:p>
        </p:txBody>
      </p:sp>
    </p:spTree>
    <p:extLst>
      <p:ext uri="{BB962C8B-B14F-4D97-AF65-F5344CB8AC3E}">
        <p14:creationId xmlns:p14="http://schemas.microsoft.com/office/powerpoint/2010/main" val="268915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dirty="0" smtClean="0">
                <a:effectLst>
                  <a:outerShdw blurRad="38100" dist="38100" dir="2700000" algn="tl">
                    <a:srgbClr val="000000">
                      <a:alpha val="43137"/>
                    </a:srgbClr>
                  </a:outerShdw>
                </a:effectLst>
              </a:rPr>
              <a:t>USDA Foods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981200"/>
            <a:ext cx="7924800" cy="2819399"/>
          </a:xfrm>
        </p:spPr>
        <p:txBody>
          <a:bodyPr/>
          <a:lstStyle/>
          <a:p>
            <a:pPr marL="0" indent="0">
              <a:buNone/>
            </a:pPr>
            <a:r>
              <a:rPr lang="en-US" dirty="0"/>
              <a:t>USDA allows State Distributing Agencies and school districts to contract with commercial food processors to convert raw and/or bulk USDA Foods into a variety of convenient, ready-to-use end products. </a:t>
            </a:r>
          </a:p>
        </p:txBody>
      </p:sp>
    </p:spTree>
    <p:extLst>
      <p:ext uri="{BB962C8B-B14F-4D97-AF65-F5344CB8AC3E}">
        <p14:creationId xmlns:p14="http://schemas.microsoft.com/office/powerpoint/2010/main" val="2820255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Who Makes the Rules?</a:t>
            </a:r>
          </a:p>
        </p:txBody>
      </p:sp>
      <p:sp>
        <p:nvSpPr>
          <p:cNvPr id="3" name="Content Placeholder 2"/>
          <p:cNvSpPr>
            <a:spLocks noGrp="1"/>
          </p:cNvSpPr>
          <p:nvPr>
            <p:ph idx="1"/>
          </p:nvPr>
        </p:nvSpPr>
        <p:spPr>
          <a:xfrm>
            <a:off x="762000" y="1219200"/>
            <a:ext cx="8305800" cy="4648200"/>
          </a:xfrm>
        </p:spPr>
        <p:txBody>
          <a:bodyPr/>
          <a:lstStyle/>
          <a:p>
            <a:pPr lvl="0" eaLnBrk="1" fontAlgn="auto" hangingPunct="1">
              <a:lnSpc>
                <a:spcPct val="115000"/>
              </a:lnSpc>
              <a:spcBef>
                <a:spcPts val="0"/>
              </a:spcBef>
              <a:spcAft>
                <a:spcPts val="1000"/>
              </a:spcAft>
              <a:buFont typeface="Wingdings" panose="05000000000000000000" pitchFamily="2" charset="2"/>
              <a:buChar char="Ø"/>
            </a:pPr>
            <a:r>
              <a:rPr lang="en-US" sz="1400" kern="1200" dirty="0">
                <a:solidFill>
                  <a:prstClr val="black"/>
                </a:solidFill>
                <a:ea typeface="Calibri" panose="020F0502020204030204" pitchFamily="34" charset="0"/>
              </a:rPr>
              <a:t>Each level of government, from school boards to the U.S. Congress, can make regulations and policies about the use of nonprofit food service accounts, as long as the procurement process and contracting requirements are not less restrictive than the Federal regulatory requirements. Referencing these regulations and policies, the School Food Authority must develop their own documented operating procedures and processes of how they are meeting the minimum requirement for their non-profit food service account in accordance with 2 CFR 200 when using federal funds.</a:t>
            </a:r>
          </a:p>
          <a:p>
            <a:pPr lvl="0" eaLnBrk="1" fontAlgn="auto" hangingPunct="1">
              <a:lnSpc>
                <a:spcPct val="115000"/>
              </a:lnSpc>
              <a:spcBef>
                <a:spcPts val="0"/>
              </a:spcBef>
              <a:spcAft>
                <a:spcPts val="1000"/>
              </a:spcAft>
              <a:buFont typeface="Wingdings" panose="05000000000000000000" pitchFamily="2" charset="2"/>
              <a:buChar char="Ø"/>
            </a:pPr>
            <a:r>
              <a:rPr lang="en-US" sz="1400" kern="1200" dirty="0">
                <a:solidFill>
                  <a:prstClr val="black"/>
                </a:solidFill>
                <a:ea typeface="Calibri" panose="020F0502020204030204" pitchFamily="34" charset="0"/>
              </a:rPr>
              <a:t>Oregon Revised Statutes 279A.030 states, “applicable federal statutes and regulations govern when federal funds are involved and the federal statutes or regulations conflict with any provision</a:t>
            </a:r>
            <a:r>
              <a:rPr lang="en-US" sz="1400" kern="1200" dirty="0" smtClean="0">
                <a:solidFill>
                  <a:prstClr val="black"/>
                </a:solidFill>
                <a:ea typeface="Calibri" panose="020F0502020204030204" pitchFamily="34" charset="0"/>
              </a:rPr>
              <a:t>”.</a:t>
            </a:r>
          </a:p>
          <a:p>
            <a:pPr lvl="0" eaLnBrk="1" fontAlgn="auto" hangingPunct="1">
              <a:lnSpc>
                <a:spcPct val="115000"/>
              </a:lnSpc>
              <a:spcBef>
                <a:spcPts val="0"/>
              </a:spcBef>
              <a:spcAft>
                <a:spcPts val="1000"/>
              </a:spcAft>
              <a:buFont typeface="Wingdings" panose="05000000000000000000" pitchFamily="2" charset="2"/>
              <a:buChar char="Ø"/>
            </a:pPr>
            <a:r>
              <a:rPr lang="en-US" sz="1400" kern="1200" dirty="0">
                <a:solidFill>
                  <a:prstClr val="black"/>
                </a:solidFill>
                <a:ea typeface="Calibri" panose="020F0502020204030204" pitchFamily="34" charset="0"/>
              </a:rPr>
              <a:t>Oregon Administrative Rule 581-051-0100 states “Authority and direction for the operation of school nutrition programs in Oregon shall be derived from the United States Department of Agriculture, the Oregon Revised Statutes, Oregon Administrative Rules and rules of district school boards”</a:t>
            </a:r>
          </a:p>
          <a:p>
            <a:pPr eaLnBrk="1" fontAlgn="auto" hangingPunct="1">
              <a:lnSpc>
                <a:spcPct val="115000"/>
              </a:lnSpc>
              <a:spcBef>
                <a:spcPts val="0"/>
              </a:spcBef>
              <a:spcAft>
                <a:spcPts val="1000"/>
              </a:spcAft>
              <a:buFont typeface="Wingdings" panose="05000000000000000000" pitchFamily="2" charset="2"/>
              <a:buChar char="Ø"/>
            </a:pPr>
            <a:r>
              <a:rPr lang="en-US" sz="1400" kern="1200" dirty="0" smtClean="0">
                <a:solidFill>
                  <a:prstClr val="black"/>
                </a:solidFill>
                <a:ea typeface="Calibri" panose="020F0502020204030204" pitchFamily="34" charset="0"/>
              </a:rPr>
              <a:t>All </a:t>
            </a:r>
            <a:r>
              <a:rPr lang="en-US" sz="1400" kern="1200" dirty="0">
                <a:solidFill>
                  <a:prstClr val="black"/>
                </a:solidFill>
                <a:ea typeface="Calibri" panose="020F0502020204030204" pitchFamily="34" charset="0"/>
              </a:rPr>
              <a:t>the Child Nutrition funds you receive are considered federal funds –The program applies the principle of federalism which allows the most restrictive federal, state or local statute, rule or policy to apply in the management of program operation and finances.  The Federal regulations set the minimum standard that the School Food Authorities must follow. </a:t>
            </a:r>
          </a:p>
          <a:p>
            <a:endParaRPr lang="en-US" dirty="0"/>
          </a:p>
        </p:txBody>
      </p:sp>
    </p:spTree>
    <p:extLst>
      <p:ext uri="{BB962C8B-B14F-4D97-AF65-F5344CB8AC3E}">
        <p14:creationId xmlns:p14="http://schemas.microsoft.com/office/powerpoint/2010/main" val="340459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State Agreement</a:t>
            </a:r>
          </a:p>
        </p:txBody>
      </p:sp>
      <p:sp>
        <p:nvSpPr>
          <p:cNvPr id="3" name="Content Placeholder 2"/>
          <p:cNvSpPr>
            <a:spLocks noGrp="1"/>
          </p:cNvSpPr>
          <p:nvPr>
            <p:ph idx="1"/>
          </p:nvPr>
        </p:nvSpPr>
        <p:spPr>
          <a:xfrm>
            <a:off x="1066800" y="1905000"/>
            <a:ext cx="7543800" cy="3352800"/>
          </a:xfrm>
        </p:spPr>
        <p:txBody>
          <a:bodyPr/>
          <a:lstStyle/>
          <a:p>
            <a:pPr marL="0" indent="0">
              <a:buNone/>
            </a:pPr>
            <a:r>
              <a:rPr lang="en-US" dirty="0"/>
              <a:t>Under a State agreement, the </a:t>
            </a:r>
            <a:r>
              <a:rPr lang="en-US" dirty="0" smtClean="0"/>
              <a:t>State Distributing </a:t>
            </a:r>
            <a:r>
              <a:rPr lang="en-US" dirty="0" smtClean="0"/>
              <a:t>A</a:t>
            </a:r>
            <a:r>
              <a:rPr lang="en-US" dirty="0" smtClean="0"/>
              <a:t>gency(ODE) </a:t>
            </a:r>
            <a:r>
              <a:rPr lang="en-US" dirty="0"/>
              <a:t>negotiates </a:t>
            </a:r>
            <a:r>
              <a:rPr lang="en-US" dirty="0" smtClean="0"/>
              <a:t>prices</a:t>
            </a:r>
            <a:r>
              <a:rPr lang="en-US" dirty="0"/>
              <a:t>, selects the processor and the end products which will be produced, and enters into an agreement with the processor.</a:t>
            </a:r>
          </a:p>
        </p:txBody>
      </p:sp>
    </p:spTree>
    <p:extLst>
      <p:ext uri="{BB962C8B-B14F-4D97-AF65-F5344CB8AC3E}">
        <p14:creationId xmlns:p14="http://schemas.microsoft.com/office/powerpoint/2010/main" val="2998221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Oregon Department of Education</a:t>
            </a:r>
          </a:p>
        </p:txBody>
      </p:sp>
      <p:sp>
        <p:nvSpPr>
          <p:cNvPr id="3" name="Content Placeholder 2"/>
          <p:cNvSpPr>
            <a:spLocks noGrp="1"/>
          </p:cNvSpPr>
          <p:nvPr>
            <p:ph idx="1"/>
          </p:nvPr>
        </p:nvSpPr>
        <p:spPr>
          <a:xfrm>
            <a:off x="838200" y="1600201"/>
            <a:ext cx="8229600" cy="3505199"/>
          </a:xfrm>
        </p:spPr>
        <p:txBody>
          <a:bodyPr/>
          <a:lstStyle/>
          <a:p>
            <a:pPr lvl="0" defTabSz="457200" eaLnBrk="1" fontAlgn="auto" hangingPunct="1">
              <a:spcBef>
                <a:spcPts val="1000"/>
              </a:spcBef>
              <a:spcAft>
                <a:spcPts val="0"/>
              </a:spcAft>
              <a:buSzPct val="80000"/>
              <a:buFont typeface="Wingdings" panose="05000000000000000000" pitchFamily="2" charset="2"/>
              <a:buChar char="Ø"/>
            </a:pPr>
            <a:r>
              <a:rPr lang="en-US" sz="1600" kern="1200" dirty="0" smtClean="0">
                <a:solidFill>
                  <a:prstClr val="black">
                    <a:lumMod val="75000"/>
                    <a:lumOff val="25000"/>
                  </a:prstClr>
                </a:solidFill>
              </a:rPr>
              <a:t>ODE conducted </a:t>
            </a:r>
            <a:r>
              <a:rPr lang="en-US" sz="1600" kern="1200" dirty="0">
                <a:solidFill>
                  <a:prstClr val="black">
                    <a:lumMod val="75000"/>
                    <a:lumOff val="25000"/>
                  </a:prstClr>
                </a:solidFill>
              </a:rPr>
              <a:t>a Requests for </a:t>
            </a:r>
            <a:r>
              <a:rPr lang="en-US" sz="1600" kern="1200" dirty="0" smtClean="0">
                <a:solidFill>
                  <a:prstClr val="black">
                    <a:lumMod val="75000"/>
                    <a:lumOff val="25000"/>
                  </a:prstClr>
                </a:solidFill>
              </a:rPr>
              <a:t>Proposal </a:t>
            </a:r>
            <a:r>
              <a:rPr lang="en-US" sz="1600" kern="1200" dirty="0">
                <a:solidFill>
                  <a:prstClr val="black">
                    <a:lumMod val="75000"/>
                    <a:lumOff val="25000"/>
                  </a:prstClr>
                </a:solidFill>
              </a:rPr>
              <a:t>for </a:t>
            </a:r>
            <a:r>
              <a:rPr lang="en-US" sz="1600" kern="1200" dirty="0" smtClean="0">
                <a:solidFill>
                  <a:prstClr val="black">
                    <a:lumMod val="75000"/>
                    <a:lumOff val="25000"/>
                  </a:prstClr>
                </a:solidFill>
              </a:rPr>
              <a:t>Price </a:t>
            </a:r>
            <a:r>
              <a:rPr lang="en-US" sz="1600" kern="1200" dirty="0">
                <a:solidFill>
                  <a:prstClr val="black">
                    <a:lumMod val="75000"/>
                    <a:lumOff val="25000"/>
                  </a:prstClr>
                </a:solidFill>
              </a:rPr>
              <a:t>Agreements of USDA Foods processed end products. </a:t>
            </a:r>
            <a:endParaRPr lang="en-US" sz="1600" kern="1200" dirty="0" smtClean="0">
              <a:solidFill>
                <a:prstClr val="black">
                  <a:lumMod val="75000"/>
                  <a:lumOff val="25000"/>
                </a:prstClr>
              </a:solidFill>
            </a:endParaRPr>
          </a:p>
          <a:p>
            <a:pPr lvl="0" defTabSz="457200" eaLnBrk="1" fontAlgn="auto" hangingPunct="1">
              <a:spcBef>
                <a:spcPts val="1000"/>
              </a:spcBef>
              <a:spcAft>
                <a:spcPts val="0"/>
              </a:spcAft>
              <a:buSzPct val="80000"/>
              <a:buFont typeface="Wingdings" panose="05000000000000000000" pitchFamily="2" charset="2"/>
              <a:buChar char="Ø"/>
            </a:pPr>
            <a:r>
              <a:rPr lang="en-US" sz="1600" kern="1200" dirty="0" smtClean="0">
                <a:solidFill>
                  <a:prstClr val="black">
                    <a:lumMod val="75000"/>
                    <a:lumOff val="25000"/>
                  </a:prstClr>
                </a:solidFill>
              </a:rPr>
              <a:t>A committee of varying size school districts throughout Oregon participated in the tasting and scoring of products, to achieve the best product at the best price. </a:t>
            </a:r>
            <a:r>
              <a:rPr lang="en-US" sz="1600" kern="1200" dirty="0" smtClean="0">
                <a:solidFill>
                  <a:prstClr val="black">
                    <a:lumMod val="75000"/>
                    <a:lumOff val="25000"/>
                  </a:prstClr>
                </a:solidFill>
              </a:rPr>
              <a:t> </a:t>
            </a:r>
            <a:endParaRPr lang="en-US" sz="1600" kern="1200" dirty="0">
              <a:solidFill>
                <a:prstClr val="black">
                  <a:lumMod val="75000"/>
                  <a:lumOff val="25000"/>
                </a:prstClr>
              </a:solidFill>
            </a:endParaRPr>
          </a:p>
          <a:p>
            <a:pPr lvl="0" defTabSz="457200" eaLnBrk="1" fontAlgn="auto" hangingPunct="1">
              <a:spcBef>
                <a:spcPts val="1000"/>
              </a:spcBef>
              <a:spcAft>
                <a:spcPts val="0"/>
              </a:spcAft>
              <a:buSzPct val="80000"/>
              <a:buFont typeface="Wingdings" panose="05000000000000000000" pitchFamily="2" charset="2"/>
              <a:buChar char="Ø"/>
            </a:pPr>
            <a:r>
              <a:rPr lang="en-US" sz="1600" kern="1200" dirty="0">
                <a:solidFill>
                  <a:prstClr val="black">
                    <a:lumMod val="75000"/>
                    <a:lumOff val="25000"/>
                  </a:prstClr>
                </a:solidFill>
              </a:rPr>
              <a:t>The products and prices are available to all Oregon National School Lunch Program sponsors (must meet processor minimums). </a:t>
            </a:r>
          </a:p>
          <a:p>
            <a:pPr lvl="0" defTabSz="457200" eaLnBrk="1" fontAlgn="auto" hangingPunct="1">
              <a:spcBef>
                <a:spcPts val="1000"/>
              </a:spcBef>
              <a:spcAft>
                <a:spcPts val="0"/>
              </a:spcAft>
              <a:buSzPct val="80000"/>
              <a:buFont typeface="Wingdings" panose="05000000000000000000" pitchFamily="2" charset="2"/>
              <a:buChar char="Ø"/>
            </a:pPr>
            <a:r>
              <a:rPr lang="en-US" sz="1600" kern="1200" dirty="0">
                <a:solidFill>
                  <a:prstClr val="black">
                    <a:lumMod val="75000"/>
                    <a:lumOff val="25000"/>
                  </a:prstClr>
                </a:solidFill>
              </a:rPr>
              <a:t>They have been competitively procured in compliance with all Federal and State Procurement regulations.</a:t>
            </a:r>
          </a:p>
          <a:p>
            <a:pPr lvl="0" defTabSz="457200" eaLnBrk="1" fontAlgn="auto" hangingPunct="1">
              <a:spcBef>
                <a:spcPts val="1000"/>
              </a:spcBef>
              <a:spcAft>
                <a:spcPts val="0"/>
              </a:spcAft>
              <a:buSzPct val="80000"/>
              <a:buFont typeface="Wingdings" panose="05000000000000000000" pitchFamily="2" charset="2"/>
              <a:buChar char="Ø"/>
            </a:pPr>
            <a:r>
              <a:rPr lang="en-US" sz="1600" kern="1200" dirty="0">
                <a:solidFill>
                  <a:prstClr val="black">
                    <a:lumMod val="75000"/>
                    <a:lumOff val="25000"/>
                  </a:prstClr>
                </a:solidFill>
              </a:rPr>
              <a:t>Sponsors are responsible for diverting USDA Foods to these processors and arranging for orders/delivery </a:t>
            </a:r>
            <a:r>
              <a:rPr lang="en-US" sz="1600" kern="1200" dirty="0" smtClean="0">
                <a:solidFill>
                  <a:prstClr val="black">
                    <a:lumMod val="75000"/>
                    <a:lumOff val="25000"/>
                  </a:prstClr>
                </a:solidFill>
              </a:rPr>
              <a:t>with the processor contact if </a:t>
            </a:r>
            <a:r>
              <a:rPr lang="en-US" sz="1600" kern="1200" dirty="0">
                <a:solidFill>
                  <a:prstClr val="black">
                    <a:lumMod val="75000"/>
                    <a:lumOff val="25000"/>
                  </a:prstClr>
                </a:solidFill>
              </a:rPr>
              <a:t>they wish to use the agreements. </a:t>
            </a:r>
          </a:p>
          <a:p>
            <a:pPr lvl="0" defTabSz="457200" eaLnBrk="1" fontAlgn="auto" hangingPunct="1">
              <a:spcBef>
                <a:spcPts val="1000"/>
              </a:spcBef>
              <a:spcAft>
                <a:spcPts val="0"/>
              </a:spcAft>
              <a:buSzPct val="80000"/>
              <a:buFont typeface="Wingdings" panose="05000000000000000000" pitchFamily="2" charset="2"/>
              <a:buChar char="Ø"/>
            </a:pPr>
            <a:r>
              <a:rPr lang="en-US" sz="1600" kern="1200" dirty="0">
                <a:solidFill>
                  <a:prstClr val="black">
                    <a:lumMod val="75000"/>
                    <a:lumOff val="25000"/>
                  </a:prstClr>
                </a:solidFill>
              </a:rPr>
              <a:t>Processors may ship via direct delivery, through a distributor, or </a:t>
            </a:r>
            <a:r>
              <a:rPr lang="en-US" sz="1600" kern="1200" dirty="0" smtClean="0">
                <a:solidFill>
                  <a:prstClr val="black">
                    <a:lumMod val="75000"/>
                    <a:lumOff val="25000"/>
                  </a:prstClr>
                </a:solidFill>
              </a:rPr>
              <a:t>through the state contracted warehouse (Tools </a:t>
            </a:r>
            <a:r>
              <a:rPr lang="en-US" sz="1600" kern="1200" dirty="0">
                <a:solidFill>
                  <a:prstClr val="black">
                    <a:lumMod val="75000"/>
                    <a:lumOff val="25000"/>
                  </a:prstClr>
                </a:solidFill>
              </a:rPr>
              <a:t>for </a:t>
            </a:r>
            <a:r>
              <a:rPr lang="en-US" sz="1600" kern="1200" dirty="0" smtClean="0">
                <a:solidFill>
                  <a:prstClr val="black">
                    <a:lumMod val="75000"/>
                    <a:lumOff val="25000"/>
                  </a:prstClr>
                </a:solidFill>
              </a:rPr>
              <a:t>Schools/</a:t>
            </a:r>
            <a:r>
              <a:rPr lang="en-US" sz="1600" kern="1200" dirty="0" err="1" smtClean="0">
                <a:solidFill>
                  <a:prstClr val="black">
                    <a:lumMod val="75000"/>
                    <a:lumOff val="25000"/>
                  </a:prstClr>
                </a:solidFill>
              </a:rPr>
              <a:t>GoodSource</a:t>
            </a:r>
            <a:r>
              <a:rPr lang="en-US" sz="1600" kern="1200" dirty="0" smtClean="0">
                <a:solidFill>
                  <a:prstClr val="black">
                    <a:lumMod val="75000"/>
                    <a:lumOff val="25000"/>
                  </a:prstClr>
                </a:solidFill>
              </a:rPr>
              <a:t>)</a:t>
            </a:r>
            <a:r>
              <a:rPr lang="en-US" sz="1600" kern="1200" dirty="0" smtClean="0">
                <a:solidFill>
                  <a:prstClr val="black">
                    <a:lumMod val="75000"/>
                    <a:lumOff val="25000"/>
                  </a:prstClr>
                </a:solidFill>
              </a:rPr>
              <a:t>. Shipping terms/cost options are outlined on the products/pricing document. </a:t>
            </a:r>
            <a:endParaRPr lang="en-US" dirty="0"/>
          </a:p>
        </p:txBody>
      </p:sp>
    </p:spTree>
    <p:extLst>
      <p:ext uri="{BB962C8B-B14F-4D97-AF65-F5344CB8AC3E}">
        <p14:creationId xmlns:p14="http://schemas.microsoft.com/office/powerpoint/2010/main" val="4152210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How to </a:t>
            </a:r>
            <a:r>
              <a:rPr lang="en-US" dirty="0" smtClean="0">
                <a:effectLst>
                  <a:outerShdw blurRad="38100" dist="38100" dir="2700000" algn="tl">
                    <a:srgbClr val="000000">
                      <a:alpha val="43137"/>
                    </a:srgbClr>
                  </a:outerShdw>
                </a:effectLst>
              </a:rPr>
              <a:t>use </a:t>
            </a:r>
            <a:r>
              <a:rPr lang="en-US" dirty="0">
                <a:effectLst>
                  <a:outerShdw blurRad="38100" dist="38100" dir="2700000" algn="tl">
                    <a:srgbClr val="000000">
                      <a:alpha val="43137"/>
                    </a:srgbClr>
                  </a:outerShdw>
                </a:effectLst>
              </a:rPr>
              <a:t>a </a:t>
            </a:r>
            <a:r>
              <a:rPr lang="en-US" dirty="0" smtClean="0">
                <a:effectLst>
                  <a:outerShdw blurRad="38100" dist="38100" dir="2700000" algn="tl">
                    <a:srgbClr val="000000">
                      <a:alpha val="43137"/>
                    </a:srgbClr>
                  </a:outerShdw>
                </a:effectLst>
              </a:rPr>
              <a:t>Price </a:t>
            </a:r>
            <a:r>
              <a:rPr lang="en-US" dirty="0">
                <a:effectLst>
                  <a:outerShdw blurRad="38100" dist="38100" dir="2700000" algn="tl">
                    <a:srgbClr val="000000">
                      <a:alpha val="43137"/>
                    </a:srgbClr>
                  </a:outerShdw>
                </a:effectLst>
              </a:rPr>
              <a:t>Agreement</a:t>
            </a:r>
          </a:p>
        </p:txBody>
      </p:sp>
      <p:sp>
        <p:nvSpPr>
          <p:cNvPr id="3" name="Content Placeholder 2"/>
          <p:cNvSpPr>
            <a:spLocks noGrp="1"/>
          </p:cNvSpPr>
          <p:nvPr>
            <p:ph idx="1"/>
          </p:nvPr>
        </p:nvSpPr>
        <p:spPr>
          <a:xfrm>
            <a:off x="838200" y="1417638"/>
            <a:ext cx="8077200" cy="4373561"/>
          </a:xfrm>
        </p:spPr>
        <p:txBody>
          <a:bodyPr/>
          <a:lstStyle/>
          <a:p>
            <a:pPr lvl="0" defTabSz="457200" eaLnBrk="1" fontAlgn="auto" hangingPunct="1">
              <a:spcBef>
                <a:spcPts val="1000"/>
              </a:spcBef>
              <a:spcAft>
                <a:spcPts val="0"/>
              </a:spcAft>
              <a:buSzPct val="80000"/>
              <a:buFont typeface="Wingdings" panose="05000000000000000000" pitchFamily="2" charset="2"/>
              <a:buChar char="Ø"/>
            </a:pPr>
            <a:r>
              <a:rPr lang="en-US" sz="2000" kern="1200" dirty="0">
                <a:solidFill>
                  <a:prstClr val="black">
                    <a:lumMod val="75000"/>
                    <a:lumOff val="25000"/>
                  </a:prstClr>
                </a:solidFill>
              </a:rPr>
              <a:t>The </a:t>
            </a:r>
            <a:r>
              <a:rPr lang="en-US" sz="2000" kern="1200" dirty="0" smtClean="0">
                <a:solidFill>
                  <a:prstClr val="black">
                    <a:lumMod val="75000"/>
                    <a:lumOff val="25000"/>
                  </a:prstClr>
                </a:solidFill>
              </a:rPr>
              <a:t>Processing </a:t>
            </a:r>
            <a:r>
              <a:rPr lang="en-US" sz="2000" kern="1200" dirty="0">
                <a:solidFill>
                  <a:prstClr val="black">
                    <a:lumMod val="75000"/>
                    <a:lumOff val="25000"/>
                  </a:prstClr>
                </a:solidFill>
              </a:rPr>
              <a:t>Agreements, by themselves, are not a binding contract.</a:t>
            </a:r>
          </a:p>
          <a:p>
            <a:pPr lvl="0" defTabSz="457200" eaLnBrk="1" fontAlgn="auto" hangingPunct="1">
              <a:spcBef>
                <a:spcPts val="1000"/>
              </a:spcBef>
              <a:spcAft>
                <a:spcPts val="0"/>
              </a:spcAft>
              <a:buSzPct val="80000"/>
              <a:buFont typeface="Wingdings" panose="05000000000000000000" pitchFamily="2" charset="2"/>
              <a:buChar char="Ø"/>
            </a:pPr>
            <a:r>
              <a:rPr lang="en-US" sz="2000" kern="1200" dirty="0">
                <a:solidFill>
                  <a:prstClr val="black">
                    <a:lumMod val="75000"/>
                    <a:lumOff val="25000"/>
                  </a:prstClr>
                </a:solidFill>
              </a:rPr>
              <a:t> The Authorized Purchaser (AP) and Contractor must enter into binding and enforceable Contract for the specific products listed in each of the </a:t>
            </a:r>
            <a:r>
              <a:rPr lang="en-US" sz="2000" kern="1200" dirty="0" smtClean="0">
                <a:solidFill>
                  <a:prstClr val="black">
                    <a:lumMod val="75000"/>
                    <a:lumOff val="25000"/>
                  </a:prstClr>
                </a:solidFill>
              </a:rPr>
              <a:t>PAs (ordering instrument). </a:t>
            </a:r>
            <a:endParaRPr lang="en-US" sz="2000" kern="1200" dirty="0">
              <a:solidFill>
                <a:prstClr val="black">
                  <a:lumMod val="75000"/>
                  <a:lumOff val="25000"/>
                </a:prstClr>
              </a:solidFill>
            </a:endParaRPr>
          </a:p>
          <a:p>
            <a:pPr lvl="0" defTabSz="457200" eaLnBrk="1" fontAlgn="auto" hangingPunct="1">
              <a:spcBef>
                <a:spcPts val="1000"/>
              </a:spcBef>
              <a:spcAft>
                <a:spcPts val="0"/>
              </a:spcAft>
              <a:buSzPct val="80000"/>
              <a:buFont typeface="Wingdings" panose="05000000000000000000" pitchFamily="2" charset="2"/>
              <a:buChar char="Ø"/>
            </a:pPr>
            <a:r>
              <a:rPr lang="en-US" sz="2000" kern="1200" dirty="0">
                <a:solidFill>
                  <a:prstClr val="black">
                    <a:lumMod val="75000"/>
                    <a:lumOff val="25000"/>
                  </a:prstClr>
                </a:solidFill>
              </a:rPr>
              <a:t>The ordering instrument that you </a:t>
            </a:r>
            <a:r>
              <a:rPr lang="en-US" sz="2000" kern="1200" dirty="0" smtClean="0">
                <a:solidFill>
                  <a:prstClr val="black">
                    <a:lumMod val="75000"/>
                    <a:lumOff val="25000"/>
                  </a:prstClr>
                </a:solidFill>
              </a:rPr>
              <a:t>issue (purchase order or contract) </a:t>
            </a:r>
            <a:r>
              <a:rPr lang="en-US" sz="2000" kern="1200" dirty="0">
                <a:solidFill>
                  <a:prstClr val="black">
                    <a:lumMod val="75000"/>
                    <a:lumOff val="25000"/>
                  </a:prstClr>
                </a:solidFill>
              </a:rPr>
              <a:t>must contain </a:t>
            </a:r>
            <a:r>
              <a:rPr lang="en-US" sz="2000" kern="1200" dirty="0" smtClean="0">
                <a:solidFill>
                  <a:prstClr val="black">
                    <a:lumMod val="75000"/>
                    <a:lumOff val="25000"/>
                  </a:prstClr>
                </a:solidFill>
              </a:rPr>
              <a:t>mandatory </a:t>
            </a:r>
            <a:r>
              <a:rPr lang="en-US" sz="2000" kern="1200" dirty="0">
                <a:solidFill>
                  <a:prstClr val="black">
                    <a:lumMod val="75000"/>
                    <a:lumOff val="25000"/>
                  </a:prstClr>
                </a:solidFill>
              </a:rPr>
              <a:t>l</a:t>
            </a:r>
            <a:r>
              <a:rPr lang="en-US" sz="2000" kern="1200" dirty="0" smtClean="0">
                <a:solidFill>
                  <a:prstClr val="black">
                    <a:lumMod val="75000"/>
                    <a:lumOff val="25000"/>
                  </a:prstClr>
                </a:solidFill>
              </a:rPr>
              <a:t>anguage </a:t>
            </a:r>
            <a:r>
              <a:rPr lang="en-US" sz="2000" kern="1200" dirty="0">
                <a:solidFill>
                  <a:prstClr val="black">
                    <a:lumMod val="75000"/>
                    <a:lumOff val="25000"/>
                  </a:prstClr>
                </a:solidFill>
              </a:rPr>
              <a:t>referencing the </a:t>
            </a:r>
            <a:r>
              <a:rPr lang="en-US" sz="2000" kern="1200" dirty="0" smtClean="0">
                <a:solidFill>
                  <a:prstClr val="black">
                    <a:lumMod val="75000"/>
                    <a:lumOff val="25000"/>
                  </a:prstClr>
                </a:solidFill>
              </a:rPr>
              <a:t>Processing </a:t>
            </a:r>
            <a:r>
              <a:rPr lang="en-US" sz="2000" kern="1200" dirty="0">
                <a:solidFill>
                  <a:prstClr val="black">
                    <a:lumMod val="75000"/>
                    <a:lumOff val="25000"/>
                  </a:prstClr>
                </a:solidFill>
              </a:rPr>
              <a:t>Agreement</a:t>
            </a:r>
            <a:r>
              <a:rPr lang="en-US" sz="2000" kern="1200" dirty="0" smtClean="0">
                <a:solidFill>
                  <a:prstClr val="black">
                    <a:lumMod val="75000"/>
                    <a:lumOff val="25000"/>
                  </a:prstClr>
                </a:solidFill>
              </a:rPr>
              <a:t>. </a:t>
            </a:r>
            <a:r>
              <a:rPr lang="en-US" sz="2000" kern="1200" dirty="0" smtClean="0">
                <a:solidFill>
                  <a:prstClr val="black">
                    <a:lumMod val="75000"/>
                    <a:lumOff val="25000"/>
                  </a:prstClr>
                </a:solidFill>
              </a:rPr>
              <a:t>A contract </a:t>
            </a:r>
            <a:r>
              <a:rPr lang="en-US" sz="2000" kern="1200" dirty="0" smtClean="0">
                <a:solidFill>
                  <a:prstClr val="black">
                    <a:lumMod val="75000"/>
                    <a:lumOff val="25000"/>
                  </a:prstClr>
                </a:solidFill>
              </a:rPr>
              <a:t>template is located on the ODE processing agreement website. </a:t>
            </a:r>
            <a:endParaRPr lang="en-US" sz="2000" kern="1200" dirty="0">
              <a:solidFill>
                <a:prstClr val="black">
                  <a:lumMod val="75000"/>
                  <a:lumOff val="25000"/>
                </a:prstClr>
              </a:solidFill>
            </a:endParaRPr>
          </a:p>
          <a:p>
            <a:pPr lvl="0" defTabSz="457200" eaLnBrk="1" fontAlgn="auto" hangingPunct="1">
              <a:spcBef>
                <a:spcPts val="1000"/>
              </a:spcBef>
              <a:spcAft>
                <a:spcPts val="0"/>
              </a:spcAft>
              <a:buSzPct val="80000"/>
              <a:buFont typeface="Wingdings" panose="05000000000000000000" pitchFamily="2" charset="2"/>
              <a:buChar char="Ø"/>
            </a:pPr>
            <a:r>
              <a:rPr lang="en-US" sz="2000" kern="1200" dirty="0">
                <a:solidFill>
                  <a:prstClr val="black">
                    <a:lumMod val="75000"/>
                    <a:lumOff val="25000"/>
                  </a:prstClr>
                </a:solidFill>
              </a:rPr>
              <a:t>2 CFR 200.318(b): Non-Federal entities must maintain oversight to ensure that contractors perform in accordance with the terms, conditions, and </a:t>
            </a:r>
            <a:r>
              <a:rPr lang="en-US" sz="2000" u="sng" kern="1200" dirty="0">
                <a:solidFill>
                  <a:prstClr val="black">
                    <a:lumMod val="75000"/>
                    <a:lumOff val="25000"/>
                  </a:prstClr>
                </a:solidFill>
              </a:rPr>
              <a:t>specifications of their contracts or purchase orders</a:t>
            </a:r>
            <a:r>
              <a:rPr lang="en-US" sz="2000" kern="1200" dirty="0">
                <a:solidFill>
                  <a:prstClr val="black">
                    <a:lumMod val="75000"/>
                    <a:lumOff val="25000"/>
                  </a:prstClr>
                </a:solidFill>
              </a:rPr>
              <a:t>.</a:t>
            </a:r>
          </a:p>
          <a:p>
            <a:endParaRPr lang="en-US" dirty="0"/>
          </a:p>
        </p:txBody>
      </p:sp>
    </p:spTree>
    <p:extLst>
      <p:ext uri="{BB962C8B-B14F-4D97-AF65-F5344CB8AC3E}">
        <p14:creationId xmlns:p14="http://schemas.microsoft.com/office/powerpoint/2010/main" val="1229888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Ordering Instrument Must Specify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90600" y="1295400"/>
            <a:ext cx="8077200" cy="4571999"/>
          </a:xfrm>
        </p:spPr>
        <p:txBody>
          <a:bodyPr/>
          <a:lstStyle/>
          <a:p>
            <a:pPr>
              <a:buFont typeface="Wingdings" panose="05000000000000000000" pitchFamily="2" charset="2"/>
              <a:buChar char="Ø"/>
            </a:pPr>
            <a:r>
              <a:rPr lang="en-US" sz="2400" dirty="0" smtClean="0"/>
              <a:t>Language stating that the ordering instrument is submitted under the Price Agreement</a:t>
            </a:r>
          </a:p>
          <a:p>
            <a:pPr>
              <a:buFont typeface="Wingdings" panose="05000000000000000000" pitchFamily="2" charset="2"/>
              <a:buChar char="Ø"/>
            </a:pPr>
            <a:r>
              <a:rPr lang="en-US" sz="2400" dirty="0" smtClean="0"/>
              <a:t>The specific goods, services, and quantity of each item ordered</a:t>
            </a:r>
          </a:p>
          <a:p>
            <a:pPr>
              <a:buFont typeface="Wingdings" panose="05000000000000000000" pitchFamily="2" charset="2"/>
              <a:buChar char="Ø"/>
            </a:pPr>
            <a:r>
              <a:rPr lang="en-US" sz="2400" dirty="0" smtClean="0"/>
              <a:t>The net price</a:t>
            </a:r>
          </a:p>
          <a:p>
            <a:pPr>
              <a:buFont typeface="Wingdings" panose="05000000000000000000" pitchFamily="2" charset="2"/>
              <a:buChar char="Ø"/>
            </a:pPr>
            <a:r>
              <a:rPr lang="en-US" sz="2400" dirty="0" smtClean="0"/>
              <a:t>The requested delivery schedule</a:t>
            </a:r>
          </a:p>
          <a:p>
            <a:pPr>
              <a:buFont typeface="Wingdings" panose="05000000000000000000" pitchFamily="2" charset="2"/>
              <a:buChar char="Ø"/>
            </a:pPr>
            <a:r>
              <a:rPr lang="en-US" sz="2400" dirty="0" smtClean="0"/>
              <a:t>The delivery location(s)</a:t>
            </a:r>
          </a:p>
          <a:p>
            <a:pPr>
              <a:buFont typeface="Wingdings" panose="05000000000000000000" pitchFamily="2" charset="2"/>
              <a:buChar char="Ø"/>
            </a:pPr>
            <a:r>
              <a:rPr lang="en-US" sz="2400" dirty="0" smtClean="0"/>
              <a:t>The invoicing address</a:t>
            </a:r>
          </a:p>
          <a:p>
            <a:pPr>
              <a:buFont typeface="Wingdings" panose="05000000000000000000" pitchFamily="2" charset="2"/>
              <a:buChar char="Ø"/>
            </a:pPr>
            <a:r>
              <a:rPr lang="en-US" sz="2400" dirty="0" smtClean="0"/>
              <a:t>The Authorized Sponsor’s authorized representative and relevant contact information, including an email address </a:t>
            </a:r>
            <a:endParaRPr lang="en-US" sz="2400" dirty="0"/>
          </a:p>
        </p:txBody>
      </p:sp>
    </p:spTree>
    <p:extLst>
      <p:ext uri="{BB962C8B-B14F-4D97-AF65-F5344CB8AC3E}">
        <p14:creationId xmlns:p14="http://schemas.microsoft.com/office/powerpoint/2010/main" val="1150830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1676400"/>
          </a:xfrm>
        </p:spPr>
        <p:txBody>
          <a:bodyPr/>
          <a:lstStyle/>
          <a:p>
            <a:r>
              <a:rPr lang="en-US" sz="2800" dirty="0">
                <a:effectLst>
                  <a:outerShdw blurRad="38100" dist="38100" dir="2700000" algn="tl">
                    <a:srgbClr val="000000">
                      <a:alpha val="43137"/>
                    </a:srgbClr>
                  </a:outerShdw>
                </a:effectLst>
              </a:rPr>
              <a:t>Language that </a:t>
            </a:r>
            <a:r>
              <a:rPr lang="en-US" sz="2800" dirty="0" smtClean="0">
                <a:effectLst>
                  <a:outerShdw blurRad="38100" dist="38100" dir="2700000" algn="tl">
                    <a:srgbClr val="000000">
                      <a:alpha val="43137"/>
                    </a:srgbClr>
                  </a:outerShdw>
                </a:effectLst>
              </a:rPr>
              <a:t>RA </a:t>
            </a:r>
            <a:r>
              <a:rPr lang="en-US" sz="2800" dirty="0">
                <a:effectLst>
                  <a:outerShdw blurRad="38100" dist="38100" dir="2700000" algn="tl">
                    <a:srgbClr val="000000">
                      <a:alpha val="43137"/>
                    </a:srgbClr>
                  </a:outerShdw>
                </a:effectLst>
              </a:rPr>
              <a:t>can use </a:t>
            </a:r>
            <a:r>
              <a:rPr lang="en-US" sz="2800" dirty="0" smtClean="0">
                <a:effectLst>
                  <a:outerShdw blurRad="38100" dist="38100" dir="2700000" algn="tl">
                    <a:srgbClr val="000000">
                      <a:alpha val="43137"/>
                    </a:srgbClr>
                  </a:outerShdw>
                </a:effectLst>
              </a:rPr>
              <a:t>on their PO’s </a:t>
            </a:r>
            <a:r>
              <a:rPr lang="en-US" sz="2800" dirty="0">
                <a:effectLst>
                  <a:outerShdw blurRad="38100" dist="38100" dir="2700000" algn="tl">
                    <a:srgbClr val="000000">
                      <a:alpha val="43137"/>
                    </a:srgbClr>
                  </a:outerShdw>
                </a:effectLst>
              </a:rPr>
              <a:t>when using </a:t>
            </a:r>
            <a:r>
              <a:rPr lang="en-US" sz="2800" dirty="0" smtClean="0">
                <a:effectLst>
                  <a:outerShdw blurRad="38100" dist="38100" dir="2700000" algn="tl">
                    <a:srgbClr val="000000">
                      <a:alpha val="43137"/>
                    </a:srgbClr>
                  </a:outerShdw>
                </a:effectLst>
              </a:rPr>
              <a:t>Price </a:t>
            </a:r>
            <a:r>
              <a:rPr lang="en-US" sz="2800" dirty="0" smtClean="0">
                <a:effectLst>
                  <a:outerShdw blurRad="38100" dist="38100" dir="2700000" algn="tl">
                    <a:srgbClr val="000000">
                      <a:alpha val="43137"/>
                    </a:srgbClr>
                  </a:outerShdw>
                </a:effectLst>
              </a:rPr>
              <a:t>Agreements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(if not using ODE contract template) </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4754" y="2514600"/>
            <a:ext cx="8229600" cy="2666999"/>
          </a:xfrm>
        </p:spPr>
        <p:txBody>
          <a:bodyPr/>
          <a:lstStyle/>
          <a:p>
            <a:pPr marL="0" lvl="0" indent="0" defTabSz="457200" eaLnBrk="1" fontAlgn="auto" hangingPunct="1">
              <a:spcBef>
                <a:spcPts val="1000"/>
              </a:spcBef>
              <a:spcAft>
                <a:spcPts val="0"/>
              </a:spcAft>
              <a:buClr>
                <a:srgbClr val="B31166"/>
              </a:buClr>
              <a:buSzPct val="80000"/>
              <a:buNone/>
            </a:pPr>
            <a:r>
              <a:rPr lang="en-US" sz="1800" kern="1200" dirty="0">
                <a:solidFill>
                  <a:srgbClr val="000000"/>
                </a:solidFill>
                <a:latin typeface="+mn-lt"/>
                <a:cs typeface="+mn-cs"/>
              </a:rPr>
              <a:t>THIS PURCHASE IS SUBMITTED PURSUANT TO OREGON DEPARTMENT OF EDUCATION  </a:t>
            </a:r>
            <a:r>
              <a:rPr lang="en-US" sz="1800" kern="1200" dirty="0" smtClean="0">
                <a:solidFill>
                  <a:srgbClr val="000000"/>
                </a:solidFill>
                <a:latin typeface="+mn-lt"/>
                <a:cs typeface="+mn-cs"/>
              </a:rPr>
              <a:t>PRICE </a:t>
            </a:r>
            <a:r>
              <a:rPr lang="en-US" sz="1800" kern="1200" dirty="0">
                <a:solidFill>
                  <a:srgbClr val="000000"/>
                </a:solidFill>
                <a:latin typeface="+mn-lt"/>
                <a:cs typeface="+mn-cs"/>
              </a:rPr>
              <a:t>AGREEMENT #__________ (Ordering Organization will insert Agreement Number). THE </a:t>
            </a:r>
            <a:r>
              <a:rPr lang="en-US" sz="1800" kern="1200" dirty="0" smtClean="0">
                <a:solidFill>
                  <a:srgbClr val="000000"/>
                </a:solidFill>
                <a:latin typeface="+mn-lt"/>
                <a:cs typeface="+mn-cs"/>
              </a:rPr>
              <a:t>PRICE </a:t>
            </a:r>
            <a:r>
              <a:rPr lang="en-US" sz="1800" kern="1200" dirty="0">
                <a:solidFill>
                  <a:srgbClr val="000000"/>
                </a:solidFill>
                <a:latin typeface="+mn-lt"/>
                <a:cs typeface="+mn-cs"/>
              </a:rPr>
              <a:t>AGREEMENT INCLUDING CONTRACT TERMS AND CONDITIONS AND SPECIAL CONTRACT TERMS AND CONDITIONS (T’s &amp; C’s) CONTAINED IN THE </a:t>
            </a:r>
            <a:r>
              <a:rPr lang="en-US" sz="1800" kern="1200" dirty="0" smtClean="0">
                <a:solidFill>
                  <a:srgbClr val="000000"/>
                </a:solidFill>
                <a:latin typeface="+mn-lt"/>
                <a:cs typeface="+mn-cs"/>
              </a:rPr>
              <a:t>PRICE </a:t>
            </a:r>
            <a:r>
              <a:rPr lang="en-US" sz="1800" kern="1200" dirty="0">
                <a:solidFill>
                  <a:srgbClr val="000000"/>
                </a:solidFill>
                <a:latin typeface="+mn-lt"/>
                <a:cs typeface="+mn-cs"/>
              </a:rPr>
              <a:t>AGREEMENT ARE HEREBY INCORPORATED BY REFERENCE AND SHALL APPLY TO THIS PURCHASE AND SHALL TAKE PRECEDENCE OVER ALL OTHER CONFLICTING T’s &amp; C’s, EXPRESSED OR IMPLIED.</a:t>
            </a:r>
            <a:endParaRPr lang="en-US" sz="1800" kern="1200" dirty="0">
              <a:solidFill>
                <a:prstClr val="black">
                  <a:lumMod val="75000"/>
                  <a:lumOff val="25000"/>
                </a:prstClr>
              </a:solidFill>
              <a:latin typeface="+mn-lt"/>
              <a:cs typeface="+mn-cs"/>
            </a:endParaRPr>
          </a:p>
          <a:p>
            <a:endParaRPr lang="en-US" dirty="0"/>
          </a:p>
        </p:txBody>
      </p:sp>
    </p:spTree>
    <p:extLst>
      <p:ext uri="{BB962C8B-B14F-4D97-AF65-F5344CB8AC3E}">
        <p14:creationId xmlns:p14="http://schemas.microsoft.com/office/powerpoint/2010/main" val="183271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211" y="167725"/>
            <a:ext cx="7772400" cy="441875"/>
          </a:xfrm>
        </p:spPr>
        <p:txBody>
          <a:bodyPr/>
          <a:lstStyle/>
          <a:p>
            <a:r>
              <a:rPr lang="en-US" sz="2800" dirty="0" smtClean="0">
                <a:effectLst>
                  <a:outerShdw blurRad="38100" dist="38100" dir="2700000" algn="tl">
                    <a:srgbClr val="000000">
                      <a:alpha val="43137"/>
                    </a:srgbClr>
                  </a:outerShdw>
                </a:effectLst>
              </a:rPr>
              <a:t>Purchase order example</a:t>
            </a:r>
            <a:endParaRPr lang="en-US" sz="2800" dirty="0">
              <a:effectLst>
                <a:outerShdw blurRad="38100" dist="38100" dir="2700000" algn="tl">
                  <a:srgbClr val="000000">
                    <a:alpha val="43137"/>
                  </a:srgbClr>
                </a:outerShdw>
              </a:effectLst>
            </a:endParaRPr>
          </a:p>
        </p:txBody>
      </p:sp>
      <p:pic>
        <p:nvPicPr>
          <p:cNvPr id="7" name="Content Placeholder 3" descr="Example of a purchase order with reference to state pricing agreement.&#10;" title="Purchase Order Graphic"/>
          <p:cNvPicPr>
            <a:picLocks noChangeAspect="1"/>
          </p:cNvPicPr>
          <p:nvPr/>
        </p:nvPicPr>
        <p:blipFill>
          <a:blip r:embed="rId2"/>
          <a:stretch>
            <a:fillRect/>
          </a:stretch>
        </p:blipFill>
        <p:spPr bwMode="auto">
          <a:xfrm>
            <a:off x="1371599" y="762000"/>
            <a:ext cx="744160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394381" y="4495800"/>
            <a:ext cx="4777820" cy="630942"/>
          </a:xfrm>
          <a:prstGeom prst="rect">
            <a:avLst/>
          </a:prstGeom>
        </p:spPr>
        <p:txBody>
          <a:bodyPr wrap="square">
            <a:spAutoFit/>
          </a:bodyPr>
          <a:lstStyle/>
          <a:p>
            <a:pPr lvl="0" defTabSz="457200" fontAlgn="auto">
              <a:spcBef>
                <a:spcPts val="0"/>
              </a:spcBef>
              <a:spcAft>
                <a:spcPts val="0"/>
              </a:spcAft>
            </a:pPr>
            <a:r>
              <a:rPr lang="en-US" sz="700" dirty="0">
                <a:solidFill>
                  <a:srgbClr val="FF0000"/>
                </a:solidFill>
                <a:latin typeface="Times New Roman" panose="02020603050405020304" pitchFamily="18" charset="0"/>
              </a:rPr>
              <a:t>THIS PURCHASE IS SUBMITTED PURSUANT TO OREGON DEPARTMENT OF EDUCATION </a:t>
            </a:r>
            <a:r>
              <a:rPr lang="en-US" sz="700" dirty="0" smtClean="0">
                <a:solidFill>
                  <a:srgbClr val="FF0000"/>
                </a:solidFill>
                <a:latin typeface="Times New Roman" panose="02020603050405020304" pitchFamily="18" charset="0"/>
              </a:rPr>
              <a:t>PRICE </a:t>
            </a:r>
            <a:r>
              <a:rPr lang="en-US" sz="700" dirty="0">
                <a:solidFill>
                  <a:srgbClr val="FF0000"/>
                </a:solidFill>
                <a:latin typeface="Times New Roman" panose="02020603050405020304" pitchFamily="18" charset="0"/>
              </a:rPr>
              <a:t>AGREEMENT #__________ (Ordering Organization will insert Agreement Number). THE </a:t>
            </a:r>
            <a:r>
              <a:rPr lang="en-US" sz="700" dirty="0" smtClean="0">
                <a:solidFill>
                  <a:srgbClr val="FF0000"/>
                </a:solidFill>
                <a:latin typeface="Times New Roman" panose="02020603050405020304" pitchFamily="18" charset="0"/>
              </a:rPr>
              <a:t>PRICEAGREEMENT </a:t>
            </a:r>
            <a:r>
              <a:rPr lang="en-US" sz="700" dirty="0">
                <a:solidFill>
                  <a:srgbClr val="FF0000"/>
                </a:solidFill>
                <a:latin typeface="Times New Roman" panose="02020603050405020304" pitchFamily="18" charset="0"/>
              </a:rPr>
              <a:t>INCLUDING CONTRACT TERMS AND CONDITIONS AND SPECIAL CONTRACT TERMS AND CONDITIONS (T’s &amp; C’s) CONTAINED IN THE </a:t>
            </a:r>
            <a:r>
              <a:rPr lang="en-US" sz="700" dirty="0" smtClean="0">
                <a:solidFill>
                  <a:srgbClr val="FF0000"/>
                </a:solidFill>
                <a:latin typeface="Times New Roman" panose="02020603050405020304" pitchFamily="18" charset="0"/>
              </a:rPr>
              <a:t>PRICE </a:t>
            </a:r>
            <a:r>
              <a:rPr lang="en-US" sz="700" dirty="0">
                <a:solidFill>
                  <a:srgbClr val="FF0000"/>
                </a:solidFill>
                <a:latin typeface="Times New Roman" panose="02020603050405020304" pitchFamily="18" charset="0"/>
              </a:rPr>
              <a:t>AGREEMENT ARE HEREBY INCORPORATED BY REFERENCE AND SHALL APPLY TO THIS PURCHASE AND SHALL TAKE PRECEDENCE OVER ALL OTHER CONFLICTING T’s &amp; C’s, EXPRESSED OR IMPLIED</a:t>
            </a:r>
            <a:r>
              <a:rPr lang="en-US" sz="700" dirty="0" smtClean="0">
                <a:solidFill>
                  <a:srgbClr val="FF0000"/>
                </a:solidFill>
                <a:latin typeface="Times New Roman" panose="02020603050405020304" pitchFamily="18" charset="0"/>
              </a:rPr>
              <a:t>. </a:t>
            </a:r>
            <a:endParaRPr lang="en-US" sz="700" dirty="0">
              <a:solidFill>
                <a:srgbClr val="FF0000"/>
              </a:solidFill>
              <a:latin typeface="Century Gothic" panose="020B0502020202020204"/>
            </a:endParaRPr>
          </a:p>
        </p:txBody>
      </p:sp>
    </p:spTree>
    <p:extLst>
      <p:ext uri="{BB962C8B-B14F-4D97-AF65-F5344CB8AC3E}">
        <p14:creationId xmlns:p14="http://schemas.microsoft.com/office/powerpoint/2010/main" val="280408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imple">
  <a:themeElements>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45A6DAF1-5290-4CB7-877E-E2667507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365df3b4-2938-4962-8750-b3f089551ef3" xsi:nil="true"/>
    <Remediation_x0020_Date xmlns="365df3b4-2938-4962-8750-b3f089551ef3">2018-07-03T07:00:00+00:00</Remediation_x0020_Date>
    <Priority xmlns="365df3b4-2938-4962-8750-b3f089551ef3">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895D7B4FD22A4A9C390F7B0E997D3F" ma:contentTypeVersion="7" ma:contentTypeDescription="Create a new document." ma:contentTypeScope="" ma:versionID="78d7bd49f711d3aa5cbb090d4a7360d0">
  <xsd:schema xmlns:xsd="http://www.w3.org/2001/XMLSchema" xmlns:xs="http://www.w3.org/2001/XMLSchema" xmlns:p="http://schemas.microsoft.com/office/2006/metadata/properties" xmlns:ns1="http://schemas.microsoft.com/sharepoint/v3" xmlns:ns2="365df3b4-2938-4962-8750-b3f089551ef3" xmlns:ns3="54031767-dd6d-417c-ab73-583408f47564" targetNamespace="http://schemas.microsoft.com/office/2006/metadata/properties" ma:root="true" ma:fieldsID="588d825b507c8e642fe3917ef671a92c" ns1:_="" ns2:_="" ns3:_="">
    <xsd:import namespace="http://schemas.microsoft.com/sharepoint/v3"/>
    <xsd:import namespace="365df3b4-2938-4962-8750-b3f089551ef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5df3b4-2938-4962-8750-b3f089551ef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4862CF-6153-45FA-BA07-330709FBF76F}"/>
</file>

<file path=customXml/itemProps2.xml><?xml version="1.0" encoding="utf-8"?>
<ds:datastoreItem xmlns:ds="http://schemas.openxmlformats.org/officeDocument/2006/customXml" ds:itemID="{4A5358EB-7CA9-4689-BA75-AF18748825BA}"/>
</file>

<file path=customXml/itemProps3.xml><?xml version="1.0" encoding="utf-8"?>
<ds:datastoreItem xmlns:ds="http://schemas.openxmlformats.org/officeDocument/2006/customXml" ds:itemID="{C963950A-26DD-439B-B39C-B372C7B5E461}"/>
</file>

<file path=docProps/app.xml><?xml version="1.0" encoding="utf-8"?>
<Properties xmlns="http://schemas.openxmlformats.org/officeDocument/2006/extended-properties" xmlns:vt="http://schemas.openxmlformats.org/officeDocument/2006/docPropsVTypes">
  <Template/>
  <TotalTime>792</TotalTime>
  <Words>1389</Words>
  <Application>Microsoft Office PowerPoint</Application>
  <PresentationFormat>On-screen Show (4:3)</PresentationFormat>
  <Paragraphs>58</Paragraphs>
  <Slides>13</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Bookman Old Style</vt:lpstr>
      <vt:lpstr>Calibri</vt:lpstr>
      <vt:lpstr>Century Gothic</vt:lpstr>
      <vt:lpstr>Times New Roman</vt:lpstr>
      <vt:lpstr>Wingdings</vt:lpstr>
      <vt:lpstr>Wingdings 3</vt:lpstr>
      <vt:lpstr>1_simple</vt:lpstr>
      <vt:lpstr>ODE_Powerpoint</vt:lpstr>
      <vt:lpstr>Oregon Department of Education   How to use the USDA Foods State Processing Agreements</vt:lpstr>
      <vt:lpstr>USDA Foods</vt:lpstr>
      <vt:lpstr>Who Makes the Rules?</vt:lpstr>
      <vt:lpstr>State Agreement</vt:lpstr>
      <vt:lpstr>Oregon Department of Education</vt:lpstr>
      <vt:lpstr>How to use a Price Agreement</vt:lpstr>
      <vt:lpstr>Ordering Instrument Must Specify</vt:lpstr>
      <vt:lpstr>Language that RA can use on their PO’s when using Price Agreements  (if not using ODE contract template) </vt:lpstr>
      <vt:lpstr>Purchase order example</vt:lpstr>
      <vt:lpstr>Resources</vt:lpstr>
      <vt:lpstr>Oregon Department of Education “Our Why” </vt:lpstr>
      <vt:lpstr>Oregon Department of Education Education Equity Stance</vt:lpstr>
      <vt:lpstr>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ODE processing price agreements</dc:title>
  <dc:creator>Sheila Somerville</dc:creator>
  <cp:lastModifiedBy>FachaC@ode.state.or.us</cp:lastModifiedBy>
  <cp:revision>41</cp:revision>
  <dcterms:created xsi:type="dcterms:W3CDTF">2017-01-05T16:22:22Z</dcterms:created>
  <dcterms:modified xsi:type="dcterms:W3CDTF">2020-03-12T23:14:35Z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0x01010046895D7B4FD22A4A9C390F7B0E997D3F</vt:lpwstr>
  </property>
</Properties>
</file>