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xml" ContentType="application/vnd.openxmlformats-officedocument.presentationml.slide+xml"/>
  <Override PartName="/ppt/slides/slide10.xml" ContentType="application/vnd.openxmlformats-officedocument.presentationml.slide+xml"/>
  <Override PartName="/ppt/slideMasters/slideMaster1.xml" ContentType="application/vnd.openxmlformats-officedocument.presentationml.slideMaster+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notesSlides/notesSlide7.xml" ContentType="application/vnd.openxmlformats-officedocument.presentationml.notesSlid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notesSlides/notesSlide9.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8.xml" ContentType="application/vnd.openxmlformats-officedocument.presentationml.notes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9" r:id="rId3"/>
    <p:sldId id="257" r:id="rId4"/>
    <p:sldId id="258" r:id="rId5"/>
    <p:sldId id="261" r:id="rId6"/>
    <p:sldId id="260" r:id="rId7"/>
    <p:sldId id="262" r:id="rId8"/>
    <p:sldId id="263" r:id="rId9"/>
    <p:sldId id="264" r:id="rId10"/>
    <p:sldId id="265" r:id="rId11"/>
    <p:sldId id="266" r:id="rId12"/>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2" autoAdjust="0"/>
    <p:restoredTop sz="90443" autoAdjust="0"/>
  </p:normalViewPr>
  <p:slideViewPr>
    <p:cSldViewPr>
      <p:cViewPr varScale="1">
        <p:scale>
          <a:sx n="72" d="100"/>
          <a:sy n="72" d="100"/>
        </p:scale>
        <p:origin x="-90" y="-774"/>
      </p:cViewPr>
      <p:guideLst>
        <p:guide orient="horz" pos="2160"/>
        <p:guide pos="2880"/>
      </p:guideLst>
    </p:cSldViewPr>
  </p:slideViewPr>
  <p:outlineViewPr>
    <p:cViewPr>
      <p:scale>
        <a:sx n="33" d="100"/>
        <a:sy n="33" d="100"/>
      </p:scale>
      <p:origin x="0" y="0"/>
    </p:cViewPr>
  </p:outlineViewPr>
  <p:notesTextViewPr>
    <p:cViewPr>
      <p:scale>
        <a:sx n="1" d="1"/>
        <a:sy n="1" d="1"/>
      </p:scale>
      <p:origin x="0" y="168"/>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4820"/>
          </a:xfrm>
          <a:prstGeom prst="rect">
            <a:avLst/>
          </a:prstGeom>
        </p:spPr>
        <p:txBody>
          <a:bodyPr vert="horz" lIns="92446" tIns="46223" rIns="92446" bIns="46223" rtlCol="0"/>
          <a:lstStyle>
            <a:lvl1pPr algn="r">
              <a:defRPr sz="1200"/>
            </a:lvl1pPr>
          </a:lstStyle>
          <a:p>
            <a:fld id="{1AA90E68-12E1-41B1-BB10-822DD5E2C47E}" type="datetimeFigureOut">
              <a:rPr lang="en-US" smtClean="0"/>
              <a:t>7/25/2017</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2446" tIns="46223" rIns="92446" bIns="4622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2446" tIns="46223" rIns="92446" bIns="46223" rtlCol="0" anchor="b"/>
          <a:lstStyle>
            <a:lvl1pPr algn="r">
              <a:defRPr sz="1200"/>
            </a:lvl1pPr>
          </a:lstStyle>
          <a:p>
            <a:fld id="{B00F0FF4-8590-4570-95D6-FF1D6F9172EE}" type="slidenum">
              <a:rPr lang="en-US" smtClean="0"/>
              <a:t>‹#›</a:t>
            </a:fld>
            <a:endParaRPr lang="en-US"/>
          </a:p>
        </p:txBody>
      </p:sp>
    </p:spTree>
    <p:extLst>
      <p:ext uri="{BB962C8B-B14F-4D97-AF65-F5344CB8AC3E}">
        <p14:creationId xmlns:p14="http://schemas.microsoft.com/office/powerpoint/2010/main" val="15313901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0F0FF4-8590-4570-95D6-FF1D6F9172EE}" type="slidenum">
              <a:rPr lang="en-US" smtClean="0"/>
              <a:t>1</a:t>
            </a:fld>
            <a:endParaRPr lang="en-US"/>
          </a:p>
        </p:txBody>
      </p:sp>
    </p:spTree>
    <p:extLst>
      <p:ext uri="{BB962C8B-B14F-4D97-AF65-F5344CB8AC3E}">
        <p14:creationId xmlns:p14="http://schemas.microsoft.com/office/powerpoint/2010/main" val="472661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0F0FF4-8590-4570-95D6-FF1D6F9172EE}" type="slidenum">
              <a:rPr lang="en-US" smtClean="0"/>
              <a:t>10</a:t>
            </a:fld>
            <a:endParaRPr lang="en-US"/>
          </a:p>
        </p:txBody>
      </p:sp>
    </p:spTree>
    <p:extLst>
      <p:ext uri="{BB962C8B-B14F-4D97-AF65-F5344CB8AC3E}">
        <p14:creationId xmlns:p14="http://schemas.microsoft.com/office/powerpoint/2010/main" val="9452052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0F0FF4-8590-4570-95D6-FF1D6F9172EE}" type="slidenum">
              <a:rPr lang="en-US" smtClean="0"/>
              <a:t>11</a:t>
            </a:fld>
            <a:endParaRPr lang="en-US"/>
          </a:p>
        </p:txBody>
      </p:sp>
    </p:spTree>
    <p:extLst>
      <p:ext uri="{BB962C8B-B14F-4D97-AF65-F5344CB8AC3E}">
        <p14:creationId xmlns:p14="http://schemas.microsoft.com/office/powerpoint/2010/main" val="36221259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Users can manually enter specific criteria for a report each time requested or </a:t>
            </a:r>
            <a:r>
              <a:rPr lang="en-US" dirty="0" smtClean="0"/>
              <a:t>set </a:t>
            </a:r>
            <a:r>
              <a:rPr lang="en-US" dirty="0" smtClean="0"/>
              <a:t>up a variant for those reports with standard fields to use throughout the year. </a:t>
            </a:r>
            <a:r>
              <a:rPr lang="en-US" dirty="0" smtClean="0"/>
              <a:t> This would be useful</a:t>
            </a:r>
            <a:r>
              <a:rPr lang="en-US" baseline="0" dirty="0" smtClean="0"/>
              <a:t> if you are always typing in the same information such as the full school year for NSLP.</a:t>
            </a:r>
            <a:endParaRPr lang="en-US" dirty="0" smtClean="0"/>
          </a:p>
          <a:p>
            <a:r>
              <a:rPr lang="en-US" dirty="0" smtClean="0"/>
              <a:t>Users can </a:t>
            </a:r>
            <a:r>
              <a:rPr lang="en-US" dirty="0" smtClean="0"/>
              <a:t>also create </a:t>
            </a:r>
            <a:r>
              <a:rPr lang="en-US" dirty="0" smtClean="0"/>
              <a:t>Customized Views of Reports to show specific columns in specific orders. </a:t>
            </a:r>
            <a:endParaRPr lang="en-US" dirty="0" smtClean="0"/>
          </a:p>
          <a:p>
            <a:r>
              <a:rPr lang="en-US" dirty="0" smtClean="0"/>
              <a:t>In</a:t>
            </a:r>
            <a:r>
              <a:rPr lang="en-US" baseline="0" dirty="0" smtClean="0"/>
              <a:t> the following slides, we will view these options. </a:t>
            </a:r>
            <a:endParaRPr lang="en-US" dirty="0" smtClean="0"/>
          </a:p>
          <a:p>
            <a:endParaRPr lang="en-US" dirty="0"/>
          </a:p>
        </p:txBody>
      </p:sp>
      <p:sp>
        <p:nvSpPr>
          <p:cNvPr id="4" name="Slide Number Placeholder 3"/>
          <p:cNvSpPr>
            <a:spLocks noGrp="1"/>
          </p:cNvSpPr>
          <p:nvPr>
            <p:ph type="sldNum" sz="quarter" idx="10"/>
          </p:nvPr>
        </p:nvSpPr>
        <p:spPr/>
        <p:txBody>
          <a:bodyPr/>
          <a:lstStyle/>
          <a:p>
            <a:fld id="{B00F0FF4-8590-4570-95D6-FF1D6F9172EE}" type="slidenum">
              <a:rPr lang="en-US" smtClean="0"/>
              <a:t>2</a:t>
            </a:fld>
            <a:endParaRPr lang="en-US"/>
          </a:p>
        </p:txBody>
      </p:sp>
    </p:spTree>
    <p:extLst>
      <p:ext uri="{BB962C8B-B14F-4D97-AF65-F5344CB8AC3E}">
        <p14:creationId xmlns:p14="http://schemas.microsoft.com/office/powerpoint/2010/main" val="41635375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458">
              <a:defRPr/>
            </a:pPr>
            <a:r>
              <a:rPr lang="en-US" dirty="0" smtClean="0"/>
              <a:t>The Order Status </a:t>
            </a:r>
            <a:r>
              <a:rPr lang="en-US" dirty="0" smtClean="0"/>
              <a:t>Report </a:t>
            </a:r>
            <a:r>
              <a:rPr lang="en-US" dirty="0" smtClean="0"/>
              <a:t>is used to provide details on orders throughout their </a:t>
            </a:r>
            <a:r>
              <a:rPr lang="en-US" dirty="0" smtClean="0"/>
              <a:t>cycle.  Today </a:t>
            </a:r>
            <a:r>
              <a:rPr lang="en-US" dirty="0" smtClean="0"/>
              <a:t>we will</a:t>
            </a:r>
            <a:r>
              <a:rPr lang="en-US" baseline="0" dirty="0" smtClean="0"/>
              <a:t> use this report to demonstrate how reports and queries can be personalized. </a:t>
            </a:r>
            <a:r>
              <a:rPr lang="en-US" baseline="0" dirty="0" smtClean="0"/>
              <a:t>The same type of personalization can be done for every report.</a:t>
            </a:r>
            <a:endParaRPr lang="en-US" dirty="0" smtClean="0"/>
          </a:p>
          <a:p>
            <a:pPr algn="l"/>
            <a:endParaRPr lang="en-US" dirty="0"/>
          </a:p>
        </p:txBody>
      </p:sp>
      <p:sp>
        <p:nvSpPr>
          <p:cNvPr id="4" name="Slide Number Placeholder 3"/>
          <p:cNvSpPr>
            <a:spLocks noGrp="1"/>
          </p:cNvSpPr>
          <p:nvPr>
            <p:ph type="sldNum" sz="quarter" idx="10"/>
          </p:nvPr>
        </p:nvSpPr>
        <p:spPr/>
        <p:txBody>
          <a:bodyPr/>
          <a:lstStyle/>
          <a:p>
            <a:fld id="{B00F0FF4-8590-4570-95D6-FF1D6F9172EE}" type="slidenum">
              <a:rPr lang="en-US" smtClean="0"/>
              <a:t>3</a:t>
            </a:fld>
            <a:endParaRPr lang="en-US"/>
          </a:p>
        </p:txBody>
      </p:sp>
    </p:spTree>
    <p:extLst>
      <p:ext uri="{BB962C8B-B14F-4D97-AF65-F5344CB8AC3E}">
        <p14:creationId xmlns:p14="http://schemas.microsoft.com/office/powerpoint/2010/main" val="34946915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access the</a:t>
            </a:r>
            <a:r>
              <a:rPr lang="en-US" baseline="0" dirty="0" smtClean="0"/>
              <a:t> order status report in WBSCM, click reports and then order status report.</a:t>
            </a:r>
          </a:p>
          <a:p>
            <a:r>
              <a:rPr lang="en-US" baseline="0" dirty="0" smtClean="0"/>
              <a:t>To run the order status report, u</a:t>
            </a:r>
            <a:r>
              <a:rPr lang="en-US" dirty="0" smtClean="0"/>
              <a:t>sers </a:t>
            </a:r>
            <a:r>
              <a:rPr lang="en-US" dirty="0" smtClean="0"/>
              <a:t>are required to enter one of the following fields: Delivery Date, Order Number OR Shipment Receipt Date</a:t>
            </a:r>
          </a:p>
          <a:p>
            <a:r>
              <a:rPr lang="en-US" dirty="0"/>
              <a:t>One or multiple fields can be filled to run a desired report.  The more fields filled out, the more specific the report will be generated. </a:t>
            </a:r>
            <a:endParaRPr lang="en-US" dirty="0"/>
          </a:p>
        </p:txBody>
      </p:sp>
      <p:sp>
        <p:nvSpPr>
          <p:cNvPr id="4" name="Slide Number Placeholder 3"/>
          <p:cNvSpPr>
            <a:spLocks noGrp="1"/>
          </p:cNvSpPr>
          <p:nvPr>
            <p:ph type="sldNum" sz="quarter" idx="10"/>
          </p:nvPr>
        </p:nvSpPr>
        <p:spPr/>
        <p:txBody>
          <a:bodyPr/>
          <a:lstStyle/>
          <a:p>
            <a:fld id="{B00F0FF4-8590-4570-95D6-FF1D6F9172EE}" type="slidenum">
              <a:rPr lang="en-US" smtClean="0"/>
              <a:t>4</a:t>
            </a:fld>
            <a:endParaRPr lang="en-US"/>
          </a:p>
        </p:txBody>
      </p:sp>
    </p:spTree>
    <p:extLst>
      <p:ext uri="{BB962C8B-B14F-4D97-AF65-F5344CB8AC3E}">
        <p14:creationId xmlns:p14="http://schemas.microsoft.com/office/powerpoint/2010/main" val="23732790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458">
              <a:defRPr/>
            </a:pPr>
            <a:r>
              <a:rPr lang="en-US" dirty="0" smtClean="0"/>
              <a:t>Instead of running reports and then filtering the information</a:t>
            </a:r>
            <a:r>
              <a:rPr lang="en-US" baseline="0" dirty="0" smtClean="0"/>
              <a:t> you don’t want</a:t>
            </a:r>
            <a:r>
              <a:rPr lang="en-US" dirty="0" smtClean="0"/>
              <a:t>, you can set up reports to exclude certain information.</a:t>
            </a:r>
            <a:endParaRPr lang="en-US" b="1" dirty="0" smtClean="0"/>
          </a:p>
          <a:p>
            <a:pPr defTabSz="924458">
              <a:defRPr/>
            </a:pPr>
            <a:endParaRPr lang="en-US" b="0" dirty="0" smtClean="0"/>
          </a:p>
          <a:p>
            <a:pPr defTabSz="924458">
              <a:defRPr/>
            </a:pPr>
            <a:r>
              <a:rPr lang="en-US" b="0" dirty="0" smtClean="0"/>
              <a:t>For example,</a:t>
            </a:r>
            <a:r>
              <a:rPr lang="en-US" b="0" baseline="0" dirty="0" smtClean="0"/>
              <a:t> you could exclude cancelled orders or </a:t>
            </a:r>
            <a:r>
              <a:rPr lang="en-US" b="0" baseline="0" dirty="0" smtClean="0"/>
              <a:t>exclude the </a:t>
            </a:r>
            <a:r>
              <a:rPr lang="en-US" b="0" baseline="0" dirty="0" smtClean="0"/>
              <a:t>Ship-to party of our state warehouse so you just see diversion orders.</a:t>
            </a:r>
            <a:endParaRPr lang="en-US" b="0" dirty="0" smtClean="0"/>
          </a:p>
          <a:p>
            <a:endParaRPr lang="en-US" b="0" dirty="0" smtClean="0"/>
          </a:p>
          <a:p>
            <a:r>
              <a:rPr lang="en-US" b="0" dirty="0" smtClean="0"/>
              <a:t>To</a:t>
            </a:r>
            <a:r>
              <a:rPr lang="en-US" b="0" baseline="0" dirty="0" smtClean="0"/>
              <a:t> exclude cancelled orders, click the gray diamond next to status, click on ‘unequal to’ then enter or click the status code to eliminate and click ok. </a:t>
            </a:r>
            <a:endParaRPr lang="en-US" b="0" dirty="0"/>
          </a:p>
        </p:txBody>
      </p:sp>
      <p:sp>
        <p:nvSpPr>
          <p:cNvPr id="4" name="Slide Number Placeholder 3"/>
          <p:cNvSpPr>
            <a:spLocks noGrp="1"/>
          </p:cNvSpPr>
          <p:nvPr>
            <p:ph type="sldNum" sz="quarter" idx="10"/>
          </p:nvPr>
        </p:nvSpPr>
        <p:spPr/>
        <p:txBody>
          <a:bodyPr/>
          <a:lstStyle/>
          <a:p>
            <a:fld id="{B00F0FF4-8590-4570-95D6-FF1D6F9172EE}" type="slidenum">
              <a:rPr lang="en-US" smtClean="0"/>
              <a:t>5</a:t>
            </a:fld>
            <a:endParaRPr lang="en-US"/>
          </a:p>
        </p:txBody>
      </p:sp>
    </p:spTree>
    <p:extLst>
      <p:ext uri="{BB962C8B-B14F-4D97-AF65-F5344CB8AC3E}">
        <p14:creationId xmlns:p14="http://schemas.microsoft.com/office/powerpoint/2010/main" val="6022190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Click on the yellow</a:t>
            </a:r>
            <a:r>
              <a:rPr lang="en-US" baseline="0" dirty="0" smtClean="0"/>
              <a:t> area to add multiple criteria to a search box</a:t>
            </a:r>
          </a:p>
          <a:p>
            <a:r>
              <a:rPr lang="en-US" baseline="0" dirty="0" smtClean="0"/>
              <a:t>Select all the desired criteria and click ok</a:t>
            </a:r>
          </a:p>
          <a:p>
            <a:r>
              <a:rPr lang="en-US" baseline="0" dirty="0" smtClean="0"/>
              <a:t>There will be a green line under the arrow when multiple criteria has been added</a:t>
            </a:r>
            <a:endParaRPr lang="en-US" dirty="0"/>
          </a:p>
        </p:txBody>
      </p:sp>
      <p:sp>
        <p:nvSpPr>
          <p:cNvPr id="4" name="Slide Number Placeholder 3"/>
          <p:cNvSpPr>
            <a:spLocks noGrp="1"/>
          </p:cNvSpPr>
          <p:nvPr>
            <p:ph type="sldNum" sz="quarter" idx="10"/>
          </p:nvPr>
        </p:nvSpPr>
        <p:spPr/>
        <p:txBody>
          <a:bodyPr/>
          <a:lstStyle/>
          <a:p>
            <a:fld id="{B00F0FF4-8590-4570-95D6-FF1D6F9172EE}" type="slidenum">
              <a:rPr lang="en-US" smtClean="0"/>
              <a:t>6</a:t>
            </a:fld>
            <a:endParaRPr lang="en-US"/>
          </a:p>
        </p:txBody>
      </p:sp>
    </p:spTree>
    <p:extLst>
      <p:ext uri="{BB962C8B-B14F-4D97-AF65-F5344CB8AC3E}">
        <p14:creationId xmlns:p14="http://schemas.microsoft.com/office/powerpoint/2010/main" val="26524611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Variants are prefilled</a:t>
            </a:r>
            <a:r>
              <a:rPr lang="en-US" baseline="0" dirty="0" smtClean="0"/>
              <a:t> queries.  These are used when you want to duplicate the same query throughout the year.  </a:t>
            </a:r>
            <a:endParaRPr lang="en-US" dirty="0" smtClean="0"/>
          </a:p>
          <a:p>
            <a:r>
              <a:rPr lang="en-US" dirty="0" smtClean="0"/>
              <a:t>Click </a:t>
            </a:r>
            <a:r>
              <a:rPr lang="en-US" dirty="0" smtClean="0"/>
              <a:t>Show</a:t>
            </a:r>
            <a:r>
              <a:rPr lang="en-US" baseline="0" dirty="0" smtClean="0"/>
              <a:t> Variants, fill in your query as desired.</a:t>
            </a:r>
          </a:p>
          <a:p>
            <a:r>
              <a:rPr lang="en-US" baseline="0" dirty="0" smtClean="0"/>
              <a:t>Title the Variant and Save. </a:t>
            </a:r>
          </a:p>
          <a:p>
            <a:endParaRPr lang="en-US" baseline="0" dirty="0" smtClean="0"/>
          </a:p>
          <a:p>
            <a:r>
              <a:rPr lang="en-US" baseline="0" dirty="0" smtClean="0"/>
              <a:t>To access variant, click Show Variant, type Variant name and click load and then execute</a:t>
            </a:r>
            <a:endParaRPr lang="en-US" dirty="0"/>
          </a:p>
        </p:txBody>
      </p:sp>
      <p:sp>
        <p:nvSpPr>
          <p:cNvPr id="4" name="Slide Number Placeholder 3"/>
          <p:cNvSpPr>
            <a:spLocks noGrp="1"/>
          </p:cNvSpPr>
          <p:nvPr>
            <p:ph type="sldNum" sz="quarter" idx="10"/>
          </p:nvPr>
        </p:nvSpPr>
        <p:spPr/>
        <p:txBody>
          <a:bodyPr/>
          <a:lstStyle/>
          <a:p>
            <a:fld id="{B00F0FF4-8590-4570-95D6-FF1D6F9172EE}" type="slidenum">
              <a:rPr lang="en-US" smtClean="0"/>
              <a:t>7</a:t>
            </a:fld>
            <a:endParaRPr lang="en-US"/>
          </a:p>
        </p:txBody>
      </p:sp>
    </p:spTree>
    <p:extLst>
      <p:ext uri="{BB962C8B-B14F-4D97-AF65-F5344CB8AC3E}">
        <p14:creationId xmlns:p14="http://schemas.microsoft.com/office/powerpoint/2010/main" val="14438936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Once</a:t>
            </a:r>
            <a:r>
              <a:rPr lang="en-US" baseline="0" dirty="0" smtClean="0"/>
              <a:t> you have run the query by pressing execute, you have the option of editing the columns and the order of the display of columns.</a:t>
            </a:r>
          </a:p>
          <a:p>
            <a:r>
              <a:rPr lang="en-US" baseline="0" dirty="0" smtClean="0"/>
              <a:t>First click on the wrench icon, in the settings box you can add or remove columns and change the sequence of columns as they display on the report. </a:t>
            </a:r>
          </a:p>
          <a:p>
            <a:r>
              <a:rPr lang="en-US" baseline="0" dirty="0" smtClean="0"/>
              <a:t>Once you are finished, click save as. </a:t>
            </a:r>
            <a:endParaRPr lang="en-US" dirty="0"/>
          </a:p>
        </p:txBody>
      </p:sp>
      <p:sp>
        <p:nvSpPr>
          <p:cNvPr id="4" name="Slide Number Placeholder 3"/>
          <p:cNvSpPr>
            <a:spLocks noGrp="1"/>
          </p:cNvSpPr>
          <p:nvPr>
            <p:ph type="sldNum" sz="quarter" idx="10"/>
          </p:nvPr>
        </p:nvSpPr>
        <p:spPr/>
        <p:txBody>
          <a:bodyPr/>
          <a:lstStyle/>
          <a:p>
            <a:fld id="{B00F0FF4-8590-4570-95D6-FF1D6F9172EE}" type="slidenum">
              <a:rPr lang="en-US" smtClean="0"/>
              <a:t>8</a:t>
            </a:fld>
            <a:endParaRPr lang="en-US"/>
          </a:p>
        </p:txBody>
      </p:sp>
    </p:spTree>
    <p:extLst>
      <p:ext uri="{BB962C8B-B14F-4D97-AF65-F5344CB8AC3E}">
        <p14:creationId xmlns:p14="http://schemas.microsoft.com/office/powerpoint/2010/main" val="17209803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After clicking</a:t>
            </a:r>
            <a:r>
              <a:rPr lang="en-US" baseline="0" dirty="0" smtClean="0"/>
              <a:t> Save as, you will have a dialog box come up.  You type in the description name and press ok.  If you want it to be the default report view, click the initial view box.</a:t>
            </a:r>
          </a:p>
          <a:p>
            <a:endParaRPr lang="en-US" baseline="0" dirty="0" smtClean="0"/>
          </a:p>
          <a:p>
            <a:r>
              <a:rPr lang="en-US" baseline="0" dirty="0" smtClean="0"/>
              <a:t>Now </a:t>
            </a:r>
            <a:r>
              <a:rPr lang="en-US" baseline="0" dirty="0" smtClean="0"/>
              <a:t>every time </a:t>
            </a:r>
            <a:r>
              <a:rPr lang="en-US" baseline="0" dirty="0" smtClean="0"/>
              <a:t>you run the query, you will have a drop down box next to view.  You can make any number of custom report views and choose the one that matches your needs. </a:t>
            </a:r>
            <a:endParaRPr lang="en-US" dirty="0"/>
          </a:p>
        </p:txBody>
      </p:sp>
      <p:sp>
        <p:nvSpPr>
          <p:cNvPr id="4" name="Slide Number Placeholder 3"/>
          <p:cNvSpPr>
            <a:spLocks noGrp="1"/>
          </p:cNvSpPr>
          <p:nvPr>
            <p:ph type="sldNum" sz="quarter" idx="10"/>
          </p:nvPr>
        </p:nvSpPr>
        <p:spPr/>
        <p:txBody>
          <a:bodyPr/>
          <a:lstStyle/>
          <a:p>
            <a:fld id="{B00F0FF4-8590-4570-95D6-FF1D6F9172EE}" type="slidenum">
              <a:rPr lang="en-US" smtClean="0"/>
              <a:t>9</a:t>
            </a:fld>
            <a:endParaRPr lang="en-US"/>
          </a:p>
        </p:txBody>
      </p:sp>
    </p:spTree>
    <p:extLst>
      <p:ext uri="{BB962C8B-B14F-4D97-AF65-F5344CB8AC3E}">
        <p14:creationId xmlns:p14="http://schemas.microsoft.com/office/powerpoint/2010/main" val="372607324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716213" y="609600"/>
            <a:ext cx="3711575" cy="166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2130425"/>
            <a:ext cx="7772400" cy="1470025"/>
          </a:xfrm>
        </p:spPr>
        <p:txBody>
          <a:bodyPr/>
          <a:lstStyle>
            <a:lvl1pPr>
              <a:defRPr sz="4000">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3000">
                <a:latin typeface="Arial" panose="020B0604020202020204" pitchFamily="34" charset="0"/>
                <a:cs typeface="Arial" panose="020B0604020202020204"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Tree>
    <p:extLst>
      <p:ext uri="{BB962C8B-B14F-4D97-AF65-F5344CB8AC3E}">
        <p14:creationId xmlns:p14="http://schemas.microsoft.com/office/powerpoint/2010/main" val="1157935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Bookman Old Style" panose="02050604050505020204" pitchFamily="18" charset="0"/>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Bookman Old Style" panose="02050604050505020204" pitchFamily="18" charset="0"/>
              </a:defRPr>
            </a:lvl1pPr>
            <a:lvl2pPr>
              <a:defRPr>
                <a:latin typeface="Bookman Old Style" panose="02050604050505020204" pitchFamily="18" charset="0"/>
              </a:defRPr>
            </a:lvl2pPr>
            <a:lvl3pPr>
              <a:defRPr>
                <a:latin typeface="Bookman Old Style" panose="02050604050505020204" pitchFamily="18" charset="0"/>
              </a:defRPr>
            </a:lvl3pPr>
            <a:lvl4pPr>
              <a:defRPr>
                <a:latin typeface="Bookman Old Style" panose="02050604050505020204" pitchFamily="18" charset="0"/>
              </a:defRPr>
            </a:lvl4pPr>
            <a:lvl5pPr marL="2057400" indent="-228600">
              <a:buFont typeface="Arial" panose="020B0604020202020204" pitchFamily="34" charset="0"/>
              <a:buChar char="•"/>
              <a:defRPr>
                <a:latin typeface="Bookman Old Style" panose="02050604050505020204"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fld id="{D61F6503-14FC-445C-9F55-C5012BD0935D}" type="datetimeFigureOut">
              <a:rPr lang="en-US" smtClean="0"/>
              <a:t>7/25/2017</a:t>
            </a:fld>
            <a:endParaRPr lang="en-US"/>
          </a:p>
        </p:txBody>
      </p:sp>
      <p:sp>
        <p:nvSpPr>
          <p:cNvPr id="6" name="Slide Number Placeholder 5"/>
          <p:cNvSpPr>
            <a:spLocks noGrp="1"/>
          </p:cNvSpPr>
          <p:nvPr>
            <p:ph type="sldNum" sz="quarter" idx="11"/>
          </p:nvPr>
        </p:nvSpPr>
        <p:spPr>
          <a:xfrm>
            <a:off x="6096000" y="6245225"/>
            <a:ext cx="2133600" cy="476250"/>
          </a:xfrm>
        </p:spPr>
        <p:txBody>
          <a:bodyPr/>
          <a:lstStyle>
            <a:lvl1pPr>
              <a:defRPr/>
            </a:lvl1pPr>
          </a:lstStyle>
          <a:p>
            <a:fld id="{84714BF3-5737-42B8-877E-EB0102A052A3}" type="slidenum">
              <a:rPr lang="en-US" smtClean="0"/>
              <a:t>‹#›</a:t>
            </a:fld>
            <a:endParaRPr lang="en-US"/>
          </a:p>
        </p:txBody>
      </p:sp>
    </p:spTree>
    <p:extLst>
      <p:ext uri="{BB962C8B-B14F-4D97-AF65-F5344CB8AC3E}">
        <p14:creationId xmlns:p14="http://schemas.microsoft.com/office/powerpoint/2010/main" val="11048803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7010400" y="274638"/>
            <a:ext cx="2057400" cy="5851525"/>
          </a:xfrm>
        </p:spPr>
        <p:txBody>
          <a:bodyPr vert="eaVert"/>
          <a:lstStyle>
            <a:lvl1pPr>
              <a:defRPr sz="4000">
                <a:latin typeface="Bookman Old Style" panose="02050604050505020204" pitchFamily="18" charset="0"/>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274638"/>
            <a:ext cx="6019800" cy="5578705"/>
          </a:xfrm>
        </p:spPr>
        <p:txBody>
          <a:bodyPr vert="eaVert"/>
          <a:lstStyle>
            <a:lvl1pPr>
              <a:defRPr>
                <a:latin typeface="Bookman Old Style" panose="02050604050505020204" pitchFamily="18" charset="0"/>
              </a:defRPr>
            </a:lvl1pPr>
            <a:lvl2pPr>
              <a:defRPr>
                <a:latin typeface="Bookman Old Style" panose="02050604050505020204" pitchFamily="18" charset="0"/>
              </a:defRPr>
            </a:lvl2pPr>
            <a:lvl3pPr>
              <a:defRPr>
                <a:latin typeface="Bookman Old Style" panose="02050604050505020204" pitchFamily="18" charset="0"/>
              </a:defRPr>
            </a:lvl3pPr>
            <a:lvl4pPr>
              <a:defRPr>
                <a:latin typeface="Bookman Old Style" panose="02050604050505020204" pitchFamily="18" charset="0"/>
              </a:defRPr>
            </a:lvl4pPr>
            <a:lvl5pPr marL="2057400" indent="-228600">
              <a:buFont typeface="Arial" panose="020B0604020202020204" pitchFamily="34" charset="0"/>
              <a:buChar char="•"/>
              <a:defRPr>
                <a:latin typeface="Bookman Old Style" panose="02050604050505020204"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fld id="{D61F6503-14FC-445C-9F55-C5012BD0935D}" type="datetimeFigureOut">
              <a:rPr lang="en-US" smtClean="0"/>
              <a:t>7/25/2017</a:t>
            </a:fld>
            <a:endParaRPr lang="en-US"/>
          </a:p>
        </p:txBody>
      </p:sp>
      <p:sp>
        <p:nvSpPr>
          <p:cNvPr id="6" name="Slide Number Placeholder 5"/>
          <p:cNvSpPr>
            <a:spLocks noGrp="1"/>
          </p:cNvSpPr>
          <p:nvPr>
            <p:ph type="sldNum" sz="quarter" idx="11"/>
          </p:nvPr>
        </p:nvSpPr>
        <p:spPr>
          <a:xfrm>
            <a:off x="6096000" y="6245225"/>
            <a:ext cx="2133600" cy="476250"/>
          </a:xfrm>
        </p:spPr>
        <p:txBody>
          <a:bodyPr/>
          <a:lstStyle>
            <a:lvl1pPr>
              <a:defRPr/>
            </a:lvl1pPr>
          </a:lstStyle>
          <a:p>
            <a:fld id="{84714BF3-5737-42B8-877E-EB0102A052A3}" type="slidenum">
              <a:rPr lang="en-US" smtClean="0"/>
              <a:t>‹#›</a:t>
            </a:fld>
            <a:endParaRPr lang="en-US"/>
          </a:p>
        </p:txBody>
      </p:sp>
    </p:spTree>
    <p:extLst>
      <p:ext uri="{BB962C8B-B14F-4D97-AF65-F5344CB8AC3E}">
        <p14:creationId xmlns:p14="http://schemas.microsoft.com/office/powerpoint/2010/main" val="2860950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838200" y="1600201"/>
            <a:ext cx="8229600" cy="4267199"/>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marL="2057400" indent="-228600">
              <a:buFont typeface="Arial" panose="020B0604020202020204" pitchFamily="34" charset="0"/>
              <a:buChar char="•"/>
              <a:defRPr>
                <a:latin typeface="Arial" panose="020B0604020202020204" pitchFamily="34" charset="0"/>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D61F6503-14FC-445C-9F55-C5012BD0935D}" type="datetimeFigureOut">
              <a:rPr lang="en-US" smtClean="0"/>
              <a:t>7/25/2017</a:t>
            </a:fld>
            <a:endParaRPr lang="en-US"/>
          </a:p>
        </p:txBody>
      </p:sp>
      <p:sp>
        <p:nvSpPr>
          <p:cNvPr id="6" name="Slide Number Placeholder 5"/>
          <p:cNvSpPr>
            <a:spLocks noGrp="1"/>
          </p:cNvSpPr>
          <p:nvPr>
            <p:ph type="sldNum" sz="quarter" idx="11"/>
          </p:nvPr>
        </p:nvSpPr>
        <p:spPr>
          <a:xfrm>
            <a:off x="6096000" y="6245225"/>
            <a:ext cx="2133600" cy="476250"/>
          </a:xfrm>
        </p:spPr>
        <p:txBody>
          <a:bodyPr/>
          <a:lstStyle>
            <a:lvl1pPr>
              <a:defRPr>
                <a:latin typeface="Arial" panose="020B0604020202020204" pitchFamily="34" charset="0"/>
                <a:cs typeface="Arial" panose="020B0604020202020204" pitchFamily="34" charset="0"/>
              </a:defRPr>
            </a:lvl1pPr>
          </a:lstStyle>
          <a:p>
            <a:fld id="{84714BF3-5737-42B8-877E-EB0102A052A3}" type="slidenum">
              <a:rPr lang="en-US" smtClean="0"/>
              <a:t>‹#›</a:t>
            </a:fld>
            <a:endParaRPr lang="en-US"/>
          </a:p>
        </p:txBody>
      </p:sp>
    </p:spTree>
    <p:extLst>
      <p:ext uri="{BB962C8B-B14F-4D97-AF65-F5344CB8AC3E}">
        <p14:creationId xmlns:p14="http://schemas.microsoft.com/office/powerpoint/2010/main" val="4012616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716213" y="609600"/>
            <a:ext cx="3711575" cy="166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22313" y="4406900"/>
            <a:ext cx="7772400" cy="1362075"/>
          </a:xfrm>
        </p:spPr>
        <p:txBody>
          <a:bodyPr anchor="t"/>
          <a:lstStyle>
            <a:lvl1pPr algn="l">
              <a:defRPr sz="4000" b="0" cap="all">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Arial" panose="020B0604020202020204" pitchFamily="34" charset="0"/>
                <a:cs typeface="Arial" panose="020B0604020202020204"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264385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600200"/>
            <a:ext cx="4038600" cy="425314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9200" y="1600200"/>
            <a:ext cx="4038600" cy="425314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D61F6503-14FC-445C-9F55-C5012BD0935D}" type="datetimeFigureOut">
              <a:rPr lang="en-US" smtClean="0"/>
              <a:t>7/25/2017</a:t>
            </a:fld>
            <a:endParaRPr lang="en-US"/>
          </a:p>
        </p:txBody>
      </p:sp>
      <p:sp>
        <p:nvSpPr>
          <p:cNvPr id="7" name="Slide Number Placeholder 6"/>
          <p:cNvSpPr>
            <a:spLocks noGrp="1"/>
          </p:cNvSpPr>
          <p:nvPr>
            <p:ph type="sldNum" sz="quarter" idx="11"/>
          </p:nvPr>
        </p:nvSpPr>
        <p:spPr>
          <a:xfrm>
            <a:off x="6096000" y="6245225"/>
            <a:ext cx="2133600" cy="476250"/>
          </a:xfrm>
        </p:spPr>
        <p:txBody>
          <a:bodyPr/>
          <a:lstStyle>
            <a:lvl1pPr>
              <a:defRPr>
                <a:latin typeface="Arial" panose="020B0604020202020204" pitchFamily="34" charset="0"/>
                <a:cs typeface="Arial" panose="020B0604020202020204" pitchFamily="34" charset="0"/>
              </a:defRPr>
            </a:lvl1pPr>
          </a:lstStyle>
          <a:p>
            <a:fld id="{84714BF3-5737-42B8-877E-EB0102A052A3}" type="slidenum">
              <a:rPr lang="en-US" smtClean="0"/>
              <a:t>‹#›</a:t>
            </a:fld>
            <a:endParaRPr lang="en-US"/>
          </a:p>
        </p:txBody>
      </p:sp>
    </p:spTree>
    <p:extLst>
      <p:ext uri="{BB962C8B-B14F-4D97-AF65-F5344CB8AC3E}">
        <p14:creationId xmlns:p14="http://schemas.microsoft.com/office/powerpoint/2010/main" val="2923171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8229600" cy="1143000"/>
          </a:xfrm>
        </p:spPr>
        <p:txBody>
          <a:bodyPr/>
          <a:lstStyle>
            <a:lvl1pPr>
              <a:defRPr sz="4000">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0" u="sng">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768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0" u="sng">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768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6"/>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D61F6503-14FC-445C-9F55-C5012BD0935D}" type="datetimeFigureOut">
              <a:rPr lang="en-US" smtClean="0"/>
              <a:t>7/25/2017</a:t>
            </a:fld>
            <a:endParaRPr lang="en-US"/>
          </a:p>
        </p:txBody>
      </p:sp>
      <p:sp>
        <p:nvSpPr>
          <p:cNvPr id="9" name="Slide Number Placeholder 8"/>
          <p:cNvSpPr>
            <a:spLocks noGrp="1"/>
          </p:cNvSpPr>
          <p:nvPr>
            <p:ph type="sldNum" sz="quarter" idx="11"/>
          </p:nvPr>
        </p:nvSpPr>
        <p:spPr>
          <a:xfrm>
            <a:off x="6096000" y="6245225"/>
            <a:ext cx="2133600" cy="476250"/>
          </a:xfrm>
        </p:spPr>
        <p:txBody>
          <a:bodyPr/>
          <a:lstStyle>
            <a:lvl1pPr>
              <a:defRPr>
                <a:latin typeface="Arial" panose="020B0604020202020204" pitchFamily="34" charset="0"/>
                <a:cs typeface="Arial" panose="020B0604020202020204" pitchFamily="34" charset="0"/>
              </a:defRPr>
            </a:lvl1pPr>
          </a:lstStyle>
          <a:p>
            <a:fld id="{84714BF3-5737-42B8-877E-EB0102A052A3}" type="slidenum">
              <a:rPr lang="en-US" smtClean="0"/>
              <a:t>‹#›</a:t>
            </a:fld>
            <a:endParaRPr lang="en-US"/>
          </a:p>
        </p:txBody>
      </p:sp>
    </p:spTree>
    <p:extLst>
      <p:ext uri="{BB962C8B-B14F-4D97-AF65-F5344CB8AC3E}">
        <p14:creationId xmlns:p14="http://schemas.microsoft.com/office/powerpoint/2010/main" val="3683174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4" name="Date Placeholder 2"/>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D61F6503-14FC-445C-9F55-C5012BD0935D}" type="datetimeFigureOut">
              <a:rPr lang="en-US" smtClean="0"/>
              <a:t>7/25/2017</a:t>
            </a:fld>
            <a:endParaRPr lang="en-US"/>
          </a:p>
        </p:txBody>
      </p:sp>
      <p:sp>
        <p:nvSpPr>
          <p:cNvPr id="5" name="Slide Number Placeholder 4"/>
          <p:cNvSpPr>
            <a:spLocks noGrp="1"/>
          </p:cNvSpPr>
          <p:nvPr>
            <p:ph type="sldNum" sz="quarter" idx="11"/>
          </p:nvPr>
        </p:nvSpPr>
        <p:spPr>
          <a:xfrm>
            <a:off x="6096000" y="6245225"/>
            <a:ext cx="2133600" cy="476250"/>
          </a:xfrm>
        </p:spPr>
        <p:txBody>
          <a:bodyPr/>
          <a:lstStyle>
            <a:lvl1pPr>
              <a:defRPr>
                <a:latin typeface="Arial" panose="020B0604020202020204" pitchFamily="34" charset="0"/>
                <a:cs typeface="Arial" panose="020B0604020202020204" pitchFamily="34" charset="0"/>
              </a:defRPr>
            </a:lvl1pPr>
          </a:lstStyle>
          <a:p>
            <a:fld id="{84714BF3-5737-42B8-877E-EB0102A052A3}" type="slidenum">
              <a:rPr lang="en-US" smtClean="0"/>
              <a:t>‹#›</a:t>
            </a:fld>
            <a:endParaRPr lang="en-US"/>
          </a:p>
        </p:txBody>
      </p:sp>
    </p:spTree>
    <p:extLst>
      <p:ext uri="{BB962C8B-B14F-4D97-AF65-F5344CB8AC3E}">
        <p14:creationId xmlns:p14="http://schemas.microsoft.com/office/powerpoint/2010/main" val="2582045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ate Placeholder 1"/>
          <p:cNvSpPr>
            <a:spLocks noGrp="1"/>
          </p:cNvSpPr>
          <p:nvPr>
            <p:ph type="dt" sz="half" idx="10"/>
          </p:nvPr>
        </p:nvSpPr>
        <p:spPr/>
        <p:txBody>
          <a:bodyPr/>
          <a:lstStyle>
            <a:lvl1pPr>
              <a:defRPr/>
            </a:lvl1pPr>
          </a:lstStyle>
          <a:p>
            <a:fld id="{D61F6503-14FC-445C-9F55-C5012BD0935D}" type="datetimeFigureOut">
              <a:rPr lang="en-US" smtClean="0"/>
              <a:t>7/25/2017</a:t>
            </a:fld>
            <a:endParaRPr lang="en-US"/>
          </a:p>
        </p:txBody>
      </p:sp>
      <p:sp>
        <p:nvSpPr>
          <p:cNvPr id="4" name="Slide Number Placeholder 3"/>
          <p:cNvSpPr>
            <a:spLocks noGrp="1"/>
          </p:cNvSpPr>
          <p:nvPr>
            <p:ph type="sldNum" sz="quarter" idx="11"/>
          </p:nvPr>
        </p:nvSpPr>
        <p:spPr>
          <a:xfrm>
            <a:off x="6096000" y="6245225"/>
            <a:ext cx="2133600" cy="476250"/>
          </a:xfrm>
        </p:spPr>
        <p:txBody>
          <a:bodyPr/>
          <a:lstStyle>
            <a:lvl1pPr>
              <a:defRPr>
                <a:latin typeface="Arial" panose="020B0604020202020204" pitchFamily="34" charset="0"/>
                <a:cs typeface="Arial" panose="020B0604020202020204" pitchFamily="34" charset="0"/>
              </a:defRPr>
            </a:lvl1pPr>
          </a:lstStyle>
          <a:p>
            <a:fld id="{84714BF3-5737-42B8-877E-EB0102A052A3}" type="slidenum">
              <a:rPr lang="en-US" smtClean="0"/>
              <a:t>‹#›</a:t>
            </a:fld>
            <a:endParaRPr lang="en-US"/>
          </a:p>
        </p:txBody>
      </p:sp>
    </p:spTree>
    <p:extLst>
      <p:ext uri="{BB962C8B-B14F-4D97-AF65-F5344CB8AC3E}">
        <p14:creationId xmlns:p14="http://schemas.microsoft.com/office/powerpoint/2010/main" val="3713982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3050"/>
            <a:ext cx="3008313" cy="1162050"/>
          </a:xfrm>
        </p:spPr>
        <p:txBody>
          <a:bodyPr anchor="b"/>
          <a:lstStyle>
            <a:lvl1pPr algn="ctr">
              <a:defRPr sz="20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575050" y="273050"/>
            <a:ext cx="5111750" cy="5580293"/>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marL="2057400" indent="-228600">
              <a:buFont typeface="Arial" panose="020B0604020202020204" pitchFamily="34" charset="0"/>
              <a:buChar cha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472407"/>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D61F6503-14FC-445C-9F55-C5012BD0935D}" type="datetimeFigureOut">
              <a:rPr lang="en-US" smtClean="0"/>
              <a:t>7/25/2017</a:t>
            </a:fld>
            <a:endParaRPr lang="en-US"/>
          </a:p>
        </p:txBody>
      </p:sp>
      <p:sp>
        <p:nvSpPr>
          <p:cNvPr id="7" name="Slide Number Placeholder 6"/>
          <p:cNvSpPr>
            <a:spLocks noGrp="1"/>
          </p:cNvSpPr>
          <p:nvPr>
            <p:ph type="sldNum" sz="quarter" idx="11"/>
          </p:nvPr>
        </p:nvSpPr>
        <p:spPr>
          <a:xfrm>
            <a:off x="6096000" y="6245225"/>
            <a:ext cx="2133600" cy="476250"/>
          </a:xfrm>
        </p:spPr>
        <p:txBody>
          <a:bodyPr/>
          <a:lstStyle>
            <a:lvl1pPr>
              <a:defRPr>
                <a:latin typeface="Arial" panose="020B0604020202020204" pitchFamily="34" charset="0"/>
                <a:cs typeface="Arial" panose="020B0604020202020204" pitchFamily="34" charset="0"/>
              </a:defRPr>
            </a:lvl1pPr>
          </a:lstStyle>
          <a:p>
            <a:fld id="{84714BF3-5737-42B8-877E-EB0102A052A3}" type="slidenum">
              <a:rPr lang="en-US" smtClean="0"/>
              <a:t>‹#›</a:t>
            </a:fld>
            <a:endParaRPr lang="en-US"/>
          </a:p>
        </p:txBody>
      </p:sp>
    </p:spTree>
    <p:extLst>
      <p:ext uri="{BB962C8B-B14F-4D97-AF65-F5344CB8AC3E}">
        <p14:creationId xmlns:p14="http://schemas.microsoft.com/office/powerpoint/2010/main" val="4028722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792288" y="4800600"/>
            <a:ext cx="5486400" cy="566738"/>
          </a:xfrm>
        </p:spPr>
        <p:txBody>
          <a:bodyPr anchor="b"/>
          <a:lstStyle>
            <a:lvl1pPr algn="ctr">
              <a:defRPr sz="2000" b="0" u="sng">
                <a:latin typeface="Bookman Old Style" panose="02050604050505020204" pitchFamily="18" charset="0"/>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Bookman Old Style" panose="02050604050505020204" pitchFamily="18"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486005"/>
          </a:xfrm>
        </p:spPr>
        <p:txBody>
          <a:bodyPr/>
          <a:lstStyle>
            <a:lvl1pPr marL="0" indent="0" algn="ctr">
              <a:buNone/>
              <a:defRPr sz="1400">
                <a:latin typeface="Bookman Old Style" panose="020506040505050202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vl1pPr>
          </a:lstStyle>
          <a:p>
            <a:fld id="{D61F6503-14FC-445C-9F55-C5012BD0935D}" type="datetimeFigureOut">
              <a:rPr lang="en-US" smtClean="0"/>
              <a:t>7/25/2017</a:t>
            </a:fld>
            <a:endParaRPr lang="en-US"/>
          </a:p>
        </p:txBody>
      </p:sp>
      <p:sp>
        <p:nvSpPr>
          <p:cNvPr id="7" name="Slide Number Placeholder 6"/>
          <p:cNvSpPr>
            <a:spLocks noGrp="1"/>
          </p:cNvSpPr>
          <p:nvPr>
            <p:ph type="sldNum" sz="quarter" idx="11"/>
          </p:nvPr>
        </p:nvSpPr>
        <p:spPr>
          <a:xfrm>
            <a:off x="6096000" y="6245225"/>
            <a:ext cx="2133600" cy="476250"/>
          </a:xfrm>
        </p:spPr>
        <p:txBody>
          <a:bodyPr/>
          <a:lstStyle>
            <a:lvl1pPr>
              <a:defRPr/>
            </a:lvl1pPr>
          </a:lstStyle>
          <a:p>
            <a:fld id="{84714BF3-5737-42B8-877E-EB0102A052A3}" type="slidenum">
              <a:rPr lang="en-US" smtClean="0"/>
              <a:t>‹#›</a:t>
            </a:fld>
            <a:endParaRPr lang="en-US"/>
          </a:p>
        </p:txBody>
      </p:sp>
    </p:spTree>
    <p:extLst>
      <p:ext uri="{BB962C8B-B14F-4D97-AF65-F5344CB8AC3E}">
        <p14:creationId xmlns:p14="http://schemas.microsoft.com/office/powerpoint/2010/main" val="946037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38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838200" y="1600200"/>
            <a:ext cx="8229600" cy="431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638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Arial" panose="020B0604020202020204" pitchFamily="34" charset="0"/>
                <a:cs typeface="Arial" panose="020B0604020202020204" pitchFamily="34" charset="0"/>
              </a:defRPr>
            </a:lvl1pPr>
          </a:lstStyle>
          <a:p>
            <a:fld id="{D61F6503-14FC-445C-9F55-C5012BD0935D}" type="datetimeFigureOut">
              <a:rPr lang="en-US" smtClean="0"/>
              <a:t>7/25/2017</a:t>
            </a:fld>
            <a:endParaRPr lang="en-US"/>
          </a:p>
        </p:txBody>
      </p:sp>
      <p:sp>
        <p:nvSpPr>
          <p:cNvPr id="16390" name="Rectangle 6"/>
          <p:cNvSpPr>
            <a:spLocks noGrp="1" noChangeArrowheads="1"/>
          </p:cNvSpPr>
          <p:nvPr>
            <p:ph type="sldNum" sz="quarter" idx="4"/>
          </p:nvPr>
        </p:nvSpPr>
        <p:spPr bwMode="auto">
          <a:xfrm>
            <a:off x="63246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Arial" panose="020B0604020202020204" pitchFamily="34" charset="0"/>
                <a:cs typeface="Arial" panose="020B0604020202020204" pitchFamily="34" charset="0"/>
              </a:defRPr>
            </a:lvl1pPr>
          </a:lstStyle>
          <a:p>
            <a:fld id="{84714BF3-5737-42B8-877E-EB0102A052A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ascr.usda.gov/complaint_filing_cust.html"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mailto:program.intake@usda.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WBSCM Report Personalization</a:t>
            </a:r>
            <a:endParaRPr lang="en-US" dirty="0"/>
          </a:p>
        </p:txBody>
      </p:sp>
      <p:sp>
        <p:nvSpPr>
          <p:cNvPr id="3" name="Subtitle 2"/>
          <p:cNvSpPr>
            <a:spLocks noGrp="1"/>
          </p:cNvSpPr>
          <p:nvPr>
            <p:ph type="subTitle" idx="1"/>
          </p:nvPr>
        </p:nvSpPr>
        <p:spPr/>
        <p:txBody>
          <a:bodyPr/>
          <a:lstStyle/>
          <a:p>
            <a:r>
              <a:rPr lang="en-US" dirty="0" smtClean="0"/>
              <a:t>Automatically download reports with the data you need in the way you need it.</a:t>
            </a:r>
            <a:endParaRPr lang="en-US" dirty="0"/>
          </a:p>
        </p:txBody>
      </p:sp>
    </p:spTree>
    <p:extLst>
      <p:ext uri="{BB962C8B-B14F-4D97-AF65-F5344CB8AC3E}">
        <p14:creationId xmlns:p14="http://schemas.microsoft.com/office/powerpoint/2010/main" val="35215493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pic>
        <p:nvPicPr>
          <p:cNvPr id="4" name="Picture 4" title="Colorful Hands Raised "/>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590800" y="1371600"/>
            <a:ext cx="4539574" cy="4267200"/>
          </a:xfrm>
        </p:spPr>
      </p:pic>
    </p:spTree>
    <p:extLst>
      <p:ext uri="{BB962C8B-B14F-4D97-AF65-F5344CB8AC3E}">
        <p14:creationId xmlns:p14="http://schemas.microsoft.com/office/powerpoint/2010/main" val="16790663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Non-Discrimination Statement</a:t>
            </a:r>
            <a:endParaRPr lang="en-US" dirty="0"/>
          </a:p>
        </p:txBody>
      </p:sp>
      <p:sp>
        <p:nvSpPr>
          <p:cNvPr id="3" name="Content Placeholder 2"/>
          <p:cNvSpPr>
            <a:spLocks noGrp="1"/>
          </p:cNvSpPr>
          <p:nvPr>
            <p:ph idx="1"/>
          </p:nvPr>
        </p:nvSpPr>
        <p:spPr>
          <a:xfrm>
            <a:off x="685800" y="1219200"/>
            <a:ext cx="8382000" cy="4724399"/>
          </a:xfrm>
        </p:spPr>
        <p:txBody>
          <a:bodyPr/>
          <a:lstStyle/>
          <a:p>
            <a:r>
              <a:rPr lang="en-US" altLang="en-US" sz="1150" dirty="0">
                <a:latin typeface="Arial" charset="0"/>
                <a:cs typeface="Arial" charset="0"/>
              </a:rPr>
              <a:t>In accordance with Federal civil rights law and U.S. Department of Agriculture (USDA) civil rights regulations and policies, the USDA, its Agencies, offices, and employees, and institutions participating in or administering USDA programs are prohibited from discriminating based on race, color, national origin, sex, disability, age, or reprisal or retaliation for prior civil rights activity in any program or activity conducted or funded by USDA.</a:t>
            </a:r>
            <a:br>
              <a:rPr lang="en-US" altLang="en-US" sz="1150" dirty="0">
                <a:latin typeface="Arial" charset="0"/>
                <a:cs typeface="Arial" charset="0"/>
              </a:rPr>
            </a:br>
            <a:r>
              <a:rPr lang="en-US" altLang="en-US" sz="1150" dirty="0">
                <a:latin typeface="Arial" charset="0"/>
                <a:cs typeface="Arial" charset="0"/>
              </a:rPr>
              <a:t/>
            </a:r>
            <a:br>
              <a:rPr lang="en-US" altLang="en-US" sz="1150" dirty="0">
                <a:latin typeface="Arial" charset="0"/>
                <a:cs typeface="Arial" charset="0"/>
              </a:rPr>
            </a:br>
            <a:r>
              <a:rPr lang="en-US" altLang="en-US" sz="1150" dirty="0">
                <a:latin typeface="Arial" charset="0"/>
                <a:cs typeface="Arial" charset="0"/>
              </a:rPr>
              <a:t>Persons with disabilities who require alternative means of communication for program information (e.g. Braille, large print, audiotape, American Sign Language, etc.), should contact the Agency (State or local) where they applied for benefits. Individuals who are deaf, hard of hearing or have speech disabilities may contact USDA through the Federal Relay Service at (800) 877-8339. Additionally, program information may be made available in languages other than English.</a:t>
            </a:r>
            <a:br>
              <a:rPr lang="en-US" altLang="en-US" sz="1150" dirty="0">
                <a:latin typeface="Arial" charset="0"/>
                <a:cs typeface="Arial" charset="0"/>
              </a:rPr>
            </a:br>
            <a:r>
              <a:rPr lang="en-US" altLang="en-US" sz="1150" dirty="0">
                <a:latin typeface="Arial" charset="0"/>
                <a:cs typeface="Arial" charset="0"/>
              </a:rPr>
              <a:t/>
            </a:r>
            <a:br>
              <a:rPr lang="en-US" altLang="en-US" sz="1150" dirty="0">
                <a:latin typeface="Arial" charset="0"/>
                <a:cs typeface="Arial" charset="0"/>
              </a:rPr>
            </a:br>
            <a:r>
              <a:rPr lang="en-US" altLang="en-US" sz="1150" dirty="0">
                <a:latin typeface="Arial" charset="0"/>
                <a:cs typeface="Arial" charset="0"/>
              </a:rPr>
              <a:t>To file a program complaint of discrimination, complete the USDA Program Discrimination Complaint Form, (AD-3027) found online at: </a:t>
            </a:r>
            <a:r>
              <a:rPr lang="en-US" altLang="en-US" sz="1150" dirty="0">
                <a:latin typeface="Arial" charset="0"/>
                <a:cs typeface="Arial" charset="0"/>
                <a:hlinkClick r:id="rId3"/>
              </a:rPr>
              <a:t>http://www.ascr.usda.gov/complaint_filing_cust.html</a:t>
            </a:r>
            <a:r>
              <a:rPr lang="en-US" altLang="en-US" sz="1150" dirty="0">
                <a:latin typeface="Arial" charset="0"/>
                <a:cs typeface="Arial" charset="0"/>
              </a:rPr>
              <a:t>, and at any USDA office, or write a letter addressed to USDA and provide in the letter all of the information requested in the form. To request a copy of the complaint form, call (866) 632-9992. </a:t>
            </a:r>
            <a:br>
              <a:rPr lang="en-US" altLang="en-US" sz="1150" dirty="0">
                <a:latin typeface="Arial" charset="0"/>
                <a:cs typeface="Arial" charset="0"/>
              </a:rPr>
            </a:br>
            <a:r>
              <a:rPr lang="en-US" altLang="en-US" sz="1150" dirty="0">
                <a:latin typeface="Arial" charset="0"/>
                <a:cs typeface="Arial" charset="0"/>
              </a:rPr>
              <a:t/>
            </a:r>
            <a:br>
              <a:rPr lang="en-US" altLang="en-US" sz="1150" dirty="0">
                <a:latin typeface="Arial" charset="0"/>
                <a:cs typeface="Arial" charset="0"/>
              </a:rPr>
            </a:br>
            <a:r>
              <a:rPr lang="en-US" altLang="en-US" sz="1150" dirty="0">
                <a:latin typeface="Arial" charset="0"/>
                <a:cs typeface="Arial" charset="0"/>
              </a:rPr>
              <a:t>Submit your completed form or letter to USDA by:</a:t>
            </a:r>
            <a:br>
              <a:rPr lang="en-US" altLang="en-US" sz="1150" dirty="0">
                <a:latin typeface="Arial" charset="0"/>
                <a:cs typeface="Arial" charset="0"/>
              </a:rPr>
            </a:br>
            <a:r>
              <a:rPr lang="en-US" altLang="en-US" sz="1150" dirty="0">
                <a:latin typeface="Arial" charset="0"/>
                <a:cs typeface="Arial" charset="0"/>
              </a:rPr>
              <a:t/>
            </a:r>
            <a:br>
              <a:rPr lang="en-US" altLang="en-US" sz="1150" dirty="0">
                <a:latin typeface="Arial" charset="0"/>
                <a:cs typeface="Arial" charset="0"/>
              </a:rPr>
            </a:br>
            <a:r>
              <a:rPr lang="en-US" altLang="en-US" sz="1150" dirty="0">
                <a:latin typeface="Arial" charset="0"/>
                <a:cs typeface="Arial" charset="0"/>
              </a:rPr>
              <a:t>(1) mail: U.S. Department of Agriculture</a:t>
            </a:r>
            <a:br>
              <a:rPr lang="en-US" altLang="en-US" sz="1150" dirty="0">
                <a:latin typeface="Arial" charset="0"/>
                <a:cs typeface="Arial" charset="0"/>
              </a:rPr>
            </a:br>
            <a:r>
              <a:rPr lang="en-US" altLang="en-US" sz="1150" dirty="0">
                <a:latin typeface="Arial" charset="0"/>
                <a:cs typeface="Arial" charset="0"/>
              </a:rPr>
              <a:t>Office of the Assistant Secretary for Civil Rights</a:t>
            </a:r>
            <a:br>
              <a:rPr lang="en-US" altLang="en-US" sz="1150" dirty="0">
                <a:latin typeface="Arial" charset="0"/>
                <a:cs typeface="Arial" charset="0"/>
              </a:rPr>
            </a:br>
            <a:r>
              <a:rPr lang="en-US" altLang="en-US" sz="1150" dirty="0">
                <a:latin typeface="Arial" charset="0"/>
                <a:cs typeface="Arial" charset="0"/>
              </a:rPr>
              <a:t>1400 Independence Avenue, SW</a:t>
            </a:r>
            <a:br>
              <a:rPr lang="en-US" altLang="en-US" sz="1150" dirty="0">
                <a:latin typeface="Arial" charset="0"/>
                <a:cs typeface="Arial" charset="0"/>
              </a:rPr>
            </a:br>
            <a:r>
              <a:rPr lang="en-US" altLang="en-US" sz="1150" dirty="0">
                <a:latin typeface="Arial" charset="0"/>
                <a:cs typeface="Arial" charset="0"/>
              </a:rPr>
              <a:t>Washington, D.C. 20250-9410;</a:t>
            </a:r>
            <a:br>
              <a:rPr lang="en-US" altLang="en-US" sz="1150" dirty="0">
                <a:latin typeface="Arial" charset="0"/>
                <a:cs typeface="Arial" charset="0"/>
              </a:rPr>
            </a:br>
            <a:r>
              <a:rPr lang="en-US" altLang="en-US" sz="1150" dirty="0">
                <a:latin typeface="Arial" charset="0"/>
                <a:cs typeface="Arial" charset="0"/>
              </a:rPr>
              <a:t/>
            </a:r>
            <a:br>
              <a:rPr lang="en-US" altLang="en-US" sz="1150" dirty="0">
                <a:latin typeface="Arial" charset="0"/>
                <a:cs typeface="Arial" charset="0"/>
              </a:rPr>
            </a:br>
            <a:r>
              <a:rPr lang="en-US" altLang="en-US" sz="1150" dirty="0">
                <a:latin typeface="Arial" charset="0"/>
                <a:cs typeface="Arial" charset="0"/>
              </a:rPr>
              <a:t>(2) fax: (202) 690-7442; or</a:t>
            </a:r>
            <a:br>
              <a:rPr lang="en-US" altLang="en-US" sz="1150" dirty="0">
                <a:latin typeface="Arial" charset="0"/>
                <a:cs typeface="Arial" charset="0"/>
              </a:rPr>
            </a:br>
            <a:r>
              <a:rPr lang="en-US" altLang="en-US" sz="1150" dirty="0">
                <a:latin typeface="Arial" charset="0"/>
                <a:cs typeface="Arial" charset="0"/>
              </a:rPr>
              <a:t/>
            </a:r>
            <a:br>
              <a:rPr lang="en-US" altLang="en-US" sz="1150" dirty="0">
                <a:latin typeface="Arial" charset="0"/>
                <a:cs typeface="Arial" charset="0"/>
              </a:rPr>
            </a:br>
            <a:r>
              <a:rPr lang="en-US" altLang="en-US" sz="1150" dirty="0">
                <a:latin typeface="Arial" charset="0"/>
                <a:cs typeface="Arial" charset="0"/>
              </a:rPr>
              <a:t>(3) email: </a:t>
            </a:r>
            <a:r>
              <a:rPr lang="en-US" altLang="en-US" sz="1150" dirty="0">
                <a:latin typeface="Arial" charset="0"/>
                <a:cs typeface="Arial" charset="0"/>
                <a:hlinkClick r:id="rId4"/>
              </a:rPr>
              <a:t>program.intake@usda.gov</a:t>
            </a:r>
            <a:r>
              <a:rPr lang="en-US" altLang="en-US" sz="1150" dirty="0">
                <a:latin typeface="Arial" charset="0"/>
                <a:cs typeface="Arial" charset="0"/>
              </a:rPr>
              <a:t> </a:t>
            </a:r>
            <a:br>
              <a:rPr lang="en-US" altLang="en-US" sz="1150" dirty="0">
                <a:latin typeface="Arial" charset="0"/>
                <a:cs typeface="Arial" charset="0"/>
              </a:rPr>
            </a:br>
            <a:r>
              <a:rPr lang="en-US" altLang="en-US" sz="1150" dirty="0">
                <a:latin typeface="Arial" charset="0"/>
                <a:cs typeface="Arial" charset="0"/>
              </a:rPr>
              <a:t/>
            </a:r>
            <a:br>
              <a:rPr lang="en-US" altLang="en-US" sz="1150" dirty="0">
                <a:latin typeface="Arial" charset="0"/>
                <a:cs typeface="Arial" charset="0"/>
              </a:rPr>
            </a:br>
            <a:r>
              <a:rPr lang="en-US" altLang="en-US" sz="1150" dirty="0">
                <a:latin typeface="Arial" charset="0"/>
                <a:cs typeface="Arial" charset="0"/>
              </a:rPr>
              <a:t>This institution is an equal opportunity provider.</a:t>
            </a:r>
            <a:r>
              <a:rPr lang="en-US" altLang="en-US" sz="1150" dirty="0"/>
              <a:t/>
            </a:r>
            <a:br>
              <a:rPr lang="en-US" altLang="en-US" sz="1150" dirty="0"/>
            </a:br>
            <a:endParaRPr lang="en-US" sz="1150" dirty="0"/>
          </a:p>
        </p:txBody>
      </p:sp>
    </p:spTree>
    <p:extLst>
      <p:ext uri="{BB962C8B-B14F-4D97-AF65-F5344CB8AC3E}">
        <p14:creationId xmlns:p14="http://schemas.microsoft.com/office/powerpoint/2010/main" val="1980636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Personalization Options</a:t>
            </a:r>
            <a:endParaRPr lang="en-US" dirty="0"/>
          </a:p>
        </p:txBody>
      </p:sp>
      <p:sp>
        <p:nvSpPr>
          <p:cNvPr id="3" name="Content Placeholder 2"/>
          <p:cNvSpPr>
            <a:spLocks noGrp="1"/>
          </p:cNvSpPr>
          <p:nvPr>
            <p:ph idx="1"/>
          </p:nvPr>
        </p:nvSpPr>
        <p:spPr/>
        <p:txBody>
          <a:bodyPr/>
          <a:lstStyle/>
          <a:p>
            <a:r>
              <a:rPr lang="en-US" dirty="0" smtClean="0"/>
              <a:t>Manually Enter Criteria</a:t>
            </a:r>
          </a:p>
          <a:p>
            <a:r>
              <a:rPr lang="en-US" dirty="0" smtClean="0"/>
              <a:t>Set up Variant Queries</a:t>
            </a:r>
          </a:p>
          <a:p>
            <a:r>
              <a:rPr lang="en-US" dirty="0" smtClean="0"/>
              <a:t>Create Custom Views</a:t>
            </a:r>
          </a:p>
          <a:p>
            <a:endParaRPr lang="en-US" dirty="0"/>
          </a:p>
        </p:txBody>
      </p:sp>
    </p:spTree>
    <p:extLst>
      <p:ext uri="{BB962C8B-B14F-4D97-AF65-F5344CB8AC3E}">
        <p14:creationId xmlns:p14="http://schemas.microsoft.com/office/powerpoint/2010/main" val="10778073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Order Status Report</a:t>
            </a:r>
            <a:endParaRPr lang="en-US" dirty="0"/>
          </a:p>
        </p:txBody>
      </p:sp>
      <p:sp>
        <p:nvSpPr>
          <p:cNvPr id="3" name="Content Placeholder 2"/>
          <p:cNvSpPr>
            <a:spLocks noGrp="1"/>
          </p:cNvSpPr>
          <p:nvPr>
            <p:ph idx="1"/>
          </p:nvPr>
        </p:nvSpPr>
        <p:spPr/>
        <p:txBody>
          <a:bodyPr/>
          <a:lstStyle/>
          <a:p>
            <a:r>
              <a:rPr lang="en-US" dirty="0" smtClean="0"/>
              <a:t>Provides order details throughout order cycle</a:t>
            </a:r>
          </a:p>
          <a:p>
            <a:r>
              <a:rPr lang="en-US" dirty="0" smtClean="0"/>
              <a:t>Example report for personalizing</a:t>
            </a:r>
            <a:endParaRPr lang="en-US" dirty="0"/>
          </a:p>
        </p:txBody>
      </p:sp>
    </p:spTree>
    <p:extLst>
      <p:ext uri="{BB962C8B-B14F-4D97-AF65-F5344CB8AC3E}">
        <p14:creationId xmlns:p14="http://schemas.microsoft.com/office/powerpoint/2010/main" val="7328302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Order Status Report Location</a:t>
            </a:r>
            <a:endParaRPr lang="en-US" dirty="0"/>
          </a:p>
        </p:txBody>
      </p:sp>
      <p:sp>
        <p:nvSpPr>
          <p:cNvPr id="3" name="Content Placeholder 2"/>
          <p:cNvSpPr>
            <a:spLocks noGrp="1"/>
          </p:cNvSpPr>
          <p:nvPr>
            <p:ph idx="1"/>
          </p:nvPr>
        </p:nvSpPr>
        <p:spPr/>
        <p:txBody>
          <a:bodyPr/>
          <a:lstStyle/>
          <a:p>
            <a:r>
              <a:rPr lang="en-US" b="1" dirty="0"/>
              <a:t>Portal Path: </a:t>
            </a:r>
            <a:r>
              <a:rPr lang="en-US" b="1" dirty="0" err="1"/>
              <a:t>Reports</a:t>
            </a:r>
            <a:r>
              <a:rPr lang="en-US" b="1" dirty="0" err="1" smtClean="0">
                <a:sym typeface="Wingdings"/>
              </a:rPr>
              <a:t></a:t>
            </a:r>
            <a:r>
              <a:rPr lang="en-US" b="1" dirty="0" err="1" smtClean="0"/>
              <a:t>Order</a:t>
            </a:r>
            <a:r>
              <a:rPr lang="en-US" b="1" dirty="0" smtClean="0"/>
              <a:t> </a:t>
            </a:r>
            <a:r>
              <a:rPr lang="en-US" b="1" dirty="0"/>
              <a:t>Status Report</a:t>
            </a:r>
            <a:endParaRPr lang="en-US" dirty="0"/>
          </a:p>
          <a:p>
            <a:endParaRPr lang="en-US" dirty="0" smtClean="0"/>
          </a:p>
          <a:p>
            <a:endParaRPr lang="en-US" dirty="0"/>
          </a:p>
          <a:p>
            <a:endParaRPr lang="en-US" dirty="0" smtClean="0"/>
          </a:p>
          <a:p>
            <a:pPr marL="0" indent="0">
              <a:buNone/>
            </a:pPr>
            <a:r>
              <a:rPr lang="en-US" dirty="0" smtClean="0"/>
              <a:t> </a:t>
            </a:r>
            <a:endParaRPr lang="en-US" dirty="0"/>
          </a:p>
          <a:p>
            <a:endParaRPr lang="en-US" dirty="0"/>
          </a:p>
        </p:txBody>
      </p:sp>
      <p:grpSp>
        <p:nvGrpSpPr>
          <p:cNvPr id="5" name="Group 4" descr="Image of WBSCM, Reports and Order status report have been selected.  Requested Delivery date, order number and shipment received date are circled. " title="Order Status report location"/>
          <p:cNvGrpSpPr/>
          <p:nvPr/>
        </p:nvGrpSpPr>
        <p:grpSpPr>
          <a:xfrm>
            <a:off x="2184400" y="2971800"/>
            <a:ext cx="4792663" cy="2103437"/>
            <a:chOff x="2184400" y="2971800"/>
            <a:chExt cx="4792663" cy="2103437"/>
          </a:xfrm>
        </p:grpSpPr>
        <p:pic>
          <p:nvPicPr>
            <p:cNvPr id="1027" name="Picture 3" descr="Image of WBSCM, Reports and Order status report have been selected.  Requested Delivery date, order number and shipment received date are circled. " title="Order Status Report locat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84400" y="2971800"/>
              <a:ext cx="4792663" cy="2103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3289300" y="3003858"/>
              <a:ext cx="304800" cy="152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266764" y="3962400"/>
              <a:ext cx="552635" cy="13731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3829050" y="3992959"/>
              <a:ext cx="361950" cy="76200"/>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829050" y="4686300"/>
              <a:ext cx="361950" cy="76200"/>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3829050" y="4876800"/>
              <a:ext cx="361950" cy="76200"/>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4025379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Searching for all except …	</a:t>
            </a:r>
            <a:endParaRPr lang="en-US" dirty="0"/>
          </a:p>
        </p:txBody>
      </p:sp>
      <p:sp>
        <p:nvSpPr>
          <p:cNvPr id="5" name="Content Placeholder 4"/>
          <p:cNvSpPr>
            <a:spLocks noGrp="1"/>
          </p:cNvSpPr>
          <p:nvPr>
            <p:ph idx="1"/>
          </p:nvPr>
        </p:nvSpPr>
        <p:spPr/>
        <p:txBody>
          <a:bodyPr/>
          <a:lstStyle/>
          <a:p>
            <a:r>
              <a:rPr lang="en-US" sz="2400" dirty="0" smtClean="0"/>
              <a:t>Always filtering out the same information?</a:t>
            </a:r>
          </a:p>
          <a:p>
            <a:pPr lvl="1"/>
            <a:r>
              <a:rPr lang="en-US" sz="2400" dirty="0" smtClean="0"/>
              <a:t>Exclude the information from the start</a:t>
            </a:r>
            <a:endParaRPr lang="en-US" sz="2400" dirty="0"/>
          </a:p>
        </p:txBody>
      </p:sp>
      <p:pic>
        <p:nvPicPr>
          <p:cNvPr id="2050" name="Picture 2" descr="Image showing gray diamond and pop up box after clicking.  Opeion of unequal to is highlighted." title="Excluding information from query"/>
          <p:cNvPicPr>
            <a:picLocks noChangeAspect="1" noChangeArrowheads="1"/>
          </p:cNvPicPr>
          <p:nvPr/>
        </p:nvPicPr>
        <p:blipFill rotWithShape="1">
          <a:blip r:embed="rId3">
            <a:extLst>
              <a:ext uri="{28A0092B-C50C-407E-A947-70E740481C1C}">
                <a14:useLocalDpi xmlns:a14="http://schemas.microsoft.com/office/drawing/2010/main" val="0"/>
              </a:ext>
            </a:extLst>
          </a:blip>
          <a:srcRect r="7431" b="9373"/>
          <a:stretch/>
        </p:blipFill>
        <p:spPr bwMode="auto">
          <a:xfrm>
            <a:off x="1727200" y="2514600"/>
            <a:ext cx="5662198" cy="32427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47311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Image of order status report query showing green lines under yellow arrows to indicate that multiple selections have been made" title="Order status report query screen with green lin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3429000"/>
            <a:ext cx="3324225" cy="2571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descr="Displays multiple selection screen with list of items and ok is circled" title="Multiple selection window"/>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57800" y="1295400"/>
            <a:ext cx="2905125" cy="2314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descr="Shows image of order status report query with yellow arrow next to program circled" title="Order status yellow arrow"/>
          <p:cNvPicPr>
            <a:picLocks noGrp="1" noChangeAspect="1" noChangeArrowheads="1"/>
          </p:cNvPicPr>
          <p:nvPr>
            <p:ph idx="1"/>
          </p:nvPr>
        </p:nvPicPr>
        <p:blipFill>
          <a:blip r:embed="rId5">
            <a:extLst>
              <a:ext uri="{28A0092B-C50C-407E-A947-70E740481C1C}">
                <a14:useLocalDpi xmlns:a14="http://schemas.microsoft.com/office/drawing/2010/main" val="0"/>
              </a:ext>
            </a:extLst>
          </a:blip>
          <a:srcRect/>
          <a:stretch>
            <a:fillRect/>
          </a:stretch>
        </p:blipFill>
        <p:spPr bwMode="auto">
          <a:xfrm>
            <a:off x="838200" y="1219200"/>
            <a:ext cx="3952875" cy="2466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US" dirty="0" smtClean="0"/>
              <a:t>Reports with multiple selections</a:t>
            </a:r>
            <a:endParaRPr lang="en-US" dirty="0"/>
          </a:p>
        </p:txBody>
      </p:sp>
    </p:spTree>
    <p:extLst>
      <p:ext uri="{BB962C8B-B14F-4D97-AF65-F5344CB8AC3E}">
        <p14:creationId xmlns:p14="http://schemas.microsoft.com/office/powerpoint/2010/main" val="27294345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Image of Variant Maintance Screen on Order status report.  Variant is named and description field is filled.  Order status report is filled out with fields desired to run report. Program box says CACFP.  Requested delivery date says 7/1/15-6/30/16.  Execute and load buttons are both circled." title="Variant Created for Order status repor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3505200"/>
            <a:ext cx="5324475" cy="22321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4" name="Picture 2" descr="Order status report query shown with Show Variant Selected.  It creates a box labeled variant maintenance with Variant and Description as blank boxes." title="Variant screen"/>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914400" y="1066800"/>
            <a:ext cx="4886325" cy="24214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US" dirty="0" smtClean="0"/>
              <a:t>Variants (pre-filled queries)</a:t>
            </a:r>
            <a:endParaRPr lang="en-US" dirty="0"/>
          </a:p>
        </p:txBody>
      </p:sp>
    </p:spTree>
    <p:extLst>
      <p:ext uri="{BB962C8B-B14F-4D97-AF65-F5344CB8AC3E}">
        <p14:creationId xmlns:p14="http://schemas.microsoft.com/office/powerpoint/2010/main" val="142832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descr="Order Status report customization screen displayed.  Add and remove have been highlighted as has change sequence.  Save as is circled. " title="Order Status Customer View"/>
          <p:cNvGrpSpPr/>
          <p:nvPr/>
        </p:nvGrpSpPr>
        <p:grpSpPr>
          <a:xfrm>
            <a:off x="4577644" y="3708400"/>
            <a:ext cx="2981325" cy="2105025"/>
            <a:chOff x="4577644" y="3733800"/>
            <a:chExt cx="2981325" cy="2105025"/>
          </a:xfrm>
        </p:grpSpPr>
        <p:pic>
          <p:nvPicPr>
            <p:cNvPr id="4099" name="Picture 3" descr="Order Status report customization screen displayed.  Add and remove have been highlighted as has change sequence.  Save as is circled. " title="Custom View box"/>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7644" y="3733800"/>
              <a:ext cx="2981325" cy="21050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5791200" y="4191000"/>
              <a:ext cx="277106" cy="152400"/>
            </a:xfrm>
            <a:prstGeom prst="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4098" name="Picture 2" descr="Image of order status report.  Wrench (settings box) is highlighted." title="Order status report with wrench circled"/>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838200" y="1143000"/>
            <a:ext cx="5438775" cy="2676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US" dirty="0" smtClean="0"/>
              <a:t>Custom Report Views</a:t>
            </a:r>
            <a:endParaRPr lang="en-US" dirty="0"/>
          </a:p>
        </p:txBody>
      </p:sp>
    </p:spTree>
    <p:extLst>
      <p:ext uri="{BB962C8B-B14F-4D97-AF65-F5344CB8AC3E}">
        <p14:creationId xmlns:p14="http://schemas.microsoft.com/office/powerpoint/2010/main" val="25414765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Saving Custom Views</a:t>
            </a:r>
            <a:endParaRPr lang="en-US" dirty="0"/>
          </a:p>
        </p:txBody>
      </p:sp>
      <p:pic>
        <p:nvPicPr>
          <p:cNvPr id="5122" name="Picture 2" descr="Image of save as screen, shows desciption and initial view with an empty check box.  Ok is circled." title="Saving views"/>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685800" y="1447800"/>
            <a:ext cx="5505450" cy="1295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3" name="Picture 3" descr="Order Status View screen, View drop down box has been selected  Standard View is highlighted. " title="View drop dow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2200" y="3810000"/>
            <a:ext cx="5800725" cy="1514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21401048"/>
      </p:ext>
    </p:extLst>
  </p:cSld>
  <p:clrMapOvr>
    <a:masterClrMapping/>
  </p:clrMapOvr>
</p:sld>
</file>

<file path=ppt/theme/theme1.xml><?xml version="1.0" encoding="utf-8"?>
<a:theme xmlns:a="http://schemas.openxmlformats.org/drawingml/2006/main" name="ode-template_2017">
  <a:themeElements>
    <a:clrScheme name="1_simple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fontScheme name="1_simp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simple 1">
        <a:dk1>
          <a:srgbClr val="C0C0C0"/>
        </a:dk1>
        <a:lt1>
          <a:srgbClr val="FFFFFF"/>
        </a:lt1>
        <a:dk2>
          <a:srgbClr val="000099"/>
        </a:dk2>
        <a:lt2>
          <a:srgbClr val="CCECFF"/>
        </a:lt2>
        <a:accent1>
          <a:srgbClr val="FF3399"/>
        </a:accent1>
        <a:accent2>
          <a:srgbClr val="99CCFF"/>
        </a:accent2>
        <a:accent3>
          <a:srgbClr val="AAAACA"/>
        </a:accent3>
        <a:accent4>
          <a:srgbClr val="DADADA"/>
        </a:accent4>
        <a:accent5>
          <a:srgbClr val="FFADCA"/>
        </a:accent5>
        <a:accent6>
          <a:srgbClr val="8AB9E7"/>
        </a:accent6>
        <a:hlink>
          <a:srgbClr val="FF5050"/>
        </a:hlink>
        <a:folHlink>
          <a:srgbClr val="FFFF99"/>
        </a:folHlink>
      </a:clrScheme>
      <a:clrMap bg1="dk2" tx1="lt1" bg2="dk1" tx2="lt2" accent1="accent1" accent2="accent2" accent3="accent3" accent4="accent4" accent5="accent5" accent6="accent6" hlink="hlink" folHlink="folHlink"/>
    </a:extraClrScheme>
    <a:extraClrScheme>
      <a:clrScheme name="1_simple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clrMap bg1="lt1" tx1="dk1" bg2="lt2" tx2="dk2" accent1="accent1" accent2="accent2" accent3="accent3" accent4="accent4" accent5="accent5" accent6="accent6" hlink="hlink" folHlink="folHlink"/>
    </a:extraClrScheme>
    <a:extraClrScheme>
      <a:clrScheme name="1_simple 3">
        <a:dk1>
          <a:srgbClr val="C0C0C0"/>
        </a:dk1>
        <a:lt1>
          <a:srgbClr val="FFFFFF"/>
        </a:lt1>
        <a:dk2>
          <a:srgbClr val="800000"/>
        </a:dk2>
        <a:lt2>
          <a:srgbClr val="FFCC99"/>
        </a:lt2>
        <a:accent1>
          <a:srgbClr val="FF9900"/>
        </a:accent1>
        <a:accent2>
          <a:srgbClr val="CC0000"/>
        </a:accent2>
        <a:accent3>
          <a:srgbClr val="C0AAAA"/>
        </a:accent3>
        <a:accent4>
          <a:srgbClr val="DADADA"/>
        </a:accent4>
        <a:accent5>
          <a:srgbClr val="FFCAAA"/>
        </a:accent5>
        <a:accent6>
          <a:srgbClr val="B90000"/>
        </a:accent6>
        <a:hlink>
          <a:srgbClr val="FF33CC"/>
        </a:hlink>
        <a:folHlink>
          <a:srgbClr val="FFCC00"/>
        </a:folHlink>
      </a:clrScheme>
      <a:clrMap bg1="dk2" tx1="lt1" bg2="dk1" tx2="lt2" accent1="accent1" accent2="accent2" accent3="accent3" accent4="accent4" accent5="accent5" accent6="accent6" hlink="hlink" folHlink="folHlink"/>
    </a:extraClrScheme>
    <a:extraClrScheme>
      <a:clrScheme name="1_simple 4">
        <a:dk1>
          <a:srgbClr val="000000"/>
        </a:dk1>
        <a:lt1>
          <a:srgbClr val="FF9966"/>
        </a:lt1>
        <a:dk2>
          <a:srgbClr val="1C1C1C"/>
        </a:dk2>
        <a:lt2>
          <a:srgbClr val="4D4D4D"/>
        </a:lt2>
        <a:accent1>
          <a:srgbClr val="FF0000"/>
        </a:accent1>
        <a:accent2>
          <a:srgbClr val="FF6699"/>
        </a:accent2>
        <a:accent3>
          <a:srgbClr val="FFCAB8"/>
        </a:accent3>
        <a:accent4>
          <a:srgbClr val="000000"/>
        </a:accent4>
        <a:accent5>
          <a:srgbClr val="FFAAAA"/>
        </a:accent5>
        <a:accent6>
          <a:srgbClr val="E75C8A"/>
        </a:accent6>
        <a:hlink>
          <a:srgbClr val="CC00CC"/>
        </a:hlink>
        <a:folHlink>
          <a:srgbClr val="FFCC00"/>
        </a:folHlink>
      </a:clrScheme>
      <a:clrMap bg1="lt1" tx1="dk1" bg2="lt2" tx2="dk2" accent1="accent1" accent2="accent2" accent3="accent3" accent4="accent4" accent5="accent5" accent6="accent6" hlink="hlink" folHlink="folHlink"/>
    </a:extraClrScheme>
    <a:extraClrScheme>
      <a:clrScheme name="1_simple 5">
        <a:dk1>
          <a:srgbClr val="C0C0C0"/>
        </a:dk1>
        <a:lt1>
          <a:srgbClr val="FFFFFF"/>
        </a:lt1>
        <a:dk2>
          <a:srgbClr val="008000"/>
        </a:dk2>
        <a:lt2>
          <a:srgbClr val="CCECFF"/>
        </a:lt2>
        <a:accent1>
          <a:srgbClr val="0066FF"/>
        </a:accent1>
        <a:accent2>
          <a:srgbClr val="00FF00"/>
        </a:accent2>
        <a:accent3>
          <a:srgbClr val="AAC0AA"/>
        </a:accent3>
        <a:accent4>
          <a:srgbClr val="DADADA"/>
        </a:accent4>
        <a:accent5>
          <a:srgbClr val="AAB8FF"/>
        </a:accent5>
        <a:accent6>
          <a:srgbClr val="00E700"/>
        </a:accent6>
        <a:hlink>
          <a:srgbClr val="A29E00"/>
        </a:hlink>
        <a:folHlink>
          <a:srgbClr val="EA8B00"/>
        </a:folHlink>
      </a:clrScheme>
      <a:clrMap bg1="dk2" tx1="lt1" bg2="dk1" tx2="lt2" accent1="accent1" accent2="accent2" accent3="accent3" accent4="accent4" accent5="accent5" accent6="accent6" hlink="hlink" folHlink="folHlink"/>
    </a:extraClrScheme>
    <a:extraClrScheme>
      <a:clrScheme name="1_simple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1_simple 7">
        <a:dk1>
          <a:srgbClr val="C0C0C0"/>
        </a:dk1>
        <a:lt1>
          <a:srgbClr val="FFFFFF"/>
        </a:lt1>
        <a:dk2>
          <a:srgbClr val="008080"/>
        </a:dk2>
        <a:lt2>
          <a:srgbClr val="CCECFF"/>
        </a:lt2>
        <a:accent1>
          <a:srgbClr val="29A329"/>
        </a:accent1>
        <a:accent2>
          <a:srgbClr val="00FFFF"/>
        </a:accent2>
        <a:accent3>
          <a:srgbClr val="AAC0C0"/>
        </a:accent3>
        <a:accent4>
          <a:srgbClr val="DADADA"/>
        </a:accent4>
        <a:accent5>
          <a:srgbClr val="ACCEAC"/>
        </a:accent5>
        <a:accent6>
          <a:srgbClr val="00E7E7"/>
        </a:accent6>
        <a:hlink>
          <a:srgbClr val="3B6AFF"/>
        </a:hlink>
        <a:folHlink>
          <a:srgbClr val="FF9900"/>
        </a:folHlink>
      </a:clrScheme>
      <a:clrMap bg1="dk2" tx1="lt1" bg2="dk1" tx2="lt2" accent1="accent1" accent2="accent2" accent3="accent3" accent4="accent4" accent5="accent5" accent6="accent6" hlink="hlink" folHlink="folHlink"/>
    </a:extraClrScheme>
    <a:extraClrScheme>
      <a:clrScheme name="1_simple 8">
        <a:dk1>
          <a:srgbClr val="000000"/>
        </a:dk1>
        <a:lt1>
          <a:srgbClr val="64F0BE"/>
        </a:lt1>
        <a:dk2>
          <a:srgbClr val="1C1C1C"/>
        </a:dk2>
        <a:lt2>
          <a:srgbClr val="4D4D4D"/>
        </a:lt2>
        <a:accent1>
          <a:srgbClr val="008000"/>
        </a:accent1>
        <a:accent2>
          <a:srgbClr val="00FFFF"/>
        </a:accent2>
        <a:accent3>
          <a:srgbClr val="B8F6DB"/>
        </a:accent3>
        <a:accent4>
          <a:srgbClr val="000000"/>
        </a:accent4>
        <a:accent5>
          <a:srgbClr val="AAC0AA"/>
        </a:accent5>
        <a:accent6>
          <a:srgbClr val="00E7E7"/>
        </a:accent6>
        <a:hlink>
          <a:srgbClr val="3366FF"/>
        </a:hlink>
        <a:folHlink>
          <a:srgbClr val="FFCC66"/>
        </a:folHlink>
      </a:clrScheme>
      <a:clrMap bg1="lt1" tx1="dk1" bg2="lt2" tx2="dk2" accent1="accent1" accent2="accent2" accent3="accent3" accent4="accent4" accent5="accent5" accent6="accent6" hlink="hlink" folHlink="folHlink"/>
    </a:extraClrScheme>
    <a:extraClrScheme>
      <a:clrScheme name="1_simple 9">
        <a:dk1>
          <a:srgbClr val="C0C0C0"/>
        </a:dk1>
        <a:lt1>
          <a:srgbClr val="FFFFFF"/>
        </a:lt1>
        <a:dk2>
          <a:srgbClr val="CC9900"/>
        </a:dk2>
        <a:lt2>
          <a:srgbClr val="FFFFCC"/>
        </a:lt2>
        <a:accent1>
          <a:srgbClr val="FF3300"/>
        </a:accent1>
        <a:accent2>
          <a:srgbClr val="FFCC66"/>
        </a:accent2>
        <a:accent3>
          <a:srgbClr val="E2CAAA"/>
        </a:accent3>
        <a:accent4>
          <a:srgbClr val="DADADA"/>
        </a:accent4>
        <a:accent5>
          <a:srgbClr val="FFADAA"/>
        </a:accent5>
        <a:accent6>
          <a:srgbClr val="E7B95C"/>
        </a:accent6>
        <a:hlink>
          <a:srgbClr val="008080"/>
        </a:hlink>
        <a:folHlink>
          <a:srgbClr val="3399FF"/>
        </a:folHlink>
      </a:clrScheme>
      <a:clrMap bg1="dk2" tx1="lt1" bg2="dk1" tx2="lt2" accent1="accent1" accent2="accent2" accent3="accent3" accent4="accent4" accent5="accent5" accent6="accent6" hlink="hlink" folHlink="folHlink"/>
    </a:extraClrScheme>
    <a:extraClrScheme>
      <a:clrScheme name="1_simple 10">
        <a:dk1>
          <a:srgbClr val="000000"/>
        </a:dk1>
        <a:lt1>
          <a:srgbClr val="EFF274"/>
        </a:lt1>
        <a:dk2>
          <a:srgbClr val="1C1C1C"/>
        </a:dk2>
        <a:lt2>
          <a:srgbClr val="4D4D4D"/>
        </a:lt2>
        <a:accent1>
          <a:srgbClr val="9966FF"/>
        </a:accent1>
        <a:accent2>
          <a:srgbClr val="FFFFCC"/>
        </a:accent2>
        <a:accent3>
          <a:srgbClr val="F6F7BC"/>
        </a:accent3>
        <a:accent4>
          <a:srgbClr val="000000"/>
        </a:accent4>
        <a:accent5>
          <a:srgbClr val="CAB8FF"/>
        </a:accent5>
        <a:accent6>
          <a:srgbClr val="E7E7B9"/>
        </a:accent6>
        <a:hlink>
          <a:srgbClr val="6666FF"/>
        </a:hlink>
        <a:folHlink>
          <a:srgbClr val="99CCFF"/>
        </a:folHlink>
      </a:clrScheme>
      <a:clrMap bg1="lt1" tx1="dk1" bg2="lt2" tx2="dk2" accent1="accent1" accent2="accent2" accent3="accent3" accent4="accent4" accent5="accent5" accent6="accent6" hlink="hlink" folHlink="folHlink"/>
    </a:extraClrScheme>
    <a:extraClrScheme>
      <a:clrScheme name="1_simple 11">
        <a:dk1>
          <a:srgbClr val="C0C0C0"/>
        </a:dk1>
        <a:lt1>
          <a:srgbClr val="FFFFFF"/>
        </a:lt1>
        <a:dk2>
          <a:srgbClr val="6600CC"/>
        </a:dk2>
        <a:lt2>
          <a:srgbClr val="CCCCFF"/>
        </a:lt2>
        <a:accent1>
          <a:srgbClr val="D60093"/>
        </a:accent1>
        <a:accent2>
          <a:srgbClr val="9999FF"/>
        </a:accent2>
        <a:accent3>
          <a:srgbClr val="B8AAE2"/>
        </a:accent3>
        <a:accent4>
          <a:srgbClr val="DADADA"/>
        </a:accent4>
        <a:accent5>
          <a:srgbClr val="E8AAC8"/>
        </a:accent5>
        <a:accent6>
          <a:srgbClr val="8A8AE7"/>
        </a:accent6>
        <a:hlink>
          <a:srgbClr val="008000"/>
        </a:hlink>
        <a:folHlink>
          <a:srgbClr val="FF9966"/>
        </a:folHlink>
      </a:clrScheme>
      <a:clrMap bg1="dk2" tx1="lt1" bg2="dk1" tx2="lt2" accent1="accent1" accent2="accent2" accent3="accent3" accent4="accent4" accent5="accent5" accent6="accent6" hlink="hlink" folHlink="folHlink"/>
    </a:extraClrScheme>
    <a:extraClrScheme>
      <a:clrScheme name="1_simple 12">
        <a:dk1>
          <a:srgbClr val="000000"/>
        </a:dk1>
        <a:lt1>
          <a:srgbClr val="CC99FF"/>
        </a:lt1>
        <a:dk2>
          <a:srgbClr val="1C1C1C"/>
        </a:dk2>
        <a:lt2>
          <a:srgbClr val="4D4D4D"/>
        </a:lt2>
        <a:accent1>
          <a:srgbClr val="0066FF"/>
        </a:accent1>
        <a:accent2>
          <a:srgbClr val="CCCCFF"/>
        </a:accent2>
        <a:accent3>
          <a:srgbClr val="E2CAFF"/>
        </a:accent3>
        <a:accent4>
          <a:srgbClr val="000000"/>
        </a:accent4>
        <a:accent5>
          <a:srgbClr val="AAB8FF"/>
        </a:accent5>
        <a:accent6>
          <a:srgbClr val="B9B9E7"/>
        </a:accent6>
        <a:hlink>
          <a:srgbClr val="FF0066"/>
        </a:hlink>
        <a:folHlink>
          <a:srgbClr val="66CCFF"/>
        </a:folHlink>
      </a:clrScheme>
      <a:clrMap bg1="lt1" tx1="dk1" bg2="lt2" tx2="dk2" accent1="accent1" accent2="accent2" accent3="accent3" accent4="accent4" accent5="accent5" accent6="accent6" hlink="hlink" folHlink="folHlink"/>
    </a:extraClrScheme>
    <a:extraClrScheme>
      <a:clrScheme name="1_simple 13">
        <a:dk1>
          <a:srgbClr val="C0C0C0"/>
        </a:dk1>
        <a:lt1>
          <a:srgbClr val="FFFFFF"/>
        </a:lt1>
        <a:dk2>
          <a:srgbClr val="CC0066"/>
        </a:dk2>
        <a:lt2>
          <a:srgbClr val="FFCCCC"/>
        </a:lt2>
        <a:accent1>
          <a:srgbClr val="993366"/>
        </a:accent1>
        <a:accent2>
          <a:srgbClr val="FF9999"/>
        </a:accent2>
        <a:accent3>
          <a:srgbClr val="E2AAB8"/>
        </a:accent3>
        <a:accent4>
          <a:srgbClr val="DADADA"/>
        </a:accent4>
        <a:accent5>
          <a:srgbClr val="CAADB8"/>
        </a:accent5>
        <a:accent6>
          <a:srgbClr val="E78A8A"/>
        </a:accent6>
        <a:hlink>
          <a:srgbClr val="009999"/>
        </a:hlink>
        <a:folHlink>
          <a:srgbClr val="FF9933"/>
        </a:folHlink>
      </a:clrScheme>
      <a:clrMap bg1="dk2" tx1="lt1" bg2="dk1" tx2="lt2" accent1="accent1" accent2="accent2" accent3="accent3" accent4="accent4" accent5="accent5" accent6="accent6" hlink="hlink" folHlink="folHlink"/>
    </a:extraClrScheme>
    <a:extraClrScheme>
      <a:clrScheme name="1_simple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clrMap bg1="lt1" tx1="dk1" bg2="lt2" tx2="dk2" accent1="accent1" accent2="accent2" accent3="accent3" accent4="accent4" accent5="accent5" accent6="accent6" hlink="hlink" folHlink="folHlink"/>
    </a:extraClrScheme>
    <a:extraClrScheme>
      <a:clrScheme name="1_simple 15">
        <a:dk1>
          <a:srgbClr val="C0C0C0"/>
        </a:dk1>
        <a:lt1>
          <a:srgbClr val="FFFFFF"/>
        </a:lt1>
        <a:dk2>
          <a:srgbClr val="000000"/>
        </a:dk2>
        <a:lt2>
          <a:srgbClr val="DDDDDD"/>
        </a:lt2>
        <a:accent1>
          <a:srgbClr val="4D4D4D"/>
        </a:accent1>
        <a:accent2>
          <a:srgbClr val="C0C0C0"/>
        </a:accent2>
        <a:accent3>
          <a:srgbClr val="AAAAAA"/>
        </a:accent3>
        <a:accent4>
          <a:srgbClr val="DADADA"/>
        </a:accent4>
        <a:accent5>
          <a:srgbClr val="B2B2B2"/>
        </a:accent5>
        <a:accent6>
          <a:srgbClr val="AEAEAE"/>
        </a:accent6>
        <a:hlink>
          <a:srgbClr val="777777"/>
        </a:hlink>
        <a:folHlink>
          <a:srgbClr val="FFFFFF"/>
        </a:folHlink>
      </a:clrScheme>
      <a:clrMap bg1="dk2" tx1="lt1" bg2="dk1" tx2="lt2" accent1="accent1" accent2="accent2" accent3="accent3" accent4="accent4" accent5="accent5" accent6="accent6" hlink="hlink" folHlink="folHlink"/>
    </a:extraClrScheme>
    <a:extraClrScheme>
      <a:clrScheme name="1_simple 16">
        <a:dk1>
          <a:srgbClr val="000000"/>
        </a:dk1>
        <a:lt1>
          <a:srgbClr val="FFFFFF"/>
        </a:lt1>
        <a:dk2>
          <a:srgbClr val="1C1C1C"/>
        </a:dk2>
        <a:lt2>
          <a:srgbClr val="4D4D4D"/>
        </a:lt2>
        <a:accent1>
          <a:srgbClr val="4D4D4D"/>
        </a:accent1>
        <a:accent2>
          <a:srgbClr val="DDDDDD"/>
        </a:accent2>
        <a:accent3>
          <a:srgbClr val="FFFFFF"/>
        </a:accent3>
        <a:accent4>
          <a:srgbClr val="000000"/>
        </a:accent4>
        <a:accent5>
          <a:srgbClr val="B2B2B2"/>
        </a:accent5>
        <a:accent6>
          <a:srgbClr val="C8C8C8"/>
        </a:accent6>
        <a:hlink>
          <a:srgbClr val="808080"/>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Estimated_x0020_Creation_x0020_Date xmlns="365df3b4-2938-4962-8750-b3f089551ef3" xsi:nil="true"/>
    <Remediation_x0020_Date xmlns="365df3b4-2938-4962-8750-b3f089551ef3">2017-07-25T07:00:00+00:00</Remediation_x0020_Date>
    <Priority xmlns="365df3b4-2938-4962-8750-b3f089551ef3">New</Priority>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6895D7B4FD22A4A9C390F7B0E997D3F" ma:contentTypeVersion="7" ma:contentTypeDescription="Create a new document." ma:contentTypeScope="" ma:versionID="78d7bd49f711d3aa5cbb090d4a7360d0">
  <xsd:schema xmlns:xsd="http://www.w3.org/2001/XMLSchema" xmlns:xs="http://www.w3.org/2001/XMLSchema" xmlns:p="http://schemas.microsoft.com/office/2006/metadata/properties" xmlns:ns1="http://schemas.microsoft.com/sharepoint/v3" xmlns:ns2="365df3b4-2938-4962-8750-b3f089551ef3" xmlns:ns3="54031767-dd6d-417c-ab73-583408f47564" targetNamespace="http://schemas.microsoft.com/office/2006/metadata/properties" ma:root="true" ma:fieldsID="588d825b507c8e642fe3917ef671a92c" ns1:_="" ns2:_="" ns3:_="">
    <xsd:import namespace="http://schemas.microsoft.com/sharepoint/v3"/>
    <xsd:import namespace="365df3b4-2938-4962-8750-b3f089551ef3"/>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65df3b4-2938-4962-8750-b3f089551ef3"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89F65DB-6BA3-4B86-B8E9-735207E02685}"/>
</file>

<file path=customXml/itemProps2.xml><?xml version="1.0" encoding="utf-8"?>
<ds:datastoreItem xmlns:ds="http://schemas.openxmlformats.org/officeDocument/2006/customXml" ds:itemID="{B2BB4CB7-E2E8-4CF6-9FE8-8F76C7853DFE}"/>
</file>

<file path=customXml/itemProps3.xml><?xml version="1.0" encoding="utf-8"?>
<ds:datastoreItem xmlns:ds="http://schemas.openxmlformats.org/officeDocument/2006/customXml" ds:itemID="{FA4CE096-EA81-4D78-9067-CC11A56013FA}"/>
</file>

<file path=docProps/app.xml><?xml version="1.0" encoding="utf-8"?>
<Properties xmlns="http://schemas.openxmlformats.org/officeDocument/2006/extended-properties" xmlns:vt="http://schemas.openxmlformats.org/officeDocument/2006/docPropsVTypes">
  <Template>ode-template_2017</Template>
  <TotalTime>3410</TotalTime>
  <Words>690</Words>
  <Application>Microsoft Office PowerPoint</Application>
  <PresentationFormat>On-screen Show (4:3)</PresentationFormat>
  <Paragraphs>62</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ode-template_2017</vt:lpstr>
      <vt:lpstr>WBSCM Report Personalization</vt:lpstr>
      <vt:lpstr>Personalization Options</vt:lpstr>
      <vt:lpstr>Order Status Report</vt:lpstr>
      <vt:lpstr>Order Status Report Location</vt:lpstr>
      <vt:lpstr>Searching for all except … </vt:lpstr>
      <vt:lpstr>Reports with multiple selections</vt:lpstr>
      <vt:lpstr>Variants (pre-filled queries)</vt:lpstr>
      <vt:lpstr>Custom Report Views</vt:lpstr>
      <vt:lpstr>Saving Custom Views</vt:lpstr>
      <vt:lpstr>Questions?</vt:lpstr>
      <vt:lpstr>Non-Discrimination Statement</vt:lpstr>
    </vt:vector>
  </TitlesOfParts>
  <Company>Oregon Department of Education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WBSCM Report Personalization</dc:title>
  <dc:creator>ENGLISH Sarah - ODE</dc:creator>
  <cp:lastModifiedBy>ENGLISH Sarah - ODE</cp:lastModifiedBy>
  <cp:revision>25</cp:revision>
  <cp:lastPrinted>2017-07-25T15:34:13Z</cp:lastPrinted>
  <dcterms:created xsi:type="dcterms:W3CDTF">2017-07-14T18:55:28Z</dcterms:created>
  <dcterms:modified xsi:type="dcterms:W3CDTF">2017-07-25T16:27:37Z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0x01010046895D7B4FD22A4A9C390F7B0E997D3F</vt:lpwstr>
  </property>
</Properties>
</file>