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1.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5" r:id="rId4"/>
    <p:sldMasterId id="2147483803" r:id="rId5"/>
    <p:sldMasterId id="2147483791" r:id="rId6"/>
    <p:sldMasterId id="2147483779" r:id="rId7"/>
    <p:sldMasterId id="2147483767" r:id="rId8"/>
  </p:sldMasterIdLst>
  <p:notesMasterIdLst>
    <p:notesMasterId r:id="rId19"/>
  </p:notesMasterIdLst>
  <p:sldIdLst>
    <p:sldId id="256" r:id="rId9"/>
    <p:sldId id="258" r:id="rId10"/>
    <p:sldId id="259" r:id="rId11"/>
    <p:sldId id="260" r:id="rId12"/>
    <p:sldId id="261" r:id="rId13"/>
    <p:sldId id="262" r:id="rId14"/>
    <p:sldId id="263" r:id="rId15"/>
    <p:sldId id="264" r:id="rId16"/>
    <p:sldId id="265" r:id="rId17"/>
    <p:sldId id="26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5626"/>
    <a:srgbClr val="FCF4F8"/>
    <a:srgbClr val="FCEDE1"/>
    <a:srgbClr val="FAF5E3"/>
    <a:srgbClr val="F0F4E6"/>
    <a:srgbClr val="E7F5F3"/>
    <a:srgbClr val="20552D"/>
    <a:srgbClr val="AC471A"/>
    <a:srgbClr val="5D0541"/>
    <a:srgbClr val="926700"/>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12" autoAdjust="0"/>
    <p:restoredTop sz="78415" autoAdjust="0"/>
  </p:normalViewPr>
  <p:slideViewPr>
    <p:cSldViewPr snapToGrid="0">
      <p:cViewPr varScale="1">
        <p:scale>
          <a:sx n="89" d="100"/>
          <a:sy n="89" d="100"/>
        </p:scale>
        <p:origin x="120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slide" Target="slides/slide10.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tableStyles" Target="tableStyles.xml"/><Relationship Id="rId10" Type="http://schemas.openxmlformats.org/officeDocument/2006/relationships/slide" Target="slides/slide2.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3DED8-CA54-42CE-AED5-48AF1E60C0FC}" type="datetimeFigureOut">
              <a:rPr lang="en-US" smtClean="0"/>
              <a:t>9/14/2023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slides review the application</a:t>
            </a:r>
            <a:r>
              <a:rPr lang="en-US" baseline="0" dirty="0"/>
              <a:t> process to become a sponsor of the Child and Adult Care Food Program, referred to as the CACFP. </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a:t>
            </a:fld>
            <a:endParaRPr lang="en-US"/>
          </a:p>
        </p:txBody>
      </p:sp>
    </p:spTree>
    <p:extLst>
      <p:ext uri="{BB962C8B-B14F-4D97-AF65-F5344CB8AC3E}">
        <p14:creationId xmlns:p14="http://schemas.microsoft.com/office/powerpoint/2010/main" val="2418344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a:t>
            </a:r>
            <a:r>
              <a:rPr lang="en-US" baseline="0" dirty="0"/>
              <a:t> slide is the USDA Nondiscrimination Statement. </a:t>
            </a:r>
          </a:p>
          <a:p>
            <a:endParaRPr lang="en-US" baseline="0" dirty="0"/>
          </a:p>
          <a:p>
            <a:r>
              <a:rPr lang="en-US" dirty="0"/>
              <a:t>This</a:t>
            </a:r>
            <a:r>
              <a:rPr lang="en-US" baseline="0" dirty="0"/>
              <a:t> concludes the application process overview. </a:t>
            </a:r>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10</a:t>
            </a:fld>
            <a:endParaRPr lang="en-US"/>
          </a:p>
        </p:txBody>
      </p:sp>
    </p:spTree>
    <p:extLst>
      <p:ext uri="{BB962C8B-B14F-4D97-AF65-F5344CB8AC3E}">
        <p14:creationId xmlns:p14="http://schemas.microsoft.com/office/powerpoint/2010/main" val="1620317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a:defRPr/>
            </a:pPr>
            <a:r>
              <a:rPr lang="en-US" dirty="0"/>
              <a:t>The Child and Adult Care Food Program (CACFP) provides reimbursement to sponsors for nutritious meals and snacks served to eligible children and adults in care settings.  Programs eligible to participate include:</a:t>
            </a:r>
          </a:p>
          <a:p>
            <a:pPr marL="171450" indent="-171450">
              <a:buFont typeface="Arial" panose="020B0604020202020204" pitchFamily="34" charset="0"/>
              <a:buChar char="•"/>
              <a:defRPr/>
            </a:pPr>
            <a:r>
              <a:rPr lang="en-US" dirty="0"/>
              <a:t>Child Care Centers, including for-profit and non-profit</a:t>
            </a:r>
          </a:p>
          <a:p>
            <a:pPr marL="171450" indent="-171450">
              <a:buFont typeface="Arial" panose="020B0604020202020204" pitchFamily="34" charset="0"/>
              <a:buChar char="•"/>
              <a:defRPr/>
            </a:pPr>
            <a:r>
              <a:rPr lang="en-US" dirty="0"/>
              <a:t>Head Starts</a:t>
            </a:r>
          </a:p>
          <a:p>
            <a:pPr marL="171450" indent="-171450">
              <a:buFont typeface="Arial" panose="020B0604020202020204" pitchFamily="34" charset="0"/>
              <a:buChar char="•"/>
              <a:defRPr/>
            </a:pPr>
            <a:r>
              <a:rPr lang="en-US" dirty="0"/>
              <a:t>Outside School Hours Care Centers</a:t>
            </a:r>
          </a:p>
          <a:p>
            <a:pPr marL="171450" indent="-171450">
              <a:buFont typeface="Arial" panose="020B0604020202020204" pitchFamily="34" charset="0"/>
              <a:buChar char="•"/>
              <a:defRPr/>
            </a:pPr>
            <a:r>
              <a:rPr lang="en-US" dirty="0"/>
              <a:t>Homeless and emergency shelters</a:t>
            </a:r>
          </a:p>
          <a:p>
            <a:pPr marL="171450" indent="-171450">
              <a:buFont typeface="Arial" panose="020B0604020202020204" pitchFamily="34" charset="0"/>
              <a:buChar char="•"/>
              <a:defRPr/>
            </a:pPr>
            <a:r>
              <a:rPr lang="en-US" dirty="0"/>
              <a:t>At-Risk Afterschool Meals and Snacks programs, and </a:t>
            </a:r>
          </a:p>
          <a:p>
            <a:pPr marL="171450" indent="-171450">
              <a:buFont typeface="Arial" panose="020B0604020202020204" pitchFamily="34" charset="0"/>
              <a:buChar char="•"/>
              <a:defRPr/>
            </a:pPr>
            <a:r>
              <a:rPr lang="en-US" dirty="0"/>
              <a:t>Adult Day Care Centers. </a:t>
            </a:r>
          </a:p>
          <a:p>
            <a:pPr>
              <a:buFont typeface="Arial" panose="020B0604020202020204" pitchFamily="34" charset="0"/>
              <a:buNone/>
              <a:defRPr/>
            </a:pPr>
            <a:endParaRPr lang="en-US" dirty="0"/>
          </a:p>
          <a:p>
            <a:pPr>
              <a:buFont typeface="Arial" panose="020B0604020202020204" pitchFamily="34" charset="0"/>
              <a:buNone/>
              <a:defRPr/>
            </a:pPr>
            <a:r>
              <a:rPr lang="en-US" dirty="0"/>
              <a:t>The CACFP is funded by the U.S. Department of Agriculture and administered in Oregon by the Oregon Department of Education</a:t>
            </a:r>
            <a:r>
              <a:rPr lang="en-US" baseline="0" dirty="0"/>
              <a:t> (ODE). ODE administers the CACFP by approving eligible organizations to sponsor the CACFP (referred to as CACFP sponsors), providing reimbursement to CACFP sponsors for serving approved meals and snacks to eligible participants, and conducting administrative reviews of the operations of CACFP sponsors. </a:t>
            </a:r>
            <a:endParaRPr lang="en-US" dirty="0"/>
          </a:p>
          <a:p>
            <a:pPr>
              <a:buFont typeface="Arial" panose="020B0604020202020204" pitchFamily="34" charset="0"/>
              <a:buNone/>
              <a:defRPr/>
            </a:pPr>
            <a:endParaRPr 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9C29C14-5FB2-4072-AD6A-9FBFB457F4BD}" type="slidenum">
              <a:rPr lang="en-US" altLang="en-US"/>
              <a:pPr>
                <a:spcBef>
                  <a:spcPct val="0"/>
                </a:spcBef>
              </a:pPr>
              <a:t>2</a:t>
            </a:fld>
            <a:endParaRPr lang="en-US" altLang="en-US"/>
          </a:p>
        </p:txBody>
      </p:sp>
    </p:spTree>
    <p:extLst>
      <p:ext uri="{BB962C8B-B14F-4D97-AF65-F5344CB8AC3E}">
        <p14:creationId xmlns:p14="http://schemas.microsoft.com/office/powerpoint/2010/main" val="3454493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How does your organization become a CACFP sponsor?  There are 5 steps in the application process.  The following slides detail each step in the CACFP application process.</a:t>
            </a:r>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C0569B2-015F-4D1C-8FD6-FA3B68FE737A}" type="slidenum">
              <a:rPr lang="en-US" altLang="en-US"/>
              <a:pPr>
                <a:spcBef>
                  <a:spcPct val="0"/>
                </a:spcBef>
              </a:pPr>
              <a:t>3</a:t>
            </a:fld>
            <a:endParaRPr lang="en-US" altLang="en-US"/>
          </a:p>
        </p:txBody>
      </p:sp>
    </p:spTree>
    <p:extLst>
      <p:ext uri="{BB962C8B-B14F-4D97-AF65-F5344CB8AC3E}">
        <p14:creationId xmlns:p14="http://schemas.microsoft.com/office/powerpoint/2010/main" val="11663855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The first step of</a:t>
            </a:r>
            <a:r>
              <a:rPr lang="en-US" altLang="en-US" baseline="0" dirty="0"/>
              <a:t> the application process is to determine an applicant organization’s eligibility to become a CACFP Sponsor</a:t>
            </a:r>
            <a:r>
              <a:rPr lang="en-US" altLang="en-US" dirty="0"/>
              <a:t>. Applicants should first use the CACFP Center Eligibility Quick Check to determine</a:t>
            </a:r>
            <a:r>
              <a:rPr lang="en-US" altLang="en-US" baseline="0" dirty="0"/>
              <a:t> if their organization may be eligible to sponsor the CACFP. </a:t>
            </a:r>
          </a:p>
          <a:p>
            <a:endParaRPr lang="en-US" altLang="en-US" baseline="0" dirty="0"/>
          </a:p>
          <a:p>
            <a:r>
              <a:rPr lang="en-US" altLang="en-US" baseline="0" dirty="0"/>
              <a:t>If  you think that your organization may be eligible based on the quick check, complete the </a:t>
            </a:r>
            <a:r>
              <a:rPr lang="en-US" altLang="en-US" dirty="0"/>
              <a:t>CACFP Eligibility Assessment.  If the assessment determines that the potential applicant may be qualified for participation, the potential applicant will be contacted to provide information to assess the organization’s financial</a:t>
            </a:r>
            <a:r>
              <a:rPr lang="en-US" altLang="en-US" baseline="0" dirty="0"/>
              <a:t> viability</a:t>
            </a:r>
            <a:r>
              <a:rPr lang="en-US" altLang="en-US" dirty="0"/>
              <a:t>. “Financial viability” means that the organization would be able to sustain the same level</a:t>
            </a:r>
            <a:r>
              <a:rPr lang="en-US" altLang="en-US" baseline="0" dirty="0"/>
              <a:t> of service in the event CACFP funds were interrupted. </a:t>
            </a:r>
            <a:r>
              <a:rPr lang="en-US" altLang="en-US" dirty="0"/>
              <a:t>  </a:t>
            </a:r>
          </a:p>
          <a:p>
            <a:endParaRPr lang="en-US" altLang="en-US" dirty="0"/>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B2F6E0-8A64-4EE7-A858-FE626D837189}" type="slidenum">
              <a:rPr lang="en-US" altLang="en-US"/>
              <a:pPr>
                <a:spcBef>
                  <a:spcPct val="0"/>
                </a:spcBef>
              </a:pPr>
              <a:t>4</a:t>
            </a:fld>
            <a:endParaRPr lang="en-US" altLang="en-US"/>
          </a:p>
        </p:txBody>
      </p:sp>
    </p:spTree>
    <p:extLst>
      <p:ext uri="{BB962C8B-B14F-4D97-AF65-F5344CB8AC3E}">
        <p14:creationId xmlns:p14="http://schemas.microsoft.com/office/powerpoint/2010/main" val="6234524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dirty="0"/>
              <a:t>Once you have completed your eligibility assessment and your organization is determined to be eligible to apply for CACFP, you will be contacted by ODE CNP to move on to the second step of the application process.</a:t>
            </a:r>
            <a:r>
              <a:rPr lang="en-US" altLang="en-US" baseline="0" dirty="0"/>
              <a:t> </a:t>
            </a:r>
            <a:r>
              <a:rPr lang="en-US" altLang="en-US" dirty="0"/>
              <a:t>The second step in the application process is to complete required CACFP trainings and procedure templates.  </a:t>
            </a:r>
          </a:p>
          <a:p>
            <a:pPr eaLnBrk="1" hangingPunct="1">
              <a:spcBef>
                <a:spcPct val="0"/>
              </a:spcBef>
            </a:pPr>
            <a:r>
              <a:rPr lang="en-US" altLang="en-US" dirty="0"/>
              <a:t> </a:t>
            </a:r>
          </a:p>
          <a:p>
            <a:pPr eaLnBrk="1" hangingPunct="1">
              <a:spcBef>
                <a:spcPct val="0"/>
              </a:spcBef>
            </a:pPr>
            <a:r>
              <a:rPr lang="en-US" altLang="en-US" dirty="0"/>
              <a:t>Federal regulations require ODE CNP to provide training CACFP Sponsors.  ODE CNP provides training for new sponsors and new staff online, which is available to be accessed 24/7 via the ODE</a:t>
            </a:r>
            <a:r>
              <a:rPr lang="en-US" altLang="en-US" baseline="0" dirty="0"/>
              <a:t> CNP CACFP Training webpage</a:t>
            </a:r>
            <a:r>
              <a:rPr lang="en-US" altLang="en-US" dirty="0"/>
              <a:t>. </a:t>
            </a:r>
          </a:p>
          <a:p>
            <a:pPr eaLnBrk="1" hangingPunct="1">
              <a:spcBef>
                <a:spcPct val="0"/>
              </a:spcBef>
            </a:pPr>
            <a:endParaRPr lang="en-US" altLang="en-US" dirty="0"/>
          </a:p>
          <a:p>
            <a:pPr eaLnBrk="1" hangingPunct="1">
              <a:spcBef>
                <a:spcPct val="0"/>
              </a:spcBef>
            </a:pPr>
            <a:r>
              <a:rPr lang="en-US" altLang="en-US" dirty="0"/>
              <a:t>Some trainings may not be applicable to your Program.  For example, if you’re a nonprofit organization and only have nonprofit sites, it’s not necessary for your organization to complete For-Profit training.   A detailed list will be given</a:t>
            </a:r>
            <a:r>
              <a:rPr lang="en-US" altLang="en-US" baseline="0" dirty="0"/>
              <a:t> to applicants with </a:t>
            </a:r>
            <a:r>
              <a:rPr lang="en-US" altLang="en-US" dirty="0"/>
              <a:t>which trainings your organization will be required to complete based on your organization and program(s) offered. </a:t>
            </a:r>
          </a:p>
          <a:p>
            <a:pPr eaLnBrk="1" hangingPunct="1">
              <a:spcBef>
                <a:spcPct val="0"/>
              </a:spcBef>
            </a:pPr>
            <a:endParaRPr lang="en-US" altLang="en-US" dirty="0"/>
          </a:p>
          <a:p>
            <a:pPr eaLnBrk="1" hangingPunct="1">
              <a:spcBef>
                <a:spcPct val="0"/>
              </a:spcBef>
            </a:pPr>
            <a:r>
              <a:rPr lang="en-US" altLang="en-US" dirty="0"/>
              <a:t>Sponsors of the CACFP are required to have</a:t>
            </a:r>
            <a:r>
              <a:rPr lang="en-US" altLang="en-US" baseline="0" dirty="0"/>
              <a:t> procedures on how they implement the CACFP as well. In step 2, applicants are given procedure templates on key areas of the CACFP to document how their organization will implement the CACFP. These can used to used to start a CACFP procedure handbook specific to their organization. Technical assistance will be provided by ODE staff members on how to strengthen procedures throughout the application process. </a:t>
            </a:r>
            <a:endParaRPr lang="en-US" altLang="en-US" dirty="0"/>
          </a:p>
          <a:p>
            <a:endParaRPr lang="en-US" altLang="en-US" dirty="0"/>
          </a:p>
          <a:p>
            <a:endParaRPr lang="en-US" altLang="en-US" dirty="0"/>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28CBC01-F43F-4C84-ADC9-022A359E48EE}" type="slidenum">
              <a:rPr lang="en-US" altLang="en-US"/>
              <a:pPr>
                <a:spcBef>
                  <a:spcPct val="0"/>
                </a:spcBef>
              </a:pPr>
              <a:t>5</a:t>
            </a:fld>
            <a:endParaRPr lang="en-US" altLang="en-US"/>
          </a:p>
        </p:txBody>
      </p:sp>
    </p:spTree>
    <p:extLst>
      <p:ext uri="{BB962C8B-B14F-4D97-AF65-F5344CB8AC3E}">
        <p14:creationId xmlns:p14="http://schemas.microsoft.com/office/powerpoint/2010/main" val="35920456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In step 3, applicant</a:t>
            </a:r>
            <a:r>
              <a:rPr lang="en-US" altLang="en-US" baseline="0" dirty="0"/>
              <a:t>s will be given forms that are required to be completed in order to be granted to access to CNPweb. </a:t>
            </a:r>
            <a:r>
              <a:rPr lang="en-US" altLang="en-US" dirty="0"/>
              <a:t>CNPweb is a web-based application and claiming system used by ODE CNP.   Applicants are required to submit both online and offline forms as part of the application process.  In order to submit the online application forms, applicants first must submit forms to gain access in CNPweb.  Forms in this step will collect</a:t>
            </a:r>
            <a:r>
              <a:rPr lang="en-US" altLang="en-US" baseline="0" dirty="0"/>
              <a:t> basic information on the organization through “New Sponsor” and “Add Site” forms as well as User Authorization forms for individuals who will need access to the online application system. All forms must be read and completed thoroughly and carefully to ensure information is accurate and all who sign understand what they are agreeing to.  </a:t>
            </a:r>
            <a:endParaRPr lang="en-US" altLang="en-US" dirty="0"/>
          </a:p>
          <a:p>
            <a:pPr eaLnBrk="1" hangingPunct="1">
              <a:spcBef>
                <a:spcPct val="0"/>
              </a:spcBef>
            </a:pPr>
            <a:endParaRPr lang="en-US" altLang="en-US" dirty="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E8D6C48-2139-4AEC-ACC8-F26ACB8FA860}" type="slidenum">
              <a:rPr lang="en-US" altLang="en-US"/>
              <a:pPr>
                <a:spcBef>
                  <a:spcPct val="0"/>
                </a:spcBef>
              </a:pPr>
              <a:t>6</a:t>
            </a:fld>
            <a:endParaRPr lang="en-US" altLang="en-US"/>
          </a:p>
        </p:txBody>
      </p:sp>
    </p:spTree>
    <p:extLst>
      <p:ext uri="{BB962C8B-B14F-4D97-AF65-F5344CB8AC3E}">
        <p14:creationId xmlns:p14="http://schemas.microsoft.com/office/powerpoint/2010/main" val="11940150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Step 4 of the </a:t>
            </a:r>
            <a:r>
              <a:rPr lang="en-US" altLang="en-US" baseline="0" dirty="0"/>
              <a:t>CACFP application process is where applicants will provide more specific information to ODE CNP about their organization and how they will implement the CACFP.  </a:t>
            </a:r>
            <a:r>
              <a:rPr lang="en-US" altLang="en-US" dirty="0"/>
              <a:t>All required application forms must be completed and submitted for the application to be reviewed by ODE CNP.  As stated earlier, application forms are both offline and online.  The online forms,</a:t>
            </a:r>
            <a:r>
              <a:rPr lang="en-US" altLang="en-US" baseline="0" dirty="0"/>
              <a:t> which are part of CNPweb in the Applications tab,</a:t>
            </a:r>
            <a:r>
              <a:rPr lang="en-US" altLang="en-US" dirty="0"/>
              <a:t> include a sponsor information sheet, management plan, budget</a:t>
            </a:r>
            <a:r>
              <a:rPr lang="en-US" altLang="en-US" baseline="0" dirty="0"/>
              <a:t> overview, and information sheets for each site</a:t>
            </a:r>
            <a:r>
              <a:rPr lang="en-US" altLang="en-US" dirty="0"/>
              <a:t>.  The offline forms are available as a download from CNPweb in the Packet tab.  Those</a:t>
            </a:r>
            <a:r>
              <a:rPr lang="en-US" altLang="en-US" baseline="0" dirty="0"/>
              <a:t> with CNPweb access to </a:t>
            </a:r>
            <a:r>
              <a:rPr lang="en-US" altLang="en-US" dirty="0"/>
              <a:t>will need to log in to CNPweb and download, complete, and submit the required forms</a:t>
            </a:r>
            <a:r>
              <a:rPr lang="en-US" altLang="en-US" baseline="0" dirty="0"/>
              <a:t> per the application instructions</a:t>
            </a:r>
            <a:r>
              <a:rPr lang="en-US" altLang="en-US" dirty="0"/>
              <a:t>.  </a:t>
            </a:r>
          </a:p>
          <a:p>
            <a:pPr eaLnBrk="1" hangingPunct="1">
              <a:spcBef>
                <a:spcPct val="0"/>
              </a:spcBef>
            </a:pPr>
            <a:endParaRPr lang="en-US" altLang="en-US" dirty="0"/>
          </a:p>
          <a:p>
            <a:pPr eaLnBrk="1" hangingPunct="1">
              <a:spcBef>
                <a:spcPct val="0"/>
              </a:spcBef>
            </a:pPr>
            <a:r>
              <a:rPr lang="en-US" altLang="en-US" dirty="0"/>
              <a:t>In addition to the application forms, your organization will also be required to submit additional financial documents, such as bank account statement, to complete</a:t>
            </a:r>
            <a:r>
              <a:rPr lang="en-US" altLang="en-US" baseline="0" dirty="0"/>
              <a:t> </a:t>
            </a:r>
            <a:r>
              <a:rPr lang="en-US" altLang="en-US" dirty="0"/>
              <a:t>verification of financial viability. ODE CNP staff will hold</a:t>
            </a:r>
            <a:r>
              <a:rPr lang="en-US" altLang="en-US" baseline="0" dirty="0"/>
              <a:t> a webinar or call with applicants to detail all documents that must be submitted as part of this step. ODE CNP will give a due date for these items and review them. If the documents meet all requirements and deadlines, the application will move on to the final step of the application process. </a:t>
            </a:r>
            <a:endParaRPr lang="en-US" altLang="en-US" dirty="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5F781F9-8328-4855-A91D-6EDB8024F281}" type="slidenum">
              <a:rPr lang="en-US" altLang="en-US"/>
              <a:pPr>
                <a:spcBef>
                  <a:spcPct val="0"/>
                </a:spcBef>
              </a:pPr>
              <a:t>7</a:t>
            </a:fld>
            <a:endParaRPr lang="en-US" altLang="en-US"/>
          </a:p>
        </p:txBody>
      </p:sp>
    </p:spTree>
    <p:extLst>
      <p:ext uri="{BB962C8B-B14F-4D97-AF65-F5344CB8AC3E}">
        <p14:creationId xmlns:p14="http://schemas.microsoft.com/office/powerpoint/2010/main" val="19767113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The final step in the application process is the Pre-Approval Review.  An applicant cannot move to step 5 until the application materials have been reviewed by a Child Nutrition Specialist and any/all corrections made to the application materials.  </a:t>
            </a:r>
          </a:p>
          <a:p>
            <a:endParaRPr lang="en-US" altLang="en-US" dirty="0"/>
          </a:p>
          <a:p>
            <a:r>
              <a:rPr lang="en-US" altLang="en-US" dirty="0"/>
              <a:t>A specialist from ODE CNP will make an appointment, typically onsite, to review the applicant’s operation and implementation</a:t>
            </a:r>
            <a:r>
              <a:rPr lang="en-US" altLang="en-US" baseline="0" dirty="0"/>
              <a:t> of the CACFP </a:t>
            </a:r>
            <a:r>
              <a:rPr lang="en-US" altLang="en-US" dirty="0"/>
              <a:t>prior to final approval. Applicants must implement all meal and record keeping requirements, as described</a:t>
            </a:r>
            <a:r>
              <a:rPr lang="en-US" altLang="en-US" baseline="0" dirty="0"/>
              <a:t> in the trainings, completed procedure templates, and the management plan,</a:t>
            </a:r>
            <a:r>
              <a:rPr lang="en-US" altLang="en-US" dirty="0"/>
              <a:t> prior to the pre-approval review. If requirements</a:t>
            </a:r>
            <a:r>
              <a:rPr lang="en-US" altLang="en-US" baseline="0" dirty="0"/>
              <a:t> are not implemented,</a:t>
            </a:r>
            <a:r>
              <a:rPr lang="en-US" altLang="en-US" dirty="0"/>
              <a:t> approval of the application may be potentially denied. It is during</a:t>
            </a:r>
            <a:r>
              <a:rPr lang="en-US" altLang="en-US" baseline="0" dirty="0"/>
              <a:t> the pre-approval visit the applicant demonstrates that they are accountable and capable of operating the CACFP. </a:t>
            </a:r>
            <a:endParaRPr lang="en-US" altLang="en-US" dirty="0"/>
          </a:p>
          <a:p>
            <a:endParaRPr lang="en-US" altLang="en-US" dirty="0"/>
          </a:p>
          <a:p>
            <a:r>
              <a:rPr lang="en-US" altLang="en-US" dirty="0"/>
              <a:t>After completion of the Pre-Approval review,</a:t>
            </a:r>
            <a:r>
              <a:rPr lang="en-US" altLang="en-US" baseline="0" dirty="0"/>
              <a:t> if the applicant is determined to be accountable and capable of operating the CACFP,</a:t>
            </a:r>
            <a:r>
              <a:rPr lang="en-US" altLang="en-US" dirty="0"/>
              <a:t> the Child Nutrition Specialist will review with the applicant any areas that need correction prior to approval of the application.  Once all corrections received and determined</a:t>
            </a:r>
            <a:r>
              <a:rPr lang="en-US" altLang="en-US" baseline="0" dirty="0"/>
              <a:t> to be </a:t>
            </a:r>
            <a:r>
              <a:rPr lang="en-US" altLang="en-US" dirty="0"/>
              <a:t>acceptable, or if corrections are not required, the application may be approved and the agreement may be executed..  </a:t>
            </a:r>
          </a:p>
          <a:p>
            <a:endParaRPr lang="en-US" altLang="en-US" dirty="0"/>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AE957E5-7A8C-4EE9-AF00-84CED4C0FEBE}" type="slidenum">
              <a:rPr lang="en-US" altLang="en-US"/>
              <a:pPr>
                <a:spcBef>
                  <a:spcPct val="0"/>
                </a:spcBef>
              </a:pPr>
              <a:t>8</a:t>
            </a:fld>
            <a:endParaRPr lang="en-US" altLang="en-US"/>
          </a:p>
        </p:txBody>
      </p:sp>
    </p:spTree>
    <p:extLst>
      <p:ext uri="{BB962C8B-B14F-4D97-AF65-F5344CB8AC3E}">
        <p14:creationId xmlns:p14="http://schemas.microsoft.com/office/powerpoint/2010/main" val="11406925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042C83-F474-4689-992F-134064305DAD}" type="slidenum">
              <a:rPr lang="en-US" smtClean="0"/>
              <a:t>9</a:t>
            </a:fld>
            <a:endParaRPr lang="en-US"/>
          </a:p>
        </p:txBody>
      </p:sp>
    </p:spTree>
    <p:extLst>
      <p:ext uri="{BB962C8B-B14F-4D97-AF65-F5344CB8AC3E}">
        <p14:creationId xmlns:p14="http://schemas.microsoft.com/office/powerpoint/2010/main" val="8548905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Large Type">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149586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Follow Us">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9/14/2023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Bar and Content">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434936730"/>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9/14/2023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7484409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021883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9/14/2023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936871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9/14/2023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9070832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9/14/2023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790770148"/>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9/14/2023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9/14/2023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895067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Large Type">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781085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Follow Us">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9/14/2023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Bar and Content">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481282686"/>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9/14/2023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4397147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7459297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9/14/2023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9342778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9/14/2023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4088644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Bar and Content">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859161546"/>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9/14/2023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110732786"/>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9/14/2023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723132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Large Type">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375368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Follow Us">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Title Bar and Content">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522581207"/>
      </p:ext>
    </p:extLst>
  </p:cSld>
  <p:clrMapOvr>
    <a:masterClrMapping/>
  </p:clrMapOvr>
  <p:hf hdr="0" dt="0"/>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9/14/2023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63386169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9/14/2023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752021579"/>
      </p:ext>
    </p:extLst>
  </p:cSld>
  <p:clrMapOvr>
    <a:masterClrMapping/>
  </p:clrMapOvr>
  <p:hf hdr="0" dt="0"/>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9/14/2023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Bar and Content">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22434564"/>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9/14/2023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21885191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9/14/2023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24685746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2716104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9/14/2023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5374607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9/14/2023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391129785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9/14/2023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436298166"/>
      </p:ext>
    </p:extLst>
  </p:cSld>
  <p:clrMapOvr>
    <a:masterClrMapping/>
  </p:clrMapOvr>
  <p:hf hdr="0" dt="0"/>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9/14/2023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011967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Large Type">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86142060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Follow Us">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9/14/2023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550779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itle Bar and Content">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72431344"/>
      </p:ext>
    </p:extLst>
  </p:cSld>
  <p:clrMapOvr>
    <a:masterClrMapping/>
  </p:clrMapOvr>
  <p:hf hdr="0" dt="0"/>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9/14/2023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50802941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5416928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9/14/2023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85095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9/14/2023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35143077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9/14/2023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188208071"/>
      </p:ext>
    </p:extLst>
  </p:cSld>
  <p:clrMapOvr>
    <a:masterClrMapping/>
  </p:clrMapOvr>
  <p:hf hdr="0" dt="0"/>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9/14/2023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3024786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Large Type">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84132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Follow Us">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9/14/2023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9/14/2023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4735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9/14/2023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996193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9/14/2023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73561297"/>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9/14/2023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0139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6" Type="http://schemas.openxmlformats.org/officeDocument/2006/relationships/image" Target="../media/image1.png"/><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theme" Target="../theme/theme3.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image" Target="../media/image1.png"/><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image" Target="../media/image1.png"/><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theme" Target="../theme/theme5.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9/14/2023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9/14/2023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9/14/2023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 id="2147483710" r:id="rId12"/>
    <p:sldLayoutId id="2147483711" r:id="rId13"/>
    <p:sldLayoutId id="2147483715" r:id="rId14"/>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9/14/2023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9/14/2023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7.xml"/><Relationship Id="rId1" Type="http://schemas.openxmlformats.org/officeDocument/2006/relationships/tags" Target="../tags/tag1.xml"/><Relationship Id="rId5" Type="http://schemas.openxmlformats.org/officeDocument/2006/relationships/hyperlink" Target="mailto:program.intake@usda.gov" TargetMode="External"/><Relationship Id="rId4" Type="http://schemas.openxmlformats.org/officeDocument/2006/relationships/hyperlink" Target="https://www.usda.gov/sites/default/files/documents/ad-3027.pdf"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3" Type="http://schemas.openxmlformats.org/officeDocument/2006/relationships/hyperlink" Target="https://www.oregon.gov/ode/students-and-family/childnutrition/cacfp/Documents/Eligibility%20Quick%20Check%202.pdf" TargetMode="External"/><Relationship Id="rId2" Type="http://schemas.openxmlformats.org/officeDocument/2006/relationships/notesSlide" Target="../notesSlides/notesSlide4.xml"/><Relationship Id="rId1" Type="http://schemas.openxmlformats.org/officeDocument/2006/relationships/slideLayout" Target="../slideLayouts/slideLayout30.xml"/><Relationship Id="rId4" Type="http://schemas.openxmlformats.org/officeDocument/2006/relationships/hyperlink" Target="https://app.smartsheet.com/b/form/cb4146b3f45b43fb8df2a368bce74a37"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3" Type="http://schemas.openxmlformats.org/officeDocument/2006/relationships/hyperlink" Target="mailto:ode.communitynutrition@ode.oregon.gov" TargetMode="External"/><Relationship Id="rId2" Type="http://schemas.openxmlformats.org/officeDocument/2006/relationships/notesSlide" Target="../notesSlides/notesSlide9.xml"/><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altLang="en-US" dirty="0"/>
              <a:t>How to Become a CACFP Sponsor</a:t>
            </a:r>
            <a:endParaRPr lang="en-US" dirty="0"/>
          </a:p>
        </p:txBody>
      </p:sp>
      <p:sp>
        <p:nvSpPr>
          <p:cNvPr id="3" name="Subtitle 2"/>
          <p:cNvSpPr>
            <a:spLocks noGrp="1"/>
          </p:cNvSpPr>
          <p:nvPr>
            <p:ph type="subTitle" idx="1"/>
          </p:nvPr>
        </p:nvSpPr>
        <p:spPr/>
        <p:txBody>
          <a:bodyPr/>
          <a:lstStyle/>
          <a:p>
            <a:r>
              <a:rPr lang="en-US" dirty="0"/>
              <a:t>An Overview of the CACFP Application Process for </a:t>
            </a:r>
          </a:p>
          <a:p>
            <a:r>
              <a:rPr lang="en-US" dirty="0"/>
              <a:t>Center-Based Sponsors </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1</a:t>
            </a:fld>
            <a:endParaRPr lang="en-US" dirty="0"/>
          </a:p>
        </p:txBody>
      </p:sp>
    </p:spTree>
    <p:extLst>
      <p:ext uri="{BB962C8B-B14F-4D97-AF65-F5344CB8AC3E}">
        <p14:creationId xmlns:p14="http://schemas.microsoft.com/office/powerpoint/2010/main" val="3972213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USDA Nondiscrimination Statement</a:t>
            </a:r>
          </a:p>
        </p:txBody>
      </p:sp>
      <p:sp>
        <p:nvSpPr>
          <p:cNvPr id="3" name="Content Placeholder 2" descr="Hyperlink to Civil rights complaint form "/>
          <p:cNvSpPr>
            <a:spLocks noGrp="1"/>
          </p:cNvSpPr>
          <p:nvPr>
            <p:ph idx="1"/>
          </p:nvPr>
        </p:nvSpPr>
        <p:spPr>
          <a:xfrm>
            <a:off x="690282" y="1659501"/>
            <a:ext cx="10784542" cy="4741299"/>
          </a:xfrm>
        </p:spPr>
        <p:txBody>
          <a:bodyPr>
            <a:normAutofit fontScale="47500" lnSpcReduction="20000"/>
          </a:bodyPr>
          <a:lstStyle/>
          <a:p>
            <a:pPr marL="0" indent="0" algn="l">
              <a:buNone/>
            </a:pPr>
            <a:r>
              <a:rPr lang="en-US" sz="2900" b="0" i="0" dirty="0">
                <a:solidFill>
                  <a:srgbClr val="333333"/>
                </a:solidFill>
                <a:effectLst/>
                <a:latin typeface="Helvetica Neue"/>
              </a:rPr>
              <a:t>In accordance with federal civil rights law and U.S. Department of Agriculture (USDA) civil rights regulations and policies, this institution is prohibited from discriminating on the basis of race, color, national origin, sex (including gender identity and sexual orientation), disability, age, or reprisal or retaliation for prior civil rights activity.</a:t>
            </a:r>
            <a:br>
              <a:rPr lang="en-US" sz="2900" b="0" i="0" dirty="0">
                <a:solidFill>
                  <a:srgbClr val="333333"/>
                </a:solidFill>
                <a:effectLst/>
                <a:latin typeface="Helvetica Neue"/>
              </a:rPr>
            </a:br>
            <a:endParaRPr lang="en-US" sz="2900" b="0" i="0" dirty="0">
              <a:solidFill>
                <a:srgbClr val="333333"/>
              </a:solidFill>
              <a:effectLst/>
              <a:latin typeface="Helvetica Neue"/>
            </a:endParaRPr>
          </a:p>
          <a:p>
            <a:pPr marL="0" indent="0" algn="l">
              <a:buNone/>
            </a:pPr>
            <a:r>
              <a:rPr lang="en-US" sz="2900" b="0" i="0" dirty="0">
                <a:solidFill>
                  <a:srgbClr val="333333"/>
                </a:solidFill>
                <a:effectLst/>
                <a:latin typeface="Helvetica Neue"/>
              </a:rPr>
              <a:t>Program information may be made available in languages other than English. Persons with disabilities who require alternative means of communication to obtain program information (e.g., Braille, large print, audiotape, American Sign Language), should contact the responsible state or local agency that administers the program or USDA's TARGET Center at (202) 720-2600 (voice and TTY) or contact USDA through the Federal Relay Service at (800) 877-8339.</a:t>
            </a:r>
          </a:p>
          <a:p>
            <a:pPr marL="0" indent="0" algn="l">
              <a:buNone/>
            </a:pPr>
            <a:r>
              <a:rPr lang="en-US" sz="2900" b="0" i="0" dirty="0">
                <a:solidFill>
                  <a:srgbClr val="333333"/>
                </a:solidFill>
                <a:effectLst/>
                <a:latin typeface="Helvetica Neue"/>
              </a:rPr>
              <a:t>To file a program discrimination complaint, a Complainant should complete a Form AD-3027, USDA Program Discrimination Complaint Form which can be obtained online at: </a:t>
            </a:r>
            <a:r>
              <a:rPr lang="en-US" sz="2900" b="0" i="0" u="sng" dirty="0">
                <a:solidFill>
                  <a:srgbClr val="3344DD"/>
                </a:solidFill>
                <a:effectLst/>
                <a:latin typeface="Helvetica Neue"/>
                <a:hlinkClick r:id="rId4"/>
              </a:rPr>
              <a:t>https://www.usda.gov/sites/default/files/documents/ad-3027.pdf</a:t>
            </a:r>
            <a:r>
              <a:rPr lang="en-US" sz="2900" b="0" i="0" dirty="0">
                <a:solidFill>
                  <a:srgbClr val="333333"/>
                </a:solidFill>
                <a:effectLst/>
                <a:latin typeface="Helvetica Neue"/>
              </a:rPr>
              <a:t>, from any USDA office, by calling (866) 632-9992, or by writing a letter addressed to USDA. The letter must contain the complainant's name, address, telephone number, and a written description of the alleged discriminatory action in sufficient detail to inform the Assistant Secretary for Civil Rights (ASCR) about the nature and date of an alleged civil rights violation. The completed AD-3027 form or letter must be submitted to USDA by:</a:t>
            </a:r>
          </a:p>
          <a:p>
            <a:pPr algn="l">
              <a:buFont typeface="+mj-lt"/>
              <a:buAutoNum type="arabicPeriod"/>
            </a:pPr>
            <a:r>
              <a:rPr lang="en-US" sz="2900" b="1" i="0" dirty="0">
                <a:solidFill>
                  <a:srgbClr val="333333"/>
                </a:solidFill>
                <a:effectLst/>
                <a:latin typeface="Helvetica Neue"/>
              </a:rPr>
              <a:t>mail:</a:t>
            </a:r>
            <a:br>
              <a:rPr lang="en-US" sz="2900" b="0" i="0" dirty="0">
                <a:solidFill>
                  <a:srgbClr val="333333"/>
                </a:solidFill>
                <a:effectLst/>
                <a:latin typeface="Helvetica Neue"/>
              </a:rPr>
            </a:br>
            <a:r>
              <a:rPr lang="en-US" sz="2900" b="0" i="0" dirty="0">
                <a:solidFill>
                  <a:srgbClr val="333333"/>
                </a:solidFill>
                <a:effectLst/>
                <a:latin typeface="Helvetica Neue"/>
              </a:rPr>
              <a:t>U.S. Department of Agriculture</a:t>
            </a:r>
            <a:br>
              <a:rPr lang="en-US" sz="2900" b="0" i="0" dirty="0">
                <a:solidFill>
                  <a:srgbClr val="333333"/>
                </a:solidFill>
                <a:effectLst/>
                <a:latin typeface="Helvetica Neue"/>
              </a:rPr>
            </a:br>
            <a:r>
              <a:rPr lang="en-US" sz="2900" b="0" i="0" dirty="0">
                <a:solidFill>
                  <a:srgbClr val="333333"/>
                </a:solidFill>
                <a:effectLst/>
                <a:latin typeface="Helvetica Neue"/>
              </a:rPr>
              <a:t>Office of the Assistant Secretary for Civil Rights</a:t>
            </a:r>
            <a:br>
              <a:rPr lang="en-US" sz="2900" b="0" i="0" dirty="0">
                <a:solidFill>
                  <a:srgbClr val="333333"/>
                </a:solidFill>
                <a:effectLst/>
                <a:latin typeface="Helvetica Neue"/>
              </a:rPr>
            </a:br>
            <a:r>
              <a:rPr lang="en-US" sz="2900" b="0" i="0" dirty="0">
                <a:solidFill>
                  <a:srgbClr val="333333"/>
                </a:solidFill>
                <a:effectLst/>
                <a:latin typeface="Helvetica Neue"/>
              </a:rPr>
              <a:t>1400 Independence Avenue, SW</a:t>
            </a:r>
            <a:br>
              <a:rPr lang="en-US" sz="2900" b="0" i="0" dirty="0">
                <a:solidFill>
                  <a:srgbClr val="333333"/>
                </a:solidFill>
                <a:effectLst/>
                <a:latin typeface="Helvetica Neue"/>
              </a:rPr>
            </a:br>
            <a:r>
              <a:rPr lang="en-US" sz="2900" b="0" i="0" dirty="0">
                <a:solidFill>
                  <a:srgbClr val="333333"/>
                </a:solidFill>
                <a:effectLst/>
                <a:latin typeface="Helvetica Neue"/>
              </a:rPr>
              <a:t>Washington, D.C. 20250-9410; or</a:t>
            </a:r>
          </a:p>
          <a:p>
            <a:pPr algn="l">
              <a:buFont typeface="+mj-lt"/>
              <a:buAutoNum type="arabicPeriod"/>
            </a:pPr>
            <a:r>
              <a:rPr lang="en-US" sz="2900" b="1" i="0" dirty="0">
                <a:solidFill>
                  <a:srgbClr val="333333"/>
                </a:solidFill>
                <a:effectLst/>
                <a:latin typeface="Helvetica Neue"/>
              </a:rPr>
              <a:t>fax:</a:t>
            </a:r>
            <a:br>
              <a:rPr lang="en-US" sz="2900" b="0" i="0" dirty="0">
                <a:solidFill>
                  <a:srgbClr val="333333"/>
                </a:solidFill>
                <a:effectLst/>
                <a:latin typeface="Helvetica Neue"/>
              </a:rPr>
            </a:br>
            <a:r>
              <a:rPr lang="en-US" sz="2900" b="0" i="0" dirty="0">
                <a:solidFill>
                  <a:srgbClr val="333333"/>
                </a:solidFill>
                <a:effectLst/>
                <a:latin typeface="Helvetica Neue"/>
              </a:rPr>
              <a:t>(833) 256-1665 or (202) 690-7442; or</a:t>
            </a:r>
          </a:p>
          <a:p>
            <a:pPr algn="l">
              <a:buFont typeface="+mj-lt"/>
              <a:buAutoNum type="arabicPeriod"/>
            </a:pPr>
            <a:r>
              <a:rPr lang="en-US" sz="2900" b="1" i="0" dirty="0">
                <a:solidFill>
                  <a:srgbClr val="333333"/>
                </a:solidFill>
                <a:effectLst/>
                <a:latin typeface="Helvetica Neue"/>
              </a:rPr>
              <a:t>email:</a:t>
            </a:r>
            <a:br>
              <a:rPr lang="en-US" sz="2900" b="0" i="0" dirty="0">
                <a:solidFill>
                  <a:srgbClr val="333333"/>
                </a:solidFill>
                <a:effectLst/>
                <a:latin typeface="Helvetica Neue"/>
              </a:rPr>
            </a:br>
            <a:r>
              <a:rPr lang="en-US" sz="2900" b="0" i="0" u="sng" dirty="0">
                <a:solidFill>
                  <a:srgbClr val="3344DD"/>
                </a:solidFill>
                <a:effectLst/>
                <a:latin typeface="Helvetica Neue"/>
                <a:hlinkClick r:id="rId5"/>
              </a:rPr>
              <a:t>Program.Intake@usda.gov</a:t>
            </a:r>
            <a:br>
              <a:rPr lang="en-US" sz="2900" b="0" i="0" dirty="0">
                <a:solidFill>
                  <a:srgbClr val="333333"/>
                </a:solidFill>
                <a:effectLst/>
                <a:latin typeface="Helvetica Neue"/>
              </a:rPr>
            </a:br>
            <a:endParaRPr lang="en-US" sz="2900" b="0" i="0" dirty="0">
              <a:solidFill>
                <a:srgbClr val="333333"/>
              </a:solidFill>
              <a:effectLst/>
              <a:latin typeface="Helvetica Neue"/>
            </a:endParaRPr>
          </a:p>
          <a:p>
            <a:pPr marL="0" indent="0" algn="l">
              <a:buNone/>
            </a:pPr>
            <a:r>
              <a:rPr lang="en-US" sz="2900" b="0" i="0" dirty="0">
                <a:solidFill>
                  <a:srgbClr val="333333"/>
                </a:solidFill>
                <a:effectLst/>
                <a:latin typeface="Helvetica Neue"/>
              </a:rPr>
              <a:t>This institution is an equal opportunity provider.</a:t>
            </a:r>
          </a:p>
          <a:p>
            <a:pPr algn="ctr"/>
            <a:endParaRPr lang="en-US" dirty="0"/>
          </a:p>
          <a:p>
            <a:pPr algn="ctr"/>
            <a:endParaRPr lang="en-US" dirty="0"/>
          </a:p>
          <a:p>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10</a:t>
            </a:fld>
            <a:endParaRPr lang="en-US" dirty="0"/>
          </a:p>
        </p:txBody>
      </p:sp>
    </p:spTree>
    <p:custDataLst>
      <p:tags r:id="rId1"/>
    </p:custDataLst>
    <p:extLst>
      <p:ext uri="{BB962C8B-B14F-4D97-AF65-F5344CB8AC3E}">
        <p14:creationId xmlns:p14="http://schemas.microsoft.com/office/powerpoint/2010/main" val="65133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latin typeface="Trebuchet MS" panose="020B0603020202020204" pitchFamily="34" charset="0"/>
              </a:rPr>
              <a:t>Types of Organizations Eligible for the CACFP</a:t>
            </a:r>
            <a:br>
              <a:rPr lang="en-US" dirty="0"/>
            </a:br>
            <a:endParaRPr lang="en-US" dirty="0"/>
          </a:p>
        </p:txBody>
      </p:sp>
      <p:sp>
        <p:nvSpPr>
          <p:cNvPr id="2" name="Content Placeholder 1"/>
          <p:cNvSpPr>
            <a:spLocks noGrp="1"/>
          </p:cNvSpPr>
          <p:nvPr>
            <p:ph sz="quarter" idx="4294967295"/>
          </p:nvPr>
        </p:nvSpPr>
        <p:spPr>
          <a:xfrm>
            <a:off x="1408113" y="1295400"/>
            <a:ext cx="9412287" cy="4876800"/>
          </a:xfrm>
        </p:spPr>
        <p:txBody>
          <a:bodyPr>
            <a:normAutofit/>
          </a:bodyPr>
          <a:lstStyle/>
          <a:p>
            <a:r>
              <a:rPr lang="en-US" sz="3200" dirty="0"/>
              <a:t>Child Care Centers, including for-profit and non-profit</a:t>
            </a:r>
          </a:p>
          <a:p>
            <a:r>
              <a:rPr lang="en-US" sz="3200" dirty="0"/>
              <a:t>Head Starts</a:t>
            </a:r>
          </a:p>
          <a:p>
            <a:r>
              <a:rPr lang="en-US" sz="3200" dirty="0"/>
              <a:t>Outside School Hours Care Centers</a:t>
            </a:r>
          </a:p>
          <a:p>
            <a:r>
              <a:rPr lang="en-US" sz="3200" dirty="0"/>
              <a:t>Homeless and emergency shelters</a:t>
            </a:r>
          </a:p>
          <a:p>
            <a:r>
              <a:rPr lang="en-US" sz="3200" dirty="0"/>
              <a:t>At-Risk Afterschool Meals and Snacks programs</a:t>
            </a:r>
          </a:p>
          <a:p>
            <a:r>
              <a:rPr lang="en-US" sz="3200" dirty="0"/>
              <a:t>Adult Day Care Centers</a:t>
            </a:r>
          </a:p>
          <a:p>
            <a:endParaRPr lang="en-US" dirty="0"/>
          </a:p>
        </p:txBody>
      </p:sp>
    </p:spTree>
    <p:extLst>
      <p:ext uri="{BB962C8B-B14F-4D97-AF65-F5344CB8AC3E}">
        <p14:creationId xmlns:p14="http://schemas.microsoft.com/office/powerpoint/2010/main" val="60444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6"/>
          <p:cNvSpPr>
            <a:spLocks noGrp="1"/>
          </p:cNvSpPr>
          <p:nvPr>
            <p:ph type="title"/>
          </p:nvPr>
        </p:nvSpPr>
        <p:spPr/>
        <p:txBody>
          <a:bodyPr>
            <a:normAutofit/>
          </a:bodyPr>
          <a:lstStyle/>
          <a:p>
            <a:pPr eaLnBrk="1" hangingPunct="1"/>
            <a:r>
              <a:rPr lang="en-US" altLang="en-US" dirty="0">
                <a:latin typeface="Trebuchet MS" panose="020B0603020202020204" pitchFamily="34" charset="0"/>
              </a:rPr>
              <a:t>The CACFP Application Process</a:t>
            </a:r>
          </a:p>
        </p:txBody>
      </p:sp>
      <p:sp>
        <p:nvSpPr>
          <p:cNvPr id="2" name="Content Placeholder 1"/>
          <p:cNvSpPr>
            <a:spLocks noGrp="1"/>
          </p:cNvSpPr>
          <p:nvPr>
            <p:ph idx="1"/>
          </p:nvPr>
        </p:nvSpPr>
        <p:spPr/>
        <p:txBody>
          <a:bodyPr/>
          <a:lstStyle/>
          <a:p>
            <a:r>
              <a:rPr lang="en-US" dirty="0"/>
              <a:t>Step 1- CACFP Eligibility Assessment</a:t>
            </a:r>
          </a:p>
          <a:p>
            <a:r>
              <a:rPr lang="en-US" dirty="0"/>
              <a:t>Step 2- Training and Procedure Development</a:t>
            </a:r>
          </a:p>
          <a:p>
            <a:r>
              <a:rPr lang="en-US" dirty="0"/>
              <a:t>Step 3- CNPweb web Access</a:t>
            </a:r>
          </a:p>
          <a:p>
            <a:r>
              <a:rPr lang="en-US" dirty="0"/>
              <a:t>Step 4- Online and Offline Application Materials</a:t>
            </a:r>
          </a:p>
          <a:p>
            <a:r>
              <a:rPr lang="en-US" dirty="0"/>
              <a:t>Step 5- Pre-Approval Review</a:t>
            </a:r>
          </a:p>
        </p:txBody>
      </p:sp>
    </p:spTree>
    <p:extLst>
      <p:ext uri="{BB962C8B-B14F-4D97-AF65-F5344CB8AC3E}">
        <p14:creationId xmlns:p14="http://schemas.microsoft.com/office/powerpoint/2010/main" val="4241635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6"/>
          <p:cNvSpPr>
            <a:spLocks noGrp="1"/>
          </p:cNvSpPr>
          <p:nvPr>
            <p:ph type="title"/>
          </p:nvPr>
        </p:nvSpPr>
        <p:spPr/>
        <p:txBody>
          <a:bodyPr/>
          <a:lstStyle/>
          <a:p>
            <a:pPr eaLnBrk="1" hangingPunct="1"/>
            <a:r>
              <a:rPr lang="en-US" altLang="en-US" dirty="0">
                <a:latin typeface="Trebuchet MS" panose="020B0603020202020204" pitchFamily="34" charset="0"/>
              </a:rPr>
              <a:t>Step 1- Eligibility Assessment</a:t>
            </a:r>
          </a:p>
        </p:txBody>
      </p:sp>
      <p:sp>
        <p:nvSpPr>
          <p:cNvPr id="8197" name="TextBox 5"/>
          <p:cNvSpPr txBox="1">
            <a:spLocks noChangeArrowheads="1"/>
          </p:cNvSpPr>
          <p:nvPr/>
        </p:nvSpPr>
        <p:spPr bwMode="auto">
          <a:xfrm>
            <a:off x="922351" y="1685678"/>
            <a:ext cx="10552473" cy="1231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71450" indent="-1714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pPr>
            <a:r>
              <a:rPr lang="en-US" altLang="en-US" sz="2500" dirty="0"/>
              <a:t>Use the </a:t>
            </a:r>
            <a:r>
              <a:rPr lang="en-US" altLang="en-US" sz="2500" dirty="0">
                <a:hlinkClick r:id="rId3"/>
              </a:rPr>
              <a:t>CACFP Center Eligibility Quick Check </a:t>
            </a:r>
            <a:r>
              <a:rPr lang="en-US" altLang="en-US" sz="2500" dirty="0"/>
              <a:t>to determine potential eligibility </a:t>
            </a:r>
          </a:p>
          <a:p>
            <a:pPr>
              <a:spcBef>
                <a:spcPct val="0"/>
              </a:spcBef>
            </a:pPr>
            <a:r>
              <a:rPr lang="en-US" altLang="en-US" sz="2500" dirty="0"/>
              <a:t>Complete the </a:t>
            </a:r>
            <a:r>
              <a:rPr lang="en-US" altLang="en-US" sz="2500" dirty="0">
                <a:hlinkClick r:id="rId4"/>
              </a:rPr>
              <a:t>CACFP Eligibility Assessment  </a:t>
            </a:r>
            <a:endParaRPr lang="en-US" altLang="en-US" sz="2500" dirty="0"/>
          </a:p>
          <a:p>
            <a:pPr lvl="1">
              <a:spcBef>
                <a:spcPct val="0"/>
              </a:spcBef>
            </a:pPr>
            <a:r>
              <a:rPr lang="en-US" altLang="en-US" sz="2400" dirty="0"/>
              <a:t>If eligible, an initial financial viability assessment must be completed</a:t>
            </a:r>
          </a:p>
        </p:txBody>
      </p:sp>
    </p:spTree>
    <p:extLst>
      <p:ext uri="{BB962C8B-B14F-4D97-AF65-F5344CB8AC3E}">
        <p14:creationId xmlns:p14="http://schemas.microsoft.com/office/powerpoint/2010/main" val="648329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itle 6"/>
          <p:cNvSpPr>
            <a:spLocks noGrp="1"/>
          </p:cNvSpPr>
          <p:nvPr>
            <p:ph type="title"/>
          </p:nvPr>
        </p:nvSpPr>
        <p:spPr/>
        <p:txBody>
          <a:bodyPr/>
          <a:lstStyle/>
          <a:p>
            <a:pPr eaLnBrk="1" hangingPunct="1"/>
            <a:r>
              <a:rPr lang="en-US" altLang="en-US" dirty="0">
                <a:latin typeface="Trebuchet MS" panose="020B0603020202020204" pitchFamily="34" charset="0"/>
              </a:rPr>
              <a:t>Step 2- Training and Procedures</a:t>
            </a:r>
          </a:p>
        </p:txBody>
      </p:sp>
      <p:sp>
        <p:nvSpPr>
          <p:cNvPr id="10245" name="TextBox 5"/>
          <p:cNvSpPr txBox="1">
            <a:spLocks noChangeArrowheads="1"/>
          </p:cNvSpPr>
          <p:nvPr/>
        </p:nvSpPr>
        <p:spPr bwMode="auto">
          <a:xfrm>
            <a:off x="1160890" y="1566407"/>
            <a:ext cx="9213423" cy="1908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71450" indent="-1714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pPr>
            <a:r>
              <a:rPr lang="en-US" altLang="en-US" sz="2600" dirty="0"/>
              <a:t>Complete required training sessions specific to your organization</a:t>
            </a:r>
          </a:p>
          <a:p>
            <a:pPr>
              <a:spcBef>
                <a:spcPct val="0"/>
              </a:spcBef>
            </a:pPr>
            <a:r>
              <a:rPr lang="en-US" altLang="en-US" sz="2600" dirty="0"/>
              <a:t>Complete required procedure templates specific to your organization</a:t>
            </a:r>
          </a:p>
          <a:p>
            <a:pPr>
              <a:spcBef>
                <a:spcPct val="0"/>
              </a:spcBef>
            </a:pPr>
            <a:r>
              <a:rPr lang="en-US" altLang="en-US" sz="2600" dirty="0"/>
              <a:t>ODE Technical Assistance (TA) Call</a:t>
            </a:r>
          </a:p>
          <a:p>
            <a:pPr marL="0" indent="0" eaLnBrk="1" hangingPunct="1">
              <a:spcBef>
                <a:spcPct val="0"/>
              </a:spcBef>
              <a:buNone/>
            </a:pPr>
            <a:endParaRPr lang="en-US" altLang="en-US" sz="1400" dirty="0"/>
          </a:p>
        </p:txBody>
      </p:sp>
    </p:spTree>
    <p:extLst>
      <p:ext uri="{BB962C8B-B14F-4D97-AF65-F5344CB8AC3E}">
        <p14:creationId xmlns:p14="http://schemas.microsoft.com/office/powerpoint/2010/main" val="4086143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6"/>
          <p:cNvSpPr>
            <a:spLocks noGrp="1"/>
          </p:cNvSpPr>
          <p:nvPr>
            <p:ph type="title"/>
          </p:nvPr>
        </p:nvSpPr>
        <p:spPr/>
        <p:txBody>
          <a:bodyPr/>
          <a:lstStyle/>
          <a:p>
            <a:pPr eaLnBrk="1" hangingPunct="1"/>
            <a:r>
              <a:rPr lang="en-US" altLang="en-US" dirty="0">
                <a:latin typeface="Trebuchet MS" panose="020B0603020202020204" pitchFamily="34" charset="0"/>
              </a:rPr>
              <a:t>Step 3- CNPweb Access</a:t>
            </a:r>
          </a:p>
        </p:txBody>
      </p:sp>
      <p:sp>
        <p:nvSpPr>
          <p:cNvPr id="12293" name="TextBox 5"/>
          <p:cNvSpPr txBox="1">
            <a:spLocks noChangeArrowheads="1"/>
          </p:cNvSpPr>
          <p:nvPr/>
        </p:nvSpPr>
        <p:spPr bwMode="auto">
          <a:xfrm>
            <a:off x="1113183" y="1685678"/>
            <a:ext cx="857526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71450" indent="-1714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pPr>
            <a:r>
              <a:rPr lang="en-US" altLang="en-US" sz="2800" dirty="0"/>
              <a:t> Complete and submit required forms for CNPweb access</a:t>
            </a:r>
          </a:p>
        </p:txBody>
      </p:sp>
      <p:pic>
        <p:nvPicPr>
          <p:cNvPr id="2" name="Picture 1" descr="Landingpage of CNPweb"/>
          <p:cNvPicPr>
            <a:picLocks noChangeAspect="1"/>
          </p:cNvPicPr>
          <p:nvPr/>
        </p:nvPicPr>
        <p:blipFill>
          <a:blip r:embed="rId3"/>
          <a:stretch>
            <a:fillRect/>
          </a:stretch>
        </p:blipFill>
        <p:spPr>
          <a:xfrm>
            <a:off x="2941982" y="2208898"/>
            <a:ext cx="5448217" cy="4290604"/>
          </a:xfrm>
          <a:prstGeom prst="rect">
            <a:avLst/>
          </a:prstGeom>
        </p:spPr>
      </p:pic>
    </p:spTree>
    <p:extLst>
      <p:ext uri="{BB962C8B-B14F-4D97-AF65-F5344CB8AC3E}">
        <p14:creationId xmlns:p14="http://schemas.microsoft.com/office/powerpoint/2010/main" val="706475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6"/>
          <p:cNvSpPr>
            <a:spLocks noGrp="1"/>
          </p:cNvSpPr>
          <p:nvPr>
            <p:ph type="title"/>
          </p:nvPr>
        </p:nvSpPr>
        <p:spPr/>
        <p:txBody>
          <a:bodyPr>
            <a:normAutofit/>
          </a:bodyPr>
          <a:lstStyle/>
          <a:p>
            <a:pPr eaLnBrk="1" hangingPunct="1"/>
            <a:r>
              <a:rPr lang="en-US" altLang="en-US" sz="3800" dirty="0">
                <a:latin typeface="Trebuchet MS" panose="020B0603020202020204" pitchFamily="34" charset="0"/>
              </a:rPr>
              <a:t>Step 4- Online and Offline Application Materials</a:t>
            </a:r>
          </a:p>
        </p:txBody>
      </p:sp>
      <p:sp>
        <p:nvSpPr>
          <p:cNvPr id="14341" name="TextBox 5"/>
          <p:cNvSpPr txBox="1">
            <a:spLocks noChangeArrowheads="1"/>
          </p:cNvSpPr>
          <p:nvPr/>
        </p:nvSpPr>
        <p:spPr bwMode="auto">
          <a:xfrm>
            <a:off x="717176" y="1804945"/>
            <a:ext cx="8945383"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71450" indent="-1714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pPr>
            <a:r>
              <a:rPr lang="en-US" altLang="en-US" sz="2800" dirty="0"/>
              <a:t> Online (CNPweb) forms</a:t>
            </a:r>
          </a:p>
          <a:p>
            <a:pPr>
              <a:spcBef>
                <a:spcPct val="0"/>
              </a:spcBef>
            </a:pPr>
            <a:r>
              <a:rPr lang="en-US" altLang="en-US" sz="2800" dirty="0"/>
              <a:t> Offline forms</a:t>
            </a:r>
          </a:p>
          <a:p>
            <a:pPr>
              <a:spcBef>
                <a:spcPct val="0"/>
              </a:spcBef>
            </a:pPr>
            <a:r>
              <a:rPr lang="en-US" altLang="en-US" sz="2800" dirty="0"/>
              <a:t> Financial viability </a:t>
            </a:r>
          </a:p>
          <a:p>
            <a:pPr marL="0" indent="0">
              <a:spcBef>
                <a:spcPct val="0"/>
              </a:spcBef>
              <a:buNone/>
            </a:pPr>
            <a:r>
              <a:rPr lang="en-US" altLang="en-US" sz="2800" dirty="0"/>
              <a:t>    documents</a:t>
            </a:r>
          </a:p>
        </p:txBody>
      </p:sp>
      <p:pic>
        <p:nvPicPr>
          <p:cNvPr id="2" name="Picture 1" descr="Sponor Summary in CNPweb"/>
          <p:cNvPicPr>
            <a:picLocks noChangeAspect="1"/>
          </p:cNvPicPr>
          <p:nvPr/>
        </p:nvPicPr>
        <p:blipFill>
          <a:blip r:embed="rId3"/>
          <a:stretch>
            <a:fillRect/>
          </a:stretch>
        </p:blipFill>
        <p:spPr>
          <a:xfrm>
            <a:off x="3771821" y="2186610"/>
            <a:ext cx="8116763" cy="4309786"/>
          </a:xfrm>
          <a:prstGeom prst="rect">
            <a:avLst/>
          </a:prstGeom>
        </p:spPr>
      </p:pic>
      <p:sp>
        <p:nvSpPr>
          <p:cNvPr id="3" name="Rectangle 2" descr="Sponsor Name "/>
          <p:cNvSpPr/>
          <p:nvPr/>
        </p:nvSpPr>
        <p:spPr>
          <a:xfrm>
            <a:off x="9931179" y="2210463"/>
            <a:ext cx="1900362" cy="1510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descr="Specialist Name"/>
          <p:cNvSpPr/>
          <p:nvPr/>
        </p:nvSpPr>
        <p:spPr>
          <a:xfrm>
            <a:off x="4699221" y="2568271"/>
            <a:ext cx="2496709" cy="1272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Left Brace 7" descr="Offline Forms for Download in Packet tab"/>
          <p:cNvSpPr/>
          <p:nvPr/>
        </p:nvSpPr>
        <p:spPr>
          <a:xfrm>
            <a:off x="3108960" y="3697357"/>
            <a:ext cx="556591" cy="271139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TextBox 8"/>
          <p:cNvSpPr txBox="1"/>
          <p:nvPr/>
        </p:nvSpPr>
        <p:spPr>
          <a:xfrm>
            <a:off x="1455089" y="4786685"/>
            <a:ext cx="1550504" cy="646331"/>
          </a:xfrm>
          <a:prstGeom prst="rect">
            <a:avLst/>
          </a:prstGeom>
          <a:noFill/>
        </p:spPr>
        <p:txBody>
          <a:bodyPr wrap="square" rtlCol="0">
            <a:spAutoFit/>
          </a:bodyPr>
          <a:lstStyle/>
          <a:p>
            <a:r>
              <a:rPr lang="en-US" dirty="0">
                <a:solidFill>
                  <a:schemeClr val="accent1"/>
                </a:solidFill>
              </a:rPr>
              <a:t>Offline Forms for Download</a:t>
            </a:r>
          </a:p>
        </p:txBody>
      </p:sp>
    </p:spTree>
    <p:extLst>
      <p:ext uri="{BB962C8B-B14F-4D97-AF65-F5344CB8AC3E}">
        <p14:creationId xmlns:p14="http://schemas.microsoft.com/office/powerpoint/2010/main" val="3501706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6"/>
          <p:cNvSpPr>
            <a:spLocks noGrp="1"/>
          </p:cNvSpPr>
          <p:nvPr>
            <p:ph type="title"/>
          </p:nvPr>
        </p:nvSpPr>
        <p:spPr/>
        <p:txBody>
          <a:bodyPr/>
          <a:lstStyle/>
          <a:p>
            <a:pPr eaLnBrk="1" hangingPunct="1"/>
            <a:r>
              <a:rPr lang="en-US" altLang="en-US" dirty="0">
                <a:latin typeface="Trebuchet MS" panose="020B0603020202020204" pitchFamily="34" charset="0"/>
              </a:rPr>
              <a:t>Step 5- Pre-Approval Review </a:t>
            </a:r>
          </a:p>
        </p:txBody>
      </p:sp>
      <p:sp>
        <p:nvSpPr>
          <p:cNvPr id="9221" name="TextBox 5"/>
          <p:cNvSpPr txBox="1">
            <a:spLocks noChangeArrowheads="1"/>
          </p:cNvSpPr>
          <p:nvPr/>
        </p:nvSpPr>
        <p:spPr bwMode="auto">
          <a:xfrm>
            <a:off x="1049571" y="1701580"/>
            <a:ext cx="9242066"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71450" indent="-171450"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defRPr/>
            </a:pPr>
            <a:r>
              <a:rPr lang="en-US" altLang="en-US" sz="2600" dirty="0"/>
              <a:t>ODE CNP reviews applicant‘s implementation of CACFP operations</a:t>
            </a:r>
          </a:p>
          <a:p>
            <a:pPr marL="0" indent="0" eaLnBrk="1" hangingPunct="1">
              <a:spcBef>
                <a:spcPct val="0"/>
              </a:spcBef>
              <a:buNone/>
              <a:defRPr/>
            </a:pPr>
            <a:endParaRPr lang="en-US" altLang="en-US" sz="1400" dirty="0"/>
          </a:p>
        </p:txBody>
      </p:sp>
    </p:spTree>
    <p:extLst>
      <p:ext uri="{BB962C8B-B14F-4D97-AF65-F5344CB8AC3E}">
        <p14:creationId xmlns:p14="http://schemas.microsoft.com/office/powerpoint/2010/main" val="3296460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Questions?</a:t>
            </a:r>
          </a:p>
        </p:txBody>
      </p:sp>
      <p:sp>
        <p:nvSpPr>
          <p:cNvPr id="6" name="Content Placeholder 5"/>
          <p:cNvSpPr>
            <a:spLocks noGrp="1"/>
          </p:cNvSpPr>
          <p:nvPr>
            <p:ph idx="1"/>
          </p:nvPr>
        </p:nvSpPr>
        <p:spPr/>
        <p:txBody>
          <a:bodyPr/>
          <a:lstStyle/>
          <a:p>
            <a:r>
              <a:rPr lang="en-US" dirty="0"/>
              <a:t>Please contact </a:t>
            </a:r>
            <a:r>
              <a:rPr lang="en-US" dirty="0">
                <a:hlinkClick r:id="rId3"/>
              </a:rPr>
              <a:t>ode.communitynutrition@ode.oregon.gov</a:t>
            </a:r>
            <a:r>
              <a:rPr lang="en-US" dirty="0"/>
              <a:t> </a:t>
            </a:r>
          </a:p>
        </p:txBody>
      </p:sp>
      <p:sp>
        <p:nvSpPr>
          <p:cNvPr id="2" name="Footer Placeholder 1"/>
          <p:cNvSpPr>
            <a:spLocks noGrp="1"/>
          </p:cNvSpPr>
          <p:nvPr>
            <p:ph type="ftr" sz="quarter" idx="11"/>
          </p:nvPr>
        </p:nvSpPr>
        <p:spPr/>
        <p:txBody>
          <a:bodyPr/>
          <a:lstStyle/>
          <a:p>
            <a:r>
              <a:rPr lang="en-US"/>
              <a:t>Oregon Department of Education</a:t>
            </a:r>
            <a:endParaRPr lang="en-US" dirty="0"/>
          </a:p>
        </p:txBody>
      </p:sp>
      <p:sp>
        <p:nvSpPr>
          <p:cNvPr id="3" name="Slide Number Placeholder 2"/>
          <p:cNvSpPr>
            <a:spLocks noGrp="1"/>
          </p:cNvSpPr>
          <p:nvPr>
            <p:ph type="sldNum" sz="quarter" idx="12"/>
          </p:nvPr>
        </p:nvSpPr>
        <p:spPr/>
        <p:txBody>
          <a:bodyPr/>
          <a:lstStyle/>
          <a:p>
            <a:fld id="{357F5B69-6281-4C1F-8C38-6DA0F56DA430}" type="slidenum">
              <a:rPr lang="en-US" smtClean="0"/>
              <a:pPr/>
              <a:t>9</a:t>
            </a:fld>
            <a:endParaRPr lang="en-US" dirty="0"/>
          </a:p>
        </p:txBody>
      </p:sp>
    </p:spTree>
    <p:extLst>
      <p:ext uri="{BB962C8B-B14F-4D97-AF65-F5344CB8AC3E}">
        <p14:creationId xmlns:p14="http://schemas.microsoft.com/office/powerpoint/2010/main" val="131867285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6BADFB7F-E76B-47E5-9A5F-C514E20AFE45}"/>
    </a:ext>
  </a:extLst>
</a:theme>
</file>

<file path=ppt/theme/theme2.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4D8D87B-5BDF-4254-B9AE-89E014969D86}"/>
    </a:ext>
  </a:extLst>
</a:theme>
</file>

<file path=ppt/theme/theme3.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5F84094-1592-41EE-8B9C-0F531244619D}"/>
    </a:ext>
  </a:extLst>
</a:theme>
</file>

<file path=ppt/theme/theme4.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7296E-0B2D-4566-8FEF-4B65AC847ECE}"/>
    </a:ext>
  </a:extLst>
</a:theme>
</file>

<file path=ppt/theme/theme5.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E0A30-143B-4B5C-A0FD-4B3A47DCFB69}"/>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46F8D107C66F4886837BAB1906D6D2" ma:contentTypeVersion="7" ma:contentTypeDescription="Create a new document." ma:contentTypeScope="" ma:versionID="927b6c3ba69a2dfa7a1f0feeaa541258">
  <xsd:schema xmlns:xsd="http://www.w3.org/2001/XMLSchema" xmlns:xs="http://www.w3.org/2001/XMLSchema" xmlns:p="http://schemas.microsoft.com/office/2006/metadata/properties" xmlns:ns1="http://schemas.microsoft.com/sharepoint/v3" xmlns:ns2="e904697f-41f0-41a9-947e-777b04f3df44" xmlns:ns3="54031767-dd6d-417c-ab73-583408f47564" targetNamespace="http://schemas.microsoft.com/office/2006/metadata/properties" ma:root="true" ma:fieldsID="5de6d49bfd447df29fc16199dafffafa" ns1:_="" ns2:_="" ns3:_="">
    <xsd:import namespace="http://schemas.microsoft.com/sharepoint/v3"/>
    <xsd:import namespace="e904697f-41f0-41a9-947e-777b04f3df44"/>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904697f-41f0-41a9-947e-777b04f3df44"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Estimated_x0020_Creation_x0020_Date xmlns="e904697f-41f0-41a9-947e-777b04f3df44" xsi:nil="true"/>
    <PublishingExpirationDate xmlns="http://schemas.microsoft.com/sharepoint/v3" xsi:nil="true"/>
    <Priority xmlns="e904697f-41f0-41a9-947e-777b04f3df44">New</Priority>
    <PublishingStartDate xmlns="http://schemas.microsoft.com/sharepoint/v3" xsi:nil="true"/>
    <Remediation_x0020_Date xmlns="e904697f-41f0-41a9-947e-777b04f3df44">2022-10-26T18:50:47+00:00</Remediation_x0020_Dat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9770404-1F80-4D91-AEFA-AE5F84773C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904697f-41f0-41a9-947e-777b04f3df44"/>
    <ds:schemaRef ds:uri="54031767-dd6d-417c-ab73-583408f475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D1C8B59-5819-4F0E-B597-2062566F3ADB}">
  <ds:schemaRefs>
    <ds:schemaRef ds:uri="http://schemas.microsoft.com/office/2006/metadata/properties"/>
    <ds:schemaRef ds:uri="http://schemas.microsoft.com/office/infopath/2007/PartnerControls"/>
    <ds:schemaRef ds:uri="e904697f-41f0-41a9-947e-777b04f3df44"/>
    <ds:schemaRef ds:uri="http://schemas.microsoft.com/sharepoint/v3"/>
  </ds:schemaRefs>
</ds:datastoreItem>
</file>

<file path=customXml/itemProps3.xml><?xml version="1.0" encoding="utf-8"?>
<ds:datastoreItem xmlns:ds="http://schemas.openxmlformats.org/officeDocument/2006/customXml" ds:itemID="{4E89ADE1-8C6B-459E-899E-919044C51C2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ODE PowerPoint Template</Template>
  <TotalTime>3012</TotalTime>
  <Words>1722</Words>
  <Application>Microsoft Office PowerPoint</Application>
  <PresentationFormat>Widescreen</PresentationFormat>
  <Paragraphs>94</Paragraphs>
  <Slides>10</Slides>
  <Notes>10</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Helvetica Neue</vt:lpstr>
      <vt:lpstr>Arial</vt:lpstr>
      <vt:lpstr>Calibri</vt:lpstr>
      <vt:lpstr>Trebuchet MS</vt:lpstr>
      <vt:lpstr>Green_2021ODE</vt:lpstr>
      <vt:lpstr>Gold_2021ODE</vt:lpstr>
      <vt:lpstr>Orange_2021ODE</vt:lpstr>
      <vt:lpstr>Red_2021ODE</vt:lpstr>
      <vt:lpstr>Teal_2021ODE</vt:lpstr>
      <vt:lpstr>How to Become a CACFP Sponsor</vt:lpstr>
      <vt:lpstr>Types of Organizations Eligible for the CACFP </vt:lpstr>
      <vt:lpstr>The CACFP Application Process</vt:lpstr>
      <vt:lpstr>Step 1- Eligibility Assessment</vt:lpstr>
      <vt:lpstr>Step 2- Training and Procedures</vt:lpstr>
      <vt:lpstr>Step 3- CNPweb Access</vt:lpstr>
      <vt:lpstr>Step 4- Online and Offline Application Materials</vt:lpstr>
      <vt:lpstr>Step 5- Pre-Approval Review </vt:lpstr>
      <vt:lpstr>Questions?</vt:lpstr>
      <vt:lpstr>USDA Nondiscrimination Statement</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Become a CACFP Sponsor</dc:title>
  <dc:creator>BROCK Cathy - ODE</dc:creator>
  <cp:lastModifiedBy>VISINSKY Jessica * ODE</cp:lastModifiedBy>
  <cp:revision>33</cp:revision>
  <cp:lastPrinted>2022-10-06T16:09:33Z</cp:lastPrinted>
  <dcterms:created xsi:type="dcterms:W3CDTF">2022-08-09T17:07:27Z</dcterms:created>
  <dcterms:modified xsi:type="dcterms:W3CDTF">2023-09-14T23:06:32Z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0x010100B646F8D107C66F4886837BAB1906D6D2</vt:lpwstr>
  </property>
</Properties>
</file>