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315" r:id="rId6"/>
    <p:sldId id="260" r:id="rId7"/>
    <p:sldId id="277" r:id="rId8"/>
    <p:sldId id="265" r:id="rId9"/>
    <p:sldId id="298" r:id="rId10"/>
    <p:sldId id="294" r:id="rId11"/>
    <p:sldId id="286" r:id="rId12"/>
    <p:sldId id="312" r:id="rId13"/>
    <p:sldId id="292" r:id="rId14"/>
    <p:sldId id="283" r:id="rId15"/>
    <p:sldId id="285" r:id="rId16"/>
    <p:sldId id="311" r:id="rId17"/>
    <p:sldId id="317" r:id="rId18"/>
    <p:sldId id="284" r:id="rId19"/>
    <p:sldId id="296" r:id="rId20"/>
    <p:sldId id="302" r:id="rId21"/>
    <p:sldId id="299" r:id="rId22"/>
    <p:sldId id="303" r:id="rId23"/>
    <p:sldId id="306" r:id="rId24"/>
    <p:sldId id="310" r:id="rId25"/>
    <p:sldId id="305" r:id="rId26"/>
    <p:sldId id="307" r:id="rId27"/>
    <p:sldId id="316" r:id="rId28"/>
    <p:sldId id="279" r:id="rId29"/>
    <p:sldId id="314" r:id="rId30"/>
  </p:sldIdLst>
  <p:sldSz cx="12161838" cy="6858000"/>
  <p:notesSz cx="6858000" cy="9144000"/>
  <p:defaultTextStyle>
    <a:defPPr>
      <a:defRPr lang="en-US"/>
    </a:defPPr>
    <a:lvl1pPr marL="0" algn="l" defTabSz="585171" rtl="0" eaLnBrk="1" latinLnBrk="0" hangingPunct="1">
      <a:defRPr sz="2300" kern="1200">
        <a:solidFill>
          <a:schemeClr val="tx1"/>
        </a:solidFill>
        <a:latin typeface="+mn-lt"/>
        <a:ea typeface="+mn-ea"/>
        <a:cs typeface="+mn-cs"/>
      </a:defRPr>
    </a:lvl1pPr>
    <a:lvl2pPr marL="585171" algn="l" defTabSz="585171" rtl="0" eaLnBrk="1" latinLnBrk="0" hangingPunct="1">
      <a:defRPr sz="2300" kern="1200">
        <a:solidFill>
          <a:schemeClr val="tx1"/>
        </a:solidFill>
        <a:latin typeface="+mn-lt"/>
        <a:ea typeface="+mn-ea"/>
        <a:cs typeface="+mn-cs"/>
      </a:defRPr>
    </a:lvl2pPr>
    <a:lvl3pPr marL="1170344" algn="l" defTabSz="585171" rtl="0" eaLnBrk="1" latinLnBrk="0" hangingPunct="1">
      <a:defRPr sz="2300" kern="1200">
        <a:solidFill>
          <a:schemeClr val="tx1"/>
        </a:solidFill>
        <a:latin typeface="+mn-lt"/>
        <a:ea typeface="+mn-ea"/>
        <a:cs typeface="+mn-cs"/>
      </a:defRPr>
    </a:lvl3pPr>
    <a:lvl4pPr marL="1755515" algn="l" defTabSz="585171" rtl="0" eaLnBrk="1" latinLnBrk="0" hangingPunct="1">
      <a:defRPr sz="2300" kern="1200">
        <a:solidFill>
          <a:schemeClr val="tx1"/>
        </a:solidFill>
        <a:latin typeface="+mn-lt"/>
        <a:ea typeface="+mn-ea"/>
        <a:cs typeface="+mn-cs"/>
      </a:defRPr>
    </a:lvl4pPr>
    <a:lvl5pPr marL="2340687" algn="l" defTabSz="585171" rtl="0" eaLnBrk="1" latinLnBrk="0" hangingPunct="1">
      <a:defRPr sz="2300" kern="1200">
        <a:solidFill>
          <a:schemeClr val="tx1"/>
        </a:solidFill>
        <a:latin typeface="+mn-lt"/>
        <a:ea typeface="+mn-ea"/>
        <a:cs typeface="+mn-cs"/>
      </a:defRPr>
    </a:lvl5pPr>
    <a:lvl6pPr marL="2925859" algn="l" defTabSz="585171" rtl="0" eaLnBrk="1" latinLnBrk="0" hangingPunct="1">
      <a:defRPr sz="2300" kern="1200">
        <a:solidFill>
          <a:schemeClr val="tx1"/>
        </a:solidFill>
        <a:latin typeface="+mn-lt"/>
        <a:ea typeface="+mn-ea"/>
        <a:cs typeface="+mn-cs"/>
      </a:defRPr>
    </a:lvl6pPr>
    <a:lvl7pPr marL="3511031" algn="l" defTabSz="585171" rtl="0" eaLnBrk="1" latinLnBrk="0" hangingPunct="1">
      <a:defRPr sz="2300" kern="1200">
        <a:solidFill>
          <a:schemeClr val="tx1"/>
        </a:solidFill>
        <a:latin typeface="+mn-lt"/>
        <a:ea typeface="+mn-ea"/>
        <a:cs typeface="+mn-cs"/>
      </a:defRPr>
    </a:lvl7pPr>
    <a:lvl8pPr marL="4096204" algn="l" defTabSz="585171" rtl="0" eaLnBrk="1" latinLnBrk="0" hangingPunct="1">
      <a:defRPr sz="2300" kern="1200">
        <a:solidFill>
          <a:schemeClr val="tx1"/>
        </a:solidFill>
        <a:latin typeface="+mn-lt"/>
        <a:ea typeface="+mn-ea"/>
        <a:cs typeface="+mn-cs"/>
      </a:defRPr>
    </a:lvl8pPr>
    <a:lvl9pPr marL="4681375" algn="l" defTabSz="585171"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800040"/>
    <a:srgbClr val="004C98"/>
    <a:srgbClr val="004D99"/>
    <a:srgbClr val="004080"/>
    <a:srgbClr val="C86A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82309" autoAdjust="0"/>
  </p:normalViewPr>
  <p:slideViewPr>
    <p:cSldViewPr snapToGrid="0" snapToObjects="1">
      <p:cViewPr>
        <p:scale>
          <a:sx n="61" d="100"/>
          <a:sy n="61" d="100"/>
        </p:scale>
        <p:origin x="114" y="396"/>
      </p:cViewPr>
      <p:guideLst>
        <p:guide orient="horz" pos="2160"/>
        <p:guide pos="383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trombap:Documents:poverty%20by%20race%20ethnicity%20county%20oregon%20various%20sources_v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rombap:Documents:SPED%20data:OEIBSpEd_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marL="0" indent="0">
              <a:tabLst>
                <a:tab pos="50800" algn="l"/>
                <a:tab pos="8288338" algn="l"/>
              </a:tabLst>
              <a:defRPr sz="1600"/>
            </a:pPr>
            <a:r>
              <a:rPr lang="en-US" sz="1600" dirty="0"/>
              <a:t>Oregon Statewide Poverty Data by Race/Ethnicity 2009-2013</a:t>
            </a:r>
          </a:p>
          <a:p>
            <a:pPr marL="0" indent="0">
              <a:tabLst>
                <a:tab pos="50800" algn="l"/>
                <a:tab pos="8288338" algn="l"/>
              </a:tabLst>
              <a:defRPr sz="1600"/>
            </a:pPr>
            <a:r>
              <a:rPr lang="en-US" sz="1500" b="0" i="0" u="none" strike="noStrike" baseline="0" dirty="0">
                <a:effectLst/>
              </a:rPr>
              <a:t>The percentage of individuals whose family income falls below the poverty threshold for their family </a:t>
            </a:r>
            <a:r>
              <a:rPr lang="en-US" sz="1500" b="0" i="0" u="none" strike="noStrike" baseline="0" dirty="0" smtClean="0">
                <a:effectLst/>
              </a:rPr>
              <a:t>size</a:t>
            </a:r>
            <a:endParaRPr lang="en-US" sz="1500" b="0" i="0" u="none" strike="noStrike" baseline="0" dirty="0">
              <a:effectLst/>
            </a:endParaRPr>
          </a:p>
        </c:rich>
      </c:tx>
      <c:layout>
        <c:manualLayout>
          <c:xMode val="edge"/>
          <c:yMode val="edge"/>
          <c:x val="0.136048234730167"/>
          <c:y val="0"/>
        </c:manualLayout>
      </c:layout>
      <c:overlay val="0"/>
    </c:title>
    <c:autoTitleDeleted val="0"/>
    <c:plotArea>
      <c:layout>
        <c:manualLayout>
          <c:layoutTarget val="inner"/>
          <c:xMode val="edge"/>
          <c:yMode val="edge"/>
          <c:x val="4.9382845145911701E-2"/>
          <c:y val="0.150747756729811"/>
          <c:w val="0.76279921692557595"/>
          <c:h val="0.77478242438040201"/>
        </c:manualLayout>
      </c:layout>
      <c:barChart>
        <c:barDir val="col"/>
        <c:grouping val="clustered"/>
        <c:varyColors val="0"/>
        <c:ser>
          <c:idx val="0"/>
          <c:order val="0"/>
          <c:tx>
            <c:strRef>
              <c:f>'poverty by race ethnicity count'!$B$27</c:f>
              <c:strCache>
                <c:ptCount val="1"/>
                <c:pt idx="0">
                  <c:v>% likelihood to be in poverty by race/ethnicity</c:v>
                </c:pt>
              </c:strCache>
            </c:strRef>
          </c:tx>
          <c:spPr>
            <a:solidFill>
              <a:srgbClr val="008000"/>
            </a:solidFill>
          </c:spPr>
          <c:invertIfNegative val="0"/>
          <c:cat>
            <c:strRef>
              <c:f>'poverty by race ethnicity count'!$C$26:$I$26</c:f>
              <c:strCache>
                <c:ptCount val="7"/>
                <c:pt idx="0">
                  <c:v>American Indian/Alaskan Native</c:v>
                </c:pt>
                <c:pt idx="1">
                  <c:v>Black or African American</c:v>
                </c:pt>
                <c:pt idx="2">
                  <c:v>Native Hawaiian Pac Islander</c:v>
                </c:pt>
                <c:pt idx="3">
                  <c:v>Hispanic or Latino</c:v>
                </c:pt>
                <c:pt idx="4">
                  <c:v>Multi-Racial</c:v>
                </c:pt>
                <c:pt idx="5">
                  <c:v>Asian Alone</c:v>
                </c:pt>
                <c:pt idx="6">
                  <c:v>White</c:v>
                </c:pt>
              </c:strCache>
            </c:strRef>
          </c:cat>
          <c:val>
            <c:numRef>
              <c:f>'poverty by race ethnicity count'!$C$27:$I$27</c:f>
              <c:numCache>
                <c:formatCode>0.0%</c:formatCode>
                <c:ptCount val="7"/>
                <c:pt idx="0">
                  <c:v>0.50290000000000001</c:v>
                </c:pt>
                <c:pt idx="1">
                  <c:v>0.3412</c:v>
                </c:pt>
                <c:pt idx="2">
                  <c:v>0.32429999999999998</c:v>
                </c:pt>
                <c:pt idx="3">
                  <c:v>0.27900000000000003</c:v>
                </c:pt>
                <c:pt idx="4">
                  <c:v>0.20680000000000001</c:v>
                </c:pt>
                <c:pt idx="5">
                  <c:v>0.13719999999999999</c:v>
                </c:pt>
                <c:pt idx="6">
                  <c:v>0.159</c:v>
                </c:pt>
              </c:numCache>
            </c:numRef>
          </c:val>
          <c:extLst>
            <c:ext xmlns:c16="http://schemas.microsoft.com/office/drawing/2014/chart" uri="{C3380CC4-5D6E-409C-BE32-E72D297353CC}">
              <c16:uniqueId val="{00000000-1EC5-48FC-9054-6E2D44899889}"/>
            </c:ext>
          </c:extLst>
        </c:ser>
        <c:ser>
          <c:idx val="1"/>
          <c:order val="1"/>
          <c:tx>
            <c:strRef>
              <c:f>'poverty by race ethnicity count'!$B$28</c:f>
              <c:strCache>
                <c:ptCount val="1"/>
                <c:pt idx="0">
                  <c:v>% representation in poverty by race/ethnicity</c:v>
                </c:pt>
              </c:strCache>
            </c:strRef>
          </c:tx>
          <c:spPr>
            <a:solidFill>
              <a:schemeClr val="bg1"/>
            </a:solidFill>
          </c:spPr>
          <c:invertIfNegative val="0"/>
          <c:cat>
            <c:strRef>
              <c:f>'poverty by race ethnicity count'!$C$26:$I$26</c:f>
              <c:strCache>
                <c:ptCount val="7"/>
                <c:pt idx="0">
                  <c:v>American Indian/Alaskan Native</c:v>
                </c:pt>
                <c:pt idx="1">
                  <c:v>Black or African American</c:v>
                </c:pt>
                <c:pt idx="2">
                  <c:v>Native Hawaiian Pac Islander</c:v>
                </c:pt>
                <c:pt idx="3">
                  <c:v>Hispanic or Latino</c:v>
                </c:pt>
                <c:pt idx="4">
                  <c:v>Multi-Racial</c:v>
                </c:pt>
                <c:pt idx="5">
                  <c:v>Asian Alone</c:v>
                </c:pt>
                <c:pt idx="6">
                  <c:v>White</c:v>
                </c:pt>
              </c:strCache>
            </c:strRef>
          </c:cat>
          <c:val>
            <c:numRef>
              <c:f>'poverty by race ethnicity count'!$C$28:$I$28</c:f>
              <c:numCache>
                <c:formatCode>0.0%</c:formatCode>
                <c:ptCount val="7"/>
                <c:pt idx="0">
                  <c:v>4.8258170175062599E-2</c:v>
                </c:pt>
                <c:pt idx="1">
                  <c:v>3.6379416415305399E-2</c:v>
                </c:pt>
                <c:pt idx="2">
                  <c:v>6.9155010219715896E-3</c:v>
                </c:pt>
                <c:pt idx="3">
                  <c:v>0.182947308488282</c:v>
                </c:pt>
                <c:pt idx="4">
                  <c:v>3.8586491209551599E-2</c:v>
                </c:pt>
                <c:pt idx="5">
                  <c:v>2.9988495489357499E-2</c:v>
                </c:pt>
                <c:pt idx="6">
                  <c:v>0.65692461720046902</c:v>
                </c:pt>
              </c:numCache>
            </c:numRef>
          </c:val>
          <c:extLst>
            <c:ext xmlns:c16="http://schemas.microsoft.com/office/drawing/2014/chart" uri="{C3380CC4-5D6E-409C-BE32-E72D297353CC}">
              <c16:uniqueId val="{00000001-1EC5-48FC-9054-6E2D44899889}"/>
            </c:ext>
          </c:extLst>
        </c:ser>
        <c:dLbls>
          <c:showLegendKey val="0"/>
          <c:showVal val="0"/>
          <c:showCatName val="0"/>
          <c:showSerName val="0"/>
          <c:showPercent val="0"/>
          <c:showBubbleSize val="0"/>
        </c:dLbls>
        <c:gapWidth val="150"/>
        <c:axId val="87219200"/>
        <c:axId val="87220992"/>
      </c:barChart>
      <c:catAx>
        <c:axId val="87219200"/>
        <c:scaling>
          <c:orientation val="minMax"/>
        </c:scaling>
        <c:delete val="0"/>
        <c:axPos val="b"/>
        <c:numFmt formatCode="General" sourceLinked="0"/>
        <c:majorTickMark val="out"/>
        <c:minorTickMark val="none"/>
        <c:tickLblPos val="nextTo"/>
        <c:txPr>
          <a:bodyPr/>
          <a:lstStyle/>
          <a:p>
            <a:pPr>
              <a:defRPr sz="1400"/>
            </a:pPr>
            <a:endParaRPr lang="en-US"/>
          </a:p>
        </c:txPr>
        <c:crossAx val="87220992"/>
        <c:crosses val="autoZero"/>
        <c:auto val="1"/>
        <c:lblAlgn val="ctr"/>
        <c:lblOffset val="100"/>
        <c:noMultiLvlLbl val="0"/>
      </c:catAx>
      <c:valAx>
        <c:axId val="87220992"/>
        <c:scaling>
          <c:orientation val="minMax"/>
        </c:scaling>
        <c:delete val="0"/>
        <c:axPos val="l"/>
        <c:majorGridlines/>
        <c:numFmt formatCode="0.0%" sourceLinked="1"/>
        <c:majorTickMark val="out"/>
        <c:minorTickMark val="none"/>
        <c:tickLblPos val="nextTo"/>
        <c:txPr>
          <a:bodyPr/>
          <a:lstStyle/>
          <a:p>
            <a:pPr>
              <a:defRPr sz="1600"/>
            </a:pPr>
            <a:endParaRPr lang="en-US"/>
          </a:p>
        </c:txPr>
        <c:crossAx val="87219200"/>
        <c:crosses val="autoZero"/>
        <c:crossBetween val="between"/>
      </c:valAx>
    </c:plotArea>
    <c:legend>
      <c:legendPos val="r"/>
      <c:layout>
        <c:manualLayout>
          <c:xMode val="edge"/>
          <c:yMode val="edge"/>
          <c:x val="0.83803898909150998"/>
          <c:y val="0.26233230493239801"/>
          <c:w val="0.16196101090848999"/>
          <c:h val="0.49196152172135799"/>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lIns="0">
            <a:noAutofit/>
          </a:bodyPr>
          <a:lstStyle/>
          <a:p>
            <a:pPr>
              <a:defRPr/>
            </a:pPr>
            <a:r>
              <a:rPr lang="en-US" sz="2000" dirty="0">
                <a:solidFill>
                  <a:srgbClr val="FFFFFF"/>
                </a:solidFill>
              </a:rPr>
              <a:t>Percentage</a:t>
            </a:r>
            <a:r>
              <a:rPr lang="en-US" sz="2000" baseline="0" dirty="0">
                <a:solidFill>
                  <a:srgbClr val="FFFFFF"/>
                </a:solidFill>
              </a:rPr>
              <a:t> of Students with SPED Identification, by Race/Ethnicity</a:t>
            </a:r>
          </a:p>
          <a:p>
            <a:pPr>
              <a:defRPr/>
            </a:pPr>
            <a:r>
              <a:rPr lang="en-US" sz="2000" baseline="0" dirty="0">
                <a:solidFill>
                  <a:srgbClr val="FFFFFF"/>
                </a:solidFill>
              </a:rPr>
              <a:t>Oregon Statewide Data - 2010 - 2014</a:t>
            </a:r>
            <a:endParaRPr lang="en-US" sz="2000" dirty="0">
              <a:solidFill>
                <a:srgbClr val="FFFFFF"/>
              </a:solidFill>
            </a:endParaRPr>
          </a:p>
        </c:rich>
      </c:tx>
      <c:layout>
        <c:manualLayout>
          <c:xMode val="edge"/>
          <c:yMode val="edge"/>
          <c:x val="0.324642606257664"/>
          <c:y val="3.77331674040172E-2"/>
        </c:manualLayout>
      </c:layout>
      <c:overlay val="1"/>
    </c:title>
    <c:autoTitleDeleted val="0"/>
    <c:plotArea>
      <c:layout/>
      <c:barChart>
        <c:barDir val="col"/>
        <c:grouping val="clustered"/>
        <c:varyColors val="0"/>
        <c:ser>
          <c:idx val="0"/>
          <c:order val="0"/>
          <c:tx>
            <c:v>% of population in SPED</c:v>
          </c:tx>
          <c:spPr>
            <a:solidFill>
              <a:srgbClr val="008000"/>
            </a:solidFill>
          </c:spPr>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'%SPEd by Race'!$A$6:$A$12</c:f>
              <c:strCache>
                <c:ptCount val="7"/>
                <c:pt idx="0">
                  <c:v>Asian</c:v>
                </c:pt>
                <c:pt idx="1">
                  <c:v>Black</c:v>
                </c:pt>
                <c:pt idx="2">
                  <c:v>Hispanic</c:v>
                </c:pt>
                <c:pt idx="3">
                  <c:v>NativeAmer</c:v>
                </c:pt>
                <c:pt idx="4">
                  <c:v>PacIslander</c:v>
                </c:pt>
                <c:pt idx="5">
                  <c:v>White</c:v>
                </c:pt>
                <c:pt idx="6">
                  <c:v>MultiRacial</c:v>
                </c:pt>
              </c:strCache>
            </c:strRef>
          </c:cat>
          <c:val>
            <c:numRef>
              <c:f>'%SPEd by Race'!$B$6:$B$12</c:f>
              <c:numCache>
                <c:formatCode>0.0%</c:formatCode>
                <c:ptCount val="7"/>
                <c:pt idx="0">
                  <c:v>7.1851829421045593E-2</c:v>
                </c:pt>
                <c:pt idx="1">
                  <c:v>0.19383460635115099</c:v>
                </c:pt>
                <c:pt idx="2">
                  <c:v>0.13273183727351401</c:v>
                </c:pt>
                <c:pt idx="3">
                  <c:v>0.181197660958761</c:v>
                </c:pt>
                <c:pt idx="4">
                  <c:v>9.7261766225717194E-2</c:v>
                </c:pt>
                <c:pt idx="5">
                  <c:v>0.13452708419411599</c:v>
                </c:pt>
                <c:pt idx="6">
                  <c:v>0.108821014692506</c:v>
                </c:pt>
              </c:numCache>
            </c:numRef>
          </c:val>
          <c:extLst>
            <c:ext xmlns:c16="http://schemas.microsoft.com/office/drawing/2014/chart" uri="{C3380CC4-5D6E-409C-BE32-E72D297353CC}">
              <c16:uniqueId val="{00000000-37AA-4747-9757-77D4F293C825}"/>
            </c:ext>
          </c:extLst>
        </c:ser>
        <c:ser>
          <c:idx val="1"/>
          <c:order val="1"/>
          <c:tx>
            <c:v>StdDev</c:v>
          </c:tx>
          <c:spPr>
            <a:noFill/>
          </c:spPr>
          <c:invertIfNegative val="0"/>
          <c:cat>
            <c:strRef>
              <c:f>'%SPEd by Race'!$A$6:$A$12</c:f>
              <c:strCache>
                <c:ptCount val="7"/>
                <c:pt idx="0">
                  <c:v>Asian</c:v>
                </c:pt>
                <c:pt idx="1">
                  <c:v>Black</c:v>
                </c:pt>
                <c:pt idx="2">
                  <c:v>Hispanic</c:v>
                </c:pt>
                <c:pt idx="3">
                  <c:v>NativeAmer</c:v>
                </c:pt>
                <c:pt idx="4">
                  <c:v>PacIslander</c:v>
                </c:pt>
                <c:pt idx="5">
                  <c:v>White</c:v>
                </c:pt>
                <c:pt idx="6">
                  <c:v>MultiRacial</c:v>
                </c:pt>
              </c:strCache>
            </c:strRef>
          </c:cat>
          <c:val>
            <c:numRef>
              <c:f>'%SPEd by Race'!$C$6:$C$12</c:f>
              <c:numCache>
                <c:formatCode>0.0%</c:formatCode>
                <c:ptCount val="7"/>
                <c:pt idx="0">
                  <c:v>2.0331952606428799E-3</c:v>
                </c:pt>
                <c:pt idx="1">
                  <c:v>3.94819519587984E-3</c:v>
                </c:pt>
                <c:pt idx="2">
                  <c:v>5.04874686235641E-3</c:v>
                </c:pt>
                <c:pt idx="3">
                  <c:v>4.1164690873891196E-3</c:v>
                </c:pt>
                <c:pt idx="4">
                  <c:v>5.5210488716609801E-3</c:v>
                </c:pt>
                <c:pt idx="5">
                  <c:v>1.5015099377578701E-3</c:v>
                </c:pt>
                <c:pt idx="6">
                  <c:v>1.1581626669275501E-2</c:v>
                </c:pt>
              </c:numCache>
            </c:numRef>
          </c:val>
          <c:extLst>
            <c:ext xmlns:c16="http://schemas.microsoft.com/office/drawing/2014/chart" uri="{C3380CC4-5D6E-409C-BE32-E72D297353CC}">
              <c16:uniqueId val="{00000001-37AA-4747-9757-77D4F293C825}"/>
            </c:ext>
          </c:extLst>
        </c:ser>
        <c:dLbls>
          <c:showLegendKey val="0"/>
          <c:showVal val="0"/>
          <c:showCatName val="0"/>
          <c:showSerName val="0"/>
          <c:showPercent val="0"/>
          <c:showBubbleSize val="0"/>
        </c:dLbls>
        <c:gapWidth val="150"/>
        <c:axId val="34845824"/>
        <c:axId val="34847360"/>
      </c:barChart>
      <c:catAx>
        <c:axId val="34845824"/>
        <c:scaling>
          <c:orientation val="minMax"/>
        </c:scaling>
        <c:delete val="0"/>
        <c:axPos val="b"/>
        <c:numFmt formatCode="General" sourceLinked="0"/>
        <c:majorTickMark val="out"/>
        <c:minorTickMark val="none"/>
        <c:tickLblPos val="nextTo"/>
        <c:crossAx val="34847360"/>
        <c:crosses val="autoZero"/>
        <c:auto val="1"/>
        <c:lblAlgn val="ctr"/>
        <c:lblOffset val="100"/>
        <c:noMultiLvlLbl val="0"/>
      </c:catAx>
      <c:valAx>
        <c:axId val="34847360"/>
        <c:scaling>
          <c:orientation val="minMax"/>
        </c:scaling>
        <c:delete val="0"/>
        <c:axPos val="l"/>
        <c:majorGridlines/>
        <c:numFmt formatCode="0.0%" sourceLinked="1"/>
        <c:majorTickMark val="out"/>
        <c:minorTickMark val="none"/>
        <c:tickLblPos val="nextTo"/>
        <c:txPr>
          <a:bodyPr/>
          <a:lstStyle/>
          <a:p>
            <a:pPr>
              <a:defRPr sz="1400">
                <a:solidFill>
                  <a:schemeClr val="bg1"/>
                </a:solidFill>
              </a:defRPr>
            </a:pPr>
            <a:endParaRPr lang="en-US"/>
          </a:p>
        </c:txPr>
        <c:crossAx val="34845824"/>
        <c:crosses val="autoZero"/>
        <c:crossBetween val="between"/>
      </c:valAx>
      <c:dTable>
        <c:showHorzBorder val="1"/>
        <c:showVertBorder val="1"/>
        <c:showOutline val="1"/>
        <c:showKeys val="1"/>
        <c:txPr>
          <a:bodyPr/>
          <a:lstStyle/>
          <a:p>
            <a:pPr rtl="0">
              <a:defRPr sz="1600">
                <a:solidFill>
                  <a:schemeClr val="bg1"/>
                </a:solidFill>
              </a:defRPr>
            </a:pPr>
            <a:endParaRPr lang="en-US"/>
          </a:p>
        </c:txPr>
      </c:dTable>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23FEA-7922-3549-9D1C-D0677229A759}" type="datetimeFigureOut">
              <a:rPr lang="en-US" smtClean="0"/>
              <a:t>11/25/2019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727309-442C-D447-AFC0-114CE7B829CA}" type="slidenum">
              <a:rPr lang="en-US" smtClean="0"/>
              <a:t>‹#›</a:t>
            </a:fld>
            <a:endParaRPr lang="en-US"/>
          </a:p>
        </p:txBody>
      </p:sp>
    </p:spTree>
    <p:extLst>
      <p:ext uri="{BB962C8B-B14F-4D97-AF65-F5344CB8AC3E}">
        <p14:creationId xmlns:p14="http://schemas.microsoft.com/office/powerpoint/2010/main" val="1113056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9E58-285B-0B42-B61D-82C437FBD98C}" type="datetimeFigureOut">
              <a:rPr lang="en-US" smtClean="0"/>
              <a:t>11/25/2019</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40B6-2842-B343-968E-1472C78EF04B}" type="slidenum">
              <a:rPr lang="en-US" smtClean="0"/>
              <a:t>‹#›</a:t>
            </a:fld>
            <a:endParaRPr lang="en-US"/>
          </a:p>
        </p:txBody>
      </p:sp>
    </p:spTree>
    <p:extLst>
      <p:ext uri="{BB962C8B-B14F-4D97-AF65-F5344CB8AC3E}">
        <p14:creationId xmlns:p14="http://schemas.microsoft.com/office/powerpoint/2010/main" val="3562517952"/>
      </p:ext>
    </p:extLst>
  </p:cSld>
  <p:clrMap bg1="lt1" tx1="dk1" bg2="lt2" tx2="dk2" accent1="accent1" accent2="accent2" accent3="accent3" accent4="accent4" accent5="accent5" accent6="accent6" hlink="hlink" folHlink="folHlink"/>
  <p:notesStyle>
    <a:lvl1pPr marL="0" algn="l" defTabSz="585171" rtl="0" eaLnBrk="1" latinLnBrk="0" hangingPunct="1">
      <a:defRPr sz="1500" kern="1200">
        <a:solidFill>
          <a:schemeClr val="tx1"/>
        </a:solidFill>
        <a:latin typeface="+mn-lt"/>
        <a:ea typeface="+mn-ea"/>
        <a:cs typeface="+mn-cs"/>
      </a:defRPr>
    </a:lvl1pPr>
    <a:lvl2pPr marL="585171" algn="l" defTabSz="585171" rtl="0" eaLnBrk="1" latinLnBrk="0" hangingPunct="1">
      <a:defRPr sz="1500" kern="1200">
        <a:solidFill>
          <a:schemeClr val="tx1"/>
        </a:solidFill>
        <a:latin typeface="+mn-lt"/>
        <a:ea typeface="+mn-ea"/>
        <a:cs typeface="+mn-cs"/>
      </a:defRPr>
    </a:lvl2pPr>
    <a:lvl3pPr marL="1170344" algn="l" defTabSz="585171" rtl="0" eaLnBrk="1" latinLnBrk="0" hangingPunct="1">
      <a:defRPr sz="1500" kern="1200">
        <a:solidFill>
          <a:schemeClr val="tx1"/>
        </a:solidFill>
        <a:latin typeface="+mn-lt"/>
        <a:ea typeface="+mn-ea"/>
        <a:cs typeface="+mn-cs"/>
      </a:defRPr>
    </a:lvl3pPr>
    <a:lvl4pPr marL="1755515" algn="l" defTabSz="585171" rtl="0" eaLnBrk="1" latinLnBrk="0" hangingPunct="1">
      <a:defRPr sz="1500" kern="1200">
        <a:solidFill>
          <a:schemeClr val="tx1"/>
        </a:solidFill>
        <a:latin typeface="+mn-lt"/>
        <a:ea typeface="+mn-ea"/>
        <a:cs typeface="+mn-cs"/>
      </a:defRPr>
    </a:lvl4pPr>
    <a:lvl5pPr marL="2340687" algn="l" defTabSz="585171" rtl="0" eaLnBrk="1" latinLnBrk="0" hangingPunct="1">
      <a:defRPr sz="1500" kern="1200">
        <a:solidFill>
          <a:schemeClr val="tx1"/>
        </a:solidFill>
        <a:latin typeface="+mn-lt"/>
        <a:ea typeface="+mn-ea"/>
        <a:cs typeface="+mn-cs"/>
      </a:defRPr>
    </a:lvl5pPr>
    <a:lvl6pPr marL="2925859" algn="l" defTabSz="585171" rtl="0" eaLnBrk="1" latinLnBrk="0" hangingPunct="1">
      <a:defRPr sz="1500" kern="1200">
        <a:solidFill>
          <a:schemeClr val="tx1"/>
        </a:solidFill>
        <a:latin typeface="+mn-lt"/>
        <a:ea typeface="+mn-ea"/>
        <a:cs typeface="+mn-cs"/>
      </a:defRPr>
    </a:lvl6pPr>
    <a:lvl7pPr marL="3511031" algn="l" defTabSz="585171" rtl="0" eaLnBrk="1" latinLnBrk="0" hangingPunct="1">
      <a:defRPr sz="1500" kern="1200">
        <a:solidFill>
          <a:schemeClr val="tx1"/>
        </a:solidFill>
        <a:latin typeface="+mn-lt"/>
        <a:ea typeface="+mn-ea"/>
        <a:cs typeface="+mn-cs"/>
      </a:defRPr>
    </a:lvl7pPr>
    <a:lvl8pPr marL="4096204" algn="l" defTabSz="585171" rtl="0" eaLnBrk="1" latinLnBrk="0" hangingPunct="1">
      <a:defRPr sz="1500" kern="1200">
        <a:solidFill>
          <a:schemeClr val="tx1"/>
        </a:solidFill>
        <a:latin typeface="+mn-lt"/>
        <a:ea typeface="+mn-ea"/>
        <a:cs typeface="+mn-cs"/>
      </a:defRPr>
    </a:lvl8pPr>
    <a:lvl9pPr marL="4681375" algn="l" defTabSz="58517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Introductions</a:t>
            </a:r>
          </a:p>
          <a:p>
            <a:r>
              <a:rPr lang="en-US" dirty="0" smtClean="0"/>
              <a:t>Who</a:t>
            </a:r>
            <a:r>
              <a:rPr lang="en-US" baseline="0" dirty="0" smtClean="0"/>
              <a:t> is in the room</a:t>
            </a:r>
          </a:p>
          <a:p>
            <a:r>
              <a:rPr lang="en-US" baseline="0" dirty="0" smtClean="0"/>
              <a:t>Agenda</a:t>
            </a: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1</a:t>
            </a:fld>
            <a:endParaRPr lang="en-US"/>
          </a:p>
        </p:txBody>
      </p:sp>
    </p:spTree>
    <p:extLst>
      <p:ext uri="{BB962C8B-B14F-4D97-AF65-F5344CB8AC3E}">
        <p14:creationId xmlns:p14="http://schemas.microsoft.com/office/powerpoint/2010/main" val="97314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Let’s go back to the first exercise. Most</a:t>
            </a:r>
            <a:r>
              <a:rPr lang="en-US" baseline="0" dirty="0" smtClean="0"/>
              <a:t> educators cannot identify tribe in Oregon nor do can they describe the landscape of Indians in Oregon.  Your role is to begin learning the landscape and to dig into the plan for your part.  Reviewing your curriculum for accurate information</a:t>
            </a: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24</a:t>
            </a:fld>
            <a:endParaRPr lang="en-US"/>
          </a:p>
        </p:txBody>
      </p:sp>
    </p:spTree>
    <p:extLst>
      <p:ext uri="{BB962C8B-B14F-4D97-AF65-F5344CB8AC3E}">
        <p14:creationId xmlns:p14="http://schemas.microsoft.com/office/powerpoint/2010/main" val="1939559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Leslie Riggs was quoted when</a:t>
            </a:r>
            <a:r>
              <a:rPr lang="en-US" baseline="0" dirty="0" smtClean="0"/>
              <a:t> the plan was announced.  The striking thing is not the quote though it is powerful, it</a:t>
            </a:r>
            <a:r>
              <a:rPr lang="fr-FR" baseline="0" dirty="0" smtClean="0"/>
              <a:t>’</a:t>
            </a:r>
            <a:r>
              <a:rPr lang="en-US" baseline="0" dirty="0" smtClean="0"/>
              <a:t>s the fact that he had to say this out loud – we are among you.  </a:t>
            </a:r>
            <a:r>
              <a:rPr lang="en-US" dirty="0" smtClean="0"/>
              <a:t>If we can’t see them how can we expect them to see themselves and imagine their own</a:t>
            </a:r>
            <a:r>
              <a:rPr lang="en-US" baseline="0" dirty="0" smtClean="0"/>
              <a:t> futures.  Your role is to identify in this plan where you can add value.  Or identify what you are already doing that needs to be scaled up.  Learn the landscape, identify areas.  We are happy to come out and work with your departments to understand all aspect of this plan.</a:t>
            </a: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25</a:t>
            </a:fld>
            <a:endParaRPr lang="en-US"/>
          </a:p>
        </p:txBody>
      </p:sp>
    </p:spTree>
    <p:extLst>
      <p:ext uri="{BB962C8B-B14F-4D97-AF65-F5344CB8AC3E}">
        <p14:creationId xmlns:p14="http://schemas.microsoft.com/office/powerpoint/2010/main" val="228497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was an existing AI/AN state plan since the mid-80’s. However, there was a lack of attention and support for implementation. Additionally, there was a full time position in the 80’s which overtime dropped to .10 staff position. In 2013, ODE leadership and the legislation supported a one fulltime staff. </a:t>
            </a:r>
          </a:p>
          <a:p>
            <a:endParaRPr lang="en-US" baseline="0" dirty="0" smtClean="0"/>
          </a:p>
          <a:p>
            <a:r>
              <a:rPr lang="en-US" baseline="0" dirty="0" smtClean="0"/>
              <a:t>AI/AN Advisory Panel – 26 members geographically &amp; educator diverse. Panel was co-facilitated by ODE &amp; Ed NW. Which included </a:t>
            </a:r>
            <a:r>
              <a:rPr lang="en-US" baseline="0" dirty="0" err="1" smtClean="0"/>
              <a:t>Gov</a:t>
            </a:r>
            <a:r>
              <a:rPr lang="en-US" baseline="0" dirty="0" smtClean="0"/>
              <a:t> to </a:t>
            </a:r>
            <a:r>
              <a:rPr lang="en-US" baseline="0" dirty="0" err="1" smtClean="0"/>
              <a:t>Gov</a:t>
            </a:r>
            <a:r>
              <a:rPr lang="en-US" baseline="0" dirty="0" smtClean="0"/>
              <a:t> members which was great because G2G had existing education priorities and conversations dating back to 1996. Oregon law outlines a G2G relationship with tribes and facilitated through G2G Cluster. The G2G cluster focuses on areas of partnership which expands P-20 (cradle to career). Met monthly for 10 months and between meetings each member would take information back to community, organization, tribe and stakeholders to gather more input. </a:t>
            </a:r>
          </a:p>
          <a:p>
            <a:endParaRPr lang="en-US" baseline="0" dirty="0" smtClean="0"/>
          </a:p>
          <a:p>
            <a:r>
              <a:rPr lang="en-US" baseline="0" dirty="0" smtClean="0"/>
              <a:t>Brought together a wide-range of exercise yet the panel built consensus (priorities different)</a:t>
            </a:r>
          </a:p>
          <a:p>
            <a:endParaRPr lang="en-US" baseline="0" dirty="0" smtClean="0"/>
          </a:p>
          <a:p>
            <a:r>
              <a:rPr lang="en-US" baseline="0" dirty="0" smtClean="0"/>
              <a:t>Organized by Learners, Educators, Schools &amp; Districts, Communities, and ODE – we decided to align the language with ODE’s strategic plan to streamline implementation within ODE &amp; out to districts.</a:t>
            </a:r>
          </a:p>
          <a:p>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2</a:t>
            </a:fld>
            <a:endParaRPr lang="en-US"/>
          </a:p>
        </p:txBody>
      </p:sp>
    </p:spTree>
    <p:extLst>
      <p:ext uri="{BB962C8B-B14F-4D97-AF65-F5344CB8AC3E}">
        <p14:creationId xmlns:p14="http://schemas.microsoft.com/office/powerpoint/2010/main" val="289988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4</a:t>
            </a:fld>
            <a:endParaRPr lang="en-US"/>
          </a:p>
        </p:txBody>
      </p:sp>
    </p:spTree>
    <p:extLst>
      <p:ext uri="{BB962C8B-B14F-4D97-AF65-F5344CB8AC3E}">
        <p14:creationId xmlns:p14="http://schemas.microsoft.com/office/powerpoint/2010/main" val="38856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5</a:t>
            </a:fld>
            <a:endParaRPr lang="en-US"/>
          </a:p>
        </p:txBody>
      </p:sp>
    </p:spTree>
    <p:extLst>
      <p:ext uri="{BB962C8B-B14F-4D97-AF65-F5344CB8AC3E}">
        <p14:creationId xmlns:p14="http://schemas.microsoft.com/office/powerpoint/2010/main" val="83366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I want you to hold this slide in your hearts</a:t>
            </a:r>
            <a:r>
              <a:rPr lang="en-US" baseline="0" dirty="0" smtClean="0"/>
              <a:t> and minds because this is Oregon.  They are musicians, scholars, athletes, graduates, dancers, </a:t>
            </a:r>
            <a:r>
              <a:rPr lang="en-US" baseline="0" dirty="0" err="1" smtClean="0"/>
              <a:t>beaders</a:t>
            </a:r>
            <a:r>
              <a:rPr lang="en-US" baseline="0" dirty="0" smtClean="0"/>
              <a:t>, believers and more.  The next few slide are going to create a different narrative in your mind.  I want you to not associate the narratives with the Native community but rather as a fault of our system.</a:t>
            </a: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10</a:t>
            </a:fld>
            <a:endParaRPr lang="en-US"/>
          </a:p>
        </p:txBody>
      </p:sp>
    </p:spTree>
    <p:extLst>
      <p:ext uri="{BB962C8B-B14F-4D97-AF65-F5344CB8AC3E}">
        <p14:creationId xmlns:p14="http://schemas.microsoft.com/office/powerpoint/2010/main" val="24751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THIS</a:t>
            </a:r>
            <a:r>
              <a:rPr lang="en-US" baseline="0" dirty="0" smtClean="0"/>
              <a:t> TEXT IS FILLER – I AM GOING TO REPLACE IT WITH OREGON FACTS.</a:t>
            </a:r>
            <a:endParaRPr lang="en-US" dirty="0"/>
          </a:p>
        </p:txBody>
      </p:sp>
      <p:sp>
        <p:nvSpPr>
          <p:cNvPr id="4" name="Slide Number Placeholder 3"/>
          <p:cNvSpPr>
            <a:spLocks noGrp="1"/>
          </p:cNvSpPr>
          <p:nvPr>
            <p:ph type="sldNum" sz="quarter" idx="10"/>
          </p:nvPr>
        </p:nvSpPr>
        <p:spPr/>
        <p:txBody>
          <a:bodyPr/>
          <a:lstStyle/>
          <a:p>
            <a:fld id="{409840B6-2842-B343-968E-1472C78EF04B}" type="slidenum">
              <a:rPr lang="en-US" smtClean="0"/>
              <a:t>11</a:t>
            </a:fld>
            <a:endParaRPr lang="en-US"/>
          </a:p>
        </p:txBody>
      </p:sp>
    </p:spTree>
    <p:extLst>
      <p:ext uri="{BB962C8B-B14F-4D97-AF65-F5344CB8AC3E}">
        <p14:creationId xmlns:p14="http://schemas.microsoft.com/office/powerpoint/2010/main" val="204618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9840B6-2842-B343-968E-1472C78EF04B}" type="slidenum">
              <a:rPr lang="en-US" smtClean="0"/>
              <a:t>12</a:t>
            </a:fld>
            <a:endParaRPr lang="en-US"/>
          </a:p>
        </p:txBody>
      </p:sp>
    </p:spTree>
    <p:extLst>
      <p:ext uri="{BB962C8B-B14F-4D97-AF65-F5344CB8AC3E}">
        <p14:creationId xmlns:p14="http://schemas.microsoft.com/office/powerpoint/2010/main" val="258655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9840B6-2842-B343-968E-1472C78EF04B}" type="slidenum">
              <a:rPr lang="en-US" smtClean="0"/>
              <a:t>15</a:t>
            </a:fld>
            <a:endParaRPr lang="en-US"/>
          </a:p>
        </p:txBody>
      </p:sp>
    </p:spTree>
    <p:extLst>
      <p:ext uri="{BB962C8B-B14F-4D97-AF65-F5344CB8AC3E}">
        <p14:creationId xmlns:p14="http://schemas.microsoft.com/office/powerpoint/2010/main" val="258655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9840B6-2842-B343-968E-1472C78EF04B}" type="slidenum">
              <a:rPr lang="en-US" smtClean="0"/>
              <a:t>22</a:t>
            </a:fld>
            <a:endParaRPr lang="en-US"/>
          </a:p>
        </p:txBody>
      </p:sp>
    </p:spTree>
    <p:extLst>
      <p:ext uri="{BB962C8B-B14F-4D97-AF65-F5344CB8AC3E}">
        <p14:creationId xmlns:p14="http://schemas.microsoft.com/office/powerpoint/2010/main" val="258655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9"/>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585171" indent="0" algn="ctr">
              <a:buNone/>
              <a:defRPr>
                <a:solidFill>
                  <a:schemeClr val="tx1">
                    <a:tint val="75000"/>
                  </a:schemeClr>
                </a:solidFill>
              </a:defRPr>
            </a:lvl2pPr>
            <a:lvl3pPr marL="1170344" indent="0" algn="ctr">
              <a:buNone/>
              <a:defRPr>
                <a:solidFill>
                  <a:schemeClr val="tx1">
                    <a:tint val="75000"/>
                  </a:schemeClr>
                </a:solidFill>
              </a:defRPr>
            </a:lvl3pPr>
            <a:lvl4pPr marL="1755515" indent="0" algn="ctr">
              <a:buNone/>
              <a:defRPr>
                <a:solidFill>
                  <a:schemeClr val="tx1">
                    <a:tint val="75000"/>
                  </a:schemeClr>
                </a:solidFill>
              </a:defRPr>
            </a:lvl4pPr>
            <a:lvl5pPr marL="2340687" indent="0" algn="ctr">
              <a:buNone/>
              <a:defRPr>
                <a:solidFill>
                  <a:schemeClr val="tx1">
                    <a:tint val="75000"/>
                  </a:schemeClr>
                </a:solidFill>
              </a:defRPr>
            </a:lvl5pPr>
            <a:lvl6pPr marL="2925859" indent="0" algn="ctr">
              <a:buNone/>
              <a:defRPr>
                <a:solidFill>
                  <a:schemeClr val="tx1">
                    <a:tint val="75000"/>
                  </a:schemeClr>
                </a:solidFill>
              </a:defRPr>
            </a:lvl6pPr>
            <a:lvl7pPr marL="3511031" indent="0" algn="ctr">
              <a:buNone/>
              <a:defRPr>
                <a:solidFill>
                  <a:schemeClr val="tx1">
                    <a:tint val="75000"/>
                  </a:schemeClr>
                </a:solidFill>
              </a:defRPr>
            </a:lvl7pPr>
            <a:lvl8pPr marL="4096204" indent="0" algn="ctr">
              <a:buNone/>
              <a:defRPr>
                <a:solidFill>
                  <a:schemeClr val="tx1">
                    <a:tint val="75000"/>
                  </a:schemeClr>
                </a:solidFill>
              </a:defRPr>
            </a:lvl8pPr>
            <a:lvl9pPr marL="46813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869202-E3BE-BE42-A6D4-3055D2795F5A}"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375339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69202-E3BE-BE42-A6D4-3055D2795F5A}"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85674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53"/>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53"/>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69202-E3BE-BE42-A6D4-3055D2795F5A}"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86839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69202-E3BE-BE42-A6D4-3055D2795F5A}"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310932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2"/>
            <a:ext cx="10337562" cy="1362074"/>
          </a:xfrm>
        </p:spPr>
        <p:txBody>
          <a:bodyPr anchor="t"/>
          <a:lstStyle>
            <a:lvl1pPr algn="l">
              <a:defRPr sz="51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600">
                <a:solidFill>
                  <a:schemeClr val="tx1">
                    <a:tint val="75000"/>
                  </a:schemeClr>
                </a:solidFill>
              </a:defRPr>
            </a:lvl1pPr>
            <a:lvl2pPr marL="585171" indent="0">
              <a:buNone/>
              <a:defRPr sz="2300">
                <a:solidFill>
                  <a:schemeClr val="tx1">
                    <a:tint val="75000"/>
                  </a:schemeClr>
                </a:solidFill>
              </a:defRPr>
            </a:lvl2pPr>
            <a:lvl3pPr marL="1170344" indent="0">
              <a:buNone/>
              <a:defRPr sz="2000">
                <a:solidFill>
                  <a:schemeClr val="tx1">
                    <a:tint val="75000"/>
                  </a:schemeClr>
                </a:solidFill>
              </a:defRPr>
            </a:lvl3pPr>
            <a:lvl4pPr marL="1755515" indent="0">
              <a:buNone/>
              <a:defRPr sz="1800">
                <a:solidFill>
                  <a:schemeClr val="tx1">
                    <a:tint val="75000"/>
                  </a:schemeClr>
                </a:solidFill>
              </a:defRPr>
            </a:lvl4pPr>
            <a:lvl5pPr marL="2340687" indent="0">
              <a:buNone/>
              <a:defRPr sz="1800">
                <a:solidFill>
                  <a:schemeClr val="tx1">
                    <a:tint val="75000"/>
                  </a:schemeClr>
                </a:solidFill>
              </a:defRPr>
            </a:lvl5pPr>
            <a:lvl6pPr marL="2925859" indent="0">
              <a:buNone/>
              <a:defRPr sz="1800">
                <a:solidFill>
                  <a:schemeClr val="tx1">
                    <a:tint val="75000"/>
                  </a:schemeClr>
                </a:solidFill>
              </a:defRPr>
            </a:lvl6pPr>
            <a:lvl7pPr marL="3511031" indent="0">
              <a:buNone/>
              <a:defRPr sz="1800">
                <a:solidFill>
                  <a:schemeClr val="tx1">
                    <a:tint val="75000"/>
                  </a:schemeClr>
                </a:solidFill>
              </a:defRPr>
            </a:lvl7pPr>
            <a:lvl8pPr marL="4096204" indent="0">
              <a:buNone/>
              <a:defRPr sz="1800">
                <a:solidFill>
                  <a:schemeClr val="tx1">
                    <a:tint val="75000"/>
                  </a:schemeClr>
                </a:solidFill>
              </a:defRPr>
            </a:lvl8pPr>
            <a:lvl9pPr marL="4681375"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869202-E3BE-BE42-A6D4-3055D2795F5A}"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306458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6"/>
            <a:ext cx="5371478" cy="4525963"/>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6"/>
            <a:ext cx="5371478" cy="4525963"/>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869202-E3BE-BE42-A6D4-3055D2795F5A}"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1228809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7"/>
            <a:ext cx="5373591" cy="639763"/>
          </a:xfrm>
        </p:spPr>
        <p:txBody>
          <a:bodyPr anchor="b"/>
          <a:lstStyle>
            <a:lvl1pPr marL="0" indent="0">
              <a:buNone/>
              <a:defRPr sz="3100" b="1"/>
            </a:lvl1pPr>
            <a:lvl2pPr marL="585171" indent="0">
              <a:buNone/>
              <a:defRPr sz="2600" b="1"/>
            </a:lvl2pPr>
            <a:lvl3pPr marL="1170344" indent="0">
              <a:buNone/>
              <a:defRPr sz="2300" b="1"/>
            </a:lvl3pPr>
            <a:lvl4pPr marL="1755515" indent="0">
              <a:buNone/>
              <a:defRPr sz="2000" b="1"/>
            </a:lvl4pPr>
            <a:lvl5pPr marL="2340687" indent="0">
              <a:buNone/>
              <a:defRPr sz="2000" b="1"/>
            </a:lvl5pPr>
            <a:lvl6pPr marL="2925859" indent="0">
              <a:buNone/>
              <a:defRPr sz="2000" b="1"/>
            </a:lvl6pPr>
            <a:lvl7pPr marL="3511031" indent="0">
              <a:buNone/>
              <a:defRPr sz="2000" b="1"/>
            </a:lvl7pPr>
            <a:lvl8pPr marL="4096204" indent="0">
              <a:buNone/>
              <a:defRPr sz="2000" b="1"/>
            </a:lvl8pPr>
            <a:lvl9pPr marL="468137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3100"/>
            </a:lvl1pPr>
            <a:lvl2pPr>
              <a:defRPr sz="26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58" y="1535117"/>
            <a:ext cx="5375701" cy="639763"/>
          </a:xfrm>
        </p:spPr>
        <p:txBody>
          <a:bodyPr anchor="b"/>
          <a:lstStyle>
            <a:lvl1pPr marL="0" indent="0">
              <a:buNone/>
              <a:defRPr sz="3100" b="1"/>
            </a:lvl1pPr>
            <a:lvl2pPr marL="585171" indent="0">
              <a:buNone/>
              <a:defRPr sz="2600" b="1"/>
            </a:lvl2pPr>
            <a:lvl3pPr marL="1170344" indent="0">
              <a:buNone/>
              <a:defRPr sz="2300" b="1"/>
            </a:lvl3pPr>
            <a:lvl4pPr marL="1755515" indent="0">
              <a:buNone/>
              <a:defRPr sz="2000" b="1"/>
            </a:lvl4pPr>
            <a:lvl5pPr marL="2340687" indent="0">
              <a:buNone/>
              <a:defRPr sz="2000" b="1"/>
            </a:lvl5pPr>
            <a:lvl6pPr marL="2925859" indent="0">
              <a:buNone/>
              <a:defRPr sz="2000" b="1"/>
            </a:lvl6pPr>
            <a:lvl7pPr marL="3511031" indent="0">
              <a:buNone/>
              <a:defRPr sz="2000" b="1"/>
            </a:lvl7pPr>
            <a:lvl8pPr marL="4096204" indent="0">
              <a:buNone/>
              <a:defRPr sz="2000" b="1"/>
            </a:lvl8pPr>
            <a:lvl9pPr marL="468137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78058" y="2174875"/>
            <a:ext cx="5375701" cy="3951288"/>
          </a:xfrm>
        </p:spPr>
        <p:txBody>
          <a:bodyPr/>
          <a:lstStyle>
            <a:lvl1pPr>
              <a:defRPr sz="3100"/>
            </a:lvl1pPr>
            <a:lvl2pPr>
              <a:defRPr sz="26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869202-E3BE-BE42-A6D4-3055D2795F5A}" type="datetimeFigureOut">
              <a:rPr lang="en-US" smtClean="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315073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869202-E3BE-BE42-A6D4-3055D2795F5A}"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21157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69202-E3BE-BE42-A6D4-3055D2795F5A}" type="datetimeFigureOut">
              <a:rPr lang="en-US" smtClean="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2200584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04" y="273061"/>
            <a:ext cx="4001161" cy="1162051"/>
          </a:xfrm>
        </p:spPr>
        <p:txBody>
          <a:bodyPr anchor="b"/>
          <a:lstStyle>
            <a:lvl1pPr algn="l">
              <a:defRPr sz="2600" b="1"/>
            </a:lvl1pPr>
          </a:lstStyle>
          <a:p>
            <a:r>
              <a:rPr lang="en-US" smtClean="0"/>
              <a:t>Click to edit Master title style</a:t>
            </a:r>
            <a:endParaRPr lang="en-US"/>
          </a:p>
        </p:txBody>
      </p:sp>
      <p:sp>
        <p:nvSpPr>
          <p:cNvPr id="3" name="Content Placeholder 2"/>
          <p:cNvSpPr>
            <a:spLocks noGrp="1"/>
          </p:cNvSpPr>
          <p:nvPr>
            <p:ph idx="1"/>
          </p:nvPr>
        </p:nvSpPr>
        <p:spPr>
          <a:xfrm>
            <a:off x="4754941" y="273064"/>
            <a:ext cx="6798805" cy="5853113"/>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104" y="1435103"/>
            <a:ext cx="4001161" cy="4691063"/>
          </a:xfrm>
        </p:spPr>
        <p:txBody>
          <a:bodyPr/>
          <a:lstStyle>
            <a:lvl1pPr marL="0" indent="0">
              <a:buNone/>
              <a:defRPr sz="1800"/>
            </a:lvl1pPr>
            <a:lvl2pPr marL="585171" indent="0">
              <a:buNone/>
              <a:defRPr sz="1500"/>
            </a:lvl2pPr>
            <a:lvl3pPr marL="1170344" indent="0">
              <a:buNone/>
              <a:defRPr sz="1300"/>
            </a:lvl3pPr>
            <a:lvl4pPr marL="1755515" indent="0">
              <a:buNone/>
              <a:defRPr sz="1200"/>
            </a:lvl4pPr>
            <a:lvl5pPr marL="2340687" indent="0">
              <a:buNone/>
              <a:defRPr sz="1200"/>
            </a:lvl5pPr>
            <a:lvl6pPr marL="2925859" indent="0">
              <a:buNone/>
              <a:defRPr sz="1200"/>
            </a:lvl6pPr>
            <a:lvl7pPr marL="3511031" indent="0">
              <a:buNone/>
              <a:defRPr sz="1200"/>
            </a:lvl7pPr>
            <a:lvl8pPr marL="4096204" indent="0">
              <a:buNone/>
              <a:defRPr sz="1200"/>
            </a:lvl8pPr>
            <a:lvl9pPr marL="468137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869202-E3BE-BE42-A6D4-3055D2795F5A}"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92671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6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4100"/>
            </a:lvl1pPr>
            <a:lvl2pPr marL="585171" indent="0">
              <a:buNone/>
              <a:defRPr sz="3600"/>
            </a:lvl2pPr>
            <a:lvl3pPr marL="1170344" indent="0">
              <a:buNone/>
              <a:defRPr sz="3100"/>
            </a:lvl3pPr>
            <a:lvl4pPr marL="1755515" indent="0">
              <a:buNone/>
              <a:defRPr sz="2600"/>
            </a:lvl4pPr>
            <a:lvl5pPr marL="2340687" indent="0">
              <a:buNone/>
              <a:defRPr sz="2600"/>
            </a:lvl5pPr>
            <a:lvl6pPr marL="2925859" indent="0">
              <a:buNone/>
              <a:defRPr sz="2600"/>
            </a:lvl6pPr>
            <a:lvl7pPr marL="3511031" indent="0">
              <a:buNone/>
              <a:defRPr sz="2600"/>
            </a:lvl7pPr>
            <a:lvl8pPr marL="4096204" indent="0">
              <a:buNone/>
              <a:defRPr sz="2600"/>
            </a:lvl8pPr>
            <a:lvl9pPr marL="4681375" indent="0">
              <a:buNone/>
              <a:defRPr sz="2600"/>
            </a:lvl9pPr>
          </a:lstStyle>
          <a:p>
            <a:endParaRPr lang="en-US"/>
          </a:p>
        </p:txBody>
      </p:sp>
      <p:sp>
        <p:nvSpPr>
          <p:cNvPr id="4" name="Text Placeholder 3"/>
          <p:cNvSpPr>
            <a:spLocks noGrp="1"/>
          </p:cNvSpPr>
          <p:nvPr>
            <p:ph type="body" sz="half" idx="2"/>
          </p:nvPr>
        </p:nvSpPr>
        <p:spPr>
          <a:xfrm>
            <a:off x="2383805" y="5367351"/>
            <a:ext cx="7297103" cy="804863"/>
          </a:xfrm>
        </p:spPr>
        <p:txBody>
          <a:bodyPr/>
          <a:lstStyle>
            <a:lvl1pPr marL="0" indent="0">
              <a:buNone/>
              <a:defRPr sz="1800"/>
            </a:lvl1pPr>
            <a:lvl2pPr marL="585171" indent="0">
              <a:buNone/>
              <a:defRPr sz="1500"/>
            </a:lvl2pPr>
            <a:lvl3pPr marL="1170344" indent="0">
              <a:buNone/>
              <a:defRPr sz="1300"/>
            </a:lvl3pPr>
            <a:lvl4pPr marL="1755515" indent="0">
              <a:buNone/>
              <a:defRPr sz="1200"/>
            </a:lvl4pPr>
            <a:lvl5pPr marL="2340687" indent="0">
              <a:buNone/>
              <a:defRPr sz="1200"/>
            </a:lvl5pPr>
            <a:lvl6pPr marL="2925859" indent="0">
              <a:buNone/>
              <a:defRPr sz="1200"/>
            </a:lvl6pPr>
            <a:lvl7pPr marL="3511031" indent="0">
              <a:buNone/>
              <a:defRPr sz="1200"/>
            </a:lvl7pPr>
            <a:lvl8pPr marL="4096204" indent="0">
              <a:buNone/>
              <a:defRPr sz="1200"/>
            </a:lvl8pPr>
            <a:lvl9pPr marL="468137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869202-E3BE-BE42-A6D4-3055D2795F5A}"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E1FB1-DA58-0F49-97E6-85E4179B50A7}" type="slidenum">
              <a:rPr lang="en-US" smtClean="0"/>
              <a:t>‹#›</a:t>
            </a:fld>
            <a:endParaRPr lang="en-US"/>
          </a:p>
        </p:txBody>
      </p:sp>
    </p:spTree>
    <p:extLst>
      <p:ext uri="{BB962C8B-B14F-4D97-AF65-F5344CB8AC3E}">
        <p14:creationId xmlns:p14="http://schemas.microsoft.com/office/powerpoint/2010/main" val="36701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17034" tIns="58518" rIns="117034" bIns="585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6"/>
            <a:ext cx="10945654" cy="4525963"/>
          </a:xfrm>
          <a:prstGeom prst="rect">
            <a:avLst/>
          </a:prstGeom>
        </p:spPr>
        <p:txBody>
          <a:bodyPr vert="horz" lIns="117034" tIns="58518" rIns="117034" bIns="585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64"/>
            <a:ext cx="2837762" cy="365125"/>
          </a:xfrm>
          <a:prstGeom prst="rect">
            <a:avLst/>
          </a:prstGeom>
        </p:spPr>
        <p:txBody>
          <a:bodyPr vert="horz" lIns="117034" tIns="58518" rIns="117034" bIns="58518" rtlCol="0" anchor="ctr"/>
          <a:lstStyle>
            <a:lvl1pPr algn="l">
              <a:defRPr sz="1500">
                <a:solidFill>
                  <a:schemeClr val="tx1">
                    <a:tint val="75000"/>
                  </a:schemeClr>
                </a:solidFill>
              </a:defRPr>
            </a:lvl1pPr>
          </a:lstStyle>
          <a:p>
            <a:fld id="{40869202-E3BE-BE42-A6D4-3055D2795F5A}" type="datetimeFigureOut">
              <a:rPr lang="en-US" smtClean="0"/>
              <a:t>11/25/2019</a:t>
            </a:fld>
            <a:endParaRPr lang="en-US"/>
          </a:p>
        </p:txBody>
      </p:sp>
      <p:sp>
        <p:nvSpPr>
          <p:cNvPr id="5" name="Footer Placeholder 4"/>
          <p:cNvSpPr>
            <a:spLocks noGrp="1"/>
          </p:cNvSpPr>
          <p:nvPr>
            <p:ph type="ftr" sz="quarter" idx="3"/>
          </p:nvPr>
        </p:nvSpPr>
        <p:spPr>
          <a:xfrm>
            <a:off x="4155297" y="6356364"/>
            <a:ext cx="3851249" cy="365125"/>
          </a:xfrm>
          <a:prstGeom prst="rect">
            <a:avLst/>
          </a:prstGeom>
        </p:spPr>
        <p:txBody>
          <a:bodyPr vert="horz" lIns="117034" tIns="58518" rIns="117034" bIns="58518"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64"/>
            <a:ext cx="2837762" cy="365125"/>
          </a:xfrm>
          <a:prstGeom prst="rect">
            <a:avLst/>
          </a:prstGeom>
        </p:spPr>
        <p:txBody>
          <a:bodyPr vert="horz" lIns="117034" tIns="58518" rIns="117034" bIns="58518" rtlCol="0" anchor="ctr"/>
          <a:lstStyle>
            <a:lvl1pPr algn="r">
              <a:defRPr sz="1500">
                <a:solidFill>
                  <a:schemeClr val="tx1">
                    <a:tint val="75000"/>
                  </a:schemeClr>
                </a:solidFill>
              </a:defRPr>
            </a:lvl1pPr>
          </a:lstStyle>
          <a:p>
            <a:fld id="{42BE1FB1-DA58-0F49-97E6-85E4179B50A7}" type="slidenum">
              <a:rPr lang="en-US" smtClean="0"/>
              <a:t>‹#›</a:t>
            </a:fld>
            <a:endParaRPr lang="en-US"/>
          </a:p>
        </p:txBody>
      </p:sp>
    </p:spTree>
    <p:extLst>
      <p:ext uri="{BB962C8B-B14F-4D97-AF65-F5344CB8AC3E}">
        <p14:creationId xmlns:p14="http://schemas.microsoft.com/office/powerpoint/2010/main" val="385749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5171" rtl="0" eaLnBrk="1" latinLnBrk="0" hangingPunct="1">
        <a:spcBef>
          <a:spcPct val="0"/>
        </a:spcBef>
        <a:buNone/>
        <a:defRPr sz="5600" kern="1200">
          <a:solidFill>
            <a:schemeClr val="tx1"/>
          </a:solidFill>
          <a:latin typeface="+mj-lt"/>
          <a:ea typeface="+mj-ea"/>
          <a:cs typeface="+mj-cs"/>
        </a:defRPr>
      </a:lvl1pPr>
    </p:titleStyle>
    <p:bodyStyle>
      <a:lvl1pPr marL="438879" indent="-438879" algn="l" defTabSz="585171" rtl="0" eaLnBrk="1" latinLnBrk="0" hangingPunct="1">
        <a:spcBef>
          <a:spcPct val="20000"/>
        </a:spcBef>
        <a:buFont typeface="Arial"/>
        <a:buChar char="•"/>
        <a:defRPr sz="4100" kern="1200">
          <a:solidFill>
            <a:schemeClr val="tx1"/>
          </a:solidFill>
          <a:latin typeface="+mn-lt"/>
          <a:ea typeface="+mn-ea"/>
          <a:cs typeface="+mn-cs"/>
        </a:defRPr>
      </a:lvl1pPr>
      <a:lvl2pPr marL="950904" indent="-365733" algn="l" defTabSz="585171" rtl="0" eaLnBrk="1" latinLnBrk="0" hangingPunct="1">
        <a:spcBef>
          <a:spcPct val="20000"/>
        </a:spcBef>
        <a:buFont typeface="Arial"/>
        <a:buChar char="–"/>
        <a:defRPr sz="3600" kern="1200">
          <a:solidFill>
            <a:schemeClr val="tx1"/>
          </a:solidFill>
          <a:latin typeface="+mn-lt"/>
          <a:ea typeface="+mn-ea"/>
          <a:cs typeface="+mn-cs"/>
        </a:defRPr>
      </a:lvl2pPr>
      <a:lvl3pPr marL="1462930" indent="-292586" algn="l" defTabSz="585171" rtl="0" eaLnBrk="1" latinLnBrk="0" hangingPunct="1">
        <a:spcBef>
          <a:spcPct val="20000"/>
        </a:spcBef>
        <a:buFont typeface="Arial"/>
        <a:buChar char="•"/>
        <a:defRPr sz="3100" kern="1200">
          <a:solidFill>
            <a:schemeClr val="tx1"/>
          </a:solidFill>
          <a:latin typeface="+mn-lt"/>
          <a:ea typeface="+mn-ea"/>
          <a:cs typeface="+mn-cs"/>
        </a:defRPr>
      </a:lvl3pPr>
      <a:lvl4pPr marL="2048102" indent="-292586" algn="l" defTabSz="585171" rtl="0" eaLnBrk="1" latinLnBrk="0" hangingPunct="1">
        <a:spcBef>
          <a:spcPct val="20000"/>
        </a:spcBef>
        <a:buFont typeface="Arial"/>
        <a:buChar char="–"/>
        <a:defRPr sz="2600" kern="1200">
          <a:solidFill>
            <a:schemeClr val="tx1"/>
          </a:solidFill>
          <a:latin typeface="+mn-lt"/>
          <a:ea typeface="+mn-ea"/>
          <a:cs typeface="+mn-cs"/>
        </a:defRPr>
      </a:lvl4pPr>
      <a:lvl5pPr marL="2633274" indent="-292586" algn="l" defTabSz="585171" rtl="0" eaLnBrk="1" latinLnBrk="0" hangingPunct="1">
        <a:spcBef>
          <a:spcPct val="20000"/>
        </a:spcBef>
        <a:buFont typeface="Arial"/>
        <a:buChar char="»"/>
        <a:defRPr sz="2600" kern="1200">
          <a:solidFill>
            <a:schemeClr val="tx1"/>
          </a:solidFill>
          <a:latin typeface="+mn-lt"/>
          <a:ea typeface="+mn-ea"/>
          <a:cs typeface="+mn-cs"/>
        </a:defRPr>
      </a:lvl5pPr>
      <a:lvl6pPr marL="3218446" indent="-292586" algn="l" defTabSz="585171" rtl="0" eaLnBrk="1" latinLnBrk="0" hangingPunct="1">
        <a:spcBef>
          <a:spcPct val="20000"/>
        </a:spcBef>
        <a:buFont typeface="Arial"/>
        <a:buChar char="•"/>
        <a:defRPr sz="2600" kern="1200">
          <a:solidFill>
            <a:schemeClr val="tx1"/>
          </a:solidFill>
          <a:latin typeface="+mn-lt"/>
          <a:ea typeface="+mn-ea"/>
          <a:cs typeface="+mn-cs"/>
        </a:defRPr>
      </a:lvl6pPr>
      <a:lvl7pPr marL="3803617" indent="-292586" algn="l" defTabSz="585171" rtl="0" eaLnBrk="1" latinLnBrk="0" hangingPunct="1">
        <a:spcBef>
          <a:spcPct val="20000"/>
        </a:spcBef>
        <a:buFont typeface="Arial"/>
        <a:buChar char="•"/>
        <a:defRPr sz="2600" kern="1200">
          <a:solidFill>
            <a:schemeClr val="tx1"/>
          </a:solidFill>
          <a:latin typeface="+mn-lt"/>
          <a:ea typeface="+mn-ea"/>
          <a:cs typeface="+mn-cs"/>
        </a:defRPr>
      </a:lvl7pPr>
      <a:lvl8pPr marL="4388790" indent="-292586" algn="l" defTabSz="585171" rtl="0" eaLnBrk="1" latinLnBrk="0" hangingPunct="1">
        <a:spcBef>
          <a:spcPct val="20000"/>
        </a:spcBef>
        <a:buFont typeface="Arial"/>
        <a:buChar char="•"/>
        <a:defRPr sz="2600" kern="1200">
          <a:solidFill>
            <a:schemeClr val="tx1"/>
          </a:solidFill>
          <a:latin typeface="+mn-lt"/>
          <a:ea typeface="+mn-ea"/>
          <a:cs typeface="+mn-cs"/>
        </a:defRPr>
      </a:lvl8pPr>
      <a:lvl9pPr marL="4973961" indent="-292586" algn="l" defTabSz="585171"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5171" rtl="0" eaLnBrk="1" latinLnBrk="0" hangingPunct="1">
        <a:defRPr sz="2300" kern="1200">
          <a:solidFill>
            <a:schemeClr val="tx1"/>
          </a:solidFill>
          <a:latin typeface="+mn-lt"/>
          <a:ea typeface="+mn-ea"/>
          <a:cs typeface="+mn-cs"/>
        </a:defRPr>
      </a:lvl1pPr>
      <a:lvl2pPr marL="585171" algn="l" defTabSz="585171" rtl="0" eaLnBrk="1" latinLnBrk="0" hangingPunct="1">
        <a:defRPr sz="2300" kern="1200">
          <a:solidFill>
            <a:schemeClr val="tx1"/>
          </a:solidFill>
          <a:latin typeface="+mn-lt"/>
          <a:ea typeface="+mn-ea"/>
          <a:cs typeface="+mn-cs"/>
        </a:defRPr>
      </a:lvl2pPr>
      <a:lvl3pPr marL="1170344" algn="l" defTabSz="585171" rtl="0" eaLnBrk="1" latinLnBrk="0" hangingPunct="1">
        <a:defRPr sz="2300" kern="1200">
          <a:solidFill>
            <a:schemeClr val="tx1"/>
          </a:solidFill>
          <a:latin typeface="+mn-lt"/>
          <a:ea typeface="+mn-ea"/>
          <a:cs typeface="+mn-cs"/>
        </a:defRPr>
      </a:lvl3pPr>
      <a:lvl4pPr marL="1755515" algn="l" defTabSz="585171" rtl="0" eaLnBrk="1" latinLnBrk="0" hangingPunct="1">
        <a:defRPr sz="2300" kern="1200">
          <a:solidFill>
            <a:schemeClr val="tx1"/>
          </a:solidFill>
          <a:latin typeface="+mn-lt"/>
          <a:ea typeface="+mn-ea"/>
          <a:cs typeface="+mn-cs"/>
        </a:defRPr>
      </a:lvl4pPr>
      <a:lvl5pPr marL="2340687" algn="l" defTabSz="585171" rtl="0" eaLnBrk="1" latinLnBrk="0" hangingPunct="1">
        <a:defRPr sz="2300" kern="1200">
          <a:solidFill>
            <a:schemeClr val="tx1"/>
          </a:solidFill>
          <a:latin typeface="+mn-lt"/>
          <a:ea typeface="+mn-ea"/>
          <a:cs typeface="+mn-cs"/>
        </a:defRPr>
      </a:lvl5pPr>
      <a:lvl6pPr marL="2925859" algn="l" defTabSz="585171" rtl="0" eaLnBrk="1" latinLnBrk="0" hangingPunct="1">
        <a:defRPr sz="2300" kern="1200">
          <a:solidFill>
            <a:schemeClr val="tx1"/>
          </a:solidFill>
          <a:latin typeface="+mn-lt"/>
          <a:ea typeface="+mn-ea"/>
          <a:cs typeface="+mn-cs"/>
        </a:defRPr>
      </a:lvl6pPr>
      <a:lvl7pPr marL="3511031" algn="l" defTabSz="585171" rtl="0" eaLnBrk="1" latinLnBrk="0" hangingPunct="1">
        <a:defRPr sz="2300" kern="1200">
          <a:solidFill>
            <a:schemeClr val="tx1"/>
          </a:solidFill>
          <a:latin typeface="+mn-lt"/>
          <a:ea typeface="+mn-ea"/>
          <a:cs typeface="+mn-cs"/>
        </a:defRPr>
      </a:lvl7pPr>
      <a:lvl8pPr marL="4096204" algn="l" defTabSz="585171" rtl="0" eaLnBrk="1" latinLnBrk="0" hangingPunct="1">
        <a:defRPr sz="2300" kern="1200">
          <a:solidFill>
            <a:schemeClr val="tx1"/>
          </a:solidFill>
          <a:latin typeface="+mn-lt"/>
          <a:ea typeface="+mn-ea"/>
          <a:cs typeface="+mn-cs"/>
        </a:defRPr>
      </a:lvl8pPr>
      <a:lvl9pPr marL="4681375" algn="l" defTabSz="58517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mailto:april.campbell@state.or.us" TargetMode="External"/><Relationship Id="rId2" Type="http://schemas.openxmlformats.org/officeDocument/2006/relationships/hyperlink" Target="mailto:tabitha.whitefoot@state.or.u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regon American Indian/Alaska Native Education State Plan&#10;" title="Oregon American Indian/Alaska Native Education State Plan"/>
          <p:cNvGrpSpPr/>
          <p:nvPr/>
        </p:nvGrpSpPr>
        <p:grpSpPr>
          <a:xfrm>
            <a:off x="-24840" y="-37345"/>
            <a:ext cx="13794014" cy="7731006"/>
            <a:chOff x="-18676" y="0"/>
            <a:chExt cx="10371168" cy="7731006"/>
          </a:xfrm>
        </p:grpSpPr>
        <p:pic>
          <p:nvPicPr>
            <p:cNvPr id="4" name="Picture 3" title="Blu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6" y="0"/>
              <a:ext cx="10371168" cy="7731006"/>
            </a:xfrm>
            <a:prstGeom prst="rect">
              <a:avLst/>
            </a:prstGeom>
          </p:spPr>
        </p:pic>
        <p:pic>
          <p:nvPicPr>
            <p:cNvPr id="3" name="Picture 2" descr="Oregon Department of Educ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56" y="539300"/>
              <a:ext cx="6408892" cy="2128828"/>
            </a:xfrm>
            <a:prstGeom prst="rect">
              <a:avLst/>
            </a:prstGeom>
          </p:spPr>
        </p:pic>
      </p:grpSp>
      <p:sp>
        <p:nvSpPr>
          <p:cNvPr id="5" name="Title 4"/>
          <p:cNvSpPr>
            <a:spLocks noGrp="1"/>
          </p:cNvSpPr>
          <p:nvPr>
            <p:ph type="title"/>
          </p:nvPr>
        </p:nvSpPr>
        <p:spPr>
          <a:xfrm>
            <a:off x="419167" y="3528592"/>
            <a:ext cx="12749755" cy="915684"/>
          </a:xfrm>
        </p:spPr>
        <p:txBody>
          <a:bodyPr>
            <a:noAutofit/>
          </a:bodyPr>
          <a:lstStyle/>
          <a:p>
            <a:r>
              <a:rPr lang="en-US" sz="4000" dirty="0">
                <a:solidFill>
                  <a:schemeClr val="bg1"/>
                </a:solidFill>
                <a:latin typeface="Century Gothic"/>
                <a:cs typeface="Century Gothic"/>
              </a:rPr>
              <a:t>Presentation</a:t>
            </a:r>
            <a:br>
              <a:rPr lang="en-US" sz="4000" dirty="0">
                <a:solidFill>
                  <a:schemeClr val="bg1"/>
                </a:solidFill>
                <a:latin typeface="Century Gothic"/>
                <a:cs typeface="Century Gothic"/>
              </a:rPr>
            </a:br>
            <a:r>
              <a:rPr lang="en-US" sz="4000" dirty="0">
                <a:solidFill>
                  <a:schemeClr val="bg1"/>
                </a:solidFill>
                <a:latin typeface="Century Gothic"/>
                <a:cs typeface="Century Gothic"/>
              </a:rPr>
              <a:t>African American / Black Advisory </a:t>
            </a:r>
            <a:r>
              <a:rPr lang="en-US" sz="4000" dirty="0" smtClean="0">
                <a:solidFill>
                  <a:schemeClr val="bg1"/>
                </a:solidFill>
                <a:latin typeface="Century Gothic"/>
                <a:cs typeface="Century Gothic"/>
              </a:rPr>
              <a:t>Panel</a:t>
            </a:r>
            <a:endParaRPr lang="en-US" sz="4000" dirty="0">
              <a:solidFill>
                <a:schemeClr val="bg1"/>
              </a:solidFill>
              <a:latin typeface="Century Gothic"/>
              <a:cs typeface="Century Gothic"/>
            </a:endParaRPr>
          </a:p>
        </p:txBody>
      </p:sp>
      <p:sp>
        <p:nvSpPr>
          <p:cNvPr id="6" name="TextBox 5"/>
          <p:cNvSpPr txBox="1"/>
          <p:nvPr/>
        </p:nvSpPr>
        <p:spPr>
          <a:xfrm>
            <a:off x="76760" y="4525043"/>
            <a:ext cx="12305448" cy="1077218"/>
          </a:xfrm>
          <a:prstGeom prst="rect">
            <a:avLst/>
          </a:prstGeom>
          <a:noFill/>
        </p:spPr>
        <p:txBody>
          <a:bodyPr wrap="square" rtlCol="0">
            <a:spAutoFit/>
          </a:bodyPr>
          <a:lstStyle/>
          <a:p>
            <a:pPr algn="ctr"/>
            <a:endParaRPr lang="en-US" sz="3200" dirty="0" smtClean="0">
              <a:solidFill>
                <a:schemeClr val="bg1"/>
              </a:solidFill>
              <a:latin typeface="Century Gothic"/>
              <a:cs typeface="Century Gothic"/>
            </a:endParaRPr>
          </a:p>
          <a:p>
            <a:pPr algn="ctr"/>
            <a:r>
              <a:rPr lang="en-US" sz="3200" dirty="0" smtClean="0">
                <a:solidFill>
                  <a:schemeClr val="bg1"/>
                </a:solidFill>
                <a:latin typeface="Century Gothic"/>
                <a:cs typeface="Century Gothic"/>
              </a:rPr>
              <a:t>February </a:t>
            </a:r>
            <a:r>
              <a:rPr lang="en-US" sz="3200" dirty="0" smtClean="0">
                <a:solidFill>
                  <a:schemeClr val="bg1"/>
                </a:solidFill>
                <a:latin typeface="Century Gothic"/>
                <a:cs typeface="Century Gothic"/>
              </a:rPr>
              <a:t>5, 2016</a:t>
            </a:r>
            <a:endParaRPr lang="en-US" sz="3200" dirty="0">
              <a:solidFill>
                <a:schemeClr val="bg1"/>
              </a:solidFill>
              <a:latin typeface="Century Gothic"/>
              <a:cs typeface="Century Gothic"/>
            </a:endParaRPr>
          </a:p>
        </p:txBody>
      </p:sp>
    </p:spTree>
    <p:extLst>
      <p:ext uri="{BB962C8B-B14F-4D97-AF65-F5344CB8AC3E}">
        <p14:creationId xmlns:p14="http://schemas.microsoft.com/office/powerpoint/2010/main" val="323621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6A35"/>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Images</a:t>
            </a:r>
            <a:endParaRPr lang="en-US" dirty="0"/>
          </a:p>
        </p:txBody>
      </p:sp>
      <p:pic>
        <p:nvPicPr>
          <p:cNvPr id="2" name="Picture 1" descr="&quot;&quot;" title="Female at graduation"/>
          <p:cNvPicPr>
            <a:picLocks noChangeAspect="1"/>
          </p:cNvPicPr>
          <p:nvPr/>
        </p:nvPicPr>
        <p:blipFill>
          <a:blip r:embed="rId3"/>
          <a:stretch>
            <a:fillRect/>
          </a:stretch>
        </p:blipFill>
        <p:spPr>
          <a:xfrm>
            <a:off x="0" y="3279906"/>
            <a:ext cx="2580573" cy="3582537"/>
          </a:xfrm>
          <a:prstGeom prst="rect">
            <a:avLst/>
          </a:prstGeom>
          <a:ln w="12700">
            <a:solidFill>
              <a:schemeClr val="tx1"/>
            </a:solidFill>
          </a:ln>
        </p:spPr>
      </p:pic>
      <p:pic>
        <p:nvPicPr>
          <p:cNvPr id="8" name="Picture 7" descr="&quot;&quot;" title="Child in native outfit"/>
          <p:cNvPicPr>
            <a:picLocks noChangeAspect="1"/>
          </p:cNvPicPr>
          <p:nvPr/>
        </p:nvPicPr>
        <p:blipFill>
          <a:blip r:embed="rId4"/>
          <a:stretch>
            <a:fillRect/>
          </a:stretch>
        </p:blipFill>
        <p:spPr>
          <a:xfrm>
            <a:off x="2580573" y="3258740"/>
            <a:ext cx="2795651" cy="3603703"/>
          </a:xfrm>
          <a:prstGeom prst="rect">
            <a:avLst/>
          </a:prstGeom>
          <a:ln w="12700">
            <a:solidFill>
              <a:schemeClr val="tx1"/>
            </a:solidFill>
          </a:ln>
        </p:spPr>
      </p:pic>
      <p:pic>
        <p:nvPicPr>
          <p:cNvPr id="9" name="Picture 8" descr="&quot;&quot;" title="Sports team"/>
          <p:cNvPicPr>
            <a:picLocks noChangeAspect="1"/>
          </p:cNvPicPr>
          <p:nvPr/>
        </p:nvPicPr>
        <p:blipFill>
          <a:blip r:embed="rId5"/>
          <a:stretch>
            <a:fillRect/>
          </a:stretch>
        </p:blipFill>
        <p:spPr>
          <a:xfrm>
            <a:off x="7557229" y="-16712"/>
            <a:ext cx="4594663" cy="3275452"/>
          </a:xfrm>
          <a:prstGeom prst="rect">
            <a:avLst/>
          </a:prstGeom>
          <a:ln w="12700">
            <a:solidFill>
              <a:schemeClr val="tx1"/>
            </a:solidFill>
          </a:ln>
        </p:spPr>
      </p:pic>
      <p:pic>
        <p:nvPicPr>
          <p:cNvPr id="14" name="Picture 13" descr="&quot;&quot;" title="Sports play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868" y="-16712"/>
            <a:ext cx="2362073" cy="3270800"/>
          </a:xfrm>
          <a:prstGeom prst="rect">
            <a:avLst/>
          </a:prstGeom>
          <a:ln w="12700">
            <a:solidFill>
              <a:schemeClr val="tx1"/>
            </a:solidFill>
          </a:ln>
        </p:spPr>
      </p:pic>
      <p:pic>
        <p:nvPicPr>
          <p:cNvPr id="16" name="Picture 15" descr="&quot;&quot;" title="children with instrument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224" y="3279906"/>
            <a:ext cx="4600577" cy="3578094"/>
          </a:xfrm>
          <a:prstGeom prst="rect">
            <a:avLst/>
          </a:prstGeom>
          <a:ln w="15875">
            <a:solidFill>
              <a:schemeClr val="tx1"/>
            </a:solidFill>
          </a:ln>
        </p:spPr>
      </p:pic>
      <p:pic>
        <p:nvPicPr>
          <p:cNvPr id="17" name="Picture 16" descr="&quot;&quot;" title="Tribal members"/>
          <p:cNvPicPr>
            <a:picLocks noChangeAspect="1"/>
          </p:cNvPicPr>
          <p:nvPr/>
        </p:nvPicPr>
        <p:blipFill>
          <a:blip r:embed="rId8"/>
          <a:stretch>
            <a:fillRect/>
          </a:stretch>
        </p:blipFill>
        <p:spPr>
          <a:xfrm>
            <a:off x="-1032" y="-16712"/>
            <a:ext cx="5203555" cy="3275452"/>
          </a:xfrm>
          <a:prstGeom prst="rect">
            <a:avLst/>
          </a:prstGeom>
          <a:ln>
            <a:solidFill>
              <a:schemeClr val="tx1"/>
            </a:solidFill>
          </a:ln>
        </p:spPr>
      </p:pic>
      <p:pic>
        <p:nvPicPr>
          <p:cNvPr id="5" name="Picture 4" descr="&quot;&quot;" title="Young adult in native outfi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5482" y="3260580"/>
            <a:ext cx="2175089" cy="3616094"/>
          </a:xfrm>
          <a:prstGeom prst="rect">
            <a:avLst/>
          </a:prstGeom>
          <a:ln w="15875">
            <a:solidFill>
              <a:schemeClr val="tx1"/>
            </a:solidFill>
          </a:ln>
        </p:spPr>
      </p:pic>
    </p:spTree>
    <p:extLst>
      <p:ext uri="{BB962C8B-B14F-4D97-AF65-F5344CB8AC3E}">
        <p14:creationId xmlns:p14="http://schemas.microsoft.com/office/powerpoint/2010/main" val="15261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0" fill="hold"/>
                                        <p:tgtEl>
                                          <p:spTgt spid="2"/>
                                        </p:tgtEl>
                                        <p:attrNameLst>
                                          <p:attrName>ppt_w</p:attrName>
                                        </p:attrNameLst>
                                      </p:cBhvr>
                                      <p:tavLst>
                                        <p:tav tm="0">
                                          <p:val>
                                            <p:fltVal val="0"/>
                                          </p:val>
                                        </p:tav>
                                        <p:tav tm="100000">
                                          <p:val>
                                            <p:strVal val="#ppt_w"/>
                                          </p:val>
                                        </p:tav>
                                      </p:tavLst>
                                    </p:anim>
                                    <p:anim calcmode="lin" valueType="num">
                                      <p:cBhvr>
                                        <p:cTn id="23" dur="2000" fill="hold"/>
                                        <p:tgtEl>
                                          <p:spTgt spid="2"/>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10000"/>
                            </p:stCondLst>
                            <p:childTnLst>
                              <p:par>
                                <p:cTn id="30" presetID="23" presetClass="entr" presetSubtype="16"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childTnLst>
                                </p:cTn>
                              </p:par>
                            </p:childTnLst>
                          </p:cTn>
                        </p:par>
                        <p:par>
                          <p:cTn id="34" fill="hold">
                            <p:stCondLst>
                              <p:cond delay="12000"/>
                            </p:stCondLst>
                            <p:childTnLst>
                              <p:par>
                                <p:cTn id="35" presetID="23"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2000" fill="hold"/>
                                        <p:tgtEl>
                                          <p:spTgt spid="5"/>
                                        </p:tgtEl>
                                        <p:attrNameLst>
                                          <p:attrName>ppt_w</p:attrName>
                                        </p:attrNameLst>
                                      </p:cBhvr>
                                      <p:tavLst>
                                        <p:tav tm="0">
                                          <p:val>
                                            <p:fltVal val="0"/>
                                          </p:val>
                                        </p:tav>
                                        <p:tav tm="100000">
                                          <p:val>
                                            <p:strVal val="#ppt_w"/>
                                          </p:val>
                                        </p:tav>
                                      </p:tavLst>
                                    </p:anim>
                                    <p:anim calcmode="lin" valueType="num">
                                      <p:cBhvr>
                                        <p:cTn id="3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quot;" title="White background with outline of Oreg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642" y="-564361"/>
            <a:ext cx="15119641" cy="8747603"/>
          </a:xfrm>
          <a:prstGeom prst="rect">
            <a:avLst/>
          </a:prstGeom>
        </p:spPr>
      </p:pic>
      <p:sp>
        <p:nvSpPr>
          <p:cNvPr id="5" name="Content Placeholder 2"/>
          <p:cNvSpPr txBox="1">
            <a:spLocks/>
          </p:cNvSpPr>
          <p:nvPr/>
        </p:nvSpPr>
        <p:spPr>
          <a:xfrm>
            <a:off x="403209" y="496113"/>
            <a:ext cx="10894725" cy="5229825"/>
          </a:xfrm>
          <a:prstGeom prst="rect">
            <a:avLst/>
          </a:prstGeom>
        </p:spPr>
        <p:txBody>
          <a:bodyPr/>
          <a:lstStyle>
            <a:lvl1pPr marL="438879" indent="-438879" algn="l" defTabSz="585171" rtl="0" eaLnBrk="1" latinLnBrk="0" hangingPunct="1">
              <a:spcBef>
                <a:spcPct val="20000"/>
              </a:spcBef>
              <a:buFont typeface="Arial"/>
              <a:buChar char="•"/>
              <a:defRPr sz="4100" kern="1200">
                <a:solidFill>
                  <a:schemeClr val="tx1"/>
                </a:solidFill>
                <a:latin typeface="+mn-lt"/>
                <a:ea typeface="+mn-ea"/>
                <a:cs typeface="+mn-cs"/>
              </a:defRPr>
            </a:lvl1pPr>
            <a:lvl2pPr marL="950904" indent="-365733" algn="l" defTabSz="585171" rtl="0" eaLnBrk="1" latinLnBrk="0" hangingPunct="1">
              <a:spcBef>
                <a:spcPct val="20000"/>
              </a:spcBef>
              <a:buFont typeface="Arial"/>
              <a:buChar char="–"/>
              <a:defRPr sz="3600" kern="1200">
                <a:solidFill>
                  <a:schemeClr val="tx1"/>
                </a:solidFill>
                <a:latin typeface="+mn-lt"/>
                <a:ea typeface="+mn-ea"/>
                <a:cs typeface="+mn-cs"/>
              </a:defRPr>
            </a:lvl2pPr>
            <a:lvl3pPr marL="1462930" indent="-292586" algn="l" defTabSz="585171" rtl="0" eaLnBrk="1" latinLnBrk="0" hangingPunct="1">
              <a:spcBef>
                <a:spcPct val="20000"/>
              </a:spcBef>
              <a:buFont typeface="Arial"/>
              <a:buChar char="•"/>
              <a:defRPr sz="3100" kern="1200">
                <a:solidFill>
                  <a:schemeClr val="tx1"/>
                </a:solidFill>
                <a:latin typeface="+mn-lt"/>
                <a:ea typeface="+mn-ea"/>
                <a:cs typeface="+mn-cs"/>
              </a:defRPr>
            </a:lvl3pPr>
            <a:lvl4pPr marL="2048102" indent="-292586" algn="l" defTabSz="585171" rtl="0" eaLnBrk="1" latinLnBrk="0" hangingPunct="1">
              <a:spcBef>
                <a:spcPct val="20000"/>
              </a:spcBef>
              <a:buFont typeface="Arial"/>
              <a:buChar char="–"/>
              <a:defRPr sz="2600" kern="1200">
                <a:solidFill>
                  <a:schemeClr val="tx1"/>
                </a:solidFill>
                <a:latin typeface="+mn-lt"/>
                <a:ea typeface="+mn-ea"/>
                <a:cs typeface="+mn-cs"/>
              </a:defRPr>
            </a:lvl4pPr>
            <a:lvl5pPr marL="2633274" indent="-292586" algn="l" defTabSz="585171" rtl="0" eaLnBrk="1" latinLnBrk="0" hangingPunct="1">
              <a:spcBef>
                <a:spcPct val="20000"/>
              </a:spcBef>
              <a:buFont typeface="Arial"/>
              <a:buChar char="»"/>
              <a:defRPr sz="2600" kern="1200">
                <a:solidFill>
                  <a:schemeClr val="tx1"/>
                </a:solidFill>
                <a:latin typeface="+mn-lt"/>
                <a:ea typeface="+mn-ea"/>
                <a:cs typeface="+mn-cs"/>
              </a:defRPr>
            </a:lvl5pPr>
            <a:lvl6pPr marL="3218446" indent="-292586" algn="l" defTabSz="585171" rtl="0" eaLnBrk="1" latinLnBrk="0" hangingPunct="1">
              <a:spcBef>
                <a:spcPct val="20000"/>
              </a:spcBef>
              <a:buFont typeface="Arial"/>
              <a:buChar char="•"/>
              <a:defRPr sz="2600" kern="1200">
                <a:solidFill>
                  <a:schemeClr val="tx1"/>
                </a:solidFill>
                <a:latin typeface="+mn-lt"/>
                <a:ea typeface="+mn-ea"/>
                <a:cs typeface="+mn-cs"/>
              </a:defRPr>
            </a:lvl6pPr>
            <a:lvl7pPr marL="3803617" indent="-292586" algn="l" defTabSz="585171" rtl="0" eaLnBrk="1" latinLnBrk="0" hangingPunct="1">
              <a:spcBef>
                <a:spcPct val="20000"/>
              </a:spcBef>
              <a:buFont typeface="Arial"/>
              <a:buChar char="•"/>
              <a:defRPr sz="2600" kern="1200">
                <a:solidFill>
                  <a:schemeClr val="tx1"/>
                </a:solidFill>
                <a:latin typeface="+mn-lt"/>
                <a:ea typeface="+mn-ea"/>
                <a:cs typeface="+mn-cs"/>
              </a:defRPr>
            </a:lvl7pPr>
            <a:lvl8pPr marL="4388790" indent="-292586" algn="l" defTabSz="585171" rtl="0" eaLnBrk="1" latinLnBrk="0" hangingPunct="1">
              <a:spcBef>
                <a:spcPct val="20000"/>
              </a:spcBef>
              <a:buFont typeface="Arial"/>
              <a:buChar char="•"/>
              <a:defRPr sz="2600" kern="1200">
                <a:solidFill>
                  <a:schemeClr val="tx1"/>
                </a:solidFill>
                <a:latin typeface="+mn-lt"/>
                <a:ea typeface="+mn-ea"/>
                <a:cs typeface="+mn-cs"/>
              </a:defRPr>
            </a:lvl8pPr>
            <a:lvl9pPr marL="4973961" indent="-292586" algn="l" defTabSz="585171" rtl="0" eaLnBrk="1" latinLnBrk="0" hangingPunct="1">
              <a:spcBef>
                <a:spcPct val="20000"/>
              </a:spcBef>
              <a:buFont typeface="Arial"/>
              <a:buChar char="•"/>
              <a:defRPr sz="2600" kern="1200">
                <a:solidFill>
                  <a:schemeClr val="tx1"/>
                </a:solidFill>
                <a:latin typeface="+mn-lt"/>
                <a:ea typeface="+mn-ea"/>
                <a:cs typeface="+mn-cs"/>
              </a:defRPr>
            </a:lvl9pPr>
          </a:lstStyle>
          <a:p>
            <a:pPr marL="0" indent="0">
              <a:buFont typeface="Arial"/>
              <a:buNone/>
            </a:pPr>
            <a:r>
              <a:rPr lang="en-US" sz="3600" b="1" dirty="0" smtClean="0">
                <a:latin typeface="Century Gothic"/>
                <a:cs typeface="Century Gothic"/>
              </a:rPr>
              <a:t> </a:t>
            </a:r>
          </a:p>
          <a:p>
            <a:r>
              <a:rPr lang="en-US" sz="2800" dirty="0">
                <a:latin typeface="Century Gothic"/>
                <a:cs typeface="Century Gothic"/>
              </a:rPr>
              <a:t>From 2011-2014, the percentage of American Indian/Alaska Native students who were proficient on the reading and math tests (OAKS) was consistently around 13% lower than ALL students across grades 3, 5 and high </a:t>
            </a:r>
            <a:r>
              <a:rPr lang="en-US" sz="2800" dirty="0" smtClean="0">
                <a:latin typeface="Century Gothic"/>
                <a:cs typeface="Century Gothic"/>
              </a:rPr>
              <a:t>school</a:t>
            </a:r>
          </a:p>
          <a:p>
            <a:r>
              <a:rPr lang="en-US" sz="2800" dirty="0" smtClean="0">
                <a:latin typeface="Century Gothic"/>
                <a:cs typeface="Century Gothic"/>
              </a:rPr>
              <a:t>Have higher incidence of absenteeism and discipline referrals issues</a:t>
            </a:r>
          </a:p>
          <a:p>
            <a:r>
              <a:rPr lang="en-US" sz="2800" dirty="0" smtClean="0">
                <a:latin typeface="Century Gothic"/>
                <a:cs typeface="Century Gothic"/>
              </a:rPr>
              <a:t>Dropout at a higher rate</a:t>
            </a:r>
          </a:p>
          <a:p>
            <a:r>
              <a:rPr lang="en-US" sz="2800" dirty="0" smtClean="0">
                <a:latin typeface="Century Gothic"/>
                <a:cs typeface="Century Gothic"/>
              </a:rPr>
              <a:t>Are identified for learning disabilities at a greater rate </a:t>
            </a:r>
          </a:p>
          <a:p>
            <a:r>
              <a:rPr lang="en-US" sz="2800" dirty="0" smtClean="0">
                <a:latin typeface="Century Gothic"/>
                <a:cs typeface="Century Gothic"/>
              </a:rPr>
              <a:t>Are over-represented for free and reduced lunch </a:t>
            </a:r>
          </a:p>
          <a:p>
            <a:r>
              <a:rPr lang="en-US" sz="2800" dirty="0" smtClean="0">
                <a:latin typeface="Century Gothic"/>
                <a:cs typeface="Century Gothic"/>
              </a:rPr>
              <a:t>Have a lower rate of attending and successfully completing college and vocational training</a:t>
            </a:r>
          </a:p>
          <a:p>
            <a:r>
              <a:rPr lang="en-US" sz="2800" dirty="0" smtClean="0">
                <a:latin typeface="Century Gothic"/>
                <a:cs typeface="Century Gothic"/>
              </a:rPr>
              <a:t>As adults have a high rate of unemployment</a:t>
            </a:r>
          </a:p>
          <a:p>
            <a:endParaRPr lang="en-US" dirty="0"/>
          </a:p>
        </p:txBody>
      </p:sp>
      <p:pic>
        <p:nvPicPr>
          <p:cNvPr id="8" name="Picture 7" descr="&quot;&quot;" title="OD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4806" y="161246"/>
            <a:ext cx="2540563" cy="669735"/>
          </a:xfrm>
          <a:prstGeom prst="rect">
            <a:avLst/>
          </a:prstGeom>
        </p:spPr>
      </p:pic>
      <p:sp>
        <p:nvSpPr>
          <p:cNvPr id="2" name="Title 1"/>
          <p:cNvSpPr>
            <a:spLocks noGrp="1"/>
          </p:cNvSpPr>
          <p:nvPr>
            <p:ph type="title"/>
          </p:nvPr>
        </p:nvSpPr>
        <p:spPr>
          <a:xfrm>
            <a:off x="857250" y="274639"/>
            <a:ext cx="10696496" cy="1143000"/>
          </a:xfrm>
        </p:spPr>
        <p:txBody>
          <a:bodyPr>
            <a:noAutofit/>
          </a:bodyPr>
          <a:lstStyle/>
          <a:p>
            <a:pPr algn="l"/>
            <a:r>
              <a:rPr lang="en-US" sz="3600" b="1" dirty="0">
                <a:latin typeface="Century Gothic"/>
                <a:cs typeface="Century Gothic"/>
              </a:rPr>
              <a:t>AI/AN students: </a:t>
            </a:r>
            <a:endParaRPr lang="en-US" sz="3600" dirty="0"/>
          </a:p>
        </p:txBody>
      </p:sp>
    </p:spTree>
    <p:extLst>
      <p:ext uri="{BB962C8B-B14F-4D97-AF65-F5344CB8AC3E}">
        <p14:creationId xmlns:p14="http://schemas.microsoft.com/office/powerpoint/2010/main" val="812242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p:spPr>
        <p:txBody>
          <a:bodyPr/>
          <a:lstStyle/>
          <a:p>
            <a:r>
              <a:rPr lang="en-US" dirty="0" smtClean="0"/>
              <a:t>Education pathway</a:t>
            </a:r>
            <a:endParaRPr lang="en-US" dirty="0"/>
          </a:p>
        </p:txBody>
      </p:sp>
      <p:pic>
        <p:nvPicPr>
          <p:cNvPr id="4" name="Picture 3" descr="Education Pathw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61838" cy="6858001"/>
          </a:xfrm>
          <a:prstGeom prst="rect">
            <a:avLst/>
          </a:prstGeom>
        </p:spPr>
      </p:pic>
    </p:spTree>
    <p:extLst>
      <p:ext uri="{BB962C8B-B14F-4D97-AF65-F5344CB8AC3E}">
        <p14:creationId xmlns:p14="http://schemas.microsoft.com/office/powerpoint/2010/main" val="3174153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Data</a:t>
            </a:r>
            <a:endParaRPr lang="en-US" dirty="0"/>
          </a:p>
        </p:txBody>
      </p:sp>
      <p:pic>
        <p:nvPicPr>
          <p:cNvPr id="3" name="Picture 2"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58403" cy="7558413"/>
          </a:xfrm>
          <a:prstGeom prst="rect">
            <a:avLst/>
          </a:prstGeom>
        </p:spPr>
      </p:pic>
      <p:graphicFrame>
        <p:nvGraphicFramePr>
          <p:cNvPr id="5" name="Chart 4" descr="Oregon Statewide Poverty Data by Race/Ethnicity 2009-2013&#10;American Indian / Alaskan Native 50% likelihood to be in poverty, 4% representation in poverty&#10;Black or Aftrican American 32% likelihood to be in poverty, 3% representation in poverty&#10;Native Hawaiian Pac Islander 31% likelihood to be in poverty, 1% representation in poverty&#10;Hispanic or Latino 28% likelihood to be in poverty, 18% representation in poverty&#10;Multi-Racial 20% likelihood to be in poverty, 3% representation in poverty&#10;Asian Alone 13% likelihood to be in poverty, 2% representation in poverty&#10;White 15% likelihood to be in poverty, 65% representation in poverty&#10;&#10;"/>
          <p:cNvGraphicFramePr>
            <a:graphicFrameLocks/>
          </p:cNvGraphicFramePr>
          <p:nvPr>
            <p:extLst>
              <p:ext uri="{D42A27DB-BD31-4B8C-83A1-F6EECF244321}">
                <p14:modId xmlns:p14="http://schemas.microsoft.com/office/powerpoint/2010/main" val="1128545823"/>
              </p:ext>
            </p:extLst>
          </p:nvPr>
        </p:nvGraphicFramePr>
        <p:xfrm>
          <a:off x="725780" y="362804"/>
          <a:ext cx="10503634" cy="649519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quot;&quot;" title="OD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9548" y="83560"/>
            <a:ext cx="1472067" cy="388062"/>
          </a:xfrm>
          <a:prstGeom prst="rect">
            <a:avLst/>
          </a:prstGeom>
        </p:spPr>
      </p:pic>
    </p:spTree>
    <p:extLst>
      <p:ext uri="{BB962C8B-B14F-4D97-AF65-F5344CB8AC3E}">
        <p14:creationId xmlns:p14="http://schemas.microsoft.com/office/powerpoint/2010/main" val="396539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311" y="-204871"/>
            <a:ext cx="13794014" cy="7731006"/>
          </a:xfrm>
          <a:prstGeom prst="rect">
            <a:avLst/>
          </a:prstGeom>
        </p:spPr>
      </p:pic>
      <p:sp>
        <p:nvSpPr>
          <p:cNvPr id="2" name="Title 1"/>
          <p:cNvSpPr>
            <a:spLocks noGrp="1"/>
          </p:cNvSpPr>
          <p:nvPr>
            <p:ph type="title"/>
          </p:nvPr>
        </p:nvSpPr>
        <p:spPr>
          <a:xfrm>
            <a:off x="135852" y="164824"/>
            <a:ext cx="10945654" cy="1155974"/>
          </a:xfrm>
        </p:spPr>
        <p:txBody>
          <a:bodyPr>
            <a:noAutofit/>
          </a:bodyPr>
          <a:lstStyle/>
          <a:p>
            <a:pPr algn="l"/>
            <a:r>
              <a:rPr lang="en-US" sz="4000" dirty="0" smtClean="0">
                <a:latin typeface="Century Gothic"/>
                <a:cs typeface="Century Gothic"/>
              </a:rPr>
              <a:t>Returning to the AGENDA</a:t>
            </a:r>
            <a:endParaRPr lang="en-US" sz="4000" dirty="0"/>
          </a:p>
        </p:txBody>
      </p:sp>
      <p:sp>
        <p:nvSpPr>
          <p:cNvPr id="41" name="Chevron 40"/>
          <p:cNvSpPr/>
          <p:nvPr/>
        </p:nvSpPr>
        <p:spPr>
          <a:xfrm>
            <a:off x="-348881" y="2802943"/>
            <a:ext cx="3525787" cy="1679885"/>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The plan itself</a:t>
            </a:r>
            <a:endParaRPr lang="en-US" sz="2000" dirty="0">
              <a:latin typeface="Century Gothic"/>
              <a:cs typeface="Century Gothic"/>
            </a:endParaRPr>
          </a:p>
        </p:txBody>
      </p:sp>
      <p:sp>
        <p:nvSpPr>
          <p:cNvPr id="40" name="Chevron 39"/>
          <p:cNvSpPr/>
          <p:nvPr/>
        </p:nvSpPr>
        <p:spPr>
          <a:xfrm>
            <a:off x="2471526" y="2802943"/>
            <a:ext cx="3525787" cy="1679885"/>
          </a:xfrm>
          <a:prstGeom prst="chevr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What can ODE do?</a:t>
            </a:r>
            <a:endParaRPr lang="en-US" sz="2000" dirty="0">
              <a:latin typeface="Century Gothic"/>
              <a:cs typeface="Century Gothic"/>
            </a:endParaRPr>
          </a:p>
        </p:txBody>
      </p:sp>
      <p:sp>
        <p:nvSpPr>
          <p:cNvPr id="36" name="Chevron 35"/>
          <p:cNvSpPr/>
          <p:nvPr/>
        </p:nvSpPr>
        <p:spPr>
          <a:xfrm>
            <a:off x="5291933" y="2809182"/>
            <a:ext cx="3525787" cy="1679885"/>
          </a:xfrm>
          <a:prstGeom prst="chevron">
            <a:avLst/>
          </a:prstGeom>
          <a:solidFill>
            <a:srgbClr val="80004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Why do we need a plan?</a:t>
            </a:r>
            <a:endParaRPr lang="en-US" sz="2000" dirty="0">
              <a:latin typeface="Century Gothic"/>
              <a:cs typeface="Century Gothic"/>
            </a:endParaRPr>
          </a:p>
        </p:txBody>
      </p:sp>
      <p:sp>
        <p:nvSpPr>
          <p:cNvPr id="39" name="Chevron 38"/>
          <p:cNvSpPr/>
          <p:nvPr/>
        </p:nvSpPr>
        <p:spPr>
          <a:xfrm>
            <a:off x="8074984" y="2802943"/>
            <a:ext cx="3525787" cy="1679885"/>
          </a:xfrm>
          <a:prstGeom prst="chevr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Landscape of Indian Country in Oregon</a:t>
            </a:r>
            <a:endParaRPr lang="en-US" sz="2000" dirty="0">
              <a:latin typeface="Century Gothic"/>
              <a:cs typeface="Century Gothic"/>
            </a:endParaRPr>
          </a:p>
        </p:txBody>
      </p:sp>
      <p:pic>
        <p:nvPicPr>
          <p:cNvPr id="10" name="Picture 9" descr="&quot;&quot;"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586" y="11854"/>
            <a:ext cx="2540563" cy="669735"/>
          </a:xfrm>
          <a:prstGeom prst="rect">
            <a:avLst/>
          </a:prstGeom>
        </p:spPr>
      </p:pic>
    </p:spTree>
    <p:extLst>
      <p:ext uri="{BB962C8B-B14F-4D97-AF65-F5344CB8AC3E}">
        <p14:creationId xmlns:p14="http://schemas.microsoft.com/office/powerpoint/2010/main" val="14484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6" grpId="0" animBg="1"/>
      <p:bldP spid="36" grpId="1"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Education</a:t>
            </a:r>
            <a:endParaRPr lang="en-US" dirty="0"/>
          </a:p>
        </p:txBody>
      </p:sp>
      <p:pic>
        <p:nvPicPr>
          <p:cNvPr id="5" name="Picture 4" title="Orang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358403" cy="7558413"/>
          </a:xfrm>
          <a:prstGeom prst="rect">
            <a:avLst/>
          </a:prstGeom>
        </p:spPr>
      </p:pic>
      <p:graphicFrame>
        <p:nvGraphicFramePr>
          <p:cNvPr id="4" name="Chart 3" descr="Percentage of Students with SPED Identification, by Race/Ethnicity&#10;% of population in SPED and StdDev&#10;Asian 7.2% and .2%&#10;Black 19.4% and .4%&#10;Hispanic 13.3% and .5%&#10;Native American 18/1% and .4%&#10;Pacific Islander 9.7% and .6%&#10;White 13.5% and .2%"/>
          <p:cNvGraphicFramePr>
            <a:graphicFrameLocks/>
          </p:cNvGraphicFramePr>
          <p:nvPr>
            <p:extLst>
              <p:ext uri="{D42A27DB-BD31-4B8C-83A1-F6EECF244321}">
                <p14:modId xmlns:p14="http://schemas.microsoft.com/office/powerpoint/2010/main" val="1556661137"/>
              </p:ext>
            </p:extLst>
          </p:nvPr>
        </p:nvGraphicFramePr>
        <p:xfrm>
          <a:off x="-40670" y="20156"/>
          <a:ext cx="12202508" cy="556542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76099" y="5647186"/>
            <a:ext cx="11785740" cy="1431161"/>
          </a:xfrm>
          <a:prstGeom prst="rect">
            <a:avLst/>
          </a:prstGeom>
          <a:noFill/>
        </p:spPr>
        <p:txBody>
          <a:bodyPr wrap="square" rtlCol="0">
            <a:spAutoFit/>
          </a:bodyPr>
          <a:lstStyle/>
          <a:p>
            <a:pPr algn="ctr"/>
            <a:r>
              <a:rPr lang="en-US" sz="3200" dirty="0" smtClean="0"/>
              <a:t>Statewide </a:t>
            </a:r>
            <a:r>
              <a:rPr lang="en-US" sz="3200" dirty="0"/>
              <a:t>in Oregon, Black/African American and Native American students are over-represented in Special Education </a:t>
            </a:r>
          </a:p>
          <a:p>
            <a:pPr algn="ctr"/>
            <a:endParaRPr lang="en-US" dirty="0"/>
          </a:p>
        </p:txBody>
      </p:sp>
      <p:pic>
        <p:nvPicPr>
          <p:cNvPr id="6" name="Picture 5" descr="&quot;&quot;" title="OD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4" y="132201"/>
            <a:ext cx="1472067" cy="388062"/>
          </a:xfrm>
          <a:prstGeom prst="rect">
            <a:avLst/>
          </a:prstGeom>
        </p:spPr>
      </p:pic>
      <p:pic>
        <p:nvPicPr>
          <p:cNvPr id="7" name="Picture 6" descr="&quot;&quot;" title="Orange backgroun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69" y="536611"/>
            <a:ext cx="709929" cy="717391"/>
          </a:xfrm>
          <a:prstGeom prst="rect">
            <a:avLst/>
          </a:prstGeom>
        </p:spPr>
      </p:pic>
    </p:spTree>
    <p:extLst>
      <p:ext uri="{BB962C8B-B14F-4D97-AF65-F5344CB8AC3E}">
        <p14:creationId xmlns:p14="http://schemas.microsoft.com/office/powerpoint/2010/main" val="3021749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title="Blu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311" y="-204871"/>
            <a:ext cx="13794014" cy="7731006"/>
          </a:xfrm>
          <a:prstGeom prst="rect">
            <a:avLst/>
          </a:prstGeom>
        </p:spPr>
      </p:pic>
      <p:sp>
        <p:nvSpPr>
          <p:cNvPr id="2" name="Title 1"/>
          <p:cNvSpPr>
            <a:spLocks noGrp="1"/>
          </p:cNvSpPr>
          <p:nvPr>
            <p:ph type="title"/>
          </p:nvPr>
        </p:nvSpPr>
        <p:spPr>
          <a:xfrm>
            <a:off x="-26241" y="158840"/>
            <a:ext cx="8662292" cy="1256393"/>
          </a:xfrm>
        </p:spPr>
        <p:txBody>
          <a:bodyPr>
            <a:normAutofit/>
          </a:bodyPr>
          <a:lstStyle/>
          <a:p>
            <a:pPr algn="l"/>
            <a:r>
              <a:rPr lang="en-US" sz="4000" dirty="0" smtClean="0">
                <a:latin typeface="Century Gothic"/>
                <a:cs typeface="Century Gothic"/>
              </a:rPr>
              <a:t>Returning to the AGENDA, again</a:t>
            </a:r>
            <a:endParaRPr lang="en-US" sz="4000" dirty="0">
              <a:latin typeface="Century Gothic"/>
              <a:cs typeface="Century Gothic"/>
            </a:endParaRPr>
          </a:p>
        </p:txBody>
      </p:sp>
      <p:sp>
        <p:nvSpPr>
          <p:cNvPr id="41" name="Chevron 40"/>
          <p:cNvSpPr/>
          <p:nvPr/>
        </p:nvSpPr>
        <p:spPr>
          <a:xfrm>
            <a:off x="212186" y="2996306"/>
            <a:ext cx="3525787" cy="1679885"/>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The plan itself</a:t>
            </a:r>
            <a:endParaRPr lang="en-US" sz="2000" dirty="0">
              <a:latin typeface="Century Gothic"/>
              <a:cs typeface="Century Gothic"/>
            </a:endParaRPr>
          </a:p>
        </p:txBody>
      </p:sp>
      <p:sp>
        <p:nvSpPr>
          <p:cNvPr id="40" name="Chevron 39"/>
          <p:cNvSpPr/>
          <p:nvPr/>
        </p:nvSpPr>
        <p:spPr>
          <a:xfrm>
            <a:off x="3032593" y="2996306"/>
            <a:ext cx="3525787" cy="1679885"/>
          </a:xfrm>
          <a:prstGeom prst="chevr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What can you do?</a:t>
            </a:r>
            <a:endParaRPr lang="en-US" sz="2000" dirty="0">
              <a:latin typeface="Century Gothic"/>
              <a:cs typeface="Century Gothic"/>
            </a:endParaRPr>
          </a:p>
        </p:txBody>
      </p:sp>
      <p:sp>
        <p:nvSpPr>
          <p:cNvPr id="36" name="Chevron 35"/>
          <p:cNvSpPr/>
          <p:nvPr/>
        </p:nvSpPr>
        <p:spPr>
          <a:xfrm>
            <a:off x="5853000" y="3002545"/>
            <a:ext cx="3525787" cy="1679885"/>
          </a:xfrm>
          <a:prstGeom prst="chevron">
            <a:avLst/>
          </a:prstGeom>
          <a:solidFill>
            <a:srgbClr val="80004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Why do we need a plan</a:t>
            </a:r>
            <a:endParaRPr lang="en-US" sz="2000" dirty="0">
              <a:latin typeface="Century Gothic"/>
              <a:cs typeface="Century Gothic"/>
            </a:endParaRPr>
          </a:p>
        </p:txBody>
      </p:sp>
      <p:sp>
        <p:nvSpPr>
          <p:cNvPr id="39" name="Chevron 38"/>
          <p:cNvSpPr/>
          <p:nvPr/>
        </p:nvSpPr>
        <p:spPr>
          <a:xfrm>
            <a:off x="8636051" y="2990067"/>
            <a:ext cx="3525787" cy="1679885"/>
          </a:xfrm>
          <a:prstGeom prst="chevr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Landscape of Indian Country in Oregon</a:t>
            </a:r>
            <a:endParaRPr lang="en-US" sz="2000" dirty="0">
              <a:latin typeface="Century Gothic"/>
              <a:cs typeface="Century Gothic"/>
            </a:endParaRPr>
          </a:p>
        </p:txBody>
      </p:sp>
      <p:pic>
        <p:nvPicPr>
          <p:cNvPr id="10" name="Picture 9" descr="&quot;&quot;"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806" y="161246"/>
            <a:ext cx="2540563" cy="669735"/>
          </a:xfrm>
          <a:prstGeom prst="rect">
            <a:avLst/>
          </a:prstGeom>
        </p:spPr>
      </p:pic>
    </p:spTree>
    <p:extLst>
      <p:ext uri="{BB962C8B-B14F-4D97-AF65-F5344CB8AC3E}">
        <p14:creationId xmlns:p14="http://schemas.microsoft.com/office/powerpoint/2010/main" val="10555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0" grpId="0" animBg="1"/>
      <p:bldP spid="36"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title="Purpl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4" name="Title 3"/>
          <p:cNvSpPr>
            <a:spLocks noGrp="1"/>
          </p:cNvSpPr>
          <p:nvPr>
            <p:ph type="title"/>
          </p:nvPr>
        </p:nvSpPr>
        <p:spPr>
          <a:xfrm>
            <a:off x="608092" y="-106065"/>
            <a:ext cx="10945654" cy="1143000"/>
          </a:xfrm>
        </p:spPr>
        <p:txBody>
          <a:bodyPr>
            <a:normAutofit/>
          </a:bodyPr>
          <a:lstStyle/>
          <a:p>
            <a:r>
              <a:rPr lang="en-US" sz="2800" dirty="0" smtClean="0">
                <a:solidFill>
                  <a:schemeClr val="bg1"/>
                </a:solidFill>
                <a:latin typeface="Century Gothic" panose="020B0502020202020204" pitchFamily="34" charset="0"/>
              </a:rPr>
              <a:t>The Plan</a:t>
            </a:r>
            <a:endParaRPr lang="en-US" sz="2800" dirty="0">
              <a:solidFill>
                <a:schemeClr val="bg1"/>
              </a:solidFill>
              <a:latin typeface="Century Gothic" panose="020B0502020202020204" pitchFamily="34" charset="0"/>
            </a:endParaRPr>
          </a:p>
        </p:txBody>
      </p:sp>
      <p:sp>
        <p:nvSpPr>
          <p:cNvPr id="3" name="Oval 2"/>
          <p:cNvSpPr/>
          <p:nvPr/>
        </p:nvSpPr>
        <p:spPr>
          <a:xfrm>
            <a:off x="4779506" y="1921828"/>
            <a:ext cx="2824254" cy="27072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latin typeface="Century Gothic"/>
                <a:cs typeface="Century Gothic"/>
              </a:rPr>
              <a:t>THE PLAN</a:t>
            </a:r>
            <a:endParaRPr lang="en-US" b="1" dirty="0">
              <a:latin typeface="Century Gothic"/>
              <a:cs typeface="Century Gothic"/>
            </a:endParaRPr>
          </a:p>
        </p:txBody>
      </p:sp>
      <p:sp>
        <p:nvSpPr>
          <p:cNvPr id="9" name="Oval 8"/>
          <p:cNvSpPr/>
          <p:nvPr/>
        </p:nvSpPr>
        <p:spPr>
          <a:xfrm>
            <a:off x="617955" y="930019"/>
            <a:ext cx="551854" cy="5347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01</a:t>
            </a:r>
            <a:endParaRPr lang="en-US" sz="1600" dirty="0"/>
          </a:p>
        </p:txBody>
      </p:sp>
      <p:sp>
        <p:nvSpPr>
          <p:cNvPr id="14" name="TextBox 13"/>
          <p:cNvSpPr txBox="1"/>
          <p:nvPr/>
        </p:nvSpPr>
        <p:spPr>
          <a:xfrm>
            <a:off x="1244636" y="1004715"/>
            <a:ext cx="3275466" cy="1554272"/>
          </a:xfrm>
          <a:prstGeom prst="rect">
            <a:avLst/>
          </a:prstGeom>
          <a:noFill/>
        </p:spPr>
        <p:txBody>
          <a:bodyPr wrap="square" rtlCol="0">
            <a:spAutoFit/>
          </a:bodyPr>
          <a:lstStyle/>
          <a:p>
            <a:r>
              <a:rPr lang="en-US" dirty="0" smtClean="0">
                <a:solidFill>
                  <a:srgbClr val="FFFFFF"/>
                </a:solidFill>
                <a:latin typeface="Century Gothic"/>
                <a:cs typeface="Century Gothic"/>
              </a:rPr>
              <a:t>LEARNERS:</a:t>
            </a:r>
          </a:p>
          <a:p>
            <a:pPr marL="241300" indent="-225425">
              <a:buFont typeface="Arial"/>
              <a:buChar char="•"/>
            </a:pPr>
            <a:r>
              <a:rPr lang="en-US" sz="1800" dirty="0" smtClean="0">
                <a:solidFill>
                  <a:srgbClr val="FFFFFF"/>
                </a:solidFill>
                <a:latin typeface="Century Gothic"/>
                <a:cs typeface="Century Gothic"/>
              </a:rPr>
              <a:t>Increase grad rates</a:t>
            </a:r>
          </a:p>
          <a:p>
            <a:pPr marL="241300" indent="-225425">
              <a:buFont typeface="Arial"/>
              <a:buChar char="•"/>
            </a:pPr>
            <a:r>
              <a:rPr lang="en-US" sz="1800" dirty="0" smtClean="0">
                <a:solidFill>
                  <a:srgbClr val="FFFFFF"/>
                </a:solidFill>
                <a:latin typeface="Century Gothic"/>
                <a:cs typeface="Century Gothic"/>
              </a:rPr>
              <a:t>Increase CCR, vocational training</a:t>
            </a:r>
          </a:p>
          <a:p>
            <a:pPr marL="241300" indent="-225425">
              <a:buFont typeface="Arial"/>
              <a:buChar char="•"/>
            </a:pPr>
            <a:r>
              <a:rPr lang="en-US" sz="1800" dirty="0" smtClean="0">
                <a:solidFill>
                  <a:srgbClr val="FFFFFF"/>
                </a:solidFill>
                <a:latin typeface="Century Gothic"/>
                <a:cs typeface="Century Gothic"/>
              </a:rPr>
              <a:t>Increase attendance</a:t>
            </a:r>
            <a:endParaRPr lang="en-US" sz="1800" dirty="0">
              <a:solidFill>
                <a:srgbClr val="FFFFFF"/>
              </a:solidFill>
              <a:latin typeface="Century Gothic"/>
              <a:cs typeface="Century Gothic"/>
            </a:endParaRPr>
          </a:p>
        </p:txBody>
      </p:sp>
      <p:sp>
        <p:nvSpPr>
          <p:cNvPr id="11" name="Oval 10"/>
          <p:cNvSpPr/>
          <p:nvPr/>
        </p:nvSpPr>
        <p:spPr>
          <a:xfrm>
            <a:off x="11116806" y="1004715"/>
            <a:ext cx="551854" cy="5347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02</a:t>
            </a:r>
            <a:endParaRPr lang="en-US" sz="1600" dirty="0"/>
          </a:p>
        </p:txBody>
      </p:sp>
      <p:sp>
        <p:nvSpPr>
          <p:cNvPr id="15" name="TextBox 14"/>
          <p:cNvSpPr txBox="1"/>
          <p:nvPr/>
        </p:nvSpPr>
        <p:spPr>
          <a:xfrm>
            <a:off x="7766513" y="1036935"/>
            <a:ext cx="3275466" cy="1831271"/>
          </a:xfrm>
          <a:prstGeom prst="rect">
            <a:avLst/>
          </a:prstGeom>
          <a:noFill/>
        </p:spPr>
        <p:txBody>
          <a:bodyPr wrap="square" rtlCol="0">
            <a:spAutoFit/>
          </a:bodyPr>
          <a:lstStyle/>
          <a:p>
            <a:r>
              <a:rPr lang="en-US" dirty="0" smtClean="0">
                <a:solidFill>
                  <a:srgbClr val="FFFFFF"/>
                </a:solidFill>
                <a:latin typeface="Century Gothic"/>
                <a:cs typeface="Century Gothic"/>
              </a:rPr>
              <a:t>EDUCATORS:</a:t>
            </a:r>
          </a:p>
          <a:p>
            <a:pPr marL="276225" indent="-176213">
              <a:buFont typeface="Arial"/>
              <a:buChar char="•"/>
            </a:pPr>
            <a:r>
              <a:rPr lang="en-US" sz="1800" dirty="0" smtClean="0">
                <a:solidFill>
                  <a:srgbClr val="FFFFFF"/>
                </a:solidFill>
                <a:latin typeface="Century Gothic"/>
                <a:cs typeface="Century Gothic"/>
              </a:rPr>
              <a:t>Recruit, hire, and retain a diverse workforce</a:t>
            </a:r>
          </a:p>
          <a:p>
            <a:pPr marL="276225" indent="-176213">
              <a:buFont typeface="Arial"/>
              <a:buChar char="•"/>
            </a:pPr>
            <a:r>
              <a:rPr lang="en-US" sz="1800" dirty="0" smtClean="0">
                <a:solidFill>
                  <a:srgbClr val="FFFFFF"/>
                </a:solidFill>
                <a:latin typeface="Century Gothic"/>
                <a:cs typeface="Century Gothic"/>
              </a:rPr>
              <a:t>Professional development</a:t>
            </a:r>
          </a:p>
          <a:p>
            <a:pPr marL="276225" indent="-176213">
              <a:buFont typeface="Arial"/>
              <a:buChar char="•"/>
            </a:pPr>
            <a:r>
              <a:rPr lang="en-US" sz="1800" dirty="0" smtClean="0">
                <a:solidFill>
                  <a:srgbClr val="FFFFFF"/>
                </a:solidFill>
                <a:latin typeface="Century Gothic"/>
                <a:cs typeface="Century Gothic"/>
              </a:rPr>
              <a:t>TPP alignment</a:t>
            </a:r>
            <a:endParaRPr lang="en-US" sz="1800" dirty="0">
              <a:solidFill>
                <a:srgbClr val="FFFFFF"/>
              </a:solidFill>
              <a:latin typeface="Century Gothic"/>
              <a:cs typeface="Century Gothic"/>
            </a:endParaRPr>
          </a:p>
        </p:txBody>
      </p:sp>
      <p:sp>
        <p:nvSpPr>
          <p:cNvPr id="12" name="Oval 11"/>
          <p:cNvSpPr/>
          <p:nvPr/>
        </p:nvSpPr>
        <p:spPr>
          <a:xfrm>
            <a:off x="642645" y="3772733"/>
            <a:ext cx="551854" cy="5347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03</a:t>
            </a:r>
            <a:endParaRPr lang="en-US" sz="1600" dirty="0"/>
          </a:p>
        </p:txBody>
      </p:sp>
      <p:sp>
        <p:nvSpPr>
          <p:cNvPr id="19" name="TextBox 18"/>
          <p:cNvSpPr txBox="1"/>
          <p:nvPr/>
        </p:nvSpPr>
        <p:spPr>
          <a:xfrm>
            <a:off x="1244636" y="3789445"/>
            <a:ext cx="3643120" cy="2262158"/>
          </a:xfrm>
          <a:prstGeom prst="rect">
            <a:avLst/>
          </a:prstGeom>
          <a:noFill/>
        </p:spPr>
        <p:txBody>
          <a:bodyPr wrap="square" rtlCol="0">
            <a:spAutoFit/>
          </a:bodyPr>
          <a:lstStyle/>
          <a:p>
            <a:r>
              <a:rPr lang="en-US" dirty="0" smtClean="0">
                <a:solidFill>
                  <a:srgbClr val="FFFFFF"/>
                </a:solidFill>
                <a:latin typeface="Century Gothic"/>
                <a:cs typeface="Century Gothic"/>
              </a:rPr>
              <a:t>SCHOOLS/DISTRICTS:</a:t>
            </a:r>
          </a:p>
          <a:p>
            <a:r>
              <a:rPr lang="en-US" sz="1800" dirty="0" smtClean="0">
                <a:solidFill>
                  <a:srgbClr val="FFFFFF"/>
                </a:solidFill>
                <a:latin typeface="Century Gothic"/>
                <a:cs typeface="Century Gothic"/>
              </a:rPr>
              <a:t>Curriculum</a:t>
            </a:r>
            <a:r>
              <a:rPr lang="en-US" sz="1800" dirty="0">
                <a:solidFill>
                  <a:srgbClr val="FFFFFF"/>
                </a:solidFill>
                <a:latin typeface="Century Gothic"/>
                <a:cs typeface="Century Gothic"/>
              </a:rPr>
              <a:t>, assessment tools, </a:t>
            </a:r>
            <a:r>
              <a:rPr lang="en-US" sz="1800" dirty="0" smtClean="0">
                <a:solidFill>
                  <a:srgbClr val="FFFFFF"/>
                </a:solidFill>
                <a:latin typeface="Century Gothic"/>
                <a:cs typeface="Century Gothic"/>
              </a:rPr>
              <a:t>&amp; materials that are:</a:t>
            </a:r>
          </a:p>
          <a:p>
            <a:pPr marL="285750" indent="-285750">
              <a:buFont typeface="Arial"/>
              <a:buChar char="•"/>
            </a:pPr>
            <a:r>
              <a:rPr lang="en-US" sz="1800" dirty="0" smtClean="0">
                <a:solidFill>
                  <a:srgbClr val="FFFFFF"/>
                </a:solidFill>
                <a:latin typeface="Century Gothic"/>
                <a:cs typeface="Century Gothic"/>
              </a:rPr>
              <a:t>h</a:t>
            </a:r>
            <a:r>
              <a:rPr lang="en-US" sz="1600" dirty="0" smtClean="0">
                <a:solidFill>
                  <a:srgbClr val="FFFFFF"/>
                </a:solidFill>
                <a:latin typeface="Century Gothic"/>
                <a:cs typeface="Century Gothic"/>
              </a:rPr>
              <a:t>istorically </a:t>
            </a:r>
            <a:r>
              <a:rPr lang="en-US" sz="1600" dirty="0">
                <a:solidFill>
                  <a:srgbClr val="FFFFFF"/>
                </a:solidFill>
                <a:latin typeface="Century Gothic"/>
                <a:cs typeface="Century Gothic"/>
              </a:rPr>
              <a:t>accurate</a:t>
            </a:r>
            <a:r>
              <a:rPr lang="en-US" sz="1600" dirty="0" smtClean="0">
                <a:solidFill>
                  <a:srgbClr val="FFFFFF"/>
                </a:solidFill>
                <a:latin typeface="Century Gothic"/>
                <a:cs typeface="Century Gothic"/>
              </a:rPr>
              <a:t>,</a:t>
            </a:r>
          </a:p>
          <a:p>
            <a:pPr marL="285750" indent="-285750">
              <a:buFont typeface="Arial"/>
              <a:buChar char="•"/>
            </a:pPr>
            <a:r>
              <a:rPr lang="en-US" sz="1600" dirty="0" smtClean="0">
                <a:solidFill>
                  <a:srgbClr val="FFFFFF"/>
                </a:solidFill>
                <a:latin typeface="Century Gothic"/>
                <a:cs typeface="Century Gothic"/>
              </a:rPr>
              <a:t>culturally </a:t>
            </a:r>
            <a:r>
              <a:rPr lang="en-US" sz="1600" dirty="0">
                <a:solidFill>
                  <a:srgbClr val="FFFFFF"/>
                </a:solidFill>
                <a:latin typeface="Century Gothic"/>
                <a:cs typeface="Century Gothic"/>
              </a:rPr>
              <a:t>embedded</a:t>
            </a:r>
            <a:r>
              <a:rPr lang="en-US" sz="1600" dirty="0" smtClean="0">
                <a:solidFill>
                  <a:srgbClr val="FFFFFF"/>
                </a:solidFill>
                <a:latin typeface="Century Gothic"/>
                <a:cs typeface="Century Gothic"/>
              </a:rPr>
              <a:t>,</a:t>
            </a:r>
          </a:p>
          <a:p>
            <a:pPr marL="285750" indent="-285750">
              <a:buFont typeface="Arial"/>
              <a:buChar char="•"/>
            </a:pPr>
            <a:r>
              <a:rPr lang="en-US" sz="1600" dirty="0" smtClean="0">
                <a:solidFill>
                  <a:srgbClr val="FFFFFF"/>
                </a:solidFill>
                <a:latin typeface="Century Gothic"/>
                <a:cs typeface="Century Gothic"/>
              </a:rPr>
              <a:t>place</a:t>
            </a:r>
            <a:r>
              <a:rPr lang="en-US" sz="1600" dirty="0">
                <a:solidFill>
                  <a:srgbClr val="FFFFFF"/>
                </a:solidFill>
                <a:latin typeface="Century Gothic"/>
                <a:cs typeface="Century Gothic"/>
              </a:rPr>
              <a:t>-based</a:t>
            </a:r>
            <a:r>
              <a:rPr lang="en-US" sz="1600" dirty="0" smtClean="0">
                <a:solidFill>
                  <a:srgbClr val="FFFFFF"/>
                </a:solidFill>
                <a:latin typeface="Century Gothic"/>
                <a:cs typeface="Century Gothic"/>
              </a:rPr>
              <a:t>,</a:t>
            </a:r>
          </a:p>
          <a:p>
            <a:pPr marL="285750" indent="-285750">
              <a:buFont typeface="Arial"/>
              <a:buChar char="•"/>
            </a:pPr>
            <a:r>
              <a:rPr lang="en-US" sz="1600" dirty="0" smtClean="0">
                <a:solidFill>
                  <a:srgbClr val="FFFFFF"/>
                </a:solidFill>
                <a:latin typeface="Century Gothic"/>
                <a:cs typeface="Century Gothic"/>
              </a:rPr>
              <a:t>contemporary</a:t>
            </a:r>
            <a:r>
              <a:rPr lang="en-US" sz="1600" dirty="0">
                <a:solidFill>
                  <a:srgbClr val="FFFFFF"/>
                </a:solidFill>
                <a:latin typeface="Century Gothic"/>
                <a:cs typeface="Century Gothic"/>
              </a:rPr>
              <a:t>, and developmentally appropriate </a:t>
            </a:r>
          </a:p>
        </p:txBody>
      </p:sp>
      <p:sp>
        <p:nvSpPr>
          <p:cNvPr id="10" name="Oval 9"/>
          <p:cNvSpPr/>
          <p:nvPr/>
        </p:nvSpPr>
        <p:spPr>
          <a:xfrm>
            <a:off x="11116806" y="2980782"/>
            <a:ext cx="551854" cy="5347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04</a:t>
            </a:r>
            <a:endParaRPr lang="en-US" sz="1600" dirty="0"/>
          </a:p>
        </p:txBody>
      </p:sp>
      <p:sp>
        <p:nvSpPr>
          <p:cNvPr id="18" name="TextBox 17"/>
          <p:cNvSpPr txBox="1"/>
          <p:nvPr/>
        </p:nvSpPr>
        <p:spPr>
          <a:xfrm>
            <a:off x="7875133" y="3082158"/>
            <a:ext cx="3275466" cy="1554272"/>
          </a:xfrm>
          <a:prstGeom prst="rect">
            <a:avLst/>
          </a:prstGeom>
          <a:noFill/>
        </p:spPr>
        <p:txBody>
          <a:bodyPr wrap="square" rtlCol="0">
            <a:spAutoFit/>
          </a:bodyPr>
          <a:lstStyle/>
          <a:p>
            <a:r>
              <a:rPr lang="en-US" dirty="0" smtClean="0">
                <a:solidFill>
                  <a:srgbClr val="FFFFFF"/>
                </a:solidFill>
                <a:latin typeface="Century Gothic"/>
                <a:cs typeface="Century Gothic"/>
              </a:rPr>
              <a:t>COMMUNITIES:</a:t>
            </a:r>
          </a:p>
          <a:p>
            <a:pPr marL="241300" indent="-225425">
              <a:buFont typeface="Arial"/>
              <a:buChar char="•"/>
            </a:pPr>
            <a:r>
              <a:rPr lang="en-US" sz="1800" dirty="0" smtClean="0">
                <a:solidFill>
                  <a:srgbClr val="FFFFFF"/>
                </a:solidFill>
                <a:latin typeface="Century Gothic"/>
                <a:cs typeface="Century Gothic"/>
              </a:rPr>
              <a:t>Educational agency outreach</a:t>
            </a:r>
          </a:p>
          <a:p>
            <a:pPr marL="241300" indent="-225425">
              <a:buFont typeface="Arial"/>
              <a:buChar char="•"/>
            </a:pPr>
            <a:r>
              <a:rPr lang="en-US" sz="1800" dirty="0" smtClean="0">
                <a:solidFill>
                  <a:srgbClr val="FFFFFF"/>
                </a:solidFill>
                <a:latin typeface="Century Gothic"/>
                <a:cs typeface="Century Gothic"/>
              </a:rPr>
              <a:t>Culturally relevant engagement</a:t>
            </a:r>
            <a:endParaRPr lang="en-US" sz="1800" dirty="0">
              <a:solidFill>
                <a:srgbClr val="FFFFFF"/>
              </a:solidFill>
              <a:latin typeface="Century Gothic"/>
              <a:cs typeface="Century Gothic"/>
            </a:endParaRPr>
          </a:p>
        </p:txBody>
      </p:sp>
      <p:sp>
        <p:nvSpPr>
          <p:cNvPr id="25" name="Oval 24"/>
          <p:cNvSpPr/>
          <p:nvPr/>
        </p:nvSpPr>
        <p:spPr>
          <a:xfrm>
            <a:off x="11116806" y="4729400"/>
            <a:ext cx="551854" cy="5347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05</a:t>
            </a:r>
            <a:endParaRPr lang="en-US" sz="1600" dirty="0"/>
          </a:p>
        </p:txBody>
      </p:sp>
      <p:sp>
        <p:nvSpPr>
          <p:cNvPr id="26" name="TextBox 25"/>
          <p:cNvSpPr txBox="1"/>
          <p:nvPr/>
        </p:nvSpPr>
        <p:spPr>
          <a:xfrm>
            <a:off x="7875132" y="4774330"/>
            <a:ext cx="3335959" cy="1277273"/>
          </a:xfrm>
          <a:prstGeom prst="rect">
            <a:avLst/>
          </a:prstGeom>
          <a:noFill/>
        </p:spPr>
        <p:txBody>
          <a:bodyPr wrap="square" rtlCol="0">
            <a:spAutoFit/>
          </a:bodyPr>
          <a:lstStyle/>
          <a:p>
            <a:r>
              <a:rPr lang="en-US" dirty="0" smtClean="0">
                <a:solidFill>
                  <a:srgbClr val="FFFFFF"/>
                </a:solidFill>
                <a:latin typeface="Century Gothic"/>
                <a:cs typeface="Century Gothic"/>
              </a:rPr>
              <a:t>ODE:</a:t>
            </a:r>
          </a:p>
          <a:p>
            <a:pPr marL="241300" indent="-225425">
              <a:buFont typeface="Arial"/>
              <a:buChar char="•"/>
            </a:pPr>
            <a:r>
              <a:rPr lang="en-US" sz="1800" dirty="0" smtClean="0">
                <a:solidFill>
                  <a:srgbClr val="FFFFFF"/>
                </a:solidFill>
                <a:latin typeface="Century Gothic"/>
                <a:cs typeface="Century Gothic"/>
              </a:rPr>
              <a:t>Accurate data</a:t>
            </a:r>
            <a:endParaRPr lang="en-US" sz="1800" dirty="0">
              <a:solidFill>
                <a:srgbClr val="FFFFFF"/>
              </a:solidFill>
              <a:latin typeface="Century Gothic"/>
              <a:cs typeface="Century Gothic"/>
            </a:endParaRPr>
          </a:p>
          <a:p>
            <a:pPr marL="241300" indent="-225425">
              <a:buFont typeface="Arial"/>
              <a:buChar char="•"/>
            </a:pPr>
            <a:r>
              <a:rPr lang="en-US" sz="1800" dirty="0" smtClean="0">
                <a:solidFill>
                  <a:srgbClr val="FFFFFF"/>
                </a:solidFill>
                <a:latin typeface="Century Gothic"/>
                <a:cs typeface="Century Gothic"/>
              </a:rPr>
              <a:t>Accountability framework</a:t>
            </a:r>
          </a:p>
          <a:p>
            <a:pPr marL="241300" indent="-225425">
              <a:buFont typeface="Arial"/>
              <a:buChar char="•"/>
            </a:pPr>
            <a:r>
              <a:rPr lang="en-US" sz="1800" dirty="0" smtClean="0">
                <a:solidFill>
                  <a:srgbClr val="FFFFFF"/>
                </a:solidFill>
                <a:latin typeface="Century Gothic"/>
                <a:cs typeface="Century Gothic"/>
              </a:rPr>
              <a:t>Internal capacity</a:t>
            </a:r>
          </a:p>
        </p:txBody>
      </p:sp>
      <p:cxnSp>
        <p:nvCxnSpPr>
          <p:cNvPr id="24" name="Straight Connector 23" descr="&quot;&quot;" title="Dividing line"/>
          <p:cNvCxnSpPr/>
          <p:nvPr/>
        </p:nvCxnSpPr>
        <p:spPr>
          <a:xfrm>
            <a:off x="2765801" y="784305"/>
            <a:ext cx="6659526" cy="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p:tgtEl>
                                          <p:spTgt spid="14"/>
                                        </p:tgtEl>
                                        <p:attrNameLst>
                                          <p:attrName>ppt_y</p:attrName>
                                        </p:attrNameLst>
                                      </p:cBhvr>
                                      <p:tavLst>
                                        <p:tav tm="0">
                                          <p:val>
                                            <p:strVal val="#ppt_y+#ppt_h*1.125000"/>
                                          </p:val>
                                        </p:tav>
                                        <p:tav tm="100000">
                                          <p:val>
                                            <p:strVal val="#ppt_y"/>
                                          </p:val>
                                        </p:tav>
                                      </p:tavLst>
                                    </p:anim>
                                    <p:animEffect transition="in" filter="wipe(up)">
                                      <p:cBhvr>
                                        <p:cTn id="44" dur="500"/>
                                        <p:tgtEl>
                                          <p:spTgt spid="1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ppt_y</p:attrName>
                                        </p:attrNameLst>
                                      </p:cBhvr>
                                      <p:tavLst>
                                        <p:tav tm="0">
                                          <p:val>
                                            <p:strVal val="#ppt_y+#ppt_h*1.125000"/>
                                          </p:val>
                                        </p:tav>
                                        <p:tav tm="100000">
                                          <p:val>
                                            <p:strVal val="#ppt_y"/>
                                          </p:val>
                                        </p:tav>
                                      </p:tavLst>
                                    </p:anim>
                                    <p:animEffect transition="in" filter="wipe(up)">
                                      <p:cBhvr>
                                        <p:cTn id="48" dur="500"/>
                                        <p:tgtEl>
                                          <p:spTgt spid="15"/>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p:tgtEl>
                                          <p:spTgt spid="19"/>
                                        </p:tgtEl>
                                        <p:attrNameLst>
                                          <p:attrName>ppt_y</p:attrName>
                                        </p:attrNameLst>
                                      </p:cBhvr>
                                      <p:tavLst>
                                        <p:tav tm="0">
                                          <p:val>
                                            <p:strVal val="#ppt_y+#ppt_h*1.125000"/>
                                          </p:val>
                                        </p:tav>
                                        <p:tav tm="100000">
                                          <p:val>
                                            <p:strVal val="#ppt_y"/>
                                          </p:val>
                                        </p:tav>
                                      </p:tavLst>
                                    </p:anim>
                                    <p:animEffect transition="in" filter="wipe(up)">
                                      <p:cBhvr>
                                        <p:cTn id="52" dur="500"/>
                                        <p:tgtEl>
                                          <p:spTgt spid="19"/>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ppt_y</p:attrName>
                                        </p:attrNameLst>
                                      </p:cBhvr>
                                      <p:tavLst>
                                        <p:tav tm="0">
                                          <p:val>
                                            <p:strVal val="#ppt_y+#ppt_h*1.125000"/>
                                          </p:val>
                                        </p:tav>
                                        <p:tav tm="100000">
                                          <p:val>
                                            <p:strVal val="#ppt_y"/>
                                          </p:val>
                                        </p:tav>
                                      </p:tavLst>
                                    </p:anim>
                                    <p:animEffect transition="in" filter="wipe(up)">
                                      <p:cBhvr>
                                        <p:cTn id="56" dur="500"/>
                                        <p:tgtEl>
                                          <p:spTgt spid="18"/>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p:tgtEl>
                                          <p:spTgt spid="26"/>
                                        </p:tgtEl>
                                        <p:attrNameLst>
                                          <p:attrName>ppt_y</p:attrName>
                                        </p:attrNameLst>
                                      </p:cBhvr>
                                      <p:tavLst>
                                        <p:tav tm="0">
                                          <p:val>
                                            <p:strVal val="#ppt_y+#ppt_h*1.125000"/>
                                          </p:val>
                                        </p:tav>
                                        <p:tav tm="100000">
                                          <p:val>
                                            <p:strVal val="#ppt_y"/>
                                          </p:val>
                                        </p:tav>
                                      </p:tavLst>
                                    </p:anim>
                                    <p:animEffect transition="in" filter="wipe(up)">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14" grpId="0"/>
      <p:bldP spid="11" grpId="0" animBg="1"/>
      <p:bldP spid="15" grpId="0"/>
      <p:bldP spid="12" grpId="0" animBg="1"/>
      <p:bldP spid="19" grpId="0"/>
      <p:bldP spid="10" grpId="0" animBg="1"/>
      <p:bldP spid="18" grpId="0"/>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title="Purpl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7357528"/>
          </a:xfrm>
          <a:prstGeom prst="rect">
            <a:avLst/>
          </a:prstGeom>
        </p:spPr>
      </p:pic>
      <p:sp>
        <p:nvSpPr>
          <p:cNvPr id="3" name="Title 2"/>
          <p:cNvSpPr>
            <a:spLocks noGrp="1"/>
          </p:cNvSpPr>
          <p:nvPr>
            <p:ph type="title"/>
          </p:nvPr>
        </p:nvSpPr>
        <p:spPr>
          <a:xfrm>
            <a:off x="6901087" y="-155656"/>
            <a:ext cx="5659358" cy="1143000"/>
          </a:xfrm>
        </p:spPr>
        <p:txBody>
          <a:bodyPr>
            <a:normAutofit/>
          </a:bodyPr>
          <a:lstStyle/>
          <a:p>
            <a:r>
              <a:rPr lang="en-US" sz="2400" dirty="0">
                <a:solidFill>
                  <a:srgbClr val="FFFFFF"/>
                </a:solidFill>
                <a:latin typeface="Century Gothic"/>
                <a:cs typeface="Century Gothic"/>
              </a:rPr>
              <a:t>The ROLE of the </a:t>
            </a:r>
            <a:r>
              <a:rPr lang="en-US" sz="2400" dirty="0" smtClean="0">
                <a:solidFill>
                  <a:srgbClr val="FFFFFF"/>
                </a:solidFill>
                <a:latin typeface="Century Gothic"/>
                <a:cs typeface="Century Gothic"/>
              </a:rPr>
              <a:t>State (1)</a:t>
            </a:r>
            <a:endParaRPr lang="en-US" sz="2400" dirty="0"/>
          </a:p>
        </p:txBody>
      </p:sp>
      <p:cxnSp>
        <p:nvCxnSpPr>
          <p:cNvPr id="24" name="Straight Connector 23" descr="&quot;&quot;" title="Dividing line"/>
          <p:cNvCxnSpPr/>
          <p:nvPr/>
        </p:nvCxnSpPr>
        <p:spPr>
          <a:xfrm>
            <a:off x="6800953" y="634913"/>
            <a:ext cx="503035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14" name="Table 13" title="Roles"/>
          <p:cNvGraphicFramePr>
            <a:graphicFrameLocks noGrp="1"/>
          </p:cNvGraphicFramePr>
          <p:nvPr>
            <p:extLst>
              <p:ext uri="{D42A27DB-BD31-4B8C-83A1-F6EECF244321}">
                <p14:modId xmlns:p14="http://schemas.microsoft.com/office/powerpoint/2010/main" val="3478470183"/>
              </p:ext>
            </p:extLst>
          </p:nvPr>
        </p:nvGraphicFramePr>
        <p:xfrm>
          <a:off x="174860" y="562330"/>
          <a:ext cx="2490174" cy="5910144"/>
        </p:xfrm>
        <a:graphic>
          <a:graphicData uri="http://schemas.openxmlformats.org/drawingml/2006/table">
            <a:tbl>
              <a:tblPr firstRow="1" bandRow="1">
                <a:tableStyleId>{2D5ABB26-0587-4C30-8999-92F81FD0307C}</a:tableStyleId>
              </a:tblPr>
              <a:tblGrid>
                <a:gridCol w="1656722">
                  <a:extLst>
                    <a:ext uri="{9D8B030D-6E8A-4147-A177-3AD203B41FA5}">
                      <a16:colId xmlns:a16="http://schemas.microsoft.com/office/drawing/2014/main" val="20000"/>
                    </a:ext>
                  </a:extLst>
                </a:gridCol>
                <a:gridCol w="833452">
                  <a:extLst>
                    <a:ext uri="{9D8B030D-6E8A-4147-A177-3AD203B41FA5}">
                      <a16:colId xmlns:a16="http://schemas.microsoft.com/office/drawing/2014/main" val="20001"/>
                    </a:ext>
                  </a:extLst>
                </a:gridCol>
              </a:tblGrid>
              <a:tr h="432388">
                <a:tc>
                  <a:txBody>
                    <a:bodyPr/>
                    <a:lstStyle/>
                    <a:p>
                      <a:r>
                        <a:rPr lang="en-US" sz="1400" dirty="0" smtClean="0">
                          <a:solidFill>
                            <a:schemeClr val="bg1"/>
                          </a:solidFill>
                          <a:latin typeface="Century Gothic"/>
                          <a:cs typeface="Century Gothic"/>
                        </a:rPr>
                        <a:t>LEARNERS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accent3">
                        <a:lumMod val="75000"/>
                      </a:schemeClr>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13">
                <a:tc>
                  <a:txBody>
                    <a:bodyPr/>
                    <a:lstStyle/>
                    <a:p>
                      <a:pPr algn="r"/>
                      <a:r>
                        <a:rPr lang="en-US" sz="1400" dirty="0" smtClean="0">
                          <a:latin typeface="Century Gothic"/>
                          <a:cs typeface="Century Gothic"/>
                        </a:rPr>
                        <a:t>INCREASE </a:t>
                      </a:r>
                      <a:r>
                        <a:rPr lang="en-US" sz="1400" dirty="0" smtClean="0">
                          <a:latin typeface="Century Gothic"/>
                          <a:cs typeface="Century Gothic"/>
                        </a:rPr>
                        <a:t>GRAD</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lang="en-US" sz="1400" dirty="0" smtClean="0">
                          <a:latin typeface="Century Gothic"/>
                          <a:cs typeface="Century Gothic"/>
                        </a:rPr>
                        <a:t>RATE</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r h="383590">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3462">
                <a:tc>
                  <a:txBody>
                    <a:bodyPr/>
                    <a:lstStyle/>
                    <a:p>
                      <a:r>
                        <a:rPr lang="en-US" sz="1400" dirty="0" smtClean="0">
                          <a:solidFill>
                            <a:schemeClr val="bg1"/>
                          </a:solidFill>
                          <a:latin typeface="Century Gothic"/>
                          <a:cs typeface="Century Gothic"/>
                        </a:rPr>
                        <a:t>EDUCATORS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C86A35"/>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827">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8605">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709">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0189">
                <a:tc>
                  <a:txBody>
                    <a:bodyPr/>
                    <a:lstStyle/>
                    <a:p>
                      <a:r>
                        <a:rPr lang="en-US" sz="1400" dirty="0" smtClean="0">
                          <a:solidFill>
                            <a:schemeClr val="bg1"/>
                          </a:solidFill>
                          <a:latin typeface="Century Gothic"/>
                          <a:cs typeface="Century Gothic"/>
                        </a:rPr>
                        <a:t>SCHOOLS/DISTRICS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004D99"/>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9901">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9011">
                <a:tc>
                  <a:txBody>
                    <a:bodyPr/>
                    <a:lstStyle/>
                    <a:p>
                      <a:r>
                        <a:rPr lang="en-US" sz="1400" dirty="0" smtClean="0">
                          <a:solidFill>
                            <a:schemeClr val="bg1"/>
                          </a:solidFill>
                          <a:latin typeface="Century Gothic"/>
                          <a:cs typeface="Century Gothic"/>
                        </a:rPr>
                        <a:t>COMMUNITIES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tx1">
                        <a:lumMod val="65000"/>
                        <a:lumOff val="35000"/>
                      </a:schemeClr>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5213">
                <a:tc>
                  <a:txBody>
                    <a:bodyPr/>
                    <a:lstStyle/>
                    <a:p>
                      <a:pPr algn="l"/>
                      <a:r>
                        <a:rPr lang="en-US" sz="1400" dirty="0" smtClean="0">
                          <a:solidFill>
                            <a:schemeClr val="bg1"/>
                          </a:solidFill>
                          <a:latin typeface="Century Gothic"/>
                          <a:cs typeface="Century Gothic"/>
                        </a:rPr>
                        <a:t>ODE</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800000"/>
                    </a:solidFill>
                  </a:tcPr>
                </a:tc>
                <a:tc>
                  <a:txBody>
                    <a:bodyPr/>
                    <a:lstStyle/>
                    <a:p>
                      <a:pPr algn="l"/>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35213">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39" name="Title 1"/>
          <p:cNvSpPr txBox="1">
            <a:spLocks/>
          </p:cNvSpPr>
          <p:nvPr/>
        </p:nvSpPr>
        <p:spPr>
          <a:xfrm>
            <a:off x="2777102" y="653587"/>
            <a:ext cx="1705664" cy="397843"/>
          </a:xfrm>
          <a:prstGeom prst="rect">
            <a:avLst/>
          </a:prstGeom>
        </p:spPr>
        <p:txBody>
          <a:bodyPr/>
          <a:lstStyle>
            <a:lvl1pPr algn="ctr" defTabSz="585171" rtl="0" eaLnBrk="1" latinLnBrk="0" hangingPunct="1">
              <a:spcBef>
                <a:spcPct val="0"/>
              </a:spcBef>
              <a:buNone/>
              <a:defRPr sz="5600" kern="1200">
                <a:solidFill>
                  <a:schemeClr val="tx1"/>
                </a:solidFill>
                <a:latin typeface="+mj-lt"/>
                <a:ea typeface="+mj-ea"/>
                <a:cs typeface="+mj-cs"/>
              </a:defRPr>
            </a:lvl1pPr>
          </a:lstStyle>
          <a:p>
            <a:r>
              <a:rPr lang="en-US" sz="2000" dirty="0" smtClean="0">
                <a:solidFill>
                  <a:srgbClr val="FFFFFF"/>
                </a:solidFill>
                <a:latin typeface="Century Gothic"/>
                <a:cs typeface="Century Gothic"/>
              </a:rPr>
              <a:t>STRATEGIES</a:t>
            </a:r>
            <a:endParaRPr lang="en-US" sz="2000" b="1" dirty="0">
              <a:solidFill>
                <a:srgbClr val="FFFFFF"/>
              </a:solidFill>
              <a:latin typeface="Century Gothic"/>
              <a:cs typeface="Century Gothic"/>
            </a:endParaRPr>
          </a:p>
        </p:txBody>
      </p:sp>
      <p:cxnSp>
        <p:nvCxnSpPr>
          <p:cNvPr id="41" name="Straight Arrow Connector 40" descr="&quot;&quot;"/>
          <p:cNvCxnSpPr/>
          <p:nvPr/>
        </p:nvCxnSpPr>
        <p:spPr>
          <a:xfrm>
            <a:off x="2777102" y="1157843"/>
            <a:ext cx="2826355" cy="0"/>
          </a:xfrm>
          <a:prstGeom prst="straightConnector1">
            <a:avLst/>
          </a:prstGeom>
          <a:ln w="47625">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829685" y="989777"/>
            <a:ext cx="6161713" cy="2862322"/>
          </a:xfrm>
          <a:prstGeom prst="rect">
            <a:avLst/>
          </a:prstGeom>
          <a:noFill/>
        </p:spPr>
        <p:txBody>
          <a:bodyPr wrap="square" rtlCol="0">
            <a:spAutoFit/>
          </a:bodyPr>
          <a:lstStyle/>
          <a:p>
            <a:pPr marL="285750" indent="-285750">
              <a:buFont typeface="Arial"/>
              <a:buChar char="•"/>
            </a:pPr>
            <a:r>
              <a:rPr lang="en-US" sz="2000" dirty="0">
                <a:solidFill>
                  <a:srgbClr val="FFFFFF"/>
                </a:solidFill>
                <a:latin typeface="Century Gothic"/>
                <a:cs typeface="Century Gothic"/>
              </a:rPr>
              <a:t>Create campaign to elevate awareness of resources that are available to AI/AN students that could increase graduation rates. </a:t>
            </a:r>
          </a:p>
          <a:p>
            <a:pPr marL="285750" indent="-285750">
              <a:buFont typeface="Arial"/>
              <a:buChar char="•"/>
            </a:pPr>
            <a:r>
              <a:rPr lang="en-US" sz="2000" dirty="0">
                <a:solidFill>
                  <a:srgbClr val="FFFFFF"/>
                </a:solidFill>
                <a:latin typeface="Century Gothic"/>
                <a:cs typeface="Century Gothic"/>
              </a:rPr>
              <a:t>Partner with tribes and other stakeholders to identify and advocate culturally responsive approaches to increase graduation rates. </a:t>
            </a:r>
          </a:p>
          <a:p>
            <a:pPr marL="285750" indent="-285750">
              <a:buFont typeface="Arial"/>
              <a:buChar char="•"/>
            </a:pPr>
            <a:r>
              <a:rPr lang="en-US" sz="2000" dirty="0">
                <a:solidFill>
                  <a:srgbClr val="FFFFFF"/>
                </a:solidFill>
                <a:latin typeface="Century Gothic"/>
                <a:cs typeface="Century Gothic"/>
              </a:rPr>
              <a:t>Share and disseminate culturally relevant best practices and strategies for closing the opportunity gap for AI/AN students </a:t>
            </a:r>
            <a:r>
              <a:rPr lang="en-US" sz="2000" dirty="0">
                <a:latin typeface="Century Gothic"/>
                <a:cs typeface="Century Gothic"/>
              </a:rPr>
              <a:t>	</a:t>
            </a:r>
          </a:p>
        </p:txBody>
      </p:sp>
      <p:sp>
        <p:nvSpPr>
          <p:cNvPr id="44" name="Title 1"/>
          <p:cNvSpPr txBox="1">
            <a:spLocks/>
          </p:cNvSpPr>
          <p:nvPr/>
        </p:nvSpPr>
        <p:spPr>
          <a:xfrm>
            <a:off x="3599824" y="4669260"/>
            <a:ext cx="3012253" cy="336189"/>
          </a:xfrm>
          <a:prstGeom prst="rect">
            <a:avLst/>
          </a:prstGeom>
        </p:spPr>
        <p:txBody>
          <a:bodyPr/>
          <a:lstStyle>
            <a:lvl1pPr algn="ctr" defTabSz="585171" rtl="0" eaLnBrk="1" latinLnBrk="0" hangingPunct="1">
              <a:spcBef>
                <a:spcPct val="0"/>
              </a:spcBef>
              <a:buNone/>
              <a:defRPr sz="5600" kern="1200">
                <a:solidFill>
                  <a:schemeClr val="tx1"/>
                </a:solidFill>
                <a:latin typeface="+mj-lt"/>
                <a:ea typeface="+mj-ea"/>
                <a:cs typeface="+mj-cs"/>
              </a:defRPr>
            </a:lvl1pPr>
          </a:lstStyle>
          <a:p>
            <a:r>
              <a:rPr lang="en-US" sz="2000" dirty="0" smtClean="0">
                <a:solidFill>
                  <a:srgbClr val="FFFFFF"/>
                </a:solidFill>
                <a:latin typeface="Century Gothic"/>
                <a:cs typeface="Century Gothic"/>
              </a:rPr>
              <a:t>METRICS/MILESTONES</a:t>
            </a:r>
            <a:endParaRPr lang="en-US" sz="2000" b="1" dirty="0">
              <a:solidFill>
                <a:srgbClr val="FFFFFF"/>
              </a:solidFill>
              <a:latin typeface="Century Gothic"/>
              <a:cs typeface="Century Gothic"/>
            </a:endParaRPr>
          </a:p>
        </p:txBody>
      </p:sp>
      <p:cxnSp>
        <p:nvCxnSpPr>
          <p:cNvPr id="7" name="Elbow Connector 6" descr="&quot;&quot;" title="Connecting line"/>
          <p:cNvCxnSpPr/>
          <p:nvPr/>
        </p:nvCxnSpPr>
        <p:spPr>
          <a:xfrm>
            <a:off x="2777102" y="1325849"/>
            <a:ext cx="3704230" cy="3249622"/>
          </a:xfrm>
          <a:prstGeom prst="bentConnector3">
            <a:avLst>
              <a:gd name="adj1" fmla="val 50000"/>
            </a:avLst>
          </a:prstGeom>
          <a:ln w="47625">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14170" y="4426032"/>
            <a:ext cx="5582686" cy="2246769"/>
          </a:xfrm>
          <a:prstGeom prst="rect">
            <a:avLst/>
          </a:prstGeom>
          <a:noFill/>
        </p:spPr>
        <p:txBody>
          <a:bodyPr wrap="square" rtlCol="0">
            <a:spAutoFit/>
          </a:bodyPr>
          <a:lstStyle/>
          <a:p>
            <a:pPr marL="285750" indent="-285750">
              <a:buFont typeface="Arial"/>
              <a:buChar char="•"/>
            </a:pPr>
            <a:r>
              <a:rPr lang="en-US" sz="2000" dirty="0">
                <a:solidFill>
                  <a:schemeClr val="bg1"/>
                </a:solidFill>
                <a:latin typeface="Century Gothic"/>
                <a:cs typeface="Century Gothic"/>
              </a:rPr>
              <a:t>Kindergarten Readiness data – ODE</a:t>
            </a:r>
          </a:p>
          <a:p>
            <a:pPr marL="285750" indent="-285750">
              <a:buFont typeface="Arial"/>
              <a:buChar char="•"/>
            </a:pPr>
            <a:r>
              <a:rPr lang="en-US" sz="2000" dirty="0">
                <a:solidFill>
                  <a:schemeClr val="bg1"/>
                </a:solidFill>
                <a:latin typeface="Century Gothic"/>
                <a:cs typeface="Century Gothic"/>
              </a:rPr>
              <a:t>Early Learning Supports – ELD</a:t>
            </a:r>
          </a:p>
          <a:p>
            <a:pPr marL="285750" indent="-285750">
              <a:buFont typeface="Arial"/>
              <a:buChar char="•"/>
            </a:pPr>
            <a:r>
              <a:rPr lang="en-US" sz="2000" dirty="0">
                <a:solidFill>
                  <a:schemeClr val="bg1"/>
                </a:solidFill>
                <a:latin typeface="Century Gothic"/>
                <a:cs typeface="Century Gothic"/>
              </a:rPr>
              <a:t>Monitor 9</a:t>
            </a:r>
            <a:r>
              <a:rPr lang="en-US" sz="2000" baseline="30000" dirty="0">
                <a:solidFill>
                  <a:schemeClr val="bg1"/>
                </a:solidFill>
                <a:latin typeface="Century Gothic"/>
                <a:cs typeface="Century Gothic"/>
              </a:rPr>
              <a:t>th</a:t>
            </a:r>
            <a:r>
              <a:rPr lang="en-US" sz="2000" dirty="0">
                <a:solidFill>
                  <a:schemeClr val="bg1"/>
                </a:solidFill>
                <a:latin typeface="Century Gothic"/>
                <a:cs typeface="Century Gothic"/>
              </a:rPr>
              <a:t> Grade on Track data – ODE</a:t>
            </a:r>
          </a:p>
          <a:p>
            <a:pPr marL="285750" indent="-285750">
              <a:buFont typeface="Arial"/>
              <a:buChar char="•"/>
            </a:pPr>
            <a:r>
              <a:rPr lang="en-US" sz="2000" dirty="0">
                <a:solidFill>
                  <a:schemeClr val="bg1"/>
                </a:solidFill>
                <a:latin typeface="Century Gothic"/>
                <a:cs typeface="Century Gothic"/>
              </a:rPr>
              <a:t>Graduation rates (4</a:t>
            </a:r>
            <a:r>
              <a:rPr lang="en-US" sz="2000" baseline="30000" dirty="0">
                <a:solidFill>
                  <a:schemeClr val="bg1"/>
                </a:solidFill>
                <a:latin typeface="Century Gothic"/>
                <a:cs typeface="Century Gothic"/>
              </a:rPr>
              <a:t>th</a:t>
            </a:r>
            <a:r>
              <a:rPr lang="en-US" sz="2000" dirty="0">
                <a:solidFill>
                  <a:schemeClr val="bg1"/>
                </a:solidFill>
                <a:latin typeface="Century Gothic"/>
                <a:cs typeface="Century Gothic"/>
              </a:rPr>
              <a:t> year &amp; 5</a:t>
            </a:r>
            <a:r>
              <a:rPr lang="en-US" sz="2000" baseline="30000" dirty="0">
                <a:solidFill>
                  <a:schemeClr val="bg1"/>
                </a:solidFill>
                <a:latin typeface="Century Gothic"/>
                <a:cs typeface="Century Gothic"/>
              </a:rPr>
              <a:t>th</a:t>
            </a:r>
            <a:r>
              <a:rPr lang="en-US" sz="2000" dirty="0">
                <a:solidFill>
                  <a:schemeClr val="bg1"/>
                </a:solidFill>
                <a:latin typeface="Century Gothic"/>
                <a:cs typeface="Century Gothic"/>
              </a:rPr>
              <a:t> year) – ODE</a:t>
            </a:r>
          </a:p>
          <a:p>
            <a:pPr marL="285750" indent="-285750">
              <a:buFont typeface="Arial"/>
              <a:buChar char="•"/>
            </a:pPr>
            <a:r>
              <a:rPr lang="en-US" sz="2000" dirty="0">
                <a:solidFill>
                  <a:schemeClr val="bg1"/>
                </a:solidFill>
                <a:latin typeface="Century Gothic"/>
                <a:cs typeface="Century Gothic"/>
              </a:rPr>
              <a:t>Middle School early warning data - ODE</a:t>
            </a:r>
          </a:p>
          <a:p>
            <a:pPr marL="285750" indent="-285750">
              <a:buFont typeface="Arial"/>
              <a:buChar char="•"/>
            </a:pPr>
            <a:r>
              <a:rPr lang="en-US" sz="2000" dirty="0">
                <a:solidFill>
                  <a:schemeClr val="bg1"/>
                </a:solidFill>
                <a:latin typeface="Century Gothic"/>
                <a:cs typeface="Century Gothic"/>
              </a:rPr>
              <a:t>SPED, TAG, Diploma Types - ODE* 	</a:t>
            </a:r>
          </a:p>
        </p:txBody>
      </p:sp>
    </p:spTree>
    <p:extLst>
      <p:ext uri="{BB962C8B-B14F-4D97-AF65-F5344CB8AC3E}">
        <p14:creationId xmlns:p14="http://schemas.microsoft.com/office/powerpoint/2010/main" val="2745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1000"/>
                                        <p:tgtEl>
                                          <p:spTgt spid="4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500"/>
                                        <p:tgtEl>
                                          <p:spTgt spid="3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 grpId="0"/>
      <p:bldP spid="44"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Common Core</a:t>
            </a:r>
            <a:endParaRPr lang="en-US" dirty="0"/>
          </a:p>
        </p:txBody>
      </p:sp>
      <p:pic>
        <p:nvPicPr>
          <p:cNvPr id="2" name="Picture 1" descr="&quot;&quot;" title="Purpl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7357528"/>
          </a:xfrm>
          <a:prstGeom prst="rect">
            <a:avLst/>
          </a:prstGeom>
        </p:spPr>
      </p:pic>
      <p:graphicFrame>
        <p:nvGraphicFramePr>
          <p:cNvPr id="10" name="Table 9" title="Roles"/>
          <p:cNvGraphicFramePr>
            <a:graphicFrameLocks noGrp="1"/>
          </p:cNvGraphicFramePr>
          <p:nvPr>
            <p:extLst>
              <p:ext uri="{D42A27DB-BD31-4B8C-83A1-F6EECF244321}">
                <p14:modId xmlns:p14="http://schemas.microsoft.com/office/powerpoint/2010/main" val="208482759"/>
              </p:ext>
            </p:extLst>
          </p:nvPr>
        </p:nvGraphicFramePr>
        <p:xfrm>
          <a:off x="215190" y="319061"/>
          <a:ext cx="2490174" cy="5910144"/>
        </p:xfrm>
        <a:graphic>
          <a:graphicData uri="http://schemas.openxmlformats.org/drawingml/2006/table">
            <a:tbl>
              <a:tblPr firstRow="1" bandRow="1">
                <a:tableStyleId>{2D5ABB26-0587-4C30-8999-92F81FD0307C}</a:tableStyleId>
              </a:tblPr>
              <a:tblGrid>
                <a:gridCol w="1656722">
                  <a:extLst>
                    <a:ext uri="{9D8B030D-6E8A-4147-A177-3AD203B41FA5}">
                      <a16:colId xmlns:a16="http://schemas.microsoft.com/office/drawing/2014/main" val="20000"/>
                    </a:ext>
                  </a:extLst>
                </a:gridCol>
                <a:gridCol w="833452">
                  <a:extLst>
                    <a:ext uri="{9D8B030D-6E8A-4147-A177-3AD203B41FA5}">
                      <a16:colId xmlns:a16="http://schemas.microsoft.com/office/drawing/2014/main" val="20001"/>
                    </a:ext>
                  </a:extLst>
                </a:gridCol>
              </a:tblGrid>
              <a:tr h="432388">
                <a:tc>
                  <a:txBody>
                    <a:bodyPr/>
                    <a:lstStyle/>
                    <a:p>
                      <a:r>
                        <a:rPr lang="en-US" sz="1400" dirty="0" smtClean="0">
                          <a:solidFill>
                            <a:schemeClr val="bg1"/>
                          </a:solidFill>
                          <a:latin typeface="Century Gothic"/>
                          <a:cs typeface="Century Gothic"/>
                        </a:rPr>
                        <a:t>LEARNERS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accent3">
                        <a:lumMod val="75000"/>
                      </a:schemeClr>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3590">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3462">
                <a:tc>
                  <a:txBody>
                    <a:bodyPr/>
                    <a:lstStyle/>
                    <a:p>
                      <a:r>
                        <a:rPr lang="en-US" sz="1400" dirty="0" smtClean="0">
                          <a:solidFill>
                            <a:schemeClr val="bg1"/>
                          </a:solidFill>
                          <a:latin typeface="Century Gothic"/>
                          <a:cs typeface="Century Gothic"/>
                        </a:rPr>
                        <a:t>EDUCATORS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C86A35"/>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827">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8605">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709">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0189">
                <a:tc>
                  <a:txBody>
                    <a:bodyPr/>
                    <a:lstStyle/>
                    <a:p>
                      <a:r>
                        <a:rPr lang="en-US" sz="1400" dirty="0" smtClean="0">
                          <a:solidFill>
                            <a:schemeClr val="bg1"/>
                          </a:solidFill>
                          <a:latin typeface="Century Gothic"/>
                          <a:cs typeface="Century Gothic"/>
                        </a:rPr>
                        <a:t>SCHOOLS/DISTRICS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004D99"/>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9901">
                <a:tc>
                  <a:txBody>
                    <a:bodyPr/>
                    <a:lstStyle/>
                    <a:p>
                      <a:pPr algn="r"/>
                      <a:r>
                        <a:rPr lang="en-US" sz="1400" dirty="0" smtClean="0">
                          <a:latin typeface="Century Gothic"/>
                          <a:cs typeface="Century Gothic"/>
                        </a:rPr>
                        <a:t>OBJECTIVE </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l"/>
                      <a:r>
                        <a:rPr lang="en-US" sz="1400" dirty="0" smtClean="0">
                          <a:latin typeface="Century Gothic"/>
                          <a:cs typeface="Century Gothic"/>
                        </a:rPr>
                        <a:t>1</a:t>
                      </a: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9"/>
                  </a:ext>
                </a:extLst>
              </a:tr>
              <a:tr h="369011">
                <a:tc>
                  <a:txBody>
                    <a:bodyPr/>
                    <a:lstStyle/>
                    <a:p>
                      <a:r>
                        <a:rPr lang="en-US" sz="1400" dirty="0" smtClean="0">
                          <a:solidFill>
                            <a:schemeClr val="bg1"/>
                          </a:solidFill>
                          <a:latin typeface="Century Gothic"/>
                          <a:cs typeface="Century Gothic"/>
                        </a:rPr>
                        <a:t>COMMUNITIES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tx1">
                        <a:lumMod val="65000"/>
                        <a:lumOff val="35000"/>
                      </a:schemeClr>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5213">
                <a:tc>
                  <a:txBody>
                    <a:bodyPr/>
                    <a:lstStyle/>
                    <a:p>
                      <a:pPr algn="l"/>
                      <a:r>
                        <a:rPr lang="en-US" sz="1400" dirty="0" smtClean="0">
                          <a:solidFill>
                            <a:schemeClr val="bg1"/>
                          </a:solidFill>
                          <a:latin typeface="Century Gothic"/>
                          <a:cs typeface="Century Gothic"/>
                        </a:rPr>
                        <a:t>ODE</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800000"/>
                    </a:solidFill>
                  </a:tcPr>
                </a:tc>
                <a:tc>
                  <a:txBody>
                    <a:bodyPr/>
                    <a:lstStyle/>
                    <a:p>
                      <a:pPr algn="l"/>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35213">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3" name="TextBox 2"/>
          <p:cNvSpPr txBox="1"/>
          <p:nvPr/>
        </p:nvSpPr>
        <p:spPr>
          <a:xfrm>
            <a:off x="3238708" y="1224142"/>
            <a:ext cx="8664346" cy="1569660"/>
          </a:xfrm>
          <a:prstGeom prst="rect">
            <a:avLst/>
          </a:prstGeom>
          <a:noFill/>
        </p:spPr>
        <p:txBody>
          <a:bodyPr wrap="square" rtlCol="0">
            <a:spAutoFit/>
          </a:bodyPr>
          <a:lstStyle/>
          <a:p>
            <a:r>
              <a:rPr lang="en-US" sz="3200" dirty="0">
                <a:solidFill>
                  <a:srgbClr val="FFFFFF"/>
                </a:solidFill>
                <a:latin typeface="Century Gothic"/>
                <a:cs typeface="Century Gothic"/>
              </a:rPr>
              <a:t>Every school district in Oregon implements (K-12) </a:t>
            </a:r>
            <a:r>
              <a:rPr lang="en-US" sz="3200" dirty="0" smtClean="0">
                <a:solidFill>
                  <a:srgbClr val="FFFFFF"/>
                </a:solidFill>
                <a:latin typeface="Century Gothic"/>
                <a:cs typeface="Century Gothic"/>
              </a:rPr>
              <a:t>historically </a:t>
            </a:r>
            <a:r>
              <a:rPr lang="en-US" sz="3200" dirty="0">
                <a:solidFill>
                  <a:srgbClr val="FFFFFF"/>
                </a:solidFill>
                <a:latin typeface="Century Gothic"/>
                <a:cs typeface="Century Gothic"/>
              </a:rPr>
              <a:t>accurate, culturally embedded, place-based, contemporary, </a:t>
            </a:r>
          </a:p>
        </p:txBody>
      </p:sp>
      <p:sp>
        <p:nvSpPr>
          <p:cNvPr id="4" name="TextBox 3"/>
          <p:cNvSpPr txBox="1"/>
          <p:nvPr/>
        </p:nvSpPr>
        <p:spPr>
          <a:xfrm>
            <a:off x="3238708" y="2663084"/>
            <a:ext cx="8533597" cy="2062103"/>
          </a:xfrm>
          <a:prstGeom prst="rect">
            <a:avLst/>
          </a:prstGeom>
          <a:noFill/>
        </p:spPr>
        <p:txBody>
          <a:bodyPr wrap="square" rtlCol="0">
            <a:spAutoFit/>
          </a:bodyPr>
          <a:lstStyle/>
          <a:p>
            <a:r>
              <a:rPr lang="en-US" sz="3200" dirty="0" smtClean="0">
                <a:solidFill>
                  <a:srgbClr val="FFFFFF"/>
                </a:solidFill>
                <a:latin typeface="Century Gothic"/>
                <a:cs typeface="Century Gothic"/>
              </a:rPr>
              <a:t>and </a:t>
            </a:r>
            <a:r>
              <a:rPr lang="en-US" sz="3200" dirty="0">
                <a:solidFill>
                  <a:srgbClr val="FFFFFF"/>
                </a:solidFill>
                <a:latin typeface="Century Gothic"/>
                <a:cs typeface="Century Gothic"/>
              </a:rPr>
              <a:t>developmentally appropriate AI/AN curriculum, assessment tools, and instructional materials that are developed </a:t>
            </a:r>
            <a:r>
              <a:rPr lang="en-US" sz="3200" dirty="0" smtClean="0">
                <a:solidFill>
                  <a:srgbClr val="FFFFFF"/>
                </a:solidFill>
                <a:latin typeface="Century Gothic"/>
                <a:cs typeface="Century Gothic"/>
              </a:rPr>
              <a:t>in </a:t>
            </a:r>
            <a:r>
              <a:rPr lang="en-US" sz="3200" dirty="0">
                <a:solidFill>
                  <a:srgbClr val="FFFFFF"/>
                </a:solidFill>
                <a:latin typeface="Century Gothic"/>
                <a:cs typeface="Century Gothic"/>
              </a:rPr>
              <a:t>collaboration with local tribes and are </a:t>
            </a:r>
            <a:endParaRPr lang="en-US" sz="3200" dirty="0"/>
          </a:p>
        </p:txBody>
      </p:sp>
      <p:sp>
        <p:nvSpPr>
          <p:cNvPr id="5" name="Rectangle 4"/>
          <p:cNvSpPr/>
          <p:nvPr/>
        </p:nvSpPr>
        <p:spPr>
          <a:xfrm>
            <a:off x="3220030" y="4581011"/>
            <a:ext cx="8801910" cy="1077218"/>
          </a:xfrm>
          <a:prstGeom prst="rect">
            <a:avLst/>
          </a:prstGeom>
        </p:spPr>
        <p:txBody>
          <a:bodyPr wrap="square">
            <a:spAutoFit/>
          </a:bodyPr>
          <a:lstStyle/>
          <a:p>
            <a:r>
              <a:rPr lang="en-US" sz="3200" dirty="0" smtClean="0">
                <a:solidFill>
                  <a:srgbClr val="FFFFFF"/>
                </a:solidFill>
                <a:latin typeface="Century Gothic"/>
                <a:cs typeface="Century Gothic"/>
              </a:rPr>
              <a:t>aligned </a:t>
            </a:r>
            <a:r>
              <a:rPr lang="en-US" sz="3200" dirty="0">
                <a:solidFill>
                  <a:srgbClr val="FFFFFF"/>
                </a:solidFill>
                <a:latin typeface="Century Gothic"/>
                <a:cs typeface="Century Gothic"/>
              </a:rPr>
              <a:t>with the Common Core State Standards and state standards</a:t>
            </a:r>
            <a:r>
              <a:rPr lang="en-US" sz="3200" dirty="0" smtClean="0">
                <a:solidFill>
                  <a:srgbClr val="FFFFFF"/>
                </a:solidFill>
                <a:latin typeface="Century Gothic"/>
                <a:cs typeface="Century Gothic"/>
              </a:rPr>
              <a:t>.</a:t>
            </a:r>
            <a:endParaRPr lang="en-US" sz="3200" dirty="0">
              <a:solidFill>
                <a:srgbClr val="FFFFFF"/>
              </a:solidFill>
              <a:latin typeface="Century Gothic"/>
              <a:cs typeface="Century Gothic"/>
            </a:endParaRPr>
          </a:p>
        </p:txBody>
      </p:sp>
    </p:spTree>
    <p:extLst>
      <p:ext uri="{BB962C8B-B14F-4D97-AF65-F5344CB8AC3E}">
        <p14:creationId xmlns:p14="http://schemas.microsoft.com/office/powerpoint/2010/main" val="41628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dirty="0" smtClean="0"/>
              <a:t>Existing plan at ODE (mid-80’s)</a:t>
            </a:r>
          </a:p>
          <a:p>
            <a:r>
              <a:rPr lang="en-US" dirty="0" smtClean="0"/>
              <a:t>Staffing to support plan (building capacity)</a:t>
            </a:r>
          </a:p>
          <a:p>
            <a:r>
              <a:rPr lang="en-US" dirty="0" smtClean="0"/>
              <a:t>AI/AN Advisory Panel </a:t>
            </a:r>
          </a:p>
          <a:p>
            <a:r>
              <a:rPr lang="en-US" dirty="0" smtClean="0"/>
              <a:t>Alignment to ODE Strategic Plan Goals</a:t>
            </a:r>
          </a:p>
          <a:p>
            <a:r>
              <a:rPr lang="en-US" dirty="0" smtClean="0"/>
              <a:t>Finalized and approved by State Board of Education</a:t>
            </a:r>
            <a:endParaRPr lang="en-US" dirty="0"/>
          </a:p>
        </p:txBody>
      </p:sp>
    </p:spTree>
    <p:extLst>
      <p:ext uri="{BB962C8B-B14F-4D97-AF65-F5344CB8AC3E}">
        <p14:creationId xmlns:p14="http://schemas.microsoft.com/office/powerpoint/2010/main" val="35178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title="Purpl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7357528"/>
          </a:xfrm>
          <a:prstGeom prst="rect">
            <a:avLst/>
          </a:prstGeom>
        </p:spPr>
      </p:pic>
      <p:sp>
        <p:nvSpPr>
          <p:cNvPr id="4" name="Title 3"/>
          <p:cNvSpPr>
            <a:spLocks noGrp="1"/>
          </p:cNvSpPr>
          <p:nvPr>
            <p:ph type="title"/>
          </p:nvPr>
        </p:nvSpPr>
        <p:spPr>
          <a:xfrm>
            <a:off x="7081112" y="-239977"/>
            <a:ext cx="4470039" cy="1143000"/>
          </a:xfrm>
        </p:spPr>
        <p:txBody>
          <a:bodyPr>
            <a:noAutofit/>
          </a:bodyPr>
          <a:lstStyle/>
          <a:p>
            <a:r>
              <a:rPr lang="en-US" sz="2400" dirty="0">
                <a:solidFill>
                  <a:srgbClr val="FFFFFF"/>
                </a:solidFill>
                <a:latin typeface="Century Gothic"/>
                <a:cs typeface="Century Gothic"/>
              </a:rPr>
              <a:t>The ROLE of the </a:t>
            </a:r>
            <a:r>
              <a:rPr lang="en-US" sz="2400" dirty="0" smtClean="0">
                <a:solidFill>
                  <a:srgbClr val="FFFFFF"/>
                </a:solidFill>
                <a:latin typeface="Century Gothic"/>
                <a:cs typeface="Century Gothic"/>
              </a:rPr>
              <a:t>State (2)</a:t>
            </a:r>
            <a:endParaRPr lang="en-US" sz="2400" dirty="0"/>
          </a:p>
        </p:txBody>
      </p:sp>
      <p:graphicFrame>
        <p:nvGraphicFramePr>
          <p:cNvPr id="16" name="Table 15" title="Roles"/>
          <p:cNvGraphicFramePr>
            <a:graphicFrameLocks noGrp="1"/>
          </p:cNvGraphicFramePr>
          <p:nvPr>
            <p:extLst>
              <p:ext uri="{D42A27DB-BD31-4B8C-83A1-F6EECF244321}">
                <p14:modId xmlns:p14="http://schemas.microsoft.com/office/powerpoint/2010/main" val="407722737"/>
              </p:ext>
            </p:extLst>
          </p:nvPr>
        </p:nvGraphicFramePr>
        <p:xfrm>
          <a:off x="286928" y="536629"/>
          <a:ext cx="2490174" cy="5712173"/>
        </p:xfrm>
        <a:graphic>
          <a:graphicData uri="http://schemas.openxmlformats.org/drawingml/2006/table">
            <a:tbl>
              <a:tblPr firstRow="1" bandRow="1">
                <a:tableStyleId>{2D5ABB26-0587-4C30-8999-92F81FD0307C}</a:tableStyleId>
              </a:tblPr>
              <a:tblGrid>
                <a:gridCol w="1846672">
                  <a:extLst>
                    <a:ext uri="{9D8B030D-6E8A-4147-A177-3AD203B41FA5}">
                      <a16:colId xmlns:a16="http://schemas.microsoft.com/office/drawing/2014/main" val="20000"/>
                    </a:ext>
                  </a:extLst>
                </a:gridCol>
                <a:gridCol w="643502">
                  <a:extLst>
                    <a:ext uri="{9D8B030D-6E8A-4147-A177-3AD203B41FA5}">
                      <a16:colId xmlns:a16="http://schemas.microsoft.com/office/drawing/2014/main" val="20001"/>
                    </a:ext>
                  </a:extLst>
                </a:gridCol>
              </a:tblGrid>
              <a:tr h="432388">
                <a:tc>
                  <a:txBody>
                    <a:bodyPr/>
                    <a:lstStyle/>
                    <a:p>
                      <a:r>
                        <a:rPr lang="en-US" sz="1400" dirty="0" smtClean="0">
                          <a:solidFill>
                            <a:schemeClr val="bg1"/>
                          </a:solidFill>
                          <a:latin typeface="Century Gothic"/>
                          <a:cs typeface="Century Gothic"/>
                        </a:rPr>
                        <a:t>LEARNERS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accent3">
                        <a:lumMod val="75000"/>
                      </a:schemeClr>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3590">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3462">
                <a:tc>
                  <a:txBody>
                    <a:bodyPr/>
                    <a:lstStyle/>
                    <a:p>
                      <a:r>
                        <a:rPr lang="en-US" sz="1400" dirty="0" smtClean="0">
                          <a:solidFill>
                            <a:schemeClr val="bg1"/>
                          </a:solidFill>
                          <a:latin typeface="Century Gothic"/>
                          <a:cs typeface="Century Gothic"/>
                        </a:rPr>
                        <a:t>EDUCATORS</a:t>
                      </a:r>
                    </a:p>
                  </a:txBody>
                  <a:tcPr anchor="ct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C86A35"/>
                    </a:solidFill>
                  </a:tcPr>
                </a:tc>
                <a:tc>
                  <a:txBody>
                    <a:bodyPr/>
                    <a:lstStyle/>
                    <a:p>
                      <a:endParaRPr lang="en-US" sz="1400" dirty="0" smtClean="0">
                        <a:solidFill>
                          <a:schemeClr val="bg1"/>
                        </a:solidFill>
                        <a:latin typeface="Century Gothic"/>
                        <a:cs typeface="Century Gothic"/>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827">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8605">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709">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0189">
                <a:tc>
                  <a:txBody>
                    <a:bodyPr/>
                    <a:lstStyle/>
                    <a:p>
                      <a:r>
                        <a:rPr lang="en-US" sz="1400" dirty="0" smtClean="0">
                          <a:solidFill>
                            <a:schemeClr val="bg1"/>
                          </a:solidFill>
                          <a:latin typeface="Century Gothic"/>
                          <a:cs typeface="Century Gothic"/>
                        </a:rPr>
                        <a:t>SCHOOLS/DISTRICS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004D99"/>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9901">
                <a:tc>
                  <a:txBody>
                    <a:bodyPr/>
                    <a:lstStyle/>
                    <a:p>
                      <a:pPr algn="r"/>
                      <a:r>
                        <a:rPr lang="en-US" sz="1400" dirty="0" smtClean="0">
                          <a:latin typeface="Century Gothic"/>
                          <a:cs typeface="Century Gothic"/>
                        </a:rPr>
                        <a:t>OBJECTIVE </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l"/>
                      <a:r>
                        <a:rPr lang="en-US" sz="1400" dirty="0" smtClean="0">
                          <a:latin typeface="Century Gothic"/>
                          <a:cs typeface="Century Gothic"/>
                        </a:rPr>
                        <a:t>1</a:t>
                      </a: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9"/>
                  </a:ext>
                </a:extLst>
              </a:tr>
              <a:tr h="369011">
                <a:tc>
                  <a:txBody>
                    <a:bodyPr/>
                    <a:lstStyle/>
                    <a:p>
                      <a:r>
                        <a:rPr lang="en-US" sz="1400" dirty="0" smtClean="0">
                          <a:solidFill>
                            <a:schemeClr val="bg1"/>
                          </a:solidFill>
                          <a:latin typeface="Century Gothic"/>
                          <a:cs typeface="Century Gothic"/>
                        </a:rPr>
                        <a:t>COMMUNITIES</a:t>
                      </a: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tx1">
                        <a:lumMod val="65000"/>
                        <a:lumOff val="35000"/>
                      </a:schemeClr>
                    </a:solidFill>
                  </a:tcPr>
                </a:tc>
                <a:tc>
                  <a:txBody>
                    <a:bodyPr/>
                    <a:lstStyle/>
                    <a:p>
                      <a:endParaRPr lang="en-US" sz="1400" dirty="0" smtClean="0">
                        <a:solidFill>
                          <a:schemeClr val="bg1"/>
                        </a:solidFill>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5213">
                <a:tc>
                  <a:txBody>
                    <a:bodyPr/>
                    <a:lstStyle/>
                    <a:p>
                      <a:pPr algn="l"/>
                      <a:r>
                        <a:rPr lang="en-US" sz="1400" dirty="0" smtClean="0">
                          <a:solidFill>
                            <a:schemeClr val="bg1"/>
                          </a:solidFill>
                          <a:latin typeface="Century Gothic"/>
                          <a:cs typeface="Century Gothic"/>
                        </a:rPr>
                        <a:t>ODE</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rgbClr val="800000"/>
                    </a:solidFill>
                  </a:tcPr>
                </a:tc>
                <a:tc>
                  <a:txBody>
                    <a:bodyPr/>
                    <a:lstStyle/>
                    <a:p>
                      <a:pPr algn="l"/>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5213">
                <a:tc>
                  <a:txBody>
                    <a:bodyPr/>
                    <a:lstStyle/>
                    <a:p>
                      <a:pPr algn="r"/>
                      <a:r>
                        <a:rPr lang="en-US" sz="1400" dirty="0" smtClean="0">
                          <a:latin typeface="Century Gothic"/>
                          <a:cs typeface="Century Gothic"/>
                        </a:rPr>
                        <a:t>OBJ 1</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35213">
                <a:tc>
                  <a:txBody>
                    <a:bodyPr/>
                    <a:lstStyle/>
                    <a:p>
                      <a:pPr algn="r"/>
                      <a:r>
                        <a:rPr lang="en-US" sz="1400" dirty="0" smtClean="0">
                          <a:latin typeface="Century Gothic"/>
                          <a:cs typeface="Century Gothic"/>
                        </a:rPr>
                        <a:t>OBJ 2</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35213">
                <a:tc>
                  <a:txBody>
                    <a:bodyPr/>
                    <a:lstStyle/>
                    <a:p>
                      <a:pPr algn="r"/>
                      <a:r>
                        <a:rPr lang="en-US" sz="1400" dirty="0" smtClean="0">
                          <a:latin typeface="Century Gothic"/>
                          <a:cs typeface="Century Gothic"/>
                        </a:rPr>
                        <a:t>OBJ 3</a:t>
                      </a:r>
                      <a:endParaRPr lang="en-US" sz="1400" dirty="0">
                        <a:latin typeface="Century Gothic"/>
                        <a:cs typeface="Century Gothic"/>
                      </a:endParaRPr>
                    </a:p>
                  </a:txBody>
                  <a:tcPr>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prstClr val="black"/>
                      </a:solidFill>
                      <a:prstDash val="solid"/>
                      <a:round/>
                      <a:headEnd type="none" w="med" len="med"/>
                      <a:tailEnd type="none" w="med" len="med"/>
                    </a:lnB>
                    <a:solidFill>
                      <a:schemeClr val="bg1">
                        <a:lumMod val="65000"/>
                      </a:schemeClr>
                    </a:solidFill>
                  </a:tcPr>
                </a:tc>
                <a:tc>
                  <a:txBody>
                    <a:bodyPr/>
                    <a:lstStyle/>
                    <a:p>
                      <a:pPr algn="r"/>
                      <a:endParaRPr lang="en-US" sz="1400" dirty="0">
                        <a:latin typeface="Century Gothic"/>
                        <a:cs typeface="Century Gothic"/>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cxnSp>
        <p:nvCxnSpPr>
          <p:cNvPr id="24" name="Straight Connector 23" descr="&quot;&quot;" title="Dividing line"/>
          <p:cNvCxnSpPr/>
          <p:nvPr/>
        </p:nvCxnSpPr>
        <p:spPr>
          <a:xfrm>
            <a:off x="6800953" y="634913"/>
            <a:ext cx="503035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Elbow Connector 6" descr="&quot;&quot;" title="Connecting line"/>
          <p:cNvCxnSpPr/>
          <p:nvPr/>
        </p:nvCxnSpPr>
        <p:spPr>
          <a:xfrm rot="16200000" flipH="1">
            <a:off x="2808625" y="4477844"/>
            <a:ext cx="1634558" cy="1270118"/>
          </a:xfrm>
          <a:prstGeom prst="bentConnector3">
            <a:avLst>
              <a:gd name="adj1" fmla="val 34006"/>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9" name="Title 1"/>
          <p:cNvSpPr txBox="1">
            <a:spLocks/>
          </p:cNvSpPr>
          <p:nvPr/>
        </p:nvSpPr>
        <p:spPr>
          <a:xfrm>
            <a:off x="2990845" y="1774023"/>
            <a:ext cx="1705664" cy="397843"/>
          </a:xfrm>
          <a:prstGeom prst="rect">
            <a:avLst/>
          </a:prstGeom>
        </p:spPr>
        <p:txBody>
          <a:bodyPr/>
          <a:lstStyle>
            <a:lvl1pPr algn="ctr" defTabSz="585171" rtl="0" eaLnBrk="1" latinLnBrk="0" hangingPunct="1">
              <a:spcBef>
                <a:spcPct val="0"/>
              </a:spcBef>
              <a:buNone/>
              <a:defRPr sz="5600" kern="1200">
                <a:solidFill>
                  <a:schemeClr val="tx1"/>
                </a:solidFill>
                <a:latin typeface="+mj-lt"/>
                <a:ea typeface="+mj-ea"/>
                <a:cs typeface="+mj-cs"/>
              </a:defRPr>
            </a:lvl1pPr>
          </a:lstStyle>
          <a:p>
            <a:r>
              <a:rPr lang="en-US" sz="2000" dirty="0" smtClean="0">
                <a:solidFill>
                  <a:srgbClr val="FFFFFF"/>
                </a:solidFill>
                <a:latin typeface="Century Gothic"/>
                <a:cs typeface="Century Gothic"/>
              </a:rPr>
              <a:t>STRATEGIES</a:t>
            </a:r>
            <a:endParaRPr lang="en-US" sz="2000" b="1" dirty="0">
              <a:solidFill>
                <a:srgbClr val="FFFFFF"/>
              </a:solidFill>
              <a:latin typeface="Century Gothic"/>
              <a:cs typeface="Century Gothic"/>
            </a:endParaRPr>
          </a:p>
        </p:txBody>
      </p:sp>
      <p:sp>
        <p:nvSpPr>
          <p:cNvPr id="9" name="TextBox 8"/>
          <p:cNvSpPr txBox="1"/>
          <p:nvPr/>
        </p:nvSpPr>
        <p:spPr>
          <a:xfrm>
            <a:off x="5248571" y="690934"/>
            <a:ext cx="6742827" cy="4801315"/>
          </a:xfrm>
          <a:prstGeom prst="rect">
            <a:avLst/>
          </a:prstGeom>
          <a:noFill/>
        </p:spPr>
        <p:txBody>
          <a:bodyPr wrap="square" rtlCol="0">
            <a:spAutoFit/>
          </a:bodyPr>
          <a:lstStyle/>
          <a:p>
            <a:r>
              <a:rPr lang="en-US" sz="1800" dirty="0">
                <a:solidFill>
                  <a:srgbClr val="FFFFFF"/>
                </a:solidFill>
                <a:latin typeface="Century Gothic"/>
                <a:cs typeface="Century Gothic"/>
              </a:rPr>
              <a:t>ODE will support efforts to develop legislative language which mandates implementation of (K-12) historically accurate, culturally embedded, place-based, contemporary, and developmentally appropriate AI/AN curriculum, assessment tools, and instructional materials.</a:t>
            </a:r>
          </a:p>
          <a:p>
            <a:r>
              <a:rPr lang="en-US" sz="1800" dirty="0">
                <a:solidFill>
                  <a:srgbClr val="FFFFFF"/>
                </a:solidFill>
                <a:latin typeface="Century Gothic"/>
                <a:cs typeface="Century Gothic"/>
              </a:rPr>
              <a:t> </a:t>
            </a:r>
          </a:p>
          <a:p>
            <a:r>
              <a:rPr lang="en-US" sz="1800" dirty="0">
                <a:solidFill>
                  <a:srgbClr val="FFFFFF"/>
                </a:solidFill>
                <a:latin typeface="Century Gothic"/>
                <a:cs typeface="Century Gothic"/>
              </a:rPr>
              <a:t>ODE will continue to collect AI/AN curriculum which is, or can be aligned to the Common Core.</a:t>
            </a:r>
          </a:p>
          <a:p>
            <a:r>
              <a:rPr lang="en-US" sz="1800" dirty="0">
                <a:solidFill>
                  <a:srgbClr val="FFFFFF"/>
                </a:solidFill>
                <a:latin typeface="Century Gothic"/>
                <a:cs typeface="Century Gothic"/>
              </a:rPr>
              <a:t> </a:t>
            </a:r>
          </a:p>
          <a:p>
            <a:r>
              <a:rPr lang="en-US" sz="1800" dirty="0">
                <a:solidFill>
                  <a:srgbClr val="FFFFFF"/>
                </a:solidFill>
                <a:latin typeface="Century Gothic"/>
                <a:cs typeface="Century Gothic"/>
              </a:rPr>
              <a:t>ODE will provide a framework for districts to share and disseminate culturally relevant best practices, strategies, and curriculum to successfully increase educational opportunities for AI/AN students.  </a:t>
            </a:r>
          </a:p>
          <a:p>
            <a:r>
              <a:rPr lang="en-US" sz="1800" dirty="0">
                <a:solidFill>
                  <a:srgbClr val="FFFFFF"/>
                </a:solidFill>
                <a:latin typeface="Century Gothic"/>
                <a:cs typeface="Century Gothic"/>
              </a:rPr>
              <a:t> </a:t>
            </a:r>
          </a:p>
          <a:p>
            <a:r>
              <a:rPr lang="en-US" sz="1800" dirty="0">
                <a:solidFill>
                  <a:srgbClr val="FFFFFF"/>
                </a:solidFill>
                <a:latin typeface="Century Gothic"/>
                <a:cs typeface="Century Gothic"/>
              </a:rPr>
              <a:t>Continue efforts with Advisory Panel, Oregon Tribes, OIEA, and other AI/AN stakeholders to develop legislative language for the 2017 session – ODE &amp; et </a:t>
            </a:r>
            <a:r>
              <a:rPr lang="en-US" sz="1800" dirty="0" smtClean="0">
                <a:solidFill>
                  <a:srgbClr val="FFFFFF"/>
                </a:solidFill>
                <a:latin typeface="Century Gothic"/>
                <a:cs typeface="Century Gothic"/>
              </a:rPr>
              <a:t> al</a:t>
            </a:r>
            <a:endParaRPr lang="en-US" sz="1800" dirty="0">
              <a:solidFill>
                <a:srgbClr val="FFFFFF"/>
              </a:solidFill>
              <a:latin typeface="Century Gothic"/>
              <a:cs typeface="Century Gothic"/>
            </a:endParaRPr>
          </a:p>
        </p:txBody>
      </p:sp>
      <p:sp>
        <p:nvSpPr>
          <p:cNvPr id="44" name="Title 1"/>
          <p:cNvSpPr txBox="1">
            <a:spLocks/>
          </p:cNvSpPr>
          <p:nvPr/>
        </p:nvSpPr>
        <p:spPr>
          <a:xfrm>
            <a:off x="2474025" y="4977812"/>
            <a:ext cx="1786938" cy="781251"/>
          </a:xfrm>
          <a:prstGeom prst="rect">
            <a:avLst/>
          </a:prstGeom>
        </p:spPr>
        <p:txBody>
          <a:bodyPr/>
          <a:lstStyle>
            <a:lvl1pPr algn="ctr" defTabSz="585171" rtl="0" eaLnBrk="1" latinLnBrk="0" hangingPunct="1">
              <a:spcBef>
                <a:spcPct val="0"/>
              </a:spcBef>
              <a:buNone/>
              <a:defRPr sz="5600" kern="1200">
                <a:solidFill>
                  <a:schemeClr val="tx1"/>
                </a:solidFill>
                <a:latin typeface="+mj-lt"/>
                <a:ea typeface="+mj-ea"/>
                <a:cs typeface="+mj-cs"/>
              </a:defRPr>
            </a:lvl1pPr>
          </a:lstStyle>
          <a:p>
            <a:pPr algn="l"/>
            <a:r>
              <a:rPr lang="en-US" sz="2000" dirty="0" smtClean="0">
                <a:solidFill>
                  <a:srgbClr val="FFFFFF"/>
                </a:solidFill>
                <a:latin typeface="Century Gothic"/>
                <a:cs typeface="Century Gothic"/>
              </a:rPr>
              <a:t>METRICS/</a:t>
            </a:r>
          </a:p>
          <a:p>
            <a:pPr algn="l"/>
            <a:r>
              <a:rPr lang="en-US" sz="2000" dirty="0" smtClean="0">
                <a:solidFill>
                  <a:srgbClr val="FFFFFF"/>
                </a:solidFill>
                <a:latin typeface="Century Gothic"/>
                <a:cs typeface="Century Gothic"/>
              </a:rPr>
              <a:t>MILESTONES</a:t>
            </a:r>
            <a:endParaRPr lang="en-US" sz="2000" b="1" dirty="0">
              <a:solidFill>
                <a:srgbClr val="FFFFFF"/>
              </a:solidFill>
              <a:latin typeface="Century Gothic"/>
              <a:cs typeface="Century Gothic"/>
            </a:endParaRPr>
          </a:p>
        </p:txBody>
      </p:sp>
      <p:cxnSp>
        <p:nvCxnSpPr>
          <p:cNvPr id="5" name="Elbow Connector 4" descr="&quot;&quot;" title="Connecting line"/>
          <p:cNvCxnSpPr/>
          <p:nvPr/>
        </p:nvCxnSpPr>
        <p:spPr>
          <a:xfrm flipV="1">
            <a:off x="2985538" y="2302583"/>
            <a:ext cx="1849141" cy="1830046"/>
          </a:xfrm>
          <a:prstGeom prst="bentConnector3">
            <a:avLst>
              <a:gd name="adj1" fmla="val 50000"/>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061020" y="5910130"/>
            <a:ext cx="2375102" cy="923330"/>
          </a:xfrm>
          <a:prstGeom prst="rect">
            <a:avLst/>
          </a:prstGeom>
          <a:noFill/>
        </p:spPr>
        <p:txBody>
          <a:bodyPr wrap="square" rtlCol="0">
            <a:spAutoFit/>
          </a:bodyPr>
          <a:lstStyle/>
          <a:p>
            <a:r>
              <a:rPr lang="en-US" sz="1800" dirty="0" smtClean="0">
                <a:solidFill>
                  <a:srgbClr val="FFFFFF"/>
                </a:solidFill>
                <a:latin typeface="Century Gothic"/>
                <a:cs typeface="Century Gothic"/>
              </a:rPr>
              <a:t>Repository of curriculum and resources</a:t>
            </a:r>
            <a:r>
              <a:rPr lang="en-US" sz="1800" dirty="0">
                <a:solidFill>
                  <a:srgbClr val="FFFFFF"/>
                </a:solidFill>
                <a:latin typeface="Century Gothic"/>
                <a:cs typeface="Century Gothic"/>
              </a:rPr>
              <a:t> </a:t>
            </a:r>
          </a:p>
        </p:txBody>
      </p:sp>
    </p:spTree>
    <p:extLst>
      <p:ext uri="{BB962C8B-B14F-4D97-AF65-F5344CB8AC3E}">
        <p14:creationId xmlns:p14="http://schemas.microsoft.com/office/powerpoint/2010/main" val="22136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Effect transition="in" filter="wipe(up)">
                                      <p:cBhvr>
                                        <p:cTn id="26"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title="Blu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961" y="-168065"/>
            <a:ext cx="13794014" cy="7731006"/>
          </a:xfrm>
          <a:prstGeom prst="rect">
            <a:avLst/>
          </a:prstGeom>
        </p:spPr>
      </p:pic>
      <p:sp>
        <p:nvSpPr>
          <p:cNvPr id="2" name="Title 1"/>
          <p:cNvSpPr>
            <a:spLocks noGrp="1"/>
          </p:cNvSpPr>
          <p:nvPr>
            <p:ph type="title"/>
          </p:nvPr>
        </p:nvSpPr>
        <p:spPr>
          <a:xfrm>
            <a:off x="465219" y="103210"/>
            <a:ext cx="10945654" cy="1143000"/>
          </a:xfrm>
        </p:spPr>
        <p:txBody>
          <a:bodyPr>
            <a:normAutofit/>
          </a:bodyPr>
          <a:lstStyle/>
          <a:p>
            <a:pPr algn="l"/>
            <a:r>
              <a:rPr lang="en-US" sz="4000" dirty="0" smtClean="0">
                <a:latin typeface="Century Gothic"/>
                <a:cs typeface="Century Gothic"/>
              </a:rPr>
              <a:t>AGENDA-The Plan</a:t>
            </a:r>
            <a:endParaRPr lang="en-US" sz="4000" dirty="0"/>
          </a:p>
        </p:txBody>
      </p:sp>
      <p:sp>
        <p:nvSpPr>
          <p:cNvPr id="41" name="Chevron 40"/>
          <p:cNvSpPr/>
          <p:nvPr/>
        </p:nvSpPr>
        <p:spPr>
          <a:xfrm>
            <a:off x="165486" y="1288501"/>
            <a:ext cx="4048777" cy="2408937"/>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The plan itself</a:t>
            </a:r>
            <a:endParaRPr lang="en-US" sz="2000" dirty="0">
              <a:latin typeface="Century Gothic"/>
              <a:cs typeface="Century Gothic"/>
            </a:endParaRPr>
          </a:p>
        </p:txBody>
      </p:sp>
      <p:sp>
        <p:nvSpPr>
          <p:cNvPr id="40" name="Chevron 39"/>
          <p:cNvSpPr/>
          <p:nvPr/>
        </p:nvSpPr>
        <p:spPr>
          <a:xfrm>
            <a:off x="2806124" y="1667678"/>
            <a:ext cx="3525787" cy="1679885"/>
          </a:xfrm>
          <a:prstGeom prst="chevr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r">
              <a:buClr>
                <a:schemeClr val="tx2"/>
              </a:buClr>
            </a:pPr>
            <a:r>
              <a:rPr lang="en-US" sz="2000" dirty="0" smtClean="0">
                <a:latin typeface="Century Gothic"/>
                <a:cs typeface="Century Gothic"/>
              </a:rPr>
              <a:t>What can ODE do?</a:t>
            </a:r>
            <a:endParaRPr lang="en-US" sz="2000" dirty="0">
              <a:latin typeface="Century Gothic"/>
              <a:cs typeface="Century Gothic"/>
            </a:endParaRPr>
          </a:p>
        </p:txBody>
      </p:sp>
      <p:sp>
        <p:nvSpPr>
          <p:cNvPr id="36" name="Chevron 35"/>
          <p:cNvSpPr/>
          <p:nvPr/>
        </p:nvSpPr>
        <p:spPr>
          <a:xfrm>
            <a:off x="5626531" y="1673917"/>
            <a:ext cx="3525787" cy="1679885"/>
          </a:xfrm>
          <a:prstGeom prst="chevron">
            <a:avLst/>
          </a:prstGeom>
          <a:solidFill>
            <a:srgbClr val="80004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Why do we need a plan</a:t>
            </a:r>
            <a:endParaRPr lang="en-US" sz="2000" dirty="0">
              <a:latin typeface="Century Gothic"/>
              <a:cs typeface="Century Gothic"/>
            </a:endParaRPr>
          </a:p>
        </p:txBody>
      </p:sp>
      <p:sp>
        <p:nvSpPr>
          <p:cNvPr id="39" name="Chevron 38"/>
          <p:cNvSpPr/>
          <p:nvPr/>
        </p:nvSpPr>
        <p:spPr>
          <a:xfrm>
            <a:off x="8409582" y="1661439"/>
            <a:ext cx="3525787" cy="1679885"/>
          </a:xfrm>
          <a:prstGeom prst="chevr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Landscape of Indian Country in Oregon</a:t>
            </a:r>
            <a:endParaRPr lang="en-US" sz="2000" dirty="0">
              <a:latin typeface="Century Gothic"/>
              <a:cs typeface="Century Gothic"/>
            </a:endParaRPr>
          </a:p>
        </p:txBody>
      </p:sp>
      <p:sp>
        <p:nvSpPr>
          <p:cNvPr id="56" name="TextBox 55"/>
          <p:cNvSpPr txBox="1"/>
          <p:nvPr/>
        </p:nvSpPr>
        <p:spPr>
          <a:xfrm>
            <a:off x="2044975" y="4029404"/>
            <a:ext cx="8653137" cy="646331"/>
          </a:xfrm>
          <a:prstGeom prst="rect">
            <a:avLst/>
          </a:prstGeom>
          <a:noFill/>
        </p:spPr>
        <p:txBody>
          <a:bodyPr wrap="square" rtlCol="0">
            <a:spAutoFit/>
          </a:bodyPr>
          <a:lstStyle/>
          <a:p>
            <a:r>
              <a:rPr lang="en-US" sz="3600" dirty="0" smtClean="0">
                <a:solidFill>
                  <a:srgbClr val="FFFFFF"/>
                </a:solidFill>
                <a:latin typeface="Century Gothic"/>
                <a:cs typeface="Century Gothic"/>
              </a:rPr>
              <a:t>How does this plan serve all students?  </a:t>
            </a:r>
            <a:endParaRPr lang="en-US" sz="3600" dirty="0">
              <a:solidFill>
                <a:srgbClr val="C86A35"/>
              </a:solidFill>
              <a:latin typeface="Century Gothic"/>
              <a:cs typeface="Century Gothic"/>
            </a:endParaRPr>
          </a:p>
        </p:txBody>
      </p:sp>
      <p:sp>
        <p:nvSpPr>
          <p:cNvPr id="57" name="TextBox 56"/>
          <p:cNvSpPr txBox="1"/>
          <p:nvPr/>
        </p:nvSpPr>
        <p:spPr>
          <a:xfrm>
            <a:off x="2044975" y="4868493"/>
            <a:ext cx="5557049" cy="646331"/>
          </a:xfrm>
          <a:prstGeom prst="rect">
            <a:avLst/>
          </a:prstGeom>
          <a:noFill/>
        </p:spPr>
        <p:txBody>
          <a:bodyPr wrap="square" rtlCol="0">
            <a:spAutoFit/>
          </a:bodyPr>
          <a:lstStyle/>
          <a:p>
            <a:r>
              <a:rPr lang="en-US" sz="3600" dirty="0" smtClean="0">
                <a:solidFill>
                  <a:srgbClr val="FFFFFF"/>
                </a:solidFill>
                <a:latin typeface="Century Gothic"/>
                <a:cs typeface="Century Gothic"/>
              </a:rPr>
              <a:t>What is your role? </a:t>
            </a:r>
            <a:endParaRPr lang="en-US" sz="3600" dirty="0">
              <a:solidFill>
                <a:srgbClr val="FFFFFF"/>
              </a:solidFill>
              <a:latin typeface="Century Gothic"/>
              <a:cs typeface="Century Gothic"/>
            </a:endParaRPr>
          </a:p>
        </p:txBody>
      </p:sp>
      <p:pic>
        <p:nvPicPr>
          <p:cNvPr id="10" name="Picture 9" descr="&quot;&quot;"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806" y="161246"/>
            <a:ext cx="2540563" cy="669735"/>
          </a:xfrm>
          <a:prstGeom prst="rect">
            <a:avLst/>
          </a:prstGeom>
        </p:spPr>
      </p:pic>
    </p:spTree>
    <p:extLst>
      <p:ext uri="{BB962C8B-B14F-4D97-AF65-F5344CB8AC3E}">
        <p14:creationId xmlns:p14="http://schemas.microsoft.com/office/powerpoint/2010/main" val="1713177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pic>
        <p:nvPicPr>
          <p:cNvPr id="5" name="Picture 4" descr="&quot;&quot;" title="Orang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358403" cy="7558413"/>
          </a:xfrm>
          <a:prstGeom prst="rect">
            <a:avLst/>
          </a:prstGeom>
        </p:spPr>
      </p:pic>
      <p:pic>
        <p:nvPicPr>
          <p:cNvPr id="8" name="Picture 7" descr="&quot;&quot;" title="Students in Native atti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138" y="169550"/>
            <a:ext cx="10299700" cy="1456566"/>
          </a:xfrm>
          <a:prstGeom prst="rect">
            <a:avLst/>
          </a:prstGeom>
        </p:spPr>
      </p:pic>
      <p:graphicFrame>
        <p:nvGraphicFramePr>
          <p:cNvPr id="9" name="Table 8" descr="1. Strategies to increase grad rates for AI/AN student benefits all students."/>
          <p:cNvGraphicFramePr>
            <a:graphicFrameLocks noGrp="1"/>
          </p:cNvGraphicFramePr>
          <p:nvPr>
            <p:extLst>
              <p:ext uri="{D42A27DB-BD31-4B8C-83A1-F6EECF244321}">
                <p14:modId xmlns:p14="http://schemas.microsoft.com/office/powerpoint/2010/main" val="2464638105"/>
              </p:ext>
            </p:extLst>
          </p:nvPr>
        </p:nvGraphicFramePr>
        <p:xfrm>
          <a:off x="1862137" y="1861057"/>
          <a:ext cx="10166617" cy="822960"/>
        </p:xfrm>
        <a:graphic>
          <a:graphicData uri="http://schemas.openxmlformats.org/drawingml/2006/table">
            <a:tbl>
              <a:tblPr firstRow="1" bandRow="1">
                <a:tableStyleId>{5C22544A-7EE6-4342-B048-85BDC9FD1C3A}</a:tableStyleId>
              </a:tblPr>
              <a:tblGrid>
                <a:gridCol w="416602">
                  <a:extLst>
                    <a:ext uri="{9D8B030D-6E8A-4147-A177-3AD203B41FA5}">
                      <a16:colId xmlns:a16="http://schemas.microsoft.com/office/drawing/2014/main" val="20000"/>
                    </a:ext>
                  </a:extLst>
                </a:gridCol>
                <a:gridCol w="9750015">
                  <a:extLst>
                    <a:ext uri="{9D8B030D-6E8A-4147-A177-3AD203B41FA5}">
                      <a16:colId xmlns:a16="http://schemas.microsoft.com/office/drawing/2014/main" val="20001"/>
                    </a:ext>
                  </a:extLst>
                </a:gridCol>
              </a:tblGrid>
              <a:tr h="518377">
                <a:tc>
                  <a:txBody>
                    <a:bodyPr/>
                    <a:lstStyle/>
                    <a:p>
                      <a:pPr algn="ctr"/>
                      <a:r>
                        <a:rPr lang="en-US" sz="1400" dirty="0" smtClean="0"/>
                        <a:t>1</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Strategies</a:t>
                      </a:r>
                      <a:r>
                        <a:rPr lang="en-US" sz="2400" b="0" baseline="0" dirty="0" smtClean="0">
                          <a:solidFill>
                            <a:srgbClr val="FFFFFF"/>
                          </a:solidFill>
                          <a:latin typeface="Century Gothic"/>
                          <a:cs typeface="Century Gothic"/>
                        </a:rPr>
                        <a:t> to increase grad rates for AI/AN student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0" name="Table 9" descr="2. Culturally responsive teaching benefits all students."/>
          <p:cNvGraphicFramePr>
            <a:graphicFrameLocks noGrp="1"/>
          </p:cNvGraphicFramePr>
          <p:nvPr>
            <p:extLst>
              <p:ext uri="{D42A27DB-BD31-4B8C-83A1-F6EECF244321}">
                <p14:modId xmlns:p14="http://schemas.microsoft.com/office/powerpoint/2010/main" val="1952718702"/>
              </p:ext>
            </p:extLst>
          </p:nvPr>
        </p:nvGraphicFramePr>
        <p:xfrm>
          <a:off x="1862138" y="2917986"/>
          <a:ext cx="10166616" cy="518377"/>
        </p:xfrm>
        <a:graphic>
          <a:graphicData uri="http://schemas.openxmlformats.org/drawingml/2006/table">
            <a:tbl>
              <a:tblPr firstRow="1" bandRow="1">
                <a:tableStyleId>{5C22544A-7EE6-4342-B048-85BDC9FD1C3A}</a:tableStyleId>
              </a:tblPr>
              <a:tblGrid>
                <a:gridCol w="416601">
                  <a:extLst>
                    <a:ext uri="{9D8B030D-6E8A-4147-A177-3AD203B41FA5}">
                      <a16:colId xmlns:a16="http://schemas.microsoft.com/office/drawing/2014/main" val="20000"/>
                    </a:ext>
                  </a:extLst>
                </a:gridCol>
                <a:gridCol w="9750015">
                  <a:extLst>
                    <a:ext uri="{9D8B030D-6E8A-4147-A177-3AD203B41FA5}">
                      <a16:colId xmlns:a16="http://schemas.microsoft.com/office/drawing/2014/main" val="20001"/>
                    </a:ext>
                  </a:extLst>
                </a:gridCol>
              </a:tblGrid>
              <a:tr h="518377">
                <a:tc>
                  <a:txBody>
                    <a:bodyPr/>
                    <a:lstStyle/>
                    <a:p>
                      <a:pPr algn="ctr"/>
                      <a:r>
                        <a:rPr lang="en-US" sz="1400" dirty="0" smtClean="0"/>
                        <a:t>2</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Culturally responsive</a:t>
                      </a:r>
                      <a:r>
                        <a:rPr lang="en-US" sz="2400" b="0" baseline="0" dirty="0" smtClean="0">
                          <a:solidFill>
                            <a:srgbClr val="FFFFFF"/>
                          </a:solidFill>
                          <a:latin typeface="Century Gothic"/>
                          <a:cs typeface="Century Gothic"/>
                        </a:rPr>
                        <a:t> teaching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1" name="Table 10" descr="3. Attendance strategies benefits all students."/>
          <p:cNvGraphicFramePr>
            <a:graphicFrameLocks noGrp="1"/>
          </p:cNvGraphicFramePr>
          <p:nvPr>
            <p:extLst>
              <p:ext uri="{D42A27DB-BD31-4B8C-83A1-F6EECF244321}">
                <p14:modId xmlns:p14="http://schemas.microsoft.com/office/powerpoint/2010/main" val="170352364"/>
              </p:ext>
            </p:extLst>
          </p:nvPr>
        </p:nvGraphicFramePr>
        <p:xfrm>
          <a:off x="1862138" y="3670332"/>
          <a:ext cx="10166616" cy="518377"/>
        </p:xfrm>
        <a:graphic>
          <a:graphicData uri="http://schemas.openxmlformats.org/drawingml/2006/table">
            <a:tbl>
              <a:tblPr firstRow="1" bandRow="1">
                <a:tableStyleId>{5C22544A-7EE6-4342-B048-85BDC9FD1C3A}</a:tableStyleId>
              </a:tblPr>
              <a:tblGrid>
                <a:gridCol w="416601">
                  <a:extLst>
                    <a:ext uri="{9D8B030D-6E8A-4147-A177-3AD203B41FA5}">
                      <a16:colId xmlns:a16="http://schemas.microsoft.com/office/drawing/2014/main" val="20000"/>
                    </a:ext>
                  </a:extLst>
                </a:gridCol>
                <a:gridCol w="9750015">
                  <a:extLst>
                    <a:ext uri="{9D8B030D-6E8A-4147-A177-3AD203B41FA5}">
                      <a16:colId xmlns:a16="http://schemas.microsoft.com/office/drawing/2014/main" val="20001"/>
                    </a:ext>
                  </a:extLst>
                </a:gridCol>
              </a:tblGrid>
              <a:tr h="518377">
                <a:tc>
                  <a:txBody>
                    <a:bodyPr/>
                    <a:lstStyle/>
                    <a:p>
                      <a:pPr algn="ctr"/>
                      <a:r>
                        <a:rPr lang="en-US" sz="1400" dirty="0" smtClean="0"/>
                        <a:t>3</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Attendance strategies</a:t>
                      </a:r>
                      <a:r>
                        <a:rPr lang="en-US" sz="2400" b="0" baseline="0" dirty="0" smtClean="0">
                          <a:solidFill>
                            <a:srgbClr val="FFFFFF"/>
                          </a:solidFill>
                          <a:latin typeface="Century Gothic"/>
                          <a:cs typeface="Century Gothic"/>
                        </a:rPr>
                        <a:t>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2" name="Table 11" descr="4. Diversifying the workforces benefits all students."/>
          <p:cNvGraphicFramePr>
            <a:graphicFrameLocks noGrp="1"/>
          </p:cNvGraphicFramePr>
          <p:nvPr>
            <p:extLst>
              <p:ext uri="{D42A27DB-BD31-4B8C-83A1-F6EECF244321}">
                <p14:modId xmlns:p14="http://schemas.microsoft.com/office/powerpoint/2010/main" val="2228943435"/>
              </p:ext>
            </p:extLst>
          </p:nvPr>
        </p:nvGraphicFramePr>
        <p:xfrm>
          <a:off x="1862138" y="4422678"/>
          <a:ext cx="10166616" cy="518377"/>
        </p:xfrm>
        <a:graphic>
          <a:graphicData uri="http://schemas.openxmlformats.org/drawingml/2006/table">
            <a:tbl>
              <a:tblPr firstRow="1" bandRow="1">
                <a:tableStyleId>{5C22544A-7EE6-4342-B048-85BDC9FD1C3A}</a:tableStyleId>
              </a:tblPr>
              <a:tblGrid>
                <a:gridCol w="416601">
                  <a:extLst>
                    <a:ext uri="{9D8B030D-6E8A-4147-A177-3AD203B41FA5}">
                      <a16:colId xmlns:a16="http://schemas.microsoft.com/office/drawing/2014/main" val="20000"/>
                    </a:ext>
                  </a:extLst>
                </a:gridCol>
                <a:gridCol w="9750015">
                  <a:extLst>
                    <a:ext uri="{9D8B030D-6E8A-4147-A177-3AD203B41FA5}">
                      <a16:colId xmlns:a16="http://schemas.microsoft.com/office/drawing/2014/main" val="20001"/>
                    </a:ext>
                  </a:extLst>
                </a:gridCol>
              </a:tblGrid>
              <a:tr h="518377">
                <a:tc>
                  <a:txBody>
                    <a:bodyPr/>
                    <a:lstStyle/>
                    <a:p>
                      <a:pPr algn="ctr"/>
                      <a:r>
                        <a:rPr lang="en-US" sz="1400" dirty="0" smtClean="0"/>
                        <a:t>4</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Diversifying</a:t>
                      </a:r>
                      <a:r>
                        <a:rPr lang="en-US" sz="2400" b="0" baseline="0" dirty="0" smtClean="0">
                          <a:solidFill>
                            <a:srgbClr val="FFFFFF"/>
                          </a:solidFill>
                          <a:latin typeface="Century Gothic"/>
                          <a:cs typeface="Century Gothic"/>
                        </a:rPr>
                        <a:t> the workforces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3" name="Table 12" descr="5. Historically accurate curriculum benefits all students."/>
          <p:cNvGraphicFramePr>
            <a:graphicFrameLocks noGrp="1"/>
          </p:cNvGraphicFramePr>
          <p:nvPr>
            <p:extLst>
              <p:ext uri="{D42A27DB-BD31-4B8C-83A1-F6EECF244321}">
                <p14:modId xmlns:p14="http://schemas.microsoft.com/office/powerpoint/2010/main" val="2020647035"/>
              </p:ext>
            </p:extLst>
          </p:nvPr>
        </p:nvGraphicFramePr>
        <p:xfrm>
          <a:off x="1862138" y="5175024"/>
          <a:ext cx="10166616" cy="518377"/>
        </p:xfrm>
        <a:graphic>
          <a:graphicData uri="http://schemas.openxmlformats.org/drawingml/2006/table">
            <a:tbl>
              <a:tblPr firstRow="1" bandRow="1">
                <a:tableStyleId>{5C22544A-7EE6-4342-B048-85BDC9FD1C3A}</a:tableStyleId>
              </a:tblPr>
              <a:tblGrid>
                <a:gridCol w="397923">
                  <a:extLst>
                    <a:ext uri="{9D8B030D-6E8A-4147-A177-3AD203B41FA5}">
                      <a16:colId xmlns:a16="http://schemas.microsoft.com/office/drawing/2014/main" val="20000"/>
                    </a:ext>
                  </a:extLst>
                </a:gridCol>
                <a:gridCol w="9768693">
                  <a:extLst>
                    <a:ext uri="{9D8B030D-6E8A-4147-A177-3AD203B41FA5}">
                      <a16:colId xmlns:a16="http://schemas.microsoft.com/office/drawing/2014/main" val="20001"/>
                    </a:ext>
                  </a:extLst>
                </a:gridCol>
              </a:tblGrid>
              <a:tr h="518377">
                <a:tc>
                  <a:txBody>
                    <a:bodyPr/>
                    <a:lstStyle/>
                    <a:p>
                      <a:pPr algn="ctr"/>
                      <a:r>
                        <a:rPr lang="en-US" sz="1400" dirty="0" smtClean="0"/>
                        <a:t>5</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Historically accurate curriculum</a:t>
                      </a:r>
                      <a:r>
                        <a:rPr lang="en-US" sz="2400" b="0" baseline="0" dirty="0" smtClean="0">
                          <a:solidFill>
                            <a:srgbClr val="FFFFFF"/>
                          </a:solidFill>
                          <a:latin typeface="Century Gothic"/>
                          <a:cs typeface="Century Gothic"/>
                        </a:rPr>
                        <a:t>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4" name="Table 13" descr="6. Dissemination of best and promising practices benefits all students."/>
          <p:cNvGraphicFramePr>
            <a:graphicFrameLocks noGrp="1"/>
          </p:cNvGraphicFramePr>
          <p:nvPr>
            <p:extLst>
              <p:ext uri="{D42A27DB-BD31-4B8C-83A1-F6EECF244321}">
                <p14:modId xmlns:p14="http://schemas.microsoft.com/office/powerpoint/2010/main" val="2602319806"/>
              </p:ext>
            </p:extLst>
          </p:nvPr>
        </p:nvGraphicFramePr>
        <p:xfrm>
          <a:off x="1862138" y="5927372"/>
          <a:ext cx="10166616" cy="822960"/>
        </p:xfrm>
        <a:graphic>
          <a:graphicData uri="http://schemas.openxmlformats.org/drawingml/2006/table">
            <a:tbl>
              <a:tblPr firstRow="1" bandRow="1">
                <a:tableStyleId>{5C22544A-7EE6-4342-B048-85BDC9FD1C3A}</a:tableStyleId>
              </a:tblPr>
              <a:tblGrid>
                <a:gridCol w="416601">
                  <a:extLst>
                    <a:ext uri="{9D8B030D-6E8A-4147-A177-3AD203B41FA5}">
                      <a16:colId xmlns:a16="http://schemas.microsoft.com/office/drawing/2014/main" val="20000"/>
                    </a:ext>
                  </a:extLst>
                </a:gridCol>
                <a:gridCol w="9750015">
                  <a:extLst>
                    <a:ext uri="{9D8B030D-6E8A-4147-A177-3AD203B41FA5}">
                      <a16:colId xmlns:a16="http://schemas.microsoft.com/office/drawing/2014/main" val="20001"/>
                    </a:ext>
                  </a:extLst>
                </a:gridCol>
              </a:tblGrid>
              <a:tr h="518377">
                <a:tc>
                  <a:txBody>
                    <a:bodyPr/>
                    <a:lstStyle/>
                    <a:p>
                      <a:pPr algn="ctr"/>
                      <a:r>
                        <a:rPr lang="en-US" sz="1400" dirty="0" smtClean="0"/>
                        <a:t>6</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008000"/>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400" b="0" dirty="0" smtClean="0">
                          <a:solidFill>
                            <a:srgbClr val="FFFFFF"/>
                          </a:solidFill>
                          <a:latin typeface="Century Gothic"/>
                          <a:cs typeface="Century Gothic"/>
                        </a:rPr>
                        <a:t>Dissemination of best</a:t>
                      </a:r>
                      <a:r>
                        <a:rPr lang="en-US" sz="2400" b="0" baseline="0" dirty="0" smtClean="0">
                          <a:solidFill>
                            <a:srgbClr val="FFFFFF"/>
                          </a:solidFill>
                          <a:latin typeface="Century Gothic"/>
                          <a:cs typeface="Century Gothic"/>
                        </a:rPr>
                        <a:t> and promising practices benefits all students.</a:t>
                      </a:r>
                      <a:endParaRPr lang="en-US" sz="2400" b="0" dirty="0" smtClean="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8" name="Picture 17" descr="&quot;&quot;" title="OD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95" y="316615"/>
            <a:ext cx="1472067" cy="388062"/>
          </a:xfrm>
          <a:prstGeom prst="rect">
            <a:avLst/>
          </a:prstGeom>
        </p:spPr>
      </p:pic>
      <p:pic>
        <p:nvPicPr>
          <p:cNvPr id="19" name="Picture 18" descr="&quot;&quot;" title="Chief Ed Office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95" y="704677"/>
            <a:ext cx="709929" cy="717391"/>
          </a:xfrm>
          <a:prstGeom prst="rect">
            <a:avLst/>
          </a:prstGeom>
        </p:spPr>
      </p:pic>
    </p:spTree>
    <p:extLst>
      <p:ext uri="{BB962C8B-B14F-4D97-AF65-F5344CB8AC3E}">
        <p14:creationId xmlns:p14="http://schemas.microsoft.com/office/powerpoint/2010/main" val="27575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title="Blu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04" y="-168065"/>
            <a:ext cx="13794014" cy="7731006"/>
          </a:xfrm>
          <a:prstGeom prst="rect">
            <a:avLst/>
          </a:prstGeom>
        </p:spPr>
      </p:pic>
      <p:sp>
        <p:nvSpPr>
          <p:cNvPr id="2" name="Title 1"/>
          <p:cNvSpPr>
            <a:spLocks noGrp="1"/>
          </p:cNvSpPr>
          <p:nvPr>
            <p:ph type="title"/>
          </p:nvPr>
        </p:nvSpPr>
        <p:spPr>
          <a:xfrm>
            <a:off x="250438" y="0"/>
            <a:ext cx="11320413" cy="1143000"/>
          </a:xfrm>
        </p:spPr>
        <p:txBody>
          <a:bodyPr>
            <a:normAutofit/>
          </a:bodyPr>
          <a:lstStyle/>
          <a:p>
            <a:pPr algn="l"/>
            <a:r>
              <a:rPr lang="en-US" sz="4000" dirty="0" smtClean="0">
                <a:latin typeface="Century Gothic"/>
                <a:cs typeface="Century Gothic"/>
              </a:rPr>
              <a:t>AGENDA-Returning to The Plan</a:t>
            </a:r>
            <a:endParaRPr lang="en-US" sz="4000" dirty="0"/>
          </a:p>
        </p:txBody>
      </p:sp>
      <p:sp>
        <p:nvSpPr>
          <p:cNvPr id="41" name="Chevron 40"/>
          <p:cNvSpPr/>
          <p:nvPr/>
        </p:nvSpPr>
        <p:spPr>
          <a:xfrm>
            <a:off x="165486" y="1288501"/>
            <a:ext cx="4048777" cy="2408937"/>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The plan itself</a:t>
            </a:r>
            <a:endParaRPr lang="en-US" sz="2000" dirty="0">
              <a:latin typeface="Century Gothic"/>
              <a:cs typeface="Century Gothic"/>
            </a:endParaRPr>
          </a:p>
        </p:txBody>
      </p:sp>
      <p:sp>
        <p:nvSpPr>
          <p:cNvPr id="40" name="Chevron 39"/>
          <p:cNvSpPr/>
          <p:nvPr/>
        </p:nvSpPr>
        <p:spPr>
          <a:xfrm>
            <a:off x="2806124" y="1673917"/>
            <a:ext cx="3525787" cy="1673646"/>
          </a:xfrm>
          <a:prstGeom prst="chevr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r">
              <a:buClr>
                <a:schemeClr val="tx2"/>
              </a:buClr>
            </a:pPr>
            <a:r>
              <a:rPr lang="en-US" sz="2000" dirty="0" smtClean="0">
                <a:latin typeface="Century Gothic"/>
                <a:cs typeface="Century Gothic"/>
              </a:rPr>
              <a:t>What can ODE do?</a:t>
            </a:r>
            <a:endParaRPr lang="en-US" sz="2000" dirty="0">
              <a:latin typeface="Century Gothic"/>
              <a:cs typeface="Century Gothic"/>
            </a:endParaRPr>
          </a:p>
        </p:txBody>
      </p:sp>
      <p:sp>
        <p:nvSpPr>
          <p:cNvPr id="36" name="Chevron 35"/>
          <p:cNvSpPr/>
          <p:nvPr/>
        </p:nvSpPr>
        <p:spPr>
          <a:xfrm>
            <a:off x="5626531" y="1673917"/>
            <a:ext cx="3525787" cy="1679885"/>
          </a:xfrm>
          <a:prstGeom prst="chevron">
            <a:avLst/>
          </a:prstGeom>
          <a:solidFill>
            <a:srgbClr val="80004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Why do we need a plan</a:t>
            </a:r>
            <a:endParaRPr lang="en-US" sz="2000" dirty="0">
              <a:latin typeface="Century Gothic"/>
              <a:cs typeface="Century Gothic"/>
            </a:endParaRPr>
          </a:p>
        </p:txBody>
      </p:sp>
      <p:sp>
        <p:nvSpPr>
          <p:cNvPr id="39" name="Chevron 38"/>
          <p:cNvSpPr/>
          <p:nvPr/>
        </p:nvSpPr>
        <p:spPr>
          <a:xfrm>
            <a:off x="8409582" y="1661439"/>
            <a:ext cx="3525787" cy="1679885"/>
          </a:xfrm>
          <a:prstGeom prst="chevr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Landscape of Indian Country in Oregon</a:t>
            </a:r>
            <a:endParaRPr lang="en-US" sz="2000" dirty="0">
              <a:latin typeface="Century Gothic"/>
              <a:cs typeface="Century Gothic"/>
            </a:endParaRPr>
          </a:p>
        </p:txBody>
      </p:sp>
      <p:sp>
        <p:nvSpPr>
          <p:cNvPr id="56" name="TextBox 55"/>
          <p:cNvSpPr txBox="1"/>
          <p:nvPr/>
        </p:nvSpPr>
        <p:spPr>
          <a:xfrm>
            <a:off x="363938" y="4029404"/>
            <a:ext cx="11206913" cy="646331"/>
          </a:xfrm>
          <a:prstGeom prst="rect">
            <a:avLst/>
          </a:prstGeom>
          <a:noFill/>
        </p:spPr>
        <p:txBody>
          <a:bodyPr wrap="square" rtlCol="0">
            <a:spAutoFit/>
          </a:bodyPr>
          <a:lstStyle/>
          <a:p>
            <a:r>
              <a:rPr lang="en-US" sz="3600" dirty="0" smtClean="0">
                <a:solidFill>
                  <a:srgbClr val="FFFFFF"/>
                </a:solidFill>
                <a:latin typeface="Century Gothic"/>
                <a:cs typeface="Century Gothic"/>
              </a:rPr>
              <a:t>How is this plan good for all kids?  </a:t>
            </a:r>
            <a:r>
              <a:rPr lang="en-US" sz="3600" dirty="0" smtClean="0">
                <a:solidFill>
                  <a:srgbClr val="C86A35"/>
                </a:solidFill>
                <a:latin typeface="Century Gothic"/>
                <a:cs typeface="Century Gothic"/>
              </a:rPr>
              <a:t>Answered</a:t>
            </a:r>
            <a:endParaRPr lang="en-US" sz="3600" dirty="0">
              <a:solidFill>
                <a:srgbClr val="C86A35"/>
              </a:solidFill>
              <a:latin typeface="Century Gothic"/>
              <a:cs typeface="Century Gothic"/>
            </a:endParaRPr>
          </a:p>
        </p:txBody>
      </p:sp>
      <p:sp>
        <p:nvSpPr>
          <p:cNvPr id="57" name="TextBox 56"/>
          <p:cNvSpPr txBox="1"/>
          <p:nvPr/>
        </p:nvSpPr>
        <p:spPr>
          <a:xfrm>
            <a:off x="363938" y="4889868"/>
            <a:ext cx="11571431" cy="646331"/>
          </a:xfrm>
          <a:prstGeom prst="rect">
            <a:avLst/>
          </a:prstGeom>
          <a:noFill/>
        </p:spPr>
        <p:txBody>
          <a:bodyPr wrap="square" rtlCol="0">
            <a:spAutoFit/>
          </a:bodyPr>
          <a:lstStyle/>
          <a:p>
            <a:r>
              <a:rPr lang="en-US" sz="3600" dirty="0" smtClean="0">
                <a:solidFill>
                  <a:srgbClr val="FFFFFF"/>
                </a:solidFill>
                <a:latin typeface="Century Gothic"/>
                <a:cs typeface="Century Gothic"/>
              </a:rPr>
              <a:t>What is your role? </a:t>
            </a:r>
            <a:r>
              <a:rPr lang="en-US" sz="3600" dirty="0" smtClean="0">
                <a:solidFill>
                  <a:schemeClr val="accent6">
                    <a:lumMod val="75000"/>
                  </a:schemeClr>
                </a:solidFill>
                <a:latin typeface="Century Gothic"/>
                <a:cs typeface="Century Gothic"/>
              </a:rPr>
              <a:t>Identify ways to support this plan</a:t>
            </a:r>
            <a:r>
              <a:rPr lang="en-US" sz="3600" dirty="0" smtClean="0">
                <a:solidFill>
                  <a:srgbClr val="FFFFFF"/>
                </a:solidFill>
                <a:latin typeface="Century Gothic"/>
                <a:cs typeface="Century Gothic"/>
              </a:rPr>
              <a:t>.</a:t>
            </a:r>
            <a:endParaRPr lang="en-US" sz="3600" dirty="0">
              <a:solidFill>
                <a:srgbClr val="FFFFFF"/>
              </a:solidFill>
              <a:latin typeface="Century Gothic"/>
              <a:cs typeface="Century Gothic"/>
            </a:endParaRPr>
          </a:p>
        </p:txBody>
      </p:sp>
      <p:pic>
        <p:nvPicPr>
          <p:cNvPr id="10" name="Picture 9" descr="&quot;&quot;"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806" y="161246"/>
            <a:ext cx="2540563" cy="669735"/>
          </a:xfrm>
          <a:prstGeom prst="rect">
            <a:avLst/>
          </a:prstGeom>
        </p:spPr>
      </p:pic>
    </p:spTree>
    <p:extLst>
      <p:ext uri="{BB962C8B-B14F-4D97-AF65-F5344CB8AC3E}">
        <p14:creationId xmlns:p14="http://schemas.microsoft.com/office/powerpoint/2010/main" val="42750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6A35"/>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Images of Native Americans</a:t>
            </a:r>
            <a:endParaRPr lang="en-US" dirty="0"/>
          </a:p>
        </p:txBody>
      </p:sp>
      <p:pic>
        <p:nvPicPr>
          <p:cNvPr id="2" name="Picture 1" descr="&quot;&quot;" title="Female at graduation"/>
          <p:cNvPicPr>
            <a:picLocks noChangeAspect="1"/>
          </p:cNvPicPr>
          <p:nvPr/>
        </p:nvPicPr>
        <p:blipFill>
          <a:blip r:embed="rId3"/>
          <a:stretch>
            <a:fillRect/>
          </a:stretch>
        </p:blipFill>
        <p:spPr>
          <a:xfrm>
            <a:off x="0" y="3279906"/>
            <a:ext cx="2580573" cy="3582537"/>
          </a:xfrm>
          <a:prstGeom prst="rect">
            <a:avLst/>
          </a:prstGeom>
          <a:ln w="12700">
            <a:solidFill>
              <a:schemeClr val="tx1"/>
            </a:solidFill>
          </a:ln>
        </p:spPr>
      </p:pic>
      <p:pic>
        <p:nvPicPr>
          <p:cNvPr id="8" name="Picture 7" descr="&quot;&quot;" title="Child in native outfit"/>
          <p:cNvPicPr>
            <a:picLocks noChangeAspect="1"/>
          </p:cNvPicPr>
          <p:nvPr/>
        </p:nvPicPr>
        <p:blipFill>
          <a:blip r:embed="rId4"/>
          <a:stretch>
            <a:fillRect/>
          </a:stretch>
        </p:blipFill>
        <p:spPr>
          <a:xfrm>
            <a:off x="2580573" y="3258740"/>
            <a:ext cx="2795651" cy="3603703"/>
          </a:xfrm>
          <a:prstGeom prst="rect">
            <a:avLst/>
          </a:prstGeom>
          <a:ln w="12700">
            <a:solidFill>
              <a:schemeClr val="tx1"/>
            </a:solidFill>
          </a:ln>
        </p:spPr>
      </p:pic>
      <p:pic>
        <p:nvPicPr>
          <p:cNvPr id="9" name="Picture 8" descr="&quot;&quot;" title="Sports team"/>
          <p:cNvPicPr>
            <a:picLocks noChangeAspect="1"/>
          </p:cNvPicPr>
          <p:nvPr/>
        </p:nvPicPr>
        <p:blipFill>
          <a:blip r:embed="rId5"/>
          <a:stretch>
            <a:fillRect/>
          </a:stretch>
        </p:blipFill>
        <p:spPr>
          <a:xfrm>
            <a:off x="7557229" y="-16712"/>
            <a:ext cx="4594663" cy="3275452"/>
          </a:xfrm>
          <a:prstGeom prst="rect">
            <a:avLst/>
          </a:prstGeom>
          <a:ln w="12700">
            <a:solidFill>
              <a:schemeClr val="tx1"/>
            </a:solidFill>
          </a:ln>
        </p:spPr>
      </p:pic>
      <p:pic>
        <p:nvPicPr>
          <p:cNvPr id="14" name="Picture 13" descr="&quot;&quot;" title="Sports play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868" y="-16712"/>
            <a:ext cx="2362073" cy="3270800"/>
          </a:xfrm>
          <a:prstGeom prst="rect">
            <a:avLst/>
          </a:prstGeom>
          <a:ln w="12700">
            <a:solidFill>
              <a:schemeClr val="tx1"/>
            </a:solidFill>
          </a:ln>
        </p:spPr>
      </p:pic>
      <p:pic>
        <p:nvPicPr>
          <p:cNvPr id="16" name="Picture 15" descr="&quot;&quot;" title="children with instrument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224" y="3279906"/>
            <a:ext cx="4600577" cy="3578094"/>
          </a:xfrm>
          <a:prstGeom prst="rect">
            <a:avLst/>
          </a:prstGeom>
          <a:ln w="15875">
            <a:solidFill>
              <a:schemeClr val="tx1"/>
            </a:solidFill>
          </a:ln>
        </p:spPr>
      </p:pic>
      <p:pic>
        <p:nvPicPr>
          <p:cNvPr id="17" name="Picture 16" descr="&quot;&quot;" title="Tribal members"/>
          <p:cNvPicPr>
            <a:picLocks noChangeAspect="1"/>
          </p:cNvPicPr>
          <p:nvPr/>
        </p:nvPicPr>
        <p:blipFill>
          <a:blip r:embed="rId8"/>
          <a:stretch>
            <a:fillRect/>
          </a:stretch>
        </p:blipFill>
        <p:spPr>
          <a:xfrm>
            <a:off x="-1032" y="-16712"/>
            <a:ext cx="5203555" cy="3275452"/>
          </a:xfrm>
          <a:prstGeom prst="rect">
            <a:avLst/>
          </a:prstGeom>
          <a:ln>
            <a:solidFill>
              <a:schemeClr val="tx1"/>
            </a:solidFill>
          </a:ln>
        </p:spPr>
      </p:pic>
      <p:pic>
        <p:nvPicPr>
          <p:cNvPr id="5" name="Picture 4" descr="&quot;&quot;" title="Young adult in native outfi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5482" y="3260580"/>
            <a:ext cx="2175089" cy="3616094"/>
          </a:xfrm>
          <a:prstGeom prst="rect">
            <a:avLst/>
          </a:prstGeom>
          <a:ln w="15875">
            <a:solidFill>
              <a:schemeClr val="tx1"/>
            </a:solidFill>
          </a:ln>
        </p:spPr>
      </p:pic>
    </p:spTree>
    <p:extLst>
      <p:ext uri="{BB962C8B-B14F-4D97-AF65-F5344CB8AC3E}">
        <p14:creationId xmlns:p14="http://schemas.microsoft.com/office/powerpoint/2010/main" val="34609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0" fill="hold"/>
                                        <p:tgtEl>
                                          <p:spTgt spid="2"/>
                                        </p:tgtEl>
                                        <p:attrNameLst>
                                          <p:attrName>ppt_w</p:attrName>
                                        </p:attrNameLst>
                                      </p:cBhvr>
                                      <p:tavLst>
                                        <p:tav tm="0">
                                          <p:val>
                                            <p:fltVal val="0"/>
                                          </p:val>
                                        </p:tav>
                                        <p:tav tm="100000">
                                          <p:val>
                                            <p:strVal val="#ppt_w"/>
                                          </p:val>
                                        </p:tav>
                                      </p:tavLst>
                                    </p:anim>
                                    <p:anim calcmode="lin" valueType="num">
                                      <p:cBhvr>
                                        <p:cTn id="23" dur="2000" fill="hold"/>
                                        <p:tgtEl>
                                          <p:spTgt spid="2"/>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10000"/>
                            </p:stCondLst>
                            <p:childTnLst>
                              <p:par>
                                <p:cTn id="30" presetID="23" presetClass="entr" presetSubtype="16"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childTnLst>
                                </p:cTn>
                              </p:par>
                            </p:childTnLst>
                          </p:cTn>
                        </p:par>
                        <p:par>
                          <p:cTn id="34" fill="hold">
                            <p:stCondLst>
                              <p:cond delay="12000"/>
                            </p:stCondLst>
                            <p:childTnLst>
                              <p:par>
                                <p:cTn id="35" presetID="23"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2000" fill="hold"/>
                                        <p:tgtEl>
                                          <p:spTgt spid="5"/>
                                        </p:tgtEl>
                                        <p:attrNameLst>
                                          <p:attrName>ppt_w</p:attrName>
                                        </p:attrNameLst>
                                      </p:cBhvr>
                                      <p:tavLst>
                                        <p:tav tm="0">
                                          <p:val>
                                            <p:fltVal val="0"/>
                                          </p:val>
                                        </p:tav>
                                        <p:tav tm="100000">
                                          <p:val>
                                            <p:strVal val="#ppt_w"/>
                                          </p:val>
                                        </p:tav>
                                      </p:tavLst>
                                    </p:anim>
                                    <p:anim calcmode="lin" valueType="num">
                                      <p:cBhvr>
                                        <p:cTn id="3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Quote from Leslie Riggs</a:t>
            </a:r>
            <a:endParaRPr lang="en-US" dirty="0">
              <a:solidFill>
                <a:schemeClr val="bg1"/>
              </a:solidFill>
            </a:endParaRPr>
          </a:p>
        </p:txBody>
      </p:sp>
      <p:sp>
        <p:nvSpPr>
          <p:cNvPr id="2" name="Rectangle 1"/>
          <p:cNvSpPr/>
          <p:nvPr/>
        </p:nvSpPr>
        <p:spPr>
          <a:xfrm>
            <a:off x="1791329" y="1241806"/>
            <a:ext cx="8890792" cy="4401205"/>
          </a:xfrm>
          <a:prstGeom prst="rect">
            <a:avLst/>
          </a:prstGeom>
        </p:spPr>
        <p:txBody>
          <a:bodyPr wrap="square">
            <a:spAutoFit/>
          </a:bodyPr>
          <a:lstStyle/>
          <a:p>
            <a:pPr algn="ctr"/>
            <a:r>
              <a:rPr lang="en-US" sz="4000" i="1" dirty="0">
                <a:latin typeface="Century Gothic"/>
                <a:cs typeface="Century Gothic"/>
              </a:rPr>
              <a:t>“We are not bookmarks in </a:t>
            </a:r>
            <a:r>
              <a:rPr lang="en-US" sz="4000" i="1" dirty="0" smtClean="0">
                <a:latin typeface="Century Gothic"/>
                <a:cs typeface="Century Gothic"/>
              </a:rPr>
              <a:t>history. We </a:t>
            </a:r>
            <a:r>
              <a:rPr lang="en-US" sz="4000" i="1" dirty="0">
                <a:latin typeface="Century Gothic"/>
                <a:cs typeface="Century Gothic"/>
              </a:rPr>
              <a:t>are thriving, living people of culture. We are among you right now – in your classrooms. </a:t>
            </a:r>
            <a:r>
              <a:rPr lang="en-US" sz="4000" i="1" dirty="0" smtClean="0">
                <a:latin typeface="Century Gothic"/>
                <a:cs typeface="Century Gothic"/>
              </a:rPr>
              <a:t>We </a:t>
            </a:r>
            <a:r>
              <a:rPr lang="en-US" sz="4000" i="1" dirty="0">
                <a:latin typeface="Century Gothic"/>
                <a:cs typeface="Century Gothic"/>
              </a:rPr>
              <a:t>are a living history. We’re not relegated to the past; we’re among you.</a:t>
            </a:r>
            <a:r>
              <a:rPr lang="en-US" sz="4000" i="1" dirty="0" smtClean="0">
                <a:latin typeface="Century Gothic"/>
                <a:cs typeface="Century Gothic"/>
              </a:rPr>
              <a:t>” </a:t>
            </a:r>
          </a:p>
          <a:p>
            <a:pPr algn="ctr"/>
            <a:r>
              <a:rPr lang="en-US" sz="4000" i="1" dirty="0" smtClean="0">
                <a:latin typeface="Century Gothic"/>
                <a:cs typeface="Century Gothic"/>
              </a:rPr>
              <a:t> - Leslie Riggs</a:t>
            </a:r>
            <a:endParaRPr lang="en-US" sz="4000" i="1" dirty="0">
              <a:latin typeface="Century Gothic"/>
              <a:cs typeface="Century Gothic"/>
            </a:endParaRPr>
          </a:p>
        </p:txBody>
      </p:sp>
      <p:pic>
        <p:nvPicPr>
          <p:cNvPr id="8" name="Picture 7" descr="&quot;&quot;"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45" y="161246"/>
            <a:ext cx="2540563" cy="669735"/>
          </a:xfrm>
          <a:prstGeom prst="rect">
            <a:avLst/>
          </a:prstGeom>
        </p:spPr>
      </p:pic>
      <p:pic>
        <p:nvPicPr>
          <p:cNvPr id="14" name="Picture 13" descr="&quot;&quot;" title="Chief Ed Offic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9676" y="667514"/>
            <a:ext cx="935117" cy="944946"/>
          </a:xfrm>
          <a:prstGeom prst="rect">
            <a:avLst/>
          </a:prstGeom>
        </p:spPr>
      </p:pic>
    </p:spTree>
    <p:extLst>
      <p:ext uri="{BB962C8B-B14F-4D97-AF65-F5344CB8AC3E}">
        <p14:creationId xmlns:p14="http://schemas.microsoft.com/office/powerpoint/2010/main" val="2887097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395426"/>
            <a:ext cx="10337562" cy="1470025"/>
          </a:xfrm>
        </p:spPr>
        <p:txBody>
          <a:bodyPr/>
          <a:lstStyle/>
          <a:p>
            <a:r>
              <a:rPr lang="en-US" dirty="0" smtClean="0"/>
              <a:t>For more information…..</a:t>
            </a:r>
            <a:endParaRPr lang="en-US" dirty="0"/>
          </a:p>
        </p:txBody>
      </p:sp>
      <p:sp>
        <p:nvSpPr>
          <p:cNvPr id="3" name="Subtitle 2"/>
          <p:cNvSpPr>
            <a:spLocks noGrp="1"/>
          </p:cNvSpPr>
          <p:nvPr>
            <p:ph type="subTitle" idx="1"/>
          </p:nvPr>
        </p:nvSpPr>
        <p:spPr>
          <a:xfrm>
            <a:off x="636104" y="3600464"/>
            <a:ext cx="10880035" cy="2038336"/>
          </a:xfrm>
        </p:spPr>
        <p:txBody>
          <a:bodyPr>
            <a:normAutofit fontScale="55000" lnSpcReduction="20000"/>
          </a:bodyPr>
          <a:lstStyle/>
          <a:p>
            <a:r>
              <a:rPr lang="en-US" dirty="0" smtClean="0"/>
              <a:t>Tabitha Whitefoot, Indian Education Specialist</a:t>
            </a:r>
          </a:p>
          <a:p>
            <a:r>
              <a:rPr lang="en-US" dirty="0" smtClean="0">
                <a:hlinkClick r:id="rId2"/>
              </a:rPr>
              <a:t>tabitha.whitefoot@state.or.us</a:t>
            </a:r>
            <a:r>
              <a:rPr lang="en-US" dirty="0" smtClean="0"/>
              <a:t> (503) 947-5695</a:t>
            </a:r>
          </a:p>
          <a:p>
            <a:endParaRPr lang="en-US" dirty="0" smtClean="0"/>
          </a:p>
          <a:p>
            <a:r>
              <a:rPr lang="en-US" dirty="0" smtClean="0"/>
              <a:t>April Campbell, Indian Education Advisor to Deputy Superintendent of Public Instruction</a:t>
            </a:r>
          </a:p>
          <a:p>
            <a:r>
              <a:rPr lang="en-US" dirty="0">
                <a:hlinkClick r:id="rId3"/>
              </a:rPr>
              <a:t>a</a:t>
            </a:r>
            <a:r>
              <a:rPr lang="en-US" dirty="0" smtClean="0">
                <a:hlinkClick r:id="rId3"/>
              </a:rPr>
              <a:t>pril.campbell@state.or.us</a:t>
            </a:r>
            <a:r>
              <a:rPr lang="en-US" dirty="0" smtClean="0"/>
              <a:t> (503) 947-5810</a:t>
            </a:r>
            <a:endParaRPr lang="en-US" dirty="0"/>
          </a:p>
        </p:txBody>
      </p:sp>
    </p:spTree>
    <p:extLst>
      <p:ext uri="{BB962C8B-B14F-4D97-AF65-F5344CB8AC3E}">
        <p14:creationId xmlns:p14="http://schemas.microsoft.com/office/powerpoint/2010/main" val="221504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Map</a:t>
            </a:r>
            <a:endParaRPr lang="en-US" dirty="0"/>
          </a:p>
        </p:txBody>
      </p:sp>
      <p:pic>
        <p:nvPicPr>
          <p:cNvPr id="3" name="Picture 2" title="Blu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6357" cy="6858000"/>
          </a:xfrm>
          <a:prstGeom prst="rect">
            <a:avLst/>
          </a:prstGeom>
        </p:spPr>
      </p:pic>
      <p:pic>
        <p:nvPicPr>
          <p:cNvPr id="5" name="Content Placeholder 4" descr="Map of Oreg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72632"/>
            <a:ext cx="10157440" cy="6075656"/>
          </a:xfrm>
          <a:prstGeom prst="rect">
            <a:avLst/>
          </a:prstGeom>
        </p:spPr>
      </p:pic>
      <p:pic>
        <p:nvPicPr>
          <p:cNvPr id="6" name="Picture 5" title="OD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978" y="172632"/>
            <a:ext cx="2931003" cy="463296"/>
          </a:xfrm>
          <a:prstGeom prst="rect">
            <a:avLst/>
          </a:prstGeom>
        </p:spPr>
      </p:pic>
    </p:spTree>
    <p:extLst>
      <p:ext uri="{BB962C8B-B14F-4D97-AF65-F5344CB8AC3E}">
        <p14:creationId xmlns:p14="http://schemas.microsoft.com/office/powerpoint/2010/main" val="2913156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Nine Tribes</a:t>
            </a:r>
            <a:endParaRPr lang="en-US" dirty="0"/>
          </a:p>
        </p:txBody>
      </p:sp>
      <p:pic>
        <p:nvPicPr>
          <p:cNvPr id="5" name="Picture 4" title="Blu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36357" cy="6858000"/>
          </a:xfrm>
          <a:prstGeom prst="rect">
            <a:avLst/>
          </a:prstGeom>
        </p:spPr>
      </p:pic>
      <p:sp>
        <p:nvSpPr>
          <p:cNvPr id="4" name="TextBox 3"/>
          <p:cNvSpPr txBox="1"/>
          <p:nvPr/>
        </p:nvSpPr>
        <p:spPr>
          <a:xfrm>
            <a:off x="3975335" y="2986566"/>
            <a:ext cx="7633525" cy="856843"/>
          </a:xfrm>
          <a:prstGeom prst="rect">
            <a:avLst/>
          </a:prstGeom>
          <a:noFill/>
        </p:spPr>
        <p:txBody>
          <a:bodyPr wrap="square" lIns="117034" tIns="58518" rIns="117034" bIns="58518" rtlCol="0">
            <a:spAutoFit/>
          </a:bodyPr>
          <a:lstStyle/>
          <a:p>
            <a:r>
              <a:rPr lang="en-US" sz="2400" dirty="0">
                <a:solidFill>
                  <a:srgbClr val="FFFFFF"/>
                </a:solidFill>
                <a:latin typeface="Century Gothic"/>
                <a:cs typeface="Century Gothic"/>
              </a:rPr>
              <a:t>Oregon has nine federally recognized tribes. The members of these tribes </a:t>
            </a:r>
            <a:r>
              <a:rPr lang="en-US" sz="2400" dirty="0">
                <a:solidFill>
                  <a:srgbClr val="800040"/>
                </a:solidFill>
                <a:latin typeface="Century Gothic"/>
                <a:cs typeface="Century Gothic"/>
              </a:rPr>
              <a:t>live </a:t>
            </a:r>
            <a:r>
              <a:rPr lang="en-US" sz="2400" b="1" dirty="0">
                <a:solidFill>
                  <a:srgbClr val="800040"/>
                </a:solidFill>
                <a:latin typeface="Century Gothic"/>
                <a:cs typeface="Century Gothic"/>
              </a:rPr>
              <a:t>throughout</a:t>
            </a:r>
            <a:r>
              <a:rPr lang="en-US" sz="2400" dirty="0">
                <a:solidFill>
                  <a:srgbClr val="800040"/>
                </a:solidFill>
                <a:latin typeface="Century Gothic"/>
                <a:cs typeface="Century Gothic"/>
              </a:rPr>
              <a:t> the </a:t>
            </a:r>
            <a:r>
              <a:rPr lang="en-US" sz="2400" dirty="0" smtClean="0">
                <a:solidFill>
                  <a:srgbClr val="800040"/>
                </a:solidFill>
                <a:latin typeface="Century Gothic"/>
                <a:cs typeface="Century Gothic"/>
              </a:rPr>
              <a:t>state.</a:t>
            </a:r>
            <a:endParaRPr lang="en-US" sz="2400" dirty="0">
              <a:solidFill>
                <a:srgbClr val="800040"/>
              </a:solidFill>
              <a:latin typeface="Century Gothic"/>
              <a:cs typeface="Century Gothic"/>
            </a:endParaRPr>
          </a:p>
        </p:txBody>
      </p:sp>
      <p:grpSp>
        <p:nvGrpSpPr>
          <p:cNvPr id="11" name="Group 10" descr="Map of Oregon showing where tribes are located throughout the state.&#10;" title="9 tribes"/>
          <p:cNvGrpSpPr/>
          <p:nvPr/>
        </p:nvGrpSpPr>
        <p:grpSpPr>
          <a:xfrm>
            <a:off x="0" y="1971655"/>
            <a:ext cx="12140313" cy="2944136"/>
            <a:chOff x="0" y="1971655"/>
            <a:chExt cx="12140313" cy="2944136"/>
          </a:xfrm>
        </p:grpSpPr>
        <p:sp>
          <p:nvSpPr>
            <p:cNvPr id="7" name="Rectangle 6"/>
            <p:cNvSpPr/>
            <p:nvPr/>
          </p:nvSpPr>
          <p:spPr>
            <a:xfrm>
              <a:off x="3867127" y="3985120"/>
              <a:ext cx="8273186" cy="25087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6" name="Content Placeholder 4" title="Map of Oreg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1655"/>
              <a:ext cx="4169060" cy="2944136"/>
            </a:xfrm>
            <a:prstGeom prst="rect">
              <a:avLst/>
            </a:prstGeom>
          </p:spPr>
        </p:pic>
      </p:grpSp>
      <p:sp>
        <p:nvSpPr>
          <p:cNvPr id="9" name="TextBox 8"/>
          <p:cNvSpPr txBox="1"/>
          <p:nvPr/>
        </p:nvSpPr>
        <p:spPr>
          <a:xfrm>
            <a:off x="3932285" y="4292964"/>
            <a:ext cx="8067297" cy="856843"/>
          </a:xfrm>
          <a:prstGeom prst="rect">
            <a:avLst/>
          </a:prstGeom>
          <a:noFill/>
        </p:spPr>
        <p:txBody>
          <a:bodyPr wrap="square" lIns="117034" tIns="58518" rIns="117034" bIns="58518" rtlCol="0">
            <a:spAutoFit/>
          </a:bodyPr>
          <a:lstStyle/>
          <a:p>
            <a:r>
              <a:rPr lang="en-US" sz="2400" dirty="0" smtClean="0">
                <a:solidFill>
                  <a:srgbClr val="FFFFFF"/>
                </a:solidFill>
                <a:latin typeface="Century Gothic"/>
                <a:cs typeface="Century Gothic"/>
              </a:rPr>
              <a:t>The </a:t>
            </a:r>
            <a:r>
              <a:rPr lang="en-US" sz="2400" dirty="0">
                <a:solidFill>
                  <a:srgbClr val="FFFFFF"/>
                </a:solidFill>
                <a:latin typeface="Century Gothic"/>
                <a:cs typeface="Century Gothic"/>
              </a:rPr>
              <a:t>members of </a:t>
            </a:r>
            <a:r>
              <a:rPr lang="en-US" sz="2400" dirty="0" smtClean="0">
                <a:solidFill>
                  <a:srgbClr val="FFFFFF"/>
                </a:solidFill>
                <a:latin typeface="Century Gothic"/>
                <a:cs typeface="Century Gothic"/>
              </a:rPr>
              <a:t>other tribes </a:t>
            </a:r>
            <a:r>
              <a:rPr lang="en-US" sz="2400" dirty="0">
                <a:solidFill>
                  <a:srgbClr val="800040"/>
                </a:solidFill>
                <a:latin typeface="Century Gothic"/>
                <a:cs typeface="Century Gothic"/>
              </a:rPr>
              <a:t>live </a:t>
            </a:r>
            <a:r>
              <a:rPr lang="en-US" sz="2400" b="1" dirty="0">
                <a:solidFill>
                  <a:srgbClr val="800040"/>
                </a:solidFill>
                <a:latin typeface="Century Gothic"/>
                <a:cs typeface="Century Gothic"/>
              </a:rPr>
              <a:t>throughout</a:t>
            </a:r>
            <a:r>
              <a:rPr lang="en-US" sz="2400" dirty="0">
                <a:solidFill>
                  <a:srgbClr val="800040"/>
                </a:solidFill>
                <a:latin typeface="Century Gothic"/>
                <a:cs typeface="Century Gothic"/>
              </a:rPr>
              <a:t> the </a:t>
            </a:r>
            <a:r>
              <a:rPr lang="en-US" sz="2400" dirty="0" smtClean="0">
                <a:solidFill>
                  <a:srgbClr val="800040"/>
                </a:solidFill>
                <a:latin typeface="Century Gothic"/>
                <a:cs typeface="Century Gothic"/>
              </a:rPr>
              <a:t>state and country.</a:t>
            </a:r>
            <a:endParaRPr lang="en-US" sz="2400" dirty="0">
              <a:solidFill>
                <a:srgbClr val="800040"/>
              </a:solidFill>
              <a:latin typeface="Century Gothic"/>
              <a:cs typeface="Century Gothic"/>
            </a:endParaRPr>
          </a:p>
        </p:txBody>
      </p:sp>
      <p:pic>
        <p:nvPicPr>
          <p:cNvPr id="8" name="Picture 7" descr="&quot;&quot;" title="OD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423" y="148186"/>
            <a:ext cx="2931003" cy="463296"/>
          </a:xfrm>
          <a:prstGeom prst="rect">
            <a:avLst/>
          </a:prstGeom>
        </p:spPr>
      </p:pic>
    </p:spTree>
    <p:extLst>
      <p:ext uri="{BB962C8B-B14F-4D97-AF65-F5344CB8AC3E}">
        <p14:creationId xmlns:p14="http://schemas.microsoft.com/office/powerpoint/2010/main" val="322312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1"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35" y="-54708"/>
            <a:ext cx="12462914" cy="7018726"/>
          </a:xfrm>
          <a:prstGeom prst="rect">
            <a:avLst/>
          </a:prstGeom>
        </p:spPr>
      </p:pic>
      <p:sp>
        <p:nvSpPr>
          <p:cNvPr id="7" name="Title 6"/>
          <p:cNvSpPr>
            <a:spLocks noGrp="1"/>
          </p:cNvSpPr>
          <p:nvPr>
            <p:ph type="title"/>
          </p:nvPr>
        </p:nvSpPr>
        <p:spPr>
          <a:xfrm>
            <a:off x="316848" y="236661"/>
            <a:ext cx="10945654" cy="1143000"/>
          </a:xfrm>
        </p:spPr>
        <p:txBody>
          <a:bodyPr>
            <a:normAutofit/>
          </a:bodyPr>
          <a:lstStyle/>
          <a:p>
            <a:r>
              <a:rPr lang="en-US" sz="2400" dirty="0">
                <a:solidFill>
                  <a:schemeClr val="bg1"/>
                </a:solidFill>
                <a:latin typeface="Century Gothic"/>
                <a:cs typeface="Century Gothic"/>
              </a:rPr>
              <a:t>How many Native American or AI/AN people are there</a:t>
            </a:r>
            <a:r>
              <a:rPr lang="en-US" sz="2400" dirty="0" smtClean="0">
                <a:solidFill>
                  <a:schemeClr val="bg1"/>
                </a:solidFill>
                <a:latin typeface="Century Gothic"/>
                <a:cs typeface="Century Gothic"/>
              </a:rPr>
              <a:t>?</a:t>
            </a:r>
            <a:endParaRPr lang="en-US" sz="2400" dirty="0"/>
          </a:p>
        </p:txBody>
      </p:sp>
      <p:sp>
        <p:nvSpPr>
          <p:cNvPr id="6" name="Content Placeholder 2" descr="&quot;&quot;"/>
          <p:cNvSpPr txBox="1">
            <a:spLocks/>
          </p:cNvSpPr>
          <p:nvPr/>
        </p:nvSpPr>
        <p:spPr>
          <a:xfrm>
            <a:off x="4012118" y="1345396"/>
            <a:ext cx="6659526" cy="3844654"/>
          </a:xfrm>
          <a:prstGeom prst="rect">
            <a:avLst/>
          </a:prstGeom>
        </p:spPr>
        <p:txBody>
          <a:bodyPr lIns="117034" tIns="58518" rIns="117034" bIns="58518">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rgbClr val="FFFFFF"/>
                </a:solidFill>
                <a:latin typeface="Century Gothic"/>
                <a:cs typeface="Century Gothic"/>
              </a:rPr>
              <a:t>Native American or American Indian/Alaska Native people make up about 1 percent of the American population. In Oregon we are 1.8 percent. In Oregon classrooms, 1.5 percent of students identify as AI/AN. </a:t>
            </a:r>
          </a:p>
          <a:p>
            <a:pPr marL="0" indent="0">
              <a:buNone/>
            </a:pPr>
            <a:r>
              <a:rPr lang="en-US" sz="2400" dirty="0" smtClean="0">
                <a:solidFill>
                  <a:srgbClr val="FFFFFF"/>
                </a:solidFill>
                <a:latin typeface="Century Gothic"/>
                <a:cs typeface="Century Gothic"/>
              </a:rPr>
              <a:t>☻☻☻☻☻☻☻☻☻☻☻☻☻☻☻☻☻☻☻☻☻☻☻☻☻☻☻☻☻☻☻☻☻☻☻☻☻☻☻☻☻☻☻☻☻☻☻☻☻☻☻☻☻☻☻☻☻☻☻☻☻☻☻☻☻☻☻☻☻☻☻☻☻☻☻☻☻☻☻☻☻☻☻☻☻☻☻☻☻☻☻☻☻☻☻☻☻☻</a:t>
            </a:r>
            <a:r>
              <a:rPr lang="en-US" sz="2400" dirty="0">
                <a:solidFill>
                  <a:schemeClr val="accent6">
                    <a:lumMod val="75000"/>
                  </a:schemeClr>
                </a:solidFill>
                <a:latin typeface="Century Gothic"/>
                <a:cs typeface="Century Gothic"/>
              </a:rPr>
              <a:t>☻☻</a:t>
            </a:r>
          </a:p>
          <a:p>
            <a:pPr marL="0" indent="0">
              <a:buNone/>
            </a:pPr>
            <a:endParaRPr lang="en-US" sz="2400" dirty="0">
              <a:solidFill>
                <a:srgbClr val="FFFFFF"/>
              </a:solidFill>
              <a:latin typeface="Century Gothic"/>
              <a:cs typeface="Century Gothic"/>
            </a:endParaRPr>
          </a:p>
          <a:p>
            <a:endParaRPr lang="en-US" sz="2400" dirty="0" smtClean="0">
              <a:solidFill>
                <a:srgbClr val="FFFFFF"/>
              </a:solidFill>
              <a:latin typeface="Century Gothic"/>
              <a:cs typeface="Century Gothic"/>
            </a:endParaRPr>
          </a:p>
          <a:p>
            <a:endParaRPr lang="en-US" sz="2400" dirty="0">
              <a:solidFill>
                <a:srgbClr val="FFFFFF"/>
              </a:solidFill>
              <a:latin typeface="Century Gothic"/>
              <a:cs typeface="Century Gothic"/>
            </a:endParaRPr>
          </a:p>
          <a:p>
            <a:endParaRPr lang="en-US" sz="2400" dirty="0">
              <a:solidFill>
                <a:srgbClr val="FFFFFF"/>
              </a:solidFill>
              <a:latin typeface="Century Gothic"/>
              <a:cs typeface="Century Gothic"/>
            </a:endParaRPr>
          </a:p>
          <a:p>
            <a:endParaRPr lang="en-US" sz="2400" dirty="0">
              <a:solidFill>
                <a:srgbClr val="FFFFFF"/>
              </a:solidFill>
              <a:latin typeface="Century Gothic"/>
              <a:cs typeface="Century Gothic"/>
            </a:endParaRPr>
          </a:p>
          <a:p>
            <a:endParaRPr lang="en-US" sz="2400" dirty="0">
              <a:solidFill>
                <a:srgbClr val="FFFFFF"/>
              </a:solidFill>
              <a:latin typeface="Century Gothic"/>
              <a:cs typeface="Century Gothic"/>
            </a:endParaRPr>
          </a:p>
          <a:p>
            <a:endParaRPr lang="en-US" sz="2400" dirty="0">
              <a:solidFill>
                <a:srgbClr val="FFFFFF"/>
              </a:solidFill>
              <a:latin typeface="Century Gothic"/>
              <a:cs typeface="Century Gothic"/>
            </a:endParaRPr>
          </a:p>
          <a:p>
            <a:endParaRPr lang="en-US" sz="2400" dirty="0">
              <a:solidFill>
                <a:srgbClr val="FFFFFF"/>
              </a:solidFill>
              <a:latin typeface="Century Gothic"/>
              <a:cs typeface="Century Gothic"/>
            </a:endParaRPr>
          </a:p>
        </p:txBody>
      </p:sp>
      <p:grpSp>
        <p:nvGrpSpPr>
          <p:cNvPr id="15" name="Group 14" title="Roughly 2 in 100 or about 9,161 of 567,098 all Oregon students. "/>
          <p:cNvGrpSpPr/>
          <p:nvPr/>
        </p:nvGrpSpPr>
        <p:grpSpPr>
          <a:xfrm>
            <a:off x="207088" y="5508155"/>
            <a:ext cx="6659526" cy="1200328"/>
            <a:chOff x="3774423" y="4872052"/>
            <a:chExt cx="6659526" cy="1200328"/>
          </a:xfrm>
        </p:grpSpPr>
        <p:sp>
          <p:nvSpPr>
            <p:cNvPr id="3" name="TextBox 2"/>
            <p:cNvSpPr txBox="1"/>
            <p:nvPr/>
          </p:nvSpPr>
          <p:spPr>
            <a:xfrm>
              <a:off x="3884183" y="4872052"/>
              <a:ext cx="6440006" cy="1200328"/>
            </a:xfrm>
            <a:prstGeom prst="rect">
              <a:avLst/>
            </a:prstGeom>
            <a:noFill/>
          </p:spPr>
          <p:txBody>
            <a:bodyPr wrap="square" rtlCol="0">
              <a:spAutoFit/>
            </a:bodyPr>
            <a:lstStyle/>
            <a:p>
              <a:r>
                <a:rPr lang="en-US" sz="2400" dirty="0">
                  <a:solidFill>
                    <a:schemeClr val="bg1"/>
                  </a:solidFill>
                  <a:latin typeface="Century Gothic"/>
                  <a:cs typeface="Century Gothic"/>
                </a:rPr>
                <a:t>Roughly 2 in 100 or about  </a:t>
              </a:r>
              <a:r>
                <a:rPr lang="en-US" sz="2400" dirty="0">
                  <a:solidFill>
                    <a:schemeClr val="accent6">
                      <a:lumMod val="75000"/>
                    </a:schemeClr>
                  </a:solidFill>
                  <a:latin typeface="Century Gothic"/>
                  <a:cs typeface="Century Gothic"/>
                </a:rPr>
                <a:t>9,161</a:t>
              </a:r>
              <a:r>
                <a:rPr lang="en-US" sz="2400" dirty="0">
                  <a:solidFill>
                    <a:schemeClr val="bg1"/>
                  </a:solidFill>
                  <a:latin typeface="Century Gothic"/>
                  <a:cs typeface="Century Gothic"/>
                </a:rPr>
                <a:t> of </a:t>
              </a:r>
              <a:endParaRPr lang="en-US" sz="2400" dirty="0" smtClean="0">
                <a:solidFill>
                  <a:schemeClr val="bg1"/>
                </a:solidFill>
                <a:latin typeface="Century Gothic"/>
                <a:cs typeface="Century Gothic"/>
              </a:endParaRPr>
            </a:p>
            <a:p>
              <a:r>
                <a:rPr lang="en-US" sz="2400" dirty="0" smtClean="0">
                  <a:solidFill>
                    <a:schemeClr val="bg1"/>
                  </a:solidFill>
                  <a:latin typeface="Century Gothic"/>
                  <a:cs typeface="Century Gothic"/>
                </a:rPr>
                <a:t>567,098 </a:t>
              </a:r>
              <a:r>
                <a:rPr lang="en-US" sz="2400" dirty="0">
                  <a:solidFill>
                    <a:schemeClr val="bg1"/>
                  </a:solidFill>
                  <a:latin typeface="Century Gothic"/>
                  <a:cs typeface="Century Gothic"/>
                </a:rPr>
                <a:t>all Oregon students. </a:t>
              </a:r>
            </a:p>
            <a:p>
              <a:endParaRPr lang="en-US" sz="2400" dirty="0"/>
            </a:p>
          </p:txBody>
        </p:sp>
        <p:cxnSp>
          <p:nvCxnSpPr>
            <p:cNvPr id="13" name="Straight Connector 12"/>
            <p:cNvCxnSpPr/>
            <p:nvPr/>
          </p:nvCxnSpPr>
          <p:spPr>
            <a:xfrm>
              <a:off x="3774423" y="4872052"/>
              <a:ext cx="665952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4" name="Oval 3" descr="&quot;&quot;"/>
          <p:cNvSpPr/>
          <p:nvPr/>
        </p:nvSpPr>
        <p:spPr>
          <a:xfrm>
            <a:off x="253128" y="1635196"/>
            <a:ext cx="3292811" cy="3236856"/>
          </a:xfrm>
          <a:prstGeom prst="ellipse">
            <a:avLst/>
          </a:prstGeom>
          <a:blipFill rotWithShape="1">
            <a:blip r:embed="rId4"/>
            <a:tile tx="0" ty="0" sx="100000" sy="100000" flip="none" algn="tl"/>
          </a:blipFill>
          <a:ln w="2857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descr="&quot;&quot;"/>
          <p:cNvCxnSpPr/>
          <p:nvPr/>
        </p:nvCxnSpPr>
        <p:spPr>
          <a:xfrm>
            <a:off x="3774423" y="1301432"/>
            <a:ext cx="665952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6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53" y="0"/>
            <a:ext cx="12161838" cy="6858000"/>
          </a:xfrm>
          <a:prstGeom prst="rect">
            <a:avLst/>
          </a:prstGeom>
        </p:spPr>
      </p:pic>
      <p:cxnSp>
        <p:nvCxnSpPr>
          <p:cNvPr id="17" name="Straight Connector 16" descr="&quot;&quot;"/>
          <p:cNvCxnSpPr/>
          <p:nvPr/>
        </p:nvCxnSpPr>
        <p:spPr>
          <a:xfrm>
            <a:off x="768322" y="1212629"/>
            <a:ext cx="1058023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1758110" y="277878"/>
            <a:ext cx="9590444" cy="1143000"/>
          </a:xfrm>
        </p:spPr>
        <p:txBody>
          <a:bodyPr>
            <a:noAutofit/>
          </a:bodyPr>
          <a:lstStyle/>
          <a:p>
            <a:r>
              <a:rPr lang="en-US" sz="2800" dirty="0">
                <a:solidFill>
                  <a:srgbClr val="FFFFFF"/>
                </a:solidFill>
                <a:latin typeface="Century Gothic"/>
                <a:cs typeface="Century Gothic"/>
              </a:rPr>
              <a:t>Native people in Oregon are members or descendants of over 567 tribal communities.</a:t>
            </a:r>
            <a:r>
              <a:rPr lang="en-US" sz="2800" b="1" dirty="0">
                <a:solidFill>
                  <a:srgbClr val="FFFFFF"/>
                </a:solidFill>
                <a:latin typeface="Century Gothic"/>
                <a:cs typeface="Century Gothic"/>
              </a:rPr>
              <a:t/>
            </a:r>
            <a:br>
              <a:rPr lang="en-US" sz="2800" b="1" dirty="0">
                <a:solidFill>
                  <a:srgbClr val="FFFFFF"/>
                </a:solidFill>
                <a:latin typeface="Century Gothic"/>
                <a:cs typeface="Century Gothic"/>
              </a:rPr>
            </a:br>
            <a:endParaRPr lang="en-US" sz="2800" dirty="0"/>
          </a:p>
        </p:txBody>
      </p:sp>
      <p:graphicFrame>
        <p:nvGraphicFramePr>
          <p:cNvPr id="14" name="Table 13" descr="Not all Native Americans live on or near their reservation. " title="Reservation"/>
          <p:cNvGraphicFramePr>
            <a:graphicFrameLocks noGrp="1"/>
          </p:cNvGraphicFramePr>
          <p:nvPr>
            <p:extLst>
              <p:ext uri="{D42A27DB-BD31-4B8C-83A1-F6EECF244321}">
                <p14:modId xmlns:p14="http://schemas.microsoft.com/office/powerpoint/2010/main" val="783177508"/>
              </p:ext>
            </p:extLst>
          </p:nvPr>
        </p:nvGraphicFramePr>
        <p:xfrm>
          <a:off x="185314" y="1629125"/>
          <a:ext cx="3737106" cy="1085196"/>
        </p:xfrm>
        <a:graphic>
          <a:graphicData uri="http://schemas.openxmlformats.org/drawingml/2006/table">
            <a:tbl>
              <a:tblPr firstRow="1" bandRow="1">
                <a:tableStyleId>{5C22544A-7EE6-4342-B048-85BDC9FD1C3A}</a:tableStyleId>
              </a:tblPr>
              <a:tblGrid>
                <a:gridCol w="273108">
                  <a:extLst>
                    <a:ext uri="{9D8B030D-6E8A-4147-A177-3AD203B41FA5}">
                      <a16:colId xmlns:a16="http://schemas.microsoft.com/office/drawing/2014/main" val="20000"/>
                    </a:ext>
                  </a:extLst>
                </a:gridCol>
                <a:gridCol w="3463998">
                  <a:extLst>
                    <a:ext uri="{9D8B030D-6E8A-4147-A177-3AD203B41FA5}">
                      <a16:colId xmlns:a16="http://schemas.microsoft.com/office/drawing/2014/main" val="20001"/>
                    </a:ext>
                  </a:extLst>
                </a:gridCol>
              </a:tblGrid>
              <a:tr h="1085196">
                <a:tc>
                  <a:txBody>
                    <a:bodyPr/>
                    <a:lstStyle/>
                    <a:p>
                      <a:r>
                        <a:rPr lang="en-US" sz="1400" dirty="0" smtClean="0"/>
                        <a:t>1</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tc>
                  <a:txBody>
                    <a:bodyPr/>
                    <a:lstStyle/>
                    <a:p>
                      <a:pPr marL="0" marR="0" indent="0" algn="l" defTabSz="585171" rtl="0" eaLnBrk="1" fontAlgn="auto" latinLnBrk="0" hangingPunct="1">
                        <a:lnSpc>
                          <a:spcPct val="100000"/>
                        </a:lnSpc>
                        <a:spcBef>
                          <a:spcPts val="0"/>
                        </a:spcBef>
                        <a:spcAft>
                          <a:spcPts val="0"/>
                        </a:spcAft>
                        <a:buClrTx/>
                        <a:buSzTx/>
                        <a:buFontTx/>
                        <a:buNone/>
                        <a:tabLst/>
                        <a:defRPr/>
                      </a:pPr>
                      <a:r>
                        <a:rPr lang="en-US" sz="2000" b="0" dirty="0" smtClean="0">
                          <a:solidFill>
                            <a:srgbClr val="FFFFFF"/>
                          </a:solidFill>
                          <a:latin typeface="Century Gothic"/>
                          <a:cs typeface="Century Gothic"/>
                        </a:rPr>
                        <a:t>Not all Native Americans live on or near their reservation. </a:t>
                      </a: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8" name="Table 27" descr="Some students will have limited or no contact with their native heritage and traditions. &#10;" title="Heritage"/>
          <p:cNvGraphicFramePr>
            <a:graphicFrameLocks noGrp="1"/>
          </p:cNvGraphicFramePr>
          <p:nvPr>
            <p:extLst>
              <p:ext uri="{D42A27DB-BD31-4B8C-83A1-F6EECF244321}">
                <p14:modId xmlns:p14="http://schemas.microsoft.com/office/powerpoint/2010/main" val="3318934150"/>
              </p:ext>
            </p:extLst>
          </p:nvPr>
        </p:nvGraphicFramePr>
        <p:xfrm>
          <a:off x="183222" y="3258732"/>
          <a:ext cx="3776555" cy="1310640"/>
        </p:xfrm>
        <a:graphic>
          <a:graphicData uri="http://schemas.openxmlformats.org/drawingml/2006/table">
            <a:tbl>
              <a:tblPr firstRow="1" bandRow="1">
                <a:tableStyleId>{5C22544A-7EE6-4342-B048-85BDC9FD1C3A}</a:tableStyleId>
              </a:tblPr>
              <a:tblGrid>
                <a:gridCol w="273108">
                  <a:extLst>
                    <a:ext uri="{9D8B030D-6E8A-4147-A177-3AD203B41FA5}">
                      <a16:colId xmlns:a16="http://schemas.microsoft.com/office/drawing/2014/main" val="20000"/>
                    </a:ext>
                  </a:extLst>
                </a:gridCol>
                <a:gridCol w="3503447">
                  <a:extLst>
                    <a:ext uri="{9D8B030D-6E8A-4147-A177-3AD203B41FA5}">
                      <a16:colId xmlns:a16="http://schemas.microsoft.com/office/drawing/2014/main" val="20001"/>
                    </a:ext>
                  </a:extLst>
                </a:gridCol>
              </a:tblGrid>
              <a:tr h="1085196">
                <a:tc>
                  <a:txBody>
                    <a:bodyPr/>
                    <a:lstStyle/>
                    <a:p>
                      <a:pPr algn="ctr"/>
                      <a:r>
                        <a:rPr lang="en-US" sz="1400" dirty="0" smtClean="0"/>
                        <a:t>2</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tc>
                  <a:txBody>
                    <a:bodyPr/>
                    <a:lstStyle/>
                    <a:p>
                      <a:pPr>
                        <a:buClr>
                          <a:srgbClr val="008000"/>
                        </a:buClr>
                      </a:pPr>
                      <a:r>
                        <a:rPr lang="en-US" sz="2000" b="0" dirty="0" smtClean="0">
                          <a:solidFill>
                            <a:srgbClr val="FFFFFF"/>
                          </a:solidFill>
                          <a:latin typeface="Century Gothic"/>
                          <a:cs typeface="Century Gothic"/>
                        </a:rPr>
                        <a:t>Some students will have limited or no contact with their native  heritage and traditions. </a:t>
                      </a:r>
                      <a:endParaRPr lang="en-US" sz="2000" b="0" dirty="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0" name="Table 29" descr="Some AI/AN students are multi-racial.&#10;" title="Multi-racial"/>
          <p:cNvGraphicFramePr>
            <a:graphicFrameLocks noGrp="1"/>
          </p:cNvGraphicFramePr>
          <p:nvPr>
            <p:extLst>
              <p:ext uri="{D42A27DB-BD31-4B8C-83A1-F6EECF244321}">
                <p14:modId xmlns:p14="http://schemas.microsoft.com/office/powerpoint/2010/main" val="1767600975"/>
              </p:ext>
            </p:extLst>
          </p:nvPr>
        </p:nvGraphicFramePr>
        <p:xfrm>
          <a:off x="183222" y="5133006"/>
          <a:ext cx="3776555" cy="749137"/>
        </p:xfrm>
        <a:graphic>
          <a:graphicData uri="http://schemas.openxmlformats.org/drawingml/2006/table">
            <a:tbl>
              <a:tblPr firstRow="1" bandRow="1">
                <a:tableStyleId>{5C22544A-7EE6-4342-B048-85BDC9FD1C3A}</a:tableStyleId>
              </a:tblPr>
              <a:tblGrid>
                <a:gridCol w="273108">
                  <a:extLst>
                    <a:ext uri="{9D8B030D-6E8A-4147-A177-3AD203B41FA5}">
                      <a16:colId xmlns:a16="http://schemas.microsoft.com/office/drawing/2014/main" val="20000"/>
                    </a:ext>
                  </a:extLst>
                </a:gridCol>
                <a:gridCol w="3503447">
                  <a:extLst>
                    <a:ext uri="{9D8B030D-6E8A-4147-A177-3AD203B41FA5}">
                      <a16:colId xmlns:a16="http://schemas.microsoft.com/office/drawing/2014/main" val="20001"/>
                    </a:ext>
                  </a:extLst>
                </a:gridCol>
              </a:tblGrid>
              <a:tr h="749137">
                <a:tc>
                  <a:txBody>
                    <a:bodyPr/>
                    <a:lstStyle/>
                    <a:p>
                      <a:pPr algn="ctr"/>
                      <a:r>
                        <a:rPr lang="en-US" sz="1400" dirty="0" smtClean="0"/>
                        <a:t>3</a:t>
                      </a:r>
                      <a:endParaRPr lang="en-US" sz="1400" dirty="0"/>
                    </a:p>
                  </a:txBody>
                  <a:tcPr anchor="ct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tc>
                  <a:txBody>
                    <a:bodyPr/>
                    <a:lstStyle/>
                    <a:p>
                      <a:pPr>
                        <a:buClr>
                          <a:srgbClr val="008000"/>
                        </a:buClr>
                      </a:pPr>
                      <a:r>
                        <a:rPr lang="en-US" sz="2000" b="0" dirty="0" smtClean="0">
                          <a:solidFill>
                            <a:srgbClr val="FFFFFF"/>
                          </a:solidFill>
                          <a:latin typeface="Century Gothic"/>
                          <a:cs typeface="Century Gothic"/>
                        </a:rPr>
                        <a:t>Some AI/AN students are multi-racial.</a:t>
                      </a:r>
                      <a:endParaRPr lang="en-US" sz="2000" b="0" dirty="0">
                        <a:solidFill>
                          <a:srgbClr val="FFFFFF"/>
                        </a:solidFill>
                        <a:latin typeface="Century Gothic"/>
                        <a:cs typeface="Century Gothic"/>
                      </a:endParaRPr>
                    </a:p>
                  </a:txBody>
                  <a:tcP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1" name="Table 30" descr="Not all AI/AN students are enrolled in a tribe." title="Tribe enrollment"/>
          <p:cNvGraphicFramePr>
            <a:graphicFrameLocks noGrp="1"/>
          </p:cNvGraphicFramePr>
          <p:nvPr>
            <p:extLst>
              <p:ext uri="{D42A27DB-BD31-4B8C-83A1-F6EECF244321}">
                <p14:modId xmlns:p14="http://schemas.microsoft.com/office/powerpoint/2010/main" val="2253700020"/>
              </p:ext>
            </p:extLst>
          </p:nvPr>
        </p:nvGraphicFramePr>
        <p:xfrm>
          <a:off x="7956909" y="1542357"/>
          <a:ext cx="3959776" cy="1085196"/>
        </p:xfrm>
        <a:graphic>
          <a:graphicData uri="http://schemas.openxmlformats.org/drawingml/2006/table">
            <a:tbl>
              <a:tblPr firstRow="1" bandRow="1">
                <a:tableStyleId>{5C22544A-7EE6-4342-B048-85BDC9FD1C3A}</a:tableStyleId>
              </a:tblPr>
              <a:tblGrid>
                <a:gridCol w="3627892">
                  <a:extLst>
                    <a:ext uri="{9D8B030D-6E8A-4147-A177-3AD203B41FA5}">
                      <a16:colId xmlns:a16="http://schemas.microsoft.com/office/drawing/2014/main" val="20000"/>
                    </a:ext>
                  </a:extLst>
                </a:gridCol>
                <a:gridCol w="331884">
                  <a:extLst>
                    <a:ext uri="{9D8B030D-6E8A-4147-A177-3AD203B41FA5}">
                      <a16:colId xmlns:a16="http://schemas.microsoft.com/office/drawing/2014/main" val="20001"/>
                    </a:ext>
                  </a:extLst>
                </a:gridCol>
              </a:tblGrid>
              <a:tr h="1085196">
                <a:tc>
                  <a:txBody>
                    <a:bodyPr/>
                    <a:lstStyle/>
                    <a:p>
                      <a:pPr marL="0" marR="0" indent="0" algn="r" defTabSz="585171" rtl="0" eaLnBrk="1" fontAlgn="auto" latinLnBrk="0" hangingPunct="1">
                        <a:lnSpc>
                          <a:spcPct val="100000"/>
                        </a:lnSpc>
                        <a:spcBef>
                          <a:spcPts val="0"/>
                        </a:spcBef>
                        <a:spcAft>
                          <a:spcPts val="0"/>
                        </a:spcAft>
                        <a:buClrTx/>
                        <a:buSzTx/>
                        <a:buFontTx/>
                        <a:buNone/>
                        <a:tabLst/>
                        <a:defRPr/>
                      </a:pPr>
                      <a:r>
                        <a:rPr lang="en-US" sz="2000" b="0" dirty="0" smtClean="0">
                          <a:solidFill>
                            <a:srgbClr val="FFFFFF"/>
                          </a:solidFill>
                          <a:latin typeface="Century Gothic"/>
                          <a:cs typeface="Century Gothic"/>
                        </a:rPr>
                        <a:t>Not all AI/AN students are enrolled in a tribe.</a:t>
                      </a:r>
                    </a:p>
                  </a:txBody>
                  <a:tcP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ctr" defTabSz="585171"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Century Gothic"/>
                          <a:cs typeface="Century Gothic"/>
                        </a:rPr>
                        <a:t>4</a:t>
                      </a:r>
                      <a:endParaRPr lang="en-US" sz="1400" b="0" dirty="0" smtClean="0">
                        <a:solidFill>
                          <a:srgbClr val="FFFFFF"/>
                        </a:solidFill>
                        <a:latin typeface="Century Gothic"/>
                        <a:cs typeface="Century Gothic"/>
                      </a:endParaRPr>
                    </a:p>
                  </a:txBody>
                  <a:tcPr anchor="ct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extLst>
                  <a:ext uri="{0D108BD9-81ED-4DB2-BD59-A6C34878D82A}">
                    <a16:rowId xmlns:a16="http://schemas.microsoft.com/office/drawing/2014/main" val="10000"/>
                  </a:ext>
                </a:extLst>
              </a:tr>
            </a:tbl>
          </a:graphicData>
        </a:graphic>
      </p:graphicFrame>
      <p:graphicFrame>
        <p:nvGraphicFramePr>
          <p:cNvPr id="32" name="Table 31" descr="Not all Native students will receive benefits from a tribe." title="Tribe benefits"/>
          <p:cNvGraphicFramePr>
            <a:graphicFrameLocks noGrp="1"/>
          </p:cNvGraphicFramePr>
          <p:nvPr>
            <p:extLst>
              <p:ext uri="{D42A27DB-BD31-4B8C-83A1-F6EECF244321}">
                <p14:modId xmlns:p14="http://schemas.microsoft.com/office/powerpoint/2010/main" val="2303885793"/>
              </p:ext>
            </p:extLst>
          </p:nvPr>
        </p:nvGraphicFramePr>
        <p:xfrm>
          <a:off x="7956909" y="3251913"/>
          <a:ext cx="3959777" cy="1317459"/>
        </p:xfrm>
        <a:graphic>
          <a:graphicData uri="http://schemas.openxmlformats.org/drawingml/2006/table">
            <a:tbl>
              <a:tblPr firstRow="1" bandRow="1">
                <a:tableStyleId>{5C22544A-7EE6-4342-B048-85BDC9FD1C3A}</a:tableStyleId>
              </a:tblPr>
              <a:tblGrid>
                <a:gridCol w="3627893">
                  <a:extLst>
                    <a:ext uri="{9D8B030D-6E8A-4147-A177-3AD203B41FA5}">
                      <a16:colId xmlns:a16="http://schemas.microsoft.com/office/drawing/2014/main" val="20000"/>
                    </a:ext>
                  </a:extLst>
                </a:gridCol>
                <a:gridCol w="331884">
                  <a:extLst>
                    <a:ext uri="{9D8B030D-6E8A-4147-A177-3AD203B41FA5}">
                      <a16:colId xmlns:a16="http://schemas.microsoft.com/office/drawing/2014/main" val="20001"/>
                    </a:ext>
                  </a:extLst>
                </a:gridCol>
              </a:tblGrid>
              <a:tr h="1317459">
                <a:tc>
                  <a:txBody>
                    <a:bodyPr/>
                    <a:lstStyle/>
                    <a:p>
                      <a:pPr algn="r">
                        <a:buClr>
                          <a:srgbClr val="008000"/>
                        </a:buClr>
                      </a:pPr>
                      <a:r>
                        <a:rPr lang="en-US" sz="2000" b="0" dirty="0" smtClean="0">
                          <a:solidFill>
                            <a:srgbClr val="FFFFFF"/>
                          </a:solidFill>
                          <a:latin typeface="Century Gothic"/>
                          <a:cs typeface="Century Gothic"/>
                        </a:rPr>
                        <a:t>Not all Native students will</a:t>
                      </a:r>
                      <a:r>
                        <a:rPr lang="en-US" sz="2000" b="0" baseline="0" dirty="0" smtClean="0">
                          <a:solidFill>
                            <a:srgbClr val="FFFFFF"/>
                          </a:solidFill>
                          <a:latin typeface="Century Gothic"/>
                          <a:cs typeface="Century Gothic"/>
                        </a:rPr>
                        <a:t> receive benefits from a tribe.</a:t>
                      </a:r>
                      <a:endParaRPr lang="en-US" sz="2000" b="0" dirty="0">
                        <a:solidFill>
                          <a:srgbClr val="FFFFFF"/>
                        </a:solidFill>
                        <a:latin typeface="Century Gothic"/>
                        <a:cs typeface="Century Gothic"/>
                      </a:endParaRPr>
                    </a:p>
                  </a:txBody>
                  <a:tcP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ctr" defTabSz="585171"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Century Gothic"/>
                          <a:cs typeface="Century Gothic"/>
                        </a:rPr>
                        <a:t>5</a:t>
                      </a:r>
                      <a:endParaRPr lang="en-US" sz="1400" b="0" dirty="0" smtClean="0">
                        <a:solidFill>
                          <a:srgbClr val="FFFFFF"/>
                        </a:solidFill>
                        <a:latin typeface="Century Gothic"/>
                        <a:cs typeface="Century Gothic"/>
                      </a:endParaRPr>
                    </a:p>
                  </a:txBody>
                  <a:tcPr anchor="ct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extLst>
                  <a:ext uri="{0D108BD9-81ED-4DB2-BD59-A6C34878D82A}">
                    <a16:rowId xmlns:a16="http://schemas.microsoft.com/office/drawing/2014/main" val="10000"/>
                  </a:ext>
                </a:extLst>
              </a:tr>
            </a:tbl>
          </a:graphicData>
        </a:graphic>
      </p:graphicFrame>
      <p:graphicFrame>
        <p:nvGraphicFramePr>
          <p:cNvPr id="33" name="Table 32" descr="Not all Native students attend Bureau of Indian Education Schools." title="Indian Education Schools"/>
          <p:cNvGraphicFramePr>
            <a:graphicFrameLocks noGrp="1"/>
          </p:cNvGraphicFramePr>
          <p:nvPr>
            <p:extLst>
              <p:ext uri="{D42A27DB-BD31-4B8C-83A1-F6EECF244321}">
                <p14:modId xmlns:p14="http://schemas.microsoft.com/office/powerpoint/2010/main" val="973963853"/>
              </p:ext>
            </p:extLst>
          </p:nvPr>
        </p:nvGraphicFramePr>
        <p:xfrm>
          <a:off x="7956908" y="5133006"/>
          <a:ext cx="3959777" cy="1005840"/>
        </p:xfrm>
        <a:graphic>
          <a:graphicData uri="http://schemas.openxmlformats.org/drawingml/2006/table">
            <a:tbl>
              <a:tblPr firstRow="1" bandRow="1">
                <a:tableStyleId>{5C22544A-7EE6-4342-B048-85BDC9FD1C3A}</a:tableStyleId>
              </a:tblPr>
              <a:tblGrid>
                <a:gridCol w="3627893">
                  <a:extLst>
                    <a:ext uri="{9D8B030D-6E8A-4147-A177-3AD203B41FA5}">
                      <a16:colId xmlns:a16="http://schemas.microsoft.com/office/drawing/2014/main" val="20000"/>
                    </a:ext>
                  </a:extLst>
                </a:gridCol>
                <a:gridCol w="331884">
                  <a:extLst>
                    <a:ext uri="{9D8B030D-6E8A-4147-A177-3AD203B41FA5}">
                      <a16:colId xmlns:a16="http://schemas.microsoft.com/office/drawing/2014/main" val="20001"/>
                    </a:ext>
                  </a:extLst>
                </a:gridCol>
              </a:tblGrid>
              <a:tr h="713937">
                <a:tc>
                  <a:txBody>
                    <a:bodyPr/>
                    <a:lstStyle/>
                    <a:p>
                      <a:pPr algn="r"/>
                      <a:r>
                        <a:rPr lang="en-US" sz="2000" b="0" dirty="0" smtClean="0">
                          <a:solidFill>
                            <a:srgbClr val="FFFFFF"/>
                          </a:solidFill>
                          <a:latin typeface="Century Gothic"/>
                          <a:cs typeface="Century Gothic"/>
                        </a:rPr>
                        <a:t>Not</a:t>
                      </a:r>
                      <a:r>
                        <a:rPr lang="en-US" sz="2000" b="0" baseline="0" dirty="0" smtClean="0">
                          <a:solidFill>
                            <a:srgbClr val="FFFFFF"/>
                          </a:solidFill>
                          <a:latin typeface="Century Gothic"/>
                          <a:cs typeface="Century Gothic"/>
                        </a:rPr>
                        <a:t> all Native students attend Bureau of Indian Education Schools </a:t>
                      </a:r>
                      <a:endParaRPr lang="en-US" sz="2000" b="0" dirty="0">
                        <a:solidFill>
                          <a:srgbClr val="FFFFFF"/>
                        </a:solidFill>
                        <a:latin typeface="Century Gothic"/>
                        <a:cs typeface="Century Gothic"/>
                      </a:endParaRPr>
                    </a:p>
                  </a:txBody>
                  <a:tcPr>
                    <a:lnL w="6350" cap="flat" cmpd="sng" algn="ctr">
                      <a:solidFill>
                        <a:prstClr val="white"/>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ctr" defTabSz="585171"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Century Gothic"/>
                          <a:cs typeface="Century Gothic"/>
                        </a:rPr>
                        <a:t>6</a:t>
                      </a:r>
                      <a:endParaRPr lang="en-US" sz="1400" b="0" dirty="0" smtClean="0">
                        <a:solidFill>
                          <a:srgbClr val="FFFFFF"/>
                        </a:solidFill>
                        <a:latin typeface="Century Gothic"/>
                        <a:cs typeface="Century Gothic"/>
                      </a:endParaRPr>
                    </a:p>
                  </a:txBody>
                  <a:tcPr anchor="ctr">
                    <a:lnL w="6350" cap="flat" cmpd="sng" algn="ctr">
                      <a:solidFill>
                        <a:scrgbClr r="0" g="0" b="0"/>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solidFill>
                      <a:srgbClr val="C86A35"/>
                    </a:solidFill>
                  </a:tcPr>
                </a:tc>
                <a:extLst>
                  <a:ext uri="{0D108BD9-81ED-4DB2-BD59-A6C34878D82A}">
                    <a16:rowId xmlns:a16="http://schemas.microsoft.com/office/drawing/2014/main" val="10000"/>
                  </a:ext>
                </a:extLst>
              </a:tr>
            </a:tbl>
          </a:graphicData>
        </a:graphic>
      </p:graphicFrame>
      <p:sp>
        <p:nvSpPr>
          <p:cNvPr id="2" name="Rectangle 1" descr="Map of the United States"/>
          <p:cNvSpPr/>
          <p:nvPr/>
        </p:nvSpPr>
        <p:spPr>
          <a:xfrm>
            <a:off x="4388347" y="2350890"/>
            <a:ext cx="3324168" cy="2462841"/>
          </a:xfrm>
          <a:prstGeom prst="rect">
            <a:avLst/>
          </a:prstGeom>
          <a:blipFill rotWithShape="1">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16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311" y="-204871"/>
            <a:ext cx="13794014" cy="7731006"/>
          </a:xfrm>
          <a:prstGeom prst="rect">
            <a:avLst/>
          </a:prstGeom>
        </p:spPr>
      </p:pic>
      <p:sp>
        <p:nvSpPr>
          <p:cNvPr id="2" name="Title 1"/>
          <p:cNvSpPr>
            <a:spLocks noGrp="1"/>
          </p:cNvSpPr>
          <p:nvPr>
            <p:ph type="title"/>
          </p:nvPr>
        </p:nvSpPr>
        <p:spPr>
          <a:xfrm>
            <a:off x="135852" y="164824"/>
            <a:ext cx="10945654" cy="1155974"/>
          </a:xfrm>
        </p:spPr>
        <p:txBody>
          <a:bodyPr>
            <a:noAutofit/>
          </a:bodyPr>
          <a:lstStyle/>
          <a:p>
            <a:pPr algn="l"/>
            <a:r>
              <a:rPr lang="en-US" sz="4000" dirty="0" smtClean="0">
                <a:latin typeface="Century Gothic"/>
                <a:cs typeface="Century Gothic"/>
              </a:rPr>
              <a:t>AGENDA</a:t>
            </a:r>
            <a:endParaRPr lang="en-US" sz="4000" dirty="0"/>
          </a:p>
        </p:txBody>
      </p:sp>
      <p:sp>
        <p:nvSpPr>
          <p:cNvPr id="41" name="Chevron 40"/>
          <p:cNvSpPr/>
          <p:nvPr/>
        </p:nvSpPr>
        <p:spPr>
          <a:xfrm>
            <a:off x="-348881" y="2802943"/>
            <a:ext cx="3525787" cy="1679885"/>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The plan itself</a:t>
            </a:r>
            <a:endParaRPr lang="en-US" sz="2000" dirty="0">
              <a:latin typeface="Century Gothic"/>
              <a:cs typeface="Century Gothic"/>
            </a:endParaRPr>
          </a:p>
        </p:txBody>
      </p:sp>
      <p:sp>
        <p:nvSpPr>
          <p:cNvPr id="40" name="Chevron 39"/>
          <p:cNvSpPr/>
          <p:nvPr/>
        </p:nvSpPr>
        <p:spPr>
          <a:xfrm>
            <a:off x="2471526" y="2802943"/>
            <a:ext cx="3525787" cy="1679885"/>
          </a:xfrm>
          <a:prstGeom prst="chevr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What can ODE do?</a:t>
            </a:r>
            <a:endParaRPr lang="en-US" sz="2000" dirty="0">
              <a:latin typeface="Century Gothic"/>
              <a:cs typeface="Century Gothic"/>
            </a:endParaRPr>
          </a:p>
        </p:txBody>
      </p:sp>
      <p:sp>
        <p:nvSpPr>
          <p:cNvPr id="36" name="Chevron 35"/>
          <p:cNvSpPr/>
          <p:nvPr/>
        </p:nvSpPr>
        <p:spPr>
          <a:xfrm>
            <a:off x="5291933" y="2809182"/>
            <a:ext cx="3525787" cy="1679885"/>
          </a:xfrm>
          <a:prstGeom prst="chevron">
            <a:avLst/>
          </a:prstGeom>
          <a:solidFill>
            <a:srgbClr val="80004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Why do we need a plan?</a:t>
            </a:r>
            <a:endParaRPr lang="en-US" sz="2000" dirty="0">
              <a:latin typeface="Century Gothic"/>
              <a:cs typeface="Century Gothic"/>
            </a:endParaRPr>
          </a:p>
        </p:txBody>
      </p:sp>
      <p:sp>
        <p:nvSpPr>
          <p:cNvPr id="39" name="Chevron 38"/>
          <p:cNvSpPr/>
          <p:nvPr/>
        </p:nvSpPr>
        <p:spPr>
          <a:xfrm>
            <a:off x="8074984" y="2802943"/>
            <a:ext cx="3525787" cy="1679885"/>
          </a:xfrm>
          <a:prstGeom prst="chevr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buClr>
                <a:schemeClr val="tx2"/>
              </a:buClr>
            </a:pPr>
            <a:r>
              <a:rPr lang="en-US" sz="2000" dirty="0" smtClean="0">
                <a:latin typeface="Century Gothic"/>
                <a:cs typeface="Century Gothic"/>
              </a:rPr>
              <a:t>Landscape of Indian Country in Oregon</a:t>
            </a:r>
            <a:endParaRPr lang="en-US" sz="2000" dirty="0">
              <a:latin typeface="Century Gothic"/>
              <a:cs typeface="Century Gothic"/>
            </a:endParaRPr>
          </a:p>
        </p:txBody>
      </p:sp>
      <p:pic>
        <p:nvPicPr>
          <p:cNvPr id="10" name="Picture 9"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586" y="11854"/>
            <a:ext cx="2540563" cy="669735"/>
          </a:xfrm>
          <a:prstGeom prst="rect">
            <a:avLst/>
          </a:prstGeom>
        </p:spPr>
      </p:pic>
      <p:pic>
        <p:nvPicPr>
          <p:cNvPr id="8" name="Picture 7" descr="Chief Education Offi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1506" y="585405"/>
            <a:ext cx="1019115" cy="939120"/>
          </a:xfrm>
          <a:prstGeom prst="rect">
            <a:avLst/>
          </a:prstGeom>
        </p:spPr>
      </p:pic>
    </p:spTree>
    <p:extLst>
      <p:ext uri="{BB962C8B-B14F-4D97-AF65-F5344CB8AC3E}">
        <p14:creationId xmlns:p14="http://schemas.microsoft.com/office/powerpoint/2010/main" val="17764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animBg="1"/>
      <p:bldP spid="40" grpId="1" animBg="1"/>
      <p:bldP spid="36" grpId="1" animBg="1"/>
      <p:bldP spid="36" grpId="3"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1930 to 1900</a:t>
            </a:r>
            <a:endParaRPr lang="en-US" dirty="0"/>
          </a:p>
        </p:txBody>
      </p:sp>
      <p:pic>
        <p:nvPicPr>
          <p:cNvPr id="3" name="Picture 2"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61839" cy="7683974"/>
          </a:xfrm>
          <a:prstGeom prst="rect">
            <a:avLst/>
          </a:prstGeom>
        </p:spPr>
      </p:pic>
      <p:pic>
        <p:nvPicPr>
          <p:cNvPr id="4" name="Picture 3"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568" y="83559"/>
            <a:ext cx="2459048" cy="648247"/>
          </a:xfrm>
          <a:prstGeom prst="rect">
            <a:avLst/>
          </a:prstGeom>
        </p:spPr>
      </p:pic>
      <p:cxnSp>
        <p:nvCxnSpPr>
          <p:cNvPr id="7" name="Straight Connector 6" title="Dividing line for year graph"/>
          <p:cNvCxnSpPr/>
          <p:nvPr/>
        </p:nvCxnSpPr>
        <p:spPr>
          <a:xfrm>
            <a:off x="0" y="3981891"/>
            <a:ext cx="12358403"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Oval 9" descr="&quot;&quot;" title="1972"/>
          <p:cNvSpPr/>
          <p:nvPr/>
        </p:nvSpPr>
        <p:spPr>
          <a:xfrm>
            <a:off x="8693213" y="386086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quot;&quot;" title="1930"/>
          <p:cNvSpPr/>
          <p:nvPr/>
        </p:nvSpPr>
        <p:spPr>
          <a:xfrm>
            <a:off x="367854" y="3844117"/>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descr="&quot;&quot;" title="1950"/>
          <p:cNvSpPr/>
          <p:nvPr/>
        </p:nvSpPr>
        <p:spPr>
          <a:xfrm>
            <a:off x="3745715" y="384952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5" name="Oval 14" descr="&quot;&quot;" title="1978"/>
          <p:cNvSpPr/>
          <p:nvPr/>
        </p:nvSpPr>
        <p:spPr>
          <a:xfrm>
            <a:off x="9474282" y="3861293"/>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descr="&quot;&quot;" title="1975"/>
          <p:cNvSpPr/>
          <p:nvPr/>
        </p:nvSpPr>
        <p:spPr>
          <a:xfrm>
            <a:off x="9084431" y="385147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descr="&quot;&quot;" title="1990"/>
          <p:cNvSpPr/>
          <p:nvPr/>
        </p:nvSpPr>
        <p:spPr>
          <a:xfrm>
            <a:off x="11611522" y="385147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title="unlisted year"/>
          <p:cNvSpPr/>
          <p:nvPr/>
        </p:nvSpPr>
        <p:spPr>
          <a:xfrm>
            <a:off x="11151230" y="3854983"/>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6388" y="4120482"/>
            <a:ext cx="759761" cy="400110"/>
          </a:xfrm>
          <a:prstGeom prst="rect">
            <a:avLst/>
          </a:prstGeom>
          <a:noFill/>
        </p:spPr>
        <p:txBody>
          <a:bodyPr wrap="square" rtlCol="0">
            <a:spAutoFit/>
          </a:bodyPr>
          <a:lstStyle/>
          <a:p>
            <a:r>
              <a:rPr lang="en-US" sz="2000" dirty="0" smtClean="0"/>
              <a:t>1930</a:t>
            </a:r>
            <a:endParaRPr lang="en-US" sz="2000" dirty="0"/>
          </a:p>
        </p:txBody>
      </p:sp>
      <p:sp>
        <p:nvSpPr>
          <p:cNvPr id="28" name="Rectangle 27"/>
          <p:cNvSpPr/>
          <p:nvPr/>
        </p:nvSpPr>
        <p:spPr>
          <a:xfrm>
            <a:off x="90032" y="4591760"/>
            <a:ext cx="3011730" cy="1569660"/>
          </a:xfrm>
          <a:prstGeom prst="rect">
            <a:avLst/>
          </a:prstGeom>
        </p:spPr>
        <p:txBody>
          <a:bodyPr wrap="square">
            <a:spAutoFit/>
          </a:bodyPr>
          <a:lstStyle/>
          <a:p>
            <a:r>
              <a:rPr lang="en-US" sz="1600" b="1" dirty="0"/>
              <a:t>Johnson O’Malley </a:t>
            </a:r>
            <a:r>
              <a:rPr lang="en-US" sz="1600" b="1" dirty="0" smtClean="0"/>
              <a:t>Act</a:t>
            </a:r>
            <a:r>
              <a:rPr lang="en-US" sz="1600" dirty="0" smtClean="0"/>
              <a:t>: </a:t>
            </a:r>
            <a:r>
              <a:rPr lang="en-US" sz="1600" dirty="0"/>
              <a:t>Provides financial assistance </a:t>
            </a:r>
            <a:r>
              <a:rPr lang="en-US" sz="1600" dirty="0" smtClean="0"/>
              <a:t>for supplemental</a:t>
            </a:r>
            <a:r>
              <a:rPr lang="en-US" sz="1600" dirty="0"/>
              <a:t> </a:t>
            </a:r>
            <a:r>
              <a:rPr lang="en-US" sz="1600" dirty="0" smtClean="0"/>
              <a:t>programs </a:t>
            </a:r>
            <a:r>
              <a:rPr lang="en-US" sz="1600" dirty="0"/>
              <a:t>designed to meet the specialized </a:t>
            </a:r>
            <a:r>
              <a:rPr lang="en-US" sz="1600" dirty="0" smtClean="0"/>
              <a:t>and unique </a:t>
            </a:r>
            <a:r>
              <a:rPr lang="en-US" sz="1600" dirty="0"/>
              <a:t>educational needs </a:t>
            </a:r>
            <a:r>
              <a:rPr lang="en-US" sz="1600" dirty="0" smtClean="0"/>
              <a:t>of eligible </a:t>
            </a:r>
            <a:r>
              <a:rPr lang="en-US" sz="1600" dirty="0"/>
              <a:t>Indian students.</a:t>
            </a:r>
          </a:p>
        </p:txBody>
      </p:sp>
      <p:sp>
        <p:nvSpPr>
          <p:cNvPr id="29" name="TextBox 28"/>
          <p:cNvSpPr txBox="1"/>
          <p:nvPr/>
        </p:nvSpPr>
        <p:spPr>
          <a:xfrm>
            <a:off x="3513254" y="3411022"/>
            <a:ext cx="759761" cy="400110"/>
          </a:xfrm>
          <a:prstGeom prst="rect">
            <a:avLst/>
          </a:prstGeom>
          <a:noFill/>
        </p:spPr>
        <p:txBody>
          <a:bodyPr wrap="square" rtlCol="0">
            <a:spAutoFit/>
          </a:bodyPr>
          <a:lstStyle/>
          <a:p>
            <a:r>
              <a:rPr lang="en-US" sz="2000" dirty="0" smtClean="0"/>
              <a:t>1950</a:t>
            </a:r>
            <a:endParaRPr lang="en-US" sz="2000" dirty="0"/>
          </a:p>
        </p:txBody>
      </p:sp>
      <p:sp>
        <p:nvSpPr>
          <p:cNvPr id="30" name="Rectangle 29"/>
          <p:cNvSpPr/>
          <p:nvPr/>
        </p:nvSpPr>
        <p:spPr>
          <a:xfrm>
            <a:off x="2101331" y="2098179"/>
            <a:ext cx="3602542" cy="1323439"/>
          </a:xfrm>
          <a:prstGeom prst="rect">
            <a:avLst/>
          </a:prstGeom>
        </p:spPr>
        <p:txBody>
          <a:bodyPr wrap="square">
            <a:spAutoFit/>
          </a:bodyPr>
          <a:lstStyle/>
          <a:p>
            <a:r>
              <a:rPr lang="en-US" sz="1600" b="1" dirty="0" smtClean="0"/>
              <a:t>Impact Aid Law</a:t>
            </a:r>
            <a:r>
              <a:rPr lang="en-US" sz="1600" dirty="0" smtClean="0"/>
              <a:t>: Provides </a:t>
            </a:r>
            <a:r>
              <a:rPr lang="en-US" sz="1600" dirty="0"/>
              <a:t>assistance to local school districts </a:t>
            </a:r>
            <a:r>
              <a:rPr lang="en-US" sz="1600" dirty="0" smtClean="0"/>
              <a:t>with concentrations </a:t>
            </a:r>
            <a:r>
              <a:rPr lang="en-US" sz="1600" dirty="0"/>
              <a:t>of children residing on Indian lands, military bases, low-</a:t>
            </a:r>
            <a:r>
              <a:rPr lang="en-US" sz="1600" dirty="0" smtClean="0"/>
              <a:t>rent housing </a:t>
            </a:r>
            <a:r>
              <a:rPr lang="en-US" sz="1600" dirty="0"/>
              <a:t>properties, or other Federal properties.</a:t>
            </a:r>
          </a:p>
        </p:txBody>
      </p:sp>
      <p:sp>
        <p:nvSpPr>
          <p:cNvPr id="20" name="TextBox 19"/>
          <p:cNvSpPr txBox="1"/>
          <p:nvPr/>
        </p:nvSpPr>
        <p:spPr>
          <a:xfrm>
            <a:off x="8432355" y="4099189"/>
            <a:ext cx="759761" cy="400110"/>
          </a:xfrm>
          <a:prstGeom prst="rect">
            <a:avLst/>
          </a:prstGeom>
          <a:noFill/>
        </p:spPr>
        <p:txBody>
          <a:bodyPr wrap="square" rtlCol="0">
            <a:spAutoFit/>
          </a:bodyPr>
          <a:lstStyle/>
          <a:p>
            <a:r>
              <a:rPr lang="en-US" sz="2000" dirty="0" smtClean="0"/>
              <a:t>1972</a:t>
            </a:r>
            <a:endParaRPr lang="en-US" sz="2000" dirty="0"/>
          </a:p>
        </p:txBody>
      </p:sp>
      <p:sp>
        <p:nvSpPr>
          <p:cNvPr id="31" name="Rectangle 30"/>
          <p:cNvSpPr/>
          <p:nvPr/>
        </p:nvSpPr>
        <p:spPr>
          <a:xfrm>
            <a:off x="5645133" y="4588632"/>
            <a:ext cx="3546983" cy="1815882"/>
          </a:xfrm>
          <a:prstGeom prst="rect">
            <a:avLst/>
          </a:prstGeom>
        </p:spPr>
        <p:txBody>
          <a:bodyPr wrap="square">
            <a:spAutoFit/>
          </a:bodyPr>
          <a:lstStyle/>
          <a:p>
            <a:r>
              <a:rPr lang="en-US" sz="1600" b="1" dirty="0"/>
              <a:t>Indian Education </a:t>
            </a:r>
            <a:r>
              <a:rPr lang="en-US" sz="1600" b="1" dirty="0" smtClean="0"/>
              <a:t>Act</a:t>
            </a:r>
            <a:r>
              <a:rPr lang="en-US" sz="1600" dirty="0" smtClean="0"/>
              <a:t>: </a:t>
            </a:r>
            <a:r>
              <a:rPr lang="en-US" sz="1600" dirty="0"/>
              <a:t>Provides formula grant and competitive </a:t>
            </a:r>
            <a:r>
              <a:rPr lang="en-US" sz="1600" dirty="0" smtClean="0"/>
              <a:t>grant assistance </a:t>
            </a:r>
            <a:r>
              <a:rPr lang="en-US" sz="1600" dirty="0"/>
              <a:t>to local education agencies and Indian-controlled schools for </a:t>
            </a:r>
            <a:r>
              <a:rPr lang="en-US" sz="1600" dirty="0" smtClean="0"/>
              <a:t>programs to </a:t>
            </a:r>
            <a:r>
              <a:rPr lang="en-US" sz="1600" dirty="0"/>
              <a:t>address the special educational and culturally related academic needs of </a:t>
            </a:r>
            <a:r>
              <a:rPr lang="en-US" sz="1600" dirty="0" smtClean="0"/>
              <a:t>Indian children</a:t>
            </a:r>
            <a:r>
              <a:rPr lang="en-US" sz="1600" dirty="0"/>
              <a:t>.</a:t>
            </a:r>
          </a:p>
        </p:txBody>
      </p:sp>
      <p:sp>
        <p:nvSpPr>
          <p:cNvPr id="33" name="TextBox 32"/>
          <p:cNvSpPr txBox="1"/>
          <p:nvPr/>
        </p:nvSpPr>
        <p:spPr>
          <a:xfrm>
            <a:off x="8823575" y="3445042"/>
            <a:ext cx="759761" cy="400110"/>
          </a:xfrm>
          <a:prstGeom prst="rect">
            <a:avLst/>
          </a:prstGeom>
          <a:noFill/>
        </p:spPr>
        <p:txBody>
          <a:bodyPr wrap="square" rtlCol="0">
            <a:spAutoFit/>
          </a:bodyPr>
          <a:lstStyle/>
          <a:p>
            <a:r>
              <a:rPr lang="en-US" sz="2000" dirty="0" smtClean="0"/>
              <a:t>1975</a:t>
            </a:r>
            <a:endParaRPr lang="en-US" sz="2000" dirty="0"/>
          </a:p>
        </p:txBody>
      </p:sp>
      <p:sp>
        <p:nvSpPr>
          <p:cNvPr id="32" name="TextBox 31"/>
          <p:cNvSpPr txBox="1"/>
          <p:nvPr/>
        </p:nvSpPr>
        <p:spPr>
          <a:xfrm>
            <a:off x="7318228" y="1538440"/>
            <a:ext cx="3895280" cy="1815882"/>
          </a:xfrm>
          <a:prstGeom prst="rect">
            <a:avLst/>
          </a:prstGeom>
          <a:noFill/>
        </p:spPr>
        <p:txBody>
          <a:bodyPr wrap="square" rtlCol="0">
            <a:spAutoFit/>
          </a:bodyPr>
          <a:lstStyle/>
          <a:p>
            <a:r>
              <a:rPr lang="en-US" sz="1600" b="1" dirty="0"/>
              <a:t>Indian Self-Determination and Education Assistance </a:t>
            </a:r>
            <a:r>
              <a:rPr lang="en-US" sz="1600" b="1" dirty="0" smtClean="0"/>
              <a:t>Act</a:t>
            </a:r>
            <a:r>
              <a:rPr lang="en-US" sz="1600" dirty="0" smtClean="0"/>
              <a:t>: Declares that </a:t>
            </a:r>
            <a:r>
              <a:rPr lang="en-US" sz="1600" dirty="0"/>
              <a:t>the U.S. Congress recognizes a Federal obligation to be responsive to </a:t>
            </a:r>
            <a:r>
              <a:rPr lang="en-US" sz="1600" dirty="0" smtClean="0"/>
              <a:t>the principle </a:t>
            </a:r>
            <a:r>
              <a:rPr lang="en-US" sz="1600" dirty="0"/>
              <a:t>of self-determination through Indian participation, decision-making </a:t>
            </a:r>
            <a:r>
              <a:rPr lang="en-US" sz="1600" dirty="0" smtClean="0"/>
              <a:t>and administration </a:t>
            </a:r>
            <a:r>
              <a:rPr lang="en-US" sz="1600" dirty="0"/>
              <a:t>of educational and service programs.</a:t>
            </a:r>
          </a:p>
        </p:txBody>
      </p:sp>
      <p:sp>
        <p:nvSpPr>
          <p:cNvPr id="34" name="TextBox 33"/>
          <p:cNvSpPr txBox="1"/>
          <p:nvPr/>
        </p:nvSpPr>
        <p:spPr>
          <a:xfrm>
            <a:off x="9265868" y="4107846"/>
            <a:ext cx="759761" cy="400110"/>
          </a:xfrm>
          <a:prstGeom prst="rect">
            <a:avLst/>
          </a:prstGeom>
          <a:noFill/>
        </p:spPr>
        <p:txBody>
          <a:bodyPr wrap="square" rtlCol="0">
            <a:spAutoFit/>
          </a:bodyPr>
          <a:lstStyle/>
          <a:p>
            <a:r>
              <a:rPr lang="en-US" sz="2000" dirty="0" smtClean="0"/>
              <a:t>1978</a:t>
            </a:r>
            <a:endParaRPr lang="en-US" sz="2000" dirty="0"/>
          </a:p>
        </p:txBody>
      </p:sp>
      <p:sp>
        <p:nvSpPr>
          <p:cNvPr id="19" name="TextBox 18"/>
          <p:cNvSpPr txBox="1"/>
          <p:nvPr/>
        </p:nvSpPr>
        <p:spPr>
          <a:xfrm>
            <a:off x="11275967" y="4143162"/>
            <a:ext cx="759761" cy="400110"/>
          </a:xfrm>
          <a:prstGeom prst="rect">
            <a:avLst/>
          </a:prstGeom>
          <a:noFill/>
        </p:spPr>
        <p:txBody>
          <a:bodyPr wrap="square" rtlCol="0">
            <a:spAutoFit/>
          </a:bodyPr>
          <a:lstStyle/>
          <a:p>
            <a:r>
              <a:rPr lang="en-US" sz="2000" dirty="0" smtClean="0"/>
              <a:t>1990</a:t>
            </a:r>
            <a:endParaRPr lang="en-US" sz="2000" dirty="0"/>
          </a:p>
        </p:txBody>
      </p:sp>
    </p:spTree>
    <p:extLst>
      <p:ext uri="{BB962C8B-B14F-4D97-AF65-F5344CB8AC3E}">
        <p14:creationId xmlns:p14="http://schemas.microsoft.com/office/powerpoint/2010/main" val="9245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1" grpId="0"/>
      <p:bldP spid="28" grpId="0"/>
      <p:bldP spid="29" grpId="0"/>
      <p:bldP spid="30" grpId="0"/>
      <p:bldP spid="20" grpId="0"/>
      <p:bldP spid="31" grpId="0"/>
      <p:bldP spid="33"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1972 to 1900</a:t>
            </a:r>
            <a:endParaRPr lang="en-US" dirty="0"/>
          </a:p>
        </p:txBody>
      </p:sp>
      <p:pic>
        <p:nvPicPr>
          <p:cNvPr id="3" name="Picture 2" descr="&quot;&quot;" title="Orange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58404" cy="7683974"/>
          </a:xfrm>
          <a:prstGeom prst="rect">
            <a:avLst/>
          </a:prstGeom>
        </p:spPr>
      </p:pic>
      <p:pic>
        <p:nvPicPr>
          <p:cNvPr id="4" name="Picture 3" descr="Oregon Department of Education" title="O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568" y="83559"/>
            <a:ext cx="2459048" cy="648247"/>
          </a:xfrm>
          <a:prstGeom prst="rect">
            <a:avLst/>
          </a:prstGeom>
        </p:spPr>
      </p:pic>
      <p:cxnSp>
        <p:nvCxnSpPr>
          <p:cNvPr id="7" name="Straight Connector 6" title="Dividing line for year graph"/>
          <p:cNvCxnSpPr/>
          <p:nvPr/>
        </p:nvCxnSpPr>
        <p:spPr>
          <a:xfrm>
            <a:off x="-1" y="3981891"/>
            <a:ext cx="12358404"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Oval 9" descr="&quot;&quot;" title="1972"/>
          <p:cNvSpPr/>
          <p:nvPr/>
        </p:nvSpPr>
        <p:spPr>
          <a:xfrm>
            <a:off x="3195110" y="386086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descr="&quot;&quot;" title="1978"/>
          <p:cNvSpPr/>
          <p:nvPr/>
        </p:nvSpPr>
        <p:spPr>
          <a:xfrm>
            <a:off x="3976179" y="3861293"/>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descr="&quot;&quot;" title="1975"/>
          <p:cNvSpPr/>
          <p:nvPr/>
        </p:nvSpPr>
        <p:spPr>
          <a:xfrm>
            <a:off x="3586328" y="385147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descr="&quot;&quot;" title="1990"/>
          <p:cNvSpPr/>
          <p:nvPr/>
        </p:nvSpPr>
        <p:spPr>
          <a:xfrm>
            <a:off x="6113419" y="3851478"/>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descr="&quot;&quot;" title="1988"/>
          <p:cNvSpPr/>
          <p:nvPr/>
        </p:nvSpPr>
        <p:spPr>
          <a:xfrm>
            <a:off x="5653127" y="3854983"/>
            <a:ext cx="249474" cy="2608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934252" y="4099189"/>
            <a:ext cx="759761" cy="400110"/>
          </a:xfrm>
          <a:prstGeom prst="rect">
            <a:avLst/>
          </a:prstGeom>
          <a:noFill/>
        </p:spPr>
        <p:txBody>
          <a:bodyPr wrap="square" rtlCol="0">
            <a:spAutoFit/>
          </a:bodyPr>
          <a:lstStyle/>
          <a:p>
            <a:r>
              <a:rPr lang="en-US" sz="2000" dirty="0" smtClean="0"/>
              <a:t>1972</a:t>
            </a:r>
            <a:endParaRPr lang="en-US" sz="2000" dirty="0"/>
          </a:p>
        </p:txBody>
      </p:sp>
      <p:sp>
        <p:nvSpPr>
          <p:cNvPr id="23" name="Rectangle 22"/>
          <p:cNvSpPr/>
          <p:nvPr/>
        </p:nvSpPr>
        <p:spPr>
          <a:xfrm>
            <a:off x="147031" y="4500427"/>
            <a:ext cx="2787222" cy="2308324"/>
          </a:xfrm>
          <a:prstGeom prst="rect">
            <a:avLst/>
          </a:prstGeom>
        </p:spPr>
        <p:txBody>
          <a:bodyPr wrap="square">
            <a:spAutoFit/>
          </a:bodyPr>
          <a:lstStyle/>
          <a:p>
            <a:r>
              <a:rPr lang="en-US" sz="1600" b="1" dirty="0"/>
              <a:t>Indian Education </a:t>
            </a:r>
            <a:r>
              <a:rPr lang="en-US" sz="1600" b="1" dirty="0" smtClean="0"/>
              <a:t>Act</a:t>
            </a:r>
            <a:r>
              <a:rPr lang="en-US" sz="1600" dirty="0" smtClean="0"/>
              <a:t>: </a:t>
            </a:r>
            <a:r>
              <a:rPr lang="en-US" sz="1600" dirty="0"/>
              <a:t>Provides formula grant and competitive </a:t>
            </a:r>
            <a:r>
              <a:rPr lang="en-US" sz="1600" dirty="0" smtClean="0"/>
              <a:t>grant assistance </a:t>
            </a:r>
            <a:r>
              <a:rPr lang="en-US" sz="1600" dirty="0"/>
              <a:t>to local education agencies and Indian-controlled schools for </a:t>
            </a:r>
            <a:r>
              <a:rPr lang="en-US" sz="1600" dirty="0" smtClean="0"/>
              <a:t>programs to </a:t>
            </a:r>
            <a:r>
              <a:rPr lang="en-US" sz="1600" dirty="0"/>
              <a:t>address the special educational and culturally related academic needs of </a:t>
            </a:r>
            <a:r>
              <a:rPr lang="en-US" sz="1600" dirty="0" smtClean="0"/>
              <a:t>Indian children</a:t>
            </a:r>
            <a:r>
              <a:rPr lang="en-US" sz="1600" dirty="0"/>
              <a:t>.</a:t>
            </a:r>
          </a:p>
        </p:txBody>
      </p:sp>
      <p:sp>
        <p:nvSpPr>
          <p:cNvPr id="33" name="TextBox 32"/>
          <p:cNvSpPr txBox="1"/>
          <p:nvPr/>
        </p:nvSpPr>
        <p:spPr>
          <a:xfrm>
            <a:off x="3343111" y="3427401"/>
            <a:ext cx="759761" cy="400110"/>
          </a:xfrm>
          <a:prstGeom prst="rect">
            <a:avLst/>
          </a:prstGeom>
          <a:noFill/>
        </p:spPr>
        <p:txBody>
          <a:bodyPr wrap="square" rtlCol="0">
            <a:spAutoFit/>
          </a:bodyPr>
          <a:lstStyle/>
          <a:p>
            <a:r>
              <a:rPr lang="en-US" sz="2000" dirty="0" smtClean="0"/>
              <a:t>1975</a:t>
            </a:r>
            <a:endParaRPr lang="en-US" sz="2000" dirty="0"/>
          </a:p>
        </p:txBody>
      </p:sp>
      <p:sp>
        <p:nvSpPr>
          <p:cNvPr id="32" name="TextBox 31"/>
          <p:cNvSpPr txBox="1"/>
          <p:nvPr/>
        </p:nvSpPr>
        <p:spPr>
          <a:xfrm>
            <a:off x="1377832" y="1538440"/>
            <a:ext cx="3895280" cy="1815882"/>
          </a:xfrm>
          <a:prstGeom prst="rect">
            <a:avLst/>
          </a:prstGeom>
          <a:noFill/>
        </p:spPr>
        <p:txBody>
          <a:bodyPr wrap="square" rtlCol="0">
            <a:spAutoFit/>
          </a:bodyPr>
          <a:lstStyle/>
          <a:p>
            <a:r>
              <a:rPr lang="en-US" sz="1600" b="1" dirty="0"/>
              <a:t>Indian Self-Determination and Education Assistance </a:t>
            </a:r>
            <a:r>
              <a:rPr lang="en-US" sz="1600" b="1" dirty="0" smtClean="0"/>
              <a:t>Act</a:t>
            </a:r>
            <a:r>
              <a:rPr lang="en-US" sz="1600" dirty="0" smtClean="0"/>
              <a:t>: Declares that </a:t>
            </a:r>
            <a:r>
              <a:rPr lang="en-US" sz="1600" dirty="0"/>
              <a:t>the U.S. Congress recognizes a Federal obligation to be responsive to </a:t>
            </a:r>
            <a:r>
              <a:rPr lang="en-US" sz="1600" dirty="0" smtClean="0"/>
              <a:t>the principle </a:t>
            </a:r>
            <a:r>
              <a:rPr lang="en-US" sz="1600" dirty="0"/>
              <a:t>of self-determination through Indian participation, decision-making </a:t>
            </a:r>
            <a:r>
              <a:rPr lang="en-US" sz="1600" dirty="0" smtClean="0"/>
              <a:t>and administration </a:t>
            </a:r>
            <a:r>
              <a:rPr lang="en-US" sz="1600" dirty="0"/>
              <a:t>of educational and service programs.</a:t>
            </a:r>
          </a:p>
        </p:txBody>
      </p:sp>
      <p:sp>
        <p:nvSpPr>
          <p:cNvPr id="34" name="TextBox 33"/>
          <p:cNvSpPr txBox="1"/>
          <p:nvPr/>
        </p:nvSpPr>
        <p:spPr>
          <a:xfrm>
            <a:off x="3767765" y="4107846"/>
            <a:ext cx="759761" cy="400110"/>
          </a:xfrm>
          <a:prstGeom prst="rect">
            <a:avLst/>
          </a:prstGeom>
          <a:noFill/>
        </p:spPr>
        <p:txBody>
          <a:bodyPr wrap="square" rtlCol="0">
            <a:spAutoFit/>
          </a:bodyPr>
          <a:lstStyle/>
          <a:p>
            <a:r>
              <a:rPr lang="en-US" sz="2000" dirty="0" smtClean="0"/>
              <a:t>1978</a:t>
            </a:r>
            <a:endParaRPr lang="en-US" sz="2000" dirty="0"/>
          </a:p>
        </p:txBody>
      </p:sp>
      <p:sp>
        <p:nvSpPr>
          <p:cNvPr id="8" name="Rectangle 7"/>
          <p:cNvSpPr/>
          <p:nvPr/>
        </p:nvSpPr>
        <p:spPr>
          <a:xfrm>
            <a:off x="3975925" y="4548004"/>
            <a:ext cx="2685174" cy="2062103"/>
          </a:xfrm>
          <a:prstGeom prst="rect">
            <a:avLst/>
          </a:prstGeom>
        </p:spPr>
        <p:txBody>
          <a:bodyPr wrap="square">
            <a:spAutoFit/>
          </a:bodyPr>
          <a:lstStyle/>
          <a:p>
            <a:r>
              <a:rPr lang="en-US" sz="1600" b="1" dirty="0"/>
              <a:t>Tribally Controlled Community Colleges </a:t>
            </a:r>
            <a:r>
              <a:rPr lang="en-US" sz="1600" b="1" dirty="0" smtClean="0"/>
              <a:t>Act</a:t>
            </a:r>
            <a:r>
              <a:rPr lang="en-US" sz="1600" dirty="0" smtClean="0"/>
              <a:t>: </a:t>
            </a:r>
            <a:r>
              <a:rPr lang="en-US" sz="1600" dirty="0"/>
              <a:t>Provides financial </a:t>
            </a:r>
            <a:r>
              <a:rPr lang="en-US" sz="1600" dirty="0" smtClean="0"/>
              <a:t>and technical </a:t>
            </a:r>
            <a:r>
              <a:rPr lang="en-US" sz="1600" dirty="0"/>
              <a:t>assistance for the establishment, operation, and improvement of </a:t>
            </a:r>
            <a:r>
              <a:rPr lang="en-US" sz="1600" dirty="0" smtClean="0"/>
              <a:t>tribally controlled </a:t>
            </a:r>
            <a:r>
              <a:rPr lang="en-US" sz="1600" dirty="0"/>
              <a:t>community colleges.</a:t>
            </a:r>
          </a:p>
        </p:txBody>
      </p:sp>
      <p:sp>
        <p:nvSpPr>
          <p:cNvPr id="26" name="TextBox 25"/>
          <p:cNvSpPr txBox="1"/>
          <p:nvPr/>
        </p:nvSpPr>
        <p:spPr>
          <a:xfrm>
            <a:off x="5424214" y="3469944"/>
            <a:ext cx="759761" cy="400110"/>
          </a:xfrm>
          <a:prstGeom prst="rect">
            <a:avLst/>
          </a:prstGeom>
          <a:noFill/>
        </p:spPr>
        <p:txBody>
          <a:bodyPr wrap="square" rtlCol="0">
            <a:spAutoFit/>
          </a:bodyPr>
          <a:lstStyle/>
          <a:p>
            <a:r>
              <a:rPr lang="en-US" sz="2000" dirty="0" smtClean="0"/>
              <a:t>1988</a:t>
            </a:r>
            <a:endParaRPr lang="en-US" sz="2000" dirty="0"/>
          </a:p>
        </p:txBody>
      </p:sp>
      <p:sp>
        <p:nvSpPr>
          <p:cNvPr id="19" name="TextBox 18"/>
          <p:cNvSpPr txBox="1"/>
          <p:nvPr/>
        </p:nvSpPr>
        <p:spPr>
          <a:xfrm>
            <a:off x="5901337" y="4143162"/>
            <a:ext cx="759761" cy="400110"/>
          </a:xfrm>
          <a:prstGeom prst="rect">
            <a:avLst/>
          </a:prstGeom>
          <a:noFill/>
        </p:spPr>
        <p:txBody>
          <a:bodyPr wrap="square" rtlCol="0">
            <a:spAutoFit/>
          </a:bodyPr>
          <a:lstStyle/>
          <a:p>
            <a:r>
              <a:rPr lang="en-US" sz="2000" dirty="0" smtClean="0"/>
              <a:t>1990</a:t>
            </a:r>
            <a:endParaRPr lang="en-US" sz="2000" dirty="0"/>
          </a:p>
        </p:txBody>
      </p:sp>
    </p:spTree>
    <p:extLst>
      <p:ext uri="{BB962C8B-B14F-4D97-AF65-F5344CB8AC3E}">
        <p14:creationId xmlns:p14="http://schemas.microsoft.com/office/powerpoint/2010/main" val="2620434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7de5f1c5-18c2-498f-992a-58b0b23e633c">2019-12-29T08:00:00+00:00</Remediation_x0020_Date>
    <Priority xmlns="7de5f1c5-18c2-498f-992a-58b0b23e633c">Tier 1</Priority>
    <Estimated_x0020_Creation_x0020_Date xmlns="7de5f1c5-18c2-498f-992a-58b0b23e633c">2016-02-03T08:00:00+00:00</Estimated_x0020_Creation_x0020_Da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D762ED83F3D24EB4AE4A87D462AE3D" ma:contentTypeVersion="7" ma:contentTypeDescription="Create a new document." ma:contentTypeScope="" ma:versionID="17b0749817300ba07b6b714f51a37dcf">
  <xsd:schema xmlns:xsd="http://www.w3.org/2001/XMLSchema" xmlns:xs="http://www.w3.org/2001/XMLSchema" xmlns:p="http://schemas.microsoft.com/office/2006/metadata/properties" xmlns:ns1="http://schemas.microsoft.com/sharepoint/v3" xmlns:ns2="7de5f1c5-18c2-498f-992a-58b0b23e633c" xmlns:ns3="54031767-dd6d-417c-ab73-583408f47564" targetNamespace="http://schemas.microsoft.com/office/2006/metadata/properties" ma:root="true" ma:fieldsID="f29231f93c93e27adb86773bd6bc28f2" ns1:_="" ns2:_="" ns3:_="">
    <xsd:import namespace="http://schemas.microsoft.com/sharepoint/v3"/>
    <xsd:import namespace="7de5f1c5-18c2-498f-992a-58b0b23e633c"/>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e5f1c5-18c2-498f-992a-58b0b23e633c"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51B911-A563-4377-9C47-242C2AF8A7AC}"/>
</file>

<file path=customXml/itemProps2.xml><?xml version="1.0" encoding="utf-8"?>
<ds:datastoreItem xmlns:ds="http://schemas.openxmlformats.org/officeDocument/2006/customXml" ds:itemID="{12752ECC-D2F5-4166-A76E-DEB1D49B129A}"/>
</file>

<file path=customXml/itemProps3.xml><?xml version="1.0" encoding="utf-8"?>
<ds:datastoreItem xmlns:ds="http://schemas.openxmlformats.org/officeDocument/2006/customXml" ds:itemID="{2E1A9337-947D-47E8-921B-D0EA2A907A9E}"/>
</file>

<file path=docProps/app.xml><?xml version="1.0" encoding="utf-8"?>
<Properties xmlns="http://schemas.openxmlformats.org/officeDocument/2006/extended-properties" xmlns:vt="http://schemas.openxmlformats.org/officeDocument/2006/docPropsVTypes">
  <TotalTime>13208</TotalTime>
  <Words>1765</Words>
  <Application>Microsoft Office PowerPoint</Application>
  <PresentationFormat>Custom</PresentationFormat>
  <Paragraphs>266</Paragraphs>
  <Slides>26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Office Theme</vt:lpstr>
      <vt:lpstr>Presentation African American / Black Advisory Panel</vt:lpstr>
      <vt:lpstr>History</vt:lpstr>
      <vt:lpstr>Oregon Map</vt:lpstr>
      <vt:lpstr>Nine Tribes</vt:lpstr>
      <vt:lpstr>How many Native American or AI/AN people are there?</vt:lpstr>
      <vt:lpstr>Native people in Oregon are members or descendants of over 567 tribal communities. </vt:lpstr>
      <vt:lpstr>AGENDA</vt:lpstr>
      <vt:lpstr>Timeline 1930 to 1900</vt:lpstr>
      <vt:lpstr>Timeline 1972 to 1900</vt:lpstr>
      <vt:lpstr>Images</vt:lpstr>
      <vt:lpstr>AI/AN students: </vt:lpstr>
      <vt:lpstr>Education pathway</vt:lpstr>
      <vt:lpstr>Poverty Data</vt:lpstr>
      <vt:lpstr>Returning to the AGENDA</vt:lpstr>
      <vt:lpstr>Special Education</vt:lpstr>
      <vt:lpstr>Returning to the AGENDA, again</vt:lpstr>
      <vt:lpstr>The Plan</vt:lpstr>
      <vt:lpstr>The ROLE of the State (1)</vt:lpstr>
      <vt:lpstr>Common Core</vt:lpstr>
      <vt:lpstr>The ROLE of the State (2)</vt:lpstr>
      <vt:lpstr>AGENDA-The Plan</vt:lpstr>
      <vt:lpstr>Strategies</vt:lpstr>
      <vt:lpstr>AGENDA-Returning to The Plan</vt:lpstr>
      <vt:lpstr>Images of Native Americans</vt:lpstr>
      <vt:lpstr>Quote from Leslie Riggs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Indian-Alaska Native Education Plan Presentation</dc:title>
  <dc:creator>Sarah Gillihan</dc:creator>
  <cp:lastModifiedBy>"AspengrK"</cp:lastModifiedBy>
  <cp:revision>220</cp:revision>
  <cp:lastPrinted>2015-09-24T22:44:44Z</cp:lastPrinted>
  <dcterms:created xsi:type="dcterms:W3CDTF">2015-07-14T23:35:01Z</dcterms:created>
  <dcterms:modified xsi:type="dcterms:W3CDTF">2019-11-26T01:40:23Z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0x010100D4D762ED83F3D24EB4AE4A87D462AE3D</vt:lpwstr>
  </property>
</Properties>
</file>