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y="6858000" cx="9144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3" name="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8380B06-D980-4FE7-AC0D-A4CE810AA13A}">
  <a:tblStyle styleId="{38380B06-D980-4FE7-AC0D-A4CE810AA13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1" Type="http://schemas.openxmlformats.org/officeDocument/2006/relationships/slide" Target="slides/slide14.xml"/><Relationship Id="rId3" Type="http://schemas.openxmlformats.org/officeDocument/2006/relationships/presProps" Target="presProps.xml"/><Relationship Id="rId34" Type="http://schemas.openxmlformats.org/officeDocument/2006/relationships/customXml" Target="../customXml/item3.xml"/><Relationship Id="rId25" Type="http://schemas.openxmlformats.org/officeDocument/2006/relationships/slide" Target="slides/slide18.xml"/><Relationship Id="rId7" Type="http://schemas.openxmlformats.org/officeDocument/2006/relationships/notesMaster" Target="notesMasters/notes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33" Type="http://schemas.openxmlformats.org/officeDocument/2006/relationships/customXml" Target="../customXml/item2.xml"/><Relationship Id="rId20" Type="http://schemas.openxmlformats.org/officeDocument/2006/relationships/slide" Target="slides/slide13.xml"/><Relationship Id="rId2" Type="http://schemas.openxmlformats.org/officeDocument/2006/relationships/viewProps" Target="viewProps.xml"/><Relationship Id="rId29" Type="http://schemas.openxmlformats.org/officeDocument/2006/relationships/slide" Target="slides/slide22.xml"/><Relationship Id="rId16" Type="http://schemas.openxmlformats.org/officeDocument/2006/relationships/slide" Target="slides/slide9.xml"/><Relationship Id="rId24" Type="http://schemas.openxmlformats.org/officeDocument/2006/relationships/slide" Target="slides/slide17.xml"/><Relationship Id="rId1" Type="http://schemas.openxmlformats.org/officeDocument/2006/relationships/theme" Target="theme/theme2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32" Type="http://schemas.openxmlformats.org/officeDocument/2006/relationships/customXml" Target="../customXml/item1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5" Type="http://schemas.openxmlformats.org/officeDocument/2006/relationships/commentAuthors" Target="commentAuthors.xml"/><Relationship Id="rId15" Type="http://schemas.openxmlformats.org/officeDocument/2006/relationships/slide" Target="slides/slide8.xml"/><Relationship Id="rId31" Type="http://schemas.openxmlformats.org/officeDocument/2006/relationships/slide" Target="slides/slide2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22" Type="http://schemas.openxmlformats.org/officeDocument/2006/relationships/slide" Target="slides/slide15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14" Type="http://schemas.openxmlformats.org/officeDocument/2006/relationships/slide" Target="slides/slide7.xml"/><Relationship Id="rId8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20-07-08T22:22:21.776">
    <p:pos x="6000" y="0"/>
    <p:text>$150K x 8 = $1.2 million. The RFA says we anticipate multiple grants and the max is $150K - best to leave it as this.
-Holley Oglesby</p:text>
  </p:cm>
  <p:cm authorId="0" idx="2" dt="2020-07-08T22:22:21.773">
    <p:pos x="6000" y="100"/>
    <p:text>Michael - do you want to add a section about the amount of grant (1 million) max grant amount (150K) and how many awards we expect (8?) - so they know what to expect?
-Tamara Dykeman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3" dt="2020-07-08T22:22:21.777">
    <p:pos x="6000" y="0"/>
    <p:text>You may want to remind them of the due date for questions. Also, how are you capturing and sharing the Q&amp;A? (Sorry if you've already discussed with Karen - this it typically a procurement function - all information will need to be disseminated in ORPIN.)
-Holley Oglesby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 txBox="1"/>
          <p:nvPr>
            <p:ph idx="12" type="sldNum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11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12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13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14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3" name="Google Shape;163;p15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:notes"/>
          <p:cNvSpPr txBox="1"/>
          <p:nvPr>
            <p:ph idx="1" type="body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9" name="Google Shape;169;p16:notes"/>
          <p:cNvSpPr/>
          <p:nvPr>
            <p:ph idx="2" type="sldImg"/>
          </p:nvPr>
        </p:nvSpPr>
        <p:spPr>
          <a:xfrm>
            <a:off x="1497013" y="1200150"/>
            <a:ext cx="4321200" cy="324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7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p17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18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highlight>
                  <a:srgbClr val="FFFF00"/>
                </a:highlight>
              </a:rPr>
              <a:t>Do we need to add the July 17 date for Questions/Requests for Clarification Due?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All inquiries, whether relating to the RFA process, administration, deadline or method of award or to the intent or technical aspects of the RFA must: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Be emailed to the SPC only for this RFA.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Reference the RFA number, #ODE-1146-20.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Identify Applicant’s name and contact information.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Be sent by an authorized representative.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Refer to the specific area of the RFA being questioned (i.e. page, section and paragraph number); and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Be received by the due date and time for Questions/Requests for Clarification identified in the Schedule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86" name="Google Shape;186;p19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20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4" name="Google Shape;214;p21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0" name="Google Shape;220;p22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6" name="Google Shape;226;p23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2" name="Google Shape;232;p24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497013" y="1200150"/>
            <a:ext cx="4321175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ogo only" showMasterSp="0">
  <p:cSld name="Logo only"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title"/>
          </p:nvPr>
        </p:nvSpPr>
        <p:spPr>
          <a:xfrm>
            <a:off x="619597" y="2935982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Decorative geometric pattern"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corative blue bar" id="22" name="Google Shape;2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regon Department of Education logo" id="23" name="Google Shape;2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9081" y="615148"/>
            <a:ext cx="4296302" cy="21365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corative blue swoosh" id="24" name="Google Shape;2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-400138"/>
            <a:ext cx="9144000" cy="210353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>
  <p:cSld name="Content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3887391" y="1992834"/>
            <a:ext cx="4629150" cy="3868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3" name="Google Shape;73;p11"/>
          <p:cNvSpPr txBox="1"/>
          <p:nvPr>
            <p:ph idx="2" type="body"/>
          </p:nvPr>
        </p:nvSpPr>
        <p:spPr>
          <a:xfrm>
            <a:off x="629841" y="3593039"/>
            <a:ext cx="2949178" cy="2275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>
  <p:cSld name="Picture with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/>
          <p:nvPr>
            <p:ph idx="2" type="pic"/>
          </p:nvPr>
        </p:nvSpPr>
        <p:spPr>
          <a:xfrm>
            <a:off x="3887391" y="1999818"/>
            <a:ext cx="4629150" cy="3861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629841" y="3613978"/>
            <a:ext cx="2949178" cy="224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Blank" showMasterSp="0">
  <p:cSld name="2_Blank"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Decorative geometric pattern" id="28" name="Google Shape;2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"/>
          <p:cNvSpPr txBox="1"/>
          <p:nvPr/>
        </p:nvSpPr>
        <p:spPr>
          <a:xfrm>
            <a:off x="0" y="1034505"/>
            <a:ext cx="9144000" cy="949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ecorative blue bar" id="30" name="Google Shape;3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regon Department of Education Logo" id="31" name="Google Shape;3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/>
          <p:nvPr>
            <p:ph idx="1" type="subTitle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subTitle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692024" y="2748246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6558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6563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>
  <p:cSld name="Comparis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84574" y="2471440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584574" y="3372933"/>
            <a:ext cx="3868340" cy="2240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4583884" y="2471440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7"/>
          <p:cNvSpPr txBox="1"/>
          <p:nvPr>
            <p:ph idx="4" type="body"/>
          </p:nvPr>
        </p:nvSpPr>
        <p:spPr>
          <a:xfrm>
            <a:off x="4583884" y="3372934"/>
            <a:ext cx="3887391" cy="2240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>
  <p:cSld name="Blank"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Decorative geometric pattern" id="56" name="Google Shape;5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corative blue bar" id="57" name="Google Shape;5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regon Department of Education Logo" id="58" name="Google Shape;5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Blank" showMasterSp="0">
  <p:cSld name="3_Blank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120178" y="138546"/>
            <a:ext cx="8924544" cy="7935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Decorative geometric pattern" id="62" name="Google Shape;6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corative blue bar" id="63" name="Google Shape;6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regon Department of Education Logo" id="64" name="Google Shape;6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71552" y="5594283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Blank" showMasterSp="0">
  <p:cSld name="1_Blank">
    <p:bg>
      <p:bgPr>
        <a:solidFill>
          <a:schemeClr val="accent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0611" y="53562"/>
            <a:ext cx="1972448" cy="98091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6.jpg"/><Relationship Id="rId2" Type="http://schemas.openxmlformats.org/officeDocument/2006/relationships/image" Target="../media/image1.png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Decorative geometric pattern"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"/>
            <a:ext cx="9144000" cy="649485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corative blue swoosh"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-902"/>
            <a:ext cx="9144001" cy="20752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corative blue bar" id="13" name="Google Shape;1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regon Department of Education Logo" id="17" name="Google Shape;1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omments" Target="../comments/comment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619597" y="2935982"/>
            <a:ext cx="7886700" cy="2643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2020 Interim Latino/a/x </a:t>
            </a:r>
            <a:br>
              <a:rPr lang="en-US"/>
            </a:br>
            <a:r>
              <a:rPr lang="en-US"/>
              <a:t>Student Success Grants</a:t>
            </a:r>
            <a:br>
              <a:rPr lang="en-US"/>
            </a:br>
            <a:r>
              <a:rPr lang="en-US"/>
              <a:t>Informational Webinar</a:t>
            </a:r>
            <a:br>
              <a:rPr lang="en-US"/>
            </a:br>
            <a:r>
              <a:rPr b="0" lang="en-US" sz="3200"/>
              <a:t>July 9, 2020</a:t>
            </a:r>
            <a:endParaRPr b="0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-1" y="1028295"/>
            <a:ext cx="8118201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Interim Latino/a/x Student Success Plan</a:t>
            </a:r>
            <a:endParaRPr/>
          </a:p>
        </p:txBody>
      </p:sp>
      <p:graphicFrame>
        <p:nvGraphicFramePr>
          <p:cNvPr id="138" name="Google Shape;138;p22"/>
          <p:cNvGraphicFramePr/>
          <p:nvPr/>
        </p:nvGraphicFramePr>
        <p:xfrm>
          <a:off x="322867" y="209889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{38380B06-D980-4FE7-AC0D-A4CE810AA13A}</a:tableStyleId>
              </a:tblPr>
              <a:tblGrid>
                <a:gridCol w="8440525"/>
              </a:tblGrid>
              <a:tr h="824175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Innovate. 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824175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 culturally responsive pedagogy and practices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4175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 the development of culturally responsive curricula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4175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Address disproportionate discipline in the education system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4175">
                <a:tc>
                  <a:txBody>
                    <a:bodyPr/>
                    <a:lstStyle/>
                    <a:p>
                      <a:pPr indent="0" lvl="0" marL="385445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attendance of students in community colleges and certification programs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/>
          <p:nvPr>
            <p:ph idx="1" type="subTitle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en-US" sz="4800"/>
              <a:t>Grant Eligibility</a:t>
            </a:r>
            <a:endParaRPr b="1" sz="4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Grant Eligibility</a:t>
            </a:r>
            <a:endParaRPr/>
          </a:p>
        </p:txBody>
      </p:sp>
      <p:sp>
        <p:nvSpPr>
          <p:cNvPr id="149" name="Google Shape;149;p24"/>
          <p:cNvSpPr txBox="1"/>
          <p:nvPr>
            <p:ph idx="1" type="subTitle"/>
          </p:nvPr>
        </p:nvSpPr>
        <p:spPr>
          <a:xfrm>
            <a:off x="324914" y="2186205"/>
            <a:ext cx="8563797" cy="4126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Community-based organization, early learning hub, school district, post-secondary institution of education</a:t>
            </a:r>
            <a:endParaRPr/>
          </a:p>
          <a:p>
            <a:pPr indent="-342900" lvl="1" marL="80008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1" lang="en-US" sz="2400"/>
              <a:t>Priority given to culturally specific organizations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Project focuses on Latino/a/x students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Community voice of Latino/a/x members authentically engaged in the design, implementation, and guidance of the Project.</a:t>
            </a:r>
            <a:endParaRPr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>
            <p:ph idx="1" type="subTitle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en-US" sz="4800"/>
              <a:t>Grant Evaluation</a:t>
            </a:r>
            <a:endParaRPr b="1" sz="4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Grant Evaluation</a:t>
            </a:r>
            <a:endParaRPr/>
          </a:p>
        </p:txBody>
      </p:sp>
      <p:sp>
        <p:nvSpPr>
          <p:cNvPr id="160" name="Google Shape;160;p26"/>
          <p:cNvSpPr txBox="1"/>
          <p:nvPr>
            <p:ph idx="1" type="subTitle"/>
          </p:nvPr>
        </p:nvSpPr>
        <p:spPr>
          <a:xfrm>
            <a:off x="324914" y="2186205"/>
            <a:ext cx="8563797" cy="4126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98 points possible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Proposal Narrative: 55 points</a:t>
            </a:r>
            <a:endParaRPr sz="11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7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FF0000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Budget and Budget Narrative: 30 points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Bonus: 13 points</a:t>
            </a: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Proposal Narrative (55 points)</a:t>
            </a:r>
            <a:endParaRPr/>
          </a:p>
        </p:txBody>
      </p:sp>
      <p:sp>
        <p:nvSpPr>
          <p:cNvPr id="166" name="Google Shape;166;p27"/>
          <p:cNvSpPr txBox="1"/>
          <p:nvPr>
            <p:ph idx="1" type="subTitle"/>
          </p:nvPr>
        </p:nvSpPr>
        <p:spPr>
          <a:xfrm>
            <a:off x="324914" y="2186205"/>
            <a:ext cx="8563797" cy="4126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Applicant and Community Overview (5 points)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Project Need (10 points)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Project Description (20 points)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Progress Measures (10 points)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Community Voice (5 points)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Community Partners (5 points)</a:t>
            </a:r>
            <a:endParaRPr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/>
          <p:nvPr>
            <p:ph type="title"/>
          </p:nvPr>
        </p:nvSpPr>
        <p:spPr>
          <a:xfrm>
            <a:off x="0" y="1028295"/>
            <a:ext cx="7152300" cy="101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Budget &amp; Narrative (30 points)</a:t>
            </a:r>
            <a:endParaRPr/>
          </a:p>
        </p:txBody>
      </p:sp>
      <p:sp>
        <p:nvSpPr>
          <p:cNvPr id="172" name="Google Shape;172;p28"/>
          <p:cNvSpPr txBox="1"/>
          <p:nvPr>
            <p:ph idx="1" type="subTitle"/>
          </p:nvPr>
        </p:nvSpPr>
        <p:spPr>
          <a:xfrm>
            <a:off x="324914" y="2186205"/>
            <a:ext cx="8563800" cy="41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Budget includes breakdown of Project expenses</a:t>
            </a:r>
            <a:endParaRPr sz="2800"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Budget narrative should demonstrate equitable distribution of grant funds and resources</a:t>
            </a:r>
            <a:endParaRPr sz="2800"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Who are the staff involved?</a:t>
            </a:r>
            <a:endParaRPr sz="2400"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Do they reflect the community?</a:t>
            </a:r>
            <a:endParaRPr sz="2400"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How is community determining how funds are used?</a:t>
            </a:r>
            <a:endParaRPr sz="2400"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○"/>
            </a:pPr>
            <a:r>
              <a:rPr lang="en-US" sz="2400"/>
              <a:t>Are funds being used for organizational capacity building?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Bonus Points (13 points)</a:t>
            </a:r>
            <a:endParaRPr/>
          </a:p>
        </p:txBody>
      </p:sp>
      <p:sp>
        <p:nvSpPr>
          <p:cNvPr id="178" name="Google Shape;178;p29"/>
          <p:cNvSpPr txBox="1"/>
          <p:nvPr>
            <p:ph idx="1" type="subTitle"/>
          </p:nvPr>
        </p:nvSpPr>
        <p:spPr>
          <a:xfrm>
            <a:off x="324914" y="2186205"/>
            <a:ext cx="8563797" cy="4126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Extra consideration given for: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Clearly demonstrates deep and authentic partnerships with members of the Latino/a/x community (5 points)</a:t>
            </a:r>
            <a:endParaRPr sz="2800"/>
          </a:p>
          <a:p>
            <a:pPr indent="-1651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Reflects geographic diversity (5 points)</a:t>
            </a:r>
            <a:endParaRPr sz="2800"/>
          </a:p>
          <a:p>
            <a:pPr indent="-1651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Clearly demonstrate authentic partnerships (3 points)</a:t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>
            <p:ph idx="1" type="subTitle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en-US" sz="4800"/>
              <a:t>Timeline</a:t>
            </a:r>
            <a:endParaRPr b="1" sz="4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31"/>
          <p:cNvGrpSpPr/>
          <p:nvPr/>
        </p:nvGrpSpPr>
        <p:grpSpPr>
          <a:xfrm>
            <a:off x="184244" y="2845919"/>
            <a:ext cx="8760920" cy="1891951"/>
            <a:chOff x="4281" y="1448919"/>
            <a:chExt cx="8760920" cy="1891951"/>
          </a:xfrm>
        </p:grpSpPr>
        <p:sp>
          <p:nvSpPr>
            <p:cNvPr id="189" name="Google Shape;189;p31"/>
            <p:cNvSpPr/>
            <p:nvPr/>
          </p:nvSpPr>
          <p:spPr>
            <a:xfrm>
              <a:off x="4281" y="1448919"/>
              <a:ext cx="1327412" cy="1891951"/>
            </a:xfrm>
            <a:prstGeom prst="roundRect">
              <a:avLst>
                <a:gd fmla="val 10000" name="adj"/>
              </a:avLst>
            </a:prstGeom>
            <a:solidFill>
              <a:srgbClr val="1875B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31"/>
            <p:cNvSpPr txBox="1"/>
            <p:nvPr/>
          </p:nvSpPr>
          <p:spPr>
            <a:xfrm>
              <a:off x="43160" y="1487798"/>
              <a:ext cx="1249654" cy="18141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July 17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Deadline to submit questions &amp; requests for </a:t>
              </a:r>
              <a:r>
                <a:rPr lang="en-US" sz="1600">
                  <a:solidFill>
                    <a:schemeClr val="lt1"/>
                  </a:solidFill>
                </a:rPr>
                <a:t>clarification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31"/>
            <p:cNvSpPr/>
            <p:nvPr/>
          </p:nvSpPr>
          <p:spPr>
            <a:xfrm>
              <a:off x="1464435" y="2230296"/>
              <a:ext cx="281411" cy="329198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9BB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1"/>
            <p:cNvSpPr txBox="1"/>
            <p:nvPr/>
          </p:nvSpPr>
          <p:spPr>
            <a:xfrm>
              <a:off x="1464435" y="2296136"/>
              <a:ext cx="196988" cy="197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1"/>
            <p:cNvSpPr/>
            <p:nvPr/>
          </p:nvSpPr>
          <p:spPr>
            <a:xfrm>
              <a:off x="1862658" y="1448919"/>
              <a:ext cx="1327412" cy="1891951"/>
            </a:xfrm>
            <a:prstGeom prst="roundRect">
              <a:avLst>
                <a:gd fmla="val 10000" name="adj"/>
              </a:avLst>
            </a:prstGeom>
            <a:solidFill>
              <a:srgbClr val="1875B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31"/>
            <p:cNvSpPr txBox="1"/>
            <p:nvPr/>
          </p:nvSpPr>
          <p:spPr>
            <a:xfrm>
              <a:off x="1901537" y="1487798"/>
              <a:ext cx="1249654" cy="18141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July 30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Deadline to submit </a:t>
              </a:r>
              <a:r>
                <a:rPr lang="en-US" sz="1600">
                  <a:solidFill>
                    <a:schemeClr val="lt1"/>
                  </a:solidFill>
                </a:rPr>
                <a:t>applications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31"/>
            <p:cNvSpPr/>
            <p:nvPr/>
          </p:nvSpPr>
          <p:spPr>
            <a:xfrm>
              <a:off x="3322812" y="2230296"/>
              <a:ext cx="281411" cy="329198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9BB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1"/>
            <p:cNvSpPr txBox="1"/>
            <p:nvPr/>
          </p:nvSpPr>
          <p:spPr>
            <a:xfrm>
              <a:off x="3322812" y="2296136"/>
              <a:ext cx="196988" cy="197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31"/>
            <p:cNvSpPr/>
            <p:nvPr/>
          </p:nvSpPr>
          <p:spPr>
            <a:xfrm>
              <a:off x="3721035" y="1448919"/>
              <a:ext cx="1327412" cy="1891951"/>
            </a:xfrm>
            <a:prstGeom prst="roundRect">
              <a:avLst>
                <a:gd fmla="val 10000" name="adj"/>
              </a:avLst>
            </a:prstGeom>
            <a:solidFill>
              <a:srgbClr val="1875B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31"/>
            <p:cNvSpPr txBox="1"/>
            <p:nvPr/>
          </p:nvSpPr>
          <p:spPr>
            <a:xfrm>
              <a:off x="3759914" y="1487798"/>
              <a:ext cx="1249654" cy="18141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Early August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Applications Scored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5181189" y="2230296"/>
              <a:ext cx="281411" cy="329198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9BB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1"/>
            <p:cNvSpPr txBox="1"/>
            <p:nvPr/>
          </p:nvSpPr>
          <p:spPr>
            <a:xfrm>
              <a:off x="5181189" y="2296136"/>
              <a:ext cx="196988" cy="197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31"/>
            <p:cNvSpPr/>
            <p:nvPr/>
          </p:nvSpPr>
          <p:spPr>
            <a:xfrm>
              <a:off x="5579412" y="1448919"/>
              <a:ext cx="1327412" cy="1891951"/>
            </a:xfrm>
            <a:prstGeom prst="roundRect">
              <a:avLst>
                <a:gd fmla="val 10000" name="adj"/>
              </a:avLst>
            </a:prstGeom>
            <a:solidFill>
              <a:srgbClr val="1875B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1"/>
            <p:cNvSpPr txBox="1"/>
            <p:nvPr/>
          </p:nvSpPr>
          <p:spPr>
            <a:xfrm>
              <a:off x="5618291" y="1487798"/>
              <a:ext cx="1249654" cy="18141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Late August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Applicants Notified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31"/>
            <p:cNvSpPr/>
            <p:nvPr/>
          </p:nvSpPr>
          <p:spPr>
            <a:xfrm>
              <a:off x="7039566" y="2230296"/>
              <a:ext cx="281411" cy="329198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9BB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1"/>
            <p:cNvSpPr txBox="1"/>
            <p:nvPr/>
          </p:nvSpPr>
          <p:spPr>
            <a:xfrm>
              <a:off x="7039566" y="2296136"/>
              <a:ext cx="196988" cy="197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31"/>
            <p:cNvSpPr/>
            <p:nvPr/>
          </p:nvSpPr>
          <p:spPr>
            <a:xfrm>
              <a:off x="7437789" y="1448919"/>
              <a:ext cx="1327412" cy="1891951"/>
            </a:xfrm>
            <a:prstGeom prst="roundRect">
              <a:avLst>
                <a:gd fmla="val 10000" name="adj"/>
              </a:avLst>
            </a:prstGeom>
            <a:solidFill>
              <a:srgbClr val="1875B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1"/>
            <p:cNvSpPr txBox="1"/>
            <p:nvPr/>
          </p:nvSpPr>
          <p:spPr>
            <a:xfrm>
              <a:off x="7476668" y="1487798"/>
              <a:ext cx="1249654" cy="18141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Project Dates: 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July 1, 2020 – June 30, 2021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•"/>
              </a:pPr>
              <a:r>
                <a:rPr b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Can backdate expenses from July 1, 2020</a:t>
              </a:r>
              <a:endPara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Agenda &amp; Overview</a:t>
            </a:r>
            <a:endParaRPr/>
          </a:p>
        </p:txBody>
      </p:sp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357405" y="2186206"/>
            <a:ext cx="8011444" cy="4047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/>
              <a:t>Introduce ODE team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/>
              <a:t>Interim Latino/a/x Student Success Plan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/>
              <a:t>Grant Eligibility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/>
              <a:t>Grant Evaluation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/>
              <a:t>Timeline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/>
              <a:t>How to Apply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/>
              <a:t>Q&amp;A</a:t>
            </a:r>
            <a:endParaRPr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2"/>
          <p:cNvSpPr txBox="1"/>
          <p:nvPr>
            <p:ph idx="1" type="subTitle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en-US" sz="4800"/>
              <a:t>How to Apply</a:t>
            </a:r>
            <a:endParaRPr b="1" sz="4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How to Apply</a:t>
            </a:r>
            <a:endParaRPr/>
          </a:p>
        </p:txBody>
      </p:sp>
      <p:sp>
        <p:nvSpPr>
          <p:cNvPr id="217" name="Google Shape;217;p33"/>
          <p:cNvSpPr txBox="1"/>
          <p:nvPr>
            <p:ph idx="1" type="subTitle"/>
          </p:nvPr>
        </p:nvSpPr>
        <p:spPr>
          <a:xfrm>
            <a:off x="193050" y="2041700"/>
            <a:ext cx="8671200" cy="44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Register for ORPIN if you are new to ODE grants.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Do this as soon as possible!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Contact </a:t>
            </a:r>
            <a:r>
              <a:rPr lang="en-US"/>
              <a:t>ORPIN helpdesk if you have trouble registering: 503-373-1774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Submit your questions or requests for clarification by </a:t>
            </a:r>
            <a:r>
              <a:rPr b="1" lang="en-US"/>
              <a:t>July 17 at 12:00pm</a:t>
            </a:r>
            <a:r>
              <a:rPr lang="en-US"/>
              <a:t>*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Submit your application through ODE's Secure File Transfer Process by </a:t>
            </a:r>
            <a:r>
              <a:rPr b="1" lang="en-US"/>
              <a:t>July 30 at 4:00pm</a:t>
            </a:r>
            <a:r>
              <a:rPr lang="en-US"/>
              <a:t>*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Follow the instructions provided on the secure file transfer website. Multiple files must be compressed (zipped) into a single folder for submission.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Only complete Applications submitted by Closing will be evaluated and scored.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i="1" lang="en-US" sz="2200"/>
              <a:t>*Submit your questions and application to the SPC listed on the RFA</a:t>
            </a:r>
            <a:endParaRPr i="1" sz="2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How to Apply</a:t>
            </a:r>
            <a:endParaRPr/>
          </a:p>
        </p:txBody>
      </p:sp>
      <p:sp>
        <p:nvSpPr>
          <p:cNvPr id="223" name="Google Shape;223;p34"/>
          <p:cNvSpPr txBox="1"/>
          <p:nvPr>
            <p:ph idx="1" type="subTitle"/>
          </p:nvPr>
        </p:nvSpPr>
        <p:spPr>
          <a:xfrm>
            <a:off x="400727" y="2153922"/>
            <a:ext cx="8164800" cy="42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All inquiries, whether relating to the RFA process, administration, deadline or method of award or to the intent or technical aspects of the RFA must: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Be emailed to the SPC only for this RFA.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Reference the RFA number, #ODE-1146-20.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Identify Applicant’s name and contact information.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Be sent by an authorized representative.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Refer to the specific area of the RFA being questioned (i.e. page, section and paragraph number); and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Be received by the due date and time for Questions/Requests for Clarification identified in the Schedule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/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9" name="Google Shape;229;p35"/>
          <p:cNvSpPr txBox="1"/>
          <p:nvPr>
            <p:ph idx="1" type="subTitle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en-US" sz="4800"/>
              <a:t>Q&amp;A Time!</a:t>
            </a:r>
            <a:endParaRPr b="1" sz="4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6"/>
          <p:cNvSpPr txBox="1"/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5" name="Google Shape;235;p36"/>
          <p:cNvSpPr txBox="1"/>
          <p:nvPr>
            <p:ph idx="1" type="subTitle"/>
          </p:nvPr>
        </p:nvSpPr>
        <p:spPr>
          <a:xfrm>
            <a:off x="301706" y="2597627"/>
            <a:ext cx="8540700" cy="24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85"/>
              <a:buNone/>
            </a:pPr>
            <a:r>
              <a:rPr b="1" lang="en-US" sz="4785"/>
              <a:t>Questions?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180"/>
              <a:buNone/>
            </a:pPr>
            <a:r>
              <a:rPr lang="en-US" sz="4180"/>
              <a:t>Contact:</a:t>
            </a:r>
            <a:endParaRPr sz="418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180"/>
              <a:buNone/>
            </a:pPr>
            <a:r>
              <a:t/>
            </a:r>
            <a:endParaRPr sz="418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180"/>
              <a:buNone/>
            </a:pPr>
            <a:r>
              <a:rPr lang="en-US" sz="4180"/>
              <a:t>Karen Hull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180"/>
              <a:buNone/>
            </a:pPr>
            <a:r>
              <a:rPr lang="en-US" sz="4180"/>
              <a:t>Karen</a:t>
            </a:r>
            <a:r>
              <a:rPr lang="en-US" sz="4180"/>
              <a:t>.Hull@ode.state.or.us</a:t>
            </a:r>
            <a:endParaRPr sz="418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Who We Are</a:t>
            </a:r>
            <a:endParaRPr/>
          </a:p>
        </p:txBody>
      </p:sp>
      <p:sp>
        <p:nvSpPr>
          <p:cNvPr id="97" name="Google Shape;97;p15"/>
          <p:cNvSpPr txBox="1"/>
          <p:nvPr>
            <p:ph idx="1" type="subTitle"/>
          </p:nvPr>
        </p:nvSpPr>
        <p:spPr>
          <a:xfrm>
            <a:off x="167098" y="2158356"/>
            <a:ext cx="8503455" cy="409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/>
              <a:t>Deborah Lange </a:t>
            </a:r>
            <a:r>
              <a:rPr lang="en-US"/>
              <a:t>– Director, Office of Equity, Diversity, and Inclusion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/>
              <a:t>Michael Reyes </a:t>
            </a:r>
            <a:r>
              <a:rPr lang="en-US"/>
              <a:t>– Latino/a/x Student Success Plan Coordinator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/>
              <a:t>Ana Salas </a:t>
            </a:r>
            <a:r>
              <a:rPr lang="en-US"/>
              <a:t>– Executive Assistant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/>
              <a:t>Erin Rothweiler </a:t>
            </a:r>
            <a:r>
              <a:rPr lang="en-US"/>
              <a:t>– Administrative Specialist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/>
              <a:t>Tamara Dykeman </a:t>
            </a:r>
            <a:r>
              <a:rPr lang="en-US"/>
              <a:t>– Student Success Act Coordinator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US"/>
              <a:t>Karen Hull</a:t>
            </a:r>
            <a:r>
              <a:rPr lang="en-US"/>
              <a:t> - Contracting Officer, Procurement Services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1" type="subTitle"/>
          </p:nvPr>
        </p:nvSpPr>
        <p:spPr>
          <a:xfrm>
            <a:off x="649827" y="2809827"/>
            <a:ext cx="785827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en-US" sz="4800"/>
              <a:t>Interim Latino/a/x Student Success Plan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0" y="1028295"/>
            <a:ext cx="8457040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Interim Latino/a/x Student Success Plan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348122" y="2077785"/>
            <a:ext cx="8346138" cy="3785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Success Act (HB 3427) addresses systemic inequities experienced by Latino/a/x students.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created disproportionate impacts on Latino/a/x communities – especially with school closures and distance learning challenges.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Interim Plan supports immediate and urgent needs of Latino/a/x students by aligning strategies of the Student Success Act and Ready Schools, Safe Learners.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-1" y="1028295"/>
            <a:ext cx="8118201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Interim Latino/a/x Student Success Plan</a:t>
            </a:r>
            <a:endParaRPr/>
          </a:p>
        </p:txBody>
      </p:sp>
      <p:graphicFrame>
        <p:nvGraphicFramePr>
          <p:cNvPr id="114" name="Google Shape;114;p18"/>
          <p:cNvGraphicFramePr/>
          <p:nvPr/>
        </p:nvGraphicFramePr>
        <p:xfrm>
          <a:off x="397132" y="21539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{38380B06-D980-4FE7-AC0D-A4CE810AA13A}</a:tableStyleId>
              </a:tblPr>
              <a:tblGrid>
                <a:gridCol w="8361625"/>
              </a:tblGrid>
              <a:tr h="906075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Cultivate connection and relationship. </a:t>
                      </a:r>
                      <a:endParaRPr sz="2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906075">
                <a:tc>
                  <a:txBody>
                    <a:bodyPr/>
                    <a:lstStyle/>
                    <a:p>
                      <a:pPr indent="-228600" lvl="0" marL="6311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1" lang="en-US" sz="2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parental engagement</a:t>
                      </a:r>
                      <a:endParaRPr sz="2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6075">
                <a:tc>
                  <a:txBody>
                    <a:bodyPr/>
                    <a:lstStyle/>
                    <a:p>
                      <a:pPr indent="-228600" lvl="0" marL="6311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1" lang="en-US" sz="2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early childhood education and kindergarten readiness</a:t>
                      </a:r>
                      <a:endParaRPr sz="2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-1" y="1028295"/>
            <a:ext cx="8118201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Interim Latino/a/x Student Success Plan</a:t>
            </a:r>
            <a:endParaRPr/>
          </a:p>
        </p:txBody>
      </p:sp>
      <p:graphicFrame>
        <p:nvGraphicFramePr>
          <p:cNvPr id="120" name="Google Shape;120;p19"/>
          <p:cNvGraphicFramePr/>
          <p:nvPr/>
        </p:nvGraphicFramePr>
        <p:xfrm>
          <a:off x="445596" y="209801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{38380B06-D980-4FE7-AC0D-A4CE810AA13A}</a:tableStyleId>
              </a:tblPr>
              <a:tblGrid>
                <a:gridCol w="8141400"/>
              </a:tblGrid>
              <a:tr h="7114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Center in equity and efficacy. 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1700" marB="61700" marR="61700" marL="61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7114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engagement before and after school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1700" marB="61700" marR="61700" marL="61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1450">
                <a:tc>
                  <a:txBody>
                    <a:bodyPr/>
                    <a:lstStyle/>
                    <a:p>
                      <a:pPr indent="17145" lvl="0" marL="385445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Improve literacy and numeracy between kinder and 3</a:t>
                      </a:r>
                      <a:r>
                        <a:rPr baseline="30000"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rd</a:t>
                      </a: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grade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1700" marB="61700" marR="61700" marL="61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14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 transitions to middle school and high school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1700" marB="61700" marR="61700" marL="61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1450">
                <a:tc>
                  <a:txBody>
                    <a:bodyPr/>
                    <a:lstStyle/>
                    <a:p>
                      <a:pPr indent="17145" lvl="0" marL="385445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attendance in four-year post-secondary institutions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1700" marB="61700" marR="61700" marL="61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-1" y="1028295"/>
            <a:ext cx="8118201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Interim Latino/a/x Student Success Plan</a:t>
            </a:r>
            <a:endParaRPr/>
          </a:p>
        </p:txBody>
      </p:sp>
      <p:graphicFrame>
        <p:nvGraphicFramePr>
          <p:cNvPr id="126" name="Google Shape;126;p20"/>
          <p:cNvGraphicFramePr/>
          <p:nvPr/>
        </p:nvGraphicFramePr>
        <p:xfrm>
          <a:off x="320272" y="20416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{38380B06-D980-4FE7-AC0D-A4CE810AA13A}</a:tableStyleId>
              </a:tblPr>
              <a:tblGrid>
                <a:gridCol w="8382775"/>
              </a:tblGrid>
              <a:tr h="707950">
                <a:tc>
                  <a:txBody>
                    <a:bodyPr/>
                    <a:lstStyle/>
                    <a:p>
                      <a:pPr indent="12065" lvl="0" marL="390525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Ensure safety and wellness. 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7079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 transitions to middle school and high school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9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 culturally responsive pedagogy and practices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9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 development of culturally responsive curricula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9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attendance in community colleges and certification programs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950">
                <a:tc>
                  <a:txBody>
                    <a:bodyPr/>
                    <a:lstStyle/>
                    <a:p>
                      <a:pPr indent="0" lvl="0" marL="385445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attendance in four-year post-secondary institutions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-1" y="1028295"/>
            <a:ext cx="8118201" cy="1013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Interim Latino/a/x Student Success Plan</a:t>
            </a:r>
            <a:endParaRPr/>
          </a:p>
        </p:txBody>
      </p:sp>
      <p:graphicFrame>
        <p:nvGraphicFramePr>
          <p:cNvPr id="132" name="Google Shape;132;p21"/>
          <p:cNvGraphicFramePr/>
          <p:nvPr/>
        </p:nvGraphicFramePr>
        <p:xfrm>
          <a:off x="320272" y="20416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{38380B06-D980-4FE7-AC0D-A4CE810AA13A}</a:tableStyleId>
              </a:tblPr>
              <a:tblGrid>
                <a:gridCol w="8382775"/>
              </a:tblGrid>
              <a:tr h="723150">
                <a:tc>
                  <a:txBody>
                    <a:bodyPr/>
                    <a:lstStyle/>
                    <a:p>
                      <a:pPr indent="12065" lvl="0" marL="390525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Ensure safety and wellness. 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7231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Address disproportionate discipline in the education system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150">
                <a:tc>
                  <a:txBody>
                    <a:bodyPr/>
                    <a:lstStyle/>
                    <a:p>
                      <a:pPr indent="-228600" lvl="0" marL="6311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parental engagement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150">
                <a:tc>
                  <a:txBody>
                    <a:bodyPr/>
                    <a:lstStyle/>
                    <a:p>
                      <a:pPr indent="0" lvl="0" marL="4025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engagement before and after school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150">
                <a:tc>
                  <a:txBody>
                    <a:bodyPr/>
                    <a:lstStyle/>
                    <a:p>
                      <a:pPr indent="-228600" lvl="0" marL="631190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early childhood education and kindergarten readiness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150">
                <a:tc>
                  <a:txBody>
                    <a:bodyPr/>
                    <a:lstStyle/>
                    <a:p>
                      <a:pPr indent="0" lvl="0" marL="385445" marR="889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Improve literacy and numeracy between kinder and 3</a:t>
                      </a:r>
                      <a:r>
                        <a:rPr baseline="30000"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rd</a:t>
                      </a:r>
                      <a:r>
                        <a:rPr i="1" lang="en-U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grade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550" marB="34550" marR="34550" marL="345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DE_Powerpoint - pattern background">
  <a:themeElements>
    <a:clrScheme name="ODE Color Theme">
      <a:dk1>
        <a:srgbClr val="000000"/>
      </a:dk1>
      <a:lt1>
        <a:srgbClr val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3527CFD1DA4F45B3DF2A43906332B0" ma:contentTypeVersion="7" ma:contentTypeDescription="Create a new document." ma:contentTypeScope="" ma:versionID="039992c4e595a754f1e8bbd74f99df9e">
  <xsd:schema xmlns:xsd="http://www.w3.org/2001/XMLSchema" xmlns:xs="http://www.w3.org/2001/XMLSchema" xmlns:p="http://schemas.microsoft.com/office/2006/metadata/properties" xmlns:ns1="http://schemas.microsoft.com/sharepoint/v3" xmlns:ns2="d38c493c-b757-433d-874f-34c9f5657aa9" xmlns:ns3="54031767-dd6d-417c-ab73-583408f47564" targetNamespace="http://schemas.microsoft.com/office/2006/metadata/properties" ma:root="true" ma:fieldsID="e98223aa79f6f4e0451a82bbe3c2a1cc" ns1:_="" ns2:_="" ns3:_="">
    <xsd:import namespace="http://schemas.microsoft.com/sharepoint/v3"/>
    <xsd:import namespace="d38c493c-b757-433d-874f-34c9f5657aa9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8c493c-b757-433d-874f-34c9f5657aa9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stimated_x0020_Creation_x0020_Date xmlns="d38c493c-b757-433d-874f-34c9f5657aa9">2020-07-15T07:00:00+00:00</Estimated_x0020_Creation_x0020_Date>
    <PublishingExpirationDate xmlns="http://schemas.microsoft.com/sharepoint/v3" xsi:nil="true"/>
    <Remediation_x0020_Date xmlns="d38c493c-b757-433d-874f-34c9f5657aa9">2020-07-15T07:00:00+00:00</Remediation_x0020_Date>
    <PublishingStartDate xmlns="http://schemas.microsoft.com/sharepoint/v3" xsi:nil="true"/>
    <Priority xmlns="d38c493c-b757-433d-874f-34c9f5657aa9">New</Priority>
  </documentManagement>
</p:properties>
</file>

<file path=customXml/itemProps1.xml><?xml version="1.0" encoding="utf-8"?>
<ds:datastoreItem xmlns:ds="http://schemas.openxmlformats.org/officeDocument/2006/customXml" ds:itemID="{B3F198B4-43E4-46B5-9F59-D02F30ABCD48}"/>
</file>

<file path=customXml/itemProps2.xml><?xml version="1.0" encoding="utf-8"?>
<ds:datastoreItem xmlns:ds="http://schemas.openxmlformats.org/officeDocument/2006/customXml" ds:itemID="{F38C70DE-AB4B-4C99-9C38-E3921F69CB0A}"/>
</file>

<file path=customXml/itemProps3.xml><?xml version="1.0" encoding="utf-8"?>
<ds:datastoreItem xmlns:ds="http://schemas.openxmlformats.org/officeDocument/2006/customXml" ds:itemID="{15FAE2AF-EF75-482C-88A2-C8F7B9EDC470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RFA Webinar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0x0101002B3527CFD1DA4F45B3DF2A43906332B0</vt:lpwstr>
  </property>
</Properties>
</file>