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4" y="77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25190" y="2159114"/>
            <a:ext cx="7493618" cy="1357629"/>
          </a:xfrm>
          <a:prstGeom prst="rect">
            <a:avLst/>
          </a:prstGeom>
        </p:spPr>
        <p:txBody>
          <a:bodyPr wrap="square" lIns="0" tIns="0" rIns="0" bIns="0">
            <a:spAutoFit/>
          </a:bodyPr>
          <a:lstStyle>
            <a:lvl1pPr>
              <a:defRPr sz="4400" b="0" i="0">
                <a:solidFill>
                  <a:schemeClr val="tx1"/>
                </a:solidFill>
                <a:latin typeface="Calibri"/>
                <a:cs typeface="Calibri"/>
              </a:defRPr>
            </a:lvl1pPr>
          </a:lstStyle>
          <a:p>
            <a:endParaRPr/>
          </a:p>
        </p:txBody>
      </p:sp>
      <p:sp>
        <p:nvSpPr>
          <p:cNvPr id="3" name="Holder 3"/>
          <p:cNvSpPr>
            <a:spLocks noGrp="1"/>
          </p:cNvSpPr>
          <p:nvPr>
            <p:ph type="subTitle" idx="4"/>
          </p:nvPr>
        </p:nvSpPr>
        <p:spPr>
          <a:xfrm>
            <a:off x="2172791" y="3808374"/>
            <a:ext cx="4798417" cy="1186179"/>
          </a:xfrm>
          <a:prstGeom prst="rect">
            <a:avLst/>
          </a:prstGeom>
        </p:spPr>
        <p:txBody>
          <a:bodyPr wrap="square" lIns="0" tIns="0" rIns="0" bIns="0">
            <a:spAutoFit/>
          </a:bodyPr>
          <a:lstStyle>
            <a:lvl1pPr>
              <a:defRPr sz="32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5/14/2018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5/14/2018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5/14/2018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5/14/2018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5/14/2018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347688" y="278352"/>
            <a:ext cx="6448623" cy="503555"/>
          </a:xfrm>
          <a:prstGeom prst="rect">
            <a:avLst/>
          </a:prstGeom>
        </p:spPr>
        <p:txBody>
          <a:bodyPr wrap="square" lIns="0" tIns="0" rIns="0" bIns="0">
            <a:spAutoFit/>
          </a:bodyPr>
          <a:lstStyle>
            <a:lvl1pPr>
              <a:defRPr sz="3200" b="0" i="0">
                <a:solidFill>
                  <a:schemeClr val="tx1"/>
                </a:solidFill>
                <a:latin typeface="Calibri"/>
                <a:cs typeface="Calibri"/>
              </a:defRPr>
            </a:lvl1pPr>
          </a:lstStyle>
          <a:p>
            <a:endParaRPr/>
          </a:p>
        </p:txBody>
      </p:sp>
      <p:sp>
        <p:nvSpPr>
          <p:cNvPr id="3" name="Holder 3"/>
          <p:cNvSpPr>
            <a:spLocks noGrp="1"/>
          </p:cNvSpPr>
          <p:nvPr>
            <p:ph type="body" idx="1"/>
          </p:nvPr>
        </p:nvSpPr>
        <p:spPr>
          <a:xfrm>
            <a:off x="444500" y="1061919"/>
            <a:ext cx="8255000" cy="232917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5/14/2018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0" rIns="0" bIns="0" rtlCol="0">
            <a:spAutoFit/>
          </a:bodyPr>
          <a:lstStyle/>
          <a:p>
            <a:pPr marL="12700" marR="5080" indent="844550">
              <a:lnSpc>
                <a:spcPct val="100000"/>
              </a:lnSpc>
            </a:pPr>
            <a:r>
              <a:rPr spc="-5" dirty="0"/>
              <a:t>English Language Leaners  District and School</a:t>
            </a:r>
            <a:r>
              <a:rPr spc="-35" dirty="0"/>
              <a:t> </a:t>
            </a:r>
            <a:r>
              <a:rPr spc="-5" dirty="0"/>
              <a:t>Improvement</a:t>
            </a:r>
          </a:p>
        </p:txBody>
      </p:sp>
      <p:sp>
        <p:nvSpPr>
          <p:cNvPr id="3" name="object 3"/>
          <p:cNvSpPr txBox="1">
            <a:spLocks noGrp="1"/>
          </p:cNvSpPr>
          <p:nvPr>
            <p:ph type="subTitle" idx="4"/>
          </p:nvPr>
        </p:nvSpPr>
        <p:spPr>
          <a:prstGeom prst="rect">
            <a:avLst/>
          </a:prstGeom>
        </p:spPr>
        <p:txBody>
          <a:bodyPr vert="horz" wrap="square" lIns="0" tIns="0" rIns="0" bIns="0" rtlCol="0">
            <a:spAutoFit/>
          </a:bodyPr>
          <a:lstStyle/>
          <a:p>
            <a:pPr marL="959485" marR="5080" indent="-947419">
              <a:lnSpc>
                <a:spcPct val="120000"/>
              </a:lnSpc>
            </a:pPr>
            <a:r>
              <a:rPr spc="-5" dirty="0"/>
              <a:t>Rules Implementing HB</a:t>
            </a:r>
            <a:r>
              <a:rPr spc="-40" dirty="0"/>
              <a:t> </a:t>
            </a:r>
            <a:r>
              <a:rPr spc="-5" dirty="0"/>
              <a:t>3499  Public</a:t>
            </a:r>
            <a:r>
              <a:rPr spc="-60" dirty="0"/>
              <a:t> </a:t>
            </a:r>
            <a:r>
              <a:rPr spc="-5" dirty="0"/>
              <a:t>Comments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1585" y="278352"/>
            <a:ext cx="6314440" cy="503555"/>
          </a:xfrm>
          <a:prstGeom prst="rect">
            <a:avLst/>
          </a:prstGeom>
        </p:spPr>
        <p:txBody>
          <a:bodyPr vert="horz" wrap="square" lIns="0" tIns="0" rIns="0" bIns="0" rtlCol="0">
            <a:spAutoFit/>
          </a:bodyPr>
          <a:lstStyle/>
          <a:p>
            <a:pPr marL="12700">
              <a:lnSpc>
                <a:spcPct val="100000"/>
              </a:lnSpc>
            </a:pPr>
            <a:r>
              <a:rPr spc="-5" dirty="0"/>
              <a:t>Public Comments 0621</a:t>
            </a:r>
            <a:r>
              <a:rPr dirty="0"/>
              <a:t> </a:t>
            </a:r>
            <a:r>
              <a:rPr spc="-5" dirty="0"/>
              <a:t>(Expenditures)</a:t>
            </a:r>
          </a:p>
        </p:txBody>
      </p:sp>
      <p:graphicFrame>
        <p:nvGraphicFramePr>
          <p:cNvPr id="3" name="object 3" title="Public Comments - Expenditures"/>
          <p:cNvGraphicFramePr>
            <a:graphicFrameLocks noGrp="1"/>
          </p:cNvGraphicFramePr>
          <p:nvPr>
            <p:extLst>
              <p:ext uri="{D42A27DB-BD31-4B8C-83A1-F6EECF244321}">
                <p14:modId xmlns:p14="http://schemas.microsoft.com/office/powerpoint/2010/main" val="924394777"/>
              </p:ext>
            </p:extLst>
          </p:nvPr>
        </p:nvGraphicFramePr>
        <p:xfrm>
          <a:off x="450850" y="1061920"/>
          <a:ext cx="8229600" cy="4328160"/>
        </p:xfrm>
        <a:graphic>
          <a:graphicData uri="http://schemas.openxmlformats.org/drawingml/2006/table">
            <a:tbl>
              <a:tblPr firstRow="1" bandRow="1">
                <a:tableStyleId>{2D5ABB26-0587-4C30-8999-92F81FD0307C}</a:tableStyleId>
              </a:tblPr>
              <a:tblGrid>
                <a:gridCol w="3098800">
                  <a:extLst>
                    <a:ext uri="{9D8B030D-6E8A-4147-A177-3AD203B41FA5}">
                      <a16:colId xmlns:a16="http://schemas.microsoft.com/office/drawing/2014/main" val="20000"/>
                    </a:ext>
                  </a:extLst>
                </a:gridCol>
                <a:gridCol w="5130800">
                  <a:extLst>
                    <a:ext uri="{9D8B030D-6E8A-4147-A177-3AD203B41FA5}">
                      <a16:colId xmlns:a16="http://schemas.microsoft.com/office/drawing/2014/main" val="20001"/>
                    </a:ext>
                  </a:extLst>
                </a:gridCol>
              </a:tblGrid>
              <a:tr h="396240">
                <a:tc>
                  <a:txBody>
                    <a:bodyPr/>
                    <a:lstStyle/>
                    <a:p>
                      <a:pPr marL="1028065">
                        <a:lnSpc>
                          <a:spcPct val="100000"/>
                        </a:lnSpc>
                        <a:spcBef>
                          <a:spcPts val="180"/>
                        </a:spcBef>
                      </a:pPr>
                      <a:r>
                        <a:rPr sz="2000" spc="-5" dirty="0">
                          <a:latin typeface="Calibri"/>
                          <a:cs typeface="Calibri"/>
                        </a:rPr>
                        <a:t>CONCERN</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tc>
                  <a:txBody>
                    <a:bodyPr/>
                    <a:lstStyle/>
                    <a:p>
                      <a:pPr marL="1294765">
                        <a:lnSpc>
                          <a:spcPct val="100000"/>
                        </a:lnSpc>
                        <a:spcBef>
                          <a:spcPts val="180"/>
                        </a:spcBef>
                      </a:pPr>
                      <a:r>
                        <a:rPr sz="2000" spc="-5" dirty="0">
                          <a:latin typeface="Calibri"/>
                          <a:cs typeface="Calibri"/>
                        </a:rPr>
                        <a:t>RESOLUTION/PROGRESS</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extLst>
                  <a:ext uri="{0D108BD9-81ED-4DB2-BD59-A6C34878D82A}">
                    <a16:rowId xmlns:a16="http://schemas.microsoft.com/office/drawing/2014/main" val="10000"/>
                  </a:ext>
                </a:extLst>
              </a:tr>
              <a:tr h="914400">
                <a:tc>
                  <a:txBody>
                    <a:bodyPr/>
                    <a:lstStyle/>
                    <a:p>
                      <a:pPr marL="85090" marR="265430">
                        <a:lnSpc>
                          <a:spcPct val="100000"/>
                        </a:lnSpc>
                        <a:spcBef>
                          <a:spcPts val="145"/>
                        </a:spcBef>
                      </a:pPr>
                      <a:r>
                        <a:rPr sz="1800" spc="-5" dirty="0">
                          <a:latin typeface="Calibri"/>
                          <a:cs typeface="Calibri"/>
                        </a:rPr>
                        <a:t>Can the community forum be  in conjunction with </a:t>
                      </a:r>
                      <a:r>
                        <a:rPr sz="1800" dirty="0">
                          <a:latin typeface="Calibri"/>
                          <a:cs typeface="Calibri"/>
                        </a:rPr>
                        <a:t>a </a:t>
                      </a:r>
                      <a:r>
                        <a:rPr sz="1800" spc="-5" dirty="0">
                          <a:latin typeface="Calibri"/>
                          <a:cs typeface="Calibri"/>
                        </a:rPr>
                        <a:t>local  board</a:t>
                      </a:r>
                      <a:r>
                        <a:rPr sz="1800" spc="-55" dirty="0">
                          <a:latin typeface="Calibri"/>
                          <a:cs typeface="Calibri"/>
                        </a:rPr>
                        <a:t> </a:t>
                      </a:r>
                      <a:r>
                        <a:rPr sz="1800" spc="-5" dirty="0">
                          <a:latin typeface="Calibri"/>
                          <a:cs typeface="Calibri"/>
                        </a:rPr>
                        <a:t>meeting?</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tc>
                  <a:txBody>
                    <a:bodyPr/>
                    <a:lstStyle/>
                    <a:p>
                      <a:pPr marL="85090" marR="282575">
                        <a:lnSpc>
                          <a:spcPct val="100000"/>
                        </a:lnSpc>
                        <a:spcBef>
                          <a:spcPts val="145"/>
                        </a:spcBef>
                      </a:pPr>
                      <a:r>
                        <a:rPr sz="1800" spc="-5" dirty="0">
                          <a:latin typeface="Calibri"/>
                          <a:cs typeface="Calibri"/>
                        </a:rPr>
                        <a:t>Yes. The rules allow </a:t>
                      </a:r>
                      <a:r>
                        <a:rPr sz="1800" dirty="0">
                          <a:latin typeface="Calibri"/>
                          <a:cs typeface="Calibri"/>
                        </a:rPr>
                        <a:t>a </a:t>
                      </a:r>
                      <a:r>
                        <a:rPr sz="1800" spc="-5" dirty="0">
                          <a:latin typeface="Calibri"/>
                          <a:cs typeface="Calibri"/>
                        </a:rPr>
                        <a:t>local district flexibility in how  they conduct the community</a:t>
                      </a:r>
                      <a:r>
                        <a:rPr sz="1800" spc="5" dirty="0">
                          <a:latin typeface="Calibri"/>
                          <a:cs typeface="Calibri"/>
                        </a:rPr>
                        <a:t> </a:t>
                      </a:r>
                      <a:r>
                        <a:rPr sz="1800" spc="-5" dirty="0">
                          <a:latin typeface="Calibri"/>
                          <a:cs typeface="Calibri"/>
                        </a:rPr>
                        <a:t>forum.</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1"/>
                  </a:ext>
                </a:extLst>
              </a:tr>
              <a:tr h="914400">
                <a:tc>
                  <a:txBody>
                    <a:bodyPr/>
                    <a:lstStyle/>
                    <a:p>
                      <a:pPr marL="85090" marR="254635">
                        <a:lnSpc>
                          <a:spcPct val="100000"/>
                        </a:lnSpc>
                        <a:spcBef>
                          <a:spcPts val="195"/>
                        </a:spcBef>
                      </a:pPr>
                      <a:r>
                        <a:rPr sz="1800" spc="-5" dirty="0">
                          <a:latin typeface="Calibri"/>
                          <a:cs typeface="Calibri"/>
                        </a:rPr>
                        <a:t>Are districts required to only  send the letter to the parents  of ELL</a:t>
                      </a:r>
                      <a:r>
                        <a:rPr sz="1800" spc="-50" dirty="0">
                          <a:latin typeface="Calibri"/>
                          <a:cs typeface="Calibri"/>
                        </a:rPr>
                        <a:t> </a:t>
                      </a:r>
                      <a:r>
                        <a:rPr sz="1800" spc="-5" dirty="0">
                          <a:latin typeface="Calibri"/>
                          <a:cs typeface="Calibri"/>
                        </a:rPr>
                        <a:t>students?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297815">
                        <a:lnSpc>
                          <a:spcPct val="100000"/>
                        </a:lnSpc>
                        <a:spcBef>
                          <a:spcPts val="195"/>
                        </a:spcBef>
                      </a:pPr>
                      <a:r>
                        <a:rPr sz="1800" spc="-5" dirty="0">
                          <a:latin typeface="Calibri"/>
                          <a:cs typeface="Calibri"/>
                        </a:rPr>
                        <a:t>The rule was clarified to specify that the letter only  must be sent to parents of ELL</a:t>
                      </a:r>
                      <a:r>
                        <a:rPr sz="1800" spc="30" dirty="0">
                          <a:latin typeface="Calibri"/>
                          <a:cs typeface="Calibri"/>
                        </a:rPr>
                        <a:t> </a:t>
                      </a:r>
                      <a:r>
                        <a:rPr sz="1800" spc="-5" dirty="0">
                          <a:latin typeface="Calibri"/>
                          <a:cs typeface="Calibri"/>
                        </a:rPr>
                        <a:t>students.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2"/>
                  </a:ext>
                </a:extLst>
              </a:tr>
              <a:tr h="914400">
                <a:tc>
                  <a:txBody>
                    <a:bodyPr/>
                    <a:lstStyle/>
                    <a:p>
                      <a:pPr marL="85090" marR="281940">
                        <a:lnSpc>
                          <a:spcPct val="100000"/>
                        </a:lnSpc>
                        <a:spcBef>
                          <a:spcPts val="195"/>
                        </a:spcBef>
                      </a:pPr>
                      <a:r>
                        <a:rPr sz="1800" spc="-5" dirty="0">
                          <a:latin typeface="Calibri"/>
                          <a:cs typeface="Calibri"/>
                        </a:rPr>
                        <a:t>Can </a:t>
                      </a:r>
                      <a:r>
                        <a:rPr sz="1800" dirty="0">
                          <a:latin typeface="Calibri"/>
                          <a:cs typeface="Calibri"/>
                        </a:rPr>
                        <a:t>a </a:t>
                      </a:r>
                      <a:r>
                        <a:rPr sz="1800" spc="-5" dirty="0">
                          <a:latin typeface="Calibri"/>
                          <a:cs typeface="Calibri"/>
                        </a:rPr>
                        <a:t>district appeal </a:t>
                      </a:r>
                      <a:r>
                        <a:rPr sz="1800" dirty="0">
                          <a:latin typeface="Calibri"/>
                          <a:cs typeface="Calibri"/>
                        </a:rPr>
                        <a:t>a  </a:t>
                      </a:r>
                      <a:r>
                        <a:rPr sz="1800" spc="-5" dirty="0">
                          <a:latin typeface="Calibri"/>
                          <a:cs typeface="Calibri"/>
                        </a:rPr>
                        <a:t>Department decision relating  to expenditure of</a:t>
                      </a:r>
                      <a:r>
                        <a:rPr sz="1800" spc="-20" dirty="0">
                          <a:latin typeface="Calibri"/>
                          <a:cs typeface="Calibri"/>
                        </a:rPr>
                        <a:t> </a:t>
                      </a:r>
                      <a:r>
                        <a:rPr sz="1800" spc="-5" dirty="0">
                          <a:latin typeface="Calibri"/>
                          <a:cs typeface="Calibri"/>
                        </a:rPr>
                        <a:t>funds?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tc>
                  <a:txBody>
                    <a:bodyPr/>
                    <a:lstStyle/>
                    <a:p>
                      <a:pPr marL="85090" marR="191135">
                        <a:lnSpc>
                          <a:spcPct val="100000"/>
                        </a:lnSpc>
                        <a:spcBef>
                          <a:spcPts val="195"/>
                        </a:spcBef>
                      </a:pPr>
                      <a:r>
                        <a:rPr sz="1800" spc="-5" dirty="0">
                          <a:latin typeface="Calibri"/>
                          <a:cs typeface="Calibri"/>
                        </a:rPr>
                        <a:t>Yes. The Department written communication  directing expenditure would be considered an order  and therefore</a:t>
                      </a:r>
                      <a:r>
                        <a:rPr sz="1800" spc="-10" dirty="0">
                          <a:latin typeface="Calibri"/>
                          <a:cs typeface="Calibri"/>
                        </a:rPr>
                        <a:t> </a:t>
                      </a:r>
                      <a:r>
                        <a:rPr sz="1800" spc="-5" dirty="0">
                          <a:latin typeface="Calibri"/>
                          <a:cs typeface="Calibri"/>
                        </a:rPr>
                        <a:t>appealable.</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3"/>
                  </a:ext>
                </a:extLst>
              </a:tr>
              <a:tr h="1188720">
                <a:tc>
                  <a:txBody>
                    <a:bodyPr/>
                    <a:lstStyle/>
                    <a:p>
                      <a:pPr marL="85090" marR="206375">
                        <a:lnSpc>
                          <a:spcPct val="100000"/>
                        </a:lnSpc>
                        <a:spcBef>
                          <a:spcPts val="195"/>
                        </a:spcBef>
                      </a:pPr>
                      <a:r>
                        <a:rPr sz="1800" spc="-5" dirty="0">
                          <a:latin typeface="Calibri"/>
                          <a:cs typeface="Calibri"/>
                        </a:rPr>
                        <a:t>There should be an exception  or consideration for change in  state or federal budgets for  school districts</a:t>
                      </a:r>
                      <a:r>
                        <a:rPr sz="1800" spc="-10" dirty="0">
                          <a:latin typeface="Calibri"/>
                          <a:cs typeface="Calibri"/>
                        </a:rPr>
                        <a:t> </a:t>
                      </a:r>
                      <a:r>
                        <a:rPr sz="1800" spc="-5" dirty="0">
                          <a:latin typeface="Calibri"/>
                          <a:cs typeface="Calibri"/>
                        </a:rPr>
                        <a:t>generally</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339725">
                        <a:lnSpc>
                          <a:spcPct val="100000"/>
                        </a:lnSpc>
                        <a:spcBef>
                          <a:spcPts val="195"/>
                        </a:spcBef>
                      </a:pPr>
                      <a:r>
                        <a:rPr sz="1800" spc="-5" dirty="0">
                          <a:latin typeface="Calibri"/>
                          <a:cs typeface="Calibri"/>
                        </a:rPr>
                        <a:t>This specifically was not added to rules as it is  difficult to predict future budgets and there are  many potential factors (budgets, natural disasters)  that could influence the direction of</a:t>
                      </a:r>
                      <a:r>
                        <a:rPr sz="1800" spc="50" dirty="0">
                          <a:latin typeface="Calibri"/>
                          <a:cs typeface="Calibri"/>
                        </a:rPr>
                        <a:t> </a:t>
                      </a:r>
                      <a:r>
                        <a:rPr sz="1800" spc="-5" dirty="0">
                          <a:latin typeface="Calibri"/>
                          <a:cs typeface="Calibri"/>
                        </a:rPr>
                        <a:t>funds.</a:t>
                      </a:r>
                      <a:endParaRPr sz="1800" dirty="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47688" y="278352"/>
            <a:ext cx="6441440" cy="503555"/>
          </a:xfrm>
          <a:prstGeom prst="rect">
            <a:avLst/>
          </a:prstGeom>
        </p:spPr>
        <p:txBody>
          <a:bodyPr vert="horz" wrap="square" lIns="0" tIns="0" rIns="0" bIns="0" rtlCol="0">
            <a:spAutoFit/>
          </a:bodyPr>
          <a:lstStyle/>
          <a:p>
            <a:pPr marL="12700">
              <a:lnSpc>
                <a:spcPct val="100000"/>
              </a:lnSpc>
            </a:pPr>
            <a:r>
              <a:rPr spc="-5" dirty="0"/>
              <a:t>Public Comments 0624 (Best Practices)</a:t>
            </a:r>
          </a:p>
        </p:txBody>
      </p:sp>
      <p:graphicFrame>
        <p:nvGraphicFramePr>
          <p:cNvPr id="3" name="object 3" title="Public Comments - Best Practices"/>
          <p:cNvGraphicFramePr>
            <a:graphicFrameLocks noGrp="1"/>
          </p:cNvGraphicFramePr>
          <p:nvPr>
            <p:extLst>
              <p:ext uri="{D42A27DB-BD31-4B8C-83A1-F6EECF244321}">
                <p14:modId xmlns:p14="http://schemas.microsoft.com/office/powerpoint/2010/main" val="4115803761"/>
              </p:ext>
            </p:extLst>
          </p:nvPr>
        </p:nvGraphicFramePr>
        <p:xfrm>
          <a:off x="450850" y="1061919"/>
          <a:ext cx="8229600" cy="2316479"/>
        </p:xfrm>
        <a:graphic>
          <a:graphicData uri="http://schemas.openxmlformats.org/drawingml/2006/table">
            <a:tbl>
              <a:tblPr firstRow="1" bandRow="1">
                <a:tableStyleId>{2D5ABB26-0587-4C30-8999-92F81FD0307C}</a:tableStyleId>
              </a:tblPr>
              <a:tblGrid>
                <a:gridCol w="3098800">
                  <a:extLst>
                    <a:ext uri="{9D8B030D-6E8A-4147-A177-3AD203B41FA5}">
                      <a16:colId xmlns:a16="http://schemas.microsoft.com/office/drawing/2014/main" val="20000"/>
                    </a:ext>
                  </a:extLst>
                </a:gridCol>
                <a:gridCol w="5130800">
                  <a:extLst>
                    <a:ext uri="{9D8B030D-6E8A-4147-A177-3AD203B41FA5}">
                      <a16:colId xmlns:a16="http://schemas.microsoft.com/office/drawing/2014/main" val="20001"/>
                    </a:ext>
                  </a:extLst>
                </a:gridCol>
              </a:tblGrid>
              <a:tr h="396240">
                <a:tc>
                  <a:txBody>
                    <a:bodyPr/>
                    <a:lstStyle/>
                    <a:p>
                      <a:pPr marL="1028065">
                        <a:lnSpc>
                          <a:spcPct val="100000"/>
                        </a:lnSpc>
                        <a:spcBef>
                          <a:spcPts val="180"/>
                        </a:spcBef>
                      </a:pPr>
                      <a:r>
                        <a:rPr sz="2000" spc="-5" dirty="0">
                          <a:latin typeface="Calibri"/>
                          <a:cs typeface="Calibri"/>
                        </a:rPr>
                        <a:t>CONCERN</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tc>
                  <a:txBody>
                    <a:bodyPr/>
                    <a:lstStyle/>
                    <a:p>
                      <a:pPr marL="1294765">
                        <a:lnSpc>
                          <a:spcPct val="100000"/>
                        </a:lnSpc>
                        <a:spcBef>
                          <a:spcPts val="180"/>
                        </a:spcBef>
                      </a:pPr>
                      <a:r>
                        <a:rPr sz="2000" spc="-5" dirty="0">
                          <a:latin typeface="Calibri"/>
                          <a:cs typeface="Calibri"/>
                        </a:rPr>
                        <a:t>RESOLUTION/PROGRESS</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extLst>
                  <a:ext uri="{0D108BD9-81ED-4DB2-BD59-A6C34878D82A}">
                    <a16:rowId xmlns:a16="http://schemas.microsoft.com/office/drawing/2014/main" val="10000"/>
                  </a:ext>
                </a:extLst>
              </a:tr>
              <a:tr h="640079">
                <a:tc>
                  <a:txBody>
                    <a:bodyPr/>
                    <a:lstStyle/>
                    <a:p>
                      <a:pPr marL="85090" marR="243204">
                        <a:lnSpc>
                          <a:spcPct val="100000"/>
                        </a:lnSpc>
                        <a:spcBef>
                          <a:spcPts val="145"/>
                        </a:spcBef>
                      </a:pPr>
                      <a:r>
                        <a:rPr sz="1800" spc="-5" dirty="0">
                          <a:latin typeface="Calibri"/>
                          <a:cs typeface="Calibri"/>
                        </a:rPr>
                        <a:t>ELL Statewide plan should be  included in the resource bank</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tc>
                  <a:txBody>
                    <a:bodyPr/>
                    <a:lstStyle/>
                    <a:p>
                      <a:pPr marL="85090">
                        <a:lnSpc>
                          <a:spcPct val="100000"/>
                        </a:lnSpc>
                        <a:spcBef>
                          <a:spcPts val="145"/>
                        </a:spcBef>
                      </a:pPr>
                      <a:r>
                        <a:rPr sz="1800" spc="-5" dirty="0">
                          <a:latin typeface="Calibri"/>
                          <a:cs typeface="Calibri"/>
                        </a:rPr>
                        <a:t>The rule was amended to reflect</a:t>
                      </a:r>
                      <a:r>
                        <a:rPr sz="1800" spc="25" dirty="0">
                          <a:latin typeface="Calibri"/>
                          <a:cs typeface="Calibri"/>
                        </a:rPr>
                        <a:t> </a:t>
                      </a:r>
                      <a:r>
                        <a:rPr sz="1800" spc="-5" dirty="0">
                          <a:latin typeface="Calibri"/>
                          <a:cs typeface="Calibri"/>
                        </a:rPr>
                        <a:t>this.</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1"/>
                  </a:ext>
                </a:extLst>
              </a:tr>
              <a:tr h="640080">
                <a:tc>
                  <a:txBody>
                    <a:bodyPr/>
                    <a:lstStyle/>
                    <a:p>
                      <a:pPr marL="85090" marR="333375">
                        <a:lnSpc>
                          <a:spcPct val="100000"/>
                        </a:lnSpc>
                        <a:spcBef>
                          <a:spcPts val="195"/>
                        </a:spcBef>
                      </a:pPr>
                      <a:r>
                        <a:rPr sz="1800" spc="-5" dirty="0">
                          <a:latin typeface="Calibri"/>
                          <a:cs typeface="Calibri"/>
                        </a:rPr>
                        <a:t>Promising and best practices  should be</a:t>
                      </a:r>
                      <a:r>
                        <a:rPr sz="1800" spc="-40" dirty="0">
                          <a:latin typeface="Calibri"/>
                          <a:cs typeface="Calibri"/>
                        </a:rPr>
                        <a:t> </a:t>
                      </a:r>
                      <a:r>
                        <a:rPr sz="1800" spc="-5" dirty="0">
                          <a:latin typeface="Calibri"/>
                          <a:cs typeface="Calibri"/>
                        </a:rPr>
                        <a:t>included</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a:lnSpc>
                          <a:spcPct val="100000"/>
                        </a:lnSpc>
                        <a:spcBef>
                          <a:spcPts val="195"/>
                        </a:spcBef>
                      </a:pPr>
                      <a:r>
                        <a:rPr sz="1800" spc="-5" dirty="0">
                          <a:latin typeface="Calibri"/>
                          <a:cs typeface="Calibri"/>
                        </a:rPr>
                        <a:t>The rule was amended to reflect</a:t>
                      </a:r>
                      <a:r>
                        <a:rPr sz="1800" spc="45" dirty="0">
                          <a:latin typeface="Calibri"/>
                          <a:cs typeface="Calibri"/>
                        </a:rPr>
                        <a:t> </a:t>
                      </a:r>
                      <a:r>
                        <a:rPr sz="1800" spc="-5" dirty="0">
                          <a:latin typeface="Calibri"/>
                          <a:cs typeface="Calibri"/>
                        </a:rPr>
                        <a:t>this.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2"/>
                  </a:ext>
                </a:extLst>
              </a:tr>
              <a:tr h="640080">
                <a:tc>
                  <a:txBody>
                    <a:bodyPr/>
                    <a:lstStyle/>
                    <a:p>
                      <a:pPr marL="85090" marR="207645">
                        <a:lnSpc>
                          <a:spcPct val="100000"/>
                        </a:lnSpc>
                        <a:spcBef>
                          <a:spcPts val="195"/>
                        </a:spcBef>
                      </a:pPr>
                      <a:r>
                        <a:rPr sz="1800" spc="-5" dirty="0">
                          <a:latin typeface="Calibri"/>
                          <a:cs typeface="Calibri"/>
                        </a:rPr>
                        <a:t>Specify that practices must be  culturally</a:t>
                      </a:r>
                      <a:r>
                        <a:rPr sz="1800" spc="-25" dirty="0">
                          <a:latin typeface="Calibri"/>
                          <a:cs typeface="Calibri"/>
                        </a:rPr>
                        <a:t> </a:t>
                      </a:r>
                      <a:r>
                        <a:rPr sz="1800" spc="-5" dirty="0">
                          <a:latin typeface="Calibri"/>
                          <a:cs typeface="Calibri"/>
                        </a:rPr>
                        <a:t>responsive</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tc>
                  <a:txBody>
                    <a:bodyPr/>
                    <a:lstStyle/>
                    <a:p>
                      <a:pPr marL="85090">
                        <a:lnSpc>
                          <a:spcPct val="100000"/>
                        </a:lnSpc>
                        <a:spcBef>
                          <a:spcPts val="195"/>
                        </a:spcBef>
                      </a:pPr>
                      <a:r>
                        <a:rPr sz="1800" spc="-5" dirty="0">
                          <a:latin typeface="Calibri"/>
                          <a:cs typeface="Calibri"/>
                        </a:rPr>
                        <a:t>The rule was amended to reflect</a:t>
                      </a:r>
                      <a:r>
                        <a:rPr sz="1800" spc="20" dirty="0">
                          <a:latin typeface="Calibri"/>
                          <a:cs typeface="Calibri"/>
                        </a:rPr>
                        <a:t> </a:t>
                      </a:r>
                      <a:r>
                        <a:rPr sz="1800" spc="-5" dirty="0">
                          <a:latin typeface="Calibri"/>
                          <a:cs typeface="Calibri"/>
                        </a:rPr>
                        <a:t>this.</a:t>
                      </a:r>
                      <a:endParaRPr sz="1800" dirty="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46622" y="278352"/>
            <a:ext cx="4446270" cy="503555"/>
          </a:xfrm>
          <a:prstGeom prst="rect">
            <a:avLst/>
          </a:prstGeom>
        </p:spPr>
        <p:txBody>
          <a:bodyPr vert="horz" wrap="square" lIns="0" tIns="0" rIns="0" bIns="0" rtlCol="0">
            <a:spAutoFit/>
          </a:bodyPr>
          <a:lstStyle/>
          <a:p>
            <a:pPr marL="12700">
              <a:lnSpc>
                <a:spcPct val="100000"/>
              </a:lnSpc>
            </a:pPr>
            <a:r>
              <a:rPr spc="-5" dirty="0"/>
              <a:t>Public Comments -</a:t>
            </a:r>
            <a:r>
              <a:rPr spc="-35" dirty="0"/>
              <a:t> </a:t>
            </a:r>
            <a:r>
              <a:rPr spc="-5" dirty="0"/>
              <a:t>general</a:t>
            </a:r>
          </a:p>
        </p:txBody>
      </p:sp>
      <p:graphicFrame>
        <p:nvGraphicFramePr>
          <p:cNvPr id="3" name="object 3" title="Public Comments - general"/>
          <p:cNvGraphicFramePr>
            <a:graphicFrameLocks noGrp="1"/>
          </p:cNvGraphicFramePr>
          <p:nvPr>
            <p:extLst>
              <p:ext uri="{D42A27DB-BD31-4B8C-83A1-F6EECF244321}">
                <p14:modId xmlns:p14="http://schemas.microsoft.com/office/powerpoint/2010/main" val="3161151155"/>
              </p:ext>
            </p:extLst>
          </p:nvPr>
        </p:nvGraphicFramePr>
        <p:xfrm>
          <a:off x="450850" y="831849"/>
          <a:ext cx="8229600" cy="5333999"/>
        </p:xfrm>
        <a:graphic>
          <a:graphicData uri="http://schemas.openxmlformats.org/drawingml/2006/table">
            <a:tbl>
              <a:tblPr firstRow="1" bandRow="1">
                <a:tableStyleId>{2D5ABB26-0587-4C30-8999-92F81FD0307C}</a:tableStyleId>
              </a:tblPr>
              <a:tblGrid>
                <a:gridCol w="3098800">
                  <a:extLst>
                    <a:ext uri="{9D8B030D-6E8A-4147-A177-3AD203B41FA5}">
                      <a16:colId xmlns:a16="http://schemas.microsoft.com/office/drawing/2014/main" val="20000"/>
                    </a:ext>
                  </a:extLst>
                </a:gridCol>
                <a:gridCol w="5130800">
                  <a:extLst>
                    <a:ext uri="{9D8B030D-6E8A-4147-A177-3AD203B41FA5}">
                      <a16:colId xmlns:a16="http://schemas.microsoft.com/office/drawing/2014/main" val="20001"/>
                    </a:ext>
                  </a:extLst>
                </a:gridCol>
              </a:tblGrid>
              <a:tr h="396240">
                <a:tc>
                  <a:txBody>
                    <a:bodyPr/>
                    <a:lstStyle/>
                    <a:p>
                      <a:pPr marL="1028065">
                        <a:lnSpc>
                          <a:spcPct val="100000"/>
                        </a:lnSpc>
                        <a:spcBef>
                          <a:spcPts val="180"/>
                        </a:spcBef>
                      </a:pPr>
                      <a:r>
                        <a:rPr sz="2000" spc="-5" dirty="0">
                          <a:latin typeface="Calibri"/>
                          <a:cs typeface="Calibri"/>
                        </a:rPr>
                        <a:t>CONCERN</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tc>
                  <a:txBody>
                    <a:bodyPr/>
                    <a:lstStyle/>
                    <a:p>
                      <a:pPr marL="1294765">
                        <a:lnSpc>
                          <a:spcPct val="100000"/>
                        </a:lnSpc>
                        <a:spcBef>
                          <a:spcPts val="180"/>
                        </a:spcBef>
                      </a:pPr>
                      <a:r>
                        <a:rPr sz="2000" spc="-5" dirty="0">
                          <a:latin typeface="Calibri"/>
                          <a:cs typeface="Calibri"/>
                        </a:rPr>
                        <a:t>RESOLUTION/PROGRESS</a:t>
                      </a:r>
                      <a:endParaRPr sz="2000" dirty="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extLst>
                  <a:ext uri="{0D108BD9-81ED-4DB2-BD59-A6C34878D82A}">
                    <a16:rowId xmlns:a16="http://schemas.microsoft.com/office/drawing/2014/main" val="10000"/>
                  </a:ext>
                </a:extLst>
              </a:tr>
              <a:tr h="2286000">
                <a:tc>
                  <a:txBody>
                    <a:bodyPr/>
                    <a:lstStyle/>
                    <a:p>
                      <a:pPr marL="85090" marR="113664">
                        <a:lnSpc>
                          <a:spcPct val="100000"/>
                        </a:lnSpc>
                        <a:spcBef>
                          <a:spcPts val="145"/>
                        </a:spcBef>
                      </a:pPr>
                      <a:r>
                        <a:rPr sz="1800" spc="-5" dirty="0">
                          <a:latin typeface="Calibri"/>
                          <a:cs typeface="Calibri"/>
                        </a:rPr>
                        <a:t>HB 3499 was </a:t>
                      </a:r>
                      <a:r>
                        <a:rPr sz="1800" dirty="0">
                          <a:latin typeface="Calibri"/>
                          <a:cs typeface="Calibri"/>
                        </a:rPr>
                        <a:t>a </a:t>
                      </a:r>
                      <a:r>
                        <a:rPr sz="1800" spc="-5" dirty="0">
                          <a:latin typeface="Calibri"/>
                          <a:cs typeface="Calibri"/>
                        </a:rPr>
                        <a:t>huge milestone  for Oregon. It increased the  urgency and focus,  institutionalized reforms at the  state, district and school level,  and eradicated the systemic  and academic barriers for ELL  students.</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tc>
                  <a:txBody>
                    <a:bodyPr/>
                    <a:lstStyle/>
                    <a:p>
                      <a:pPr marL="85090" marR="317500">
                        <a:lnSpc>
                          <a:spcPct val="100000"/>
                        </a:lnSpc>
                        <a:spcBef>
                          <a:spcPts val="145"/>
                        </a:spcBef>
                      </a:pPr>
                      <a:r>
                        <a:rPr sz="1800" spc="-5" dirty="0">
                          <a:latin typeface="Calibri"/>
                          <a:cs typeface="Calibri"/>
                        </a:rPr>
                        <a:t>The rules attempt to reflect the goals and intent of  HB</a:t>
                      </a:r>
                      <a:r>
                        <a:rPr sz="1800" spc="-80" dirty="0">
                          <a:latin typeface="Calibri"/>
                          <a:cs typeface="Calibri"/>
                        </a:rPr>
                        <a:t> </a:t>
                      </a:r>
                      <a:r>
                        <a:rPr sz="1800" spc="-5" dirty="0">
                          <a:latin typeface="Calibri"/>
                          <a:cs typeface="Calibri"/>
                        </a:rPr>
                        <a:t>3499.</a:t>
                      </a:r>
                      <a:endParaRPr sz="1800" dirty="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1"/>
                  </a:ext>
                </a:extLst>
              </a:tr>
              <a:tr h="2011680">
                <a:tc>
                  <a:txBody>
                    <a:bodyPr/>
                    <a:lstStyle/>
                    <a:p>
                      <a:pPr marL="85090" marR="524510">
                        <a:lnSpc>
                          <a:spcPct val="100000"/>
                        </a:lnSpc>
                        <a:spcBef>
                          <a:spcPts val="195"/>
                        </a:spcBef>
                      </a:pPr>
                      <a:r>
                        <a:rPr sz="1800" spc="-5" dirty="0">
                          <a:latin typeface="Calibri"/>
                          <a:cs typeface="Calibri"/>
                        </a:rPr>
                        <a:t>Rules should contain more  details</a:t>
                      </a:r>
                      <a:endParaRPr sz="1800">
                        <a:latin typeface="Calibri"/>
                        <a:cs typeface="Calibri"/>
                      </a:endParaRPr>
                    </a:p>
                    <a:p>
                      <a:pPr marL="85090">
                        <a:lnSpc>
                          <a:spcPct val="100000"/>
                        </a:lnSpc>
                      </a:pPr>
                      <a:r>
                        <a:rPr sz="1800" spc="-5" dirty="0">
                          <a:latin typeface="Calibri"/>
                          <a:cs typeface="Calibri"/>
                        </a:rPr>
                        <a:t>More details but need flexibility,  interventions should not be  prescriptive and </a:t>
                      </a:r>
                      <a:r>
                        <a:rPr sz="1800" spc="-5" dirty="0">
                          <a:latin typeface="Arial"/>
                          <a:cs typeface="Arial"/>
                        </a:rPr>
                        <a:t>“</a:t>
                      </a:r>
                      <a:r>
                        <a:rPr sz="1800" spc="-5" dirty="0">
                          <a:latin typeface="Calibri"/>
                          <a:cs typeface="Calibri"/>
                        </a:rPr>
                        <a:t>top</a:t>
                      </a:r>
                      <a:r>
                        <a:rPr sz="1800" spc="-15" dirty="0">
                          <a:latin typeface="Calibri"/>
                          <a:cs typeface="Calibri"/>
                        </a:rPr>
                        <a:t> </a:t>
                      </a:r>
                      <a:r>
                        <a:rPr sz="1800" dirty="0">
                          <a:latin typeface="Calibri"/>
                          <a:cs typeface="Calibri"/>
                        </a:rPr>
                        <a:t>down.</a:t>
                      </a:r>
                      <a:r>
                        <a:rPr sz="1800" dirty="0">
                          <a:latin typeface="Arial"/>
                          <a:cs typeface="Arial"/>
                        </a:rPr>
                        <a:t>”</a:t>
                      </a:r>
                      <a:endParaRPr sz="1800">
                        <a:latin typeface="Arial"/>
                        <a:cs typeface="Arial"/>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391160">
                        <a:lnSpc>
                          <a:spcPct val="100000"/>
                        </a:lnSpc>
                        <a:spcBef>
                          <a:spcPts val="195"/>
                        </a:spcBef>
                      </a:pPr>
                      <a:r>
                        <a:rPr sz="1800" spc="-5" dirty="0">
                          <a:latin typeface="Calibri"/>
                          <a:cs typeface="Calibri"/>
                        </a:rPr>
                        <a:t>The rules attempt to strike </a:t>
                      </a:r>
                      <a:r>
                        <a:rPr sz="1800" dirty="0">
                          <a:latin typeface="Calibri"/>
                          <a:cs typeface="Calibri"/>
                        </a:rPr>
                        <a:t>a </a:t>
                      </a:r>
                      <a:r>
                        <a:rPr sz="1800" spc="-5" dirty="0">
                          <a:latin typeface="Calibri"/>
                          <a:cs typeface="Calibri"/>
                        </a:rPr>
                        <a:t>balance between  establishing minimum criteria and framework and  allowing for local individualized district solutions.  More details were added to rules based on  comments.</a:t>
                      </a:r>
                      <a:endParaRPr sz="1800">
                        <a:latin typeface="Calibri"/>
                        <a:cs typeface="Calibri"/>
                      </a:endParaRPr>
                    </a:p>
                    <a:p>
                      <a:pPr marL="85090" marR="85090">
                        <a:lnSpc>
                          <a:spcPct val="100000"/>
                        </a:lnSpc>
                      </a:pPr>
                      <a:r>
                        <a:rPr sz="1800" spc="-5" dirty="0">
                          <a:latin typeface="Calibri"/>
                          <a:cs typeface="Calibri"/>
                        </a:rPr>
                        <a:t>Additionally some details are in technical assistance  guidance documents or coach contracts with</a:t>
                      </a:r>
                      <a:r>
                        <a:rPr sz="1800" spc="80" dirty="0">
                          <a:latin typeface="Calibri"/>
                          <a:cs typeface="Calibri"/>
                        </a:rPr>
                        <a:t> </a:t>
                      </a:r>
                      <a:r>
                        <a:rPr sz="1800" spc="-5" dirty="0">
                          <a:latin typeface="Calibri"/>
                          <a:cs typeface="Calibri"/>
                        </a:rPr>
                        <a:t>districts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2"/>
                  </a:ext>
                </a:extLst>
              </a:tr>
              <a:tr h="640079">
                <a:tc>
                  <a:txBody>
                    <a:bodyPr/>
                    <a:lstStyle/>
                    <a:p>
                      <a:pPr marL="85090" marR="329565">
                        <a:lnSpc>
                          <a:spcPct val="100000"/>
                        </a:lnSpc>
                        <a:spcBef>
                          <a:spcPts val="195"/>
                        </a:spcBef>
                      </a:pPr>
                      <a:r>
                        <a:rPr sz="1800" spc="-5" dirty="0">
                          <a:latin typeface="Calibri"/>
                          <a:cs typeface="Calibri"/>
                        </a:rPr>
                        <a:t>The word </a:t>
                      </a:r>
                      <a:r>
                        <a:rPr sz="1800" dirty="0">
                          <a:latin typeface="Arial"/>
                          <a:cs typeface="Arial"/>
                        </a:rPr>
                        <a:t>“</a:t>
                      </a:r>
                      <a:r>
                        <a:rPr sz="1800" dirty="0">
                          <a:latin typeface="Calibri"/>
                          <a:cs typeface="Calibri"/>
                        </a:rPr>
                        <a:t>parent</a:t>
                      </a:r>
                      <a:r>
                        <a:rPr sz="1800" dirty="0">
                          <a:latin typeface="Arial"/>
                          <a:cs typeface="Arial"/>
                        </a:rPr>
                        <a:t>” </a:t>
                      </a:r>
                      <a:r>
                        <a:rPr sz="1800" spc="-5" dirty="0">
                          <a:latin typeface="Calibri"/>
                          <a:cs typeface="Calibri"/>
                        </a:rPr>
                        <a:t>should</a:t>
                      </a:r>
                      <a:r>
                        <a:rPr sz="1800" spc="-130" dirty="0">
                          <a:latin typeface="Calibri"/>
                          <a:cs typeface="Calibri"/>
                        </a:rPr>
                        <a:t> </a:t>
                      </a:r>
                      <a:r>
                        <a:rPr sz="1800" spc="-5" dirty="0">
                          <a:latin typeface="Calibri"/>
                          <a:cs typeface="Calibri"/>
                        </a:rPr>
                        <a:t>be  changed to</a:t>
                      </a:r>
                      <a:r>
                        <a:rPr sz="1800" spc="-60" dirty="0">
                          <a:latin typeface="Calibri"/>
                          <a:cs typeface="Calibri"/>
                        </a:rPr>
                        <a:t> </a:t>
                      </a:r>
                      <a:r>
                        <a:rPr sz="1800" dirty="0">
                          <a:latin typeface="Arial"/>
                          <a:cs typeface="Arial"/>
                        </a:rPr>
                        <a:t>“</a:t>
                      </a:r>
                      <a:r>
                        <a:rPr sz="1800" dirty="0">
                          <a:latin typeface="Calibri"/>
                          <a:cs typeface="Calibri"/>
                        </a:rPr>
                        <a:t>families</a:t>
                      </a:r>
                      <a:r>
                        <a:rPr sz="1800" dirty="0">
                          <a:latin typeface="Arial"/>
                          <a:cs typeface="Arial"/>
                        </a:rPr>
                        <a:t>”</a:t>
                      </a:r>
                      <a:endParaRPr sz="1800">
                        <a:latin typeface="Arial"/>
                        <a:cs typeface="Arial"/>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tc>
                  <a:txBody>
                    <a:bodyPr/>
                    <a:lstStyle/>
                    <a:p>
                      <a:pPr marL="85090" marR="858519">
                        <a:lnSpc>
                          <a:spcPct val="100000"/>
                        </a:lnSpc>
                        <a:spcBef>
                          <a:spcPts val="195"/>
                        </a:spcBef>
                      </a:pPr>
                      <a:r>
                        <a:rPr sz="1800" spc="-5" dirty="0">
                          <a:latin typeface="Calibri"/>
                          <a:cs typeface="Calibri"/>
                        </a:rPr>
                        <a:t>The rules were amended to reflect this when  possible</a:t>
                      </a:r>
                      <a:endParaRPr sz="1800" dirty="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46622" y="278352"/>
            <a:ext cx="4446270" cy="503555"/>
          </a:xfrm>
          <a:prstGeom prst="rect">
            <a:avLst/>
          </a:prstGeom>
        </p:spPr>
        <p:txBody>
          <a:bodyPr vert="horz" wrap="square" lIns="0" tIns="0" rIns="0" bIns="0" rtlCol="0">
            <a:spAutoFit/>
          </a:bodyPr>
          <a:lstStyle/>
          <a:p>
            <a:pPr marL="12700">
              <a:lnSpc>
                <a:spcPct val="100000"/>
              </a:lnSpc>
            </a:pPr>
            <a:r>
              <a:rPr spc="-5" dirty="0"/>
              <a:t>Public Comments -</a:t>
            </a:r>
            <a:r>
              <a:rPr spc="-35" dirty="0"/>
              <a:t> </a:t>
            </a:r>
            <a:r>
              <a:rPr spc="-5" dirty="0"/>
              <a:t>general</a:t>
            </a:r>
          </a:p>
        </p:txBody>
      </p:sp>
      <p:graphicFrame>
        <p:nvGraphicFramePr>
          <p:cNvPr id="3" name="object 3" title="Public Comments - general"/>
          <p:cNvGraphicFramePr>
            <a:graphicFrameLocks noGrp="1"/>
          </p:cNvGraphicFramePr>
          <p:nvPr>
            <p:extLst>
              <p:ext uri="{D42A27DB-BD31-4B8C-83A1-F6EECF244321}">
                <p14:modId xmlns:p14="http://schemas.microsoft.com/office/powerpoint/2010/main" val="3085070796"/>
              </p:ext>
            </p:extLst>
          </p:nvPr>
        </p:nvGraphicFramePr>
        <p:xfrm>
          <a:off x="450850" y="831850"/>
          <a:ext cx="8229600" cy="5699759"/>
        </p:xfrm>
        <a:graphic>
          <a:graphicData uri="http://schemas.openxmlformats.org/drawingml/2006/table">
            <a:tbl>
              <a:tblPr firstRow="1" bandRow="1">
                <a:tableStyleId>{2D5ABB26-0587-4C30-8999-92F81FD0307C}</a:tableStyleId>
              </a:tblPr>
              <a:tblGrid>
                <a:gridCol w="3098800">
                  <a:extLst>
                    <a:ext uri="{9D8B030D-6E8A-4147-A177-3AD203B41FA5}">
                      <a16:colId xmlns:a16="http://schemas.microsoft.com/office/drawing/2014/main" val="20000"/>
                    </a:ext>
                  </a:extLst>
                </a:gridCol>
                <a:gridCol w="5130800">
                  <a:extLst>
                    <a:ext uri="{9D8B030D-6E8A-4147-A177-3AD203B41FA5}">
                      <a16:colId xmlns:a16="http://schemas.microsoft.com/office/drawing/2014/main" val="20001"/>
                    </a:ext>
                  </a:extLst>
                </a:gridCol>
              </a:tblGrid>
              <a:tr h="396240">
                <a:tc>
                  <a:txBody>
                    <a:bodyPr/>
                    <a:lstStyle/>
                    <a:p>
                      <a:pPr marL="1028065">
                        <a:lnSpc>
                          <a:spcPct val="100000"/>
                        </a:lnSpc>
                        <a:spcBef>
                          <a:spcPts val="180"/>
                        </a:spcBef>
                      </a:pPr>
                      <a:r>
                        <a:rPr sz="2000" spc="-5" dirty="0">
                          <a:latin typeface="Calibri"/>
                          <a:cs typeface="Calibri"/>
                        </a:rPr>
                        <a:t>CONCERN</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tc>
                  <a:txBody>
                    <a:bodyPr/>
                    <a:lstStyle/>
                    <a:p>
                      <a:pPr marL="1294765">
                        <a:lnSpc>
                          <a:spcPct val="100000"/>
                        </a:lnSpc>
                        <a:spcBef>
                          <a:spcPts val="180"/>
                        </a:spcBef>
                      </a:pPr>
                      <a:r>
                        <a:rPr sz="2000" spc="-5" dirty="0">
                          <a:latin typeface="Calibri"/>
                          <a:cs typeface="Calibri"/>
                        </a:rPr>
                        <a:t>RESOLUTION/PROGRESS</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extLst>
                  <a:ext uri="{0D108BD9-81ED-4DB2-BD59-A6C34878D82A}">
                    <a16:rowId xmlns:a16="http://schemas.microsoft.com/office/drawing/2014/main" val="10000"/>
                  </a:ext>
                </a:extLst>
              </a:tr>
              <a:tr h="1463039">
                <a:tc>
                  <a:txBody>
                    <a:bodyPr/>
                    <a:lstStyle/>
                    <a:p>
                      <a:pPr marL="85090" marR="456565">
                        <a:lnSpc>
                          <a:spcPct val="100000"/>
                        </a:lnSpc>
                        <a:spcBef>
                          <a:spcPts val="145"/>
                        </a:spcBef>
                      </a:pPr>
                      <a:r>
                        <a:rPr sz="1800" spc="-5" dirty="0">
                          <a:latin typeface="Calibri"/>
                          <a:cs typeface="Calibri"/>
                        </a:rPr>
                        <a:t>Should be language around  holding entire district  accountable for ELL  improvement in all</a:t>
                      </a:r>
                      <a:r>
                        <a:rPr sz="1800" spc="-10" dirty="0">
                          <a:latin typeface="Calibri"/>
                          <a:cs typeface="Calibri"/>
                        </a:rPr>
                        <a:t> </a:t>
                      </a:r>
                      <a:r>
                        <a:rPr sz="1800" spc="-5" dirty="0">
                          <a:latin typeface="Calibri"/>
                          <a:cs typeface="Calibri"/>
                        </a:rPr>
                        <a:t>schools</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tc>
                  <a:txBody>
                    <a:bodyPr/>
                    <a:lstStyle/>
                    <a:p>
                      <a:pPr marL="85090" marR="88900">
                        <a:lnSpc>
                          <a:spcPct val="100000"/>
                        </a:lnSpc>
                        <a:spcBef>
                          <a:spcPts val="145"/>
                        </a:spcBef>
                      </a:pPr>
                      <a:r>
                        <a:rPr sz="1800" spc="-5" dirty="0">
                          <a:latin typeface="Calibri"/>
                          <a:cs typeface="Calibri"/>
                        </a:rPr>
                        <a:t>Although language in rules speaks to </a:t>
                      </a:r>
                      <a:r>
                        <a:rPr sz="1800" spc="-5" dirty="0">
                          <a:latin typeface="Arial"/>
                          <a:cs typeface="Arial"/>
                        </a:rPr>
                        <a:t>“</a:t>
                      </a:r>
                      <a:r>
                        <a:rPr sz="1800" spc="-5" dirty="0">
                          <a:latin typeface="Calibri"/>
                          <a:cs typeface="Calibri"/>
                        </a:rPr>
                        <a:t>district</a:t>
                      </a:r>
                      <a:r>
                        <a:rPr sz="1800" spc="-5" dirty="0">
                          <a:latin typeface="Arial"/>
                          <a:cs typeface="Arial"/>
                        </a:rPr>
                        <a:t>” </a:t>
                      </a:r>
                      <a:r>
                        <a:rPr sz="1800" spc="-5" dirty="0">
                          <a:latin typeface="Calibri"/>
                          <a:cs typeface="Calibri"/>
                        </a:rPr>
                        <a:t>in  regard to student progress indicators, 0612 and 0615  were amended to clarify that the student progress  indicators that </a:t>
                      </a:r>
                      <a:r>
                        <a:rPr sz="1800" dirty="0">
                          <a:latin typeface="Calibri"/>
                          <a:cs typeface="Calibri"/>
                        </a:rPr>
                        <a:t>a </a:t>
                      </a:r>
                      <a:r>
                        <a:rPr sz="1800" spc="-5" dirty="0">
                          <a:latin typeface="Calibri"/>
                          <a:cs typeface="Calibri"/>
                        </a:rPr>
                        <a:t>district must attain were for </a:t>
                      </a:r>
                      <a:r>
                        <a:rPr sz="1800" u="heavy" spc="-5" dirty="0">
                          <a:latin typeface="Calibri"/>
                          <a:cs typeface="Calibri"/>
                        </a:rPr>
                        <a:t>all </a:t>
                      </a:r>
                      <a:r>
                        <a:rPr sz="1800" spc="-5" dirty="0">
                          <a:latin typeface="Calibri"/>
                          <a:cs typeface="Calibri"/>
                        </a:rPr>
                        <a:t>ELL  students in</a:t>
                      </a:r>
                      <a:r>
                        <a:rPr sz="1800" spc="-30" dirty="0">
                          <a:latin typeface="Calibri"/>
                          <a:cs typeface="Calibri"/>
                        </a:rPr>
                        <a:t> </a:t>
                      </a:r>
                      <a:r>
                        <a:rPr sz="1800" spc="-5" dirty="0">
                          <a:latin typeface="Calibri"/>
                          <a:cs typeface="Calibri"/>
                        </a:rPr>
                        <a:t>district.</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1"/>
                  </a:ext>
                </a:extLst>
              </a:tr>
              <a:tr h="1737360">
                <a:tc>
                  <a:txBody>
                    <a:bodyPr/>
                    <a:lstStyle/>
                    <a:p>
                      <a:pPr marL="85090" marR="155575">
                        <a:lnSpc>
                          <a:spcPct val="100000"/>
                        </a:lnSpc>
                        <a:spcBef>
                          <a:spcPts val="195"/>
                        </a:spcBef>
                      </a:pPr>
                      <a:r>
                        <a:rPr sz="1800" spc="-5" dirty="0">
                          <a:latin typeface="Calibri"/>
                          <a:cs typeface="Calibri"/>
                        </a:rPr>
                        <a:t>Rules do not reflect when ODE  will select new cohort of  districts. Concern that if new  cohorts are added each year  we will run out of</a:t>
                      </a:r>
                      <a:r>
                        <a:rPr sz="1800" spc="-15" dirty="0">
                          <a:latin typeface="Calibri"/>
                          <a:cs typeface="Calibri"/>
                        </a:rPr>
                        <a:t> </a:t>
                      </a:r>
                      <a:r>
                        <a:rPr sz="1800" spc="-5" dirty="0">
                          <a:latin typeface="Calibri"/>
                          <a:cs typeface="Calibri"/>
                        </a:rPr>
                        <a:t>districts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189865">
                        <a:lnSpc>
                          <a:spcPct val="100000"/>
                        </a:lnSpc>
                        <a:spcBef>
                          <a:spcPts val="195"/>
                        </a:spcBef>
                      </a:pPr>
                      <a:r>
                        <a:rPr sz="1800" spc="-5" dirty="0">
                          <a:latin typeface="Calibri"/>
                          <a:cs typeface="Calibri"/>
                        </a:rPr>
                        <a:t>This is not addressed as this will either be in four  years or dependent on additional legislative  appropriations. Currently intent is that legislative  appropriations in next biennium will be directed at  improvement in Transformation and Target Districts  selected in</a:t>
                      </a:r>
                      <a:r>
                        <a:rPr sz="1800" spc="-50" dirty="0">
                          <a:latin typeface="Calibri"/>
                          <a:cs typeface="Calibri"/>
                        </a:rPr>
                        <a:t> </a:t>
                      </a:r>
                      <a:r>
                        <a:rPr sz="1800" spc="-5" dirty="0">
                          <a:latin typeface="Calibri"/>
                          <a:cs typeface="Calibri"/>
                        </a:rPr>
                        <a:t>2016.</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2"/>
                  </a:ext>
                </a:extLst>
              </a:tr>
              <a:tr h="914400">
                <a:tc>
                  <a:txBody>
                    <a:bodyPr/>
                    <a:lstStyle/>
                    <a:p>
                      <a:pPr marL="85090" marR="172085">
                        <a:lnSpc>
                          <a:spcPct val="100000"/>
                        </a:lnSpc>
                        <a:spcBef>
                          <a:spcPts val="195"/>
                        </a:spcBef>
                      </a:pPr>
                      <a:r>
                        <a:rPr sz="1800" spc="-5" dirty="0">
                          <a:latin typeface="Calibri"/>
                          <a:cs typeface="Calibri"/>
                        </a:rPr>
                        <a:t>Rules should allow ODE to exit  districts prior to four years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tc>
                  <a:txBody>
                    <a:bodyPr/>
                    <a:lstStyle/>
                    <a:p>
                      <a:pPr marL="85090" marR="487680">
                        <a:lnSpc>
                          <a:spcPct val="100000"/>
                        </a:lnSpc>
                        <a:spcBef>
                          <a:spcPts val="195"/>
                        </a:spcBef>
                      </a:pPr>
                      <a:r>
                        <a:rPr sz="1800" spc="-5" dirty="0">
                          <a:latin typeface="Calibri"/>
                          <a:cs typeface="Calibri"/>
                        </a:rPr>
                        <a:t>ODE does not have flexibility under HB 3499 to  remove selected districts in less than 4 years and  replace them with new</a:t>
                      </a:r>
                      <a:r>
                        <a:rPr sz="1800" spc="5" dirty="0">
                          <a:latin typeface="Calibri"/>
                          <a:cs typeface="Calibri"/>
                        </a:rPr>
                        <a:t> </a:t>
                      </a:r>
                      <a:r>
                        <a:rPr sz="1800" spc="-5" dirty="0">
                          <a:latin typeface="Calibri"/>
                          <a:cs typeface="Calibri"/>
                        </a:rPr>
                        <a:t>districts.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3"/>
                  </a:ext>
                </a:extLst>
              </a:tr>
              <a:tr h="1188720">
                <a:tc>
                  <a:txBody>
                    <a:bodyPr/>
                    <a:lstStyle/>
                    <a:p>
                      <a:pPr marL="85090" marR="111125">
                        <a:lnSpc>
                          <a:spcPct val="100000"/>
                        </a:lnSpc>
                        <a:spcBef>
                          <a:spcPts val="195"/>
                        </a:spcBef>
                      </a:pPr>
                      <a:r>
                        <a:rPr sz="1800" spc="-5" dirty="0">
                          <a:latin typeface="Calibri"/>
                          <a:cs typeface="Calibri"/>
                        </a:rPr>
                        <a:t>Concerns raised about  improvement and instructional  coaches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125730" indent="51435">
                        <a:lnSpc>
                          <a:spcPct val="100000"/>
                        </a:lnSpc>
                        <a:spcBef>
                          <a:spcPts val="195"/>
                        </a:spcBef>
                      </a:pPr>
                      <a:r>
                        <a:rPr sz="1800" spc="-5" dirty="0">
                          <a:latin typeface="Calibri"/>
                          <a:cs typeface="Calibri"/>
                        </a:rPr>
                        <a:t>Currently coaches are contracted with by Education  Northwest through </a:t>
                      </a:r>
                      <a:r>
                        <a:rPr sz="1800" dirty="0">
                          <a:latin typeface="Calibri"/>
                          <a:cs typeface="Calibri"/>
                        </a:rPr>
                        <a:t>a </a:t>
                      </a:r>
                      <a:r>
                        <a:rPr sz="1800" spc="-5" dirty="0">
                          <a:latin typeface="Calibri"/>
                          <a:cs typeface="Calibri"/>
                        </a:rPr>
                        <a:t>contract with the Department.  The Department is addressing areas of concern  through this contract and with Education</a:t>
                      </a:r>
                      <a:r>
                        <a:rPr sz="1800" spc="75" dirty="0">
                          <a:latin typeface="Calibri"/>
                          <a:cs typeface="Calibri"/>
                        </a:rPr>
                        <a:t> </a:t>
                      </a:r>
                      <a:r>
                        <a:rPr sz="1800" spc="-5" dirty="0">
                          <a:latin typeface="Calibri"/>
                          <a:cs typeface="Calibri"/>
                        </a:rPr>
                        <a:t>Northwest.</a:t>
                      </a:r>
                      <a:endParaRPr sz="1800" dirty="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object 3" title="Public Comments - Transformation Districts"/>
          <p:cNvGraphicFramePr>
            <a:graphicFrameLocks noGrp="1"/>
          </p:cNvGraphicFramePr>
          <p:nvPr>
            <p:extLst>
              <p:ext uri="{D42A27DB-BD31-4B8C-83A1-F6EECF244321}">
                <p14:modId xmlns:p14="http://schemas.microsoft.com/office/powerpoint/2010/main" val="3105181872"/>
              </p:ext>
            </p:extLst>
          </p:nvPr>
        </p:nvGraphicFramePr>
        <p:xfrm>
          <a:off x="450850" y="1061919"/>
          <a:ext cx="8229600" cy="2686223"/>
        </p:xfrm>
        <a:graphic>
          <a:graphicData uri="http://schemas.openxmlformats.org/drawingml/2006/table">
            <a:tbl>
              <a:tblPr firstRow="1" bandRow="1">
                <a:tableStyleId>{2D5ABB26-0587-4C30-8999-92F81FD0307C}</a:tableStyleId>
              </a:tblPr>
              <a:tblGrid>
                <a:gridCol w="3098800">
                  <a:extLst>
                    <a:ext uri="{9D8B030D-6E8A-4147-A177-3AD203B41FA5}">
                      <a16:colId xmlns:a16="http://schemas.microsoft.com/office/drawing/2014/main" val="20000"/>
                    </a:ext>
                  </a:extLst>
                </a:gridCol>
                <a:gridCol w="5130800">
                  <a:extLst>
                    <a:ext uri="{9D8B030D-6E8A-4147-A177-3AD203B41FA5}">
                      <a16:colId xmlns:a16="http://schemas.microsoft.com/office/drawing/2014/main" val="20001"/>
                    </a:ext>
                  </a:extLst>
                </a:gridCol>
              </a:tblGrid>
              <a:tr h="396240">
                <a:tc>
                  <a:txBody>
                    <a:bodyPr/>
                    <a:lstStyle/>
                    <a:p>
                      <a:pPr marL="1028065">
                        <a:lnSpc>
                          <a:spcPct val="100000"/>
                        </a:lnSpc>
                        <a:spcBef>
                          <a:spcPts val="180"/>
                        </a:spcBef>
                      </a:pPr>
                      <a:r>
                        <a:rPr sz="2000" spc="-5" dirty="0">
                          <a:latin typeface="Calibri"/>
                          <a:cs typeface="Calibri"/>
                        </a:rPr>
                        <a:t>CONCERN</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tc>
                  <a:txBody>
                    <a:bodyPr/>
                    <a:lstStyle/>
                    <a:p>
                      <a:pPr marL="1294765">
                        <a:lnSpc>
                          <a:spcPct val="100000"/>
                        </a:lnSpc>
                        <a:spcBef>
                          <a:spcPts val="180"/>
                        </a:spcBef>
                      </a:pPr>
                      <a:r>
                        <a:rPr sz="2000" spc="-5" dirty="0">
                          <a:latin typeface="Calibri"/>
                          <a:cs typeface="Calibri"/>
                        </a:rPr>
                        <a:t>RESOLUTION/PROGRESS</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extLst>
                  <a:ext uri="{0D108BD9-81ED-4DB2-BD59-A6C34878D82A}">
                    <a16:rowId xmlns:a16="http://schemas.microsoft.com/office/drawing/2014/main" val="10000"/>
                  </a:ext>
                </a:extLst>
              </a:tr>
              <a:tr h="369182">
                <a:tc>
                  <a:txBody>
                    <a:bodyPr/>
                    <a:lstStyle/>
                    <a:p>
                      <a:endParaRPr sz="2000">
                        <a:latin typeface="Calibri"/>
                        <a:cs typeface="Calibri"/>
                      </a:endParaRPr>
                    </a:p>
                  </a:txBody>
                  <a:tcPr marL="0" marR="0" marT="0"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tc>
                  <a:txBody>
                    <a:bodyPr/>
                    <a:lstStyle/>
                    <a:p>
                      <a:endParaRPr sz="2000">
                        <a:latin typeface="Calibri"/>
                        <a:cs typeface="Calibri"/>
                      </a:endParaRPr>
                    </a:p>
                  </a:txBody>
                  <a:tcPr marL="0" marR="0" marT="0"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1"/>
                  </a:ext>
                </a:extLst>
              </a:tr>
              <a:tr h="914400">
                <a:tc>
                  <a:txBody>
                    <a:bodyPr/>
                    <a:lstStyle/>
                    <a:p>
                      <a:pPr marL="85090" marR="671830">
                        <a:lnSpc>
                          <a:spcPct val="100000"/>
                        </a:lnSpc>
                        <a:spcBef>
                          <a:spcPts val="195"/>
                        </a:spcBef>
                      </a:pPr>
                      <a:r>
                        <a:rPr sz="1800" spc="-5" dirty="0">
                          <a:latin typeface="Calibri"/>
                          <a:cs typeface="Calibri"/>
                        </a:rPr>
                        <a:t>What are transformation  districts required to</a:t>
                      </a:r>
                      <a:r>
                        <a:rPr sz="1800" spc="-20" dirty="0">
                          <a:latin typeface="Calibri"/>
                          <a:cs typeface="Calibri"/>
                        </a:rPr>
                        <a:t> </a:t>
                      </a:r>
                      <a:r>
                        <a:rPr sz="1800" spc="-5" dirty="0">
                          <a:latin typeface="Calibri"/>
                          <a:cs typeface="Calibri"/>
                        </a:rPr>
                        <a:t>do?</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488315" indent="51435">
                        <a:lnSpc>
                          <a:spcPct val="100000"/>
                        </a:lnSpc>
                        <a:spcBef>
                          <a:spcPts val="195"/>
                        </a:spcBef>
                      </a:pPr>
                      <a:r>
                        <a:rPr sz="1800" spc="-5" dirty="0">
                          <a:latin typeface="Calibri"/>
                          <a:cs typeface="Calibri"/>
                        </a:rPr>
                        <a:t>A provision was added specifying that they must  engage with the Department to conduct an  evaluation of programs of ELL</a:t>
                      </a:r>
                      <a:r>
                        <a:rPr sz="1800" spc="35" dirty="0">
                          <a:latin typeface="Calibri"/>
                          <a:cs typeface="Calibri"/>
                        </a:rPr>
                        <a:t> </a:t>
                      </a:r>
                      <a:r>
                        <a:rPr sz="1800" spc="-5" dirty="0">
                          <a:latin typeface="Calibri"/>
                          <a:cs typeface="Calibri"/>
                        </a:rPr>
                        <a:t>students.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2"/>
                  </a:ext>
                </a:extLst>
              </a:tr>
              <a:tr h="637219">
                <a:tc>
                  <a:txBody>
                    <a:bodyPr/>
                    <a:lstStyle/>
                    <a:p>
                      <a:endParaRPr sz="1800">
                        <a:latin typeface="Calibri"/>
                        <a:cs typeface="Calibri"/>
                      </a:endParaRPr>
                    </a:p>
                  </a:txBody>
                  <a:tcPr marL="0" marR="0" marT="0"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tc>
                  <a:txBody>
                    <a:bodyPr/>
                    <a:lstStyle/>
                    <a:p>
                      <a:endParaRPr sz="1800">
                        <a:latin typeface="Calibri"/>
                        <a:cs typeface="Calibri"/>
                      </a:endParaRPr>
                    </a:p>
                  </a:txBody>
                  <a:tcPr marL="0" marR="0" marT="0"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3"/>
                  </a:ext>
                </a:extLst>
              </a:tr>
              <a:tr h="369182">
                <a:tc>
                  <a:txBody>
                    <a:bodyPr/>
                    <a:lstStyle/>
                    <a:p>
                      <a:endParaRPr sz="1800">
                        <a:latin typeface="Calibri"/>
                        <a:cs typeface="Calibri"/>
                      </a:endParaRPr>
                    </a:p>
                  </a:txBody>
                  <a:tcPr marL="0" marR="0" marT="0"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endParaRPr sz="1800" dirty="0">
                        <a:latin typeface="Calibri"/>
                        <a:cs typeface="Calibri"/>
                      </a:endParaRPr>
                    </a:p>
                  </a:txBody>
                  <a:tcPr marL="0" marR="0" marT="0"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4"/>
                  </a:ext>
                </a:extLst>
              </a:tr>
            </a:tbl>
          </a:graphicData>
        </a:graphic>
      </p:graphicFrame>
      <p:sp>
        <p:nvSpPr>
          <p:cNvPr id="4" name="Title 3"/>
          <p:cNvSpPr>
            <a:spLocks noGrp="1"/>
          </p:cNvSpPr>
          <p:nvPr>
            <p:ph type="title"/>
          </p:nvPr>
        </p:nvSpPr>
        <p:spPr>
          <a:xfrm>
            <a:off x="984250" y="7961"/>
            <a:ext cx="7162800" cy="1477328"/>
          </a:xfrm>
        </p:spPr>
        <p:txBody>
          <a:bodyPr/>
          <a:lstStyle/>
          <a:p>
            <a:pPr algn="ctr"/>
            <a:r>
              <a:rPr lang="fr-FR" spc="-5" dirty="0"/>
              <a:t>Public </a:t>
            </a:r>
            <a:r>
              <a:rPr lang="fr-FR" spc="-5" dirty="0" err="1"/>
              <a:t>Comments</a:t>
            </a:r>
            <a:r>
              <a:rPr lang="fr-FR" spc="-5" dirty="0"/>
              <a:t> 0612 (Transformation  Districts)</a:t>
            </a:r>
            <a:r>
              <a:rPr lang="fr-FR" dirty="0"/>
              <a:t/>
            </a:r>
            <a:br>
              <a:rPr lang="fr-FR"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83630" y="278352"/>
            <a:ext cx="5970270" cy="503555"/>
          </a:xfrm>
          <a:prstGeom prst="rect">
            <a:avLst/>
          </a:prstGeom>
        </p:spPr>
        <p:txBody>
          <a:bodyPr vert="horz" wrap="square" lIns="0" tIns="0" rIns="0" bIns="0" rtlCol="0">
            <a:spAutoFit/>
          </a:bodyPr>
          <a:lstStyle/>
          <a:p>
            <a:pPr marL="12700">
              <a:lnSpc>
                <a:spcPct val="100000"/>
              </a:lnSpc>
            </a:pPr>
            <a:r>
              <a:rPr spc="-5" dirty="0"/>
              <a:t>Public Comments 0613 (Tech</a:t>
            </a:r>
            <a:r>
              <a:rPr spc="-10" dirty="0"/>
              <a:t> </a:t>
            </a:r>
            <a:r>
              <a:rPr spc="-5" dirty="0"/>
              <a:t>Assist)</a:t>
            </a:r>
          </a:p>
        </p:txBody>
      </p:sp>
      <p:graphicFrame>
        <p:nvGraphicFramePr>
          <p:cNvPr id="3" name="object 3" title="Public Comments - Tech Assist"/>
          <p:cNvGraphicFramePr>
            <a:graphicFrameLocks noGrp="1"/>
          </p:cNvGraphicFramePr>
          <p:nvPr>
            <p:extLst>
              <p:ext uri="{D42A27DB-BD31-4B8C-83A1-F6EECF244321}">
                <p14:modId xmlns:p14="http://schemas.microsoft.com/office/powerpoint/2010/main" val="2597639706"/>
              </p:ext>
            </p:extLst>
          </p:nvPr>
        </p:nvGraphicFramePr>
        <p:xfrm>
          <a:off x="450850" y="1061920"/>
          <a:ext cx="8229600" cy="5425440"/>
        </p:xfrm>
        <a:graphic>
          <a:graphicData uri="http://schemas.openxmlformats.org/drawingml/2006/table">
            <a:tbl>
              <a:tblPr firstRow="1" bandRow="1">
                <a:tableStyleId>{2D5ABB26-0587-4C30-8999-92F81FD0307C}</a:tableStyleId>
              </a:tblPr>
              <a:tblGrid>
                <a:gridCol w="3098800">
                  <a:extLst>
                    <a:ext uri="{9D8B030D-6E8A-4147-A177-3AD203B41FA5}">
                      <a16:colId xmlns:a16="http://schemas.microsoft.com/office/drawing/2014/main" val="20000"/>
                    </a:ext>
                  </a:extLst>
                </a:gridCol>
                <a:gridCol w="5130800">
                  <a:extLst>
                    <a:ext uri="{9D8B030D-6E8A-4147-A177-3AD203B41FA5}">
                      <a16:colId xmlns:a16="http://schemas.microsoft.com/office/drawing/2014/main" val="20001"/>
                    </a:ext>
                  </a:extLst>
                </a:gridCol>
              </a:tblGrid>
              <a:tr h="396240">
                <a:tc>
                  <a:txBody>
                    <a:bodyPr/>
                    <a:lstStyle/>
                    <a:p>
                      <a:pPr marL="1028065">
                        <a:lnSpc>
                          <a:spcPct val="100000"/>
                        </a:lnSpc>
                        <a:spcBef>
                          <a:spcPts val="180"/>
                        </a:spcBef>
                      </a:pPr>
                      <a:r>
                        <a:rPr sz="2000" spc="-5" dirty="0">
                          <a:latin typeface="Calibri"/>
                          <a:cs typeface="Calibri"/>
                        </a:rPr>
                        <a:t>CONCERN</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tc>
                  <a:txBody>
                    <a:bodyPr/>
                    <a:lstStyle/>
                    <a:p>
                      <a:pPr marL="1294765">
                        <a:lnSpc>
                          <a:spcPct val="100000"/>
                        </a:lnSpc>
                        <a:spcBef>
                          <a:spcPts val="180"/>
                        </a:spcBef>
                      </a:pPr>
                      <a:r>
                        <a:rPr sz="2000" spc="-5" dirty="0">
                          <a:latin typeface="Calibri"/>
                          <a:cs typeface="Calibri"/>
                        </a:rPr>
                        <a:t>RESOLUTION/PROGRESS</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extLst>
                  <a:ext uri="{0D108BD9-81ED-4DB2-BD59-A6C34878D82A}">
                    <a16:rowId xmlns:a16="http://schemas.microsoft.com/office/drawing/2014/main" val="10000"/>
                  </a:ext>
                </a:extLst>
              </a:tr>
              <a:tr h="1188720">
                <a:tc>
                  <a:txBody>
                    <a:bodyPr/>
                    <a:lstStyle/>
                    <a:p>
                      <a:pPr marL="85090" marR="82550">
                        <a:lnSpc>
                          <a:spcPct val="100000"/>
                        </a:lnSpc>
                        <a:spcBef>
                          <a:spcPts val="145"/>
                        </a:spcBef>
                      </a:pPr>
                      <a:r>
                        <a:rPr sz="1800" spc="-5" dirty="0">
                          <a:latin typeface="Calibri"/>
                          <a:cs typeface="Calibri"/>
                        </a:rPr>
                        <a:t>The word </a:t>
                      </a:r>
                      <a:r>
                        <a:rPr sz="1800" spc="-5" dirty="0">
                          <a:latin typeface="Arial"/>
                          <a:cs typeface="Arial"/>
                        </a:rPr>
                        <a:t>“</a:t>
                      </a:r>
                      <a:r>
                        <a:rPr sz="1800" spc="-5" dirty="0">
                          <a:latin typeface="Calibri"/>
                          <a:cs typeface="Calibri"/>
                        </a:rPr>
                        <a:t>intervention</a:t>
                      </a:r>
                      <a:r>
                        <a:rPr sz="1800" spc="-5" dirty="0">
                          <a:latin typeface="Arial"/>
                          <a:cs typeface="Arial"/>
                        </a:rPr>
                        <a:t>” </a:t>
                      </a:r>
                      <a:r>
                        <a:rPr sz="1800" spc="-5" dirty="0">
                          <a:latin typeface="Calibri"/>
                          <a:cs typeface="Calibri"/>
                        </a:rPr>
                        <a:t>within  technical assistance framework  should be changed to  assistance.</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tc>
                  <a:txBody>
                    <a:bodyPr/>
                    <a:lstStyle/>
                    <a:p>
                      <a:pPr marL="85090" marR="268605">
                        <a:lnSpc>
                          <a:spcPct val="100000"/>
                        </a:lnSpc>
                        <a:spcBef>
                          <a:spcPts val="145"/>
                        </a:spcBef>
                      </a:pPr>
                      <a:r>
                        <a:rPr sz="1800" spc="-5" dirty="0">
                          <a:latin typeface="Calibri"/>
                          <a:cs typeface="Calibri"/>
                        </a:rPr>
                        <a:t>HB 3499 uses the word </a:t>
                      </a:r>
                      <a:r>
                        <a:rPr sz="1800" spc="-5" dirty="0">
                          <a:latin typeface="Arial"/>
                          <a:cs typeface="Arial"/>
                        </a:rPr>
                        <a:t>“</a:t>
                      </a:r>
                      <a:r>
                        <a:rPr sz="1800" spc="-5" dirty="0">
                          <a:latin typeface="Calibri"/>
                          <a:cs typeface="Calibri"/>
                        </a:rPr>
                        <a:t>interventions</a:t>
                      </a:r>
                      <a:r>
                        <a:rPr sz="1800" spc="-5" dirty="0">
                          <a:latin typeface="Arial"/>
                          <a:cs typeface="Arial"/>
                        </a:rPr>
                        <a:t>” </a:t>
                      </a:r>
                      <a:r>
                        <a:rPr sz="1800" spc="-5" dirty="0">
                          <a:latin typeface="Calibri"/>
                          <a:cs typeface="Calibri"/>
                        </a:rPr>
                        <a:t>throughout.  Rules must align with this language. Although the  word assistance was added in response to</a:t>
                      </a:r>
                      <a:r>
                        <a:rPr sz="1800" spc="70" dirty="0">
                          <a:latin typeface="Calibri"/>
                          <a:cs typeface="Calibri"/>
                        </a:rPr>
                        <a:t> </a:t>
                      </a:r>
                      <a:r>
                        <a:rPr sz="1800" spc="-5" dirty="0">
                          <a:latin typeface="Calibri"/>
                          <a:cs typeface="Calibri"/>
                        </a:rPr>
                        <a:t>concern.</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1"/>
                  </a:ext>
                </a:extLst>
              </a:tr>
              <a:tr h="2011680">
                <a:tc>
                  <a:txBody>
                    <a:bodyPr/>
                    <a:lstStyle/>
                    <a:p>
                      <a:pPr marL="85090" marR="85090">
                        <a:lnSpc>
                          <a:spcPct val="100000"/>
                        </a:lnSpc>
                        <a:spcBef>
                          <a:spcPts val="195"/>
                        </a:spcBef>
                      </a:pPr>
                      <a:r>
                        <a:rPr sz="1800" spc="-5" dirty="0">
                          <a:latin typeface="Calibri"/>
                          <a:cs typeface="Calibri"/>
                        </a:rPr>
                        <a:t>Clarify that technical assistance  is for four</a:t>
                      </a:r>
                      <a:r>
                        <a:rPr sz="1800" spc="-40" dirty="0">
                          <a:latin typeface="Calibri"/>
                          <a:cs typeface="Calibri"/>
                        </a:rPr>
                        <a:t> </a:t>
                      </a:r>
                      <a:r>
                        <a:rPr sz="1800" spc="-5" dirty="0">
                          <a:latin typeface="Calibri"/>
                          <a:cs typeface="Calibri"/>
                        </a:rPr>
                        <a:t>years.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535940">
                        <a:lnSpc>
                          <a:spcPct val="100000"/>
                        </a:lnSpc>
                        <a:spcBef>
                          <a:spcPts val="195"/>
                        </a:spcBef>
                      </a:pPr>
                      <a:r>
                        <a:rPr sz="1800" spc="-5" dirty="0">
                          <a:latin typeface="Calibri"/>
                          <a:cs typeface="Calibri"/>
                        </a:rPr>
                        <a:t>ELL transformation districts are selected for four  years. This is specified in both statute and</a:t>
                      </a:r>
                      <a:r>
                        <a:rPr sz="1800" spc="70" dirty="0">
                          <a:latin typeface="Calibri"/>
                          <a:cs typeface="Calibri"/>
                        </a:rPr>
                        <a:t> </a:t>
                      </a:r>
                      <a:r>
                        <a:rPr sz="1800" spc="-5" dirty="0">
                          <a:latin typeface="Calibri"/>
                          <a:cs typeface="Calibri"/>
                        </a:rPr>
                        <a:t>rule.</a:t>
                      </a:r>
                      <a:endParaRPr sz="1800">
                        <a:latin typeface="Calibri"/>
                        <a:cs typeface="Calibri"/>
                      </a:endParaRPr>
                    </a:p>
                    <a:p>
                      <a:pPr marL="85090" marR="147955">
                        <a:lnSpc>
                          <a:spcPct val="100000"/>
                        </a:lnSpc>
                      </a:pPr>
                      <a:r>
                        <a:rPr sz="1800" spc="-5" dirty="0">
                          <a:latin typeface="Calibri"/>
                          <a:cs typeface="Calibri"/>
                        </a:rPr>
                        <a:t>Adding this to rule 0613 would limit the technical  assistance so that the Department could not provide  technical assistance for the those districts beyond  four years that have not met district improvement  goals.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2"/>
                  </a:ext>
                </a:extLst>
              </a:tr>
              <a:tr h="914400">
                <a:tc>
                  <a:txBody>
                    <a:bodyPr/>
                    <a:lstStyle/>
                    <a:p>
                      <a:pPr marL="85090" marR="93980">
                        <a:lnSpc>
                          <a:spcPct val="100000"/>
                        </a:lnSpc>
                        <a:spcBef>
                          <a:spcPts val="195"/>
                        </a:spcBef>
                      </a:pPr>
                      <a:r>
                        <a:rPr sz="1800" spc="-5" dirty="0">
                          <a:latin typeface="Calibri"/>
                          <a:cs typeface="Calibri"/>
                        </a:rPr>
                        <a:t>Include </a:t>
                      </a:r>
                      <a:r>
                        <a:rPr sz="1800" dirty="0">
                          <a:latin typeface="Calibri"/>
                          <a:cs typeface="Calibri"/>
                        </a:rPr>
                        <a:t>a </a:t>
                      </a:r>
                      <a:r>
                        <a:rPr sz="1800" spc="-5" dirty="0">
                          <a:latin typeface="Calibri"/>
                          <a:cs typeface="Calibri"/>
                        </a:rPr>
                        <a:t>reference to an  equity lens within the technical  assistance.</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tc>
                  <a:txBody>
                    <a:bodyPr/>
                    <a:lstStyle/>
                    <a:p>
                      <a:pPr marL="85090">
                        <a:lnSpc>
                          <a:spcPct val="100000"/>
                        </a:lnSpc>
                        <a:spcBef>
                          <a:spcPts val="195"/>
                        </a:spcBef>
                      </a:pPr>
                      <a:r>
                        <a:rPr sz="1800" spc="-5" dirty="0">
                          <a:latin typeface="Calibri"/>
                          <a:cs typeface="Calibri"/>
                        </a:rPr>
                        <a:t>The rules were amended to reflect</a:t>
                      </a:r>
                      <a:r>
                        <a:rPr sz="1800" spc="25" dirty="0">
                          <a:latin typeface="Calibri"/>
                          <a:cs typeface="Calibri"/>
                        </a:rPr>
                        <a:t> </a:t>
                      </a:r>
                      <a:r>
                        <a:rPr sz="1800" spc="-5" dirty="0">
                          <a:latin typeface="Calibri"/>
                          <a:cs typeface="Calibri"/>
                        </a:rPr>
                        <a:t>this.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3"/>
                  </a:ext>
                </a:extLst>
              </a:tr>
              <a:tr h="914400">
                <a:tc>
                  <a:txBody>
                    <a:bodyPr/>
                    <a:lstStyle/>
                    <a:p>
                      <a:pPr marL="85090" marR="283210">
                        <a:lnSpc>
                          <a:spcPct val="100000"/>
                        </a:lnSpc>
                        <a:spcBef>
                          <a:spcPts val="195"/>
                        </a:spcBef>
                      </a:pPr>
                      <a:r>
                        <a:rPr sz="1800" spc="-5" dirty="0">
                          <a:latin typeface="Calibri"/>
                          <a:cs typeface="Calibri"/>
                        </a:rPr>
                        <a:t>Incorporate federal toolkit as  basis for technical</a:t>
                      </a:r>
                      <a:r>
                        <a:rPr sz="1800" spc="10" dirty="0">
                          <a:latin typeface="Calibri"/>
                          <a:cs typeface="Calibri"/>
                        </a:rPr>
                        <a:t> </a:t>
                      </a:r>
                      <a:r>
                        <a:rPr sz="1800" spc="-5" dirty="0">
                          <a:latin typeface="Calibri"/>
                          <a:cs typeface="Calibri"/>
                        </a:rPr>
                        <a:t>assistance</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236854">
                        <a:lnSpc>
                          <a:spcPct val="100000"/>
                        </a:lnSpc>
                        <a:spcBef>
                          <a:spcPts val="195"/>
                        </a:spcBef>
                      </a:pPr>
                      <a:r>
                        <a:rPr sz="1800" spc="-5" dirty="0">
                          <a:latin typeface="Calibri"/>
                          <a:cs typeface="Calibri"/>
                        </a:rPr>
                        <a:t>The federal toolkit has been incorporated as part of  the technical assistance documents used by the  Department with</a:t>
                      </a:r>
                      <a:r>
                        <a:rPr sz="1800" spc="-10" dirty="0">
                          <a:latin typeface="Calibri"/>
                          <a:cs typeface="Calibri"/>
                        </a:rPr>
                        <a:t> </a:t>
                      </a:r>
                      <a:r>
                        <a:rPr sz="1800" spc="-5" dirty="0">
                          <a:latin typeface="Calibri"/>
                          <a:cs typeface="Calibri"/>
                        </a:rPr>
                        <a:t>districts.</a:t>
                      </a:r>
                      <a:endParaRPr sz="1800" dirty="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83630" y="278352"/>
            <a:ext cx="5970270" cy="503555"/>
          </a:xfrm>
          <a:prstGeom prst="rect">
            <a:avLst/>
          </a:prstGeom>
        </p:spPr>
        <p:txBody>
          <a:bodyPr vert="horz" wrap="square" lIns="0" tIns="0" rIns="0" bIns="0" rtlCol="0">
            <a:spAutoFit/>
          </a:bodyPr>
          <a:lstStyle/>
          <a:p>
            <a:pPr marL="12700">
              <a:lnSpc>
                <a:spcPct val="100000"/>
              </a:lnSpc>
            </a:pPr>
            <a:r>
              <a:rPr spc="-5" dirty="0"/>
              <a:t>Public Comments 0613 (Tech</a:t>
            </a:r>
            <a:r>
              <a:rPr spc="-10" dirty="0"/>
              <a:t> </a:t>
            </a:r>
            <a:r>
              <a:rPr spc="-5" dirty="0"/>
              <a:t>Assist)</a:t>
            </a:r>
          </a:p>
        </p:txBody>
      </p:sp>
      <p:graphicFrame>
        <p:nvGraphicFramePr>
          <p:cNvPr id="3" name="object 3" title="Public Comments - Tech Assist"/>
          <p:cNvGraphicFramePr>
            <a:graphicFrameLocks noGrp="1"/>
          </p:cNvGraphicFramePr>
          <p:nvPr>
            <p:extLst>
              <p:ext uri="{D42A27DB-BD31-4B8C-83A1-F6EECF244321}">
                <p14:modId xmlns:p14="http://schemas.microsoft.com/office/powerpoint/2010/main" val="864402649"/>
              </p:ext>
            </p:extLst>
          </p:nvPr>
        </p:nvGraphicFramePr>
        <p:xfrm>
          <a:off x="450850" y="1061920"/>
          <a:ext cx="8229600" cy="3505198"/>
        </p:xfrm>
        <a:graphic>
          <a:graphicData uri="http://schemas.openxmlformats.org/drawingml/2006/table">
            <a:tbl>
              <a:tblPr firstRow="1" bandRow="1">
                <a:tableStyleId>{2D5ABB26-0587-4C30-8999-92F81FD0307C}</a:tableStyleId>
              </a:tblPr>
              <a:tblGrid>
                <a:gridCol w="3098800">
                  <a:extLst>
                    <a:ext uri="{9D8B030D-6E8A-4147-A177-3AD203B41FA5}">
                      <a16:colId xmlns:a16="http://schemas.microsoft.com/office/drawing/2014/main" val="20000"/>
                    </a:ext>
                  </a:extLst>
                </a:gridCol>
                <a:gridCol w="5130800">
                  <a:extLst>
                    <a:ext uri="{9D8B030D-6E8A-4147-A177-3AD203B41FA5}">
                      <a16:colId xmlns:a16="http://schemas.microsoft.com/office/drawing/2014/main" val="20001"/>
                    </a:ext>
                  </a:extLst>
                </a:gridCol>
              </a:tblGrid>
              <a:tr h="396240">
                <a:tc>
                  <a:txBody>
                    <a:bodyPr/>
                    <a:lstStyle/>
                    <a:p>
                      <a:pPr marL="1028065">
                        <a:lnSpc>
                          <a:spcPct val="100000"/>
                        </a:lnSpc>
                        <a:spcBef>
                          <a:spcPts val="180"/>
                        </a:spcBef>
                      </a:pPr>
                      <a:r>
                        <a:rPr sz="2000" spc="-5" dirty="0">
                          <a:latin typeface="Calibri"/>
                          <a:cs typeface="Calibri"/>
                        </a:rPr>
                        <a:t>CONCERN</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tc>
                  <a:txBody>
                    <a:bodyPr/>
                    <a:lstStyle/>
                    <a:p>
                      <a:pPr marL="1294765">
                        <a:lnSpc>
                          <a:spcPct val="100000"/>
                        </a:lnSpc>
                        <a:spcBef>
                          <a:spcPts val="180"/>
                        </a:spcBef>
                      </a:pPr>
                      <a:r>
                        <a:rPr sz="2000" spc="-5" dirty="0">
                          <a:latin typeface="Calibri"/>
                          <a:cs typeface="Calibri"/>
                        </a:rPr>
                        <a:t>RESOLUTION/PROGRESS</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extLst>
                  <a:ext uri="{0D108BD9-81ED-4DB2-BD59-A6C34878D82A}">
                    <a16:rowId xmlns:a16="http://schemas.microsoft.com/office/drawing/2014/main" val="10000"/>
                  </a:ext>
                </a:extLst>
              </a:tr>
              <a:tr h="914400">
                <a:tc>
                  <a:txBody>
                    <a:bodyPr/>
                    <a:lstStyle/>
                    <a:p>
                      <a:pPr marL="85090" marR="463550">
                        <a:lnSpc>
                          <a:spcPct val="100000"/>
                        </a:lnSpc>
                        <a:spcBef>
                          <a:spcPts val="145"/>
                        </a:spcBef>
                      </a:pPr>
                      <a:r>
                        <a:rPr sz="1800" spc="-5" dirty="0">
                          <a:latin typeface="Calibri"/>
                          <a:cs typeface="Calibri"/>
                        </a:rPr>
                        <a:t>Clarify that evidence-based  practices must also be  culturally</a:t>
                      </a:r>
                      <a:r>
                        <a:rPr sz="1800" spc="-25" dirty="0">
                          <a:latin typeface="Calibri"/>
                          <a:cs typeface="Calibri"/>
                        </a:rPr>
                        <a:t> </a:t>
                      </a:r>
                      <a:r>
                        <a:rPr sz="1800" spc="-5" dirty="0">
                          <a:latin typeface="Calibri"/>
                          <a:cs typeface="Calibri"/>
                        </a:rPr>
                        <a:t>responsive</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tc>
                  <a:txBody>
                    <a:bodyPr/>
                    <a:lstStyle/>
                    <a:p>
                      <a:pPr marL="85090">
                        <a:lnSpc>
                          <a:spcPct val="100000"/>
                        </a:lnSpc>
                        <a:spcBef>
                          <a:spcPts val="145"/>
                        </a:spcBef>
                      </a:pPr>
                      <a:r>
                        <a:rPr sz="1800" spc="-5" dirty="0">
                          <a:latin typeface="Calibri"/>
                          <a:cs typeface="Calibri"/>
                        </a:rPr>
                        <a:t>The rule was amended to reflect</a:t>
                      </a:r>
                      <a:r>
                        <a:rPr sz="1800" spc="20" dirty="0">
                          <a:latin typeface="Calibri"/>
                          <a:cs typeface="Calibri"/>
                        </a:rPr>
                        <a:t> </a:t>
                      </a:r>
                      <a:r>
                        <a:rPr sz="1800" spc="-5" dirty="0">
                          <a:latin typeface="Calibri"/>
                          <a:cs typeface="Calibri"/>
                        </a:rPr>
                        <a:t>this.</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1"/>
                  </a:ext>
                </a:extLst>
              </a:tr>
              <a:tr h="640080">
                <a:tc>
                  <a:txBody>
                    <a:bodyPr/>
                    <a:lstStyle/>
                    <a:p>
                      <a:pPr marL="85090" marR="515620">
                        <a:lnSpc>
                          <a:spcPct val="100000"/>
                        </a:lnSpc>
                        <a:spcBef>
                          <a:spcPts val="195"/>
                        </a:spcBef>
                      </a:pPr>
                      <a:r>
                        <a:rPr sz="1800" spc="-5" dirty="0">
                          <a:latin typeface="Calibri"/>
                          <a:cs typeface="Calibri"/>
                        </a:rPr>
                        <a:t>Add culturally responsive  promising practices to</a:t>
                      </a:r>
                      <a:r>
                        <a:rPr sz="1800" spc="10" dirty="0">
                          <a:latin typeface="Calibri"/>
                          <a:cs typeface="Calibri"/>
                        </a:rPr>
                        <a:t> </a:t>
                      </a:r>
                      <a:r>
                        <a:rPr sz="1800" spc="-5" dirty="0">
                          <a:latin typeface="Calibri"/>
                          <a:cs typeface="Calibri"/>
                        </a:rPr>
                        <a:t>rule</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a:lnSpc>
                          <a:spcPct val="100000"/>
                        </a:lnSpc>
                        <a:spcBef>
                          <a:spcPts val="195"/>
                        </a:spcBef>
                      </a:pPr>
                      <a:r>
                        <a:rPr sz="1800" spc="-5" dirty="0">
                          <a:latin typeface="Calibri"/>
                          <a:cs typeface="Calibri"/>
                        </a:rPr>
                        <a:t>The rule was amended to reflect</a:t>
                      </a:r>
                      <a:r>
                        <a:rPr sz="1800" spc="45" dirty="0">
                          <a:latin typeface="Calibri"/>
                          <a:cs typeface="Calibri"/>
                        </a:rPr>
                        <a:t> </a:t>
                      </a:r>
                      <a:r>
                        <a:rPr sz="1800" spc="-5" dirty="0">
                          <a:latin typeface="Calibri"/>
                          <a:cs typeface="Calibri"/>
                        </a:rPr>
                        <a:t>this.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2"/>
                  </a:ext>
                </a:extLst>
              </a:tr>
              <a:tr h="914399">
                <a:tc>
                  <a:txBody>
                    <a:bodyPr/>
                    <a:lstStyle/>
                    <a:p>
                      <a:pPr marL="85090" marR="172085">
                        <a:lnSpc>
                          <a:spcPct val="100000"/>
                        </a:lnSpc>
                        <a:spcBef>
                          <a:spcPts val="195"/>
                        </a:spcBef>
                      </a:pPr>
                      <a:r>
                        <a:rPr sz="1800" spc="-5" dirty="0">
                          <a:latin typeface="Calibri"/>
                          <a:cs typeface="Calibri"/>
                        </a:rPr>
                        <a:t>Concern that the technical  assistance align with state and  federal</a:t>
                      </a:r>
                      <a:r>
                        <a:rPr sz="1800" spc="-65" dirty="0">
                          <a:latin typeface="Calibri"/>
                          <a:cs typeface="Calibri"/>
                        </a:rPr>
                        <a:t> </a:t>
                      </a:r>
                      <a:r>
                        <a:rPr sz="1800" spc="-5" dirty="0">
                          <a:latin typeface="Calibri"/>
                          <a:cs typeface="Calibri"/>
                        </a:rPr>
                        <a:t>law</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tc>
                  <a:txBody>
                    <a:bodyPr/>
                    <a:lstStyle/>
                    <a:p>
                      <a:pPr marL="85090" marR="229870">
                        <a:lnSpc>
                          <a:spcPct val="100000"/>
                        </a:lnSpc>
                        <a:spcBef>
                          <a:spcPts val="195"/>
                        </a:spcBef>
                      </a:pPr>
                      <a:r>
                        <a:rPr sz="1800" spc="-5" dirty="0">
                          <a:latin typeface="Calibri"/>
                          <a:cs typeface="Calibri"/>
                        </a:rPr>
                        <a:t>The rule was amended to reflect that the technical  assistance should be generally consistent with state  and federal</a:t>
                      </a:r>
                      <a:r>
                        <a:rPr sz="1800" spc="-45" dirty="0">
                          <a:latin typeface="Calibri"/>
                          <a:cs typeface="Calibri"/>
                        </a:rPr>
                        <a:t> </a:t>
                      </a:r>
                      <a:r>
                        <a:rPr sz="1800" spc="-5" dirty="0">
                          <a:latin typeface="Calibri"/>
                          <a:cs typeface="Calibri"/>
                        </a:rPr>
                        <a:t>law.</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3"/>
                  </a:ext>
                </a:extLst>
              </a:tr>
              <a:tr h="640079">
                <a:tc>
                  <a:txBody>
                    <a:bodyPr/>
                    <a:lstStyle/>
                    <a:p>
                      <a:pPr marL="85090" marR="492125">
                        <a:lnSpc>
                          <a:spcPct val="100000"/>
                        </a:lnSpc>
                        <a:spcBef>
                          <a:spcPts val="195"/>
                        </a:spcBef>
                      </a:pPr>
                      <a:r>
                        <a:rPr sz="1800" spc="-5" dirty="0">
                          <a:latin typeface="Calibri"/>
                          <a:cs typeface="Calibri"/>
                        </a:rPr>
                        <a:t>Incorporate the standards  from </a:t>
                      </a:r>
                      <a:r>
                        <a:rPr sz="1800" b="1" i="1" spc="-5" dirty="0">
                          <a:latin typeface="Calibri"/>
                          <a:cs typeface="Calibri"/>
                        </a:rPr>
                        <a:t>Casta</a:t>
                      </a:r>
                      <a:r>
                        <a:rPr sz="1800" b="1" i="1" spc="-5" dirty="0">
                          <a:latin typeface="Arial"/>
                          <a:cs typeface="Arial"/>
                        </a:rPr>
                        <a:t>ñ</a:t>
                      </a:r>
                      <a:r>
                        <a:rPr sz="1800" b="1" i="1" spc="-5" dirty="0">
                          <a:latin typeface="Calibri"/>
                          <a:cs typeface="Calibri"/>
                        </a:rPr>
                        <a:t>eda v.</a:t>
                      </a:r>
                      <a:r>
                        <a:rPr sz="1800" b="1" i="1" spc="-10" dirty="0">
                          <a:latin typeface="Calibri"/>
                          <a:cs typeface="Calibri"/>
                        </a:rPr>
                        <a:t> </a:t>
                      </a:r>
                      <a:r>
                        <a:rPr sz="1800" b="1" i="1" spc="-5" dirty="0">
                          <a:latin typeface="Calibri"/>
                          <a:cs typeface="Calibri"/>
                        </a:rPr>
                        <a:t>Pickard</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361315">
                        <a:lnSpc>
                          <a:spcPct val="100000"/>
                        </a:lnSpc>
                        <a:spcBef>
                          <a:spcPts val="195"/>
                        </a:spcBef>
                      </a:pPr>
                      <a:r>
                        <a:rPr sz="1800" spc="-5" dirty="0">
                          <a:latin typeface="Calibri"/>
                          <a:cs typeface="Calibri"/>
                        </a:rPr>
                        <a:t>Many of the standards were incorporated into the  rule.</a:t>
                      </a:r>
                      <a:endParaRPr sz="1800" dirty="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83630" y="278352"/>
            <a:ext cx="5970270" cy="503555"/>
          </a:xfrm>
          <a:prstGeom prst="rect">
            <a:avLst/>
          </a:prstGeom>
        </p:spPr>
        <p:txBody>
          <a:bodyPr vert="horz" wrap="square" lIns="0" tIns="0" rIns="0" bIns="0" rtlCol="0">
            <a:spAutoFit/>
          </a:bodyPr>
          <a:lstStyle/>
          <a:p>
            <a:pPr marL="12700">
              <a:lnSpc>
                <a:spcPct val="100000"/>
              </a:lnSpc>
            </a:pPr>
            <a:r>
              <a:rPr spc="-5" dirty="0"/>
              <a:t>Public Comments 0613 (Tech</a:t>
            </a:r>
            <a:r>
              <a:rPr spc="-10" dirty="0"/>
              <a:t> </a:t>
            </a:r>
            <a:r>
              <a:rPr spc="-5" dirty="0"/>
              <a:t>Assist)</a:t>
            </a:r>
          </a:p>
        </p:txBody>
      </p:sp>
      <p:graphicFrame>
        <p:nvGraphicFramePr>
          <p:cNvPr id="3" name="object 3" title="Public Comments - Tech Assist"/>
          <p:cNvGraphicFramePr>
            <a:graphicFrameLocks noGrp="1"/>
          </p:cNvGraphicFramePr>
          <p:nvPr>
            <p:extLst>
              <p:ext uri="{D42A27DB-BD31-4B8C-83A1-F6EECF244321}">
                <p14:modId xmlns:p14="http://schemas.microsoft.com/office/powerpoint/2010/main" val="2322334675"/>
              </p:ext>
            </p:extLst>
          </p:nvPr>
        </p:nvGraphicFramePr>
        <p:xfrm>
          <a:off x="450850" y="1061919"/>
          <a:ext cx="8229600" cy="3234303"/>
        </p:xfrm>
        <a:graphic>
          <a:graphicData uri="http://schemas.openxmlformats.org/drawingml/2006/table">
            <a:tbl>
              <a:tblPr firstRow="1" bandRow="1">
                <a:tableStyleId>{2D5ABB26-0587-4C30-8999-92F81FD0307C}</a:tableStyleId>
              </a:tblPr>
              <a:tblGrid>
                <a:gridCol w="3098800">
                  <a:extLst>
                    <a:ext uri="{9D8B030D-6E8A-4147-A177-3AD203B41FA5}">
                      <a16:colId xmlns:a16="http://schemas.microsoft.com/office/drawing/2014/main" val="20000"/>
                    </a:ext>
                  </a:extLst>
                </a:gridCol>
                <a:gridCol w="5130800">
                  <a:extLst>
                    <a:ext uri="{9D8B030D-6E8A-4147-A177-3AD203B41FA5}">
                      <a16:colId xmlns:a16="http://schemas.microsoft.com/office/drawing/2014/main" val="20001"/>
                    </a:ext>
                  </a:extLst>
                </a:gridCol>
              </a:tblGrid>
              <a:tr h="396240">
                <a:tc>
                  <a:txBody>
                    <a:bodyPr/>
                    <a:lstStyle/>
                    <a:p>
                      <a:pPr marL="1028065">
                        <a:lnSpc>
                          <a:spcPct val="100000"/>
                        </a:lnSpc>
                        <a:spcBef>
                          <a:spcPts val="180"/>
                        </a:spcBef>
                      </a:pPr>
                      <a:r>
                        <a:rPr sz="2000" spc="-5" dirty="0">
                          <a:latin typeface="Calibri"/>
                          <a:cs typeface="Calibri"/>
                        </a:rPr>
                        <a:t>CONCERN</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tc>
                  <a:txBody>
                    <a:bodyPr/>
                    <a:lstStyle/>
                    <a:p>
                      <a:pPr marL="1294765">
                        <a:lnSpc>
                          <a:spcPct val="100000"/>
                        </a:lnSpc>
                        <a:spcBef>
                          <a:spcPts val="180"/>
                        </a:spcBef>
                      </a:pPr>
                      <a:r>
                        <a:rPr sz="2000" spc="-5" dirty="0">
                          <a:latin typeface="Calibri"/>
                          <a:cs typeface="Calibri"/>
                        </a:rPr>
                        <a:t>RESOLUTION/PROGRESS</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extLst>
                  <a:ext uri="{0D108BD9-81ED-4DB2-BD59-A6C34878D82A}">
                    <a16:rowId xmlns:a16="http://schemas.microsoft.com/office/drawing/2014/main" val="10000"/>
                  </a:ext>
                </a:extLst>
              </a:tr>
              <a:tr h="914400">
                <a:tc>
                  <a:txBody>
                    <a:bodyPr/>
                    <a:lstStyle/>
                    <a:p>
                      <a:pPr marL="85090" marR="368935">
                        <a:lnSpc>
                          <a:spcPct val="100000"/>
                        </a:lnSpc>
                        <a:spcBef>
                          <a:spcPts val="145"/>
                        </a:spcBef>
                      </a:pPr>
                      <a:r>
                        <a:rPr sz="1800" spc="-5" dirty="0">
                          <a:latin typeface="Calibri"/>
                          <a:cs typeface="Calibri"/>
                        </a:rPr>
                        <a:t>Participation by certain  community stakeholders  should be clearly</a:t>
                      </a:r>
                      <a:r>
                        <a:rPr sz="1800" dirty="0">
                          <a:latin typeface="Calibri"/>
                          <a:cs typeface="Calibri"/>
                        </a:rPr>
                        <a:t> </a:t>
                      </a:r>
                      <a:r>
                        <a:rPr sz="1800" spc="-5" dirty="0">
                          <a:latin typeface="Calibri"/>
                          <a:cs typeface="Calibri"/>
                        </a:rPr>
                        <a:t>articulated</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tc>
                  <a:txBody>
                    <a:bodyPr/>
                    <a:lstStyle/>
                    <a:p>
                      <a:pPr marL="85090" marR="384175">
                        <a:lnSpc>
                          <a:spcPct val="100000"/>
                        </a:lnSpc>
                        <a:spcBef>
                          <a:spcPts val="145"/>
                        </a:spcBef>
                      </a:pPr>
                      <a:r>
                        <a:rPr sz="1800" spc="-5" dirty="0">
                          <a:latin typeface="Calibri"/>
                          <a:cs typeface="Calibri"/>
                        </a:rPr>
                        <a:t>Culturally specific community based organizations  and federal recognized tribes are specifically  included as part of the list of</a:t>
                      </a:r>
                      <a:r>
                        <a:rPr sz="1800" spc="55" dirty="0">
                          <a:latin typeface="Calibri"/>
                          <a:cs typeface="Calibri"/>
                        </a:rPr>
                        <a:t> </a:t>
                      </a:r>
                      <a:r>
                        <a:rPr sz="1800" spc="-5" dirty="0">
                          <a:latin typeface="Calibri"/>
                          <a:cs typeface="Calibri"/>
                        </a:rPr>
                        <a:t>stakeholders.</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1"/>
                  </a:ext>
                </a:extLst>
              </a:tr>
              <a:tr h="640080">
                <a:tc>
                  <a:txBody>
                    <a:bodyPr/>
                    <a:lstStyle/>
                    <a:p>
                      <a:pPr marL="85090" marR="142875">
                        <a:lnSpc>
                          <a:spcPct val="100000"/>
                        </a:lnSpc>
                        <a:spcBef>
                          <a:spcPts val="195"/>
                        </a:spcBef>
                      </a:pPr>
                      <a:r>
                        <a:rPr sz="1800" spc="-5" dirty="0">
                          <a:latin typeface="Calibri"/>
                          <a:cs typeface="Calibri"/>
                        </a:rPr>
                        <a:t>Add consideration of student’s  specific learning</a:t>
                      </a:r>
                      <a:r>
                        <a:rPr sz="1800" dirty="0">
                          <a:latin typeface="Calibri"/>
                          <a:cs typeface="Calibri"/>
                        </a:rPr>
                        <a:t> </a:t>
                      </a:r>
                      <a:r>
                        <a:rPr sz="1800" spc="-5" dirty="0">
                          <a:latin typeface="Calibri"/>
                          <a:cs typeface="Calibri"/>
                        </a:rPr>
                        <a:t>challenges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a:lnSpc>
                          <a:spcPct val="100000"/>
                        </a:lnSpc>
                        <a:spcBef>
                          <a:spcPts val="195"/>
                        </a:spcBef>
                      </a:pPr>
                      <a:r>
                        <a:rPr sz="1800" spc="-5" dirty="0">
                          <a:latin typeface="Calibri"/>
                          <a:cs typeface="Calibri"/>
                        </a:rPr>
                        <a:t>The rules were amended to reflect</a:t>
                      </a:r>
                      <a:r>
                        <a:rPr sz="1800" spc="25" dirty="0">
                          <a:latin typeface="Calibri"/>
                          <a:cs typeface="Calibri"/>
                        </a:rPr>
                        <a:t> </a:t>
                      </a:r>
                      <a:r>
                        <a:rPr sz="1800" spc="-5" dirty="0">
                          <a:latin typeface="Calibri"/>
                          <a:cs typeface="Calibri"/>
                        </a:rPr>
                        <a:t>this.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2"/>
                  </a:ext>
                </a:extLst>
              </a:tr>
              <a:tr h="914400">
                <a:tc>
                  <a:txBody>
                    <a:bodyPr/>
                    <a:lstStyle/>
                    <a:p>
                      <a:pPr marL="85090" marR="521334">
                        <a:lnSpc>
                          <a:spcPct val="100000"/>
                        </a:lnSpc>
                        <a:spcBef>
                          <a:spcPts val="195"/>
                        </a:spcBef>
                      </a:pPr>
                      <a:r>
                        <a:rPr sz="1800" spc="-5" dirty="0">
                          <a:latin typeface="Calibri"/>
                          <a:cs typeface="Calibri"/>
                        </a:rPr>
                        <a:t>The needs assessment  mentioned the rule should  have more</a:t>
                      </a:r>
                      <a:r>
                        <a:rPr sz="1800" spc="-45" dirty="0">
                          <a:latin typeface="Calibri"/>
                          <a:cs typeface="Calibri"/>
                        </a:rPr>
                        <a:t> </a:t>
                      </a:r>
                      <a:r>
                        <a:rPr sz="1800" spc="-5" dirty="0">
                          <a:latin typeface="Calibri"/>
                          <a:cs typeface="Calibri"/>
                        </a:rPr>
                        <a:t>details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tc>
                  <a:txBody>
                    <a:bodyPr/>
                    <a:lstStyle/>
                    <a:p>
                      <a:pPr marL="85090" marR="207645">
                        <a:lnSpc>
                          <a:spcPct val="100000"/>
                        </a:lnSpc>
                        <a:spcBef>
                          <a:spcPts val="195"/>
                        </a:spcBef>
                      </a:pPr>
                      <a:r>
                        <a:rPr sz="1800" spc="-5" dirty="0">
                          <a:latin typeface="Calibri"/>
                          <a:cs typeface="Calibri"/>
                        </a:rPr>
                        <a:t>Additional details were added to the rule relating to  the needs</a:t>
                      </a:r>
                      <a:r>
                        <a:rPr sz="1800" spc="-35" dirty="0">
                          <a:latin typeface="Calibri"/>
                          <a:cs typeface="Calibri"/>
                        </a:rPr>
                        <a:t> </a:t>
                      </a:r>
                      <a:r>
                        <a:rPr sz="1800" spc="-5" dirty="0">
                          <a:latin typeface="Calibri"/>
                          <a:cs typeface="Calibri"/>
                        </a:rPr>
                        <a:t>analysis.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3"/>
                  </a:ext>
                </a:extLst>
              </a:tr>
              <a:tr h="369183">
                <a:tc>
                  <a:txBody>
                    <a:bodyPr/>
                    <a:lstStyle/>
                    <a:p>
                      <a:endParaRPr sz="1800">
                        <a:latin typeface="Calibri"/>
                        <a:cs typeface="Calibri"/>
                      </a:endParaRPr>
                    </a:p>
                  </a:txBody>
                  <a:tcPr marL="0" marR="0" marT="0"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endParaRPr sz="1800" dirty="0">
                        <a:latin typeface="Calibri"/>
                        <a:cs typeface="Calibri"/>
                      </a:endParaRPr>
                    </a:p>
                  </a:txBody>
                  <a:tcPr marL="0" marR="0" marT="0"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4997" y="278352"/>
            <a:ext cx="6646545" cy="503555"/>
          </a:xfrm>
          <a:prstGeom prst="rect">
            <a:avLst/>
          </a:prstGeom>
        </p:spPr>
        <p:txBody>
          <a:bodyPr vert="horz" wrap="square" lIns="0" tIns="0" rIns="0" bIns="0" rtlCol="0">
            <a:spAutoFit/>
          </a:bodyPr>
          <a:lstStyle/>
          <a:p>
            <a:pPr marL="12700">
              <a:lnSpc>
                <a:spcPct val="100000"/>
              </a:lnSpc>
            </a:pPr>
            <a:r>
              <a:rPr spc="-5" dirty="0"/>
              <a:t>Public Comments 0615 (Target</a:t>
            </a:r>
            <a:r>
              <a:rPr spc="5" dirty="0"/>
              <a:t> </a:t>
            </a:r>
            <a:r>
              <a:rPr spc="-5" dirty="0"/>
              <a:t>Districts)</a:t>
            </a:r>
          </a:p>
        </p:txBody>
      </p:sp>
      <p:graphicFrame>
        <p:nvGraphicFramePr>
          <p:cNvPr id="3" name="object 3" title="Public Comments - Target Districts"/>
          <p:cNvGraphicFramePr>
            <a:graphicFrameLocks noGrp="1"/>
          </p:cNvGraphicFramePr>
          <p:nvPr>
            <p:extLst>
              <p:ext uri="{D42A27DB-BD31-4B8C-83A1-F6EECF244321}">
                <p14:modId xmlns:p14="http://schemas.microsoft.com/office/powerpoint/2010/main" val="2944309694"/>
              </p:ext>
            </p:extLst>
          </p:nvPr>
        </p:nvGraphicFramePr>
        <p:xfrm>
          <a:off x="450850" y="1061920"/>
          <a:ext cx="8229600" cy="4603040"/>
        </p:xfrm>
        <a:graphic>
          <a:graphicData uri="http://schemas.openxmlformats.org/drawingml/2006/table">
            <a:tbl>
              <a:tblPr firstRow="1" bandRow="1">
                <a:tableStyleId>{2D5ABB26-0587-4C30-8999-92F81FD0307C}</a:tableStyleId>
              </a:tblPr>
              <a:tblGrid>
                <a:gridCol w="3098800">
                  <a:extLst>
                    <a:ext uri="{9D8B030D-6E8A-4147-A177-3AD203B41FA5}">
                      <a16:colId xmlns:a16="http://schemas.microsoft.com/office/drawing/2014/main" val="20000"/>
                    </a:ext>
                  </a:extLst>
                </a:gridCol>
                <a:gridCol w="5130800">
                  <a:extLst>
                    <a:ext uri="{9D8B030D-6E8A-4147-A177-3AD203B41FA5}">
                      <a16:colId xmlns:a16="http://schemas.microsoft.com/office/drawing/2014/main" val="20001"/>
                    </a:ext>
                  </a:extLst>
                </a:gridCol>
              </a:tblGrid>
              <a:tr h="396240">
                <a:tc>
                  <a:txBody>
                    <a:bodyPr/>
                    <a:lstStyle/>
                    <a:p>
                      <a:pPr marL="1028065">
                        <a:lnSpc>
                          <a:spcPct val="100000"/>
                        </a:lnSpc>
                        <a:spcBef>
                          <a:spcPts val="180"/>
                        </a:spcBef>
                      </a:pPr>
                      <a:r>
                        <a:rPr sz="2000" spc="-5" dirty="0">
                          <a:latin typeface="Calibri"/>
                          <a:cs typeface="Calibri"/>
                        </a:rPr>
                        <a:t>CONCERN</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tc>
                  <a:txBody>
                    <a:bodyPr/>
                    <a:lstStyle/>
                    <a:p>
                      <a:pPr marL="1294765">
                        <a:lnSpc>
                          <a:spcPct val="100000"/>
                        </a:lnSpc>
                        <a:spcBef>
                          <a:spcPts val="180"/>
                        </a:spcBef>
                      </a:pPr>
                      <a:r>
                        <a:rPr sz="2000" spc="-5" dirty="0">
                          <a:latin typeface="Calibri"/>
                          <a:cs typeface="Calibri"/>
                        </a:rPr>
                        <a:t>RESOLUTION/PROGRESS</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extLst>
                  <a:ext uri="{0D108BD9-81ED-4DB2-BD59-A6C34878D82A}">
                    <a16:rowId xmlns:a16="http://schemas.microsoft.com/office/drawing/2014/main" val="10000"/>
                  </a:ext>
                </a:extLst>
              </a:tr>
              <a:tr h="2560320">
                <a:tc>
                  <a:txBody>
                    <a:bodyPr/>
                    <a:lstStyle/>
                    <a:p>
                      <a:pPr marL="85090" marR="492759">
                        <a:lnSpc>
                          <a:spcPct val="100000"/>
                        </a:lnSpc>
                        <a:spcBef>
                          <a:spcPts val="145"/>
                        </a:spcBef>
                      </a:pPr>
                      <a:r>
                        <a:rPr sz="1800" spc="-5" dirty="0">
                          <a:latin typeface="Calibri"/>
                          <a:cs typeface="Calibri"/>
                        </a:rPr>
                        <a:t>Technical assistance  framework that applies to  Transformation Districts  should also apply to Target  Districts.</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tc>
                  <a:txBody>
                    <a:bodyPr/>
                    <a:lstStyle/>
                    <a:p>
                      <a:pPr marL="85090" marR="112395">
                        <a:lnSpc>
                          <a:spcPct val="100000"/>
                        </a:lnSpc>
                        <a:spcBef>
                          <a:spcPts val="145"/>
                        </a:spcBef>
                      </a:pPr>
                      <a:r>
                        <a:rPr sz="1800" spc="-5" dirty="0">
                          <a:latin typeface="Calibri"/>
                          <a:cs typeface="Calibri"/>
                        </a:rPr>
                        <a:t>HB 3499 distinguishes between the technical  assistance provided to transformation and target  districts. The Department is directed to provide  transformation districts more individualized  assistance that is in consultation with the district.  The rule was amended to state that if resources are  available for individualized technical assistance it will  be done under the same framework as required for  transformation</a:t>
                      </a:r>
                      <a:r>
                        <a:rPr sz="1800" spc="-10" dirty="0">
                          <a:latin typeface="Calibri"/>
                          <a:cs typeface="Calibri"/>
                        </a:rPr>
                        <a:t> </a:t>
                      </a:r>
                      <a:r>
                        <a:rPr sz="1800" spc="-5" dirty="0">
                          <a:latin typeface="Calibri"/>
                          <a:cs typeface="Calibri"/>
                        </a:rPr>
                        <a:t>districts.</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1"/>
                  </a:ext>
                </a:extLst>
              </a:tr>
              <a:tr h="640079">
                <a:tc>
                  <a:txBody>
                    <a:bodyPr/>
                    <a:lstStyle/>
                    <a:p>
                      <a:pPr marL="85090" marR="730885">
                        <a:lnSpc>
                          <a:spcPct val="100000"/>
                        </a:lnSpc>
                        <a:spcBef>
                          <a:spcPts val="195"/>
                        </a:spcBef>
                      </a:pPr>
                      <a:r>
                        <a:rPr sz="1800" spc="-5" dirty="0">
                          <a:latin typeface="Calibri"/>
                          <a:cs typeface="Calibri"/>
                        </a:rPr>
                        <a:t>What are target districts  required to</a:t>
                      </a:r>
                      <a:r>
                        <a:rPr sz="1800" spc="-55" dirty="0">
                          <a:latin typeface="Calibri"/>
                          <a:cs typeface="Calibri"/>
                        </a:rPr>
                        <a:t> </a:t>
                      </a:r>
                      <a:r>
                        <a:rPr sz="1800" spc="-5" dirty="0">
                          <a:latin typeface="Calibri"/>
                          <a:cs typeface="Calibri"/>
                        </a:rPr>
                        <a:t>do?</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271780" indent="51435">
                        <a:lnSpc>
                          <a:spcPct val="100000"/>
                        </a:lnSpc>
                        <a:spcBef>
                          <a:spcPts val="195"/>
                        </a:spcBef>
                      </a:pPr>
                      <a:r>
                        <a:rPr sz="1800" spc="-5" dirty="0">
                          <a:latin typeface="Calibri"/>
                          <a:cs typeface="Calibri"/>
                        </a:rPr>
                        <a:t>A provision was added specifying that they must  conduct an evaluation of programs of ELL</a:t>
                      </a:r>
                      <a:r>
                        <a:rPr sz="1800" spc="75" dirty="0">
                          <a:latin typeface="Calibri"/>
                          <a:cs typeface="Calibri"/>
                        </a:rPr>
                        <a:t> </a:t>
                      </a:r>
                      <a:r>
                        <a:rPr sz="1800" spc="-5" dirty="0">
                          <a:latin typeface="Calibri"/>
                          <a:cs typeface="Calibri"/>
                        </a:rPr>
                        <a:t>students.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2"/>
                  </a:ext>
                </a:extLst>
              </a:tr>
              <a:tr h="637219">
                <a:tc>
                  <a:txBody>
                    <a:bodyPr/>
                    <a:lstStyle/>
                    <a:p>
                      <a:endParaRPr sz="1800">
                        <a:latin typeface="Calibri"/>
                        <a:cs typeface="Calibri"/>
                      </a:endParaRPr>
                    </a:p>
                  </a:txBody>
                  <a:tcPr marL="0" marR="0" marT="0"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tc>
                  <a:txBody>
                    <a:bodyPr/>
                    <a:lstStyle/>
                    <a:p>
                      <a:endParaRPr sz="1800">
                        <a:latin typeface="Calibri"/>
                        <a:cs typeface="Calibri"/>
                      </a:endParaRPr>
                    </a:p>
                  </a:txBody>
                  <a:tcPr marL="0" marR="0" marT="0"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3"/>
                  </a:ext>
                </a:extLst>
              </a:tr>
              <a:tr h="369182">
                <a:tc>
                  <a:txBody>
                    <a:bodyPr/>
                    <a:lstStyle/>
                    <a:p>
                      <a:endParaRPr sz="1800">
                        <a:latin typeface="Calibri"/>
                        <a:cs typeface="Calibri"/>
                      </a:endParaRPr>
                    </a:p>
                  </a:txBody>
                  <a:tcPr marL="0" marR="0" marT="0"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endParaRPr sz="1800" dirty="0">
                        <a:latin typeface="Calibri"/>
                        <a:cs typeface="Calibri"/>
                      </a:endParaRPr>
                    </a:p>
                  </a:txBody>
                  <a:tcPr marL="0" marR="0" marT="0"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1585" y="278352"/>
            <a:ext cx="6314440" cy="503555"/>
          </a:xfrm>
          <a:prstGeom prst="rect">
            <a:avLst/>
          </a:prstGeom>
        </p:spPr>
        <p:txBody>
          <a:bodyPr vert="horz" wrap="square" lIns="0" tIns="0" rIns="0" bIns="0" rtlCol="0">
            <a:spAutoFit/>
          </a:bodyPr>
          <a:lstStyle/>
          <a:p>
            <a:pPr marL="12700">
              <a:lnSpc>
                <a:spcPct val="100000"/>
              </a:lnSpc>
            </a:pPr>
            <a:r>
              <a:rPr spc="-5" dirty="0"/>
              <a:t>Public Comments 0621</a:t>
            </a:r>
            <a:r>
              <a:rPr dirty="0"/>
              <a:t> </a:t>
            </a:r>
            <a:r>
              <a:rPr spc="-5" dirty="0"/>
              <a:t>(Expenditures)</a:t>
            </a:r>
          </a:p>
        </p:txBody>
      </p:sp>
      <p:graphicFrame>
        <p:nvGraphicFramePr>
          <p:cNvPr id="3" name="object 3" title="Public Comments - Expenditures"/>
          <p:cNvGraphicFramePr>
            <a:graphicFrameLocks noGrp="1"/>
          </p:cNvGraphicFramePr>
          <p:nvPr>
            <p:extLst>
              <p:ext uri="{D42A27DB-BD31-4B8C-83A1-F6EECF244321}">
                <p14:modId xmlns:p14="http://schemas.microsoft.com/office/powerpoint/2010/main" val="743070491"/>
              </p:ext>
            </p:extLst>
          </p:nvPr>
        </p:nvGraphicFramePr>
        <p:xfrm>
          <a:off x="450850" y="1061920"/>
          <a:ext cx="8229600" cy="5425438"/>
        </p:xfrm>
        <a:graphic>
          <a:graphicData uri="http://schemas.openxmlformats.org/drawingml/2006/table">
            <a:tbl>
              <a:tblPr firstRow="1" bandRow="1">
                <a:tableStyleId>{2D5ABB26-0587-4C30-8999-92F81FD0307C}</a:tableStyleId>
              </a:tblPr>
              <a:tblGrid>
                <a:gridCol w="3098800">
                  <a:extLst>
                    <a:ext uri="{9D8B030D-6E8A-4147-A177-3AD203B41FA5}">
                      <a16:colId xmlns:a16="http://schemas.microsoft.com/office/drawing/2014/main" val="20000"/>
                    </a:ext>
                  </a:extLst>
                </a:gridCol>
                <a:gridCol w="5130800">
                  <a:extLst>
                    <a:ext uri="{9D8B030D-6E8A-4147-A177-3AD203B41FA5}">
                      <a16:colId xmlns:a16="http://schemas.microsoft.com/office/drawing/2014/main" val="20001"/>
                    </a:ext>
                  </a:extLst>
                </a:gridCol>
              </a:tblGrid>
              <a:tr h="396240">
                <a:tc>
                  <a:txBody>
                    <a:bodyPr/>
                    <a:lstStyle/>
                    <a:p>
                      <a:pPr marL="1028065">
                        <a:lnSpc>
                          <a:spcPct val="100000"/>
                        </a:lnSpc>
                        <a:spcBef>
                          <a:spcPts val="180"/>
                        </a:spcBef>
                      </a:pPr>
                      <a:r>
                        <a:rPr sz="2000" spc="-5" dirty="0">
                          <a:latin typeface="Calibri"/>
                          <a:cs typeface="Calibri"/>
                        </a:rPr>
                        <a:t>CONCERN</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tc>
                  <a:txBody>
                    <a:bodyPr/>
                    <a:lstStyle/>
                    <a:p>
                      <a:pPr marL="1294765">
                        <a:lnSpc>
                          <a:spcPct val="100000"/>
                        </a:lnSpc>
                        <a:spcBef>
                          <a:spcPts val="180"/>
                        </a:spcBef>
                      </a:pPr>
                      <a:r>
                        <a:rPr sz="2000" spc="-5" dirty="0">
                          <a:latin typeface="Calibri"/>
                          <a:cs typeface="Calibri"/>
                        </a:rPr>
                        <a:t>RESOLUTION/PROGRESS</a:t>
                      </a:r>
                      <a:endParaRPr sz="2000">
                        <a:latin typeface="Calibri"/>
                        <a:cs typeface="Calibri"/>
                      </a:endParaRPr>
                    </a:p>
                  </a:txBody>
                  <a:tcPr marL="0" marR="0" marT="22860" marB="0">
                    <a:lnL w="12700">
                      <a:solidFill>
                        <a:srgbClr val="F69646"/>
                      </a:solidFill>
                      <a:prstDash val="solid"/>
                    </a:lnL>
                    <a:lnR w="12700">
                      <a:solidFill>
                        <a:srgbClr val="F69646"/>
                      </a:solidFill>
                      <a:prstDash val="solid"/>
                    </a:lnR>
                    <a:lnT w="12700">
                      <a:solidFill>
                        <a:srgbClr val="F69646"/>
                      </a:solidFill>
                      <a:prstDash val="solid"/>
                    </a:lnT>
                    <a:lnB w="25400">
                      <a:solidFill>
                        <a:srgbClr val="F69646"/>
                      </a:solidFill>
                      <a:prstDash val="solid"/>
                    </a:lnB>
                  </a:tcPr>
                </a:tc>
                <a:extLst>
                  <a:ext uri="{0D108BD9-81ED-4DB2-BD59-A6C34878D82A}">
                    <a16:rowId xmlns:a16="http://schemas.microsoft.com/office/drawing/2014/main" val="10000"/>
                  </a:ext>
                </a:extLst>
              </a:tr>
              <a:tr h="914400">
                <a:tc>
                  <a:txBody>
                    <a:bodyPr/>
                    <a:lstStyle/>
                    <a:p>
                      <a:pPr marL="85090" marR="341630" algn="just">
                        <a:lnSpc>
                          <a:spcPct val="100000"/>
                        </a:lnSpc>
                        <a:spcBef>
                          <a:spcPts val="145"/>
                        </a:spcBef>
                      </a:pPr>
                      <a:r>
                        <a:rPr sz="1800" spc="-5" dirty="0">
                          <a:latin typeface="Calibri"/>
                          <a:cs typeface="Calibri"/>
                        </a:rPr>
                        <a:t>Direction to district must be  prior to when districts adopt  budgets</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tc>
                  <a:txBody>
                    <a:bodyPr/>
                    <a:lstStyle/>
                    <a:p>
                      <a:pPr marL="85090" marR="470534">
                        <a:lnSpc>
                          <a:spcPct val="100000"/>
                        </a:lnSpc>
                        <a:spcBef>
                          <a:spcPts val="145"/>
                        </a:spcBef>
                      </a:pPr>
                      <a:r>
                        <a:rPr sz="1800" spc="-5" dirty="0">
                          <a:latin typeface="Calibri"/>
                          <a:cs typeface="Calibri"/>
                        </a:rPr>
                        <a:t>A March 1 deadline for the Department direction  was added to the</a:t>
                      </a:r>
                      <a:r>
                        <a:rPr sz="1800" spc="-35" dirty="0">
                          <a:latin typeface="Calibri"/>
                          <a:cs typeface="Calibri"/>
                        </a:rPr>
                        <a:t> </a:t>
                      </a:r>
                      <a:r>
                        <a:rPr sz="1800" spc="-5" dirty="0">
                          <a:latin typeface="Calibri"/>
                          <a:cs typeface="Calibri"/>
                        </a:rPr>
                        <a:t>rule.</a:t>
                      </a:r>
                      <a:endParaRPr sz="1800">
                        <a:latin typeface="Calibri"/>
                        <a:cs typeface="Calibri"/>
                      </a:endParaRPr>
                    </a:p>
                  </a:txBody>
                  <a:tcPr marL="0" marR="0" marT="18415" marB="0">
                    <a:lnL w="12700">
                      <a:solidFill>
                        <a:srgbClr val="F69646"/>
                      </a:solidFill>
                      <a:prstDash val="solid"/>
                    </a:lnL>
                    <a:lnR w="12700">
                      <a:solidFill>
                        <a:srgbClr val="F69646"/>
                      </a:solidFill>
                      <a:prstDash val="solid"/>
                    </a:lnR>
                    <a:lnT w="254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1"/>
                  </a:ext>
                </a:extLst>
              </a:tr>
              <a:tr h="1188719">
                <a:tc>
                  <a:txBody>
                    <a:bodyPr/>
                    <a:lstStyle/>
                    <a:p>
                      <a:pPr marL="85090" marR="99060">
                        <a:lnSpc>
                          <a:spcPct val="100000"/>
                        </a:lnSpc>
                        <a:spcBef>
                          <a:spcPts val="195"/>
                        </a:spcBef>
                      </a:pPr>
                      <a:r>
                        <a:rPr sz="1800" spc="-5" dirty="0">
                          <a:latin typeface="Calibri"/>
                          <a:cs typeface="Calibri"/>
                        </a:rPr>
                        <a:t>The Department and Districts  should communicate to  community stakeholders about  the expenditures</a:t>
                      </a:r>
                      <a:r>
                        <a:rPr sz="1800" spc="-10" dirty="0">
                          <a:latin typeface="Calibri"/>
                          <a:cs typeface="Calibri"/>
                        </a:rPr>
                        <a:t> </a:t>
                      </a:r>
                      <a:r>
                        <a:rPr sz="1800" spc="-5" dirty="0">
                          <a:latin typeface="Calibri"/>
                          <a:cs typeface="Calibri"/>
                        </a:rPr>
                        <a:t>direction</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160655" indent="51435">
                        <a:lnSpc>
                          <a:spcPct val="100000"/>
                        </a:lnSpc>
                        <a:spcBef>
                          <a:spcPts val="195"/>
                        </a:spcBef>
                      </a:pPr>
                      <a:r>
                        <a:rPr sz="1800" spc="-5" dirty="0">
                          <a:latin typeface="Calibri"/>
                          <a:cs typeface="Calibri"/>
                        </a:rPr>
                        <a:t>A section was added based on the workgroup  discussion about this communication. The  workgroup focused on districts as the most effective  communication and the rule reflects</a:t>
                      </a:r>
                      <a:r>
                        <a:rPr sz="1800" spc="40" dirty="0">
                          <a:latin typeface="Calibri"/>
                          <a:cs typeface="Calibri"/>
                        </a:rPr>
                        <a:t> </a:t>
                      </a:r>
                      <a:r>
                        <a:rPr sz="1800" spc="-5" dirty="0">
                          <a:latin typeface="Calibri"/>
                          <a:cs typeface="Calibri"/>
                        </a:rPr>
                        <a:t>this.</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2"/>
                  </a:ext>
                </a:extLst>
              </a:tr>
              <a:tr h="1463039">
                <a:tc>
                  <a:txBody>
                    <a:bodyPr/>
                    <a:lstStyle/>
                    <a:p>
                      <a:pPr marL="85090" marR="268605">
                        <a:lnSpc>
                          <a:spcPct val="100000"/>
                        </a:lnSpc>
                        <a:spcBef>
                          <a:spcPts val="195"/>
                        </a:spcBef>
                      </a:pPr>
                      <a:r>
                        <a:rPr sz="1800" spc="-5" dirty="0">
                          <a:latin typeface="Calibri"/>
                          <a:cs typeface="Calibri"/>
                        </a:rPr>
                        <a:t>District should be required to  expend 100 percent of their  ELL dollars on programs and  strategies that are evidence  based</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tc>
                  <a:txBody>
                    <a:bodyPr/>
                    <a:lstStyle/>
                    <a:p>
                      <a:pPr marL="85090" marR="562610">
                        <a:lnSpc>
                          <a:spcPct val="100000"/>
                        </a:lnSpc>
                        <a:spcBef>
                          <a:spcPts val="195"/>
                        </a:spcBef>
                      </a:pPr>
                      <a:r>
                        <a:rPr sz="1800" spc="-5" dirty="0">
                          <a:latin typeface="Calibri"/>
                          <a:cs typeface="Calibri"/>
                        </a:rPr>
                        <a:t>This requirement is too restrictive. For example  some expenditure is done so that districts are in  compliance with state and federal laws which  sometimes are not evidence</a:t>
                      </a:r>
                      <a:r>
                        <a:rPr sz="1800" spc="10" dirty="0">
                          <a:latin typeface="Calibri"/>
                          <a:cs typeface="Calibri"/>
                        </a:rPr>
                        <a:t> </a:t>
                      </a:r>
                      <a:r>
                        <a:rPr sz="1800" spc="-5" dirty="0">
                          <a:latin typeface="Calibri"/>
                          <a:cs typeface="Calibri"/>
                        </a:rPr>
                        <a:t>based.</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solidFill>
                      <a:srgbClr val="F69646">
                        <a:alpha val="19999"/>
                      </a:srgbClr>
                    </a:solidFill>
                  </a:tcPr>
                </a:tc>
                <a:extLst>
                  <a:ext uri="{0D108BD9-81ED-4DB2-BD59-A6C34878D82A}">
                    <a16:rowId xmlns:a16="http://schemas.microsoft.com/office/drawing/2014/main" val="10003"/>
                  </a:ext>
                </a:extLst>
              </a:tr>
              <a:tr h="1463040">
                <a:tc>
                  <a:txBody>
                    <a:bodyPr/>
                    <a:lstStyle/>
                    <a:p>
                      <a:pPr marL="85090" marR="167640">
                        <a:lnSpc>
                          <a:spcPct val="100000"/>
                        </a:lnSpc>
                        <a:spcBef>
                          <a:spcPts val="195"/>
                        </a:spcBef>
                      </a:pPr>
                      <a:r>
                        <a:rPr sz="1800" spc="-5" dirty="0">
                          <a:latin typeface="Calibri"/>
                          <a:cs typeface="Calibri"/>
                        </a:rPr>
                        <a:t>Rules should explicitly state  that department has authority  to take control of 100% of</a:t>
                      </a:r>
                      <a:r>
                        <a:rPr sz="1800" spc="-10" dirty="0">
                          <a:latin typeface="Calibri"/>
                          <a:cs typeface="Calibri"/>
                        </a:rPr>
                        <a:t> </a:t>
                      </a:r>
                      <a:r>
                        <a:rPr sz="1800" spc="-5" dirty="0">
                          <a:latin typeface="Calibri"/>
                          <a:cs typeface="Calibri"/>
                        </a:rPr>
                        <a:t>the</a:t>
                      </a:r>
                      <a:endParaRPr sz="1800">
                        <a:latin typeface="Calibri"/>
                        <a:cs typeface="Calibri"/>
                      </a:endParaRPr>
                    </a:p>
                    <a:p>
                      <a:pPr marL="85090">
                        <a:lnSpc>
                          <a:spcPct val="100000"/>
                        </a:lnSpc>
                      </a:pPr>
                      <a:r>
                        <a:rPr sz="1800" spc="-5" dirty="0">
                          <a:latin typeface="Calibri"/>
                          <a:cs typeface="Calibri"/>
                        </a:rPr>
                        <a:t>.5</a:t>
                      </a:r>
                      <a:r>
                        <a:rPr sz="1800" spc="-75" dirty="0">
                          <a:latin typeface="Calibri"/>
                          <a:cs typeface="Calibri"/>
                        </a:rPr>
                        <a:t> </a:t>
                      </a:r>
                      <a:r>
                        <a:rPr sz="1800" spc="-5" dirty="0">
                          <a:latin typeface="Calibri"/>
                          <a:cs typeface="Calibri"/>
                        </a:rPr>
                        <a:t>weight</a:t>
                      </a:r>
                      <a:endParaRPr sz="180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tc>
                  <a:txBody>
                    <a:bodyPr/>
                    <a:lstStyle/>
                    <a:p>
                      <a:pPr marL="85090" marR="280035">
                        <a:lnSpc>
                          <a:spcPct val="100000"/>
                        </a:lnSpc>
                        <a:spcBef>
                          <a:spcPts val="195"/>
                        </a:spcBef>
                      </a:pPr>
                      <a:r>
                        <a:rPr sz="1800" spc="-5" dirty="0">
                          <a:latin typeface="Calibri"/>
                          <a:cs typeface="Calibri"/>
                        </a:rPr>
                        <a:t>Rule was amended to clarify that the Department  direction for expenditure of ELL dollars is for </a:t>
                      </a:r>
                      <a:r>
                        <a:rPr sz="1800" u="heavy" spc="-5" dirty="0">
                          <a:latin typeface="Calibri"/>
                          <a:cs typeface="Calibri"/>
                        </a:rPr>
                        <a:t>all </a:t>
                      </a:r>
                      <a:r>
                        <a:rPr sz="1800" spc="-5" dirty="0">
                          <a:latin typeface="Calibri"/>
                          <a:cs typeface="Calibri"/>
                        </a:rPr>
                        <a:t>ELL  dollars received through State School</a:t>
                      </a:r>
                      <a:r>
                        <a:rPr sz="1800" spc="50" dirty="0">
                          <a:latin typeface="Calibri"/>
                          <a:cs typeface="Calibri"/>
                        </a:rPr>
                        <a:t> </a:t>
                      </a:r>
                      <a:r>
                        <a:rPr sz="1800" spc="-5" dirty="0">
                          <a:latin typeface="Calibri"/>
                          <a:cs typeface="Calibri"/>
                        </a:rPr>
                        <a:t>Fund.</a:t>
                      </a:r>
                      <a:endParaRPr sz="1800" dirty="0">
                        <a:latin typeface="Calibri"/>
                        <a:cs typeface="Calibri"/>
                      </a:endParaRPr>
                    </a:p>
                  </a:txBody>
                  <a:tcPr marL="0" marR="0" marT="24765" marB="0">
                    <a:lnL w="12700">
                      <a:solidFill>
                        <a:srgbClr val="F69646"/>
                      </a:solidFill>
                      <a:prstDash val="solid"/>
                    </a:lnL>
                    <a:lnR w="12700">
                      <a:solidFill>
                        <a:srgbClr val="F69646"/>
                      </a:solidFill>
                      <a:prstDash val="solid"/>
                    </a:lnR>
                    <a:lnT w="12700">
                      <a:solidFill>
                        <a:srgbClr val="F69646"/>
                      </a:solidFill>
                      <a:prstDash val="solid"/>
                    </a:lnT>
                    <a:lnB w="12700">
                      <a:solidFill>
                        <a:srgbClr val="F69646"/>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DB41BE082714544A72715AEE42E2ABF" ma:contentTypeVersion="7" ma:contentTypeDescription="Create a new document." ma:contentTypeScope="" ma:versionID="05b83b6ccf5fe4ad0c8447da10526d31">
  <xsd:schema xmlns:xsd="http://www.w3.org/2001/XMLSchema" xmlns:xs="http://www.w3.org/2001/XMLSchema" xmlns:p="http://schemas.microsoft.com/office/2006/metadata/properties" xmlns:ns1="http://schemas.microsoft.com/sharepoint/v3" xmlns:ns2="b4f5ad58-0977-48f1-90f6-f7dd5efa8c56" xmlns:ns3="54031767-dd6d-417c-ab73-583408f47564" targetNamespace="http://schemas.microsoft.com/office/2006/metadata/properties" ma:root="true" ma:fieldsID="458888d4efd86f650e58270f54eb66df" ns1:_="" ns2:_="" ns3:_="">
    <xsd:import namespace="http://schemas.microsoft.com/sharepoint/v3"/>
    <xsd:import namespace="b4f5ad58-0977-48f1-90f6-f7dd5efa8c56"/>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f5ad58-0977-48f1-90f6-f7dd5efa8c56"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b4f5ad58-0977-48f1-90f6-f7dd5efa8c56">2018-09-18T07:00:00+00:00</Remediation_x0020_Date>
    <Priority xmlns="b4f5ad58-0977-48f1-90f6-f7dd5efa8c56">New</Priority>
    <Estimated_x0020_Creation_x0020_Date xmlns="b4f5ad58-0977-48f1-90f6-f7dd5efa8c56">2017-01-11T08:00:00+00:00</Estimated_x0020_Creation_x0020_Date>
  </documentManagement>
</p:properties>
</file>

<file path=customXml/itemProps1.xml><?xml version="1.0" encoding="utf-8"?>
<ds:datastoreItem xmlns:ds="http://schemas.openxmlformats.org/officeDocument/2006/customXml" ds:itemID="{49BC49E8-0290-4126-A225-ADB6605D7865}"/>
</file>

<file path=customXml/itemProps2.xml><?xml version="1.0" encoding="utf-8"?>
<ds:datastoreItem xmlns:ds="http://schemas.openxmlformats.org/officeDocument/2006/customXml" ds:itemID="{12FE3028-6336-462C-AB4F-954C1DCC9FDA}"/>
</file>

<file path=customXml/itemProps3.xml><?xml version="1.0" encoding="utf-8"?>
<ds:datastoreItem xmlns:ds="http://schemas.openxmlformats.org/officeDocument/2006/customXml" ds:itemID="{3919444E-A9F6-45C4-A21E-F3166305A688}"/>
</file>

<file path=docProps/app.xml><?xml version="1.0" encoding="utf-8"?>
<Properties xmlns="http://schemas.openxmlformats.org/officeDocument/2006/extended-properties" xmlns:vt="http://schemas.openxmlformats.org/officeDocument/2006/docPropsVTypes">
  <Template/>
  <TotalTime>3</TotalTime>
  <Words>1218</Words>
  <Application>Microsoft Office PowerPoint</Application>
  <PresentationFormat>On-screen Show (4:3)</PresentationFormat>
  <Paragraphs>100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English Language Leaners  District and School Improvement</vt:lpstr>
      <vt:lpstr>Public Comments - general</vt:lpstr>
      <vt:lpstr>Public Comments - general</vt:lpstr>
      <vt:lpstr>Public Comments 0612 (Transformation  Districts) </vt:lpstr>
      <vt:lpstr>Public Comments 0613 (Tech Assist)</vt:lpstr>
      <vt:lpstr>Public Comments 0613 (Tech Assist)</vt:lpstr>
      <vt:lpstr>Public Comments 0613 (Tech Assist)</vt:lpstr>
      <vt:lpstr>Public Comments 0615 (Target Districts)</vt:lpstr>
      <vt:lpstr>Public Comments 0621 (Expenditures)</vt:lpstr>
      <vt:lpstr>Public Comments 0621 (Expenditures)</vt:lpstr>
      <vt:lpstr>Public Comments 0624 (Best Practices)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ELL Program Advisory Group EL Improvement Rule Summary</dc:title>
  <dc:creator>HUNT Cindy L</dc:creator>
  <cp:lastModifiedBy>GARTON Cynthia - ODE</cp:lastModifiedBy>
  <cp:revision>2</cp:revision>
  <dcterms:created xsi:type="dcterms:W3CDTF">2018-05-14T11:59:36Z</dcterms:created>
  <dcterms:modified xsi:type="dcterms:W3CDTF">2018-05-14T19:03:01Z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2015-11-11T00:00:00Z</vt:filetime>
  </property>
  <property fmtid="{D5CDD505-2E9C-101B-9397-08002B2CF9AE}" pid="3" name="Creator">
    <vt:lpwstr>Aspose.Slides for .NET 7.6.0.0</vt:lpwstr>
  </property>
  <property fmtid="{D5CDD505-2E9C-101B-9397-08002B2CF9AE}" pid="4" name="LastSaved">
    <vt:filetime>2018-05-14T00:00:00Z</vt:filetime>
  </property>
  <property fmtid="{D5CDD505-2E9C-101B-9397-08002B2CF9AE}" pid="5" name="ContentTypeId">
    <vt:lpwstr>0x0101003DB41BE082714544A72715AEE42E2ABF</vt:lpwstr>
  </property>
</Properties>
</file>