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ppt/theme/themeOverride3.xml" ContentType="application/vnd.openxmlformats-officedocument.themeOverride+xml"/>
  <Override PartName="/ppt/charts/chart1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65" r:id="rId4"/>
    <p:sldId id="263" r:id="rId5"/>
    <p:sldId id="257" r:id="rId6"/>
    <p:sldId id="258" r:id="rId7"/>
    <p:sldId id="259" r:id="rId8"/>
    <p:sldId id="260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4" y="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RespondentLocations.zip\SurveySummary_09102013.xls" TargetMode="External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RespondentOccupations.zip\SurveySummary_09102013.xls" TargetMode="External"/><Relationship Id="rId1" Type="http://schemas.openxmlformats.org/officeDocument/2006/relationships/themeOverride" Target="../theme/themeOverride3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PositiveOrNegativeChange.zip\SurveySummary_09102013.xls" TargetMode="External"/><Relationship Id="rId1" Type="http://schemas.openxmlformats.org/officeDocument/2006/relationships/themeOverride" Target="../theme/themeOverride4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K_Results.zip\SurveySummary_09102013.xls" TargetMode="External"/><Relationship Id="rId1" Type="http://schemas.openxmlformats.org/officeDocument/2006/relationships/themeOverride" Target="../theme/themeOverride5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1st.zip\SurveySummary_09102013.xls" TargetMode="External"/><Relationship Id="rId1" Type="http://schemas.openxmlformats.org/officeDocument/2006/relationships/themeOverride" Target="../theme/themeOverride6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2-3.zip\SurveySummary_09102013.xls" TargetMode="External"/><Relationship Id="rId1" Type="http://schemas.openxmlformats.org/officeDocument/2006/relationships/themeOverride" Target="../theme/themeOverride7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4-5.zip\SurveySummary_09102013.xls" TargetMode="External"/><Relationship Id="rId1" Type="http://schemas.openxmlformats.org/officeDocument/2006/relationships/themeOverride" Target="../theme/themeOverride8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6-8.zip\SurveySummary_09102013.xls" TargetMode="External"/><Relationship Id="rId1" Type="http://schemas.openxmlformats.org/officeDocument/2006/relationships/themeOverride" Target="../theme/themeOverride9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tinem\AppData\Local\Temp\Temp1_Results_9-12.zip\SurveySummary_09102013.xls" TargetMode="External"/><Relationship Id="rId1" Type="http://schemas.openxmlformats.org/officeDocument/2006/relationships/themeOverride" Target="../theme/themeOverride10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defRPr>
            </a:pPr>
            <a:r>
              <a:rPr lang="en-US" sz="1800" dirty="0"/>
              <a:t>Where do you live?</a:t>
            </a:r>
          </a:p>
        </c:rich>
      </c:tx>
      <c:layout>
        <c:manualLayout>
          <c:xMode val="edge"/>
          <c:yMode val="edge"/>
          <c:x val="0.38194509200217691"/>
          <c:y val="3.529416833376656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7881974761920102"/>
          <c:y val="0.20000028722467719"/>
          <c:w val="0.41840348714783926"/>
          <c:h val="0.70882454736981182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6B15-4F4B-9C28-0CBF8CF5CD8A}"/>
              </c:ext>
            </c:extLst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6B15-4F4B-9C28-0CBF8CF5CD8A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6B15-4F4B-9C28-0CBF8CF5CD8A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6B15-4F4B-9C28-0CBF8CF5CD8A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6B15-4F4B-9C28-0CBF8CF5CD8A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6B15-4F4B-9C28-0CBF8CF5CD8A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C-6B15-4F4B-9C28-0CBF8CF5CD8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1'!$A$4:$A$10</c:f>
              <c:strCache>
                <c:ptCount val="7"/>
                <c:pt idx="0">
                  <c:v>Southern Oregon</c:v>
                </c:pt>
                <c:pt idx="1">
                  <c:v>Central Oregon</c:v>
                </c:pt>
                <c:pt idx="2">
                  <c:v>Eastern Oregon</c:v>
                </c:pt>
                <c:pt idx="3">
                  <c:v>Portland Metro</c:v>
                </c:pt>
                <c:pt idx="4">
                  <c:v>Coastal</c:v>
                </c:pt>
                <c:pt idx="5">
                  <c:v>Willamette Valley</c:v>
                </c:pt>
                <c:pt idx="6">
                  <c:v>Other</c:v>
                </c:pt>
              </c:strCache>
            </c:strRef>
          </c:cat>
          <c:val>
            <c:numRef>
              <c:f>'[SurveySummary_09102013.xls]Question 1'!$C$4:$C$10</c:f>
              <c:numCache>
                <c:formatCode>0.0%</c:formatCode>
                <c:ptCount val="7"/>
                <c:pt idx="0">
                  <c:v>6.0999999999999999E-2</c:v>
                </c:pt>
                <c:pt idx="1">
                  <c:v>0.02</c:v>
                </c:pt>
                <c:pt idx="2">
                  <c:v>4.0999999999999995E-2</c:v>
                </c:pt>
                <c:pt idx="3">
                  <c:v>0.59200000000000008</c:v>
                </c:pt>
                <c:pt idx="4">
                  <c:v>0.02</c:v>
                </c:pt>
                <c:pt idx="5">
                  <c:v>0.245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B15-4F4B-9C28-0CBF8CF5C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rgbClr val="EEEEEE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7708346402225752"/>
          <c:y val="0.33823577986526293"/>
          <c:w val="0.21527814276486334"/>
          <c:h val="0.43529474278312097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Microsoft Sans Serif"/>
              <a:ea typeface="Microsoft Sans Serif"/>
              <a:cs typeface="Microsoft Sans Serif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EEEEEE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icrosoft Sans Serif"/>
          <a:ea typeface="Microsoft Sans Serif"/>
          <a:cs typeface="Microsoft Sans Serif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'[SurveySummary_09102013.xls]Question 1'!$B$25:$B$30</c:f>
              <c:strCache>
                <c:ptCount val="6"/>
                <c:pt idx="0">
                  <c:v>K-12 ELD Specialist </c:v>
                </c:pt>
                <c:pt idx="1">
                  <c:v>K-12 Teacher</c:v>
                </c:pt>
                <c:pt idx="2">
                  <c:v>Principal</c:v>
                </c:pt>
                <c:pt idx="3">
                  <c:v>Central Office Administrator</c:v>
                </c:pt>
                <c:pt idx="4">
                  <c:v>College/University Instructor</c:v>
                </c:pt>
                <c:pt idx="5">
                  <c:v>Other</c:v>
                </c:pt>
              </c:strCache>
            </c:strRef>
          </c:cat>
          <c:val>
            <c:numRef>
              <c:f>'[SurveySummary_09102013.xls]Question 1'!$D$25:$D$30</c:f>
              <c:numCache>
                <c:formatCode>0%</c:formatCode>
                <c:ptCount val="6"/>
                <c:pt idx="0">
                  <c:v>0.7142857142857143</c:v>
                </c:pt>
                <c:pt idx="1">
                  <c:v>0.12244897959183673</c:v>
                </c:pt>
                <c:pt idx="2">
                  <c:v>2.0408163265306121E-2</c:v>
                </c:pt>
                <c:pt idx="3">
                  <c:v>0.10204081632653061</c:v>
                </c:pt>
                <c:pt idx="4">
                  <c:v>6.1224489795918366E-2</c:v>
                </c:pt>
                <c:pt idx="5">
                  <c:v>0.18367346938775511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93-44C6-90A8-4AC456CF29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009728"/>
        <c:axId val="130011520"/>
      </c:barChart>
      <c:catAx>
        <c:axId val="130009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30011520"/>
        <c:crosses val="autoZero"/>
        <c:auto val="1"/>
        <c:lblAlgn val="ctr"/>
        <c:lblOffset val="100"/>
        <c:noMultiLvlLbl val="0"/>
      </c:catAx>
      <c:valAx>
        <c:axId val="13001152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000972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defRPr>
            </a:pPr>
            <a:r>
              <a:rPr lang="en-US" sz="1600" dirty="0"/>
              <a:t>How do you feel that the draft English Language Proficiency Standards will affect students, schools, and/or districts?</a:t>
            </a:r>
          </a:p>
        </c:rich>
      </c:tx>
      <c:layout>
        <c:manualLayout>
          <c:xMode val="edge"/>
          <c:yMode val="edge"/>
          <c:x val="0.14236135247353868"/>
          <c:y val="3.529416833376656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715301030987262"/>
          <c:y val="0.24705917833636595"/>
          <c:w val="0.39236177632950903"/>
          <c:h val="0.66470683695260357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5679-4227-A212-AEA9EEA76F66}"/>
              </c:ext>
            </c:extLst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5679-4227-A212-AEA9EEA76F66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5679-4227-A212-AEA9EEA76F66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5679-4227-A212-AEA9EEA76F6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1'!$A$4:$A$7</c:f>
              <c:strCache>
                <c:ptCount val="4"/>
                <c:pt idx="0">
                  <c:v>The new standards will be a POSITIVE change</c:v>
                </c:pt>
                <c:pt idx="1">
                  <c:v>The new standards will be a NEGATIVE change</c:v>
                </c:pt>
                <c:pt idx="2">
                  <c:v>The new standards will have NO EFFECT</c:v>
                </c:pt>
                <c:pt idx="3">
                  <c:v>No opinion</c:v>
                </c:pt>
              </c:strCache>
            </c:strRef>
          </c:cat>
          <c:val>
            <c:numRef>
              <c:f>'[SurveySummary_09102013.xls]Question 1'!$C$4:$C$7</c:f>
              <c:numCache>
                <c:formatCode>0.0%</c:formatCode>
                <c:ptCount val="4"/>
                <c:pt idx="0">
                  <c:v>0.72</c:v>
                </c:pt>
                <c:pt idx="1">
                  <c:v>0.16</c:v>
                </c:pt>
                <c:pt idx="2">
                  <c:v>0.08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679-4227-A212-AEA9EEA76F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rgbClr val="EEEEEE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58333442694663162"/>
          <c:y val="0.36176522542110728"/>
          <c:w val="0.40277832458442697"/>
          <c:h val="0.43823592347760149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Microsoft Sans Serif"/>
              <a:ea typeface="Microsoft Sans Serif"/>
              <a:cs typeface="Microsoft Sans Serif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EEEEEE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icrosoft Sans Serif"/>
          <a:ea typeface="Microsoft Sans Serif"/>
          <a:cs typeface="Microsoft Sans Serif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en-US" sz="1600" dirty="0"/>
              <a:t>To what extent do you agree that the draft ELP standards for Kindergarten are reasonable and appropriate?</a:t>
            </a:r>
          </a:p>
        </c:rich>
      </c:tx>
      <c:layout>
        <c:manualLayout>
          <c:xMode val="edge"/>
          <c:yMode val="edge"/>
          <c:x val="0.14062523841898333"/>
          <c:y val="3.5294168333766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37518543698703"/>
          <c:y val="0.23235327486396321"/>
          <c:w val="0.86632091322311944"/>
          <c:h val="0.5852949582016288"/>
        </c:manualLayout>
      </c:layout>
      <c:pieChart>
        <c:varyColors val="1"/>
        <c:ser>
          <c:idx val="0"/>
          <c:order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1'!$A$4:$A$9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Neutral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No opinion</c:v>
                </c:pt>
              </c:strCache>
            </c:strRef>
          </c:cat>
          <c:val>
            <c:numRef>
              <c:f>'[SurveySummary_09102013.xls]Question 1'!$C$4:$C$9</c:f>
              <c:numCache>
                <c:formatCode>0.0%</c:formatCode>
                <c:ptCount val="6"/>
                <c:pt idx="0">
                  <c:v>0.1</c:v>
                </c:pt>
                <c:pt idx="1">
                  <c:v>0.53299999999999992</c:v>
                </c:pt>
                <c:pt idx="2">
                  <c:v>0.13300000000000001</c:v>
                </c:pt>
                <c:pt idx="3">
                  <c:v>3.3000000000000002E-2</c:v>
                </c:pt>
                <c:pt idx="4">
                  <c:v>6.7000000000000004E-2</c:v>
                </c:pt>
                <c:pt idx="5">
                  <c:v>0.16699999999999998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5E-44ED-A4AF-96C63877B2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400"/>
              <a:t>To what extent do you agree that the draft ELP standards for 1st grade are reasonable and appropriate?</a:t>
            </a:r>
          </a:p>
        </c:rich>
      </c:tx>
      <c:layout>
        <c:manualLayout>
          <c:xMode val="edge"/>
          <c:yMode val="edge"/>
          <c:x val="0.11979186976431913"/>
          <c:y val="3.5294168333766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097254600108846"/>
          <c:y val="0.24705917833636595"/>
          <c:w val="0.39236177632950903"/>
          <c:h val="0.66470683695260357"/>
        </c:manualLayout>
      </c:layout>
      <c:pieChart>
        <c:varyColors val="1"/>
        <c:ser>
          <c:idx val="0"/>
          <c:order val="0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6DE7-4178-9026-62D23FDFC05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6DE7-4178-9026-62D23FDFC05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6DE7-4178-9026-62D23FDFC05B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6DE7-4178-9026-62D23FDFC05B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6DE7-4178-9026-62D23FDFC05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6DE7-4178-9026-62D23FDFC05B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1'!$A$4:$A$9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Neutral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No opinion</c:v>
                </c:pt>
              </c:strCache>
            </c:strRef>
          </c:cat>
          <c:val>
            <c:numRef>
              <c:f>'[SurveySummary_09102013.xls]Question 1'!$C$4:$C$9</c:f>
              <c:numCache>
                <c:formatCode>0.0%</c:formatCode>
                <c:ptCount val="6"/>
                <c:pt idx="0">
                  <c:v>3.3000000000000002E-2</c:v>
                </c:pt>
                <c:pt idx="1">
                  <c:v>0.53299999999999992</c:v>
                </c:pt>
                <c:pt idx="2">
                  <c:v>0.13300000000000001</c:v>
                </c:pt>
                <c:pt idx="3">
                  <c:v>6.7000000000000004E-2</c:v>
                </c:pt>
                <c:pt idx="4">
                  <c:v>6.7000000000000004E-2</c:v>
                </c:pt>
                <c:pt idx="5">
                  <c:v>0.16699999999999998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E7-4178-9026-62D23FDFC0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To what extent do you agree that the draft ELP standards for the 2-3 grade band are reasonable and appropriate?</a:t>
            </a:r>
          </a:p>
        </c:rich>
      </c:tx>
      <c:layout>
        <c:manualLayout>
          <c:xMode val="edge"/>
          <c:yMode val="edge"/>
          <c:x val="0.10763907138243167"/>
          <c:y val="3.5294168333766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37518543698703"/>
          <c:y val="0.23235327486396321"/>
          <c:w val="0.86632091322311944"/>
          <c:h val="0.5852949582016288"/>
        </c:manualLayout>
      </c:layout>
      <c:pieChart>
        <c:varyColors val="1"/>
        <c:ser>
          <c:idx val="0"/>
          <c:order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1'!$A$4:$A$9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Neutral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No opinion</c:v>
                </c:pt>
              </c:strCache>
            </c:strRef>
          </c:cat>
          <c:val>
            <c:numRef>
              <c:f>'[SurveySummary_09102013.xls]Question 1'!$C$4:$C$9</c:f>
              <c:numCache>
                <c:formatCode>0.0%</c:formatCode>
                <c:ptCount val="6"/>
                <c:pt idx="0">
                  <c:v>6.7000000000000004E-2</c:v>
                </c:pt>
                <c:pt idx="1">
                  <c:v>0.53299999999999992</c:v>
                </c:pt>
                <c:pt idx="2">
                  <c:v>0.1</c:v>
                </c:pt>
                <c:pt idx="3">
                  <c:v>6.7000000000000004E-2</c:v>
                </c:pt>
                <c:pt idx="4">
                  <c:v>0.1</c:v>
                </c:pt>
                <c:pt idx="5">
                  <c:v>0.16699999999999998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20-413F-98DA-B53AA4509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400"/>
              <a:t>To what extent do you agree that the draft ELP standards for the 4-5 grade band are reasonable and appropriate?</a:t>
            </a:r>
          </a:p>
        </c:rich>
      </c:tx>
      <c:layout>
        <c:manualLayout>
          <c:xMode val="edge"/>
          <c:yMode val="edge"/>
          <c:x val="0.10763907138243167"/>
          <c:y val="3.5294168333766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37518543698703"/>
          <c:y val="0.23235327486396321"/>
          <c:w val="0.86632091322311944"/>
          <c:h val="0.5852949582016288"/>
        </c:manualLayout>
      </c:layout>
      <c:pieChart>
        <c:varyColors val="1"/>
        <c:ser>
          <c:idx val="0"/>
          <c:order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1'!$A$4:$A$9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Neutral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No opinion</c:v>
                </c:pt>
              </c:strCache>
            </c:strRef>
          </c:cat>
          <c:val>
            <c:numRef>
              <c:f>'[SurveySummary_09102013.xls]Question 1'!$C$4:$C$9</c:f>
              <c:numCache>
                <c:formatCode>0.0%</c:formatCode>
                <c:ptCount val="6"/>
                <c:pt idx="0">
                  <c:v>0.1</c:v>
                </c:pt>
                <c:pt idx="1">
                  <c:v>0.5</c:v>
                </c:pt>
                <c:pt idx="2">
                  <c:v>0.1</c:v>
                </c:pt>
                <c:pt idx="3">
                  <c:v>6.7000000000000004E-2</c:v>
                </c:pt>
                <c:pt idx="4">
                  <c:v>0.1</c:v>
                </c:pt>
                <c:pt idx="5">
                  <c:v>0.16699999999999998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4E-4371-B026-DAEF60BCB4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To what extent do you agree that the draft ELP standards for the 6-8 grade band are reasonable and appropriate?</a:t>
            </a:r>
          </a:p>
        </c:rich>
      </c:tx>
      <c:layout>
        <c:manualLayout>
          <c:xMode val="edge"/>
          <c:yMode val="edge"/>
          <c:x val="0.10763907138243167"/>
          <c:y val="3.5294168333766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37518543698703"/>
          <c:y val="0.23235327486396321"/>
          <c:w val="0.86632091322311944"/>
          <c:h val="0.5852949582016288"/>
        </c:manualLayout>
      </c:layout>
      <c:pieChart>
        <c:varyColors val="1"/>
        <c:ser>
          <c:idx val="0"/>
          <c:order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1'!$A$4:$A$9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Neutral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No opinion</c:v>
                </c:pt>
              </c:strCache>
            </c:strRef>
          </c:cat>
          <c:val>
            <c:numRef>
              <c:f>'[SurveySummary_09102013.xls]Question 1'!$C$4:$C$9</c:f>
              <c:numCache>
                <c:formatCode>0.0%</c:formatCode>
                <c:ptCount val="6"/>
                <c:pt idx="0">
                  <c:v>6.7000000000000004E-2</c:v>
                </c:pt>
                <c:pt idx="1">
                  <c:v>0.4</c:v>
                </c:pt>
                <c:pt idx="2">
                  <c:v>0.1</c:v>
                </c:pt>
                <c:pt idx="3">
                  <c:v>6.7000000000000004E-2</c:v>
                </c:pt>
                <c:pt idx="4">
                  <c:v>0.16699999999999998</c:v>
                </c:pt>
                <c:pt idx="5">
                  <c:v>0.23300000000000001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2C-48F9-8D52-71071C70C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To what extent do you agree that the draft ELP standards for the 9-12 grade band are reasonable and appropriate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0.10763907138243167"/>
          <c:y val="3.52941683337665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37518543698703"/>
          <c:y val="0.23235327486396321"/>
          <c:w val="0.86632091322311944"/>
          <c:h val="0.5852949582016288"/>
        </c:manualLayout>
      </c:layout>
      <c:pieChart>
        <c:varyColors val="1"/>
        <c:ser>
          <c:idx val="0"/>
          <c:order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'[SurveySummary_09102013.xls]Question 1'!$A$4:$A$9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Neutral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No opinion</c:v>
                </c:pt>
              </c:strCache>
            </c:strRef>
          </c:cat>
          <c:val>
            <c:numRef>
              <c:f>'[SurveySummary_09102013.xls]Question 1'!$C$4:$C$9</c:f>
              <c:numCache>
                <c:formatCode>0.0%</c:formatCode>
                <c:ptCount val="6"/>
                <c:pt idx="0">
                  <c:v>3.3000000000000002E-2</c:v>
                </c:pt>
                <c:pt idx="1">
                  <c:v>0.3</c:v>
                </c:pt>
                <c:pt idx="2">
                  <c:v>0.23300000000000001</c:v>
                </c:pt>
                <c:pt idx="3">
                  <c:v>6.7000000000000004E-2</c:v>
                </c:pt>
                <c:pt idx="4">
                  <c:v>0.13300000000000001</c:v>
                </c:pt>
                <c:pt idx="5">
                  <c:v>0.26700000000000002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44-40DF-96AE-0B0D47D8EC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D7354-1D5B-4EE6-A60A-9D94C15D1F98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8DC30-D1D6-416C-8A2C-6FC4FB31D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752BC-382B-437A-A3A8-48F2F797090F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BB08C-C15C-40D6-A726-B745305E96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36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18E91-290E-4A6C-93AF-E1FF05FAE968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2BDB7-4509-45C0-AC04-9D9247F643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59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CE0FB-340E-4D58-B1E9-8BCC8D4D52B6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4CCD8-0EA1-44C0-AF6A-5116686CE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45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61EE4-E198-4020-9DAD-1C10D8E703C7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EFDFC-F7E4-42E9-85FF-73BBAAB9EA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145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C6D44-C0A1-4B56-A780-222018981D83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D1774-4ADB-4BE5-9624-D9BCE85C35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7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E7B4B-B8A3-4133-A2B6-5019C18DE317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0F235-2468-4F58-96D3-4C6692D196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31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53D0F-3541-4826-BB5C-F21DC4449CAB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9F7BB-A07E-4D93-9061-29414F87AE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36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8D10-481C-4CA3-82CC-4E61EE3E77AA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4FB13-BFEE-49B8-9FA1-F488C8BB7F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02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F2451-5622-4B79-B076-12A03DE82E92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46953-2181-4A9E-8B28-EADDE82BF9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9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C44CF-43DA-4737-953E-07D4A456AC45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CDF7A-25B0-47A0-9D98-9A1F1ED9F5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21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E8F824-DF98-4890-8584-E6947DF9A0C0}" type="datetimeFigureOut">
              <a:rPr lang="en-US"/>
              <a:pPr>
                <a:defRPr/>
              </a:pPr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fld id="{09608AF5-1C84-4A91-A029-5B765877FE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6" r:id="rId2"/>
    <p:sldLayoutId id="2147483744" r:id="rId3"/>
    <p:sldLayoutId id="2147483737" r:id="rId4"/>
    <p:sldLayoutId id="2147483745" r:id="rId5"/>
    <p:sldLayoutId id="2147483738" r:id="rId6"/>
    <p:sldLayoutId id="2147483739" r:id="rId7"/>
    <p:sldLayoutId id="2147483746" r:id="rId8"/>
    <p:sldLayoutId id="2147483740" r:id="rId9"/>
    <p:sldLayoutId id="2147483741" r:id="rId10"/>
    <p:sldLayoutId id="214748374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Draft ELP Standards Survey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August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9</a:t>
            </a:r>
            <a:r>
              <a:rPr lang="en-US" baseline="30000" dirty="0" smtClean="0"/>
              <a:t>th</a:t>
            </a:r>
            <a:r>
              <a:rPr lang="en-US" dirty="0" smtClean="0"/>
              <a:t>-12</a:t>
            </a:r>
            <a:r>
              <a:rPr lang="en-US" baseline="30000" dirty="0" smtClean="0"/>
              <a:t>th</a:t>
            </a:r>
            <a:r>
              <a:rPr lang="en-US" dirty="0" smtClean="0"/>
              <a:t> Grade Standards</a:t>
            </a:r>
            <a:br>
              <a:rPr lang="en-US" dirty="0" smtClean="0"/>
            </a:br>
            <a:r>
              <a:rPr lang="en-US" dirty="0" smtClean="0"/>
              <a:t>Reasonable and Appropriate?</a:t>
            </a:r>
            <a:endParaRPr lang="en-US" dirty="0"/>
          </a:p>
        </p:txBody>
      </p:sp>
      <p:graphicFrame>
        <p:nvGraphicFramePr>
          <p:cNvPr id="3" name="Chart 2" descr="To what extend do you agree that the draft ELP standards for 9th-12th grade are reasonable and appropriate?&#10;&#10;Strongly Agree: 3%&#10;Agree: 30%&#10;Neutral: 23%&#10;Disagree: 7%&#10;Strongly Disagree: 13%&#10;No Opinion: 27%" title="9th-12th Grade Standards Reasonable and Appropriate?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7894082"/>
              </p:ext>
            </p:extLst>
          </p:nvPr>
        </p:nvGraphicFramePr>
        <p:xfrm>
          <a:off x="457200" y="1676400"/>
          <a:ext cx="8153400" cy="458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533400" y="6262688"/>
            <a:ext cx="788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Geographic Distribution of Respondents</a:t>
            </a:r>
            <a:endParaRPr lang="en-US" dirty="0"/>
          </a:p>
        </p:txBody>
      </p:sp>
      <p:graphicFrame>
        <p:nvGraphicFramePr>
          <p:cNvPr id="3" name="Chart 2" descr="Southern Oregon: 6%&#10;Eastern Oregon: 2%&#10;Portland Metro: 59%&#10;Coastal: 2%&#10;Willamette Valley: 25%&#10;Other: 2%" title="Geographic Distribution of Respondent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7850101"/>
              </p:ext>
            </p:extLst>
          </p:nvPr>
        </p:nvGraphicFramePr>
        <p:xfrm>
          <a:off x="385330" y="1551027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409575" y="6275388"/>
            <a:ext cx="76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49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Occupations of Respondents</a:t>
            </a:r>
            <a:endParaRPr lang="en-US" dirty="0"/>
          </a:p>
        </p:txBody>
      </p:sp>
      <p:graphicFrame>
        <p:nvGraphicFramePr>
          <p:cNvPr id="3" name="Chart 2" descr="K-12 ELD Specialist: 71%&#10;K-12 Techer: 12%&#10;Principal: 2%&#10;Central Office Administrator: 10%&#10;College/University Instructor: 6%&#10;Other: 18%" title="Occupations of Respondent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354521"/>
              </p:ext>
            </p:extLst>
          </p:nvPr>
        </p:nvGraphicFramePr>
        <p:xfrm>
          <a:off x="228600" y="1447800"/>
          <a:ext cx="8610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409575" y="6275388"/>
            <a:ext cx="76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49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Positive or Negative Change</a:t>
            </a:r>
            <a:endParaRPr lang="en-US" dirty="0"/>
          </a:p>
        </p:txBody>
      </p:sp>
      <p:graphicFrame>
        <p:nvGraphicFramePr>
          <p:cNvPr id="4" name="Chart 3" descr="How do you feel that the draft English Language Proficiency Standards will affect students, schools, and/or districts?&#10;&#10;The new standards will be a positive change: 72%&#10;The new standards will be a negative change: 16% &#10;The new standards will have no effect: 8%&#10;No Opinion: 4%" title="Positive or Negative Chang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2473679"/>
              </p:ext>
            </p:extLst>
          </p:nvPr>
        </p:nvGraphicFramePr>
        <p:xfrm>
          <a:off x="304800" y="1295400"/>
          <a:ext cx="8458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533400" y="6259513"/>
            <a:ext cx="788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Kindergarten Standards</a:t>
            </a:r>
            <a:br>
              <a:rPr lang="en-US" dirty="0" smtClean="0"/>
            </a:br>
            <a:r>
              <a:rPr lang="en-US" dirty="0" smtClean="0"/>
              <a:t>Reasonable and Appropriate?</a:t>
            </a:r>
            <a:endParaRPr lang="en-US" dirty="0"/>
          </a:p>
        </p:txBody>
      </p:sp>
      <p:sp>
        <p:nvSpPr>
          <p:cNvPr id="10243" name="TextBox 5"/>
          <p:cNvSpPr txBox="1">
            <a:spLocks noChangeArrowheads="1"/>
          </p:cNvSpPr>
          <p:nvPr/>
        </p:nvSpPr>
        <p:spPr bwMode="auto">
          <a:xfrm>
            <a:off x="533400" y="6081713"/>
            <a:ext cx="788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31</a:t>
            </a:r>
          </a:p>
        </p:txBody>
      </p:sp>
      <p:graphicFrame>
        <p:nvGraphicFramePr>
          <p:cNvPr id="7" name="Chart 6" descr="To what extend do you agree that the draft ELP standards for Kindergarten are reasonable and appropriate?&#10;&#10;Strongly Agree: 10%&#10;Agree: 53%&#10;Neutral: 13%&#10;Disagree: 3%&#10;Strongly Disagree: 7%&#10;No Opinion: 17%" title="Kindergarten Standards Reasonable and Appropriate?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5406017"/>
              </p:ext>
            </p:extLst>
          </p:nvPr>
        </p:nvGraphicFramePr>
        <p:xfrm>
          <a:off x="533400" y="1496021"/>
          <a:ext cx="8153400" cy="477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Grade Standards</a:t>
            </a:r>
            <a:br>
              <a:rPr lang="en-US" dirty="0" smtClean="0"/>
            </a:br>
            <a:r>
              <a:rPr lang="en-US" dirty="0" smtClean="0"/>
              <a:t>Reasonable and Appropriate?</a:t>
            </a:r>
            <a:endParaRPr lang="en-US" dirty="0"/>
          </a:p>
        </p:txBody>
      </p:sp>
      <p:sp>
        <p:nvSpPr>
          <p:cNvPr id="11267" name="TextBox 5"/>
          <p:cNvSpPr txBox="1">
            <a:spLocks noChangeArrowheads="1"/>
          </p:cNvSpPr>
          <p:nvPr/>
        </p:nvSpPr>
        <p:spPr bwMode="auto">
          <a:xfrm>
            <a:off x="533400" y="6262688"/>
            <a:ext cx="788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30</a:t>
            </a:r>
          </a:p>
        </p:txBody>
      </p:sp>
      <p:graphicFrame>
        <p:nvGraphicFramePr>
          <p:cNvPr id="7" name="Chart 6" descr="To what extend do you agree that the draft ELP standards for 1st grade are reasonable and appropriate?&#10;&#10;Strongly Agree: 3%&#10;Agree: 53%&#10;Neutral: 13%&#10;Disagree: 7%&#10;Strongly Disagree: 7%&#10;No Opinion: 17%" title="First Grade Standards Reasonable and Appropriate?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5107536"/>
              </p:ext>
            </p:extLst>
          </p:nvPr>
        </p:nvGraphicFramePr>
        <p:xfrm>
          <a:off x="533400" y="1676400"/>
          <a:ext cx="7924799" cy="458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-3</a:t>
            </a:r>
            <a:r>
              <a:rPr lang="en-US" baseline="30000" dirty="0" smtClean="0"/>
              <a:t>rd</a:t>
            </a:r>
            <a:r>
              <a:rPr lang="en-US" dirty="0" smtClean="0"/>
              <a:t> Grade Standards</a:t>
            </a:r>
            <a:br>
              <a:rPr lang="en-US" dirty="0" smtClean="0"/>
            </a:br>
            <a:r>
              <a:rPr lang="en-US" dirty="0" smtClean="0"/>
              <a:t>Reasonable and Appropriate?</a:t>
            </a:r>
            <a:endParaRPr lang="en-US" dirty="0"/>
          </a:p>
        </p:txBody>
      </p:sp>
      <p:graphicFrame>
        <p:nvGraphicFramePr>
          <p:cNvPr id="3" name="Chart 2" descr="To what extend do you agree that the draft ELP standards for 2nd-3rd grade are reasonable and appropriate?&#10;&#10;Strongly Agree: 7%&#10;Agree: 53%&#10;Neutral: 10%&#10;Disagree: 7%&#10;Strongly Disagree: 10%&#10;No Opinion: 17%" title="2nd-3rd Grade Standards Reasonable and Appropriate?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4355251"/>
              </p:ext>
            </p:extLst>
          </p:nvPr>
        </p:nvGraphicFramePr>
        <p:xfrm>
          <a:off x="457200" y="16002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533400" y="6262688"/>
            <a:ext cx="788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-5</a:t>
            </a:r>
            <a:r>
              <a:rPr lang="en-US" baseline="30000" dirty="0" smtClean="0"/>
              <a:t>th</a:t>
            </a:r>
            <a:r>
              <a:rPr lang="en-US" dirty="0" smtClean="0"/>
              <a:t> Grade Standards</a:t>
            </a:r>
            <a:br>
              <a:rPr lang="en-US" dirty="0" smtClean="0"/>
            </a:br>
            <a:r>
              <a:rPr lang="en-US" dirty="0" smtClean="0"/>
              <a:t>Reasonable and Appropriate?</a:t>
            </a:r>
            <a:endParaRPr lang="en-US" dirty="0"/>
          </a:p>
        </p:txBody>
      </p:sp>
      <p:graphicFrame>
        <p:nvGraphicFramePr>
          <p:cNvPr id="3" name="Chart 2" descr="To what extend do you agree that the draft ELP standards for 4th-5th grade are reasonable and appropriate?&#10;&#10;Strongly Agree: 10%&#10;Agree: 50%&#10;Neutral: 10%&#10;Disagree: 7%&#10;Strongly Disagree: 10%&#10;No Opinion: 17%" title="4th-5th Grade Standards Reasonable and Appropriate?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978936"/>
              </p:ext>
            </p:extLst>
          </p:nvPr>
        </p:nvGraphicFramePr>
        <p:xfrm>
          <a:off x="457200" y="1600200"/>
          <a:ext cx="8305800" cy="4662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533400" y="6262688"/>
            <a:ext cx="788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-8</a:t>
            </a:r>
            <a:r>
              <a:rPr lang="en-US" baseline="30000" dirty="0" smtClean="0"/>
              <a:t>th</a:t>
            </a:r>
            <a:r>
              <a:rPr lang="en-US" dirty="0" smtClean="0"/>
              <a:t> Grade Standards</a:t>
            </a:r>
            <a:br>
              <a:rPr lang="en-US" dirty="0" smtClean="0"/>
            </a:br>
            <a:r>
              <a:rPr lang="en-US" dirty="0" smtClean="0"/>
              <a:t>Reasonable and Appropriate?</a:t>
            </a:r>
            <a:endParaRPr lang="en-US" dirty="0"/>
          </a:p>
        </p:txBody>
      </p:sp>
      <p:graphicFrame>
        <p:nvGraphicFramePr>
          <p:cNvPr id="4" name="Chart 3" descr="To what extend do you agree that the draft ELP standards for 6th-8th grade are reasonable and appropriate?&#10;&#10;Strongly Agree: 7%&#10;Agree: 40%&#10;Neutral: 10%&#10;Disagree: 7%&#10;Strongly Disagree: 17%&#10;No Opinion: 23%" title="6th-8th Grade Standards Reasonable and Appropriate?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0960209"/>
              </p:ext>
            </p:extLst>
          </p:nvPr>
        </p:nvGraphicFramePr>
        <p:xfrm>
          <a:off x="533400" y="1600200"/>
          <a:ext cx="7848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533400" y="6262688"/>
            <a:ext cx="788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N = 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7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8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ppt/theme/themeOverride9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5000"/>
              <a:satMod val="180000"/>
            </a:schemeClr>
          </a:gs>
          <a:gs pos="40000">
            <a:schemeClr val="phClr">
              <a:tint val="95000"/>
              <a:shade val="85000"/>
              <a:satMod val="150000"/>
            </a:schemeClr>
          </a:gs>
          <a:gs pos="100000">
            <a:schemeClr val="phClr">
              <a:shade val="45000"/>
              <a:satMod val="200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55000"/>
            </a:schemeClr>
            <a:schemeClr val="phClr">
              <a:tint val="97000"/>
              <a:satMod val="95000"/>
            </a:schemeClr>
          </a:duotone>
        </a:blip>
        <a:tile tx="0" ty="0" sx="70000" sy="70000" flip="none" algn="tl"/>
      </a:blip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B41BE082714544A72715AEE42E2ABF" ma:contentTypeVersion="7" ma:contentTypeDescription="Create a new document." ma:contentTypeScope="" ma:versionID="05b83b6ccf5fe4ad0c8447da10526d31">
  <xsd:schema xmlns:xsd="http://www.w3.org/2001/XMLSchema" xmlns:xs="http://www.w3.org/2001/XMLSchema" xmlns:p="http://schemas.microsoft.com/office/2006/metadata/properties" xmlns:ns1="http://schemas.microsoft.com/sharepoint/v3" xmlns:ns2="b4f5ad58-0977-48f1-90f6-f7dd5efa8c56" xmlns:ns3="54031767-dd6d-417c-ab73-583408f47564" targetNamespace="http://schemas.microsoft.com/office/2006/metadata/properties" ma:root="true" ma:fieldsID="458888d4efd86f650e58270f54eb66df" ns1:_="" ns2:_="" ns3:_="">
    <xsd:import namespace="http://schemas.microsoft.com/sharepoint/v3"/>
    <xsd:import namespace="b4f5ad58-0977-48f1-90f6-f7dd5efa8c56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f5ad58-0977-48f1-90f6-f7dd5efa8c56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Remediation_x0020_Date xmlns="b4f5ad58-0977-48f1-90f6-f7dd5efa8c56">2018-05-21T07:00:00+00:00</Remediation_x0020_Date>
    <Priority xmlns="b4f5ad58-0977-48f1-90f6-f7dd5efa8c56">New</Priority>
    <Estimated_x0020_Creation_x0020_Date xmlns="b4f5ad58-0977-48f1-90f6-f7dd5efa8c56">2016-11-03T07:00:00+00:00</Estimated_x0020_Creation_x0020_Date>
  </documentManagement>
</p:properties>
</file>

<file path=customXml/itemProps1.xml><?xml version="1.0" encoding="utf-8"?>
<ds:datastoreItem xmlns:ds="http://schemas.openxmlformats.org/officeDocument/2006/customXml" ds:itemID="{D9B7E7B9-AE8C-4C60-8274-A6E67226D9AE}"/>
</file>

<file path=customXml/itemProps2.xml><?xml version="1.0" encoding="utf-8"?>
<ds:datastoreItem xmlns:ds="http://schemas.openxmlformats.org/officeDocument/2006/customXml" ds:itemID="{993AAD7D-F4B1-4908-8C3C-5622E55EE0DC}"/>
</file>

<file path=customXml/itemProps3.xml><?xml version="1.0" encoding="utf-8"?>
<ds:datastoreItem xmlns:ds="http://schemas.openxmlformats.org/officeDocument/2006/customXml" ds:itemID="{AC85BD6D-6D51-4033-BE98-3D0DFEB47E07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337</TotalTime>
  <Words>208</Words>
  <Application>Microsoft Office PowerPoint</Application>
  <PresentationFormat>On-screen Show (4:3)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Microsoft Sans Serif</vt:lpstr>
      <vt:lpstr>Clarity</vt:lpstr>
      <vt:lpstr>Draft ELP Standards Survey Results</vt:lpstr>
      <vt:lpstr>Geographic Distribution of Respondents</vt:lpstr>
      <vt:lpstr>Occupations of Respondents</vt:lpstr>
      <vt:lpstr>Positive or Negative Change</vt:lpstr>
      <vt:lpstr>Kindergarten Standards Reasonable and Appropriate?</vt:lpstr>
      <vt:lpstr>1st Grade Standards Reasonable and Appropriate?</vt:lpstr>
      <vt:lpstr>2nd-3rd Grade Standards Reasonable and Appropriate?</vt:lpstr>
      <vt:lpstr>4th-5th Grade Standards Reasonable and Appropriate?</vt:lpstr>
      <vt:lpstr>6th-8th Grade Standards Reasonable and Appropriate?</vt:lpstr>
      <vt:lpstr>9th-12th Grade Standards Reasonable and Appropriate?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ELP Standards Survey Results</dc:title>
  <dc:creator>MARTINEZ Martha</dc:creator>
  <cp:lastModifiedBy>GARTON Cynthia - ODE</cp:lastModifiedBy>
  <cp:revision>14</cp:revision>
  <dcterms:created xsi:type="dcterms:W3CDTF">2013-09-10T16:48:05Z</dcterms:created>
  <dcterms:modified xsi:type="dcterms:W3CDTF">2018-05-16T23:46:21Z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0x0101003DB41BE082714544A72715AEE42E2ABF</vt:lpwstr>
  </property>
</Properties>
</file>