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57" r:id="rId6"/>
    <p:sldId id="279" r:id="rId7"/>
    <p:sldId id="280" r:id="rId8"/>
    <p:sldId id="281" r:id="rId9"/>
    <p:sldId id="282" r:id="rId10"/>
    <p:sldId id="283"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224" userDrawn="1">
          <p15:clr>
            <a:srgbClr val="A4A3A4"/>
          </p15:clr>
        </p15:guide>
        <p15:guide id="5" orient="horz" pos="312" userDrawn="1">
          <p15:clr>
            <a:srgbClr val="A4A3A4"/>
          </p15:clr>
        </p15:guide>
        <p15:guide id="6" orient="horz" pos="960"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CF6"/>
    <a:srgbClr val="1B73B9"/>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8"/>
    <p:restoredTop sz="71293" autoAdjust="0"/>
  </p:normalViewPr>
  <p:slideViewPr>
    <p:cSldViewPr snapToGrid="0" snapToObjects="1" showGuides="1">
      <p:cViewPr varScale="1">
        <p:scale>
          <a:sx n="53" d="100"/>
          <a:sy n="53" d="100"/>
        </p:scale>
        <p:origin x="653" y="53"/>
      </p:cViewPr>
      <p:guideLst>
        <p:guide pos="624"/>
        <p:guide pos="7056"/>
        <p:guide orient="horz" pos="1224"/>
        <p:guide orient="horz" pos="312"/>
        <p:guide orient="horz" pos="960"/>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5/9/2023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mn-lt"/>
                <a:ea typeface="Calibri"/>
                <a:cs typeface="Calibri"/>
                <a:sym typeface="Calibri"/>
              </a:rPr>
              <a:t>Say:</a:t>
            </a:r>
            <a:r>
              <a:rPr lang="en-US" sz="1200" i="1" dirty="0">
                <a:solidFill>
                  <a:schemeClr val="dk1"/>
                </a:solidFill>
                <a:latin typeface="+mn-lt"/>
                <a:ea typeface="Calibri"/>
                <a:cs typeface="Calibri"/>
                <a:sym typeface="Calibri"/>
              </a:rPr>
              <a:t> These pictures help me think of sovereignty. The picture on the left is an overhead view of the Burns Paiute Tribal Government offices and the Health Services center. It’s not a city, county, state or federal government, it is in fact their own location for tribal decision making.  The picture on the right are a bunch of tribal flags, which reminds me that flags are a symbol of identity for a group of people with their own laws and ways of being. These tribal flags remind me that there are many tribal governments because each tribe is different and has their own authority to govern their people.</a:t>
            </a:r>
            <a:endParaRPr lang="en-US" sz="1200"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The period after the late 1960s came to be known as the "Self-determination Era," where U.S. policy toward American Indian tribes provided greater opportunities for Indian people to manage local government and local issues.</a:t>
            </a:r>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112777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mn-lt"/>
                <a:ea typeface="Calibri"/>
                <a:cs typeface="Calibri"/>
                <a:sym typeface="Calibri"/>
              </a:rPr>
              <a:t>Say:</a:t>
            </a:r>
            <a:r>
              <a:rPr lang="en-US" sz="1200" i="1" dirty="0">
                <a:solidFill>
                  <a:schemeClr val="dk1"/>
                </a:solidFill>
                <a:latin typeface="+mn-lt"/>
                <a:ea typeface="Calibri"/>
                <a:cs typeface="Calibri"/>
                <a:sym typeface="Calibri"/>
              </a:rPr>
              <a:t> You will hear Harlan </a:t>
            </a:r>
            <a:r>
              <a:rPr lang="en-US" sz="1200" i="1" dirty="0" err="1">
                <a:solidFill>
                  <a:schemeClr val="dk1"/>
                </a:solidFill>
                <a:latin typeface="+mn-lt"/>
                <a:ea typeface="Calibri"/>
                <a:cs typeface="Calibri"/>
                <a:sym typeface="Calibri"/>
              </a:rPr>
              <a:t>McKosato</a:t>
            </a:r>
            <a:r>
              <a:rPr lang="en-US" sz="1200" i="1" dirty="0">
                <a:solidFill>
                  <a:schemeClr val="dk1"/>
                </a:solidFill>
                <a:latin typeface="+mn-lt"/>
                <a:ea typeface="Calibri"/>
                <a:cs typeface="Calibri"/>
                <a:sym typeface="Calibri"/>
              </a:rPr>
              <a:t> (Sac and Fox), former host of Native American Calling, a radio call in show, and others talk about Tribal Sovereignty and the Right to Self-Rule. As you watch, I want you to think about how you would define sovereignty, some examples and some images you think of.</a:t>
            </a:r>
            <a:endParaRPr lang="en-US" sz="1200"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366510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4060646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0" dirty="0">
                <a:solidFill>
                  <a:schemeClr val="dk1"/>
                </a:solidFill>
                <a:latin typeface="+mn-lt"/>
                <a:ea typeface="Calibri"/>
                <a:cs typeface="Calibri"/>
                <a:sym typeface="Calibri"/>
              </a:rPr>
              <a:t>Say: </a:t>
            </a:r>
            <a:r>
              <a:rPr lang="en-US" sz="1200" dirty="0">
                <a:solidFill>
                  <a:schemeClr val="dk1"/>
                </a:solidFill>
                <a:latin typeface="+mn-lt"/>
                <a:ea typeface="Calibri"/>
                <a:cs typeface="Calibri"/>
                <a:sym typeface="Calibri"/>
              </a:rPr>
              <a:t>Please define, give examples or synonyms, provide a sketch or symbol related to the term. Compose a meaningful sentence using the term in context.</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168177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creativecommons.org/licenses/by-nc-nd/3.0/" TargetMode="External"/><Relationship Id="rId4" Type="http://schemas.openxmlformats.org/officeDocument/2006/relationships/hyperlink" Target="http://tabordays.blogspot.com/2015/02/not-vexing.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U.S._stat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en.wikipedia.org/wiki/Native_Americans_in_the_United_States" TargetMode="External"/><Relationship Id="rId4" Type="http://schemas.openxmlformats.org/officeDocument/2006/relationships/hyperlink" Target="http://en.wikipedia.org/wiki/Territories_of_the_United_Stat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3pohsdryNc&amp;t=13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e7gdZAbl-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9121346" cy="1456997"/>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10 LESSON</a:t>
            </a:r>
            <a:r>
              <a:rPr lang="en-US" sz="7200" dirty="0"/>
              <a:t/>
            </a:r>
            <a:br>
              <a:rPr lang="en-US" sz="7200" dirty="0"/>
            </a:br>
            <a:r>
              <a:rPr lang="en-US" sz="7200" dirty="0"/>
              <a:t>What is sovereignty?</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507811"/>
            <a:ext cx="10613502" cy="1286608"/>
          </a:xfrm>
        </p:spPr>
        <p:txBody>
          <a:bodyPr lIns="0" tIns="0" rIns="0" bIns="0" anchor="t" anchorCtr="0">
            <a:noAutofit/>
          </a:bodyPr>
          <a:lstStyle/>
          <a:p>
            <a:r>
              <a:rPr lang="en-US" sz="3600" dirty="0"/>
              <a:t>Sovereignty- The inherent authority of a state or group of people to govern itself or another state</a:t>
            </a:r>
          </a:p>
        </p:txBody>
      </p:sp>
      <p:pic>
        <p:nvPicPr>
          <p:cNvPr id="4" name="Google Shape;102;p2" descr="Over 20 tribal flags are displayed in a public viewing area.">
            <a:extLst>
              <a:ext uri="{FF2B5EF4-FFF2-40B4-BE49-F238E27FC236}">
                <a16:creationId xmlns:a16="http://schemas.microsoft.com/office/drawing/2014/main" id="{55E1EF01-3A50-4EDA-AB74-146FB8483F9F}"/>
              </a:ext>
            </a:extLst>
          </p:cNvPr>
          <p:cNvPicPr preferRelativeResize="0">
            <a:picLocks/>
          </p:cNvPicPr>
          <p:nvPr/>
        </p:nvPicPr>
        <p:blipFill rotWithShape="1">
          <a:blip r:embed="rId3">
            <a:alphaModFix/>
          </a:blip>
          <a:srcRect t="6957" b="20276"/>
          <a:stretch/>
        </p:blipFill>
        <p:spPr>
          <a:xfrm>
            <a:off x="6619073" y="1951054"/>
            <a:ext cx="4582327" cy="3166333"/>
          </a:xfrm>
          <a:prstGeom prst="rect">
            <a:avLst/>
          </a:prstGeom>
          <a:noFill/>
          <a:ln>
            <a:noFill/>
          </a:ln>
        </p:spPr>
      </p:pic>
      <p:sp>
        <p:nvSpPr>
          <p:cNvPr id="5" name="Google Shape;103;p2">
            <a:extLst>
              <a:ext uri="{FF2B5EF4-FFF2-40B4-BE49-F238E27FC236}">
                <a16:creationId xmlns:a16="http://schemas.microsoft.com/office/drawing/2014/main" id="{4A052D7E-72B0-48D1-8A3A-ACC212BEB139}"/>
              </a:ext>
            </a:extLst>
          </p:cNvPr>
          <p:cNvSpPr txBox="1"/>
          <p:nvPr/>
        </p:nvSpPr>
        <p:spPr>
          <a:xfrm>
            <a:off x="6547632" y="5261166"/>
            <a:ext cx="458232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u="sng" strike="noStrike" cap="none" dirty="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sym typeface="Calibri"/>
                <a:hlinkClick r:id="rId4">
                  <a:extLst>
                    <a:ext uri="{A12FA001-AC4F-418D-AE19-62706E023703}">
                      <ahyp:hlinkClr xmlns:ahyp="http://schemas.microsoft.com/office/drawing/2018/hyperlinkcolor" xmlns="" val="tx"/>
                    </a:ext>
                  </a:extLst>
                </a:hlinkClick>
              </a:rPr>
              <a:t>This Photo</a:t>
            </a:r>
            <a:r>
              <a:rPr lang="en-US" sz="900" i="1" u="none" strike="noStrike" cap="none" dirty="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sym typeface="Calibri"/>
              </a:rPr>
              <a:t> by Unknown Author is licensed under </a:t>
            </a:r>
            <a:r>
              <a:rPr lang="en-US" sz="900" i="1" u="sng" strike="noStrike" cap="none" dirty="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sym typeface="Calibri"/>
                <a:hlinkClick r:id="rId5">
                  <a:extLst>
                    <a:ext uri="{A12FA001-AC4F-418D-AE19-62706E023703}">
                      <ahyp:hlinkClr xmlns:ahyp="http://schemas.microsoft.com/office/drawing/2018/hyperlinkcolor" xmlns="" val="tx"/>
                    </a:ext>
                  </a:extLst>
                </a:hlinkClick>
              </a:rPr>
              <a:t>CC BY-NC-ND</a:t>
            </a:r>
            <a:endParaRPr sz="900" i="1" dirty="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7" name="Google Shape;104;p2" descr="satellite shot of location of Burns Paiute Tribal office, Burns Paiute Social Services office and the houses and roads leading up to it.">
            <a:extLst>
              <a:ext uri="{FF2B5EF4-FFF2-40B4-BE49-F238E27FC236}">
                <a16:creationId xmlns:a16="http://schemas.microsoft.com/office/drawing/2014/main" id="{524700BC-C054-461C-99F3-64D69D564C79}"/>
              </a:ext>
            </a:extLst>
          </p:cNvPr>
          <p:cNvPicPr preferRelativeResize="0"/>
          <p:nvPr/>
        </p:nvPicPr>
        <p:blipFill rotWithShape="1">
          <a:blip r:embed="rId6">
            <a:alphaModFix/>
          </a:blip>
          <a:srcRect l="19369" t="21883" r="57500" b="30417"/>
          <a:stretch/>
        </p:blipFill>
        <p:spPr>
          <a:xfrm>
            <a:off x="990600" y="1943100"/>
            <a:ext cx="5473122" cy="3174288"/>
          </a:xfrm>
          <a:prstGeom prst="rect">
            <a:avLst/>
          </a:prstGeom>
          <a:noFill/>
          <a:ln>
            <a:noFill/>
          </a:ln>
        </p:spPr>
      </p:pic>
      <p:sp>
        <p:nvSpPr>
          <p:cNvPr id="8" name="Google Shape;105;p2">
            <a:extLst>
              <a:ext uri="{FF2B5EF4-FFF2-40B4-BE49-F238E27FC236}">
                <a16:creationId xmlns:a16="http://schemas.microsoft.com/office/drawing/2014/main" id="{28160A70-E0A3-405E-94FB-E1CB392BFD69}"/>
              </a:ext>
            </a:extLst>
          </p:cNvPr>
          <p:cNvSpPr txBox="1"/>
          <p:nvPr/>
        </p:nvSpPr>
        <p:spPr>
          <a:xfrm>
            <a:off x="890587" y="5266069"/>
            <a:ext cx="458232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i="1" dirty="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sym typeface="Calibri"/>
              </a:rPr>
              <a:t>Imagery from Google Maps data</a:t>
            </a:r>
            <a:endParaRPr i="1" dirty="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4456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505574"/>
            <a:ext cx="7138988" cy="816665"/>
          </a:xfrm>
        </p:spPr>
        <p:txBody>
          <a:bodyPr lIns="0" tIns="0" rIns="0" bIns="0" anchor="t" anchorCtr="0">
            <a:noAutofit/>
          </a:bodyPr>
          <a:lstStyle/>
          <a:p>
            <a:r>
              <a:rPr lang="en-US" dirty="0"/>
              <a:t>What is self-determination</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1923393"/>
            <a:ext cx="6761921"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342900" lvl="0" indent="-342900" algn="l">
              <a:lnSpc>
                <a:spcPct val="100000"/>
              </a:lnSpc>
              <a:spcBef>
                <a:spcPts val="0"/>
              </a:spcBef>
              <a:buClr>
                <a:schemeClr val="bg2">
                  <a:lumMod val="25000"/>
                </a:schemeClr>
              </a:buClr>
              <a:buSzPct val="100000"/>
              <a:buFont typeface="Arial" panose="020B0604020202020204" pitchFamily="34" charset="0"/>
              <a:buChar char="•"/>
            </a:pPr>
            <a:r>
              <a:rPr lang="en-US" sz="2400" dirty="0">
                <a:solidFill>
                  <a:schemeClr val="bg2">
                    <a:lumMod val="25000"/>
                  </a:schemeClr>
                </a:solidFill>
                <a:latin typeface="Helvetica Neue Light"/>
              </a:rPr>
              <a:t>The Self-determination and Education Act of 1975 (PL-93-638) allowed tribal governments to contract for programs such as police, maintenance, education, social services, timber management, and health clinics.  </a:t>
            </a:r>
          </a:p>
          <a:p>
            <a:pPr marL="342900" lvl="0" indent="-342900" algn="l">
              <a:lnSpc>
                <a:spcPct val="100000"/>
              </a:lnSpc>
              <a:spcBef>
                <a:spcPts val="1000"/>
              </a:spcBef>
              <a:buClr>
                <a:schemeClr val="bg2">
                  <a:lumMod val="25000"/>
                </a:schemeClr>
              </a:buClr>
              <a:buSzPct val="100000"/>
              <a:buFont typeface="Arial" panose="020B0604020202020204" pitchFamily="34" charset="0"/>
              <a:buChar char="•"/>
            </a:pPr>
            <a:r>
              <a:rPr lang="en-US" sz="2400" dirty="0">
                <a:solidFill>
                  <a:schemeClr val="bg2">
                    <a:lumMod val="25000"/>
                  </a:schemeClr>
                </a:solidFill>
                <a:latin typeface="Helvetica Neue Light"/>
              </a:rPr>
              <a:t>Native American </a:t>
            </a:r>
            <a:r>
              <a:rPr lang="en-US" sz="2400" b="1" dirty="0">
                <a:solidFill>
                  <a:schemeClr val="bg2">
                    <a:lumMod val="25000"/>
                  </a:schemeClr>
                </a:solidFill>
                <a:latin typeface="Helvetica Neue Light"/>
              </a:rPr>
              <a:t>self</a:t>
            </a:r>
            <a:r>
              <a:rPr lang="en-US" sz="2400" dirty="0">
                <a:solidFill>
                  <a:schemeClr val="bg2">
                    <a:lumMod val="25000"/>
                  </a:schemeClr>
                </a:solidFill>
                <a:latin typeface="Helvetica Neue Light"/>
              </a:rPr>
              <a:t>-</a:t>
            </a:r>
            <a:r>
              <a:rPr lang="en-US" sz="2400" b="1" dirty="0">
                <a:solidFill>
                  <a:schemeClr val="bg2">
                    <a:lumMod val="25000"/>
                  </a:schemeClr>
                </a:solidFill>
                <a:latin typeface="Helvetica Neue Light"/>
              </a:rPr>
              <a:t>determination</a:t>
            </a:r>
            <a:r>
              <a:rPr lang="en-US" sz="2400" dirty="0">
                <a:solidFill>
                  <a:schemeClr val="bg2">
                    <a:lumMod val="25000"/>
                  </a:schemeClr>
                </a:solidFill>
                <a:latin typeface="Helvetica Neue Light"/>
              </a:rPr>
              <a:t> refers to the social movements, legislation, and beliefs by which the Native American tribes in the United States exercise self-governance and decision making on issues that affect their own people.</a:t>
            </a:r>
          </a:p>
        </p:txBody>
      </p:sp>
      <p:pic>
        <p:nvPicPr>
          <p:cNvPr id="4" name="Google Shape;113;p3" title="&quot;&quot;">
            <a:extLst>
              <a:ext uri="{FF2B5EF4-FFF2-40B4-BE49-F238E27FC236}">
                <a16:creationId xmlns:a16="http://schemas.microsoft.com/office/drawing/2014/main" id="{37BCF400-1200-4E12-856F-5842385EF79F}"/>
              </a:ext>
            </a:extLst>
          </p:cNvPr>
          <p:cNvPicPr preferRelativeResize="0">
            <a:picLocks noChangeAspect="1"/>
          </p:cNvPicPr>
          <p:nvPr/>
        </p:nvPicPr>
        <p:blipFill rotWithShape="1">
          <a:blip r:embed="rId3">
            <a:alphaModFix/>
          </a:blip>
          <a:stretch/>
        </p:blipFill>
        <p:spPr>
          <a:xfrm>
            <a:off x="8275533" y="1943100"/>
            <a:ext cx="2925867" cy="3771900"/>
          </a:xfrm>
          <a:prstGeom prst="rect">
            <a:avLst/>
          </a:prstGeom>
          <a:noFill/>
          <a:ln>
            <a:noFill/>
          </a:ln>
        </p:spPr>
      </p:pic>
    </p:spTree>
    <p:extLst>
      <p:ext uri="{BB962C8B-B14F-4D97-AF65-F5344CB8AC3E}">
        <p14:creationId xmlns:p14="http://schemas.microsoft.com/office/powerpoint/2010/main" val="1952252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495300"/>
            <a:ext cx="8687656" cy="1179388"/>
          </a:xfrm>
        </p:spPr>
        <p:txBody>
          <a:bodyPr lIns="0" tIns="0" rIns="0" bIns="0" anchor="t" anchorCtr="0">
            <a:noAutofit/>
          </a:bodyPr>
          <a:lstStyle/>
          <a:p>
            <a:r>
              <a:rPr lang="en-US" dirty="0"/>
              <a:t>Example of an Act that supports self-determination</a:t>
            </a:r>
            <a:endParaRPr lang="en-US" sz="4400" dirty="0"/>
          </a:p>
        </p:txBody>
      </p:sp>
      <p:sp>
        <p:nvSpPr>
          <p:cNvPr id="4" name="Google Shape;120;p4">
            <a:extLst>
              <a:ext uri="{FF2B5EF4-FFF2-40B4-BE49-F238E27FC236}">
                <a16:creationId xmlns:a16="http://schemas.microsoft.com/office/drawing/2014/main" id="{FC40D405-FF71-4447-8DCE-17CEE63A7DEC}"/>
              </a:ext>
            </a:extLst>
          </p:cNvPr>
          <p:cNvSpPr txBox="1">
            <a:spLocks/>
          </p:cNvSpPr>
          <p:nvPr/>
        </p:nvSpPr>
        <p:spPr>
          <a:xfrm>
            <a:off x="990599" y="1943100"/>
            <a:ext cx="10138883" cy="4563436"/>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Clr>
                <a:schemeClr val="dk1"/>
              </a:buClr>
              <a:buSzPts val="2380"/>
              <a:buFont typeface="Arial" panose="020B0604020202020204" pitchFamily="34" charset="0"/>
              <a:buNone/>
            </a:pPr>
            <a:r>
              <a:rPr lang="en-US" sz="1800" b="1" dirty="0">
                <a:solidFill>
                  <a:schemeClr val="bg2">
                    <a:lumMod val="25000"/>
                  </a:schemeClr>
                </a:solidFill>
              </a:rPr>
              <a:t>Johnson-O’Malley Act of 1934</a:t>
            </a:r>
            <a:r>
              <a:rPr lang="en-US" sz="1800" dirty="0">
                <a:solidFill>
                  <a:schemeClr val="bg2">
                    <a:lumMod val="25000"/>
                  </a:schemeClr>
                </a:solidFill>
              </a:rPr>
              <a:t/>
            </a:r>
            <a:br>
              <a:rPr lang="en-US" sz="1800" dirty="0">
                <a:solidFill>
                  <a:schemeClr val="bg2">
                    <a:lumMod val="25000"/>
                  </a:schemeClr>
                </a:solidFill>
              </a:rPr>
            </a:br>
            <a:r>
              <a:rPr lang="en-US" sz="1800" dirty="0">
                <a:solidFill>
                  <a:schemeClr val="bg2">
                    <a:lumMod val="25000"/>
                  </a:schemeClr>
                </a:solidFill>
              </a:rPr>
              <a:t>The Johnson-O’Malley act of 1934 was passed on April 16, 1934, to subsidize education, medical attention, and other services provided by </a:t>
            </a:r>
            <a:r>
              <a:rPr lang="en-US" sz="1800" dirty="0">
                <a:solidFill>
                  <a:schemeClr val="bg2">
                    <a:lumMod val="25000"/>
                  </a:schemeClr>
                </a:solidFill>
                <a:hlinkClick r:id="rId3">
                  <a:extLst>
                    <a:ext uri="{A12FA001-AC4F-418D-AE19-62706E023703}">
                      <ahyp:hlinkClr xmlns:ahyp="http://schemas.microsoft.com/office/drawing/2018/hyperlinkcolor" xmlns="" val="tx"/>
                    </a:ext>
                  </a:extLst>
                </a:hlinkClick>
              </a:rPr>
              <a:t>States</a:t>
            </a:r>
            <a:r>
              <a:rPr lang="en-US" sz="1800" dirty="0">
                <a:solidFill>
                  <a:schemeClr val="bg2">
                    <a:lumMod val="25000"/>
                  </a:schemeClr>
                </a:solidFill>
              </a:rPr>
              <a:t> or </a:t>
            </a:r>
            <a:r>
              <a:rPr lang="en-US" sz="1800" dirty="0">
                <a:solidFill>
                  <a:schemeClr val="bg2">
                    <a:lumMod val="25000"/>
                  </a:schemeClr>
                </a:solidFill>
                <a:hlinkClick r:id="rId4">
                  <a:extLst>
                    <a:ext uri="{A12FA001-AC4F-418D-AE19-62706E023703}">
                      <ahyp:hlinkClr xmlns:ahyp="http://schemas.microsoft.com/office/drawing/2018/hyperlinkcolor" xmlns="" val="tx"/>
                    </a:ext>
                  </a:extLst>
                </a:hlinkClick>
              </a:rPr>
              <a:t>Territories</a:t>
            </a:r>
            <a:r>
              <a:rPr lang="en-US" sz="1800" dirty="0">
                <a:solidFill>
                  <a:schemeClr val="bg2">
                    <a:lumMod val="25000"/>
                  </a:schemeClr>
                </a:solidFill>
              </a:rPr>
              <a:t> to </a:t>
            </a:r>
            <a:r>
              <a:rPr lang="en-US" sz="1800" dirty="0">
                <a:solidFill>
                  <a:schemeClr val="bg2">
                    <a:lumMod val="25000"/>
                  </a:schemeClr>
                </a:solidFill>
                <a:hlinkClick r:id="rId5">
                  <a:extLst>
                    <a:ext uri="{A12FA001-AC4F-418D-AE19-62706E023703}">
                      <ahyp:hlinkClr xmlns:ahyp="http://schemas.microsoft.com/office/drawing/2018/hyperlinkcolor" xmlns="" val="tx"/>
                    </a:ext>
                  </a:extLst>
                </a:hlinkClick>
              </a:rPr>
              <a:t>Indians</a:t>
            </a:r>
            <a:r>
              <a:rPr lang="en-US" sz="1800" dirty="0">
                <a:solidFill>
                  <a:schemeClr val="bg2">
                    <a:lumMod val="25000"/>
                  </a:schemeClr>
                </a:solidFill>
              </a:rPr>
              <a:t> living within their borders.</a:t>
            </a:r>
          </a:p>
          <a:p>
            <a:pPr>
              <a:lnSpc>
                <a:spcPct val="100000"/>
              </a:lnSpc>
              <a:buClr>
                <a:schemeClr val="bg2">
                  <a:lumMod val="25000"/>
                </a:schemeClr>
              </a:buClr>
              <a:buSzPct val="100000"/>
            </a:pPr>
            <a:r>
              <a:rPr lang="en-US" sz="1800" b="1" dirty="0">
                <a:solidFill>
                  <a:schemeClr val="bg2">
                    <a:lumMod val="25000"/>
                  </a:schemeClr>
                </a:solidFill>
              </a:rPr>
              <a:t>What is the Johnson-O’Malley Act?</a:t>
            </a:r>
            <a:r>
              <a:rPr lang="en-US" sz="1800" dirty="0">
                <a:solidFill>
                  <a:schemeClr val="bg2">
                    <a:lumMod val="25000"/>
                  </a:schemeClr>
                </a:solidFill>
              </a:rPr>
              <a:t> </a:t>
            </a:r>
            <a:r>
              <a:rPr lang="en-US" sz="1800" i="1" dirty="0">
                <a:solidFill>
                  <a:schemeClr val="bg2">
                    <a:lumMod val="25000"/>
                  </a:schemeClr>
                </a:solidFill>
              </a:rPr>
              <a:t> Years ago, JOM was funded to provide operational support in which schools used funds to buy busses, school equipment, and more. The JOM program was redesigned to be a supplementary program instead of a basic support program to provide special services to meet the unique specialized needs of Indian children attending public schools.</a:t>
            </a:r>
            <a:endParaRPr lang="en-US" sz="1800" dirty="0">
              <a:solidFill>
                <a:schemeClr val="bg2">
                  <a:lumMod val="25000"/>
                </a:schemeClr>
              </a:solidFill>
            </a:endParaRPr>
          </a:p>
          <a:p>
            <a:pPr>
              <a:lnSpc>
                <a:spcPct val="100000"/>
              </a:lnSpc>
              <a:buClr>
                <a:schemeClr val="bg2">
                  <a:lumMod val="25000"/>
                </a:schemeClr>
              </a:buClr>
              <a:buSzPct val="100000"/>
            </a:pPr>
            <a:r>
              <a:rPr lang="en-US" sz="1800" b="1" dirty="0">
                <a:solidFill>
                  <a:schemeClr val="bg2">
                    <a:lumMod val="25000"/>
                  </a:schemeClr>
                </a:solidFill>
              </a:rPr>
              <a:t>What is the Purpose of the Johnson-O’Malley? </a:t>
            </a:r>
            <a:r>
              <a:rPr lang="en-US" sz="1800" i="1" dirty="0">
                <a:solidFill>
                  <a:schemeClr val="bg2">
                    <a:lumMod val="25000"/>
                  </a:schemeClr>
                </a:solidFill>
              </a:rPr>
              <a:t>Its basic purpose has also remained the same: To provide supplementary financial assistance to meet the unique and specialized education needs of Indian children. Johnson-O’Malley funds are supplementary funds and are not to take the place of federal, state or local funds.</a:t>
            </a:r>
            <a:endParaRPr lang="en-US" sz="1800" dirty="0">
              <a:solidFill>
                <a:schemeClr val="bg2">
                  <a:lumMod val="25000"/>
                </a:schemeClr>
              </a:solidFill>
            </a:endParaRPr>
          </a:p>
          <a:p>
            <a:pPr>
              <a:lnSpc>
                <a:spcPct val="100000"/>
              </a:lnSpc>
              <a:buClr>
                <a:schemeClr val="bg2">
                  <a:lumMod val="25000"/>
                </a:schemeClr>
              </a:buClr>
              <a:buSzPct val="100000"/>
            </a:pPr>
            <a:r>
              <a:rPr lang="en-US" sz="1800" b="1" dirty="0">
                <a:solidFill>
                  <a:schemeClr val="bg2">
                    <a:lumMod val="25000"/>
                  </a:schemeClr>
                </a:solidFill>
              </a:rPr>
              <a:t>How does the Program work?</a:t>
            </a:r>
            <a:r>
              <a:rPr lang="en-US" sz="1800" dirty="0">
                <a:solidFill>
                  <a:schemeClr val="bg2">
                    <a:lumMod val="25000"/>
                  </a:schemeClr>
                </a:solidFill>
              </a:rPr>
              <a:t>  </a:t>
            </a:r>
            <a:r>
              <a:rPr lang="en-US" sz="1800" i="1" dirty="0">
                <a:solidFill>
                  <a:schemeClr val="bg2">
                    <a:lumMod val="25000"/>
                  </a:schemeClr>
                </a:solidFill>
              </a:rPr>
              <a:t>To receive contract for funds, a state, a school district, an Indian tribe, or an Indian corporation may contract with the Bureau of Indian Affairs. Broad general regulations outline the requirements for the contract, allowing the programs to be developed to meet local needs and differences.</a:t>
            </a:r>
            <a:endParaRPr lang="en-US" sz="1800" dirty="0">
              <a:solidFill>
                <a:schemeClr val="bg2">
                  <a:lumMod val="25000"/>
                </a:schemeClr>
              </a:solidFill>
            </a:endParaRPr>
          </a:p>
        </p:txBody>
      </p:sp>
    </p:spTree>
    <p:extLst>
      <p:ext uri="{BB962C8B-B14F-4D97-AF65-F5344CB8AC3E}">
        <p14:creationId xmlns:p14="http://schemas.microsoft.com/office/powerpoint/2010/main" val="334040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CD4444-A814-4076-9F9D-5963BAE65D4E}"/>
              </a:ext>
            </a:extLst>
          </p:cNvPr>
          <p:cNvSpPr>
            <a:spLocks noGrp="1"/>
          </p:cNvSpPr>
          <p:nvPr>
            <p:ph type="ctrTitle"/>
          </p:nvPr>
        </p:nvSpPr>
        <p:spPr>
          <a:xfrm>
            <a:off x="990599" y="505574"/>
            <a:ext cx="7510463" cy="816665"/>
          </a:xfrm>
        </p:spPr>
        <p:txBody>
          <a:bodyPr lIns="0" tIns="0" rIns="0" bIns="0" anchor="t" anchorCtr="0">
            <a:noAutofit/>
          </a:bodyPr>
          <a:lstStyle/>
          <a:p>
            <a:r>
              <a:rPr lang="en-US" dirty="0"/>
              <a:t>What is self-determination</a:t>
            </a:r>
            <a:endParaRPr lang="en-US" sz="4400" dirty="0"/>
          </a:p>
        </p:txBody>
      </p:sp>
      <p:sp>
        <p:nvSpPr>
          <p:cNvPr id="8" name="Title 1">
            <a:extLst>
              <a:ext uri="{FF2B5EF4-FFF2-40B4-BE49-F238E27FC236}">
                <a16:creationId xmlns:a16="http://schemas.microsoft.com/office/drawing/2014/main" id="{1172DF45-62A7-4B89-B224-4DDF1CB8C862}"/>
              </a:ext>
            </a:extLst>
          </p:cNvPr>
          <p:cNvSpPr txBox="1">
            <a:spLocks/>
          </p:cNvSpPr>
          <p:nvPr/>
        </p:nvSpPr>
        <p:spPr>
          <a:xfrm>
            <a:off x="990600" y="1943100"/>
            <a:ext cx="5537852" cy="377190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342900" lvl="0" indent="-342900" algn="l">
              <a:lnSpc>
                <a:spcPct val="100000"/>
              </a:lnSpc>
              <a:spcBef>
                <a:spcPts val="0"/>
              </a:spcBef>
              <a:buClr>
                <a:schemeClr val="bg2">
                  <a:lumMod val="25000"/>
                </a:schemeClr>
              </a:buClr>
              <a:buSzPct val="100000"/>
              <a:buFont typeface="Arial" panose="020B0604020202020204" pitchFamily="34" charset="0"/>
              <a:buChar char="•"/>
            </a:pPr>
            <a:r>
              <a:rPr lang="en-US" sz="2400" dirty="0">
                <a:solidFill>
                  <a:schemeClr val="bg2">
                    <a:lumMod val="25000"/>
                  </a:schemeClr>
                </a:solidFill>
                <a:latin typeface="Helvetica Neue Light"/>
              </a:rPr>
              <a:t>Self-determination contains an element of support for human rights and decolonization for Indigenous people.</a:t>
            </a:r>
          </a:p>
          <a:p>
            <a:pPr marL="342900" lvl="0" indent="-342900" algn="l">
              <a:lnSpc>
                <a:spcPct val="100000"/>
              </a:lnSpc>
              <a:spcBef>
                <a:spcPts val="1000"/>
              </a:spcBef>
              <a:buClr>
                <a:schemeClr val="bg2">
                  <a:lumMod val="25000"/>
                </a:schemeClr>
              </a:buClr>
              <a:buSzPct val="100000"/>
              <a:buFont typeface="Arial" panose="020B0604020202020204" pitchFamily="34" charset="0"/>
              <a:buChar char="•"/>
            </a:pPr>
            <a:r>
              <a:rPr lang="en-US" sz="2400" dirty="0">
                <a:solidFill>
                  <a:schemeClr val="bg2">
                    <a:lumMod val="25000"/>
                  </a:schemeClr>
                </a:solidFill>
                <a:latin typeface="Helvetica Neue Light"/>
              </a:rPr>
              <a:t>Self-determination is manifested in self-sufficiency, reduced dependency on the U.S. government, and devolution </a:t>
            </a:r>
            <a:br>
              <a:rPr lang="en-US" sz="2400" dirty="0">
                <a:solidFill>
                  <a:schemeClr val="bg2">
                    <a:lumMod val="25000"/>
                  </a:schemeClr>
                </a:solidFill>
                <a:latin typeface="Helvetica Neue Light"/>
              </a:rPr>
            </a:br>
            <a:r>
              <a:rPr lang="en-US" sz="2400" dirty="0">
                <a:solidFill>
                  <a:schemeClr val="bg2">
                    <a:lumMod val="25000"/>
                  </a:schemeClr>
                </a:solidFill>
                <a:latin typeface="Helvetica Neue Light"/>
              </a:rPr>
              <a:t>of formerly federal authorities to local governmental units.</a:t>
            </a:r>
          </a:p>
        </p:txBody>
      </p:sp>
      <p:sp>
        <p:nvSpPr>
          <p:cNvPr id="9" name="Title 1">
            <a:extLst>
              <a:ext uri="{FF2B5EF4-FFF2-40B4-BE49-F238E27FC236}">
                <a16:creationId xmlns:a16="http://schemas.microsoft.com/office/drawing/2014/main" id="{5DAE11FB-BECB-43AF-AB4D-734AC28EBFD0}"/>
              </a:ext>
            </a:extLst>
          </p:cNvPr>
          <p:cNvSpPr txBox="1">
            <a:spLocks/>
          </p:cNvSpPr>
          <p:nvPr/>
        </p:nvSpPr>
        <p:spPr>
          <a:xfrm>
            <a:off x="7129463" y="1506734"/>
            <a:ext cx="1962882" cy="42207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sz="2000" b="1" dirty="0">
                <a:latin typeface="Helvetica Neue" panose="02000503000000020004" pitchFamily="2" charset="0"/>
                <a:ea typeface="Helvetica Neue" panose="02000503000000020004" pitchFamily="2" charset="0"/>
                <a:cs typeface="Helvetica Neue" panose="02000503000000020004" pitchFamily="2" charset="0"/>
              </a:rPr>
              <a:t>EXAMPLES:</a:t>
            </a:r>
            <a:endParaRPr lang="en-US" sz="2000" dirty="0"/>
          </a:p>
        </p:txBody>
      </p:sp>
      <p:sp>
        <p:nvSpPr>
          <p:cNvPr id="10" name="Title 1">
            <a:extLst>
              <a:ext uri="{FF2B5EF4-FFF2-40B4-BE49-F238E27FC236}">
                <a16:creationId xmlns:a16="http://schemas.microsoft.com/office/drawing/2014/main" id="{4A71FD71-E647-4635-BCF7-A83EB59017C9}"/>
              </a:ext>
            </a:extLst>
          </p:cNvPr>
          <p:cNvSpPr txBox="1">
            <a:spLocks/>
          </p:cNvSpPr>
          <p:nvPr/>
        </p:nvSpPr>
        <p:spPr>
          <a:xfrm>
            <a:off x="7129463" y="1943100"/>
            <a:ext cx="4071937" cy="3255229"/>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228600" lvl="0" indent="-228600" algn="l">
              <a:lnSpc>
                <a:spcPct val="120000"/>
              </a:lnSpc>
              <a:spcBef>
                <a:spcPts val="0"/>
              </a:spcBef>
              <a:buClr>
                <a:schemeClr val="bg2">
                  <a:lumMod val="25000"/>
                </a:schemeClr>
              </a:buClr>
              <a:buSzPct val="80000"/>
              <a:buChar char="•"/>
            </a:pPr>
            <a:r>
              <a:rPr lang="en-US" sz="2000" dirty="0">
                <a:solidFill>
                  <a:schemeClr val="bg2">
                    <a:lumMod val="25000"/>
                  </a:schemeClr>
                </a:solidFill>
                <a:latin typeface="Helvetica Neue Light"/>
              </a:rPr>
              <a:t>Language revitalization</a:t>
            </a:r>
          </a:p>
          <a:p>
            <a:pPr marL="228600" lvl="0" indent="-228600" algn="l">
              <a:lnSpc>
                <a:spcPct val="120000"/>
              </a:lnSpc>
              <a:spcBef>
                <a:spcPts val="0"/>
              </a:spcBef>
              <a:buClr>
                <a:schemeClr val="bg2">
                  <a:lumMod val="25000"/>
                </a:schemeClr>
              </a:buClr>
              <a:buSzPct val="80000"/>
              <a:buChar char="•"/>
            </a:pPr>
            <a:r>
              <a:rPr lang="en-US" sz="2000" dirty="0">
                <a:solidFill>
                  <a:schemeClr val="bg2">
                    <a:lumMod val="25000"/>
                  </a:schemeClr>
                </a:solidFill>
                <a:latin typeface="Helvetica Neue Light"/>
              </a:rPr>
              <a:t>Curriculum in schools by Native Americans about Native Americans</a:t>
            </a:r>
          </a:p>
          <a:p>
            <a:pPr marL="228600" lvl="0" indent="-228600" algn="l">
              <a:lnSpc>
                <a:spcPct val="120000"/>
              </a:lnSpc>
              <a:spcBef>
                <a:spcPts val="0"/>
              </a:spcBef>
              <a:buClr>
                <a:schemeClr val="bg2">
                  <a:lumMod val="25000"/>
                </a:schemeClr>
              </a:buClr>
              <a:buSzPct val="80000"/>
              <a:buChar char="•"/>
            </a:pPr>
            <a:r>
              <a:rPr lang="en-US" sz="2000" dirty="0">
                <a:solidFill>
                  <a:schemeClr val="bg2">
                    <a:lumMod val="25000"/>
                  </a:schemeClr>
                </a:solidFill>
                <a:latin typeface="Helvetica Neue Light"/>
              </a:rPr>
              <a:t>Men not cutting their hair for jobs</a:t>
            </a:r>
          </a:p>
          <a:p>
            <a:pPr marL="228600" lvl="0" indent="-228600" algn="l">
              <a:lnSpc>
                <a:spcPct val="110000"/>
              </a:lnSpc>
              <a:spcBef>
                <a:spcPts val="0"/>
              </a:spcBef>
              <a:buClr>
                <a:schemeClr val="bg2">
                  <a:lumMod val="25000"/>
                </a:schemeClr>
              </a:buClr>
              <a:buSzPct val="80000"/>
              <a:buChar char="•"/>
            </a:pPr>
            <a:r>
              <a:rPr lang="en-US" sz="2000" dirty="0">
                <a:solidFill>
                  <a:schemeClr val="bg2">
                    <a:lumMod val="25000"/>
                  </a:schemeClr>
                </a:solidFill>
                <a:latin typeface="Helvetica Neue Light"/>
              </a:rPr>
              <a:t>Wearing culturally appropriate </a:t>
            </a:r>
            <a:br>
              <a:rPr lang="en-US" sz="2000" dirty="0">
                <a:solidFill>
                  <a:schemeClr val="bg2">
                    <a:lumMod val="25000"/>
                  </a:schemeClr>
                </a:solidFill>
                <a:latin typeface="Helvetica Neue Light"/>
              </a:rPr>
            </a:br>
            <a:r>
              <a:rPr lang="en-US" sz="2000" dirty="0">
                <a:solidFill>
                  <a:schemeClr val="bg2">
                    <a:lumMod val="25000"/>
                  </a:schemeClr>
                </a:solidFill>
                <a:latin typeface="Helvetica Neue Light"/>
              </a:rPr>
              <a:t>attire (e.g., eagle feathers, </a:t>
            </a:r>
            <a:br>
              <a:rPr lang="en-US" sz="2000" dirty="0">
                <a:solidFill>
                  <a:schemeClr val="bg2">
                    <a:lumMod val="25000"/>
                  </a:schemeClr>
                </a:solidFill>
                <a:latin typeface="Helvetica Neue Light"/>
              </a:rPr>
            </a:br>
            <a:r>
              <a:rPr lang="en-US" sz="2000" dirty="0">
                <a:solidFill>
                  <a:schemeClr val="bg2">
                    <a:lumMod val="25000"/>
                  </a:schemeClr>
                </a:solidFill>
                <a:latin typeface="Helvetica Neue Light"/>
              </a:rPr>
              <a:t>ribbon dresses) during </a:t>
            </a:r>
            <a:br>
              <a:rPr lang="en-US" sz="2000" dirty="0">
                <a:solidFill>
                  <a:schemeClr val="bg2">
                    <a:lumMod val="25000"/>
                  </a:schemeClr>
                </a:solidFill>
                <a:latin typeface="Helvetica Neue Light"/>
              </a:rPr>
            </a:br>
            <a:r>
              <a:rPr lang="en-US" sz="2000" dirty="0">
                <a:solidFill>
                  <a:schemeClr val="bg2">
                    <a:lumMod val="25000"/>
                  </a:schemeClr>
                </a:solidFill>
                <a:latin typeface="Helvetica Neue Light"/>
              </a:rPr>
              <a:t>graduation ceremonies</a:t>
            </a:r>
          </a:p>
        </p:txBody>
      </p:sp>
    </p:spTree>
    <p:extLst>
      <p:ext uri="{BB962C8B-B14F-4D97-AF65-F5344CB8AC3E}">
        <p14:creationId xmlns:p14="http://schemas.microsoft.com/office/powerpoint/2010/main" val="62277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CD4444-A814-4076-9F9D-5963BAE65D4E}"/>
              </a:ext>
            </a:extLst>
          </p:cNvPr>
          <p:cNvSpPr>
            <a:spLocks noGrp="1"/>
          </p:cNvSpPr>
          <p:nvPr>
            <p:ph type="ctrTitle"/>
          </p:nvPr>
        </p:nvSpPr>
        <p:spPr>
          <a:xfrm>
            <a:off x="990600" y="505574"/>
            <a:ext cx="10499034" cy="816665"/>
          </a:xfrm>
        </p:spPr>
        <p:txBody>
          <a:bodyPr lIns="0" tIns="0" rIns="0" bIns="0" anchor="t" anchorCtr="0">
            <a:noAutofit/>
          </a:bodyPr>
          <a:lstStyle/>
          <a:p>
            <a:r>
              <a:rPr lang="en-US" dirty="0"/>
              <a:t>What is Tribal Sovereignty?</a:t>
            </a:r>
            <a:endParaRPr lang="en-US" sz="4400" dirty="0"/>
          </a:p>
        </p:txBody>
      </p:sp>
      <p:sp>
        <p:nvSpPr>
          <p:cNvPr id="2" name="Rectangle 1">
            <a:hlinkClick r:id="rId3"/>
            <a:extLst>
              <a:ext uri="{FF2B5EF4-FFF2-40B4-BE49-F238E27FC236}">
                <a16:creationId xmlns:a16="http://schemas.microsoft.com/office/drawing/2014/main" id="{23EE8F87-2154-4377-A338-48FD95E8AF7B}"/>
              </a:ext>
            </a:extLst>
          </p:cNvPr>
          <p:cNvSpPr/>
          <p:nvPr/>
        </p:nvSpPr>
        <p:spPr>
          <a:xfrm>
            <a:off x="1292087" y="1898374"/>
            <a:ext cx="9501809" cy="3319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[AUDIO FILE]</a:t>
            </a:r>
          </a:p>
        </p:txBody>
      </p:sp>
    </p:spTree>
    <p:extLst>
      <p:ext uri="{BB962C8B-B14F-4D97-AF65-F5344CB8AC3E}">
        <p14:creationId xmlns:p14="http://schemas.microsoft.com/office/powerpoint/2010/main" val="191024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CD4444-A814-4076-9F9D-5963BAE65D4E}"/>
              </a:ext>
            </a:extLst>
          </p:cNvPr>
          <p:cNvSpPr>
            <a:spLocks noGrp="1"/>
          </p:cNvSpPr>
          <p:nvPr>
            <p:ph type="ctrTitle"/>
          </p:nvPr>
        </p:nvSpPr>
        <p:spPr>
          <a:xfrm>
            <a:off x="990600" y="505574"/>
            <a:ext cx="10499034" cy="816665"/>
          </a:xfrm>
        </p:spPr>
        <p:txBody>
          <a:bodyPr lIns="0" tIns="0" rIns="0" bIns="0" anchor="t" anchorCtr="0">
            <a:noAutofit/>
          </a:bodyPr>
          <a:lstStyle/>
          <a:p>
            <a:r>
              <a:rPr lang="en-US" dirty="0"/>
              <a:t>What is tribal self-determination?</a:t>
            </a:r>
            <a:endParaRPr lang="en-US" sz="4400" dirty="0"/>
          </a:p>
        </p:txBody>
      </p:sp>
      <p:pic>
        <p:nvPicPr>
          <p:cNvPr id="3" name="Picture 2" descr="A screenshot of a cell phone&#10;&#10;Description automatically generated">
            <a:hlinkClick r:id="rId3"/>
            <a:extLst>
              <a:ext uri="{FF2B5EF4-FFF2-40B4-BE49-F238E27FC236}">
                <a16:creationId xmlns:a16="http://schemas.microsoft.com/office/drawing/2014/main" id="{BFEDC2E2-0875-47C7-AA1C-F80DDAF98020}"/>
              </a:ext>
            </a:extLst>
          </p:cNvPr>
          <p:cNvPicPr>
            <a:picLocks noChangeAspect="1"/>
          </p:cNvPicPr>
          <p:nvPr/>
        </p:nvPicPr>
        <p:blipFill>
          <a:blip r:embed="rId4"/>
          <a:stretch>
            <a:fillRect/>
          </a:stretch>
        </p:blipFill>
        <p:spPr>
          <a:xfrm>
            <a:off x="1822450" y="1560778"/>
            <a:ext cx="8547100" cy="4775200"/>
          </a:xfrm>
          <a:prstGeom prst="rect">
            <a:avLst/>
          </a:prstGeom>
          <a:ln>
            <a:solidFill>
              <a:schemeClr val="tx1"/>
            </a:solidFill>
          </a:ln>
        </p:spPr>
      </p:pic>
    </p:spTree>
    <p:extLst>
      <p:ext uri="{BB962C8B-B14F-4D97-AF65-F5344CB8AC3E}">
        <p14:creationId xmlns:p14="http://schemas.microsoft.com/office/powerpoint/2010/main" val="1319181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oogle Shape;150;p8" title="&quot;&quot;">
            <a:extLst>
              <a:ext uri="{FF2B5EF4-FFF2-40B4-BE49-F238E27FC236}">
                <a16:creationId xmlns:a16="http://schemas.microsoft.com/office/drawing/2014/main" id="{E62A0D23-17EA-4B05-88BD-6B0936459F41}"/>
              </a:ext>
            </a:extLst>
          </p:cNvPr>
          <p:cNvGraphicFramePr/>
          <p:nvPr>
            <p:extLst>
              <p:ext uri="{D42A27DB-BD31-4B8C-83A1-F6EECF244321}">
                <p14:modId xmlns:p14="http://schemas.microsoft.com/office/powerpoint/2010/main" val="2291870311"/>
              </p:ext>
            </p:extLst>
          </p:nvPr>
        </p:nvGraphicFramePr>
        <p:xfrm>
          <a:off x="1476375" y="504825"/>
          <a:ext cx="9239250" cy="5777734"/>
        </p:xfrm>
        <a:graphic>
          <a:graphicData uri="http://schemas.openxmlformats.org/drawingml/2006/table">
            <a:tbl>
              <a:tblPr firstRow="1">
                <a:noFill/>
              </a:tblPr>
              <a:tblGrid>
                <a:gridCol w="5819927">
                  <a:extLst>
                    <a:ext uri="{9D8B030D-6E8A-4147-A177-3AD203B41FA5}">
                      <a16:colId xmlns:a16="http://schemas.microsoft.com/office/drawing/2014/main" val="20000"/>
                    </a:ext>
                  </a:extLst>
                </a:gridCol>
                <a:gridCol w="3419323">
                  <a:extLst>
                    <a:ext uri="{9D8B030D-6E8A-4147-A177-3AD203B41FA5}">
                      <a16:colId xmlns:a16="http://schemas.microsoft.com/office/drawing/2014/main" val="20001"/>
                    </a:ext>
                  </a:extLst>
                </a:gridCol>
              </a:tblGrid>
              <a:tr h="561975">
                <a:tc gridSpan="2">
                  <a:txBody>
                    <a:bodyPr/>
                    <a:lstStyle/>
                    <a:p>
                      <a:pPr marL="0" marR="0" lvl="0" indent="0" algn="l" rtl="0">
                        <a:lnSpc>
                          <a:spcPct val="115000"/>
                        </a:lnSpc>
                        <a:spcBef>
                          <a:spcPts val="0"/>
                        </a:spcBef>
                        <a:spcAft>
                          <a:spcPts val="0"/>
                        </a:spcAft>
                        <a:buNone/>
                      </a:pPr>
                      <a:r>
                        <a:rPr lang="en-US" sz="1200" b="1" i="0" u="none" strike="noStrike" cap="none"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Georgia"/>
                        </a:rPr>
                        <a:t>SOVEREIGNTY-(NOUN)</a:t>
                      </a:r>
                      <a:endParaRPr b="1" i="0" dirty="0">
                        <a:latin typeface="Helvetica Neue" panose="02000503000000020004" pitchFamily="2" charset="0"/>
                        <a:ea typeface="Helvetica Neue" panose="02000503000000020004" pitchFamily="2" charset="0"/>
                        <a:cs typeface="Helvetica Neue" panose="02000503000000020004" pitchFamily="2" charset="0"/>
                      </a:endParaRPr>
                    </a:p>
                  </a:txBody>
                  <a:tcPr marL="105625" marR="105625" marT="105625" marB="1056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bg2">
                          <a:lumMod val="90000"/>
                        </a:schemeClr>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10000"/>
                  </a:ext>
                </a:extLst>
              </a:tr>
              <a:tr h="3556442">
                <a:tc>
                  <a:txBody>
                    <a:bodyPr/>
                    <a:lstStyle/>
                    <a:p>
                      <a:pPr marL="0" marR="0" lvl="0" indent="0" algn="l" rtl="0">
                        <a:lnSpc>
                          <a:spcPct val="115000"/>
                        </a:lnSpc>
                        <a:spcBef>
                          <a:spcPts val="0"/>
                        </a:spcBef>
                        <a:spcAft>
                          <a:spcPts val="0"/>
                        </a:spcAft>
                        <a:buNone/>
                      </a:pPr>
                      <a:r>
                        <a:rPr lang="en-US" sz="1600" b="0" i="0" u="none" strike="noStrike" cap="none" dirty="0">
                          <a:solidFill>
                            <a:schemeClr val="bg2">
                              <a:lumMod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Example or synonyms</a:t>
                      </a:r>
                      <a:endParaRPr sz="1600" b="0" i="0" dirty="0">
                        <a:solidFill>
                          <a:schemeClr val="bg2">
                            <a:lumMod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0" marR="0" lvl="0" indent="0" algn="l" rtl="0">
                        <a:lnSpc>
                          <a:spcPct val="115000"/>
                        </a:lnSpc>
                        <a:spcBef>
                          <a:spcPts val="0"/>
                        </a:spcBef>
                        <a:spcAft>
                          <a:spcPts val="0"/>
                        </a:spcAft>
                        <a:buNone/>
                      </a:pPr>
                      <a:r>
                        <a:rPr lang="en-US" sz="1600" b="0" i="0" u="none" strike="noStrike" cap="none" dirty="0">
                          <a:solidFill>
                            <a:schemeClr val="dk1"/>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 </a:t>
                      </a:r>
                      <a:endParaRPr sz="1600" b="0" i="0" dirty="0">
                        <a:latin typeface="Helvetica Neue Medium" panose="02000503000000020004" pitchFamily="2" charset="0"/>
                        <a:ea typeface="Helvetica Neue Medium" panose="02000503000000020004" pitchFamily="2" charset="0"/>
                        <a:cs typeface="Helvetica Neue Medium" panose="02000503000000020004" pitchFamily="2" charset="0"/>
                      </a:endParaRPr>
                    </a:p>
                  </a:txBody>
                  <a:tcPr marL="105625" marR="105625" marT="105625" marB="105625">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None/>
                      </a:pPr>
                      <a:r>
                        <a:rPr lang="en-US" sz="1600" b="0" i="0" u="none" strike="noStrike" cap="none" dirty="0">
                          <a:solidFill>
                            <a:schemeClr val="bg2">
                              <a:lumMod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Picture</a:t>
                      </a:r>
                      <a:endParaRPr sz="1600" b="0" i="0" dirty="0">
                        <a:solidFill>
                          <a:schemeClr val="bg2">
                            <a:lumMod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txBody>
                  <a:tcPr marL="105625" marR="105625" marT="105625" marB="105625">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0001"/>
                  </a:ext>
                </a:extLst>
              </a:tr>
              <a:tr h="1105291">
                <a:tc gridSpan="2">
                  <a:txBody>
                    <a:bodyPr/>
                    <a:lstStyle/>
                    <a:p>
                      <a:pPr marL="0" marR="0" lvl="0" indent="0" algn="l" rtl="0">
                        <a:lnSpc>
                          <a:spcPct val="115000"/>
                        </a:lnSpc>
                        <a:spcBef>
                          <a:spcPts val="0"/>
                        </a:spcBef>
                        <a:spcAft>
                          <a:spcPts val="0"/>
                        </a:spcAft>
                        <a:buNone/>
                      </a:pPr>
                      <a:r>
                        <a:rPr lang="en-US" sz="1600" b="0" i="0" u="none" strike="noStrike" cap="none" dirty="0">
                          <a:solidFill>
                            <a:schemeClr val="bg2">
                              <a:lumMod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sym typeface="Georgia"/>
                        </a:rPr>
                        <a:t>Sentence</a:t>
                      </a:r>
                      <a:endParaRPr sz="1600" b="0" i="0" dirty="0">
                        <a:solidFill>
                          <a:schemeClr val="bg2">
                            <a:lumMod val="2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txBody>
                  <a:tcPr marL="105625" marR="105625" marT="105625" marB="105625">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8FCF6">
                        <a:alpha val="7450"/>
                      </a:srgbClr>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 name="Title 1" hidden="1"/>
          <p:cNvSpPr>
            <a:spLocks noGrp="1"/>
          </p:cNvSpPr>
          <p:nvPr>
            <p:ph type="ctrTitle"/>
          </p:nvPr>
        </p:nvSpPr>
        <p:spPr/>
        <p:txBody>
          <a:bodyPr/>
          <a:lstStyle/>
          <a:p>
            <a:r>
              <a:rPr lang="en-US" dirty="0" smtClean="0"/>
              <a:t>Sovereignty Worksheet</a:t>
            </a:r>
            <a:endParaRPr lang="en-US" dirty="0"/>
          </a:p>
        </p:txBody>
      </p:sp>
    </p:spTree>
    <p:extLst>
      <p:ext uri="{BB962C8B-B14F-4D97-AF65-F5344CB8AC3E}">
        <p14:creationId xmlns:p14="http://schemas.microsoft.com/office/powerpoint/2010/main" val="1175096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2020-01-14T08:00:00+00:00</Remediation_x0020_Date>
    <Estimated_x0020_Creation_x0020_Date xmlns="34fb217e-71e5-45f5-ac12-57a9bc5aa8c7" xsi:nil="true"/>
    <Priority xmlns="34fb217e-71e5-45f5-ac12-57a9bc5aa8c7">New</Priority>
  </documentManagement>
</p:properties>
</file>

<file path=customXml/itemProps1.xml><?xml version="1.0" encoding="utf-8"?>
<ds:datastoreItem xmlns:ds="http://schemas.openxmlformats.org/officeDocument/2006/customXml" ds:itemID="{F863DBFB-8DAD-4530-95A8-44912DCD7555}">
  <ds:schemaRefs>
    <ds:schemaRef ds:uri="http://schemas.microsoft.com/sharepoint/v3/contenttype/forms"/>
  </ds:schemaRefs>
</ds:datastoreItem>
</file>

<file path=customXml/itemProps2.xml><?xml version="1.0" encoding="utf-8"?>
<ds:datastoreItem xmlns:ds="http://schemas.openxmlformats.org/officeDocument/2006/customXml" ds:itemID="{D09EC2E6-D188-4D4B-9279-3C4E0597F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38BC64-BBBE-4D9F-8E46-BAD268B85B82}">
  <ds:schemaRefs>
    <ds:schemaRef ds:uri="http://schemas.microsoft.com/sharepoint/v3"/>
    <ds:schemaRef ds:uri="http://purl.org/dc/terms/"/>
    <ds:schemaRef ds:uri="http://purl.org/dc/dcmitype/"/>
    <ds:schemaRef ds:uri="54031767-dd6d-417c-ab73-583408f47564"/>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34fb217e-71e5-45f5-ac12-57a9bc5aa8c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313</TotalTime>
  <Words>725</Words>
  <Application>Microsoft Office PowerPoint</Application>
  <PresentationFormat>Widescreen</PresentationFormat>
  <Paragraphs>52</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Georgia</vt:lpstr>
      <vt:lpstr>Helvetica Neue</vt:lpstr>
      <vt:lpstr>Helvetica Neue Light</vt:lpstr>
      <vt:lpstr>Helvetica Neue Medium</vt:lpstr>
      <vt:lpstr>Office Theme</vt:lpstr>
      <vt:lpstr>GRADE 10 LESSON What is sovereignty?</vt:lpstr>
      <vt:lpstr>Sovereignty- The inherent authority of a state or group of people to govern itself or another state</vt:lpstr>
      <vt:lpstr>What is self-determination</vt:lpstr>
      <vt:lpstr>Example of an Act that supports self-determination</vt:lpstr>
      <vt:lpstr>What is self-determination</vt:lpstr>
      <vt:lpstr>What is Tribal Sovereignty?</vt:lpstr>
      <vt:lpstr>What is tribal self-determination?</vt:lpstr>
      <vt:lpstr>Sovereignty Worksheet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sovereignty?</dc:title>
  <dc:creator>Valerie Brodnikova</dc:creator>
  <cp:lastModifiedBy>BELLE Jennifer * ODE</cp:lastModifiedBy>
  <cp:revision>91</cp:revision>
  <dcterms:created xsi:type="dcterms:W3CDTF">2019-04-26T16:05:13Z</dcterms:created>
  <dcterms:modified xsi:type="dcterms:W3CDTF">2023-05-09T23:32:17Z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