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56" r:id="rId5"/>
    <p:sldId id="280" r:id="rId6"/>
    <p:sldId id="281" r:id="rId7"/>
    <p:sldId id="279" r:id="rId8"/>
    <p:sldId id="282" r:id="rId9"/>
    <p:sldId id="283" r:id="rId10"/>
    <p:sldId id="284" r:id="rId11"/>
    <p:sldId id="285" r:id="rId12"/>
    <p:sldId id="286" r:id="rId13"/>
    <p:sldId id="28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4" orient="horz" pos="2232" userDrawn="1">
          <p15:clr>
            <a:srgbClr val="A4A3A4"/>
          </p15:clr>
        </p15:guide>
        <p15:guide id="5" orient="horz" pos="312" userDrawn="1">
          <p15:clr>
            <a:srgbClr val="A4A3A4"/>
          </p15:clr>
        </p15:guide>
        <p15:guide id="6" orient="horz" pos="936" userDrawn="1">
          <p15:clr>
            <a:srgbClr val="A4A3A4"/>
          </p15:clr>
        </p15:guide>
        <p15:guide id="7" orient="horz" pos="38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3B9"/>
    <a:srgbClr val="003B49"/>
    <a:srgbClr val="63A49F"/>
    <a:srgbClr val="587A36"/>
    <a:srgbClr val="801721"/>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82"/>
    <p:restoredTop sz="94694"/>
  </p:normalViewPr>
  <p:slideViewPr>
    <p:cSldViewPr snapToGrid="0" snapToObjects="1" showGuides="1">
      <p:cViewPr varScale="1">
        <p:scale>
          <a:sx n="68" d="100"/>
          <a:sy n="68" d="100"/>
        </p:scale>
        <p:origin x="91" y="72"/>
      </p:cViewPr>
      <p:guideLst>
        <p:guide pos="624"/>
        <p:guide pos="7056"/>
        <p:guide orient="horz" pos="2232"/>
        <p:guide orient="horz" pos="312"/>
        <p:guide orient="horz" pos="936"/>
        <p:guide orient="horz" pos="3816"/>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12/27/2023</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12/27/2023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2</a:t>
            </a:fld>
            <a:endParaRPr lang="en-US"/>
          </a:p>
        </p:txBody>
      </p:sp>
    </p:spTree>
    <p:extLst>
      <p:ext uri="{BB962C8B-B14F-4D97-AF65-F5344CB8AC3E}">
        <p14:creationId xmlns:p14="http://schemas.microsoft.com/office/powerpoint/2010/main" val="1055491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3</a:t>
            </a:fld>
            <a:endParaRPr lang="en-US"/>
          </a:p>
        </p:txBody>
      </p:sp>
    </p:spTree>
    <p:extLst>
      <p:ext uri="{BB962C8B-B14F-4D97-AF65-F5344CB8AC3E}">
        <p14:creationId xmlns:p14="http://schemas.microsoft.com/office/powerpoint/2010/main" val="419702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4</a:t>
            </a:fld>
            <a:endParaRPr lang="en-US"/>
          </a:p>
        </p:txBody>
      </p:sp>
    </p:spTree>
    <p:extLst>
      <p:ext uri="{BB962C8B-B14F-4D97-AF65-F5344CB8AC3E}">
        <p14:creationId xmlns:p14="http://schemas.microsoft.com/office/powerpoint/2010/main" val="3383986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5</a:t>
            </a:fld>
            <a:endParaRPr lang="en-US"/>
          </a:p>
        </p:txBody>
      </p:sp>
    </p:spTree>
    <p:extLst>
      <p:ext uri="{BB962C8B-B14F-4D97-AF65-F5344CB8AC3E}">
        <p14:creationId xmlns:p14="http://schemas.microsoft.com/office/powerpoint/2010/main" val="3180532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6</a:t>
            </a:fld>
            <a:endParaRPr lang="en-US"/>
          </a:p>
        </p:txBody>
      </p:sp>
    </p:spTree>
    <p:extLst>
      <p:ext uri="{BB962C8B-B14F-4D97-AF65-F5344CB8AC3E}">
        <p14:creationId xmlns:p14="http://schemas.microsoft.com/office/powerpoint/2010/main" val="127686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7</a:t>
            </a:fld>
            <a:endParaRPr lang="en-US"/>
          </a:p>
        </p:txBody>
      </p:sp>
    </p:spTree>
    <p:extLst>
      <p:ext uri="{BB962C8B-B14F-4D97-AF65-F5344CB8AC3E}">
        <p14:creationId xmlns:p14="http://schemas.microsoft.com/office/powerpoint/2010/main" val="1854806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8</a:t>
            </a:fld>
            <a:endParaRPr lang="en-US"/>
          </a:p>
        </p:txBody>
      </p:sp>
    </p:spTree>
    <p:extLst>
      <p:ext uri="{BB962C8B-B14F-4D97-AF65-F5344CB8AC3E}">
        <p14:creationId xmlns:p14="http://schemas.microsoft.com/office/powerpoint/2010/main" val="238135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9</a:t>
            </a:fld>
            <a:endParaRPr lang="en-US"/>
          </a:p>
        </p:txBody>
      </p:sp>
    </p:spTree>
    <p:extLst>
      <p:ext uri="{BB962C8B-B14F-4D97-AF65-F5344CB8AC3E}">
        <p14:creationId xmlns:p14="http://schemas.microsoft.com/office/powerpoint/2010/main" val="514620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10</a:t>
            </a:fld>
            <a:endParaRPr lang="en-US"/>
          </a:p>
        </p:txBody>
      </p:sp>
    </p:spTree>
    <p:extLst>
      <p:ext uri="{BB962C8B-B14F-4D97-AF65-F5344CB8AC3E}">
        <p14:creationId xmlns:p14="http://schemas.microsoft.com/office/powerpoint/2010/main" val="2768774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1B73B9"/>
                </a:solidFill>
              </a:defRPr>
            </a:lvl1pPr>
          </a:lstStyle>
          <a:p>
            <a:pPr algn="l"/>
            <a:r>
              <a:rPr lang="en-US" dirty="0"/>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dirty="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a:srcRect l="30663" r="28923"/>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dirty="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dirty="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xStyles>
    <p:titleStyle>
      <a:lvl1pPr algn="l" defTabSz="914400" rtl="0" eaLnBrk="1" latinLnBrk="0" hangingPunct="1">
        <a:lnSpc>
          <a:spcPct val="90000"/>
        </a:lnSpc>
        <a:spcBef>
          <a:spcPct val="0"/>
        </a:spcBef>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digitalmedia.fws.gov/digital/api/singleitem/image/natdiglib/30223/default.jpg?highlightTerms=huckleberry" TargetMode="External"/><Relationship Id="rId7" Type="http://schemas.openxmlformats.org/officeDocument/2006/relationships/hyperlink" Target="https://digitalmedia.fws.gov/digital/collection/natdiglib/id/12687/rec/23"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digitalmedia.fws.gov/digital/collection/natdiglib/id/26887/rec/8" TargetMode="External"/><Relationship Id="rId5" Type="http://schemas.openxmlformats.org/officeDocument/2006/relationships/hyperlink" Target="https://www.blm.gov/programs/recreation/recreation-activities/oregon-washington/tablerocks/cultural-history/seasonal-rounds" TargetMode="External"/><Relationship Id="rId4" Type="http://schemas.openxmlformats.org/officeDocument/2006/relationships/hyperlink" Target="https://www.nps.gov/articles/camas.ht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peopleofcascadia.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600" y="2400300"/>
            <a:ext cx="10087303" cy="2245272"/>
          </a:xfrm>
        </p:spPr>
        <p:txBody>
          <a:bodyPr lIns="0" tIns="0" rIns="0" bIns="0" anchor="t" anchorCtr="0">
            <a:noAutofit/>
          </a:bodyPr>
          <a:lstStyle/>
          <a:p>
            <a:r>
              <a:rPr lang="en-US" sz="2400" b="1" dirty="0">
                <a:solidFill>
                  <a:srgbClr val="63A49F"/>
                </a:solidFill>
                <a:latin typeface="Helvetica Neue" panose="02000503000000020004" pitchFamily="2" charset="0"/>
                <a:ea typeface="Helvetica Neue" panose="02000503000000020004" pitchFamily="2" charset="0"/>
                <a:cs typeface="Helvetica Neue" panose="02000503000000020004" pitchFamily="2" charset="0"/>
              </a:rPr>
              <a:t>GRADE 10 LESSON</a:t>
            </a:r>
            <a:br>
              <a:rPr lang="en-US" sz="7200" dirty="0"/>
            </a:br>
            <a:r>
              <a:rPr lang="en-US" dirty="0"/>
              <a:t>Food Sovereignty and Environmental Sustainability</a:t>
            </a:r>
          </a:p>
        </p:txBody>
      </p:sp>
      <p:pic>
        <p:nvPicPr>
          <p:cNvPr id="4" name="Picture 3" title="&quot;&quot;">
            <a:extLst>
              <a:ext uri="{FF2B5EF4-FFF2-40B4-BE49-F238E27FC236}">
                <a16:creationId xmlns:a16="http://schemas.microsoft.com/office/drawing/2014/main" id="{68A6AA26-350A-6A4A-8D10-F53251478D04}"/>
              </a:ext>
            </a:extLst>
          </p:cNvPr>
          <p:cNvPicPr>
            <a:picLocks noChangeAspect="1"/>
          </p:cNvPicPr>
          <p:nvPr/>
        </p:nvPicPr>
        <p:blipFill>
          <a:blip r:embed="rId2"/>
          <a:stretch>
            <a:fillRect/>
          </a:stretch>
        </p:blipFill>
        <p:spPr>
          <a:xfrm>
            <a:off x="0" y="5164120"/>
            <a:ext cx="12192000" cy="1693880"/>
          </a:xfrm>
          <a:prstGeom prst="rect">
            <a:avLst/>
          </a:prstGeom>
        </p:spPr>
      </p:pic>
    </p:spTree>
    <p:extLst>
      <p:ext uri="{BB962C8B-B14F-4D97-AF65-F5344CB8AC3E}">
        <p14:creationId xmlns:p14="http://schemas.microsoft.com/office/powerpoint/2010/main" val="2465692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10210800" cy="647700"/>
          </a:xfrm>
        </p:spPr>
        <p:txBody>
          <a:bodyPr lIns="0" tIns="0" rIns="0" bIns="0" anchor="t" anchorCtr="0">
            <a:noAutofit/>
          </a:bodyPr>
          <a:lstStyle/>
          <a:p>
            <a:r>
              <a:rPr lang="en-US" dirty="0"/>
              <a:t>Image Citations</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990600" y="1485900"/>
            <a:ext cx="10210800" cy="4799285"/>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30000"/>
              </a:lnSpc>
            </a:pPr>
            <a:r>
              <a:rPr lang="en-US" sz="1400" dirty="0">
                <a:solidFill>
                  <a:schemeClr val="tx1">
                    <a:lumMod val="75000"/>
                    <a:lumOff val="25000"/>
                  </a:schemeClr>
                </a:solidFill>
              </a:rPr>
              <a:t>Oregon First Foods (a sampling)</a:t>
            </a:r>
          </a:p>
          <a:p>
            <a:pPr algn="l">
              <a:lnSpc>
                <a:spcPct val="130000"/>
              </a:lnSpc>
            </a:pPr>
            <a:r>
              <a:rPr lang="en-US" sz="1400" dirty="0">
                <a:solidFill>
                  <a:schemeClr val="tx1">
                    <a:lumMod val="75000"/>
                    <a:lumOff val="25000"/>
                  </a:schemeClr>
                </a:solidFill>
                <a:latin typeface="Helvetica Neue Light" panose="02000403000000020004" pitchFamily="2" charset="0"/>
                <a:ea typeface="Helvetica Neue Light" panose="02000403000000020004" pitchFamily="2" charset="0"/>
              </a:rPr>
              <a:t>Huckleberries: </a:t>
            </a:r>
            <a:r>
              <a:rPr lang="en-US" sz="1400" dirty="0">
                <a:solidFill>
                  <a:schemeClr val="tx1">
                    <a:lumMod val="75000"/>
                    <a:lumOff val="25000"/>
                  </a:schemeClr>
                </a:solidFill>
                <a:latin typeface="Helvetica Neue Light" panose="02000403000000020004" pitchFamily="2" charset="0"/>
                <a:ea typeface="Helvetica Neue Light" panose="02000403000000020004" pitchFamily="2" charset="0"/>
                <a:hlinkClick r:id="rId3">
                  <a:extLst>
                    <a:ext uri="{A12FA001-AC4F-418D-AE19-62706E023703}">
                      <ahyp:hlinkClr xmlns:ahyp="http://schemas.microsoft.com/office/drawing/2018/hyperlinkcolor" val="tx"/>
                    </a:ext>
                  </a:extLst>
                </a:hlinkClick>
              </a:rPr>
              <a:t>https://digitalmedia.fws.gov/digital/api/singleitem/image/natdiglib/30223/default.jpg?highlightTerms=huckleberry</a:t>
            </a:r>
            <a:endParaRPr lang="en-US" sz="14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lnSpc>
                <a:spcPct val="130000"/>
              </a:lnSpc>
            </a:pPr>
            <a:r>
              <a:rPr lang="en-US" sz="1400" dirty="0">
                <a:solidFill>
                  <a:schemeClr val="tx1">
                    <a:lumMod val="75000"/>
                    <a:lumOff val="25000"/>
                  </a:schemeClr>
                </a:solidFill>
                <a:latin typeface="Helvetica Neue Light" panose="02000403000000020004" pitchFamily="2" charset="0"/>
                <a:ea typeface="Helvetica Neue Light" panose="02000403000000020004" pitchFamily="2" charset="0"/>
              </a:rPr>
              <a:t>Camas bulbs: </a:t>
            </a:r>
            <a:r>
              <a:rPr lang="en-US" sz="1400" dirty="0">
                <a:solidFill>
                  <a:schemeClr val="tx1">
                    <a:lumMod val="75000"/>
                    <a:lumOff val="25000"/>
                  </a:schemeClr>
                </a:solidFill>
                <a:latin typeface="Helvetica Neue Light" panose="02000403000000020004" pitchFamily="2" charset="0"/>
                <a:ea typeface="Helvetica Neue Light" panose="02000403000000020004" pitchFamily="2" charset="0"/>
                <a:hlinkClick r:id="rId4">
                  <a:extLst>
                    <a:ext uri="{A12FA001-AC4F-418D-AE19-62706E023703}">
                      <ahyp:hlinkClr xmlns:ahyp="http://schemas.microsoft.com/office/drawing/2018/hyperlinkcolor" val="tx"/>
                    </a:ext>
                  </a:extLst>
                </a:hlinkClick>
              </a:rPr>
              <a:t>https://www.nps.gov/articles/camas.htm</a:t>
            </a:r>
            <a:endParaRPr lang="en-US" sz="14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lnSpc>
                <a:spcPct val="130000"/>
              </a:lnSpc>
            </a:pPr>
            <a:r>
              <a:rPr lang="en-US" sz="1400" dirty="0">
                <a:solidFill>
                  <a:schemeClr val="tx1">
                    <a:lumMod val="75000"/>
                    <a:lumOff val="25000"/>
                  </a:schemeClr>
                </a:solidFill>
                <a:latin typeface="Helvetica Neue Light" panose="02000403000000020004" pitchFamily="2" charset="0"/>
                <a:ea typeface="Helvetica Neue Light" panose="02000403000000020004" pitchFamily="2" charset="0"/>
              </a:rPr>
              <a:t>Acorns: </a:t>
            </a:r>
            <a:r>
              <a:rPr lang="en-US" sz="1400" dirty="0">
                <a:solidFill>
                  <a:schemeClr val="tx1">
                    <a:lumMod val="75000"/>
                    <a:lumOff val="25000"/>
                  </a:schemeClr>
                </a:solidFill>
                <a:latin typeface="Helvetica Neue Light" panose="02000403000000020004" pitchFamily="2" charset="0"/>
                <a:ea typeface="Helvetica Neue Light" panose="02000403000000020004" pitchFamily="2" charset="0"/>
                <a:hlinkClick r:id="rId5">
                  <a:extLst>
                    <a:ext uri="{A12FA001-AC4F-418D-AE19-62706E023703}">
                      <ahyp:hlinkClr xmlns:ahyp="http://schemas.microsoft.com/office/drawing/2018/hyperlinkcolor" val="tx"/>
                    </a:ext>
                  </a:extLst>
                </a:hlinkClick>
              </a:rPr>
              <a:t>https://www.blm.gov/programs/recreation/recreation-activities/oregon-washington/tablerocks/cultural-history/seasonal-rounds</a:t>
            </a:r>
            <a:endParaRPr lang="en-US" sz="14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lnSpc>
                <a:spcPct val="130000"/>
              </a:lnSpc>
            </a:pPr>
            <a:r>
              <a:rPr lang="en-US" sz="1400" dirty="0">
                <a:solidFill>
                  <a:schemeClr val="tx1">
                    <a:lumMod val="75000"/>
                    <a:lumOff val="25000"/>
                  </a:schemeClr>
                </a:solidFill>
                <a:latin typeface="Helvetica Neue Light" panose="02000403000000020004" pitchFamily="2" charset="0"/>
                <a:ea typeface="Helvetica Neue Light" panose="02000403000000020004" pitchFamily="2" charset="0"/>
              </a:rPr>
              <a:t>Fiddleheads (ferns): Image #123533 by </a:t>
            </a:r>
            <a:r>
              <a:rPr lang="en-US" sz="1400" dirty="0" err="1">
                <a:solidFill>
                  <a:schemeClr val="tx1">
                    <a:lumMod val="75000"/>
                    <a:lumOff val="25000"/>
                  </a:schemeClr>
                </a:solidFill>
                <a:latin typeface="Helvetica Neue Light" panose="02000403000000020004" pitchFamily="2" charset="0"/>
                <a:ea typeface="Helvetica Neue Light" panose="02000403000000020004" pitchFamily="2" charset="0"/>
              </a:rPr>
              <a:t>LoggaWiggler</a:t>
            </a:r>
            <a:r>
              <a:rPr lang="en-US" sz="14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1400" dirty="0" err="1">
                <a:solidFill>
                  <a:schemeClr val="tx1">
                    <a:lumMod val="75000"/>
                    <a:lumOff val="25000"/>
                  </a:schemeClr>
                </a:solidFill>
                <a:latin typeface="Helvetica Neue Light" panose="02000403000000020004" pitchFamily="2" charset="0"/>
                <a:ea typeface="Helvetica Neue Light" panose="02000403000000020004" pitchFamily="2" charset="0"/>
              </a:rPr>
              <a:t>Pixabay</a:t>
            </a:r>
            <a:r>
              <a:rPr lang="en-US" sz="1400" dirty="0">
                <a:solidFill>
                  <a:schemeClr val="tx1">
                    <a:lumMod val="75000"/>
                    <a:lumOff val="25000"/>
                  </a:schemeClr>
                </a:solidFill>
                <a:latin typeface="Helvetica Neue Light" panose="02000403000000020004" pitchFamily="2" charset="0"/>
                <a:ea typeface="Helvetica Neue Light" panose="02000403000000020004" pitchFamily="2" charset="0"/>
              </a:rPr>
              <a:t> License)</a:t>
            </a:r>
          </a:p>
          <a:p>
            <a:pPr algn="l">
              <a:lnSpc>
                <a:spcPct val="130000"/>
              </a:lnSpc>
            </a:pPr>
            <a:r>
              <a:rPr lang="en-US" sz="1400" dirty="0">
                <a:solidFill>
                  <a:schemeClr val="tx1">
                    <a:lumMod val="75000"/>
                    <a:lumOff val="25000"/>
                  </a:schemeClr>
                </a:solidFill>
                <a:latin typeface="Helvetica Neue Light" panose="02000403000000020004" pitchFamily="2" charset="0"/>
                <a:ea typeface="Helvetica Neue Light" panose="02000403000000020004" pitchFamily="2" charset="0"/>
              </a:rPr>
              <a:t>Salmon: </a:t>
            </a:r>
            <a:r>
              <a:rPr lang="en-US" sz="1400" dirty="0">
                <a:solidFill>
                  <a:schemeClr val="tx1">
                    <a:lumMod val="75000"/>
                    <a:lumOff val="25000"/>
                  </a:schemeClr>
                </a:solidFill>
                <a:latin typeface="Helvetica Neue Light" panose="02000403000000020004" pitchFamily="2" charset="0"/>
                <a:ea typeface="Helvetica Neue Light" panose="02000403000000020004" pitchFamily="2" charset="0"/>
                <a:hlinkClick r:id="rId6">
                  <a:extLst>
                    <a:ext uri="{A12FA001-AC4F-418D-AE19-62706E023703}">
                      <ahyp:hlinkClr xmlns:ahyp="http://schemas.microsoft.com/office/drawing/2018/hyperlinkcolor" val="tx"/>
                    </a:ext>
                  </a:extLst>
                </a:hlinkClick>
              </a:rPr>
              <a:t>https://digitalmedia.fws.gov/digital/collection/natdiglib/id/26887/rec/8</a:t>
            </a:r>
            <a:endParaRPr lang="en-US" sz="14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lnSpc>
                <a:spcPct val="130000"/>
              </a:lnSpc>
            </a:pPr>
            <a:r>
              <a:rPr lang="en-US" sz="1400" dirty="0">
                <a:solidFill>
                  <a:schemeClr val="tx1">
                    <a:lumMod val="75000"/>
                    <a:lumOff val="25000"/>
                  </a:schemeClr>
                </a:solidFill>
                <a:latin typeface="Helvetica Neue Light" panose="02000403000000020004" pitchFamily="2" charset="0"/>
                <a:ea typeface="Helvetica Neue Light" panose="02000403000000020004" pitchFamily="2" charset="0"/>
              </a:rPr>
              <a:t>Lamprey: </a:t>
            </a:r>
            <a:r>
              <a:rPr lang="en-US" sz="1400" dirty="0">
                <a:solidFill>
                  <a:schemeClr val="tx1">
                    <a:lumMod val="75000"/>
                    <a:lumOff val="25000"/>
                  </a:schemeClr>
                </a:solidFill>
                <a:latin typeface="Helvetica Neue Light" panose="02000403000000020004" pitchFamily="2" charset="0"/>
                <a:ea typeface="Helvetica Neue Light" panose="02000403000000020004" pitchFamily="2" charset="0"/>
                <a:hlinkClick r:id="rId7">
                  <a:extLst>
                    <a:ext uri="{A12FA001-AC4F-418D-AE19-62706E023703}">
                      <ahyp:hlinkClr xmlns:ahyp="http://schemas.microsoft.com/office/drawing/2018/hyperlinkcolor" val="tx"/>
                    </a:ext>
                  </a:extLst>
                </a:hlinkClick>
              </a:rPr>
              <a:t>https://digitalmedia.fws.gov/digital/collection/natdiglib/id/12687/rec/23</a:t>
            </a:r>
            <a:endParaRPr lang="en-US" sz="14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lnSpc>
                <a:spcPct val="130000"/>
              </a:lnSpc>
            </a:pPr>
            <a:r>
              <a:rPr lang="en-US" sz="1400" dirty="0">
                <a:solidFill>
                  <a:schemeClr val="tx1">
                    <a:lumMod val="75000"/>
                    <a:lumOff val="25000"/>
                  </a:schemeClr>
                </a:solidFill>
                <a:latin typeface="Helvetica Neue Light" panose="02000403000000020004" pitchFamily="2" charset="0"/>
                <a:ea typeface="Helvetica Neue Light" panose="02000403000000020004" pitchFamily="2" charset="0"/>
              </a:rPr>
              <a:t>Elk: Image #436035 by werner22Brigitte (</a:t>
            </a:r>
            <a:r>
              <a:rPr lang="en-US" sz="1400" dirty="0" err="1">
                <a:solidFill>
                  <a:schemeClr val="tx1">
                    <a:lumMod val="75000"/>
                    <a:lumOff val="25000"/>
                  </a:schemeClr>
                </a:solidFill>
                <a:latin typeface="Helvetica Neue Light" panose="02000403000000020004" pitchFamily="2" charset="0"/>
                <a:ea typeface="Helvetica Neue Light" panose="02000403000000020004" pitchFamily="2" charset="0"/>
              </a:rPr>
              <a:t>Pixabay</a:t>
            </a:r>
            <a:r>
              <a:rPr lang="en-US" sz="1400" dirty="0">
                <a:solidFill>
                  <a:schemeClr val="tx1">
                    <a:lumMod val="75000"/>
                    <a:lumOff val="25000"/>
                  </a:schemeClr>
                </a:solidFill>
                <a:latin typeface="Helvetica Neue Light" panose="02000403000000020004" pitchFamily="2" charset="0"/>
                <a:ea typeface="Helvetica Neue Light" panose="02000403000000020004" pitchFamily="2" charset="0"/>
              </a:rPr>
              <a:t> License)</a:t>
            </a:r>
          </a:p>
          <a:p>
            <a:pPr algn="l">
              <a:lnSpc>
                <a:spcPct val="130000"/>
              </a:lnSpc>
              <a:spcAft>
                <a:spcPts val="1200"/>
              </a:spcAft>
            </a:pPr>
            <a:r>
              <a:rPr lang="en-US" sz="1400" dirty="0">
                <a:solidFill>
                  <a:schemeClr val="tx1">
                    <a:lumMod val="75000"/>
                    <a:lumOff val="25000"/>
                  </a:schemeClr>
                </a:solidFill>
                <a:latin typeface="Helvetica Neue Light" panose="02000403000000020004" pitchFamily="2" charset="0"/>
                <a:ea typeface="Helvetica Neue Light" panose="02000403000000020004" pitchFamily="2" charset="0"/>
              </a:rPr>
              <a:t>Duck: Image #1893080 by Couleur (</a:t>
            </a:r>
            <a:r>
              <a:rPr lang="en-US" sz="1400" dirty="0" err="1">
                <a:solidFill>
                  <a:schemeClr val="tx1">
                    <a:lumMod val="75000"/>
                    <a:lumOff val="25000"/>
                  </a:schemeClr>
                </a:solidFill>
                <a:latin typeface="Helvetica Neue Light" panose="02000403000000020004" pitchFamily="2" charset="0"/>
                <a:ea typeface="Helvetica Neue Light" panose="02000403000000020004" pitchFamily="2" charset="0"/>
              </a:rPr>
              <a:t>Pixabay</a:t>
            </a:r>
            <a:r>
              <a:rPr lang="en-US" sz="1400" dirty="0">
                <a:solidFill>
                  <a:schemeClr val="tx1">
                    <a:lumMod val="75000"/>
                    <a:lumOff val="25000"/>
                  </a:schemeClr>
                </a:solidFill>
                <a:latin typeface="Helvetica Neue Light" panose="02000403000000020004" pitchFamily="2" charset="0"/>
                <a:ea typeface="Helvetica Neue Light" panose="02000403000000020004" pitchFamily="2" charset="0"/>
              </a:rPr>
              <a:t> License)</a:t>
            </a:r>
          </a:p>
          <a:p>
            <a:pPr algn="l">
              <a:lnSpc>
                <a:spcPct val="130000"/>
              </a:lnSpc>
            </a:pPr>
            <a:r>
              <a:rPr lang="en-US" sz="1400" dirty="0">
                <a:solidFill>
                  <a:schemeClr val="tx1">
                    <a:lumMod val="75000"/>
                    <a:lumOff val="25000"/>
                  </a:schemeClr>
                </a:solidFill>
              </a:rPr>
              <a:t>Effects of Colonization on First Foods</a:t>
            </a:r>
          </a:p>
          <a:p>
            <a:pPr algn="l">
              <a:lnSpc>
                <a:spcPct val="130000"/>
              </a:lnSpc>
            </a:pPr>
            <a:r>
              <a:rPr lang="en-US" sz="1400" dirty="0">
                <a:solidFill>
                  <a:schemeClr val="tx1">
                    <a:lumMod val="75000"/>
                    <a:lumOff val="25000"/>
                  </a:schemeClr>
                </a:solidFill>
                <a:latin typeface="Helvetica Neue Light" panose="02000403000000020004" pitchFamily="2" charset="0"/>
                <a:ea typeface="Helvetica Neue Light" panose="02000403000000020004" pitchFamily="2" charset="0"/>
              </a:rPr>
              <a:t>Barbed wire: Image #3556022 by </a:t>
            </a:r>
            <a:r>
              <a:rPr lang="en-US" sz="1400" dirty="0" err="1">
                <a:solidFill>
                  <a:schemeClr val="tx1">
                    <a:lumMod val="75000"/>
                    <a:lumOff val="25000"/>
                  </a:schemeClr>
                </a:solidFill>
                <a:latin typeface="Helvetica Neue Light" panose="02000403000000020004" pitchFamily="2" charset="0"/>
                <a:ea typeface="Helvetica Neue Light" panose="02000403000000020004" pitchFamily="2" charset="0"/>
              </a:rPr>
              <a:t>MabelAmber</a:t>
            </a:r>
            <a:r>
              <a:rPr lang="en-US" sz="14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1400" dirty="0" err="1">
                <a:solidFill>
                  <a:schemeClr val="tx1">
                    <a:lumMod val="75000"/>
                    <a:lumOff val="25000"/>
                  </a:schemeClr>
                </a:solidFill>
                <a:latin typeface="Helvetica Neue Light" panose="02000403000000020004" pitchFamily="2" charset="0"/>
                <a:ea typeface="Helvetica Neue Light" panose="02000403000000020004" pitchFamily="2" charset="0"/>
              </a:rPr>
              <a:t>Pixabay</a:t>
            </a:r>
            <a:r>
              <a:rPr lang="en-US" sz="1400" dirty="0">
                <a:solidFill>
                  <a:schemeClr val="tx1">
                    <a:lumMod val="75000"/>
                    <a:lumOff val="25000"/>
                  </a:schemeClr>
                </a:solidFill>
                <a:latin typeface="Helvetica Neue Light" panose="02000403000000020004" pitchFamily="2" charset="0"/>
                <a:ea typeface="Helvetica Neue Light" panose="02000403000000020004" pitchFamily="2" charset="0"/>
              </a:rPr>
              <a:t> License)</a:t>
            </a:r>
          </a:p>
          <a:p>
            <a:pPr algn="l">
              <a:lnSpc>
                <a:spcPct val="130000"/>
              </a:lnSpc>
            </a:pPr>
            <a:r>
              <a:rPr lang="en-US" sz="1400" dirty="0">
                <a:solidFill>
                  <a:schemeClr val="tx1">
                    <a:lumMod val="75000"/>
                    <a:lumOff val="25000"/>
                  </a:schemeClr>
                </a:solidFill>
                <a:latin typeface="Helvetica Neue Light" panose="02000403000000020004" pitchFamily="2" charset="0"/>
                <a:ea typeface="Helvetica Neue Light" panose="02000403000000020004" pitchFamily="2" charset="0"/>
              </a:rPr>
              <a:t>Logs: Image #336547 by Free-Photos (</a:t>
            </a:r>
            <a:r>
              <a:rPr lang="en-US" sz="1400" dirty="0" err="1">
                <a:solidFill>
                  <a:schemeClr val="tx1">
                    <a:lumMod val="75000"/>
                    <a:lumOff val="25000"/>
                  </a:schemeClr>
                </a:solidFill>
                <a:latin typeface="Helvetica Neue Light" panose="02000403000000020004" pitchFamily="2" charset="0"/>
                <a:ea typeface="Helvetica Neue Light" panose="02000403000000020004" pitchFamily="2" charset="0"/>
              </a:rPr>
              <a:t>Pixabay</a:t>
            </a:r>
            <a:r>
              <a:rPr lang="en-US" sz="1400" dirty="0">
                <a:solidFill>
                  <a:schemeClr val="tx1">
                    <a:lumMod val="75000"/>
                    <a:lumOff val="25000"/>
                  </a:schemeClr>
                </a:solidFill>
                <a:latin typeface="Helvetica Neue Light" panose="02000403000000020004" pitchFamily="2" charset="0"/>
                <a:ea typeface="Helvetica Neue Light" panose="02000403000000020004" pitchFamily="2" charset="0"/>
              </a:rPr>
              <a:t> License)</a:t>
            </a:r>
          </a:p>
          <a:p>
            <a:pPr algn="l">
              <a:lnSpc>
                <a:spcPct val="130000"/>
              </a:lnSpc>
            </a:pPr>
            <a:r>
              <a:rPr lang="en-US" sz="1400" dirty="0">
                <a:solidFill>
                  <a:schemeClr val="tx1">
                    <a:lumMod val="75000"/>
                    <a:lumOff val="25000"/>
                  </a:schemeClr>
                </a:solidFill>
                <a:latin typeface="Helvetica Neue Light" panose="02000403000000020004" pitchFamily="2" charset="0"/>
                <a:ea typeface="Helvetica Neue Light" panose="02000403000000020004" pitchFamily="2" charset="0"/>
              </a:rPr>
              <a:t>Cattle: Image #1238273 by Robert-Owen-Wahl (</a:t>
            </a:r>
            <a:r>
              <a:rPr lang="en-US" sz="1400" dirty="0" err="1">
                <a:solidFill>
                  <a:schemeClr val="tx1">
                    <a:lumMod val="75000"/>
                    <a:lumOff val="25000"/>
                  </a:schemeClr>
                </a:solidFill>
                <a:latin typeface="Helvetica Neue Light" panose="02000403000000020004" pitchFamily="2" charset="0"/>
                <a:ea typeface="Helvetica Neue Light" panose="02000403000000020004" pitchFamily="2" charset="0"/>
              </a:rPr>
              <a:t>Pixabay</a:t>
            </a:r>
            <a:r>
              <a:rPr lang="en-US" sz="1400" dirty="0">
                <a:solidFill>
                  <a:schemeClr val="tx1">
                    <a:lumMod val="75000"/>
                    <a:lumOff val="25000"/>
                  </a:schemeClr>
                </a:solidFill>
                <a:latin typeface="Helvetica Neue Light" panose="02000403000000020004" pitchFamily="2" charset="0"/>
                <a:ea typeface="Helvetica Neue Light" panose="02000403000000020004" pitchFamily="2" charset="0"/>
              </a:rPr>
              <a:t> License)</a:t>
            </a:r>
          </a:p>
          <a:p>
            <a:pPr algn="l">
              <a:lnSpc>
                <a:spcPct val="130000"/>
              </a:lnSpc>
            </a:pPr>
            <a:r>
              <a:rPr lang="en-US" sz="1400" dirty="0">
                <a:solidFill>
                  <a:schemeClr val="tx1">
                    <a:lumMod val="75000"/>
                    <a:lumOff val="25000"/>
                  </a:schemeClr>
                </a:solidFill>
                <a:latin typeface="Helvetica Neue Light" panose="02000403000000020004" pitchFamily="2" charset="0"/>
                <a:ea typeface="Helvetica Neue Light" panose="02000403000000020004" pitchFamily="2" charset="0"/>
              </a:rPr>
              <a:t>Wheat: Image #195642 by </a:t>
            </a:r>
            <a:r>
              <a:rPr lang="en-US" sz="1400" dirty="0" err="1">
                <a:solidFill>
                  <a:schemeClr val="tx1">
                    <a:lumMod val="75000"/>
                    <a:lumOff val="25000"/>
                  </a:schemeClr>
                </a:solidFill>
                <a:latin typeface="Helvetica Neue Light" panose="02000403000000020004" pitchFamily="2" charset="0"/>
                <a:ea typeface="Helvetica Neue Light" panose="02000403000000020004" pitchFamily="2" charset="0"/>
              </a:rPr>
              <a:t>realworkhard</a:t>
            </a:r>
            <a:r>
              <a:rPr lang="en-US" sz="14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1400" dirty="0" err="1">
                <a:solidFill>
                  <a:schemeClr val="tx1">
                    <a:lumMod val="75000"/>
                    <a:lumOff val="25000"/>
                  </a:schemeClr>
                </a:solidFill>
                <a:latin typeface="Helvetica Neue Light" panose="02000403000000020004" pitchFamily="2" charset="0"/>
                <a:ea typeface="Helvetica Neue Light" panose="02000403000000020004" pitchFamily="2" charset="0"/>
              </a:rPr>
              <a:t>Pixabay</a:t>
            </a:r>
            <a:r>
              <a:rPr lang="en-US" sz="1400" dirty="0">
                <a:solidFill>
                  <a:schemeClr val="tx1">
                    <a:lumMod val="75000"/>
                    <a:lumOff val="25000"/>
                  </a:schemeClr>
                </a:solidFill>
                <a:latin typeface="Helvetica Neue Light" panose="02000403000000020004" pitchFamily="2" charset="0"/>
                <a:ea typeface="Helvetica Neue Light" panose="02000403000000020004" pitchFamily="2" charset="0"/>
              </a:rPr>
              <a:t> License)</a:t>
            </a:r>
          </a:p>
          <a:p>
            <a:pPr algn="l">
              <a:lnSpc>
                <a:spcPct val="130000"/>
              </a:lnSpc>
            </a:pPr>
            <a:r>
              <a:rPr lang="en-US" sz="1400" dirty="0">
                <a:solidFill>
                  <a:schemeClr val="tx1">
                    <a:lumMod val="75000"/>
                    <a:lumOff val="25000"/>
                  </a:schemeClr>
                </a:solidFill>
                <a:latin typeface="Helvetica Neue Light" panose="02000403000000020004" pitchFamily="2" charset="0"/>
                <a:ea typeface="Helvetica Neue Light" panose="02000403000000020004" pitchFamily="2" charset="0"/>
              </a:rPr>
              <a:t>Dam: Image #929406 by </a:t>
            </a:r>
            <a:r>
              <a:rPr lang="en-US" sz="1400" dirty="0" err="1">
                <a:solidFill>
                  <a:schemeClr val="tx1">
                    <a:lumMod val="75000"/>
                    <a:lumOff val="25000"/>
                  </a:schemeClr>
                </a:solidFill>
                <a:latin typeface="Helvetica Neue Light" panose="02000403000000020004" pitchFamily="2" charset="0"/>
                <a:ea typeface="Helvetica Neue Light" panose="02000403000000020004" pitchFamily="2" charset="0"/>
              </a:rPr>
              <a:t>russmac</a:t>
            </a:r>
            <a:r>
              <a:rPr lang="en-US" sz="14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1400" dirty="0" err="1">
                <a:solidFill>
                  <a:schemeClr val="tx1">
                    <a:lumMod val="75000"/>
                    <a:lumOff val="25000"/>
                  </a:schemeClr>
                </a:solidFill>
                <a:latin typeface="Helvetica Neue Light" panose="02000403000000020004" pitchFamily="2" charset="0"/>
                <a:ea typeface="Helvetica Neue Light" panose="02000403000000020004" pitchFamily="2" charset="0"/>
              </a:rPr>
              <a:t>Pixabay</a:t>
            </a:r>
            <a:r>
              <a:rPr lang="en-US" sz="1400" dirty="0">
                <a:solidFill>
                  <a:schemeClr val="tx1">
                    <a:lumMod val="75000"/>
                    <a:lumOff val="25000"/>
                  </a:schemeClr>
                </a:solidFill>
                <a:latin typeface="Helvetica Neue Light" panose="02000403000000020004" pitchFamily="2" charset="0"/>
                <a:ea typeface="Helvetica Neue Light" panose="02000403000000020004" pitchFamily="2" charset="0"/>
              </a:rPr>
              <a:t> License)</a:t>
            </a:r>
          </a:p>
          <a:p>
            <a:pPr algn="l">
              <a:lnSpc>
                <a:spcPct val="130000"/>
              </a:lnSpc>
            </a:pPr>
            <a:r>
              <a:rPr lang="en-US" sz="1400" dirty="0">
                <a:solidFill>
                  <a:schemeClr val="tx1">
                    <a:lumMod val="75000"/>
                    <a:lumOff val="25000"/>
                  </a:schemeClr>
                </a:solidFill>
                <a:latin typeface="Helvetica Neue Light" panose="02000403000000020004" pitchFamily="2" charset="0"/>
                <a:ea typeface="Helvetica Neue Light" panose="02000403000000020004" pitchFamily="2" charset="0"/>
              </a:rPr>
              <a:t>Fast food: Image #2564658 by </a:t>
            </a:r>
            <a:r>
              <a:rPr lang="en-US" sz="1400" dirty="0" err="1">
                <a:solidFill>
                  <a:schemeClr val="tx1">
                    <a:lumMod val="75000"/>
                    <a:lumOff val="25000"/>
                  </a:schemeClr>
                </a:solidFill>
                <a:latin typeface="Helvetica Neue Light" panose="02000403000000020004" pitchFamily="2" charset="0"/>
                <a:ea typeface="Helvetica Neue Light" panose="02000403000000020004" pitchFamily="2" charset="0"/>
              </a:rPr>
              <a:t>StockSnap</a:t>
            </a:r>
            <a:r>
              <a:rPr lang="en-US" sz="14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1400" dirty="0" err="1">
                <a:solidFill>
                  <a:schemeClr val="tx1">
                    <a:lumMod val="75000"/>
                    <a:lumOff val="25000"/>
                  </a:schemeClr>
                </a:solidFill>
                <a:latin typeface="Helvetica Neue Light" panose="02000403000000020004" pitchFamily="2" charset="0"/>
                <a:ea typeface="Helvetica Neue Light" panose="02000403000000020004" pitchFamily="2" charset="0"/>
              </a:rPr>
              <a:t>Pixabay</a:t>
            </a:r>
            <a:r>
              <a:rPr lang="en-US" sz="1400" dirty="0">
                <a:solidFill>
                  <a:schemeClr val="tx1">
                    <a:lumMod val="75000"/>
                    <a:lumOff val="25000"/>
                  </a:schemeClr>
                </a:solidFill>
                <a:latin typeface="Helvetica Neue Light" panose="02000403000000020004" pitchFamily="2" charset="0"/>
                <a:ea typeface="Helvetica Neue Light" panose="02000403000000020004" pitchFamily="2" charset="0"/>
              </a:rPr>
              <a:t> License)</a:t>
            </a:r>
          </a:p>
          <a:p>
            <a:pPr algn="l">
              <a:lnSpc>
                <a:spcPct val="110000"/>
              </a:lnSpc>
            </a:pPr>
            <a:endParaRPr lang="en-US" sz="1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851700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10197354" cy="723901"/>
          </a:xfrm>
        </p:spPr>
        <p:txBody>
          <a:bodyPr lIns="0" tIns="0" rIns="0" bIns="0" anchor="t" anchorCtr="0">
            <a:noAutofit/>
          </a:bodyPr>
          <a:lstStyle/>
          <a:p>
            <a:r>
              <a:rPr lang="en-US" dirty="0"/>
              <a:t>How do humans get food?</a:t>
            </a:r>
            <a:endParaRPr lang="en-US" sz="4400" dirty="0"/>
          </a:p>
        </p:txBody>
      </p:sp>
      <p:graphicFrame>
        <p:nvGraphicFramePr>
          <p:cNvPr id="4" name="Table 3" title="The pros and cons of hunting/Gathering versus Agriculture">
            <a:extLst>
              <a:ext uri="{FF2B5EF4-FFF2-40B4-BE49-F238E27FC236}">
                <a16:creationId xmlns:a16="http://schemas.microsoft.com/office/drawing/2014/main" id="{3CFD2D79-AA86-5647-93FD-37F0D85AF15F}"/>
              </a:ext>
            </a:extLst>
          </p:cNvPr>
          <p:cNvGraphicFramePr>
            <a:graphicFrameLocks noGrp="1"/>
          </p:cNvGraphicFramePr>
          <p:nvPr>
            <p:extLst>
              <p:ext uri="{D42A27DB-BD31-4B8C-83A1-F6EECF244321}">
                <p14:modId xmlns:p14="http://schemas.microsoft.com/office/powerpoint/2010/main" val="3432009622"/>
              </p:ext>
            </p:extLst>
          </p:nvPr>
        </p:nvGraphicFramePr>
        <p:xfrm>
          <a:off x="1467507" y="1500352"/>
          <a:ext cx="9256986" cy="3773838"/>
        </p:xfrm>
        <a:graphic>
          <a:graphicData uri="http://schemas.openxmlformats.org/drawingml/2006/table">
            <a:tbl>
              <a:tblPr firstRow="1" bandRow="1">
                <a:tableStyleId>{5C22544A-7EE6-4342-B048-85BDC9FD1C3A}</a:tableStyleId>
              </a:tblPr>
              <a:tblGrid>
                <a:gridCol w="4506310">
                  <a:extLst>
                    <a:ext uri="{9D8B030D-6E8A-4147-A177-3AD203B41FA5}">
                      <a16:colId xmlns:a16="http://schemas.microsoft.com/office/drawing/2014/main" val="664485511"/>
                    </a:ext>
                  </a:extLst>
                </a:gridCol>
                <a:gridCol w="4750676">
                  <a:extLst>
                    <a:ext uri="{9D8B030D-6E8A-4147-A177-3AD203B41FA5}">
                      <a16:colId xmlns:a16="http://schemas.microsoft.com/office/drawing/2014/main" val="629758890"/>
                    </a:ext>
                  </a:extLst>
                </a:gridCol>
              </a:tblGrid>
              <a:tr h="363921">
                <a:tc>
                  <a:txBody>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Hunting and Gathering</a:t>
                      </a:r>
                    </a:p>
                  </a:txBody>
                  <a:tcPr>
                    <a:solidFill>
                      <a:srgbClr val="1B73B9"/>
                    </a:solidFill>
                  </a:tcPr>
                </a:tc>
                <a:tc>
                  <a:txBody>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Agriculture</a:t>
                      </a:r>
                    </a:p>
                  </a:txBody>
                  <a:tcPr>
                    <a:solidFill>
                      <a:srgbClr val="1B73B9"/>
                    </a:solidFill>
                  </a:tcPr>
                </a:tc>
                <a:extLst>
                  <a:ext uri="{0D108BD9-81ED-4DB2-BD59-A6C34878D82A}">
                    <a16:rowId xmlns:a16="http://schemas.microsoft.com/office/drawing/2014/main" val="2024325837"/>
                  </a:ext>
                </a:extLst>
              </a:tr>
              <a:tr h="1299430">
                <a:tc>
                  <a:txBody>
                    <a:bodyPr/>
                    <a:lstStyle/>
                    <a:p>
                      <a:pPr>
                        <a:spcAft>
                          <a:spcPts val="600"/>
                        </a:spcAft>
                      </a:pPr>
                      <a:r>
                        <a:rPr lang="en-US" sz="1600" b="0" i="0" dirty="0">
                          <a:latin typeface="Helvetica Neue Medium" panose="02000503000000020004" pitchFamily="2" charset="0"/>
                          <a:ea typeface="Helvetica Neue Medium" panose="02000503000000020004" pitchFamily="2" charset="0"/>
                          <a:cs typeface="Helvetica Neue Medium" panose="02000503000000020004" pitchFamily="2" charset="0"/>
                        </a:rPr>
                        <a:t>Pros</a:t>
                      </a:r>
                    </a:p>
                    <a:p>
                      <a:pPr marL="285750" indent="-19431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Diverse, nutritious sources of food</a:t>
                      </a:r>
                    </a:p>
                    <a:p>
                      <a:pPr marL="285750" indent="-19431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Less impact on the land</a:t>
                      </a:r>
                    </a:p>
                    <a:p>
                      <a:pPr marL="285750" indent="-19431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More egalitarian; everyone contributes</a:t>
                      </a:r>
                    </a:p>
                    <a:p>
                      <a:pPr marL="285750" indent="-194310">
                        <a:buFont typeface="Arial" panose="020B0604020202020204" pitchFamily="34" charset="0"/>
                        <a:buChar char="•"/>
                      </a:pP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Requires physical activity that contributes </a:t>
                      </a:r>
                      <a:b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b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to health</a:t>
                      </a:r>
                    </a:p>
                    <a:p>
                      <a:pPr marL="0" indent="0">
                        <a:buFont typeface="Arial" panose="020B0604020202020204" pitchFamily="34" charset="0"/>
                        <a:buNone/>
                      </a:pPr>
                      <a:endPar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solidFill>
                      <a:schemeClr val="bg1">
                        <a:lumMod val="95000"/>
                      </a:schemeClr>
                    </a:solidFill>
                  </a:tcPr>
                </a:tc>
                <a:tc>
                  <a:txBody>
                    <a:bodyPr/>
                    <a:lstStyle/>
                    <a:p>
                      <a:pPr>
                        <a:spcAft>
                          <a:spcPts val="600"/>
                        </a:spcAft>
                      </a:pPr>
                      <a:r>
                        <a:rPr lang="en-US" sz="1600" b="0" i="0" dirty="0">
                          <a:latin typeface="Helvetica Neue Medium" panose="02000503000000020004" pitchFamily="2" charset="0"/>
                          <a:ea typeface="Helvetica Neue Medium" panose="02000503000000020004" pitchFamily="2" charset="0"/>
                          <a:cs typeface="Helvetica Neue Medium" panose="02000503000000020004" pitchFamily="2" charset="0"/>
                        </a:rPr>
                        <a:t>Pros</a:t>
                      </a:r>
                    </a:p>
                    <a:p>
                      <a:pPr marL="285750" indent="-19431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More predictable supply of food</a:t>
                      </a:r>
                    </a:p>
                    <a:p>
                      <a:pPr marL="285750" indent="-19431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Supports larger groups of people</a:t>
                      </a:r>
                    </a:p>
                    <a:p>
                      <a:pPr marL="285750" indent="-19431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Allows for specialization (some people farm, </a:t>
                      </a:r>
                      <a:br>
                        <a:rPr lang="en-US" sz="1600" dirty="0">
                          <a:latin typeface="Helvetica Neue" panose="02000503000000020004" pitchFamily="2" charset="0"/>
                          <a:ea typeface="Helvetica Neue" panose="02000503000000020004" pitchFamily="2" charset="0"/>
                          <a:cs typeface="Helvetica Neue" panose="02000503000000020004" pitchFamily="2" charset="0"/>
                        </a:rPr>
                      </a:br>
                      <a:r>
                        <a:rPr lang="en-US" sz="1600" dirty="0">
                          <a:latin typeface="Helvetica Neue" panose="02000503000000020004" pitchFamily="2" charset="0"/>
                          <a:ea typeface="Helvetica Neue" panose="02000503000000020004" pitchFamily="2" charset="0"/>
                          <a:cs typeface="Helvetica Neue" panose="02000503000000020004" pitchFamily="2" charset="0"/>
                        </a:rPr>
                        <a:t>others do different jobs)</a:t>
                      </a:r>
                    </a:p>
                  </a:txBody>
                  <a:tcPr>
                    <a:solidFill>
                      <a:schemeClr val="bg1">
                        <a:lumMod val="95000"/>
                      </a:schemeClr>
                    </a:solidFill>
                  </a:tcPr>
                </a:tc>
                <a:extLst>
                  <a:ext uri="{0D108BD9-81ED-4DB2-BD59-A6C34878D82A}">
                    <a16:rowId xmlns:a16="http://schemas.microsoft.com/office/drawing/2014/main" val="1861572132"/>
                  </a:ext>
                </a:extLst>
              </a:tr>
              <a:tr h="1533558">
                <a:tc>
                  <a:txBody>
                    <a:bodyPr/>
                    <a:lstStyle/>
                    <a:p>
                      <a:pPr>
                        <a:spcAft>
                          <a:spcPts val="600"/>
                        </a:spcAft>
                      </a:pPr>
                      <a:r>
                        <a:rPr lang="en-US" sz="1600" b="0" i="0" dirty="0">
                          <a:latin typeface="Helvetica Neue Medium" panose="02000503000000020004" pitchFamily="2" charset="0"/>
                          <a:ea typeface="Helvetica Neue Medium" panose="02000503000000020004" pitchFamily="2" charset="0"/>
                          <a:cs typeface="Helvetica Neue Medium" panose="02000503000000020004" pitchFamily="2" charset="0"/>
                        </a:rPr>
                        <a:t>Cons</a:t>
                      </a:r>
                    </a:p>
                    <a:p>
                      <a:pPr marL="285750" indent="-19431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Lots of hard, sometimes risky work</a:t>
                      </a:r>
                    </a:p>
                    <a:p>
                      <a:pPr marL="285750" indent="-19431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Can only support families or small bands </a:t>
                      </a:r>
                      <a:br>
                        <a:rPr lang="en-US" sz="1600" dirty="0">
                          <a:latin typeface="Helvetica Neue" panose="02000503000000020004" pitchFamily="2" charset="0"/>
                          <a:ea typeface="Helvetica Neue" panose="02000503000000020004" pitchFamily="2" charset="0"/>
                          <a:cs typeface="Helvetica Neue" panose="02000503000000020004" pitchFamily="2" charset="0"/>
                        </a:rPr>
                      </a:br>
                      <a:r>
                        <a:rPr lang="en-US" sz="1600" dirty="0">
                          <a:latin typeface="Helvetica Neue" panose="02000503000000020004" pitchFamily="2" charset="0"/>
                          <a:ea typeface="Helvetica Neue" panose="02000503000000020004" pitchFamily="2" charset="0"/>
                          <a:cs typeface="Helvetica Neue" panose="02000503000000020004" pitchFamily="2" charset="0"/>
                        </a:rPr>
                        <a:t>of people</a:t>
                      </a:r>
                    </a:p>
                    <a:p>
                      <a:pPr marL="285750" indent="-19431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Unpredictability of food supplies</a:t>
                      </a:r>
                    </a:p>
                  </a:txBody>
                  <a:tcPr>
                    <a:solidFill>
                      <a:schemeClr val="bg1">
                        <a:lumMod val="95000"/>
                      </a:schemeClr>
                    </a:solidFill>
                  </a:tcPr>
                </a:tc>
                <a:tc>
                  <a:txBody>
                    <a:bodyPr/>
                    <a:lstStyle/>
                    <a:p>
                      <a:pPr>
                        <a:spcAft>
                          <a:spcPts val="600"/>
                        </a:spcAft>
                      </a:pPr>
                      <a:r>
                        <a:rPr lang="en-US" sz="1600" b="0" i="0" dirty="0">
                          <a:latin typeface="Helvetica Neue Medium" panose="02000503000000020004" pitchFamily="2" charset="0"/>
                          <a:ea typeface="Helvetica Neue Medium" panose="02000503000000020004" pitchFamily="2" charset="0"/>
                          <a:cs typeface="Helvetica Neue Medium" panose="02000503000000020004" pitchFamily="2" charset="0"/>
                        </a:rPr>
                        <a:t>Cons</a:t>
                      </a:r>
                    </a:p>
                    <a:p>
                      <a:pPr marL="285750" indent="-194310">
                        <a:buFont typeface="Arial" panose="020B0604020202020204" pitchFamily="34" charset="0"/>
                        <a:buChar char="•"/>
                      </a:pPr>
                      <a:r>
                        <a:rPr lang="en-US" sz="1600" kern="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Risk of crop failures</a:t>
                      </a:r>
                    </a:p>
                    <a:p>
                      <a:pPr marL="285750" indent="-194310">
                        <a:buFont typeface="Arial" panose="020B0604020202020204" pitchFamily="34" charset="0"/>
                        <a:buChar char="•"/>
                      </a:pPr>
                      <a:r>
                        <a:rPr lang="en-US" sz="1600" kern="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Inequality</a:t>
                      </a:r>
                    </a:p>
                    <a:p>
                      <a:pPr marL="285750" indent="-194310">
                        <a:buFont typeface="Arial" panose="020B0604020202020204" pitchFamily="34" charset="0"/>
                        <a:buChar char="•"/>
                      </a:pPr>
                      <a:r>
                        <a:rPr lang="en-US" sz="1600" kern="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Can use a lot of resources (land, fuel, etc.)</a:t>
                      </a:r>
                    </a:p>
                    <a:p>
                      <a:pPr marL="285750" indent="-285750">
                        <a:buFont typeface="Arial" panose="020B0604020202020204" pitchFamily="34" charset="0"/>
                        <a:buChar char="•"/>
                      </a:pPr>
                      <a:endParaRPr lang="en-US" sz="1600" kern="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endParaRPr>
                    </a:p>
                  </a:txBody>
                  <a:tcPr>
                    <a:solidFill>
                      <a:schemeClr val="bg1">
                        <a:lumMod val="95000"/>
                      </a:schemeClr>
                    </a:solidFill>
                  </a:tcPr>
                </a:tc>
                <a:extLst>
                  <a:ext uri="{0D108BD9-81ED-4DB2-BD59-A6C34878D82A}">
                    <a16:rowId xmlns:a16="http://schemas.microsoft.com/office/drawing/2014/main" val="156773742"/>
                  </a:ext>
                </a:extLst>
              </a:tr>
            </a:tbl>
          </a:graphicData>
        </a:graphic>
      </p:graphicFrame>
    </p:spTree>
    <p:extLst>
      <p:ext uri="{BB962C8B-B14F-4D97-AF65-F5344CB8AC3E}">
        <p14:creationId xmlns:p14="http://schemas.microsoft.com/office/powerpoint/2010/main" val="3340403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What are first foods?</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990600" y="2438399"/>
            <a:ext cx="8973206" cy="3657601"/>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200"/>
              </a:spcAft>
            </a:pP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Foods eaten by Indigenous people prior to contact with or colonization by non-Indigenous people.</a:t>
            </a:r>
          </a:p>
        </p:txBody>
      </p:sp>
    </p:spTree>
    <p:extLst>
      <p:ext uri="{BB962C8B-B14F-4D97-AF65-F5344CB8AC3E}">
        <p14:creationId xmlns:p14="http://schemas.microsoft.com/office/powerpoint/2010/main" val="4206046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Oregon First Foods (A Sampling)</a:t>
            </a:r>
            <a:endParaRPr lang="en-US" sz="4400" dirty="0"/>
          </a:p>
        </p:txBody>
      </p:sp>
      <p:sp>
        <p:nvSpPr>
          <p:cNvPr id="13" name="TextBox 1">
            <a:extLst>
              <a:ext uri="{FF2B5EF4-FFF2-40B4-BE49-F238E27FC236}">
                <a16:creationId xmlns:a16="http://schemas.microsoft.com/office/drawing/2014/main" id="{BA446AEC-1666-B942-9D98-4F978040E6BE}"/>
              </a:ext>
            </a:extLst>
          </p:cNvPr>
          <p:cNvSpPr txBox="1"/>
          <p:nvPr/>
        </p:nvSpPr>
        <p:spPr>
          <a:xfrm>
            <a:off x="1316006" y="3305768"/>
            <a:ext cx="1428856" cy="338554"/>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n-US" sz="1600" dirty="0">
                <a:latin typeface="Helvetica Neue Light" panose="02000403000000020004" pitchFamily="2" charset="0"/>
                <a:ea typeface="Helvetica Neue Light" panose="02000403000000020004" pitchFamily="2" charset="0"/>
                <a:cs typeface="Helvetica Neue" panose="02000503000000020004" pitchFamily="2" charset="0"/>
              </a:rPr>
              <a:t>Huckleberries</a:t>
            </a:r>
          </a:p>
        </p:txBody>
      </p:sp>
      <p:sp>
        <p:nvSpPr>
          <p:cNvPr id="15" name="TextBox 1">
            <a:extLst>
              <a:ext uri="{FF2B5EF4-FFF2-40B4-BE49-F238E27FC236}">
                <a16:creationId xmlns:a16="http://schemas.microsoft.com/office/drawing/2014/main" id="{1177A57C-DA20-7441-9D46-4EC117F849E4}"/>
              </a:ext>
            </a:extLst>
          </p:cNvPr>
          <p:cNvSpPr txBox="1"/>
          <p:nvPr/>
        </p:nvSpPr>
        <p:spPr>
          <a:xfrm>
            <a:off x="3665333" y="3305217"/>
            <a:ext cx="2648124" cy="338554"/>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n-US" sz="1600" dirty="0">
                <a:latin typeface="Helvetica Neue Light" panose="02000403000000020004" pitchFamily="2" charset="0"/>
                <a:ea typeface="Helvetica Neue Light" panose="02000403000000020004" pitchFamily="2" charset="0"/>
                <a:cs typeface="Helvetica Neue" panose="02000503000000020004" pitchFamily="2" charset="0"/>
              </a:rPr>
              <a:t>Camas bulbs</a:t>
            </a:r>
          </a:p>
        </p:txBody>
      </p:sp>
      <p:pic>
        <p:nvPicPr>
          <p:cNvPr id="17" name="Picture 16" descr="mortar_acorn_process058_lg[1]">
            <a:extLst>
              <a:ext uri="{FF2B5EF4-FFF2-40B4-BE49-F238E27FC236}">
                <a16:creationId xmlns:a16="http://schemas.microsoft.com/office/drawing/2014/main" id="{454BB3AA-FEFE-3046-BB5B-FBEF762C519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230" t="1423" r="1" b="5853"/>
          <a:stretch/>
        </p:blipFill>
        <p:spPr bwMode="auto">
          <a:xfrm>
            <a:off x="6841313" y="1494458"/>
            <a:ext cx="1721825" cy="1746297"/>
          </a:xfrm>
          <a:prstGeom prst="ellipse">
            <a:avLst/>
          </a:prstGeom>
          <a:noFill/>
          <a:extLst>
            <a:ext uri="{909E8E84-426E-40DD-AFC4-6F175D3DCCD1}">
              <a14:hiddenFill xmlns:a14="http://schemas.microsoft.com/office/drawing/2010/main">
                <a:solidFill>
                  <a:srgbClr val="FFFFFF"/>
                </a:solidFill>
              </a14:hiddenFill>
            </a:ext>
          </a:extLst>
        </p:spPr>
      </p:pic>
      <p:sp>
        <p:nvSpPr>
          <p:cNvPr id="18" name="TextBox 1">
            <a:extLst>
              <a:ext uri="{FF2B5EF4-FFF2-40B4-BE49-F238E27FC236}">
                <a16:creationId xmlns:a16="http://schemas.microsoft.com/office/drawing/2014/main" id="{EB4CB0EE-04AE-D14D-BFF4-D3FAC58E8871}"/>
              </a:ext>
            </a:extLst>
          </p:cNvPr>
          <p:cNvSpPr txBox="1"/>
          <p:nvPr/>
        </p:nvSpPr>
        <p:spPr>
          <a:xfrm>
            <a:off x="7023567" y="3301189"/>
            <a:ext cx="1357316" cy="338554"/>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n-US" sz="1600" dirty="0">
                <a:latin typeface="Helvetica Neue Light" panose="02000403000000020004" pitchFamily="2" charset="0"/>
                <a:ea typeface="Helvetica Neue Light" panose="02000403000000020004" pitchFamily="2" charset="0"/>
                <a:cs typeface="Helvetica Neue" panose="02000503000000020004" pitchFamily="2" charset="0"/>
              </a:rPr>
              <a:t>Acorns</a:t>
            </a:r>
          </a:p>
        </p:txBody>
      </p:sp>
      <p:pic>
        <p:nvPicPr>
          <p:cNvPr id="19" name="Picture 18" title="&quot;&quot;">
            <a:extLst>
              <a:ext uri="{FF2B5EF4-FFF2-40B4-BE49-F238E27FC236}">
                <a16:creationId xmlns:a16="http://schemas.microsoft.com/office/drawing/2014/main" id="{3E1356B8-A576-5942-B8A6-8F41325A1E5B}"/>
              </a:ext>
            </a:extLst>
          </p:cNvPr>
          <p:cNvPicPr>
            <a:picLocks noChangeAspect="1"/>
          </p:cNvPicPr>
          <p:nvPr/>
        </p:nvPicPr>
        <p:blipFill rotWithShape="1">
          <a:blip r:embed="rId4">
            <a:extLst>
              <a:ext uri="{28A0092B-C50C-407E-A947-70E740481C1C}">
                <a14:useLocalDpi xmlns:a14="http://schemas.microsoft.com/office/drawing/2010/main" val="0"/>
              </a:ext>
            </a:extLst>
          </a:blip>
          <a:srcRect t="7190" b="18649"/>
          <a:stretch/>
        </p:blipFill>
        <p:spPr>
          <a:xfrm>
            <a:off x="9271742" y="1494458"/>
            <a:ext cx="1763787" cy="1744041"/>
          </a:xfrm>
          <a:prstGeom prst="ellipse">
            <a:avLst/>
          </a:prstGeom>
        </p:spPr>
      </p:pic>
      <p:sp>
        <p:nvSpPr>
          <p:cNvPr id="20" name="TextBox 1">
            <a:extLst>
              <a:ext uri="{FF2B5EF4-FFF2-40B4-BE49-F238E27FC236}">
                <a16:creationId xmlns:a16="http://schemas.microsoft.com/office/drawing/2014/main" id="{52587769-0B75-384B-AC23-F753D5508CCE}"/>
              </a:ext>
            </a:extLst>
          </p:cNvPr>
          <p:cNvSpPr txBox="1"/>
          <p:nvPr/>
        </p:nvSpPr>
        <p:spPr>
          <a:xfrm>
            <a:off x="9495622" y="3301189"/>
            <a:ext cx="1316027" cy="584775"/>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n-US" sz="1600" dirty="0">
                <a:latin typeface="Helvetica Neue Light" panose="02000403000000020004" pitchFamily="2" charset="0"/>
                <a:ea typeface="Helvetica Neue Light" panose="02000403000000020004" pitchFamily="2" charset="0"/>
                <a:cs typeface="Helvetica Neue" panose="02000503000000020004" pitchFamily="2" charset="0"/>
              </a:rPr>
              <a:t>Fiddleheads (ferns)</a:t>
            </a:r>
          </a:p>
        </p:txBody>
      </p:sp>
      <p:pic>
        <p:nvPicPr>
          <p:cNvPr id="21" name="Picture 20" descr="Duck">
            <a:extLst>
              <a:ext uri="{FF2B5EF4-FFF2-40B4-BE49-F238E27FC236}">
                <a16:creationId xmlns:a16="http://schemas.microsoft.com/office/drawing/2014/main" id="{280F77A7-7FC4-A940-9DC4-B5C2EB8842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2084" y="4332625"/>
            <a:ext cx="2103103" cy="1377755"/>
          </a:xfrm>
          <a:prstGeom prst="rect">
            <a:avLst/>
          </a:prstGeom>
        </p:spPr>
      </p:pic>
      <p:sp>
        <p:nvSpPr>
          <p:cNvPr id="22" name="TextBox 1">
            <a:extLst>
              <a:ext uri="{FF2B5EF4-FFF2-40B4-BE49-F238E27FC236}">
                <a16:creationId xmlns:a16="http://schemas.microsoft.com/office/drawing/2014/main" id="{A030D9DF-085B-4444-A2E1-C5263ED23B2A}"/>
              </a:ext>
            </a:extLst>
          </p:cNvPr>
          <p:cNvSpPr txBox="1"/>
          <p:nvPr/>
        </p:nvSpPr>
        <p:spPr>
          <a:xfrm>
            <a:off x="9362680" y="5813060"/>
            <a:ext cx="1581911" cy="338554"/>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n-US" sz="1600" dirty="0">
                <a:latin typeface="Helvetica Neue Light" panose="02000403000000020004" pitchFamily="2" charset="0"/>
                <a:ea typeface="Helvetica Neue Light" panose="02000403000000020004" pitchFamily="2" charset="0"/>
                <a:cs typeface="Helvetica Neue" panose="02000503000000020004" pitchFamily="2" charset="0"/>
              </a:rPr>
              <a:t>Duck</a:t>
            </a:r>
          </a:p>
        </p:txBody>
      </p:sp>
      <p:sp>
        <p:nvSpPr>
          <p:cNvPr id="24" name="TextBox 1">
            <a:extLst>
              <a:ext uri="{FF2B5EF4-FFF2-40B4-BE49-F238E27FC236}">
                <a16:creationId xmlns:a16="http://schemas.microsoft.com/office/drawing/2014/main" id="{75228849-AA77-3748-8DA8-DE89E82C8B5B}"/>
              </a:ext>
            </a:extLst>
          </p:cNvPr>
          <p:cNvSpPr txBox="1"/>
          <p:nvPr/>
        </p:nvSpPr>
        <p:spPr>
          <a:xfrm>
            <a:off x="7023567" y="5806672"/>
            <a:ext cx="1357316" cy="338554"/>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n-US" sz="1600" dirty="0">
                <a:latin typeface="Helvetica Neue Light" panose="02000403000000020004" pitchFamily="2" charset="0"/>
                <a:ea typeface="Helvetica Neue Light" panose="02000403000000020004" pitchFamily="2" charset="0"/>
                <a:cs typeface="Helvetica Neue" panose="02000503000000020004" pitchFamily="2" charset="0"/>
              </a:rPr>
              <a:t>Elk</a:t>
            </a:r>
          </a:p>
        </p:txBody>
      </p:sp>
      <p:sp>
        <p:nvSpPr>
          <p:cNvPr id="26" name="TextBox 1">
            <a:extLst>
              <a:ext uri="{FF2B5EF4-FFF2-40B4-BE49-F238E27FC236}">
                <a16:creationId xmlns:a16="http://schemas.microsoft.com/office/drawing/2014/main" id="{8D1332B2-A16B-F246-8938-A4AD3E71D161}"/>
              </a:ext>
            </a:extLst>
          </p:cNvPr>
          <p:cNvSpPr txBox="1"/>
          <p:nvPr/>
        </p:nvSpPr>
        <p:spPr>
          <a:xfrm>
            <a:off x="3595325" y="5803478"/>
            <a:ext cx="2788141" cy="338554"/>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n-US" sz="1600" dirty="0">
                <a:latin typeface="Helvetica Neue Light" panose="02000403000000020004" pitchFamily="2" charset="0"/>
                <a:ea typeface="Helvetica Neue Light" panose="02000403000000020004" pitchFamily="2" charset="0"/>
                <a:cs typeface="Helvetica Neue" panose="02000503000000020004" pitchFamily="2" charset="0"/>
              </a:rPr>
              <a:t>Lamprey</a:t>
            </a:r>
          </a:p>
        </p:txBody>
      </p:sp>
      <p:sp>
        <p:nvSpPr>
          <p:cNvPr id="28" name="TextBox 1">
            <a:extLst>
              <a:ext uri="{FF2B5EF4-FFF2-40B4-BE49-F238E27FC236}">
                <a16:creationId xmlns:a16="http://schemas.microsoft.com/office/drawing/2014/main" id="{C710EA6C-F3B2-264B-AEE7-C13A1AA0035C}"/>
              </a:ext>
            </a:extLst>
          </p:cNvPr>
          <p:cNvSpPr txBox="1"/>
          <p:nvPr/>
        </p:nvSpPr>
        <p:spPr>
          <a:xfrm>
            <a:off x="940117" y="5809866"/>
            <a:ext cx="2180634" cy="338554"/>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n-US" sz="1600" dirty="0">
                <a:latin typeface="Helvetica Neue Light" panose="02000403000000020004" pitchFamily="2" charset="0"/>
                <a:ea typeface="Helvetica Neue Light" panose="02000403000000020004" pitchFamily="2" charset="0"/>
                <a:cs typeface="Helvetica Neue" panose="02000503000000020004" pitchFamily="2" charset="0"/>
              </a:rPr>
              <a:t>Salmon</a:t>
            </a:r>
          </a:p>
        </p:txBody>
      </p:sp>
      <p:pic>
        <p:nvPicPr>
          <p:cNvPr id="29" name="Picture 28" descr="An elk standing on a lush green field&#10;&#10;Description automatically generated">
            <a:extLst>
              <a:ext uri="{FF2B5EF4-FFF2-40B4-BE49-F238E27FC236}">
                <a16:creationId xmlns:a16="http://schemas.microsoft.com/office/drawing/2014/main" id="{B74206FB-9B5F-0E49-A4D9-7694ACCE69DA}"/>
              </a:ext>
            </a:extLst>
          </p:cNvPr>
          <p:cNvPicPr>
            <a:picLocks noChangeAspect="1"/>
          </p:cNvPicPr>
          <p:nvPr/>
        </p:nvPicPr>
        <p:blipFill rotWithShape="1">
          <a:blip r:embed="rId6"/>
          <a:srcRect l="24356" t="10529" r="19076" b="18137"/>
          <a:stretch/>
        </p:blipFill>
        <p:spPr>
          <a:xfrm>
            <a:off x="6882813" y="4332626"/>
            <a:ext cx="1638825" cy="1377755"/>
          </a:xfrm>
          <a:prstGeom prst="rect">
            <a:avLst/>
          </a:prstGeom>
        </p:spPr>
      </p:pic>
      <p:pic>
        <p:nvPicPr>
          <p:cNvPr id="4" name="Picture 3" descr="A vase filled with purple flowers&#10;&#10;Description automatically generated">
            <a:extLst>
              <a:ext uri="{FF2B5EF4-FFF2-40B4-BE49-F238E27FC236}">
                <a16:creationId xmlns:a16="http://schemas.microsoft.com/office/drawing/2014/main" id="{2080DDA4-D789-3141-A84B-4E3BA6355973}"/>
              </a:ext>
            </a:extLst>
          </p:cNvPr>
          <p:cNvPicPr>
            <a:picLocks noChangeAspect="1"/>
          </p:cNvPicPr>
          <p:nvPr/>
        </p:nvPicPr>
        <p:blipFill rotWithShape="1">
          <a:blip r:embed="rId7"/>
          <a:srcRect l="6798" t="2794" r="6431" b="32611"/>
          <a:stretch/>
        </p:blipFill>
        <p:spPr>
          <a:xfrm>
            <a:off x="4109680" y="1494458"/>
            <a:ext cx="1759431" cy="1746297"/>
          </a:xfrm>
          <a:prstGeom prst="ellipse">
            <a:avLst/>
          </a:prstGeom>
        </p:spPr>
      </p:pic>
      <p:pic>
        <p:nvPicPr>
          <p:cNvPr id="6" name="Picture 5" descr="Salmon underwater&#10;Description automatically generated">
            <a:extLst>
              <a:ext uri="{FF2B5EF4-FFF2-40B4-BE49-F238E27FC236}">
                <a16:creationId xmlns:a16="http://schemas.microsoft.com/office/drawing/2014/main" id="{6A1A0CA0-FCC2-B841-B67A-7C8D7685EECF}"/>
              </a:ext>
            </a:extLst>
          </p:cNvPr>
          <p:cNvPicPr>
            <a:picLocks noChangeAspect="1"/>
          </p:cNvPicPr>
          <p:nvPr/>
        </p:nvPicPr>
        <p:blipFill>
          <a:blip r:embed="rId8"/>
          <a:stretch>
            <a:fillRect/>
          </a:stretch>
        </p:blipFill>
        <p:spPr>
          <a:xfrm>
            <a:off x="997118" y="4332625"/>
            <a:ext cx="2066633" cy="1377756"/>
          </a:xfrm>
          <a:prstGeom prst="rect">
            <a:avLst/>
          </a:prstGeom>
        </p:spPr>
      </p:pic>
      <p:pic>
        <p:nvPicPr>
          <p:cNvPr id="9" name="Picture 8" descr="A close up of a flower&#10;&#10;Description automatically generated">
            <a:extLst>
              <a:ext uri="{FF2B5EF4-FFF2-40B4-BE49-F238E27FC236}">
                <a16:creationId xmlns:a16="http://schemas.microsoft.com/office/drawing/2014/main" id="{8ED0BB2D-CFDB-5A41-8E27-FC77E7F22964}"/>
              </a:ext>
            </a:extLst>
          </p:cNvPr>
          <p:cNvPicPr>
            <a:picLocks noChangeAspect="1"/>
          </p:cNvPicPr>
          <p:nvPr/>
        </p:nvPicPr>
        <p:blipFill rotWithShape="1">
          <a:blip r:embed="rId9"/>
          <a:srcRect l="30387" t="1229" r="10385" b="10360"/>
          <a:stretch/>
        </p:blipFill>
        <p:spPr>
          <a:xfrm>
            <a:off x="1150719" y="1494457"/>
            <a:ext cx="1759430" cy="1750879"/>
          </a:xfrm>
          <a:prstGeom prst="ellipse">
            <a:avLst/>
          </a:prstGeom>
        </p:spPr>
      </p:pic>
      <p:pic>
        <p:nvPicPr>
          <p:cNvPr id="11" name="Picture 10" descr="Lamprey&#10;Description automatically generated">
            <a:extLst>
              <a:ext uri="{FF2B5EF4-FFF2-40B4-BE49-F238E27FC236}">
                <a16:creationId xmlns:a16="http://schemas.microsoft.com/office/drawing/2014/main" id="{5B272DF7-E73F-CF4E-A76A-E0AFC8B6A4BE}"/>
              </a:ext>
            </a:extLst>
          </p:cNvPr>
          <p:cNvPicPr>
            <a:picLocks noChangeAspect="1"/>
          </p:cNvPicPr>
          <p:nvPr/>
        </p:nvPicPr>
        <p:blipFill rotWithShape="1">
          <a:blip r:embed="rId10"/>
          <a:srcRect l="9420"/>
          <a:stretch/>
        </p:blipFill>
        <p:spPr>
          <a:xfrm>
            <a:off x="3665333" y="4332626"/>
            <a:ext cx="2648124" cy="1377755"/>
          </a:xfrm>
          <a:prstGeom prst="rect">
            <a:avLst/>
          </a:prstGeom>
        </p:spPr>
      </p:pic>
    </p:spTree>
    <p:extLst>
      <p:ext uri="{BB962C8B-B14F-4D97-AF65-F5344CB8AC3E}">
        <p14:creationId xmlns:p14="http://schemas.microsoft.com/office/powerpoint/2010/main" val="1952252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80320ED-572D-514A-ADD6-EA33B886A93E}"/>
              </a:ext>
            </a:extLst>
          </p:cNvPr>
          <p:cNvSpPr>
            <a:spLocks noGrp="1"/>
          </p:cNvSpPr>
          <p:nvPr/>
        </p:nvSpPr>
        <p:spPr>
          <a:xfrm>
            <a:off x="1001110" y="505810"/>
            <a:ext cx="7341168" cy="1181100"/>
          </a:xfrm>
          <a:prstGeom prst="rect">
            <a:avLst/>
          </a:prstGeom>
        </p:spPr>
        <p:style>
          <a:lnRef idx="0">
            <a:scrgbClr r="0" g="0" b="0"/>
          </a:lnRef>
          <a:fillRef idx="0">
            <a:scrgbClr r="0" g="0" b="0"/>
          </a:fillRef>
          <a:effectRef idx="0">
            <a:scrgbClr r="0" g="0" b="0"/>
          </a:effectRef>
          <a:fontRef idx="major"/>
        </p:style>
        <p:txBody>
          <a:bodyPr vert="horz" lIns="0" tIns="0" rIns="0" bIns="0" rtlCol="0" anchor="t" anchorCtr="0">
            <a:noAutofit/>
          </a:bodyPr>
          <a:lstStyle>
            <a:lvl1pPr algn="l" defTabSz="914400" rtl="0" eaLnBrk="1" latinLnBrk="0" hangingPunct="1">
              <a:lnSpc>
                <a:spcPct val="90000"/>
              </a:lnSpc>
              <a:spcBef>
                <a:spcPct val="0"/>
              </a:spcBef>
              <a:buNone/>
              <a:defRPr sz="4400" b="0" i="0" kern="1200">
                <a:solidFill>
                  <a:srgbClr val="1B73B9"/>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The Oregon Native Plate</a:t>
            </a:r>
            <a:endParaRPr lang="en-US" sz="44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pic>
        <p:nvPicPr>
          <p:cNvPr id="9" name="Picture 8" descr="Showing the various plants and animals that would generally be harvested during different times of the year." title="Seasonal Rounds Calendar">
            <a:extLst>
              <a:ext uri="{FF2B5EF4-FFF2-40B4-BE49-F238E27FC236}">
                <a16:creationId xmlns:a16="http://schemas.microsoft.com/office/drawing/2014/main" id="{6A9E68D0-AA52-F744-8FF7-287D4C26B52B}"/>
              </a:ext>
            </a:extLst>
          </p:cNvPr>
          <p:cNvPicPr>
            <a:picLocks noChangeAspect="1"/>
          </p:cNvPicPr>
          <p:nvPr/>
        </p:nvPicPr>
        <p:blipFill rotWithShape="1">
          <a:blip r:embed="rId3">
            <a:extLst>
              <a:ext uri="{28A0092B-C50C-407E-A947-70E740481C1C}">
                <a14:useLocalDpi xmlns:a14="http://schemas.microsoft.com/office/drawing/2010/main" val="0"/>
              </a:ext>
            </a:extLst>
          </a:blip>
          <a:srcRect r="1733"/>
          <a:stretch/>
        </p:blipFill>
        <p:spPr>
          <a:xfrm>
            <a:off x="3240454" y="1694077"/>
            <a:ext cx="5606320" cy="4047141"/>
          </a:xfrm>
          <a:prstGeom prst="rect">
            <a:avLst/>
          </a:prstGeom>
        </p:spPr>
      </p:pic>
      <p:sp>
        <p:nvSpPr>
          <p:cNvPr id="10" name="Rectangle 9">
            <a:extLst>
              <a:ext uri="{FF2B5EF4-FFF2-40B4-BE49-F238E27FC236}">
                <a16:creationId xmlns:a16="http://schemas.microsoft.com/office/drawing/2014/main" id="{35384A15-DBB2-FD49-BC70-FFF07704A37D}"/>
              </a:ext>
            </a:extLst>
          </p:cNvPr>
          <p:cNvSpPr/>
          <p:nvPr/>
        </p:nvSpPr>
        <p:spPr>
          <a:xfrm>
            <a:off x="893379" y="5907761"/>
            <a:ext cx="6096000" cy="276999"/>
          </a:xfrm>
          <a:prstGeom prst="rect">
            <a:avLst/>
          </a:prstGeom>
        </p:spPr>
        <p:txBody>
          <a:bodyPr>
            <a:spAutoFit/>
          </a:bodyPr>
          <a:lstStyle/>
          <a:p>
            <a:r>
              <a:rPr lang="en-US" sz="1200" i="1" dirty="0">
                <a:solidFill>
                  <a:schemeClr val="bg2">
                    <a:lumMod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Source: The People of Cascadia, </a:t>
            </a:r>
            <a:r>
              <a:rPr lang="en-US" sz="1200" i="1" dirty="0">
                <a:solidFill>
                  <a:schemeClr val="bg2">
                    <a:lumMod val="25000"/>
                  </a:schemeClr>
                </a:solidFill>
                <a:latin typeface="Helvetica Neue Light" panose="02000403000000020004" pitchFamily="2" charset="0"/>
                <a:ea typeface="Helvetica Neue Light" panose="02000403000000020004" pitchFamily="2" charset="0"/>
                <a:cs typeface="Helvetica Neue" panose="02000503000000020004" pitchFamily="2" charset="0"/>
                <a:hlinkClick r:id="rId4">
                  <a:extLst>
                    <a:ext uri="{A12FA001-AC4F-418D-AE19-62706E023703}">
                      <ahyp:hlinkClr xmlns:ahyp="http://schemas.microsoft.com/office/drawing/2018/hyperlinkcolor" val="tx"/>
                    </a:ext>
                  </a:extLst>
                </a:hlinkClick>
              </a:rPr>
              <a:t>http://</a:t>
            </a:r>
            <a:r>
              <a:rPr lang="en-US" sz="1200" i="1" dirty="0" err="1">
                <a:solidFill>
                  <a:schemeClr val="bg2">
                    <a:lumMod val="25000"/>
                  </a:schemeClr>
                </a:solidFill>
                <a:latin typeface="Helvetica Neue Light" panose="02000403000000020004" pitchFamily="2" charset="0"/>
                <a:ea typeface="Helvetica Neue Light" panose="02000403000000020004" pitchFamily="2" charset="0"/>
                <a:cs typeface="Helvetica Neue" panose="02000503000000020004" pitchFamily="2" charset="0"/>
                <a:hlinkClick r:id="rId4">
                  <a:extLst>
                    <a:ext uri="{A12FA001-AC4F-418D-AE19-62706E023703}">
                      <ahyp:hlinkClr xmlns:ahyp="http://schemas.microsoft.com/office/drawing/2018/hyperlinkcolor" val="tx"/>
                    </a:ext>
                  </a:extLst>
                </a:hlinkClick>
              </a:rPr>
              <a:t>peopleofcascadia.com</a:t>
            </a:r>
            <a:endParaRPr lang="en-US" sz="1200" i="1" dirty="0">
              <a:solidFill>
                <a:schemeClr val="bg2">
                  <a:lumMod val="25000"/>
                </a:schemeClr>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sp>
        <p:nvSpPr>
          <p:cNvPr id="2" name="Title 1" hidden="1"/>
          <p:cNvSpPr>
            <a:spLocks noGrp="1"/>
          </p:cNvSpPr>
          <p:nvPr>
            <p:ph type="ctrTitle"/>
          </p:nvPr>
        </p:nvSpPr>
        <p:spPr/>
        <p:txBody>
          <a:bodyPr/>
          <a:lstStyle/>
          <a:p>
            <a:r>
              <a:rPr lang="en-US" dirty="0"/>
              <a:t>The Oregon Native Plate</a:t>
            </a:r>
          </a:p>
        </p:txBody>
      </p:sp>
    </p:spTree>
    <p:extLst>
      <p:ext uri="{BB962C8B-B14F-4D97-AF65-F5344CB8AC3E}">
        <p14:creationId xmlns:p14="http://schemas.microsoft.com/office/powerpoint/2010/main" val="3296075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16C0B93-CAE8-2B4F-959B-916DC186B461}"/>
              </a:ext>
            </a:extLst>
          </p:cNvPr>
          <p:cNvSpPr txBox="1">
            <a:spLocks/>
          </p:cNvSpPr>
          <p:nvPr/>
        </p:nvSpPr>
        <p:spPr>
          <a:xfrm>
            <a:off x="990600" y="1839309"/>
            <a:ext cx="10210800" cy="4256691"/>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200"/>
              </a:spcAft>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The land is our identity and holds for us all the answers we need to be a healthy, vibrant, and thriving community. In our oral traditions, our creation story, we are taught that the land that provides the foods and medicines we need are a part of who we are. Without the elk, salmon, huckleberries, shellfish and cedar trees we are nobody. … This is our medicine; remembering who we are and the lands that we come from.”</a:t>
            </a:r>
          </a:p>
          <a:p>
            <a:pPr algn="r">
              <a:lnSpc>
                <a:spcPct val="110000"/>
              </a:lnSpc>
              <a:spcAft>
                <a:spcPts val="1200"/>
              </a:spcAft>
            </a:pPr>
            <a:r>
              <a:rPr lang="en-US" sz="2400" i="1" dirty="0">
                <a:solidFill>
                  <a:schemeClr val="tx1">
                    <a:lumMod val="75000"/>
                    <a:lumOff val="25000"/>
                  </a:schemeClr>
                </a:solidFill>
                <a:latin typeface="Helvetica Neue Light" panose="02000403000000020004" pitchFamily="2" charset="0"/>
                <a:ea typeface="Helvetica Neue Light" panose="02000403000000020004" pitchFamily="2" charset="0"/>
              </a:rPr>
              <a:t>- Valerie </a:t>
            </a:r>
            <a:r>
              <a:rPr lang="en-US" sz="2400" i="1" dirty="0" err="1">
                <a:solidFill>
                  <a:schemeClr val="tx1">
                    <a:lumMod val="75000"/>
                    <a:lumOff val="25000"/>
                  </a:schemeClr>
                </a:solidFill>
                <a:latin typeface="Helvetica Neue Light" panose="02000403000000020004" pitchFamily="2" charset="0"/>
                <a:ea typeface="Helvetica Neue Light" panose="02000403000000020004" pitchFamily="2" charset="0"/>
              </a:rPr>
              <a:t>Segrest</a:t>
            </a:r>
            <a:r>
              <a:rPr lang="en-US" sz="2400" i="1" dirty="0">
                <a:solidFill>
                  <a:schemeClr val="tx1">
                    <a:lumMod val="75000"/>
                    <a:lumOff val="25000"/>
                  </a:schemeClr>
                </a:solidFill>
                <a:latin typeface="Helvetica Neue Light" panose="02000403000000020004" pitchFamily="2" charset="0"/>
                <a:ea typeface="Helvetica Neue Light" panose="02000403000000020004" pitchFamily="2" charset="0"/>
              </a:rPr>
              <a:t> (Muckleshoot)</a:t>
            </a:r>
          </a:p>
          <a:p>
            <a:pPr algn="l">
              <a:lnSpc>
                <a:spcPct val="110000"/>
              </a:lnSpc>
              <a:spcAft>
                <a:spcPts val="1200"/>
              </a:spcAft>
            </a:pP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5" name="Picture 4" title="&quot;&quot;">
            <a:extLst>
              <a:ext uri="{FF2B5EF4-FFF2-40B4-BE49-F238E27FC236}">
                <a16:creationId xmlns:a16="http://schemas.microsoft.com/office/drawing/2014/main" id="{A21D3F75-B312-FF4A-BFA1-5D6989514A51}"/>
              </a:ext>
            </a:extLst>
          </p:cNvPr>
          <p:cNvPicPr>
            <a:picLocks noChangeAspect="1"/>
          </p:cNvPicPr>
          <p:nvPr/>
        </p:nvPicPr>
        <p:blipFill>
          <a:blip r:embed="rId3"/>
          <a:stretch>
            <a:fillRect/>
          </a:stretch>
        </p:blipFill>
        <p:spPr>
          <a:xfrm>
            <a:off x="990600" y="495300"/>
            <a:ext cx="901262" cy="836886"/>
          </a:xfrm>
          <a:prstGeom prst="rect">
            <a:avLst/>
          </a:prstGeom>
        </p:spPr>
      </p:pic>
      <p:sp>
        <p:nvSpPr>
          <p:cNvPr id="2" name="Title 1" hidden="1"/>
          <p:cNvSpPr>
            <a:spLocks noGrp="1"/>
          </p:cNvSpPr>
          <p:nvPr>
            <p:ph type="ctrTitle"/>
          </p:nvPr>
        </p:nvSpPr>
        <p:spPr/>
        <p:txBody>
          <a:bodyPr/>
          <a:lstStyle/>
          <a:p>
            <a:r>
              <a:rPr lang="en-US" i="1" dirty="0">
                <a:solidFill>
                  <a:schemeClr val="tx1">
                    <a:lumMod val="75000"/>
                    <a:lumOff val="25000"/>
                  </a:schemeClr>
                </a:solidFill>
                <a:latin typeface="Helvetica Neue Light" panose="02000403000000020004" pitchFamily="2" charset="0"/>
                <a:ea typeface="Helvetica Neue Light" panose="02000403000000020004" pitchFamily="2" charset="0"/>
              </a:rPr>
              <a:t>Valerie </a:t>
            </a:r>
            <a:r>
              <a:rPr lang="en-US" i="1" dirty="0" err="1">
                <a:solidFill>
                  <a:schemeClr val="tx1">
                    <a:lumMod val="75000"/>
                    <a:lumOff val="25000"/>
                  </a:schemeClr>
                </a:solidFill>
                <a:latin typeface="Helvetica Neue Light" panose="02000403000000020004" pitchFamily="2" charset="0"/>
                <a:ea typeface="Helvetica Neue Light" panose="02000403000000020004" pitchFamily="2" charset="0"/>
              </a:rPr>
              <a:t>Segrest</a:t>
            </a:r>
            <a:r>
              <a:rPr lang="en-US" i="1" dirty="0">
                <a:solidFill>
                  <a:schemeClr val="tx1">
                    <a:lumMod val="75000"/>
                    <a:lumOff val="25000"/>
                  </a:schemeClr>
                </a:solidFill>
                <a:latin typeface="Helvetica Neue Light" panose="02000403000000020004" pitchFamily="2" charset="0"/>
                <a:ea typeface="Helvetica Neue Light" panose="02000403000000020004" pitchFamily="2" charset="0"/>
              </a:rPr>
              <a:t> quote</a:t>
            </a:r>
            <a:endParaRPr lang="en-US" dirty="0"/>
          </a:p>
        </p:txBody>
      </p:sp>
    </p:spTree>
    <p:extLst>
      <p:ext uri="{BB962C8B-B14F-4D97-AF65-F5344CB8AC3E}">
        <p14:creationId xmlns:p14="http://schemas.microsoft.com/office/powerpoint/2010/main" val="1474308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Effects of Colonization on First Foods</a:t>
            </a:r>
            <a:endParaRPr lang="en-US" sz="4400" dirty="0"/>
          </a:p>
        </p:txBody>
      </p:sp>
      <p:pic>
        <p:nvPicPr>
          <p:cNvPr id="29" name="Picture 28" descr="Wood, Logs, Trunks, Forest, Stack, Wood Pile">
            <a:extLst>
              <a:ext uri="{FF2B5EF4-FFF2-40B4-BE49-F238E27FC236}">
                <a16:creationId xmlns:a16="http://schemas.microsoft.com/office/drawing/2014/main" id="{2135947A-A7D7-514A-A215-99BBA722A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7858" y="1485900"/>
            <a:ext cx="3245121" cy="217017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title="Fenced-off grazing land">
            <a:extLst>
              <a:ext uri="{FF2B5EF4-FFF2-40B4-BE49-F238E27FC236}">
                <a16:creationId xmlns:a16="http://schemas.microsoft.com/office/drawing/2014/main" id="{AEB7DD47-8A63-A246-A7D9-52E3AE1183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1485900"/>
            <a:ext cx="3245122" cy="2163414"/>
          </a:xfrm>
          <a:prstGeom prst="rect">
            <a:avLst/>
          </a:prstGeom>
        </p:spPr>
      </p:pic>
      <p:pic>
        <p:nvPicPr>
          <p:cNvPr id="31" name="Picture 30" title="herds of cattle">
            <a:extLst>
              <a:ext uri="{FF2B5EF4-FFF2-40B4-BE49-F238E27FC236}">
                <a16:creationId xmlns:a16="http://schemas.microsoft.com/office/drawing/2014/main" id="{42BA9250-B15E-8C4E-BC6A-06B17166A2A9}"/>
              </a:ext>
            </a:extLst>
          </p:cNvPr>
          <p:cNvPicPr>
            <a:picLocks noChangeAspect="1"/>
          </p:cNvPicPr>
          <p:nvPr/>
        </p:nvPicPr>
        <p:blipFill>
          <a:blip r:embed="rId5"/>
          <a:stretch>
            <a:fillRect/>
          </a:stretch>
        </p:blipFill>
        <p:spPr>
          <a:xfrm>
            <a:off x="7785116" y="1485900"/>
            <a:ext cx="3245120" cy="2163414"/>
          </a:xfrm>
          <a:prstGeom prst="rect">
            <a:avLst/>
          </a:prstGeom>
        </p:spPr>
      </p:pic>
      <p:pic>
        <p:nvPicPr>
          <p:cNvPr id="32" name="Picture 31" descr="Fries, Potato, Fried, Salt, Sauce">
            <a:extLst>
              <a:ext uri="{FF2B5EF4-FFF2-40B4-BE49-F238E27FC236}">
                <a16:creationId xmlns:a16="http://schemas.microsoft.com/office/drawing/2014/main" id="{40ED2850-3039-6843-9A2B-A1F2CF6F1F5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683" r="3637"/>
          <a:stretch/>
        </p:blipFill>
        <p:spPr bwMode="auto">
          <a:xfrm>
            <a:off x="7786761" y="3788042"/>
            <a:ext cx="3243475" cy="216341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title="Dams across rivers">
            <a:extLst>
              <a:ext uri="{FF2B5EF4-FFF2-40B4-BE49-F238E27FC236}">
                <a16:creationId xmlns:a16="http://schemas.microsoft.com/office/drawing/2014/main" id="{AF446B8D-0DDE-5A44-9A24-E5D6DDF8E747}"/>
              </a:ext>
            </a:extLst>
          </p:cNvPr>
          <p:cNvPicPr>
            <a:picLocks noChangeAspect="1"/>
          </p:cNvPicPr>
          <p:nvPr/>
        </p:nvPicPr>
        <p:blipFill rotWithShape="1">
          <a:blip r:embed="rId7">
            <a:extLst>
              <a:ext uri="{28A0092B-C50C-407E-A947-70E740481C1C}">
                <a14:useLocalDpi xmlns:a14="http://schemas.microsoft.com/office/drawing/2010/main" val="0"/>
              </a:ext>
            </a:extLst>
          </a:blip>
          <a:srcRect r="5081" b="5082"/>
          <a:stretch/>
        </p:blipFill>
        <p:spPr>
          <a:xfrm>
            <a:off x="4387858" y="3788042"/>
            <a:ext cx="3245121" cy="2163414"/>
          </a:xfrm>
          <a:prstGeom prst="rect">
            <a:avLst/>
          </a:prstGeom>
        </p:spPr>
      </p:pic>
      <p:pic>
        <p:nvPicPr>
          <p:cNvPr id="34" name="Picture 33" descr="Cornfield, Wheat Field, Wheat, Cereals">
            <a:extLst>
              <a:ext uri="{FF2B5EF4-FFF2-40B4-BE49-F238E27FC236}">
                <a16:creationId xmlns:a16="http://schemas.microsoft.com/office/drawing/2014/main" id="{527A6FB7-5C7E-5843-A67F-AAF96874A89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 b="734"/>
          <a:stretch/>
        </p:blipFill>
        <p:spPr bwMode="auto">
          <a:xfrm>
            <a:off x="990600" y="3788043"/>
            <a:ext cx="3243474" cy="2163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999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Definitions</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990600" y="1485901"/>
            <a:ext cx="10210800" cy="4494485"/>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2800" dirty="0">
                <a:solidFill>
                  <a:schemeClr val="tx1">
                    <a:lumMod val="75000"/>
                    <a:lumOff val="25000"/>
                  </a:schemeClr>
                </a:solidFill>
              </a:rPr>
              <a:t>Sovereignty</a:t>
            </a:r>
          </a:p>
          <a:p>
            <a:pPr algn="l">
              <a:lnSpc>
                <a:spcPct val="110000"/>
              </a:lnSpc>
              <a:spcAft>
                <a:spcPts val="1200"/>
              </a:spcAft>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The power of a people or community to make decisions for itself without interference from others. Tribal sovereignty in the United States refers to the inherent rights of indigenous tribes to govern themselves within the borders of the United States.</a:t>
            </a:r>
          </a:p>
          <a:p>
            <a:pPr algn="l">
              <a:lnSpc>
                <a:spcPct val="110000"/>
              </a:lnSpc>
            </a:pPr>
            <a:r>
              <a:rPr lang="en-US" sz="2800" dirty="0">
                <a:solidFill>
                  <a:schemeClr val="tx1">
                    <a:lumMod val="75000"/>
                    <a:lumOff val="25000"/>
                  </a:schemeClr>
                </a:solidFill>
              </a:rPr>
              <a:t>Food sovereignty</a:t>
            </a:r>
          </a:p>
          <a:p>
            <a:pPr algn="l">
              <a:lnSpc>
                <a:spcPct val="110000"/>
              </a:lnSpc>
              <a:spcAft>
                <a:spcPts val="1200"/>
              </a:spcAft>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The right of peoples to healthy and culturally appropriate food produced through ecologically sound and sustainable methods, and their right to define their own food and agriculture systems.</a:t>
            </a:r>
            <a:r>
              <a:rPr lang="en-US" sz="2800" baseline="30000" dirty="0">
                <a:solidFill>
                  <a:schemeClr val="tx1">
                    <a:lumMod val="75000"/>
                    <a:lumOff val="25000"/>
                  </a:schemeClr>
                </a:solidFill>
                <a:latin typeface="Helvetica Neue Light" panose="02000403000000020004" pitchFamily="2" charset="0"/>
                <a:ea typeface="Helvetica Neue Light" panose="02000403000000020004" pitchFamily="2" charset="0"/>
              </a:rPr>
              <a:t>1</a:t>
            </a:r>
          </a:p>
          <a:p>
            <a:pPr algn="l">
              <a:lnSpc>
                <a:spcPct val="110000"/>
              </a:lnSpc>
              <a:spcAft>
                <a:spcPts val="1200"/>
              </a:spcAft>
            </a:pP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
        <p:nvSpPr>
          <p:cNvPr id="4" name="Rectangle 3">
            <a:extLst>
              <a:ext uri="{FF2B5EF4-FFF2-40B4-BE49-F238E27FC236}">
                <a16:creationId xmlns:a16="http://schemas.microsoft.com/office/drawing/2014/main" id="{331BA824-3CD3-5D42-B215-4E88C27C61B5}"/>
              </a:ext>
            </a:extLst>
          </p:cNvPr>
          <p:cNvSpPr/>
          <p:nvPr/>
        </p:nvSpPr>
        <p:spPr>
          <a:xfrm>
            <a:off x="893379" y="6026284"/>
            <a:ext cx="6096000" cy="276999"/>
          </a:xfrm>
          <a:prstGeom prst="rect">
            <a:avLst/>
          </a:prstGeom>
        </p:spPr>
        <p:txBody>
          <a:bodyPr>
            <a:spAutoFit/>
          </a:bodyPr>
          <a:lstStyle/>
          <a:p>
            <a:r>
              <a:rPr lang="en-US" sz="1200" i="1" baseline="30000" dirty="0">
                <a:solidFill>
                  <a:schemeClr val="bg2">
                    <a:lumMod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1</a:t>
            </a:r>
            <a:r>
              <a:rPr lang="en-US" sz="1200" i="1" dirty="0">
                <a:solidFill>
                  <a:schemeClr val="bg2">
                    <a:lumMod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U.S. Food Sovereignty Alliance</a:t>
            </a:r>
          </a:p>
        </p:txBody>
      </p:sp>
    </p:spTree>
    <p:extLst>
      <p:ext uri="{BB962C8B-B14F-4D97-AF65-F5344CB8AC3E}">
        <p14:creationId xmlns:p14="http://schemas.microsoft.com/office/powerpoint/2010/main" val="1016516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10210800" cy="647700"/>
          </a:xfrm>
        </p:spPr>
        <p:txBody>
          <a:bodyPr lIns="0" tIns="0" rIns="0" bIns="0" anchor="t" anchorCtr="0">
            <a:noAutofit/>
          </a:bodyPr>
          <a:lstStyle/>
          <a:p>
            <a:r>
              <a:rPr lang="en-US" dirty="0"/>
              <a:t>Oregon Indigenous Food </a:t>
            </a:r>
            <a:br>
              <a:rPr lang="en-US" dirty="0"/>
            </a:br>
            <a:r>
              <a:rPr lang="en-US" dirty="0"/>
              <a:t>Sovereignty Projects</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990600" y="2228193"/>
            <a:ext cx="10210800" cy="375219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2400" dirty="0">
                <a:solidFill>
                  <a:schemeClr val="tx1">
                    <a:lumMod val="75000"/>
                    <a:lumOff val="25000"/>
                  </a:schemeClr>
                </a:solidFill>
              </a:rPr>
              <a:t>First Foods Policy Program</a:t>
            </a:r>
          </a:p>
          <a:p>
            <a:pPr marL="342900" indent="-342900" algn="l">
              <a:lnSpc>
                <a:spcPct val="110000"/>
              </a:lnSpc>
              <a:spcAft>
                <a:spcPts val="12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Confederated Tribes of the Umatilla Indian Reservation</a:t>
            </a:r>
          </a:p>
          <a:p>
            <a:pPr algn="l">
              <a:lnSpc>
                <a:spcPct val="110000"/>
              </a:lnSpc>
            </a:pPr>
            <a:r>
              <a:rPr lang="en-US" sz="2400" dirty="0">
                <a:solidFill>
                  <a:schemeClr val="tx1">
                    <a:lumMod val="75000"/>
                    <a:lumOff val="25000"/>
                  </a:schemeClr>
                </a:solidFill>
              </a:rPr>
              <a:t>Columbia River Inter-Tribal Fish Commission</a:t>
            </a:r>
          </a:p>
          <a:p>
            <a:pPr marL="342900" indent="-342900" algn="l">
              <a:lnSpc>
                <a:spcPct val="110000"/>
              </a:lnSpc>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Nez Perce Tribe (Idaho)</a:t>
            </a:r>
          </a:p>
          <a:p>
            <a:pPr marL="342900" indent="-342900" algn="l">
              <a:lnSpc>
                <a:spcPct val="110000"/>
              </a:lnSpc>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Confederated Tribes of the Umatilla Indian Reservation</a:t>
            </a:r>
          </a:p>
          <a:p>
            <a:pPr marL="342900" indent="-342900" algn="l">
              <a:lnSpc>
                <a:spcPct val="110000"/>
              </a:lnSpc>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Confederated Tribes of the Warm Springs Reservation of Oregon</a:t>
            </a:r>
          </a:p>
          <a:p>
            <a:pPr marL="342900" indent="-342900" algn="l">
              <a:lnSpc>
                <a:spcPct val="110000"/>
              </a:lnSpc>
              <a:spcAft>
                <a:spcPts val="12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Confederated Tribes and Bands of the Yakama Nation (Washington)</a:t>
            </a:r>
          </a:p>
          <a:p>
            <a:pPr algn="l">
              <a:lnSpc>
                <a:spcPct val="110000"/>
              </a:lnSpc>
            </a:pPr>
            <a:r>
              <a:rPr lang="en-US" sz="2400" dirty="0">
                <a:solidFill>
                  <a:schemeClr val="tx1">
                    <a:lumMod val="75000"/>
                    <a:lumOff val="25000"/>
                  </a:schemeClr>
                </a:solidFill>
              </a:rPr>
              <a:t>Healthy Traditions</a:t>
            </a:r>
          </a:p>
          <a:p>
            <a:pPr marL="342900" indent="-342900" algn="l">
              <a:lnSpc>
                <a:spcPct val="110000"/>
              </a:lnSpc>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Confederated Tribes of Siletz Indians</a:t>
            </a:r>
          </a:p>
        </p:txBody>
      </p:sp>
    </p:spTree>
    <p:extLst>
      <p:ext uri="{BB962C8B-B14F-4D97-AF65-F5344CB8AC3E}">
        <p14:creationId xmlns:p14="http://schemas.microsoft.com/office/powerpoint/2010/main" val="234059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Remediation_x0020_Date xmlns="34fb217e-71e5-45f5-ac12-57a9bc5aa8c7">2020-02-21T08:00:00+00:00</Remediation_x0020_Date>
    <Priority xmlns="34fb217e-71e5-45f5-ac12-57a9bc5aa8c7">New</Priority>
    <Estimated_x0020_Creation_x0020_Date xmlns="34fb217e-71e5-45f5-ac12-57a9bc5aa8c7" xsi:nil="true"/>
  </documentManagement>
</p:properties>
</file>

<file path=customXml/itemProps1.xml><?xml version="1.0" encoding="utf-8"?>
<ds:datastoreItem xmlns:ds="http://schemas.openxmlformats.org/officeDocument/2006/customXml" ds:itemID="{9F98AFA1-FDC8-445E-ABD1-DD364C3ADE5E}">
  <ds:schemaRefs>
    <ds:schemaRef ds:uri="http://schemas.microsoft.com/sharepoint/v3/contenttype/forms"/>
  </ds:schemaRefs>
</ds:datastoreItem>
</file>

<file path=customXml/itemProps2.xml><?xml version="1.0" encoding="utf-8"?>
<ds:datastoreItem xmlns:ds="http://schemas.openxmlformats.org/officeDocument/2006/customXml" ds:itemID="{0438075F-1FAD-48AF-9C39-2C247F2CA8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fb217e-71e5-45f5-ac12-57a9bc5aa8c7"/>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309005-BD0B-43E4-B334-0B314164BB93}">
  <ds:schemaRefs>
    <ds:schemaRef ds:uri="http://schemas.microsoft.com/office/2006/metadata/properties"/>
    <ds:schemaRef ds:uri="http://schemas.microsoft.com/office/infopath/2007/PartnerControls"/>
    <ds:schemaRef ds:uri="http://schemas.microsoft.com/sharepoint/v3"/>
    <ds:schemaRef ds:uri="34fb217e-71e5-45f5-ac12-57a9bc5aa8c7"/>
  </ds:schemaRefs>
</ds:datastoreItem>
</file>

<file path=docProps/app.xml><?xml version="1.0" encoding="utf-8"?>
<Properties xmlns="http://schemas.openxmlformats.org/officeDocument/2006/extended-properties" xmlns:vt="http://schemas.openxmlformats.org/officeDocument/2006/docPropsVTypes">
  <TotalTime>269</TotalTime>
  <Words>661</Words>
  <Application>Microsoft Office PowerPoint</Application>
  <PresentationFormat>Widescreen</PresentationFormat>
  <Paragraphs>81</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Helvetica Neue</vt:lpstr>
      <vt:lpstr>Helvetica Neue Light</vt:lpstr>
      <vt:lpstr>Helvetica Neue Medium</vt:lpstr>
      <vt:lpstr>Office Theme</vt:lpstr>
      <vt:lpstr>GRADE 10 LESSON Food Sovereignty and Environmental Sustainability</vt:lpstr>
      <vt:lpstr>How do humans get food?</vt:lpstr>
      <vt:lpstr>What are first foods?</vt:lpstr>
      <vt:lpstr>Oregon First Foods (A Sampling)</vt:lpstr>
      <vt:lpstr>The Oregon Native Plate</vt:lpstr>
      <vt:lpstr>Valerie Segrest quote</vt:lpstr>
      <vt:lpstr>Effects of Colonization on First Foods</vt:lpstr>
      <vt:lpstr>Definitions</vt:lpstr>
      <vt:lpstr>Oregon Indigenous Food  Sovereignty Projects</vt:lpstr>
      <vt:lpstr>Image Citations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Food Sovereignty Presentation</dc:title>
  <dc:creator>Valerie Brodnikova</dc:creator>
  <cp:lastModifiedBy>BELLE Jennifer * ODE</cp:lastModifiedBy>
  <cp:revision>111</cp:revision>
  <dcterms:created xsi:type="dcterms:W3CDTF">2019-04-26T16:05:13Z</dcterms:created>
  <dcterms:modified xsi:type="dcterms:W3CDTF">2023-12-28T01:12:22Z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y fmtid="{D5CDD505-2E9C-101B-9397-08002B2CF9AE}" pid="3" name="MSIP_Label_7730ea53-6f5e-4160-81a5-992a9105450a_Enabled">
    <vt:lpwstr>true</vt:lpwstr>
  </property>
  <property fmtid="{D5CDD505-2E9C-101B-9397-08002B2CF9AE}" pid="4" name="MSIP_Label_7730ea53-6f5e-4160-81a5-992a9105450a_SetDate">
    <vt:lpwstr>2023-12-28T01:11:18Z</vt:lpwstr>
  </property>
  <property fmtid="{D5CDD505-2E9C-101B-9397-08002B2CF9AE}" pid="5" name="MSIP_Label_7730ea53-6f5e-4160-81a5-992a9105450a_Method">
    <vt:lpwstr>Standard</vt:lpwstr>
  </property>
  <property fmtid="{D5CDD505-2E9C-101B-9397-08002B2CF9AE}" pid="6" name="MSIP_Label_7730ea53-6f5e-4160-81a5-992a9105450a_Name">
    <vt:lpwstr>Level 2 - Limited (Items)</vt:lpwstr>
  </property>
  <property fmtid="{D5CDD505-2E9C-101B-9397-08002B2CF9AE}" pid="7" name="MSIP_Label_7730ea53-6f5e-4160-81a5-992a9105450a_SiteId">
    <vt:lpwstr>b4f51418-b269-49a2-935a-fa54bf584fc8</vt:lpwstr>
  </property>
  <property fmtid="{D5CDD505-2E9C-101B-9397-08002B2CF9AE}" pid="8" name="MSIP_Label_7730ea53-6f5e-4160-81a5-992a9105450a_ActionId">
    <vt:lpwstr>a18fb143-9a2c-4479-b4cc-f05479d51671</vt:lpwstr>
  </property>
  <property fmtid="{D5CDD505-2E9C-101B-9397-08002B2CF9AE}" pid="9" name="MSIP_Label_7730ea53-6f5e-4160-81a5-992a9105450a_ContentBits">
    <vt:lpwstr>0</vt:lpwstr>
  </property>
</Properties>
</file>