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57" r:id="rId6"/>
    <p:sldId id="285" r:id="rId7"/>
    <p:sldId id="287" r:id="rId8"/>
    <p:sldId id="290" r:id="rId9"/>
    <p:sldId id="286" r:id="rId10"/>
    <p:sldId id="288"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48" userDrawn="1">
          <p15:clr>
            <a:srgbClr val="A4A3A4"/>
          </p15:clr>
        </p15:guide>
        <p15:guide id="3" pos="7056" userDrawn="1">
          <p15:clr>
            <a:srgbClr val="A4A3A4"/>
          </p15:clr>
        </p15:guide>
        <p15:guide id="4" orient="horz" pos="1320" userDrawn="1">
          <p15:clr>
            <a:srgbClr val="A4A3A4"/>
          </p15:clr>
        </p15:guide>
        <p15:guide id="5" orient="horz" pos="312" userDrawn="1">
          <p15:clr>
            <a:srgbClr val="A4A3A4"/>
          </p15:clr>
        </p15:guide>
        <p15:guide id="6" orient="horz" pos="2664"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2C3FAB"/>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p:restoredTop sz="80364"/>
  </p:normalViewPr>
  <p:slideViewPr>
    <p:cSldViewPr snapToGrid="0" snapToObjects="1" showGuides="1">
      <p:cViewPr varScale="1">
        <p:scale>
          <a:sx n="58" d="100"/>
          <a:sy n="58" d="100"/>
        </p:scale>
        <p:origin x="264" y="62"/>
      </p:cViewPr>
      <p:guideLst>
        <p:guide pos="648"/>
        <p:guide pos="7056"/>
        <p:guide orient="horz" pos="1320"/>
        <p:guide orient="horz" pos="312"/>
        <p:guide orient="horz" pos="2664"/>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12/27/2023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mn-lt"/>
                <a:ea typeface="Calibri"/>
                <a:cs typeface="Calibri"/>
                <a:sym typeface="Calibri"/>
              </a:rPr>
              <a:t>What is the federal trust responsibility and what impact does it have on tribal sovereignty and management of tribal natural resources? </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The ‘trust responsibility’ is a legal principle that the Supreme Court noted in </a:t>
            </a:r>
            <a:r>
              <a:rPr lang="en-US" sz="1200" u="sng" dirty="0">
                <a:solidFill>
                  <a:schemeClr val="dk1"/>
                </a:solidFill>
                <a:latin typeface="+mn-lt"/>
                <a:ea typeface="Calibri"/>
                <a:cs typeface="Calibri"/>
                <a:sym typeface="Calibri"/>
              </a:rPr>
              <a:t>United States v. Mitchell</a:t>
            </a:r>
            <a:r>
              <a:rPr lang="en-US" sz="1200" dirty="0">
                <a:solidFill>
                  <a:schemeClr val="dk1"/>
                </a:solidFill>
                <a:latin typeface="+mn-lt"/>
                <a:ea typeface="Calibri"/>
                <a:cs typeface="Calibri"/>
                <a:sym typeface="Calibri"/>
              </a:rPr>
              <a:t> (1983) is “the undisputed existence of a general trust relationship between the United States and the Indian people.” This relationship is one of the most significant and motivating concepts in federal Indian law. The Supreme Court first recognized the existence of a federal-Indian trust relationship in its early cases interpreting Indian treaties. Between 1787 and 1871, the U.S. entered nearly four hundred treaties with Indian tribes. Generally, in these treaties, the U.S. obtained the land it wanted from the tribes, and in return, the U.S. set aside other reservation lands for those tribes and guaranteed that the federal government would respect the sovereignty of the tribes, would protect the tribes, and would provide for the well-being of the tribes.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Although only a fraction of their original territories, many tribes still control vast areas of land and water. Some tribal lands contain extractable resources such as oil, gas, and timber. Other lands are used for hunting, fishing, livestock grazing, and agriculture. The political and economic self-determination and self-sufficiency of most tribes depend on maintaining their land and natural resources. </a:t>
            </a: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mn-lt"/>
                <a:ea typeface="Calibri"/>
                <a:cs typeface="Calibri"/>
                <a:sym typeface="Calibri"/>
              </a:rPr>
              <a:t>Although only a fraction of their original territories, many tribes still control vast areas of land and water. Some tribal lands contain extractable resources such as oil, gas, and timber. Other lands are used for hunting, fishing, livestock grazing, and agriculture. The political and economic self-determination and self-sufficiency of most tribes depend on maintaining their land and natural resources.</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88665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23631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72548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60636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147988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i="1" dirty="0">
                <a:solidFill>
                  <a:schemeClr val="dk1"/>
                </a:solidFill>
                <a:latin typeface="+mn-lt"/>
                <a:ea typeface="Calibri"/>
                <a:cs typeface="Calibri"/>
                <a:sym typeface="Calibri"/>
              </a:rPr>
              <a:t>The Confederated Tribes of Siletz Indians Planning Department created the Siletz Tribal Energy Program (STEP) through a grant from the Administration for Native Americans in 2009. Since then, STEP has secured funding through sources as diverse as the U.S. Department of Energy through a partnership with the state of Oregon, Bonneville Power Administration, U.S. Environmental Protection Agency (EPA) and the U.S. Department of Health and Human Services. STEP's goals are to promote and increase energy efficiency and conservation of natural resources in the tribal community, as well as to reduce the tribe's energy consumption and greenhouse gas (GHG) emissions. The tribe has focused their efforts in increasing the livability of tribal members' homes and in improving tribal buildings. Many of their programs focus on training tribal members to increase tribal independence in meeting their goals. Additionally, STEP holds many public events to educate the community about energy efficiency and conservation, renewable power, and the importance of reducing, reusing and recycling waste.</a:t>
            </a:r>
            <a:endParaRPr lang="en-US" sz="120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389661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Pages/Oregon-Tribal-Websites.asp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28700" y="1616918"/>
            <a:ext cx="8505593" cy="3300760"/>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10 LESSON</a:t>
            </a:r>
            <a:br>
              <a:rPr lang="en-US" sz="7200" dirty="0">
                <a:latin typeface="Helvetica Neue" panose="02000503000000020004" pitchFamily="2" charset="0"/>
                <a:ea typeface="Helvetica Neue" panose="02000503000000020004" pitchFamily="2" charset="0"/>
                <a:cs typeface="Helvetica Neue" panose="02000503000000020004" pitchFamily="2" charset="0"/>
              </a:rPr>
            </a:br>
            <a:r>
              <a:rPr lang="en-US" sz="5400" b="1" dirty="0">
                <a:latin typeface="Helvetica Neue" panose="02000503000000020004" pitchFamily="2" charset="0"/>
                <a:ea typeface="Helvetica Neue" panose="02000503000000020004" pitchFamily="2" charset="0"/>
                <a:cs typeface="Helvetica Neue" panose="02000503000000020004" pitchFamily="2" charset="0"/>
              </a:rPr>
              <a:t>Tribal Natural Resource Management: Historical and Contemporary Connections to Land</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Federal Trust Relationship with Tribes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943100"/>
            <a:ext cx="9861176" cy="367030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8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In the 1983 U.S. Supreme Court case United States v. Mitchell, the Court described the “the undisputed existence of a general trust relationship between the United States and the Indian people.” This relationship is one of the most significant and motivating concepts in federal Native American law.</a:t>
            </a:r>
          </a:p>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What does this have to do with natural resource management? </a:t>
            </a:r>
          </a:p>
        </p:txBody>
      </p:sp>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Treaty Rights and Natural Resources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943100"/>
            <a:ext cx="10197354" cy="367030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8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Land rights; water rights; hunting, fishing, and gathering rights; resource rights; and environmental rights.</a:t>
            </a:r>
          </a:p>
        </p:txBody>
      </p:sp>
    </p:spTree>
    <p:extLst>
      <p:ext uri="{BB962C8B-B14F-4D97-AF65-F5344CB8AC3E}">
        <p14:creationId xmlns:p14="http://schemas.microsoft.com/office/powerpoint/2010/main" val="73316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Natural Resources and Termination </a:t>
            </a:r>
            <a:endParaRPr lang="en-US" sz="4400" dirty="0"/>
          </a:p>
        </p:txBody>
      </p:sp>
      <p:sp>
        <p:nvSpPr>
          <p:cNvPr id="4" name="Title 1">
            <a:extLst>
              <a:ext uri="{FF2B5EF4-FFF2-40B4-BE49-F238E27FC236}">
                <a16:creationId xmlns:a16="http://schemas.microsoft.com/office/drawing/2014/main" id="{CCA077F6-FB9B-A147-8408-20A670EA1D0D}"/>
              </a:ext>
            </a:extLst>
          </p:cNvPr>
          <p:cNvSpPr txBox="1">
            <a:spLocks/>
          </p:cNvSpPr>
          <p:nvPr/>
        </p:nvSpPr>
        <p:spPr>
          <a:xfrm>
            <a:off x="1004046" y="1854200"/>
            <a:ext cx="8474492"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indent="-342900" algn="l">
              <a:lnSpc>
                <a:spcPct val="12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Termination Act was passed in August 1954. </a:t>
            </a:r>
          </a:p>
          <a:p>
            <a:pPr marL="342900" indent="-342900" algn="l">
              <a:lnSpc>
                <a:spcPct val="12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It called for termination of federal supervision over the trust and restricted property of numerous Native American bands and small tribes, all located west of the Cascades. </a:t>
            </a:r>
          </a:p>
          <a:p>
            <a:pPr marL="342900" indent="-342900" algn="l">
              <a:lnSpc>
                <a:spcPct val="12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act also called for disposition of federally owned property which had been bought for the administration of Indian affairs, and for termination of federal services which these Native Americans received under federal recognition.</a:t>
            </a:r>
          </a:p>
        </p:txBody>
      </p:sp>
    </p:spTree>
    <p:extLst>
      <p:ext uri="{BB962C8B-B14F-4D97-AF65-F5344CB8AC3E}">
        <p14:creationId xmlns:p14="http://schemas.microsoft.com/office/powerpoint/2010/main" val="132068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Natural Resources and Restoration</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854200"/>
            <a:ext cx="9740154"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600"/>
              </a:spcAft>
            </a:pPr>
            <a:r>
              <a:rPr lang="en-US" sz="2000" dirty="0">
                <a:solidFill>
                  <a:schemeClr val="tx1">
                    <a:lumMod val="75000"/>
                    <a:lumOff val="25000"/>
                  </a:schemeClr>
                </a:solidFill>
              </a:rPr>
              <a:t>The Western Oregon Indian Termination Act or Public Law 588 did what?</a:t>
            </a:r>
          </a:p>
          <a:p>
            <a:pPr algn="l">
              <a:lnSpc>
                <a:spcPct val="110000"/>
              </a:lnSpc>
              <a:spcAft>
                <a:spcPts val="600"/>
              </a:spcAft>
            </a:pPr>
            <a:r>
              <a:rPr lang="en-US" sz="2000" dirty="0">
                <a:solidFill>
                  <a:schemeClr val="tx1">
                    <a:lumMod val="75000"/>
                    <a:lumOff val="25000"/>
                  </a:schemeClr>
                </a:solidFill>
              </a:rPr>
              <a:t>Restoration:</a:t>
            </a:r>
          </a:p>
          <a:p>
            <a:pPr marL="342900" indent="-34290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On November 18, 1977, the Confederated Tribes of Siletz Indians became the second tribe in the United States to have its federal status restored. The Tribe regained is sovereignty and the U.S. government resumed its trust relationship with the Tribe.</a:t>
            </a:r>
          </a:p>
          <a:p>
            <a:pPr marL="342900" indent="-34290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On June 2, 1979, the Confederated Tribes of Siletz Indians adopted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a tribal constitution.</a:t>
            </a:r>
          </a:p>
          <a:p>
            <a:pPr marL="342900" indent="-34290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On November 1, 1979, people of the town of Siletz voted 148 to 134 to give back to the tribe approximately 36 acres of former tribal land, which was originally the site of the old Siletz Agency, known as "Government Hill." The tribe had given this land to the city at the time of termination.</a:t>
            </a:r>
          </a:p>
        </p:txBody>
      </p:sp>
    </p:spTree>
    <p:extLst>
      <p:ext uri="{BB962C8B-B14F-4D97-AF65-F5344CB8AC3E}">
        <p14:creationId xmlns:p14="http://schemas.microsoft.com/office/powerpoint/2010/main" val="362025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Website Activity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1854200"/>
            <a:ext cx="7972686" cy="4241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Explore the websites of the nine federally recognized tribes of Oregon with students. </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Does the tribe have a natural resources department? </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projects are tribes involved with? </a:t>
            </a:r>
          </a:p>
          <a:p>
            <a:pPr marL="342900" indent="-34290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Are they collaborating with outside partners? </a:t>
            </a:r>
          </a:p>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3">
                  <a:extLst>
                    <a:ext uri="{A12FA001-AC4F-418D-AE19-62706E023703}">
                      <ahyp:hlinkClr xmlns:ahyp="http://schemas.microsoft.com/office/drawing/2018/hyperlinkcolor" val="tx"/>
                    </a:ext>
                  </a:extLst>
                </a:hlinkClick>
              </a:rPr>
              <a:t>https://www.oregon.gov/ode/students-and-family/equity/NativeAmericanEducation/Pages/Oregon-Tribal-Websites.aspx</a:t>
            </a: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4914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7593544" cy="647700"/>
          </a:xfrm>
        </p:spPr>
        <p:txBody>
          <a:bodyPr lIns="0" tIns="0" rIns="0" bIns="0" anchor="t" anchorCtr="0">
            <a:noAutofit/>
          </a:bodyPr>
          <a:lstStyle/>
          <a:p>
            <a:r>
              <a:rPr lang="en-US" dirty="0"/>
              <a:t>Website Activity Questions for Discussion </a:t>
            </a:r>
            <a:endParaRPr lang="en-US" sz="4400" dirty="0"/>
          </a:p>
        </p:txBody>
      </p:sp>
      <p:sp>
        <p:nvSpPr>
          <p:cNvPr id="6" name="Title 1">
            <a:extLst>
              <a:ext uri="{FF2B5EF4-FFF2-40B4-BE49-F238E27FC236}">
                <a16:creationId xmlns:a16="http://schemas.microsoft.com/office/drawing/2014/main" id="{258DBDDE-AF94-4944-B15B-1304F2BF6A16}"/>
              </a:ext>
            </a:extLst>
          </p:cNvPr>
          <p:cNvSpPr txBox="1">
            <a:spLocks/>
          </p:cNvSpPr>
          <p:nvPr/>
        </p:nvSpPr>
        <p:spPr>
          <a:xfrm>
            <a:off x="1004046" y="2029523"/>
            <a:ext cx="7916930" cy="412595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000" dirty="0">
                <a:solidFill>
                  <a:schemeClr val="tx1">
                    <a:lumMod val="75000"/>
                    <a:lumOff val="25000"/>
                  </a:schemeClr>
                </a:solidFill>
              </a:rPr>
              <a:t>Questions for Discussion</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federally recognized tribes are involved in the project?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is the project?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kind of ecosystem is the project working to restore?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are the impacts on the tribe?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What outside partners, if any, are involved in the project? </a:t>
            </a:r>
          </a:p>
          <a:p>
            <a:pPr marL="457200" indent="-457200" algn="l">
              <a:lnSpc>
                <a:spcPct val="110000"/>
              </a:lnSpc>
              <a:spcAft>
                <a:spcPts val="1200"/>
              </a:spcAft>
              <a:buFont typeface="+mj-lt"/>
              <a:buAutoNum type="arabicPeriod"/>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Look at the TEK diagram and record how the projects you read about reflect Indigenous values.</a:t>
            </a:r>
          </a:p>
          <a:p>
            <a:pPr algn="l">
              <a:lnSpc>
                <a:spcPct val="110000"/>
              </a:lnSpc>
              <a:spcAft>
                <a:spcPts val="12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Each group will present, and the other groups will each ask a question. </a:t>
            </a:r>
          </a:p>
        </p:txBody>
      </p:sp>
    </p:spTree>
    <p:extLst>
      <p:ext uri="{BB962C8B-B14F-4D97-AF65-F5344CB8AC3E}">
        <p14:creationId xmlns:p14="http://schemas.microsoft.com/office/powerpoint/2010/main" val="345410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6667993" cy="1188534"/>
          </a:xfrm>
        </p:spPr>
        <p:txBody>
          <a:bodyPr lIns="0" tIns="0" rIns="0" bIns="0" anchor="t" anchorCtr="0">
            <a:noAutofit/>
          </a:bodyPr>
          <a:lstStyle/>
          <a:p>
            <a:r>
              <a:rPr lang="en-US" dirty="0"/>
              <a:t>Extension Example: </a:t>
            </a:r>
            <a:br>
              <a:rPr lang="en-US" dirty="0"/>
            </a:br>
            <a:r>
              <a:rPr lang="en-US" dirty="0"/>
              <a:t>Siletz STEP Program</a:t>
            </a:r>
            <a:endParaRPr lang="en-US" sz="4400" dirty="0"/>
          </a:p>
        </p:txBody>
      </p:sp>
    </p:spTree>
    <p:extLst>
      <p:ext uri="{BB962C8B-B14F-4D97-AF65-F5344CB8AC3E}">
        <p14:creationId xmlns:p14="http://schemas.microsoft.com/office/powerpoint/2010/main" val="4131028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2020-02-07T08:00:00+00:00</Remediation_x0020_Date>
    <Estimated_x0020_Creation_x0020_Date xmlns="34fb217e-71e5-45f5-ac12-57a9bc5aa8c7" xsi:nil="true"/>
    <Priority xmlns="34fb217e-71e5-45f5-ac12-57a9bc5aa8c7">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C214A6-15DE-46FD-8ED3-E8CDA2785CC5}">
  <ds:schemaRefs>
    <ds:schemaRef ds:uri="http://schemas.microsoft.com/office/2006/metadata/properties"/>
    <ds:schemaRef ds:uri="http://schemas.microsoft.com/office/infopath/2007/PartnerControls"/>
    <ds:schemaRef ds:uri="http://schemas.microsoft.com/sharepoint/v3"/>
    <ds:schemaRef ds:uri="34fb217e-71e5-45f5-ac12-57a9bc5aa8c7"/>
  </ds:schemaRefs>
</ds:datastoreItem>
</file>

<file path=customXml/itemProps2.xml><?xml version="1.0" encoding="utf-8"?>
<ds:datastoreItem xmlns:ds="http://schemas.openxmlformats.org/officeDocument/2006/customXml" ds:itemID="{278E3C25-8824-4172-8481-60100EC4864A}">
  <ds:schemaRefs>
    <ds:schemaRef ds:uri="http://schemas.microsoft.com/sharepoint/v3/contenttype/forms"/>
  </ds:schemaRefs>
</ds:datastoreItem>
</file>

<file path=customXml/itemProps3.xml><?xml version="1.0" encoding="utf-8"?>
<ds:datastoreItem xmlns:ds="http://schemas.openxmlformats.org/officeDocument/2006/customXml" ds:itemID="{AE883881-2DAC-45AD-8760-D6F42F575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1907</TotalTime>
  <Words>1011</Words>
  <Application>Microsoft Office PowerPoint</Application>
  <PresentationFormat>Widescreen</PresentationFormat>
  <Paragraphs>46</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 Neue</vt:lpstr>
      <vt:lpstr>Helvetica Neue Light</vt:lpstr>
      <vt:lpstr>Helvetica Neue Medium</vt:lpstr>
      <vt:lpstr>Office Theme</vt:lpstr>
      <vt:lpstr>GRADE 10 LESSON Tribal Natural Resource Management: Historical and Contemporary Connections to Land</vt:lpstr>
      <vt:lpstr>Federal Trust Relationship with Tribes </vt:lpstr>
      <vt:lpstr>Treaty Rights and Natural Resources </vt:lpstr>
      <vt:lpstr>Natural Resources and Termination </vt:lpstr>
      <vt:lpstr>Natural Resources and Restoration</vt:lpstr>
      <vt:lpstr>Website Activity </vt:lpstr>
      <vt:lpstr>Website Activity Questions for Discussion </vt:lpstr>
      <vt:lpstr>Extension Example:  Siletz STEP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140</cp:revision>
  <dcterms:created xsi:type="dcterms:W3CDTF">2019-04-26T16:05:13Z</dcterms:created>
  <dcterms:modified xsi:type="dcterms:W3CDTF">2023-12-28T01:25:57Z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2023-12-28T01:25:24Z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6c6b641f-0561-40da-bc50-2d4158ebd7a0</vt:lpwstr>
  </property>
  <property fmtid="{D5CDD505-2E9C-101B-9397-08002B2CF9AE}" pid="9" name="MSIP_Label_7730ea53-6f5e-4160-81a5-992a9105450a_ContentBits">
    <vt:lpwstr>0</vt:lpwstr>
  </property>
</Properties>
</file>