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24" userDrawn="1">
          <p15:clr>
            <a:srgbClr val="A4A3A4"/>
          </p15:clr>
        </p15:guide>
        <p15:guide id="3" pos="7056" userDrawn="1">
          <p15:clr>
            <a:srgbClr val="A4A3A4"/>
          </p15:clr>
        </p15:guide>
        <p15:guide id="4" orient="horz" pos="1512" userDrawn="1">
          <p15:clr>
            <a:srgbClr val="A4A3A4"/>
          </p15:clr>
        </p15:guide>
        <p15:guide id="5" orient="horz" pos="312" userDrawn="1">
          <p15:clr>
            <a:srgbClr val="A4A3A4"/>
          </p15:clr>
        </p15:guide>
        <p15:guide id="6" orient="horz" pos="936" userDrawn="1">
          <p15:clr>
            <a:srgbClr val="A4A3A4"/>
          </p15:clr>
        </p15:guide>
        <p15:guide id="7" orient="horz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73B9"/>
    <a:srgbClr val="587A36"/>
    <a:srgbClr val="63A49F"/>
    <a:srgbClr val="801721"/>
    <a:srgbClr val="9D36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8"/>
    <p:restoredTop sz="94694"/>
  </p:normalViewPr>
  <p:slideViewPr>
    <p:cSldViewPr snapToGrid="0" snapToObjects="1" showGuides="1">
      <p:cViewPr varScale="1">
        <p:scale>
          <a:sx n="68" d="100"/>
          <a:sy n="68" d="100"/>
        </p:scale>
        <p:origin x="77" y="72"/>
      </p:cViewPr>
      <p:guideLst>
        <p:guide pos="624"/>
        <p:guide pos="7056"/>
        <p:guide orient="horz" pos="1512"/>
        <p:guide orient="horz" pos="312"/>
        <p:guide orient="horz" pos="936"/>
        <p:guide orient="horz"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82A92-59A2-E94B-B4EA-B716E7EC92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07B4F-E01A-8E48-AE41-D99831DA8168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04165A-990F-9844-AF2A-DD27509DE9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7ED6E-E692-6041-9AB1-996572A88E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42280-914E-1748-9B19-DA3CE3AA6D5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C620CE9-E83C-274A-9319-3CED6B874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11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516DC-1FBC-D842-A341-EBAE3AF8F51A}" type="datetimeFigureOut">
              <a:rPr lang="en-US" smtClean="0"/>
              <a:t>12/27/2023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32032-1F54-7041-8EED-BD6D0B781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lasses-broken-black-lens-vision-593006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nimages.com/media/dc42a262-3b14-11e0-ab2c-29e368a0f27a-oregon-trail-pioneers-encounter-native-american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4/4c/Lewis_and_Clark_Expo_Map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sonkent.com/map_archive/native_american_tribes_map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emporia.edu/aberjame/student/salley4/index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70/4d/cc/704dccd8bafae4a4b0fd86aa3d4907b2.jp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wisandclark.travel/nomination/sioux-city-lewis-clark-interpretive-center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wisandclark.travel/nomination/sioux-city-lewis-clark-interpretive-center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apps.district196.org/lewis-clark-expedition/meeting-the-shoshone-and-the-continental-divid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vfpuk.org/articles/times-of-terror-by-the-cat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https://pixabay.com/photos/glasses-broken-black-lens-vision-593006/</a:t>
            </a:r>
            <a:r>
              <a:rPr lang="en-US" sz="1200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43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http://www.eonimages.com/media/dc42a262-3b14-11e0-ab2c-29e368a0f27a-oregon-trail-pioneers-encounter-native-americans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22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https://upload.wikimedia.org/wikipedia/commons/4/4c/Lewis_and_Clark_Expo_Map.jpg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67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http://www.emersonkent.com/map_archive/native_american_tribes_map.htm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49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http://academic.emporia.edu/aberjame/student/salley4/index.htm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681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https://i.pinimg.com/originals/70/4d/cc/704dccd8bafae4a4b0fd86aa3d4907b2.jpg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17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https://lewisandclark.travel/nomination/sioux-city-lewis-clark-interpretive-center/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https://lewisandclark.travel/nomination/sioux-city-lewis-clark-interpretive-center/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94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3"/>
              </a:rPr>
              <a:t>https://sites.google.com/a/apps.district196.org/lewis-clark-expedition/meeting-the-shoshone-and-the-continental-divide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04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err="1"/>
              <a:t>Source:</a:t>
            </a:r>
            <a:r>
              <a:rPr lang="en-US" sz="1200" dirty="0" err="1">
                <a:hlinkClick r:id="rId3"/>
              </a:rPr>
              <a:t>http</a:t>
            </a:r>
            <a:r>
              <a:rPr lang="en-US" sz="1200" dirty="0">
                <a:hlinkClick r:id="rId3"/>
              </a:rPr>
              <a:t>://vfpuk.org/articles/times-of-terror-by-the-cat/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32032-1F54-7041-8EED-BD6D0B7813D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47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9FC9FC1-764D-4B44-91A3-F099B13B3DA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7469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0DC6B-F0C6-1F4A-A6CA-E0ED4F42A4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046" y="1825625"/>
            <a:ext cx="9861176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65C4486-4B87-6A42-827E-8E1B5D29D0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2533002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5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A2E3643-BE44-9A40-B13C-C20C0E576FA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7946" y="2480073"/>
            <a:ext cx="9144000" cy="1655806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6000">
                <a:solidFill>
                  <a:srgbClr val="1B73B9"/>
                </a:solidFill>
              </a:defRPr>
            </a:lvl1pPr>
          </a:lstStyle>
          <a:p>
            <a:pPr algn="l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1774688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D147E33-80AE-2A44-A5B1-C8FFCCA49685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0300"/>
            <a:ext cx="9484660" cy="320537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l">
              <a:lnSpc>
                <a:spcPct val="110000"/>
              </a:lnSpc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l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616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 userDrawn="1">
          <p15:clr>
            <a:srgbClr val="FBAE40"/>
          </p15:clr>
        </p15:guide>
        <p15:guide id="2" orient="horz" pos="312" userDrawn="1">
          <p15:clr>
            <a:srgbClr val="FBAE40"/>
          </p15:clr>
        </p15:guide>
        <p15:guide id="3" pos="6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D8F4644-8671-9F4C-BB8E-F21EE43B9F5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4046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/>
              <a:t>Header goes here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B204CB-F132-9845-8A82-AE290FD8A871}"/>
              </a:ext>
            </a:extLst>
          </p:cNvPr>
          <p:cNvSpPr txBox="1">
            <a:spLocks/>
          </p:cNvSpPr>
          <p:nvPr userDrawn="1"/>
        </p:nvSpPr>
        <p:spPr>
          <a:xfrm>
            <a:off x="1004046" y="2401824"/>
            <a:ext cx="9292893" cy="3791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marL="457200" indent="-457200" algn="l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5880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12">
          <p15:clr>
            <a:srgbClr val="FBAE40"/>
          </p15:clr>
        </p15:guide>
        <p15:guide id="2" orient="horz" pos="312">
          <p15:clr>
            <a:srgbClr val="FBAE40"/>
          </p15:clr>
        </p15:guide>
        <p15:guide id="3" pos="62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3223E14-6CE7-BF4E-AAD5-05A4122466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12364" y="495300"/>
            <a:ext cx="6689036" cy="1474177"/>
          </a:xfrm>
        </p:spPr>
        <p:txBody>
          <a:bodyPr lIns="0" tIns="0" rIns="0" bIns="0" anchor="t" anchorCtr="0">
            <a:noAutofit/>
          </a:bodyPr>
          <a:lstStyle/>
          <a:p>
            <a:pPr algn="r"/>
            <a:r>
              <a:rPr lang="en-US" sz="4400" dirty="0"/>
              <a:t>Header goes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B522221-339B-1A4B-B612-71A1CA43D774}"/>
              </a:ext>
            </a:extLst>
          </p:cNvPr>
          <p:cNvSpPr txBox="1">
            <a:spLocks/>
          </p:cNvSpPr>
          <p:nvPr userDrawn="1"/>
        </p:nvSpPr>
        <p:spPr>
          <a:xfrm>
            <a:off x="4651513" y="2400300"/>
            <a:ext cx="6549887" cy="37222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rgbClr val="9D365E"/>
                </a:solidFill>
                <a:latin typeface="Helvetica Neue Medium" panose="02000503000000020004" pitchFamily="2" charset="0"/>
                <a:ea typeface="Helvetica Neue Medium" panose="02000503000000020004" pitchFamily="2" charset="0"/>
                <a:cs typeface="Helvetica Neue Medium" panose="02000503000000020004" pitchFamily="2" charset="0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Lorem ipsum dolor sit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amet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consectetur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adipiscing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elit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sed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do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eiusmod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tempor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incididunt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et dolore magna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 Ut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enim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ad minim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veniam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,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quis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nostrud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exercitation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ullamco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laboris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nisi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ut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aliquip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ex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ea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commodo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consequat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.</a:t>
            </a: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  <a:p>
            <a:pPr algn="r"/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Helvetica Neue Light" panose="02000403000000020004" pitchFamily="2" charset="0"/>
              <a:ea typeface="Helvetica Neue Light" panose="02000403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860A9AE-8C6D-D74D-BB8E-0FA4DA9CB2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0663" r="28923"/>
          <a:stretch/>
        </p:blipFill>
        <p:spPr>
          <a:xfrm>
            <a:off x="-139148" y="-30370"/>
            <a:ext cx="4194314" cy="691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98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9522803-E98B-6C4E-8362-A40CA90B27A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90600" y="2400300"/>
            <a:ext cx="7855226" cy="2117912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800" dirty="0">
                <a:solidFill>
                  <a:schemeClr val="bg1"/>
                </a:solidFill>
              </a:rPr>
              <a:t>Divider section header goes here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D94EE6C-309C-8241-9796-B41E3B97EEF1}"/>
              </a:ext>
            </a:extLst>
          </p:cNvPr>
          <p:cNvCxnSpPr>
            <a:cxnSpLocks/>
          </p:cNvCxnSpPr>
          <p:nvPr userDrawn="1"/>
        </p:nvCxnSpPr>
        <p:spPr>
          <a:xfrm>
            <a:off x="990600" y="2163233"/>
            <a:ext cx="1196009" cy="0"/>
          </a:xfrm>
          <a:prstGeom prst="line">
            <a:avLst/>
          </a:prstGeom>
          <a:ln w="603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7076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rgbClr val="63A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B6B578-CF4B-DF47-9B27-E182C9A37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43" t="2970" r="277" b="12298"/>
          <a:stretch/>
        </p:blipFill>
        <p:spPr>
          <a:xfrm>
            <a:off x="-111370" y="-82062"/>
            <a:ext cx="12414739" cy="702212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5F2B2CA-92F2-FC42-B600-734D92EFDA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495300"/>
            <a:ext cx="9861176" cy="1286608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</a:rPr>
              <a:t>Header goes here</a:t>
            </a:r>
          </a:p>
        </p:txBody>
      </p:sp>
    </p:spTree>
    <p:extLst>
      <p:ext uri="{BB962C8B-B14F-4D97-AF65-F5344CB8AC3E}">
        <p14:creationId xmlns:p14="http://schemas.microsoft.com/office/powerpoint/2010/main" val="4167526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D87286-3C60-194F-A3FA-589D786D1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821537-F67A-AD4B-961C-8E36928C0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103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5" r:id="rId7"/>
    <p:sldLayoutId id="214748366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rgbClr val="1B73B9"/>
          </a:solidFill>
          <a:latin typeface="Helvetica Neue Medium" panose="02000503000000020004" pitchFamily="2" charset="0"/>
          <a:ea typeface="Helvetica Neue Medium" panose="02000503000000020004" pitchFamily="2" charset="0"/>
          <a:cs typeface="Helvetica Neue Medium" panose="02000503000000020004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75000"/>
              <a:lumOff val="25000"/>
            </a:schemeClr>
          </a:solidFill>
          <a:latin typeface="Helvetica Neue Light" panose="02000403000000020004" pitchFamily="2" charset="0"/>
          <a:ea typeface="Helvetica Neue Light" panose="02000403000000020004" pitchFamily="2" charset="0"/>
          <a:cs typeface="Helvetica Neue" panose="02000503000000020004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fpuk.org/articles/times-of-terror-by-the-ca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onimages.com/media/dc42a262-3b14-11e0-ab2c-29e368a0f27a-oregon-trail-pioneers-encounter-native-american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lasses-broken-black-lens-vision-59300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4/4c/Lewis_and_Clark_Expo_Map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sonkent.com/map_archive/native_american_tribes_map.h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cademic.emporia.edu/aberjame/student/salley4/index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originals/70/4d/cc/704dccd8bafae4a4b0fd86aa3d4907b2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wisandclark.travel/nomination/sioux-city-lewis-clark-interpretive-cente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source:%20https://lewisandclark.travel/nomination/sioux-city-lewis-clark-interpretive-cente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apps.district196.org/lewis-clark-expedition/meeting-the-shoshone-and-the-continental-divid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0600" y="2400300"/>
            <a:ext cx="10210800" cy="1456997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>
                <a:solidFill>
                  <a:srgbClr val="63A49F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GRADE 4 LESSON</a:t>
            </a:r>
            <a:br>
              <a:rPr lang="en-US" sz="7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6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Lewis and Clark: </a:t>
            </a:r>
            <a:br>
              <a:rPr lang="en-US" sz="6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en-US" sz="6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 Native American View</a:t>
            </a:r>
          </a:p>
        </p:txBody>
      </p:sp>
      <p:pic>
        <p:nvPicPr>
          <p:cNvPr id="4" name="Picture 3" title="&quot;&quot;">
            <a:extLst>
              <a:ext uri="{FF2B5EF4-FFF2-40B4-BE49-F238E27FC236}">
                <a16:creationId xmlns:a16="http://schemas.microsoft.com/office/drawing/2014/main" id="{68A6AA26-350A-6A4A-8D10-F53251478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4120"/>
            <a:ext cx="12192000" cy="169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6925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Who’s the “Savage”?</a:t>
            </a:r>
            <a:endParaRPr lang="en-US" sz="4400" dirty="0"/>
          </a:p>
        </p:txBody>
      </p:sp>
      <p:pic>
        <p:nvPicPr>
          <p:cNvPr id="5" name="Picture 2" descr="Image result for flogging a soldier">
            <a:hlinkClick r:id="rId3"/>
            <a:extLst>
              <a:ext uri="{FF2B5EF4-FFF2-40B4-BE49-F238E27FC236}">
                <a16:creationId xmlns:a16="http://schemas.microsoft.com/office/drawing/2014/main" id="{9162EBD0-77DB-BC42-9EAF-3827694AE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37"/>
          <a:stretch/>
        </p:blipFill>
        <p:spPr bwMode="auto">
          <a:xfrm>
            <a:off x="2663566" y="1485900"/>
            <a:ext cx="6864868" cy="462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54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An Unhappy Ending</a:t>
            </a:r>
            <a:endParaRPr lang="en-US" sz="4400" dirty="0"/>
          </a:p>
        </p:txBody>
      </p:sp>
      <p:pic>
        <p:nvPicPr>
          <p:cNvPr id="4" name="Picture 2" descr="Image result for oregon native americans">
            <a:hlinkClick r:id="rId3"/>
            <a:extLst>
              <a:ext uri="{FF2B5EF4-FFF2-40B4-BE49-F238E27FC236}">
                <a16:creationId xmlns:a16="http://schemas.microsoft.com/office/drawing/2014/main" id="{13CB60A6-73D0-2E46-85BA-ADE34D592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260" y="1485900"/>
            <a:ext cx="8143479" cy="47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234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9861176" cy="64770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History: What’s Missing?</a:t>
            </a:r>
            <a:endParaRPr lang="en-US" sz="4400" dirty="0"/>
          </a:p>
        </p:txBody>
      </p:sp>
      <p:pic>
        <p:nvPicPr>
          <p:cNvPr id="4" name="Picture 4" descr="Glasses, Broken, Black, Lens, Vision, Eyeglasses, Frame">
            <a:hlinkClick r:id="rId3"/>
            <a:extLst>
              <a:ext uri="{FF2B5EF4-FFF2-40B4-BE49-F238E27FC236}">
                <a16:creationId xmlns:a16="http://schemas.microsoft.com/office/drawing/2014/main" id="{BECF5B40-D003-F247-8478-8CFAEB031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85" r="14875"/>
          <a:stretch/>
        </p:blipFill>
        <p:spPr bwMode="auto">
          <a:xfrm>
            <a:off x="3170949" y="2165131"/>
            <a:ext cx="5527369" cy="393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618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8413223" cy="807983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How the U.S. and Europe Saw North America</a:t>
            </a:r>
            <a:endParaRPr lang="en-US" sz="4400" dirty="0"/>
          </a:p>
        </p:txBody>
      </p:sp>
      <p:pic>
        <p:nvPicPr>
          <p:cNvPr id="5" name="Picture 2" title="&quot;&quot;">
            <a:hlinkClick r:id="rId3"/>
            <a:extLst>
              <a:ext uri="{FF2B5EF4-FFF2-40B4-BE49-F238E27FC236}">
                <a16:creationId xmlns:a16="http://schemas.microsoft.com/office/drawing/2014/main" id="{4E60110B-65BE-2F45-8FA5-31F531240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248" y="2158829"/>
            <a:ext cx="5163503" cy="393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4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299"/>
            <a:ext cx="10197354" cy="99060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What North America Was Really Like</a:t>
            </a:r>
            <a:endParaRPr lang="en-US" sz="4400" dirty="0"/>
          </a:p>
        </p:txBody>
      </p:sp>
      <p:pic>
        <p:nvPicPr>
          <p:cNvPr id="4" name="Picture 4" descr="Image result for tribes of north america">
            <a:hlinkClick r:id="rId3"/>
            <a:extLst>
              <a:ext uri="{FF2B5EF4-FFF2-40B4-BE49-F238E27FC236}">
                <a16:creationId xmlns:a16="http://schemas.microsoft.com/office/drawing/2014/main" id="{18B61D09-114E-934C-AFBC-3D8EEA375F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589" y="1485900"/>
            <a:ext cx="6194822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7203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“Wilderness” for Whom?</a:t>
            </a:r>
            <a:endParaRPr lang="en-US" sz="4400" dirty="0"/>
          </a:p>
        </p:txBody>
      </p:sp>
      <p:pic>
        <p:nvPicPr>
          <p:cNvPr id="5" name="Picture 4" title="&quot;&quot;">
            <a:hlinkClick r:id="rId3"/>
            <a:extLst>
              <a:ext uri="{FF2B5EF4-FFF2-40B4-BE49-F238E27FC236}">
                <a16:creationId xmlns:a16="http://schemas.microsoft.com/office/drawing/2014/main" id="{22B7F51B-1919-134C-9DD0-425811F7D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42" y="1485900"/>
            <a:ext cx="7033915" cy="478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49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American Entrepreneurs </a:t>
            </a:r>
            <a:endParaRPr lang="en-US" sz="4400" dirty="0"/>
          </a:p>
        </p:txBody>
      </p:sp>
      <p:pic>
        <p:nvPicPr>
          <p:cNvPr id="4" name="Picture 2" descr="Post image">
            <a:hlinkClick r:id="rId3"/>
            <a:extLst>
              <a:ext uri="{FF2B5EF4-FFF2-40B4-BE49-F238E27FC236}">
                <a16:creationId xmlns:a16="http://schemas.microsoft.com/office/drawing/2014/main" id="{80434FD8-1109-8B45-AC96-D4AFA298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708" y="1485900"/>
            <a:ext cx="4262584" cy="462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4359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Do You Come in Peace?</a:t>
            </a:r>
            <a:endParaRPr lang="en-US" sz="4400" dirty="0"/>
          </a:p>
        </p:txBody>
      </p:sp>
      <p:pic>
        <p:nvPicPr>
          <p:cNvPr id="5" name="Picture 6" title="&quot;&quot;">
            <a:hlinkClick r:id="rId3"/>
            <a:extLst>
              <a:ext uri="{FF2B5EF4-FFF2-40B4-BE49-F238E27FC236}">
                <a16:creationId xmlns:a16="http://schemas.microsoft.com/office/drawing/2014/main" id="{3165CBA5-930B-474B-8E06-D141F724B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55" y="1485900"/>
            <a:ext cx="9410489" cy="4649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18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Not the First</a:t>
            </a:r>
            <a:endParaRPr lang="en-US" sz="4400" dirty="0"/>
          </a:p>
        </p:txBody>
      </p:sp>
      <p:pic>
        <p:nvPicPr>
          <p:cNvPr id="4" name="Picture 3" title="&quot;&quot;">
            <a:hlinkClick r:id="rId3"/>
            <a:extLst>
              <a:ext uri="{FF2B5EF4-FFF2-40B4-BE49-F238E27FC236}">
                <a16:creationId xmlns:a16="http://schemas.microsoft.com/office/drawing/2014/main" id="{B954818D-45D5-D64B-BEFC-0B6B68CFE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5900"/>
            <a:ext cx="3266328" cy="395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Image result for alexander mckenzie route">
            <a:hlinkClick r:id="rId3"/>
            <a:extLst>
              <a:ext uri="{FF2B5EF4-FFF2-40B4-BE49-F238E27FC236}">
                <a16:creationId xmlns:a16="http://schemas.microsoft.com/office/drawing/2014/main" id="{D70DFD0B-9698-1C4A-841E-7BE9F42E04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30" b="191"/>
          <a:stretch/>
        </p:blipFill>
        <p:spPr bwMode="auto">
          <a:xfrm>
            <a:off x="4405610" y="1493450"/>
            <a:ext cx="6795790" cy="394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EF0292-3761-E743-93C5-BAA0748E966E}"/>
              </a:ext>
            </a:extLst>
          </p:cNvPr>
          <p:cNvSpPr txBox="1"/>
          <p:nvPr/>
        </p:nvSpPr>
        <p:spPr>
          <a:xfrm>
            <a:off x="990600" y="5433853"/>
            <a:ext cx="326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Helvetica Neue Light" panose="02000403000000020004" pitchFamily="2" charset="0"/>
                <a:ea typeface="Helvetica Neue Light" panose="02000403000000020004" pitchFamily="2" charset="0"/>
              </a:rPr>
              <a:t>Alexander Mackenzie</a:t>
            </a:r>
          </a:p>
        </p:txBody>
      </p:sp>
    </p:spTree>
    <p:extLst>
      <p:ext uri="{BB962C8B-B14F-4D97-AF65-F5344CB8AC3E}">
        <p14:creationId xmlns:p14="http://schemas.microsoft.com/office/powerpoint/2010/main" val="2287358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F42B-A8A6-084F-B760-3D87678251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046" y="495300"/>
            <a:ext cx="10197354" cy="52420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dirty="0"/>
              <a:t>Could We Have Some Horses, Please?</a:t>
            </a:r>
            <a:endParaRPr lang="en-US" sz="4400" dirty="0"/>
          </a:p>
        </p:txBody>
      </p:sp>
      <p:pic>
        <p:nvPicPr>
          <p:cNvPr id="4" name="Picture 2" descr="Image result for lewis and clark shoshone horses">
            <a:hlinkClick r:id="rId3"/>
            <a:extLst>
              <a:ext uri="{FF2B5EF4-FFF2-40B4-BE49-F238E27FC236}">
                <a16:creationId xmlns:a16="http://schemas.microsoft.com/office/drawing/2014/main" id="{7AC55ECA-DAEF-3E45-B944-1D8AA09C2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35" y="1490495"/>
            <a:ext cx="9106930" cy="460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280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Remediation_x0020_Date xmlns="34fb217e-71e5-45f5-ac12-57a9bc5aa8c7">2020-02-03T08:00:00+00:00</Remediation_x0020_Date>
    <Estimated_x0020_Creation_x0020_Date xmlns="34fb217e-71e5-45f5-ac12-57a9bc5aa8c7" xsi:nil="true"/>
    <Priority xmlns="34fb217e-71e5-45f5-ac12-57a9bc5aa8c7">New</Priorit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07C023760E4B43B88CA40098E6CCFF" ma:contentTypeVersion="7" ma:contentTypeDescription="Create a new document." ma:contentTypeScope="" ma:versionID="932c66335bf254f2b214dd195c90a42f">
  <xsd:schema xmlns:xsd="http://www.w3.org/2001/XMLSchema" xmlns:xs="http://www.w3.org/2001/XMLSchema" xmlns:p="http://schemas.microsoft.com/office/2006/metadata/properties" xmlns:ns1="http://schemas.microsoft.com/sharepoint/v3" xmlns:ns2="34fb217e-71e5-45f5-ac12-57a9bc5aa8c7" xmlns:ns3="54031767-dd6d-417c-ab73-583408f47564" targetNamespace="http://schemas.microsoft.com/office/2006/metadata/properties" ma:root="true" ma:fieldsID="85307702f587d59a8b580de5524f7e2a" ns1:_="" ns2:_="" ns3:_="">
    <xsd:import namespace="http://schemas.microsoft.com/sharepoint/v3"/>
    <xsd:import namespace="34fb217e-71e5-45f5-ac12-57a9bc5aa8c7"/>
    <xsd:import namespace="54031767-dd6d-417c-ab73-583408f47564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Estimated_x0020_Creation_x0020_Date" minOccurs="0"/>
                <xsd:element ref="ns2:Remediation_x0020_Date" minOccurs="0"/>
                <xsd:element ref="ns2:Priorit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fb217e-71e5-45f5-ac12-57a9bc5aa8c7" elementFormDefault="qualified">
    <xsd:import namespace="http://schemas.microsoft.com/office/2006/documentManagement/types"/>
    <xsd:import namespace="http://schemas.microsoft.com/office/infopath/2007/PartnerControls"/>
    <xsd:element name="Estimated_x0020_Creation_x0020_Date" ma:index="6" nillable="true" ma:displayName="Estimated Creation Date" ma:format="DateOnly" ma:internalName="Estimated_x0020_Creation_x0020_Date" ma:readOnly="false">
      <xsd:simpleType>
        <xsd:restriction base="dms:DateTime"/>
      </xsd:simpleType>
    </xsd:element>
    <xsd:element name="Remediation_x0020_Date" ma:index="7" nillable="true" ma:displayName="Remediation Date" ma:default="[today]" ma:format="DateOnly" ma:internalName="Remediation_x0020_Date" ma:readOnly="false">
      <xsd:simpleType>
        <xsd:restriction base="dms:DateTime"/>
      </xsd:simpleType>
    </xsd:element>
    <xsd:element name="Priority" ma:index="8" nillable="true" ma:displayName="Priority" ma:default="New" ma:description="What Priority Level Is This Document?" ma:format="RadioButtons" ma:internalName="Priority" ma:readOnly="false">
      <xsd:simpleType>
        <xsd:restriction base="dms:Choice">
          <xsd:enumeration value="New"/>
          <xsd:enumeration value="Legacy"/>
          <xsd:enumeration value="Tier 1"/>
          <xsd:enumeration value="Tier 2"/>
          <xsd:enumeration value="Tier 3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031767-dd6d-417c-ab73-583408f4756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BF3415-6EE3-43C7-8D68-A128E865CD6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24B7F43-F7B6-4CAE-99BD-902FEB5C52F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34fb217e-71e5-45f5-ac12-57a9bc5aa8c7"/>
  </ds:schemaRefs>
</ds:datastoreItem>
</file>

<file path=customXml/itemProps3.xml><?xml version="1.0" encoding="utf-8"?>
<ds:datastoreItem xmlns:ds="http://schemas.openxmlformats.org/officeDocument/2006/customXml" ds:itemID="{7C75CE66-E032-4966-9ACB-DF012A70FA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4fb217e-71e5-45f5-ac12-57a9bc5aa8c7"/>
    <ds:schemaRef ds:uri="54031767-dd6d-417c-ab73-583408f475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250</Words>
  <Application>Microsoft Office PowerPoint</Application>
  <PresentationFormat>Widescreen</PresentationFormat>
  <Paragraphs>32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Helvetica Neue</vt:lpstr>
      <vt:lpstr>Helvetica Neue Light</vt:lpstr>
      <vt:lpstr>Helvetica Neue Medium</vt:lpstr>
      <vt:lpstr>Office Theme</vt:lpstr>
      <vt:lpstr>GRADE 4 LESSON Lewis and Clark:  A Native American View</vt:lpstr>
      <vt:lpstr>History: What’s Missing?</vt:lpstr>
      <vt:lpstr>How the U.S. and Europe Saw North America</vt:lpstr>
      <vt:lpstr>What North America Was Really Like</vt:lpstr>
      <vt:lpstr>“Wilderness” for Whom?</vt:lpstr>
      <vt:lpstr>American Entrepreneurs </vt:lpstr>
      <vt:lpstr>Do You Come in Peace?</vt:lpstr>
      <vt:lpstr>Not the First</vt:lpstr>
      <vt:lpstr>Could We Have Some Horses, Please?</vt:lpstr>
      <vt:lpstr>Who’s the “Savage”?</vt:lpstr>
      <vt:lpstr>An Unhappy 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Cow Creek  Umpqua Tribe</dc:title>
  <dc:creator>Valerie Brodnikova</dc:creator>
  <cp:lastModifiedBy>BELLE Jennifer * ODE</cp:lastModifiedBy>
  <cp:revision>88</cp:revision>
  <dcterms:created xsi:type="dcterms:W3CDTF">2019-04-26T16:05:13Z</dcterms:created>
  <dcterms:modified xsi:type="dcterms:W3CDTF">2023-12-27T19:16:34Z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0x0101005007C023760E4B43B88CA40098E6CCFF</vt:lpwstr>
  </property>
  <property fmtid="{D5CDD505-2E9C-101B-9397-08002B2CF9AE}" pid="3" name="MSIP_Label_7730ea53-6f5e-4160-81a5-992a9105450a_Enabled">
    <vt:lpwstr>true</vt:lpwstr>
  </property>
  <property fmtid="{D5CDD505-2E9C-101B-9397-08002B2CF9AE}" pid="4" name="MSIP_Label_7730ea53-6f5e-4160-81a5-992a9105450a_SetDate">
    <vt:lpwstr>2023-12-27T19:16:18Z</vt:lpwstr>
  </property>
  <property fmtid="{D5CDD505-2E9C-101B-9397-08002B2CF9AE}" pid="5" name="MSIP_Label_7730ea53-6f5e-4160-81a5-992a9105450a_Method">
    <vt:lpwstr>Standard</vt:lpwstr>
  </property>
  <property fmtid="{D5CDD505-2E9C-101B-9397-08002B2CF9AE}" pid="6" name="MSIP_Label_7730ea53-6f5e-4160-81a5-992a9105450a_Name">
    <vt:lpwstr>Level 2 - Limited (Items)</vt:lpwstr>
  </property>
  <property fmtid="{D5CDD505-2E9C-101B-9397-08002B2CF9AE}" pid="7" name="MSIP_Label_7730ea53-6f5e-4160-81a5-992a9105450a_SiteId">
    <vt:lpwstr>b4f51418-b269-49a2-935a-fa54bf584fc8</vt:lpwstr>
  </property>
  <property fmtid="{D5CDD505-2E9C-101B-9397-08002B2CF9AE}" pid="8" name="MSIP_Label_7730ea53-6f5e-4160-81a5-992a9105450a_ActionId">
    <vt:lpwstr>2fcecf18-9d7c-4874-bdd3-9ed0c15d2598</vt:lpwstr>
  </property>
  <property fmtid="{D5CDD505-2E9C-101B-9397-08002B2CF9AE}" pid="9" name="MSIP_Label_7730ea53-6f5e-4160-81a5-992a9105450a_ContentBits">
    <vt:lpwstr>0</vt:lpwstr>
  </property>
</Properties>
</file>