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57" r:id="rId6"/>
    <p:sldId id="258" r:id="rId7"/>
    <p:sldId id="285" r:id="rId8"/>
    <p:sldId id="286" r:id="rId9"/>
    <p:sldId id="259" r:id="rId10"/>
    <p:sldId id="287" r:id="rId11"/>
    <p:sldId id="288"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8" userDrawn="1">
          <p15:clr>
            <a:srgbClr val="A4A3A4"/>
          </p15:clr>
        </p15:guide>
        <p15:guide id="3" pos="7056" userDrawn="1">
          <p15:clr>
            <a:srgbClr val="A4A3A4"/>
          </p15:clr>
        </p15:guide>
        <p15:guide id="4" orient="horz" pos="1560" userDrawn="1">
          <p15:clr>
            <a:srgbClr val="A4A3A4"/>
          </p15:clr>
        </p15:guide>
        <p15:guide id="5" orient="horz" pos="312" userDrawn="1">
          <p15:clr>
            <a:srgbClr val="A4A3A4"/>
          </p15:clr>
        </p15:guide>
        <p15:guide id="6" orient="horz" pos="2664"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2C3FAB"/>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0068"/>
  </p:normalViewPr>
  <p:slideViewPr>
    <p:cSldViewPr snapToGrid="0" snapToObjects="1" showGuides="1">
      <p:cViewPr varScale="1">
        <p:scale>
          <a:sx n="63" d="100"/>
          <a:sy n="63" d="100"/>
        </p:scale>
        <p:origin x="58" y="110"/>
      </p:cViewPr>
      <p:guideLst>
        <p:guide pos="648"/>
        <p:guide pos="7056"/>
        <p:guide orient="horz" pos="1560"/>
        <p:guide orient="horz" pos="312"/>
        <p:guide orient="horz" pos="2664"/>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iluk.org/index/lolly/fish-tra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pps.apple.com/us/app/chinuk-wawa/id90810823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rtlandoregon.gov/parks/finder/index.cfm?action=ViewPark&amp;PropertyID=1456"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mahlum.com/projects/tap%CA%B0oyt%CA%B0a%CA%BC-hall/" TargetMode="External"/><Relationship Id="rId4" Type="http://schemas.openxmlformats.org/officeDocument/2006/relationships/hyperlink" Target="https://kalapuya.salkeiz.k12.or.u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legislature.gov/bills_laws/ors/ors342.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legislature.gov/bills_laws/ors/ors342.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events/burns-paiute-tribe-gathering-center/wadatika-yaduan-tribal-community-language-night/11570546910482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NSsKLFo2B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Center for Geography Education in Oregon, Portland State University. </a:t>
            </a:r>
            <a:r>
              <a:rPr lang="en-US" sz="1200" i="1" dirty="0"/>
              <a:t>The Student Atlas of Oregon</a:t>
            </a:r>
            <a:r>
              <a:rPr lang="en-US" sz="1200" dirty="0"/>
              <a:t>. Used with permission.</a:t>
            </a: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http://www.miluk.org/index/lolly/fish-trap</a:t>
            </a: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273786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https://apps.apple.com/us/app/chinuk-wawa/id908108231</a:t>
            </a:r>
            <a:r>
              <a:rPr lang="en-US" sz="1200" dirty="0"/>
              <a:t> </a:t>
            </a:r>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2435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Sources:  </a:t>
            </a:r>
            <a:br>
              <a:rPr lang="en-US" sz="1200" dirty="0"/>
            </a:br>
            <a:r>
              <a:rPr lang="en-US" sz="1200" dirty="0">
                <a:hlinkClick r:id="rId3"/>
              </a:rPr>
              <a:t>https://www.portlandoregon.gov/parks/finder/index.cfm?action=ViewPark&amp;PropertyID=1456</a:t>
            </a:r>
            <a:endParaRPr lang="en-US" sz="1200" dirty="0"/>
          </a:p>
          <a:p>
            <a:r>
              <a:rPr lang="en-US" sz="1200" dirty="0">
                <a:hlinkClick r:id="rId4"/>
              </a:rPr>
              <a:t>https://kalapuya.salkeiz.k12.or.us/</a:t>
            </a:r>
            <a:endParaRPr lang="en-US" sz="1200" dirty="0"/>
          </a:p>
          <a:p>
            <a:r>
              <a:rPr lang="en-US" sz="1200" dirty="0">
                <a:hlinkClick r:id="rId5"/>
              </a:rPr>
              <a:t>http://www.mahlum.com/projects/tap%CA%B0oyt%CA%B0a%CA%BC-hall/</a:t>
            </a: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02810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https://www.oregonlegislature.gov/bills_laws/ors/ors342.html</a:t>
            </a:r>
            <a:r>
              <a:rPr lang="en-US" sz="1200" dirty="0"/>
              <a:t>; emphasis added. </a:t>
            </a: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07554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https://www.oregonlegislature.gov/bills_laws/ors/ors342.html</a:t>
            </a:r>
            <a:r>
              <a:rPr lang="en-US" sz="1200" dirty="0"/>
              <a:t>; emphasis added. </a:t>
            </a:r>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404899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US" sz="1200" dirty="0">
                <a:hlinkClick r:id="rId3"/>
              </a:rPr>
              <a:t>https://www.facebook.com/events/burns-paiute-tribe-gathering-center/wadatika-yaduan-tribal-community-language-night/115705469104828/</a:t>
            </a:r>
            <a:r>
              <a:rPr lang="en-US" sz="1200" dirty="0"/>
              <a:t> </a:t>
            </a: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13370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Link to video: </a:t>
            </a:r>
            <a:r>
              <a:rPr lang="en-US" sz="1200" dirty="0">
                <a:hlinkClick r:id="rId3"/>
              </a:rPr>
              <a:t>https://youtu.be/NSsKLFo2B10</a:t>
            </a: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264461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210800" cy="1456997"/>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4 LESSON</a:t>
            </a:r>
            <a:br>
              <a:rPr lang="en-US" sz="7200" dirty="0">
                <a:latin typeface="Helvetica Neue" panose="02000503000000020004" pitchFamily="2" charset="0"/>
                <a:ea typeface="Helvetica Neue" panose="02000503000000020004" pitchFamily="2" charset="0"/>
                <a:cs typeface="Helvetica Neue" panose="02000503000000020004" pitchFamily="2" charset="0"/>
              </a:rPr>
            </a:br>
            <a:r>
              <a:rPr lang="en-US" sz="7200" b="1" dirty="0">
                <a:latin typeface="Helvetica Neue" panose="02000503000000020004" pitchFamily="2" charset="0"/>
                <a:ea typeface="Helvetica Neue" panose="02000503000000020004" pitchFamily="2" charset="0"/>
                <a:cs typeface="Helvetica Neue" panose="02000503000000020004" pitchFamily="2" charset="0"/>
              </a:rPr>
              <a:t>Language Revitalization</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8811286" cy="1113581"/>
          </a:xfrm>
        </p:spPr>
        <p:txBody>
          <a:bodyPr lIns="0" tIns="0" rIns="0" bIns="0" anchor="t" anchorCtr="0">
            <a:noAutofit/>
          </a:bodyPr>
          <a:lstStyle/>
          <a:p>
            <a:r>
              <a:rPr lang="en-US" dirty="0"/>
              <a:t>Native American Tribes in Oregon and Language Groups</a:t>
            </a:r>
            <a:endParaRPr lang="en-US" sz="4400" dirty="0"/>
          </a:p>
        </p:txBody>
      </p:sp>
      <p:pic>
        <p:nvPicPr>
          <p:cNvPr id="6" name="Picture 5" title="&quot;&quot;">
            <a:extLst>
              <a:ext uri="{FF2B5EF4-FFF2-40B4-BE49-F238E27FC236}">
                <a16:creationId xmlns:a16="http://schemas.microsoft.com/office/drawing/2014/main" id="{9D6D8A8A-87EA-4042-803F-21698998FC74}"/>
              </a:ext>
            </a:extLst>
          </p:cNvPr>
          <p:cNvPicPr/>
          <p:nvPr/>
        </p:nvPicPr>
        <p:blipFill rotWithShape="1">
          <a:blip r:embed="rId3"/>
          <a:srcRect t="2298"/>
          <a:stretch/>
        </p:blipFill>
        <p:spPr>
          <a:xfrm>
            <a:off x="2927261" y="2168806"/>
            <a:ext cx="6337477" cy="4120587"/>
          </a:xfrm>
          <a:prstGeom prst="rect">
            <a:avLst/>
          </a:prstGeom>
        </p:spPr>
      </p:pic>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n-US" dirty="0"/>
              <a:t>Documenting</a:t>
            </a:r>
            <a:endParaRPr lang="en-US" sz="4400" dirty="0"/>
          </a:p>
        </p:txBody>
      </p:sp>
      <p:pic>
        <p:nvPicPr>
          <p:cNvPr id="15" name="Picture 14" title="&quot;&quot;">
            <a:extLst>
              <a:ext uri="{FF2B5EF4-FFF2-40B4-BE49-F238E27FC236}">
                <a16:creationId xmlns:a16="http://schemas.microsoft.com/office/drawing/2014/main" id="{C0EE32D1-380F-1244-AA2B-B92137541D8A}"/>
              </a:ext>
            </a:extLst>
          </p:cNvPr>
          <p:cNvPicPr>
            <a:picLocks noChangeAspect="1"/>
          </p:cNvPicPr>
          <p:nvPr/>
        </p:nvPicPr>
        <p:blipFill rotWithShape="1">
          <a:blip r:embed="rId3"/>
          <a:srcRect l="579" t="16182" r="7064" b="21650"/>
          <a:stretch/>
        </p:blipFill>
        <p:spPr>
          <a:xfrm>
            <a:off x="1054187" y="1990843"/>
            <a:ext cx="10149221" cy="3842796"/>
          </a:xfrm>
          <a:prstGeom prst="rect">
            <a:avLst/>
          </a:prstGeom>
          <a:ln w="28575">
            <a:solidFill>
              <a:srgbClr val="1B73B9"/>
            </a:solidFill>
          </a:ln>
        </p:spPr>
      </p:pic>
    </p:spTree>
    <p:extLst>
      <p:ext uri="{BB962C8B-B14F-4D97-AF65-F5344CB8AC3E}">
        <p14:creationId xmlns:p14="http://schemas.microsoft.com/office/powerpoint/2010/main" val="8634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n-US" dirty="0"/>
              <a:t>Creating Language Tools</a:t>
            </a:r>
            <a:endParaRPr lang="en-US" sz="4400" dirty="0"/>
          </a:p>
        </p:txBody>
      </p:sp>
      <p:pic>
        <p:nvPicPr>
          <p:cNvPr id="4" name="Picture 3" title="&quot;&quot;">
            <a:extLst>
              <a:ext uri="{FF2B5EF4-FFF2-40B4-BE49-F238E27FC236}">
                <a16:creationId xmlns:a16="http://schemas.microsoft.com/office/drawing/2014/main" id="{D7B7DD07-EE74-FF41-B92F-A6E24119F081}"/>
              </a:ext>
            </a:extLst>
          </p:cNvPr>
          <p:cNvPicPr>
            <a:picLocks noChangeAspect="1"/>
          </p:cNvPicPr>
          <p:nvPr/>
        </p:nvPicPr>
        <p:blipFill rotWithShape="1">
          <a:blip r:embed="rId3"/>
          <a:srcRect l="8854" t="14883" r="9707" b="16789"/>
          <a:stretch/>
        </p:blipFill>
        <p:spPr>
          <a:xfrm>
            <a:off x="1738131" y="1982674"/>
            <a:ext cx="8715737" cy="4113326"/>
          </a:xfrm>
          <a:prstGeom prst="rect">
            <a:avLst/>
          </a:prstGeom>
        </p:spPr>
      </p:pic>
    </p:spTree>
    <p:extLst>
      <p:ext uri="{BB962C8B-B14F-4D97-AF65-F5344CB8AC3E}">
        <p14:creationId xmlns:p14="http://schemas.microsoft.com/office/powerpoint/2010/main" val="75301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n-US" dirty="0"/>
              <a:t>Naming (or Renaming) Places</a:t>
            </a:r>
            <a:endParaRPr lang="en-US" sz="4400" dirty="0"/>
          </a:p>
        </p:txBody>
      </p:sp>
      <p:pic>
        <p:nvPicPr>
          <p:cNvPr id="5" name="Picture 4" title="&quot;&quot;">
            <a:extLst>
              <a:ext uri="{FF2B5EF4-FFF2-40B4-BE49-F238E27FC236}">
                <a16:creationId xmlns:a16="http://schemas.microsoft.com/office/drawing/2014/main" id="{3E6B7506-5ED5-504E-AD60-54F19370E241}"/>
              </a:ext>
            </a:extLst>
          </p:cNvPr>
          <p:cNvPicPr>
            <a:picLocks noChangeAspect="1"/>
          </p:cNvPicPr>
          <p:nvPr/>
        </p:nvPicPr>
        <p:blipFill rotWithShape="1">
          <a:blip r:embed="rId3"/>
          <a:srcRect l="6875" t="15039" r="10785" b="13041"/>
          <a:stretch/>
        </p:blipFill>
        <p:spPr>
          <a:xfrm>
            <a:off x="4013635" y="2385710"/>
            <a:ext cx="4133242" cy="2720688"/>
          </a:xfrm>
          <a:prstGeom prst="rect">
            <a:avLst/>
          </a:prstGeom>
        </p:spPr>
      </p:pic>
      <p:pic>
        <p:nvPicPr>
          <p:cNvPr id="6" name="Picture 5" descr="Image result for khunamokwst park">
            <a:extLst>
              <a:ext uri="{FF2B5EF4-FFF2-40B4-BE49-F238E27FC236}">
                <a16:creationId xmlns:a16="http://schemas.microsoft.com/office/drawing/2014/main" id="{0646559D-FAF3-8540-90F8-5FD598A828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235"/>
          <a:stretch/>
        </p:blipFill>
        <p:spPr bwMode="auto">
          <a:xfrm>
            <a:off x="-119607" y="2378474"/>
            <a:ext cx="4133242" cy="2727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title="&quot;&quot;">
            <a:extLst>
              <a:ext uri="{FF2B5EF4-FFF2-40B4-BE49-F238E27FC236}">
                <a16:creationId xmlns:a16="http://schemas.microsoft.com/office/drawing/2014/main" id="{13B0AA12-6AF6-6A42-953D-1804F48B2D89}"/>
              </a:ext>
            </a:extLst>
          </p:cNvPr>
          <p:cNvPicPr>
            <a:picLocks noChangeAspect="1"/>
          </p:cNvPicPr>
          <p:nvPr/>
        </p:nvPicPr>
        <p:blipFill rotWithShape="1">
          <a:blip r:embed="rId5"/>
          <a:srcRect l="12595" t="15836" r="29650" b="16578"/>
          <a:stretch/>
        </p:blipFill>
        <p:spPr>
          <a:xfrm>
            <a:off x="8146877" y="2385707"/>
            <a:ext cx="4133242" cy="2720689"/>
          </a:xfrm>
          <a:prstGeom prst="rect">
            <a:avLst/>
          </a:prstGeom>
        </p:spPr>
      </p:pic>
    </p:spTree>
    <p:extLst>
      <p:ext uri="{BB962C8B-B14F-4D97-AF65-F5344CB8AC3E}">
        <p14:creationId xmlns:p14="http://schemas.microsoft.com/office/powerpoint/2010/main" val="107303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n-US" dirty="0"/>
              <a:t>Using Laws to Protect Languages</a:t>
            </a:r>
            <a:endParaRPr lang="en-US" sz="4400" dirty="0"/>
          </a:p>
        </p:txBody>
      </p:sp>
      <p:sp>
        <p:nvSpPr>
          <p:cNvPr id="5" name="Title 1">
            <a:extLst>
              <a:ext uri="{FF2B5EF4-FFF2-40B4-BE49-F238E27FC236}">
                <a16:creationId xmlns:a16="http://schemas.microsoft.com/office/drawing/2014/main" id="{6584E451-87F5-F64D-92EE-82DF04A362EF}"/>
              </a:ext>
            </a:extLst>
          </p:cNvPr>
          <p:cNvSpPr txBox="1">
            <a:spLocks/>
          </p:cNvSpPr>
          <p:nvPr/>
        </p:nvSpPr>
        <p:spPr>
          <a:xfrm>
            <a:off x="1004046" y="1655181"/>
            <a:ext cx="10197353" cy="444082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600"/>
              </a:spcAft>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2017 ORS 342.144</a:t>
            </a:r>
          </a:p>
          <a:p>
            <a:pPr algn="l">
              <a:lnSpc>
                <a:spcPct val="110000"/>
              </a:lnSpc>
              <a:spcAft>
                <a:spcPts val="1200"/>
              </a:spcAft>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American Indian languages teaching license</a:t>
            </a:r>
          </a:p>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(1) As used in this section, “American Indian tribe” means an Indian tribe as that term is defined in ORS 97.740 (Definitions for ORS 97.740 to 97.760).</a:t>
            </a:r>
          </a:p>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(2) The Legislative Assembly declares that teaching American Indian languages is essential to the proper education of American Indian children.</a:t>
            </a:r>
          </a:p>
          <a:p>
            <a:pPr algn="l">
              <a:lnSpc>
                <a:spcPct val="110000"/>
              </a:lnSpc>
              <a:spcAft>
                <a:spcPts val="6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(3) The Teacher Standards and Practices Commission shall establish an American Indian languages teaching license.</a:t>
            </a:r>
          </a:p>
        </p:txBody>
      </p:sp>
    </p:spTree>
    <p:extLst>
      <p:ext uri="{BB962C8B-B14F-4D97-AF65-F5344CB8AC3E}">
        <p14:creationId xmlns:p14="http://schemas.microsoft.com/office/powerpoint/2010/main" val="282720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n-US" dirty="0"/>
              <a:t>Using Laws to Protect Languages </a:t>
            </a:r>
            <a:r>
              <a:rPr lang="en-US"/>
              <a:t>(cont.)</a:t>
            </a:r>
            <a:endParaRPr lang="en-US" sz="4400" dirty="0"/>
          </a:p>
        </p:txBody>
      </p:sp>
      <p:sp>
        <p:nvSpPr>
          <p:cNvPr id="5" name="Title 1">
            <a:extLst>
              <a:ext uri="{FF2B5EF4-FFF2-40B4-BE49-F238E27FC236}">
                <a16:creationId xmlns:a16="http://schemas.microsoft.com/office/drawing/2014/main" id="{6584E451-87F5-F64D-92EE-82DF04A362EF}"/>
              </a:ext>
            </a:extLst>
          </p:cNvPr>
          <p:cNvSpPr txBox="1">
            <a:spLocks/>
          </p:cNvSpPr>
          <p:nvPr/>
        </p:nvSpPr>
        <p:spPr>
          <a:xfrm>
            <a:off x="1004047" y="1655181"/>
            <a:ext cx="9494192" cy="444082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600"/>
              </a:spcAft>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2017 ORS 342.144</a:t>
            </a:r>
          </a:p>
          <a:p>
            <a:pPr algn="l">
              <a:lnSpc>
                <a:spcPct val="110000"/>
              </a:lnSpc>
              <a:spcAft>
                <a:spcPts val="600"/>
              </a:spcAft>
            </a:pPr>
            <a:r>
              <a:rPr lang="en-US" sz="2400" b="1" dirty="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American Indian languages teaching license</a:t>
            </a:r>
          </a:p>
          <a:p>
            <a:pPr algn="l">
              <a:lnSpc>
                <a:spcPct val="110000"/>
              </a:lnSpc>
              <a:spcAft>
                <a:spcPts val="6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(4) Each American Indian tribe may develop a written and oral test that must be successfully completed by an applicant for an American Indian languages teaching license in order to determine whether the applicant is qualified to teach the tribe’s native language. When developing the test, the tribe shall determine:</a:t>
            </a:r>
          </a:p>
          <a:p>
            <a:pPr algn="l">
              <a:lnSpc>
                <a:spcPct val="110000"/>
              </a:lnSpc>
              <a:spcAft>
                <a:spcPts val="6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 Which dialects will be used on the test;</a:t>
            </a:r>
          </a:p>
          <a:p>
            <a:pPr algn="l">
              <a:lnSpc>
                <a:spcPct val="110000"/>
              </a:lnSpc>
              <a:spcAft>
                <a:spcPts val="6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(b) Whether the tribe will standardize the tribe’s writing system; and</a:t>
            </a:r>
          </a:p>
          <a:p>
            <a:pPr algn="l">
              <a:lnSpc>
                <a:spcPct val="110000"/>
              </a:lnSpc>
              <a:spcAft>
                <a:spcPts val="6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 How the teaching methods will be evaluated in the classroom. </a:t>
            </a:r>
          </a:p>
          <a:p>
            <a:pPr algn="l">
              <a:lnSpc>
                <a:spcPct val="110000"/>
              </a:lnSpc>
              <a:spcAft>
                <a:spcPts val="2400"/>
              </a:spcAft>
            </a:pPr>
            <a:r>
              <a:rPr lang="en-US" sz="2400" i="1" dirty="0">
                <a:solidFill>
                  <a:schemeClr val="tx1">
                    <a:lumMod val="75000"/>
                    <a:lumOff val="25000"/>
                  </a:schemeClr>
                </a:solidFill>
                <a:latin typeface="Helvetica Neue Light" panose="02000403000000020004" pitchFamily="2" charset="0"/>
                <a:ea typeface="Helvetica Neue Light" panose="02000403000000020004" pitchFamily="2" charset="0"/>
              </a:rPr>
              <a:t>… (continued)</a:t>
            </a:r>
          </a:p>
        </p:txBody>
      </p:sp>
    </p:spTree>
    <p:extLst>
      <p:ext uri="{BB962C8B-B14F-4D97-AF65-F5344CB8AC3E}">
        <p14:creationId xmlns:p14="http://schemas.microsoft.com/office/powerpoint/2010/main" val="38152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n-US" dirty="0"/>
              <a:t>Language Classes and Events</a:t>
            </a:r>
            <a:endParaRPr lang="en-US" sz="4400" dirty="0"/>
          </a:p>
        </p:txBody>
      </p:sp>
      <p:pic>
        <p:nvPicPr>
          <p:cNvPr id="4" name="Picture 3" title="&quot;&quot;">
            <a:extLst>
              <a:ext uri="{FF2B5EF4-FFF2-40B4-BE49-F238E27FC236}">
                <a16:creationId xmlns:a16="http://schemas.microsoft.com/office/drawing/2014/main" id="{E90AB227-7B5A-5141-AF61-967CC2BBF97C}"/>
              </a:ext>
            </a:extLst>
          </p:cNvPr>
          <p:cNvPicPr>
            <a:picLocks noChangeAspect="1"/>
          </p:cNvPicPr>
          <p:nvPr/>
        </p:nvPicPr>
        <p:blipFill rotWithShape="1">
          <a:blip r:embed="rId3"/>
          <a:srcRect l="21785" t="25934" r="41786" b="24444"/>
          <a:stretch/>
        </p:blipFill>
        <p:spPr>
          <a:xfrm>
            <a:off x="3405048" y="1750423"/>
            <a:ext cx="5882643" cy="4507406"/>
          </a:xfrm>
          <a:prstGeom prst="rect">
            <a:avLst/>
          </a:prstGeom>
        </p:spPr>
      </p:pic>
    </p:spTree>
    <p:extLst>
      <p:ext uri="{BB962C8B-B14F-4D97-AF65-F5344CB8AC3E}">
        <p14:creationId xmlns:p14="http://schemas.microsoft.com/office/powerpoint/2010/main" val="27926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990601"/>
          </a:xfrm>
        </p:spPr>
        <p:txBody>
          <a:bodyPr lIns="0" tIns="0" rIns="0" bIns="0" anchor="t" anchorCtr="0">
            <a:noAutofit/>
          </a:bodyPr>
          <a:lstStyle/>
          <a:p>
            <a:r>
              <a:rPr lang="en-US" dirty="0"/>
              <a:t>Language Immersion for Children</a:t>
            </a:r>
            <a:endParaRPr lang="en-US" sz="4400" dirty="0"/>
          </a:p>
        </p:txBody>
      </p:sp>
      <p:pic>
        <p:nvPicPr>
          <p:cNvPr id="5" name="Picture 4" title="&quot;&quot;">
            <a:extLst>
              <a:ext uri="{FF2B5EF4-FFF2-40B4-BE49-F238E27FC236}">
                <a16:creationId xmlns:a16="http://schemas.microsoft.com/office/drawing/2014/main" id="{A5CC7971-FBEB-EB4E-AD7F-6CC1EC59E4E8}"/>
              </a:ext>
            </a:extLst>
          </p:cNvPr>
          <p:cNvPicPr>
            <a:picLocks noChangeAspect="1"/>
          </p:cNvPicPr>
          <p:nvPr/>
        </p:nvPicPr>
        <p:blipFill rotWithShape="1">
          <a:blip r:embed="rId3"/>
          <a:srcRect l="34884" t="18450" r="15145" b="15504"/>
          <a:stretch/>
        </p:blipFill>
        <p:spPr>
          <a:xfrm>
            <a:off x="3145852" y="1699397"/>
            <a:ext cx="5913741" cy="4396603"/>
          </a:xfrm>
          <a:prstGeom prst="rect">
            <a:avLst/>
          </a:prstGeom>
        </p:spPr>
      </p:pic>
    </p:spTree>
    <p:extLst>
      <p:ext uri="{BB962C8B-B14F-4D97-AF65-F5344CB8AC3E}">
        <p14:creationId xmlns:p14="http://schemas.microsoft.com/office/powerpoint/2010/main" val="4178223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2020-02-03T08:00:00+00:00</Remediation_x0020_Date>
    <Estimated_x0020_Creation_x0020_Date xmlns="34fb217e-71e5-45f5-ac12-57a9bc5aa8c7" xsi:nil="true"/>
    <Priority xmlns="34fb217e-71e5-45f5-ac12-57a9bc5aa8c7">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72EF7E-B1A8-41C2-B4ED-FE462A4D7118}">
  <ds:schemaRefs>
    <ds:schemaRef ds:uri="http://schemas.microsoft.com/office/2006/metadata/properties"/>
    <ds:schemaRef ds:uri="http://schemas.microsoft.com/office/infopath/2007/PartnerControls"/>
    <ds:schemaRef ds:uri="http://schemas.microsoft.com/sharepoint/v3"/>
    <ds:schemaRef ds:uri="34fb217e-71e5-45f5-ac12-57a9bc5aa8c7"/>
  </ds:schemaRefs>
</ds:datastoreItem>
</file>

<file path=customXml/itemProps2.xml><?xml version="1.0" encoding="utf-8"?>
<ds:datastoreItem xmlns:ds="http://schemas.openxmlformats.org/officeDocument/2006/customXml" ds:itemID="{1E56C12C-92B4-4E0C-B765-04D1BEA3B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ED6E10-0884-4B79-906F-624707FEC8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1805</TotalTime>
  <Words>435</Words>
  <Application>Microsoft Office PowerPoint</Application>
  <PresentationFormat>Widescreen</PresentationFormat>
  <Paragraphs>39</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 Neue</vt:lpstr>
      <vt:lpstr>Helvetica Neue Light</vt:lpstr>
      <vt:lpstr>Helvetica Neue Medium</vt:lpstr>
      <vt:lpstr>Office Theme</vt:lpstr>
      <vt:lpstr>GRADE 4 LESSON Language Revitalization</vt:lpstr>
      <vt:lpstr>Native American Tribes in Oregon and Language Groups</vt:lpstr>
      <vt:lpstr>Documenting</vt:lpstr>
      <vt:lpstr>Creating Language Tools</vt:lpstr>
      <vt:lpstr>Naming (or Renaming) Places</vt:lpstr>
      <vt:lpstr>Using Laws to Protect Languages</vt:lpstr>
      <vt:lpstr>Using Laws to Protect Languages (cont.)</vt:lpstr>
      <vt:lpstr>Language Classes and Events</vt:lpstr>
      <vt:lpstr>Language Immersion for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138</cp:revision>
  <dcterms:created xsi:type="dcterms:W3CDTF">2019-04-26T16:05:13Z</dcterms:created>
  <dcterms:modified xsi:type="dcterms:W3CDTF">2023-12-27T19:23:55Z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2023-12-27T19:23:34Z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90f1d6c5-b594-42b6-aaa0-dbdb2f300874</vt:lpwstr>
  </property>
  <property fmtid="{D5CDD505-2E9C-101B-9397-08002B2CF9AE}" pid="9" name="MSIP_Label_7730ea53-6f5e-4160-81a5-992a9105450a_ContentBits">
    <vt:lpwstr>0</vt:lpwstr>
  </property>
</Properties>
</file>