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4"/>
  </p:notesMasterIdLst>
  <p:handoutMasterIdLst>
    <p:handoutMasterId r:id="rId15"/>
  </p:handoutMasterIdLst>
  <p:sldIdLst>
    <p:sldId id="256" r:id="rId5"/>
    <p:sldId id="279" r:id="rId6"/>
    <p:sldId id="291" r:id="rId7"/>
    <p:sldId id="292" r:id="rId8"/>
    <p:sldId id="293" r:id="rId9"/>
    <p:sldId id="295" r:id="rId10"/>
    <p:sldId id="296" r:id="rId11"/>
    <p:sldId id="297" r:id="rId12"/>
    <p:sldId id="29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624" userDrawn="1">
          <p15:clr>
            <a:srgbClr val="A4A3A4"/>
          </p15:clr>
        </p15:guide>
        <p15:guide id="3" pos="7056" userDrawn="1">
          <p15:clr>
            <a:srgbClr val="A4A3A4"/>
          </p15:clr>
        </p15:guide>
        <p15:guide id="4" orient="horz" pos="1512" userDrawn="1">
          <p15:clr>
            <a:srgbClr val="A4A3A4"/>
          </p15:clr>
        </p15:guide>
        <p15:guide id="5" orient="horz" pos="312" userDrawn="1">
          <p15:clr>
            <a:srgbClr val="A4A3A4"/>
          </p15:clr>
        </p15:guide>
        <p15:guide id="6" orient="horz" pos="936" userDrawn="1">
          <p15:clr>
            <a:srgbClr val="A4A3A4"/>
          </p15:clr>
        </p15:guide>
        <p15:guide id="7" orient="horz"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73B9"/>
    <a:srgbClr val="587A36"/>
    <a:srgbClr val="63A49F"/>
    <a:srgbClr val="801721"/>
    <a:srgbClr val="9D36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92"/>
    <p:restoredTop sz="82993"/>
  </p:normalViewPr>
  <p:slideViewPr>
    <p:cSldViewPr snapToGrid="0" snapToObjects="1" showGuides="1">
      <p:cViewPr varScale="1">
        <p:scale>
          <a:sx n="60" d="100"/>
          <a:sy n="60" d="100"/>
        </p:scale>
        <p:origin x="365" y="53"/>
      </p:cViewPr>
      <p:guideLst>
        <p:guide pos="624"/>
        <p:guide pos="7056"/>
        <p:guide orient="horz" pos="1512"/>
        <p:guide orient="horz" pos="312"/>
        <p:guide orient="horz" pos="936"/>
        <p:guide orient="horz" pos="3840"/>
      </p:guideLst>
    </p:cSldViewPr>
  </p:slideViewPr>
  <p:notesTextViewPr>
    <p:cViewPr>
      <p:scale>
        <a:sx n="1" d="1"/>
        <a:sy n="1" d="1"/>
      </p:scale>
      <p:origin x="0" y="0"/>
    </p:cViewPr>
  </p:notesTextViewPr>
  <p:notesViewPr>
    <p:cSldViewPr snapToGrid="0" snapToObjects="1" showGuide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1382A92-59A2-E94B-B4EA-B716E7EC923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607B4F-E01A-8E48-AE41-D99831DA8168}" type="datetimeFigureOut">
              <a:rPr lang="en-US" smtClean="0"/>
              <a:t>12/27/2023</a:t>
            </a:fld>
            <a:endParaRPr lang="en-US"/>
          </a:p>
        </p:txBody>
      </p:sp>
      <p:sp>
        <p:nvSpPr>
          <p:cNvPr id="4" name="Footer Placeholder 3">
            <a:extLst>
              <a:ext uri="{FF2B5EF4-FFF2-40B4-BE49-F238E27FC236}">
                <a16:creationId xmlns:a16="http://schemas.microsoft.com/office/drawing/2014/main" id="{2204165A-990F-9844-AF2A-DD27509DE9E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6E7ED6E-E692-6041-9AB1-996572A88E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4542280-914E-1748-9B19-DA3CE3AA6D5C}" type="slidenum">
              <a:rPr lang="en-US" smtClean="0"/>
              <a:t>‹#›</a:t>
            </a:fld>
            <a:endParaRPr lang="en-US"/>
          </a:p>
        </p:txBody>
      </p:sp>
      <p:sp>
        <p:nvSpPr>
          <p:cNvPr id="6" name="Header Placeholder 5">
            <a:extLst>
              <a:ext uri="{FF2B5EF4-FFF2-40B4-BE49-F238E27FC236}">
                <a16:creationId xmlns:a16="http://schemas.microsoft.com/office/drawing/2014/main" id="{BC620CE9-E83C-274A-9319-3CED6B87405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Tree>
    <p:extLst>
      <p:ext uri="{BB962C8B-B14F-4D97-AF65-F5344CB8AC3E}">
        <p14:creationId xmlns:p14="http://schemas.microsoft.com/office/powerpoint/2010/main" val="6158112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C516DC-1FBC-D842-A341-EBAE3AF8F51A}" type="datetimeFigureOut">
              <a:rPr lang="en-US" smtClean="0"/>
              <a:t>12/27/2023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A32032-1F54-7041-8EED-BD6D0B7813DA}" type="slidenum">
              <a:rPr lang="en-US" smtClean="0"/>
              <a:t>‹#›</a:t>
            </a:fld>
            <a:endParaRPr lang="en-US"/>
          </a:p>
        </p:txBody>
      </p:sp>
    </p:spTree>
    <p:extLst>
      <p:ext uri="{BB962C8B-B14F-4D97-AF65-F5344CB8AC3E}">
        <p14:creationId xmlns:p14="http://schemas.microsoft.com/office/powerpoint/2010/main" val="3256841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A32032-1F54-7041-8EED-BD6D0B7813DA}" type="slidenum">
              <a:rPr lang="en-US" smtClean="0"/>
              <a:t>2</a:t>
            </a:fld>
            <a:endParaRPr lang="en-US"/>
          </a:p>
        </p:txBody>
      </p:sp>
    </p:spTree>
    <p:extLst>
      <p:ext uri="{BB962C8B-B14F-4D97-AF65-F5344CB8AC3E}">
        <p14:creationId xmlns:p14="http://schemas.microsoft.com/office/powerpoint/2010/main" val="3383986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A32032-1F54-7041-8EED-BD6D0B7813DA}" type="slidenum">
              <a:rPr lang="en-US" smtClean="0"/>
              <a:t>3</a:t>
            </a:fld>
            <a:endParaRPr lang="en-US"/>
          </a:p>
        </p:txBody>
      </p:sp>
    </p:spTree>
    <p:extLst>
      <p:ext uri="{BB962C8B-B14F-4D97-AF65-F5344CB8AC3E}">
        <p14:creationId xmlns:p14="http://schemas.microsoft.com/office/powerpoint/2010/main" val="3661874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A32032-1F54-7041-8EED-BD6D0B7813DA}" type="slidenum">
              <a:rPr lang="en-US" smtClean="0"/>
              <a:t>4</a:t>
            </a:fld>
            <a:endParaRPr lang="en-US"/>
          </a:p>
        </p:txBody>
      </p:sp>
    </p:spTree>
    <p:extLst>
      <p:ext uri="{BB962C8B-B14F-4D97-AF65-F5344CB8AC3E}">
        <p14:creationId xmlns:p14="http://schemas.microsoft.com/office/powerpoint/2010/main" val="2090346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A32032-1F54-7041-8EED-BD6D0B7813DA}" type="slidenum">
              <a:rPr lang="en-US" smtClean="0"/>
              <a:t>5</a:t>
            </a:fld>
            <a:endParaRPr lang="en-US"/>
          </a:p>
        </p:txBody>
      </p:sp>
    </p:spTree>
    <p:extLst>
      <p:ext uri="{BB962C8B-B14F-4D97-AF65-F5344CB8AC3E}">
        <p14:creationId xmlns:p14="http://schemas.microsoft.com/office/powerpoint/2010/main" val="3189588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A32032-1F54-7041-8EED-BD6D0B7813DA}" type="slidenum">
              <a:rPr lang="en-US" smtClean="0"/>
              <a:t>6</a:t>
            </a:fld>
            <a:endParaRPr lang="en-US"/>
          </a:p>
        </p:txBody>
      </p:sp>
    </p:spTree>
    <p:extLst>
      <p:ext uri="{BB962C8B-B14F-4D97-AF65-F5344CB8AC3E}">
        <p14:creationId xmlns:p14="http://schemas.microsoft.com/office/powerpoint/2010/main" val="33919378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A32032-1F54-7041-8EED-BD6D0B7813DA}" type="slidenum">
              <a:rPr lang="en-US" smtClean="0"/>
              <a:t>7</a:t>
            </a:fld>
            <a:endParaRPr lang="en-US"/>
          </a:p>
        </p:txBody>
      </p:sp>
    </p:spTree>
    <p:extLst>
      <p:ext uri="{BB962C8B-B14F-4D97-AF65-F5344CB8AC3E}">
        <p14:creationId xmlns:p14="http://schemas.microsoft.com/office/powerpoint/2010/main" val="6672873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A32032-1F54-7041-8EED-BD6D0B7813DA}" type="slidenum">
              <a:rPr lang="en-US" smtClean="0"/>
              <a:t>8</a:t>
            </a:fld>
            <a:endParaRPr lang="en-US"/>
          </a:p>
        </p:txBody>
      </p:sp>
    </p:spTree>
    <p:extLst>
      <p:ext uri="{BB962C8B-B14F-4D97-AF65-F5344CB8AC3E}">
        <p14:creationId xmlns:p14="http://schemas.microsoft.com/office/powerpoint/2010/main" val="4175299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A32032-1F54-7041-8EED-BD6D0B7813DA}" type="slidenum">
              <a:rPr lang="en-US" smtClean="0"/>
              <a:t>9</a:t>
            </a:fld>
            <a:endParaRPr lang="en-US"/>
          </a:p>
        </p:txBody>
      </p:sp>
    </p:spTree>
    <p:extLst>
      <p:ext uri="{BB962C8B-B14F-4D97-AF65-F5344CB8AC3E}">
        <p14:creationId xmlns:p14="http://schemas.microsoft.com/office/powerpoint/2010/main" val="4152597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9FC9FC1-764D-4B44-91A3-F099B13B3DA1}"/>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dirty="0"/>
              <a:t>Header goes here</a:t>
            </a:r>
          </a:p>
        </p:txBody>
      </p:sp>
    </p:spTree>
    <p:extLst>
      <p:ext uri="{BB962C8B-B14F-4D97-AF65-F5344CB8AC3E}">
        <p14:creationId xmlns:p14="http://schemas.microsoft.com/office/powerpoint/2010/main" val="2746987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20DC6B-F0C6-1F4A-A6CA-E0ED4F42A45B}"/>
              </a:ext>
            </a:extLst>
          </p:cNvPr>
          <p:cNvSpPr>
            <a:spLocks noGrp="1"/>
          </p:cNvSpPr>
          <p:nvPr>
            <p:ph idx="1"/>
          </p:nvPr>
        </p:nvSpPr>
        <p:spPr>
          <a:xfrm>
            <a:off x="1004046" y="1825625"/>
            <a:ext cx="9861176"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a:extLst>
              <a:ext uri="{FF2B5EF4-FFF2-40B4-BE49-F238E27FC236}">
                <a16:creationId xmlns:a16="http://schemas.microsoft.com/office/drawing/2014/main" id="{465C4486-4B87-6A42-827E-8E1B5D29D0C2}"/>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dirty="0"/>
              <a:t>Header goes here</a:t>
            </a:r>
          </a:p>
        </p:txBody>
      </p:sp>
    </p:spTree>
    <p:extLst>
      <p:ext uri="{BB962C8B-B14F-4D97-AF65-F5344CB8AC3E}">
        <p14:creationId xmlns:p14="http://schemas.microsoft.com/office/powerpoint/2010/main" val="2533002960"/>
      </p:ext>
    </p:extLst>
  </p:cSld>
  <p:clrMapOvr>
    <a:masterClrMapping/>
  </p:clrMapOvr>
  <p:extLst>
    <p:ext uri="{DCECCB84-F9BA-43D5-87BE-67443E8EF086}">
      <p15:sldGuideLst xmlns:p15="http://schemas.microsoft.com/office/powerpoint/2012/main">
        <p15:guide id="1" orient="horz" pos="1152" userDrawn="1">
          <p15:clr>
            <a:srgbClr val="FBAE40"/>
          </p15:clr>
        </p15:guide>
        <p15:guide id="2" orient="horz" pos="312" userDrawn="1">
          <p15:clr>
            <a:srgbClr val="FBAE40"/>
          </p15:clr>
        </p15:guide>
        <p15:guide id="3" pos="62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A2E3643-BE44-9A40-B13C-C20C0E576FAF}"/>
              </a:ext>
            </a:extLst>
          </p:cNvPr>
          <p:cNvSpPr>
            <a:spLocks noGrp="1"/>
          </p:cNvSpPr>
          <p:nvPr>
            <p:ph type="ctrTitle" hasCustomPrompt="1"/>
          </p:nvPr>
        </p:nvSpPr>
        <p:spPr>
          <a:xfrm>
            <a:off x="967946" y="2480073"/>
            <a:ext cx="9144000" cy="1655806"/>
          </a:xfrm>
          <a:prstGeom prst="rect">
            <a:avLst/>
          </a:prstGeom>
        </p:spPr>
        <p:txBody>
          <a:bodyPr lIns="0" tIns="0" rIns="0" bIns="0" anchor="t" anchorCtr="0">
            <a:noAutofit/>
          </a:bodyPr>
          <a:lstStyle>
            <a:lvl1pPr>
              <a:defRPr sz="6000">
                <a:solidFill>
                  <a:srgbClr val="1B73B9"/>
                </a:solidFill>
              </a:defRPr>
            </a:lvl1pPr>
          </a:lstStyle>
          <a:p>
            <a:pPr algn="l"/>
            <a:r>
              <a:rPr lang="en-US" dirty="0"/>
              <a:t>Title</a:t>
            </a:r>
          </a:p>
        </p:txBody>
      </p:sp>
    </p:spTree>
    <p:extLst>
      <p:ext uri="{BB962C8B-B14F-4D97-AF65-F5344CB8AC3E}">
        <p14:creationId xmlns:p14="http://schemas.microsoft.com/office/powerpoint/2010/main" val="4177468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D8F4644-8671-9F4C-BB8E-F21EE43B9F5B}"/>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dirty="0"/>
              <a:t>Header goes here</a:t>
            </a:r>
          </a:p>
        </p:txBody>
      </p:sp>
      <p:sp>
        <p:nvSpPr>
          <p:cNvPr id="8" name="Title 1">
            <a:extLst>
              <a:ext uri="{FF2B5EF4-FFF2-40B4-BE49-F238E27FC236}">
                <a16:creationId xmlns:a16="http://schemas.microsoft.com/office/drawing/2014/main" id="{5D147E33-80AE-2A44-A5B1-C8FFCCA49685}"/>
              </a:ext>
            </a:extLst>
          </p:cNvPr>
          <p:cNvSpPr txBox="1">
            <a:spLocks/>
          </p:cNvSpPr>
          <p:nvPr userDrawn="1"/>
        </p:nvSpPr>
        <p:spPr>
          <a:xfrm>
            <a:off x="1004046" y="2400300"/>
            <a:ext cx="9484660" cy="3205370"/>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10000"/>
              </a:lnSpc>
            </a:pP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incididunt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labore</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et dolore magna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aliqua</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Ut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enim</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ad minim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veniam</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quis</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nostrud</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exercitation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ullamco</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laboris</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nisi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aliquip</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ex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ea</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commodo</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consequat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a:t>
            </a:r>
          </a:p>
          <a:p>
            <a:pPr algn="l"/>
            <a:endPar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endParaRPr>
          </a:p>
          <a:p>
            <a:pPr algn="l"/>
            <a:endPar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endParaRPr>
          </a:p>
        </p:txBody>
      </p:sp>
    </p:spTree>
    <p:extLst>
      <p:ext uri="{BB962C8B-B14F-4D97-AF65-F5344CB8AC3E}">
        <p14:creationId xmlns:p14="http://schemas.microsoft.com/office/powerpoint/2010/main" val="1484616802"/>
      </p:ext>
    </p:extLst>
  </p:cSld>
  <p:clrMapOvr>
    <a:masterClrMapping/>
  </p:clrMapOvr>
  <p:extLst>
    <p:ext uri="{DCECCB84-F9BA-43D5-87BE-67443E8EF086}">
      <p15:sldGuideLst xmlns:p15="http://schemas.microsoft.com/office/powerpoint/2012/main">
        <p15:guide id="1" orient="horz" pos="1512" userDrawn="1">
          <p15:clr>
            <a:srgbClr val="FBAE40"/>
          </p15:clr>
        </p15:guide>
        <p15:guide id="2" orient="horz" pos="312" userDrawn="1">
          <p15:clr>
            <a:srgbClr val="FBAE40"/>
          </p15:clr>
        </p15:guide>
        <p15:guide id="3" pos="62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D8F4644-8671-9F4C-BB8E-F21EE43B9F5B}"/>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dirty="0"/>
              <a:t>Header goes here</a:t>
            </a:r>
          </a:p>
        </p:txBody>
      </p:sp>
      <p:sp>
        <p:nvSpPr>
          <p:cNvPr id="4" name="Title 1">
            <a:extLst>
              <a:ext uri="{FF2B5EF4-FFF2-40B4-BE49-F238E27FC236}">
                <a16:creationId xmlns:a16="http://schemas.microsoft.com/office/drawing/2014/main" id="{60B204CB-F132-9845-8A82-AE290FD8A871}"/>
              </a:ext>
            </a:extLst>
          </p:cNvPr>
          <p:cNvSpPr txBox="1">
            <a:spLocks/>
          </p:cNvSpPr>
          <p:nvPr userDrawn="1"/>
        </p:nvSpPr>
        <p:spPr>
          <a:xfrm>
            <a:off x="1004046" y="2401824"/>
            <a:ext cx="9292893" cy="3791448"/>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marL="457200" indent="-457200" algn="l">
              <a:lnSpc>
                <a:spcPct val="100000"/>
              </a:lnSpc>
              <a:spcAft>
                <a:spcPts val="1200"/>
              </a:spcAft>
              <a:buFont typeface="Arial" panose="020B0604020202020204" pitchFamily="34" charset="0"/>
              <a:buChar char="•"/>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a:t>
            </a:r>
          </a:p>
          <a:p>
            <a:pPr marL="457200" indent="-457200" algn="l">
              <a:lnSpc>
                <a:spcPct val="100000"/>
              </a:lnSpc>
              <a:spcAft>
                <a:spcPts val="1200"/>
              </a:spcAft>
              <a:buFont typeface="Arial" panose="020B0604020202020204" pitchFamily="34" charset="0"/>
              <a:buChar char="•"/>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a:t>
            </a:r>
          </a:p>
          <a:p>
            <a:pPr marL="457200" indent="-457200" algn="l">
              <a:lnSpc>
                <a:spcPct val="100000"/>
              </a:lnSpc>
              <a:spcAft>
                <a:spcPts val="1200"/>
              </a:spcAft>
              <a:buFont typeface="Arial" panose="020B0604020202020204" pitchFamily="34" charset="0"/>
              <a:buChar char="•"/>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a:t>
            </a:r>
          </a:p>
        </p:txBody>
      </p:sp>
    </p:spTree>
    <p:extLst>
      <p:ext uri="{BB962C8B-B14F-4D97-AF65-F5344CB8AC3E}">
        <p14:creationId xmlns:p14="http://schemas.microsoft.com/office/powerpoint/2010/main" val="2155880779"/>
      </p:ext>
    </p:extLst>
  </p:cSld>
  <p:clrMapOvr>
    <a:masterClrMapping/>
  </p:clrMapOvr>
  <p:extLst>
    <p:ext uri="{DCECCB84-F9BA-43D5-87BE-67443E8EF086}">
      <p15:sldGuideLst xmlns:p15="http://schemas.microsoft.com/office/powerpoint/2012/main">
        <p15:guide id="1" orient="horz" pos="1512">
          <p15:clr>
            <a:srgbClr val="FBAE40"/>
          </p15:clr>
        </p15:guide>
        <p15:guide id="2" orient="horz" pos="312">
          <p15:clr>
            <a:srgbClr val="FBAE40"/>
          </p15:clr>
        </p15:guide>
        <p15:guide id="3" pos="62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3223E14-6CE7-BF4E-AAD5-05A4122466C2}"/>
              </a:ext>
            </a:extLst>
          </p:cNvPr>
          <p:cNvSpPr>
            <a:spLocks noGrp="1"/>
          </p:cNvSpPr>
          <p:nvPr>
            <p:ph type="ctrTitle" hasCustomPrompt="1"/>
          </p:nvPr>
        </p:nvSpPr>
        <p:spPr>
          <a:xfrm>
            <a:off x="4512364" y="495300"/>
            <a:ext cx="6689036" cy="1474177"/>
          </a:xfrm>
        </p:spPr>
        <p:txBody>
          <a:bodyPr lIns="0" tIns="0" rIns="0" bIns="0" anchor="t" anchorCtr="0">
            <a:noAutofit/>
          </a:bodyPr>
          <a:lstStyle/>
          <a:p>
            <a:pPr algn="r"/>
            <a:r>
              <a:rPr lang="en-US" sz="4400" dirty="0"/>
              <a:t>Header goes here</a:t>
            </a:r>
          </a:p>
        </p:txBody>
      </p:sp>
      <p:sp>
        <p:nvSpPr>
          <p:cNvPr id="8" name="Title 1">
            <a:extLst>
              <a:ext uri="{FF2B5EF4-FFF2-40B4-BE49-F238E27FC236}">
                <a16:creationId xmlns:a16="http://schemas.microsoft.com/office/drawing/2014/main" id="{0B522221-339B-1A4B-B612-71A1CA43D774}"/>
              </a:ext>
            </a:extLst>
          </p:cNvPr>
          <p:cNvSpPr txBox="1">
            <a:spLocks/>
          </p:cNvSpPr>
          <p:nvPr userDrawn="1"/>
        </p:nvSpPr>
        <p:spPr>
          <a:xfrm>
            <a:off x="4651513" y="2400300"/>
            <a:ext cx="6549887" cy="3722203"/>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r">
              <a:lnSpc>
                <a:spcPct val="110000"/>
              </a:lnSpc>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incididunt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labore</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et dolore magna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aliqua</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Ut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enim</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ad minim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veniam</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quis</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nostrud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exercitation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ullamco</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laboris</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nisi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aliquip</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ex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ea</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commodo</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consequat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a:t>
            </a:r>
          </a:p>
          <a:p>
            <a:pPr algn="r"/>
            <a:endPar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endParaRPr>
          </a:p>
          <a:p>
            <a:pPr algn="r"/>
            <a:endPar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endParaRPr>
          </a:p>
        </p:txBody>
      </p:sp>
      <p:pic>
        <p:nvPicPr>
          <p:cNvPr id="9" name="Picture 8">
            <a:extLst>
              <a:ext uri="{FF2B5EF4-FFF2-40B4-BE49-F238E27FC236}">
                <a16:creationId xmlns:a16="http://schemas.microsoft.com/office/drawing/2014/main" id="{1860A9AE-8C6D-D74D-BB8E-0FA4DA9CB2FF}"/>
              </a:ext>
            </a:extLst>
          </p:cNvPr>
          <p:cNvPicPr>
            <a:picLocks noChangeAspect="1"/>
          </p:cNvPicPr>
          <p:nvPr userDrawn="1"/>
        </p:nvPicPr>
        <p:blipFill rotWithShape="1">
          <a:blip r:embed="rId2"/>
          <a:srcRect l="30663" r="28923"/>
          <a:stretch/>
        </p:blipFill>
        <p:spPr>
          <a:xfrm>
            <a:off x="-139148" y="-30370"/>
            <a:ext cx="4194314" cy="6918739"/>
          </a:xfrm>
          <a:prstGeom prst="rect">
            <a:avLst/>
          </a:prstGeom>
        </p:spPr>
      </p:pic>
    </p:spTree>
    <p:extLst>
      <p:ext uri="{BB962C8B-B14F-4D97-AF65-F5344CB8AC3E}">
        <p14:creationId xmlns:p14="http://schemas.microsoft.com/office/powerpoint/2010/main" val="2253498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63A49F"/>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9522803-E98B-6C4E-8362-A40CA90B27AC}"/>
              </a:ext>
            </a:extLst>
          </p:cNvPr>
          <p:cNvSpPr>
            <a:spLocks noGrp="1"/>
          </p:cNvSpPr>
          <p:nvPr>
            <p:ph type="ctrTitle" hasCustomPrompt="1"/>
          </p:nvPr>
        </p:nvSpPr>
        <p:spPr>
          <a:xfrm>
            <a:off x="990600" y="2400300"/>
            <a:ext cx="7855226" cy="2117912"/>
          </a:xfrm>
        </p:spPr>
        <p:txBody>
          <a:bodyPr lIns="0" tIns="0" rIns="0" bIns="0" anchor="t" anchorCtr="0">
            <a:noAutofit/>
          </a:bodyPr>
          <a:lstStyle/>
          <a:p>
            <a:pPr algn="l"/>
            <a:r>
              <a:rPr lang="en-US" sz="4800" dirty="0">
                <a:solidFill>
                  <a:schemeClr val="bg1"/>
                </a:solidFill>
              </a:rPr>
              <a:t>Divider section header goes here</a:t>
            </a:r>
          </a:p>
        </p:txBody>
      </p:sp>
      <p:cxnSp>
        <p:nvCxnSpPr>
          <p:cNvPr id="4" name="Straight Connector 3">
            <a:extLst>
              <a:ext uri="{FF2B5EF4-FFF2-40B4-BE49-F238E27FC236}">
                <a16:creationId xmlns:a16="http://schemas.microsoft.com/office/drawing/2014/main" id="{4D94EE6C-309C-8241-9796-B41E3B97EEF1}"/>
              </a:ext>
            </a:extLst>
          </p:cNvPr>
          <p:cNvCxnSpPr>
            <a:cxnSpLocks/>
          </p:cNvCxnSpPr>
          <p:nvPr userDrawn="1"/>
        </p:nvCxnSpPr>
        <p:spPr>
          <a:xfrm>
            <a:off x="990600" y="2163233"/>
            <a:ext cx="1196009" cy="0"/>
          </a:xfrm>
          <a:prstGeom prst="line">
            <a:avLst/>
          </a:prstGeom>
          <a:ln w="603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7076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bg>
      <p:bgPr>
        <a:solidFill>
          <a:srgbClr val="63A49F"/>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0B6B578-CF4B-DF47-9B27-E182C9A375C3}"/>
              </a:ext>
            </a:extLst>
          </p:cNvPr>
          <p:cNvPicPr>
            <a:picLocks noChangeAspect="1"/>
          </p:cNvPicPr>
          <p:nvPr userDrawn="1"/>
        </p:nvPicPr>
        <p:blipFill rotWithShape="1">
          <a:blip r:embed="rId2"/>
          <a:srcRect l="-143" t="2970" r="277" b="12298"/>
          <a:stretch/>
        </p:blipFill>
        <p:spPr>
          <a:xfrm>
            <a:off x="-111370" y="-82062"/>
            <a:ext cx="12414739" cy="7022124"/>
          </a:xfrm>
          <a:prstGeom prst="rect">
            <a:avLst/>
          </a:prstGeom>
        </p:spPr>
      </p:pic>
      <p:sp>
        <p:nvSpPr>
          <p:cNvPr id="6" name="Title 1">
            <a:extLst>
              <a:ext uri="{FF2B5EF4-FFF2-40B4-BE49-F238E27FC236}">
                <a16:creationId xmlns:a16="http://schemas.microsoft.com/office/drawing/2014/main" id="{E5F2B2CA-92F2-FC42-B600-734D92EFDAF3}"/>
              </a:ext>
            </a:extLst>
          </p:cNvPr>
          <p:cNvSpPr>
            <a:spLocks noGrp="1"/>
          </p:cNvSpPr>
          <p:nvPr>
            <p:ph type="ctrTitle"/>
          </p:nvPr>
        </p:nvSpPr>
        <p:spPr>
          <a:xfrm>
            <a:off x="990600" y="495300"/>
            <a:ext cx="9861176" cy="1286608"/>
          </a:xfrm>
        </p:spPr>
        <p:txBody>
          <a:bodyPr lIns="0" tIns="0" rIns="0" bIns="0" anchor="t" anchorCtr="0">
            <a:noAutofit/>
          </a:bodyPr>
          <a:lstStyle/>
          <a:p>
            <a:pPr algn="l"/>
            <a:r>
              <a:rPr lang="en-US" sz="4400" dirty="0">
                <a:solidFill>
                  <a:schemeClr val="bg1"/>
                </a:solidFill>
              </a:rPr>
              <a:t>Header goes here</a:t>
            </a:r>
          </a:p>
        </p:txBody>
      </p:sp>
    </p:spTree>
    <p:extLst>
      <p:ext uri="{BB962C8B-B14F-4D97-AF65-F5344CB8AC3E}">
        <p14:creationId xmlns:p14="http://schemas.microsoft.com/office/powerpoint/2010/main" val="4167526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D87286-3C60-194F-A3FA-589D786D1F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2D821537-F67A-AD4B-961C-8E36928C0814}"/>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07103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 id="2147483653" r:id="rId6"/>
    <p:sldLayoutId id="2147483655" r:id="rId7"/>
    <p:sldLayoutId id="2147483661" r:id="rId8"/>
  </p:sldLayoutIdLst>
  <p:txStyles>
    <p:titleStyle>
      <a:lvl1pPr algn="l" defTabSz="914400" rtl="0" eaLnBrk="1" latinLnBrk="0" hangingPunct="1">
        <a:lnSpc>
          <a:spcPct val="90000"/>
        </a:lnSpc>
        <a:spcBef>
          <a:spcPct val="0"/>
        </a:spcBef>
        <a:buNone/>
        <a:defRPr sz="4400" b="0" i="0" kern="1200">
          <a:solidFill>
            <a:srgbClr val="1B73B9"/>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www.projectilepoints.net/Search/Oregon_Notched.html" TargetMode="External"/><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hyperlink" Target="https://commons.wikimedia.org/wiki/File:Neahkahnie_Mountain_North.JPG"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hyperlink" Target="https://oregonhistoryproject.org/articles/historical-records/indian-rock-art-picture-rocks-pass/#.XjDNQGhKjcs"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hyperlink" Target="https://www.nps.gov/crla/planyourvisit/index.htm" TargetMode="External"/><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hyperlink" Target="https://www.oregongeology.org/pubs/tsubrochures/TillamookEvac_onscreen.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990600" y="1874787"/>
            <a:ext cx="10055772" cy="2928445"/>
          </a:xfrm>
        </p:spPr>
        <p:txBody>
          <a:bodyPr lIns="0" tIns="0" rIns="0" bIns="0" anchor="t" anchorCtr="0">
            <a:noAutofit/>
          </a:bodyPr>
          <a:lstStyle/>
          <a:p>
            <a:br>
              <a:rPr lang="en-US" sz="2400" b="1" dirty="0">
                <a:solidFill>
                  <a:srgbClr val="63A49F"/>
                </a:solidFill>
                <a:latin typeface="Helvetica Neue" panose="02000503000000020004" pitchFamily="2" charset="0"/>
                <a:ea typeface="Helvetica Neue" panose="02000503000000020004" pitchFamily="2" charset="0"/>
                <a:cs typeface="Helvetica Neue" panose="02000503000000020004" pitchFamily="2" charset="0"/>
              </a:rPr>
            </a:br>
            <a:r>
              <a:rPr lang="en-US" dirty="0"/>
              <a:t>Oregon’s First Geologists</a:t>
            </a:r>
          </a:p>
        </p:txBody>
      </p:sp>
      <p:pic>
        <p:nvPicPr>
          <p:cNvPr id="4" name="Picture 3" title="&quot;&quot;">
            <a:extLst>
              <a:ext uri="{FF2B5EF4-FFF2-40B4-BE49-F238E27FC236}">
                <a16:creationId xmlns:a16="http://schemas.microsoft.com/office/drawing/2014/main" id="{68A6AA26-350A-6A4A-8D10-F53251478D04}"/>
              </a:ext>
            </a:extLst>
          </p:cNvPr>
          <p:cNvPicPr>
            <a:picLocks noChangeAspect="1"/>
          </p:cNvPicPr>
          <p:nvPr/>
        </p:nvPicPr>
        <p:blipFill>
          <a:blip r:embed="rId2"/>
          <a:stretch>
            <a:fillRect/>
          </a:stretch>
        </p:blipFill>
        <p:spPr>
          <a:xfrm>
            <a:off x="0" y="5164120"/>
            <a:ext cx="12192000" cy="1693880"/>
          </a:xfrm>
          <a:prstGeom prst="rect">
            <a:avLst/>
          </a:prstGeom>
        </p:spPr>
      </p:pic>
    </p:spTree>
    <p:extLst>
      <p:ext uri="{BB962C8B-B14F-4D97-AF65-F5344CB8AC3E}">
        <p14:creationId xmlns:p14="http://schemas.microsoft.com/office/powerpoint/2010/main" val="2465692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300"/>
            <a:ext cx="8261874" cy="647700"/>
          </a:xfrm>
        </p:spPr>
        <p:txBody>
          <a:bodyPr lIns="0" tIns="0" rIns="0" bIns="0" anchor="t" anchorCtr="0">
            <a:noAutofit/>
          </a:bodyPr>
          <a:lstStyle/>
          <a:p>
            <a:r>
              <a:rPr lang="en-US" dirty="0"/>
              <a:t>Farm and Ranch Land</a:t>
            </a:r>
            <a:endParaRPr lang="en-US" sz="4400" dirty="0"/>
          </a:p>
        </p:txBody>
      </p:sp>
      <p:sp>
        <p:nvSpPr>
          <p:cNvPr id="4" name="Google Shape;112;p5">
            <a:extLst>
              <a:ext uri="{FF2B5EF4-FFF2-40B4-BE49-F238E27FC236}">
                <a16:creationId xmlns:a16="http://schemas.microsoft.com/office/drawing/2014/main" id="{FDC4A572-2945-C342-BDB6-C990DB6C1099}"/>
              </a:ext>
            </a:extLst>
          </p:cNvPr>
          <p:cNvSpPr txBox="1"/>
          <p:nvPr/>
        </p:nvSpPr>
        <p:spPr>
          <a:xfrm>
            <a:off x="990600" y="5954903"/>
            <a:ext cx="9287256" cy="184666"/>
          </a:xfrm>
          <a:prstGeom prst="rect">
            <a:avLst/>
          </a:prstGeom>
          <a:noFill/>
          <a:ln>
            <a:noFill/>
          </a:ln>
        </p:spPr>
        <p:txBody>
          <a:bodyPr spcFirstLastPara="1" wrap="square" lIns="0" tIns="0" rIns="0" bIns="0" anchor="t" anchorCtr="0">
            <a:noAutofit/>
          </a:bodyPr>
          <a:lstStyle/>
          <a:p>
            <a:pPr lvl="0"/>
            <a:r>
              <a:rPr lang="en-US" sz="1200"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sym typeface="Calibri"/>
              </a:rPr>
              <a:t>Source: Center for Geography Education in Oregon, Portland State University. </a:t>
            </a:r>
            <a:r>
              <a:rPr lang="en-US" sz="1200" i="1"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sym typeface="Calibri"/>
              </a:rPr>
              <a:t>The Student Atlas of Oregon. </a:t>
            </a:r>
            <a:r>
              <a:rPr lang="en-US" sz="1200"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sym typeface="Calibri"/>
              </a:rPr>
              <a:t>Used with permission.</a:t>
            </a:r>
            <a:endParaRPr lang="en-US" sz="1200" dirty="0">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5" name="Picture 4" descr="A map of Oregon showing farm and ranch land. Farm land is mainly located in the Willamette Valley and north-central and northeastern Oregon. Ranch land is primarily in southeastern Oregon">
            <a:extLst>
              <a:ext uri="{FF2B5EF4-FFF2-40B4-BE49-F238E27FC236}">
                <a16:creationId xmlns:a16="http://schemas.microsoft.com/office/drawing/2014/main" id="{5418F61C-90B2-BF48-8A46-092827180B27}"/>
              </a:ext>
            </a:extLst>
          </p:cNvPr>
          <p:cNvPicPr>
            <a:picLocks noChangeAspect="1"/>
          </p:cNvPicPr>
          <p:nvPr/>
        </p:nvPicPr>
        <p:blipFill>
          <a:blip r:embed="rId3"/>
          <a:stretch>
            <a:fillRect/>
          </a:stretch>
        </p:blipFill>
        <p:spPr>
          <a:xfrm>
            <a:off x="2184571" y="1485900"/>
            <a:ext cx="6899313" cy="4152527"/>
          </a:xfrm>
          <a:prstGeom prst="rect">
            <a:avLst/>
          </a:prstGeom>
        </p:spPr>
      </p:pic>
    </p:spTree>
    <p:extLst>
      <p:ext uri="{BB962C8B-B14F-4D97-AF65-F5344CB8AC3E}">
        <p14:creationId xmlns:p14="http://schemas.microsoft.com/office/powerpoint/2010/main" val="1952252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300"/>
            <a:ext cx="10346706" cy="647700"/>
          </a:xfrm>
        </p:spPr>
        <p:txBody>
          <a:bodyPr lIns="0" tIns="0" rIns="0" bIns="0" anchor="t" anchorCtr="0">
            <a:noAutofit/>
          </a:bodyPr>
          <a:lstStyle/>
          <a:p>
            <a:r>
              <a:rPr lang="en-US" dirty="0"/>
              <a:t>Mineral Deposits (not actively mined)</a:t>
            </a:r>
            <a:endParaRPr lang="en-US" sz="4400" dirty="0"/>
          </a:p>
        </p:txBody>
      </p:sp>
      <p:sp>
        <p:nvSpPr>
          <p:cNvPr id="4" name="Google Shape;112;p5">
            <a:extLst>
              <a:ext uri="{FF2B5EF4-FFF2-40B4-BE49-F238E27FC236}">
                <a16:creationId xmlns:a16="http://schemas.microsoft.com/office/drawing/2014/main" id="{FDC4A572-2945-C342-BDB6-C990DB6C1099}"/>
              </a:ext>
            </a:extLst>
          </p:cNvPr>
          <p:cNvSpPr txBox="1"/>
          <p:nvPr/>
        </p:nvSpPr>
        <p:spPr>
          <a:xfrm>
            <a:off x="990600" y="5954903"/>
            <a:ext cx="9287256" cy="184666"/>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200"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sym typeface="Calibri"/>
              </a:rPr>
              <a:t>Source: Center for Geography Education in Oregon, Portland State University. </a:t>
            </a:r>
            <a:r>
              <a:rPr lang="en-US" sz="1200" i="1"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sym typeface="Calibri"/>
              </a:rPr>
              <a:t>The Student Atlas of Oregon. </a:t>
            </a:r>
            <a:r>
              <a:rPr lang="en-US" sz="1200"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sym typeface="Calibri"/>
              </a:rPr>
              <a:t>Used with permission.</a:t>
            </a:r>
            <a:endParaRPr sz="1200" dirty="0">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6" name="Picture 5" descr="Most mineral deposits are in either southwestern or eastern Oregon. They include gold, Nickel, chromium and copper. Mercury deposits are located in central and southeastern Oregon. Uranium deposits are rare and scattered in eastern and sothern Oregon.">
            <a:extLst>
              <a:ext uri="{FF2B5EF4-FFF2-40B4-BE49-F238E27FC236}">
                <a16:creationId xmlns:a16="http://schemas.microsoft.com/office/drawing/2014/main" id="{78C61647-7E05-064F-A424-883293788CCC}"/>
              </a:ext>
            </a:extLst>
          </p:cNvPr>
          <p:cNvPicPr>
            <a:picLocks noChangeAspect="1"/>
          </p:cNvPicPr>
          <p:nvPr/>
        </p:nvPicPr>
        <p:blipFill>
          <a:blip r:embed="rId3"/>
          <a:stretch>
            <a:fillRect/>
          </a:stretch>
        </p:blipFill>
        <p:spPr>
          <a:xfrm>
            <a:off x="2855654" y="1485900"/>
            <a:ext cx="6480691" cy="4062768"/>
          </a:xfrm>
          <a:prstGeom prst="rect">
            <a:avLst/>
          </a:prstGeom>
        </p:spPr>
      </p:pic>
    </p:spTree>
    <p:extLst>
      <p:ext uri="{BB962C8B-B14F-4D97-AF65-F5344CB8AC3E}">
        <p14:creationId xmlns:p14="http://schemas.microsoft.com/office/powerpoint/2010/main" val="2399035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300"/>
            <a:ext cx="10346706" cy="647700"/>
          </a:xfrm>
        </p:spPr>
        <p:txBody>
          <a:bodyPr lIns="0" tIns="0" rIns="0" bIns="0" anchor="t" anchorCtr="0">
            <a:noAutofit/>
          </a:bodyPr>
          <a:lstStyle/>
          <a:p>
            <a:r>
              <a:rPr lang="en-US" dirty="0"/>
              <a:t>Natural Hazards: Earthquakes</a:t>
            </a:r>
            <a:endParaRPr lang="en-US" sz="4400" dirty="0"/>
          </a:p>
        </p:txBody>
      </p:sp>
      <p:sp>
        <p:nvSpPr>
          <p:cNvPr id="4" name="Google Shape;112;p5">
            <a:extLst>
              <a:ext uri="{FF2B5EF4-FFF2-40B4-BE49-F238E27FC236}">
                <a16:creationId xmlns:a16="http://schemas.microsoft.com/office/drawing/2014/main" id="{FDC4A572-2945-C342-BDB6-C990DB6C1099}"/>
              </a:ext>
            </a:extLst>
          </p:cNvPr>
          <p:cNvSpPr txBox="1"/>
          <p:nvPr/>
        </p:nvSpPr>
        <p:spPr>
          <a:xfrm>
            <a:off x="990600" y="5954903"/>
            <a:ext cx="9287256" cy="184666"/>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200"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sym typeface="Calibri"/>
              </a:rPr>
              <a:t>Source: Center for Geography Education in Oregon, Portland State University. </a:t>
            </a:r>
            <a:r>
              <a:rPr lang="en-US" sz="1200" i="1"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sym typeface="Calibri"/>
              </a:rPr>
              <a:t>The Student Atlas of Oregon. </a:t>
            </a:r>
            <a:r>
              <a:rPr lang="en-US" sz="1200"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sym typeface="Calibri"/>
              </a:rPr>
              <a:t>Used with permission.</a:t>
            </a:r>
            <a:endParaRPr sz="1200" dirty="0">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5" name="Picture 4" descr="Map showing the higher risk for earthquakes is along the coast, decreasing as you go east across the state. There is also a small area of higher risk in very south central part of the state.">
            <a:extLst>
              <a:ext uri="{FF2B5EF4-FFF2-40B4-BE49-F238E27FC236}">
                <a16:creationId xmlns:a16="http://schemas.microsoft.com/office/drawing/2014/main" id="{E767E112-2922-6347-B54B-686D863C0AB1}"/>
              </a:ext>
            </a:extLst>
          </p:cNvPr>
          <p:cNvPicPr>
            <a:picLocks noChangeAspect="1"/>
          </p:cNvPicPr>
          <p:nvPr/>
        </p:nvPicPr>
        <p:blipFill>
          <a:blip r:embed="rId3"/>
          <a:stretch>
            <a:fillRect/>
          </a:stretch>
        </p:blipFill>
        <p:spPr>
          <a:xfrm>
            <a:off x="3009964" y="1449324"/>
            <a:ext cx="6172072" cy="3912352"/>
          </a:xfrm>
          <a:prstGeom prst="rect">
            <a:avLst/>
          </a:prstGeom>
        </p:spPr>
      </p:pic>
    </p:spTree>
    <p:extLst>
      <p:ext uri="{BB962C8B-B14F-4D97-AF65-F5344CB8AC3E}">
        <p14:creationId xmlns:p14="http://schemas.microsoft.com/office/powerpoint/2010/main" val="1465646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300"/>
            <a:ext cx="10346706" cy="647700"/>
          </a:xfrm>
        </p:spPr>
        <p:txBody>
          <a:bodyPr lIns="0" tIns="0" rIns="0" bIns="0" anchor="t" anchorCtr="0">
            <a:noAutofit/>
          </a:bodyPr>
          <a:lstStyle/>
          <a:p>
            <a:r>
              <a:rPr lang="en-US" dirty="0"/>
              <a:t>Natural Hazards: Tsunamis</a:t>
            </a:r>
            <a:endParaRPr lang="en-US" sz="4400" dirty="0"/>
          </a:p>
        </p:txBody>
      </p:sp>
      <p:sp>
        <p:nvSpPr>
          <p:cNvPr id="4" name="Google Shape;112;p5">
            <a:extLst>
              <a:ext uri="{FF2B5EF4-FFF2-40B4-BE49-F238E27FC236}">
                <a16:creationId xmlns:a16="http://schemas.microsoft.com/office/drawing/2014/main" id="{FDC4A572-2945-C342-BDB6-C990DB6C1099}"/>
              </a:ext>
            </a:extLst>
          </p:cNvPr>
          <p:cNvSpPr txBox="1"/>
          <p:nvPr/>
        </p:nvSpPr>
        <p:spPr>
          <a:xfrm>
            <a:off x="990600" y="5954903"/>
            <a:ext cx="9287256" cy="184666"/>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200"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sym typeface="Calibri"/>
              </a:rPr>
              <a:t>Source: Center for Geography Education in Oregon, Portland State University. </a:t>
            </a:r>
            <a:r>
              <a:rPr lang="en-US" sz="1200" i="1"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sym typeface="Calibri"/>
              </a:rPr>
              <a:t>The Student Atlas of Oregon. </a:t>
            </a:r>
            <a:r>
              <a:rPr lang="en-US" sz="1200"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sym typeface="Calibri"/>
              </a:rPr>
              <a:t>Used with permission.</a:t>
            </a:r>
            <a:endParaRPr sz="1200" dirty="0">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6" name="Picture 5" descr="The highest risks for tsunamis on the Oregon coast are near Astoria, Seaside, Newport and Coos Bay.">
            <a:extLst>
              <a:ext uri="{FF2B5EF4-FFF2-40B4-BE49-F238E27FC236}">
                <a16:creationId xmlns:a16="http://schemas.microsoft.com/office/drawing/2014/main" id="{F4774DDD-F0CF-2745-8F15-58E2D7656FA3}"/>
              </a:ext>
            </a:extLst>
          </p:cNvPr>
          <p:cNvPicPr>
            <a:picLocks noChangeAspect="1"/>
          </p:cNvPicPr>
          <p:nvPr/>
        </p:nvPicPr>
        <p:blipFill>
          <a:blip r:embed="rId3"/>
          <a:stretch>
            <a:fillRect/>
          </a:stretch>
        </p:blipFill>
        <p:spPr>
          <a:xfrm>
            <a:off x="3124098" y="1485900"/>
            <a:ext cx="5943803" cy="4073652"/>
          </a:xfrm>
          <a:prstGeom prst="rect">
            <a:avLst/>
          </a:prstGeom>
        </p:spPr>
      </p:pic>
    </p:spTree>
    <p:extLst>
      <p:ext uri="{BB962C8B-B14F-4D97-AF65-F5344CB8AC3E}">
        <p14:creationId xmlns:p14="http://schemas.microsoft.com/office/powerpoint/2010/main" val="814797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300"/>
            <a:ext cx="10346706" cy="647700"/>
          </a:xfrm>
        </p:spPr>
        <p:txBody>
          <a:bodyPr lIns="0" tIns="0" rIns="0" bIns="0" anchor="t" anchorCtr="0">
            <a:noAutofit/>
          </a:bodyPr>
          <a:lstStyle/>
          <a:p>
            <a:r>
              <a:rPr lang="en-US" dirty="0"/>
              <a:t>Tools</a:t>
            </a:r>
            <a:endParaRPr lang="en-US" sz="4400" dirty="0"/>
          </a:p>
        </p:txBody>
      </p:sp>
      <p:sp>
        <p:nvSpPr>
          <p:cNvPr id="4" name="Google Shape;112;p5">
            <a:extLst>
              <a:ext uri="{FF2B5EF4-FFF2-40B4-BE49-F238E27FC236}">
                <a16:creationId xmlns:a16="http://schemas.microsoft.com/office/drawing/2014/main" id="{FDC4A572-2945-C342-BDB6-C990DB6C1099}"/>
              </a:ext>
            </a:extLst>
          </p:cNvPr>
          <p:cNvSpPr txBox="1"/>
          <p:nvPr/>
        </p:nvSpPr>
        <p:spPr>
          <a:xfrm>
            <a:off x="990600" y="5944677"/>
            <a:ext cx="9287256" cy="647701"/>
          </a:xfrm>
          <a:prstGeom prst="rect">
            <a:avLst/>
          </a:prstGeom>
          <a:noFill/>
          <a:ln>
            <a:noFill/>
          </a:ln>
        </p:spPr>
        <p:txBody>
          <a:bodyPr spcFirstLastPara="1" wrap="square" lIns="0" tIns="0" rIns="0" bIns="0" anchor="t" anchorCtr="0">
            <a:noAutofit/>
          </a:bodyPr>
          <a:lstStyle/>
          <a:p>
            <a:pPr lvl="0">
              <a:lnSpc>
                <a:spcPct val="110000"/>
              </a:lnSpc>
            </a:pPr>
            <a:r>
              <a:rPr lang="en-US" sz="1200"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sym typeface="Calibri"/>
              </a:rPr>
              <a:t>Sources: Projectile points: </a:t>
            </a:r>
            <a:r>
              <a:rPr lang="en-US" sz="1200" dirty="0" err="1">
                <a:solidFill>
                  <a:schemeClr val="dk1"/>
                </a:solidFill>
                <a:latin typeface="Helvetica Neue" panose="02000503000000020004" pitchFamily="2" charset="0"/>
                <a:ea typeface="Helvetica Neue" panose="02000503000000020004" pitchFamily="2" charset="0"/>
                <a:cs typeface="Helvetica Neue" panose="02000503000000020004" pitchFamily="2" charset="0"/>
                <a:sym typeface="Calibri"/>
              </a:rPr>
              <a:t>ProjectilePoints.net</a:t>
            </a:r>
            <a:r>
              <a:rPr lang="en-US" sz="1200"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sym typeface="Calibri"/>
              </a:rPr>
              <a:t> </a:t>
            </a:r>
            <a:r>
              <a:rPr lang="en-US" sz="1200"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sym typeface="Calibri"/>
                <a:hlinkClick r:id="rId3"/>
              </a:rPr>
              <a:t>http://www.projectilepoints.net/Search/Oregon_Notched.html</a:t>
            </a:r>
            <a:r>
              <a:rPr lang="en-US" sz="1200"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sym typeface="Calibri"/>
              </a:rPr>
              <a:t> Used with permission.</a:t>
            </a:r>
          </a:p>
          <a:p>
            <a:pPr lvl="0">
              <a:lnSpc>
                <a:spcPct val="110000"/>
              </a:lnSpc>
            </a:pPr>
            <a:r>
              <a:rPr lang="en-US" sz="1200"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sym typeface="Calibri"/>
              </a:rPr>
              <a:t>Chisel: Coquille Indian Tribe. | Axe head: Ivy, J., &amp; Norris, N. (2011). </a:t>
            </a:r>
            <a:r>
              <a:rPr lang="en-US" sz="1200" i="1" dirty="0" err="1">
                <a:solidFill>
                  <a:schemeClr val="dk1"/>
                </a:solidFill>
                <a:latin typeface="Helvetica Neue" panose="02000503000000020004" pitchFamily="2" charset="0"/>
                <a:ea typeface="Helvetica Neue" panose="02000503000000020004" pitchFamily="2" charset="0"/>
                <a:cs typeface="Helvetica Neue" panose="02000503000000020004" pitchFamily="2" charset="0"/>
                <a:sym typeface="Calibri"/>
              </a:rPr>
              <a:t>Tah’s</a:t>
            </a:r>
            <a:r>
              <a:rPr lang="en-US" sz="1200" i="1"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sym typeface="Calibri"/>
              </a:rPr>
              <a:t> Tools. </a:t>
            </a:r>
            <a:r>
              <a:rPr lang="en-US" sz="1200"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sym typeface="Calibri"/>
              </a:rPr>
              <a:t>North Bend, OR: Coquille Indian Tribe.</a:t>
            </a:r>
          </a:p>
          <a:p>
            <a:pPr lvl="0">
              <a:lnSpc>
                <a:spcPct val="110000"/>
              </a:lnSpc>
            </a:pPr>
            <a:r>
              <a:rPr lang="en-US" sz="1200"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sym typeface="Calibri"/>
              </a:rPr>
              <a:t>Gaming stones: Ivy, J., &amp; Norris, N. (2011). </a:t>
            </a:r>
            <a:r>
              <a:rPr lang="en-US" sz="1200" i="1" dirty="0" err="1">
                <a:solidFill>
                  <a:schemeClr val="dk1"/>
                </a:solidFill>
                <a:latin typeface="Helvetica Neue" panose="02000503000000020004" pitchFamily="2" charset="0"/>
                <a:ea typeface="Helvetica Neue" panose="02000503000000020004" pitchFamily="2" charset="0"/>
                <a:cs typeface="Helvetica Neue" panose="02000503000000020004" pitchFamily="2" charset="0"/>
                <a:sym typeface="Calibri"/>
              </a:rPr>
              <a:t>Tah’s</a:t>
            </a:r>
            <a:r>
              <a:rPr lang="en-US" sz="1200" i="1"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sym typeface="Calibri"/>
              </a:rPr>
              <a:t> Tools. </a:t>
            </a:r>
            <a:r>
              <a:rPr lang="en-US" sz="1200"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sym typeface="Calibri"/>
              </a:rPr>
              <a:t>North Bend, OR: Coquille Indian Tribe.</a:t>
            </a:r>
          </a:p>
        </p:txBody>
      </p:sp>
      <p:pic>
        <p:nvPicPr>
          <p:cNvPr id="5" name="Picture 4" title="&quot;&quot;">
            <a:extLst>
              <a:ext uri="{FF2B5EF4-FFF2-40B4-BE49-F238E27FC236}">
                <a16:creationId xmlns:a16="http://schemas.microsoft.com/office/drawing/2014/main" id="{3834F056-C621-5A46-86EC-6572EFDC1EFF}"/>
              </a:ext>
            </a:extLst>
          </p:cNvPr>
          <p:cNvPicPr>
            <a:picLocks noChangeAspect="1"/>
          </p:cNvPicPr>
          <p:nvPr/>
        </p:nvPicPr>
        <p:blipFill>
          <a:blip r:embed="rId4"/>
          <a:stretch>
            <a:fillRect/>
          </a:stretch>
        </p:blipFill>
        <p:spPr>
          <a:xfrm>
            <a:off x="2967382" y="1497100"/>
            <a:ext cx="3263750" cy="1247534"/>
          </a:xfrm>
          <a:prstGeom prst="rect">
            <a:avLst/>
          </a:prstGeom>
        </p:spPr>
      </p:pic>
      <p:pic>
        <p:nvPicPr>
          <p:cNvPr id="7" name="Picture 6" title="&quot;&quot;">
            <a:extLst>
              <a:ext uri="{FF2B5EF4-FFF2-40B4-BE49-F238E27FC236}">
                <a16:creationId xmlns:a16="http://schemas.microsoft.com/office/drawing/2014/main" id="{58B67D66-C3F0-134F-9DEE-FE5E06A21EC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65682" y="1495839"/>
            <a:ext cx="2857988" cy="124753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title="&quot;&quot;">
            <a:extLst>
              <a:ext uri="{FF2B5EF4-FFF2-40B4-BE49-F238E27FC236}">
                <a16:creationId xmlns:a16="http://schemas.microsoft.com/office/drawing/2014/main" id="{602F34F2-CA56-5945-A723-9BC0EED4FF9C}"/>
              </a:ext>
            </a:extLst>
          </p:cNvPr>
          <p:cNvPicPr>
            <a:picLocks noChangeAspect="1"/>
          </p:cNvPicPr>
          <p:nvPr/>
        </p:nvPicPr>
        <p:blipFill>
          <a:blip r:embed="rId6"/>
          <a:stretch>
            <a:fillRect/>
          </a:stretch>
        </p:blipFill>
        <p:spPr>
          <a:xfrm>
            <a:off x="2967381" y="3515308"/>
            <a:ext cx="2053758" cy="1603343"/>
          </a:xfrm>
          <a:prstGeom prst="rect">
            <a:avLst/>
          </a:prstGeom>
        </p:spPr>
      </p:pic>
      <p:pic>
        <p:nvPicPr>
          <p:cNvPr id="11" name="Picture 10" title="&quot;&quot;">
            <a:extLst>
              <a:ext uri="{FF2B5EF4-FFF2-40B4-BE49-F238E27FC236}">
                <a16:creationId xmlns:a16="http://schemas.microsoft.com/office/drawing/2014/main" id="{D37468B9-15DF-EC42-972A-C3816B44F9B9}"/>
              </a:ext>
            </a:extLst>
          </p:cNvPr>
          <p:cNvPicPr>
            <a:picLocks noChangeAspect="1"/>
          </p:cNvPicPr>
          <p:nvPr/>
        </p:nvPicPr>
        <p:blipFill>
          <a:blip r:embed="rId7"/>
          <a:stretch>
            <a:fillRect/>
          </a:stretch>
        </p:blipFill>
        <p:spPr>
          <a:xfrm>
            <a:off x="5124742" y="3515308"/>
            <a:ext cx="4049879" cy="1603343"/>
          </a:xfrm>
          <a:prstGeom prst="rect">
            <a:avLst/>
          </a:prstGeom>
        </p:spPr>
      </p:pic>
      <p:sp>
        <p:nvSpPr>
          <p:cNvPr id="3" name="Rectangle 2">
            <a:extLst>
              <a:ext uri="{FF2B5EF4-FFF2-40B4-BE49-F238E27FC236}">
                <a16:creationId xmlns:a16="http://schemas.microsoft.com/office/drawing/2014/main" id="{0F5EB2F4-78CC-CC48-9663-972B729CD488}"/>
              </a:ext>
            </a:extLst>
          </p:cNvPr>
          <p:cNvSpPr/>
          <p:nvPr/>
        </p:nvSpPr>
        <p:spPr>
          <a:xfrm>
            <a:off x="2967381" y="2768162"/>
            <a:ext cx="3263751" cy="338554"/>
          </a:xfrm>
          <a:prstGeom prst="rect">
            <a:avLst/>
          </a:prstGeom>
        </p:spPr>
        <p:txBody>
          <a:bodyPr wrap="square">
            <a:spAutoFit/>
          </a:bodyPr>
          <a:lstStyle/>
          <a:p>
            <a:pPr algn="ctr"/>
            <a:r>
              <a:rPr lang="en-US" sz="1600" dirty="0">
                <a:solidFill>
                  <a:srgbClr val="1B73B9"/>
                </a:solidFill>
                <a:latin typeface="Helvetica Neue Medium" panose="02000503000000020004" pitchFamily="2" charset="0"/>
                <a:ea typeface="Helvetica Neue Medium" panose="02000503000000020004" pitchFamily="2" charset="0"/>
                <a:cs typeface="Helvetica Neue Medium" panose="02000503000000020004" pitchFamily="2" charset="0"/>
              </a:rPr>
              <a:t>Projectile points (arrowheads)</a:t>
            </a:r>
          </a:p>
        </p:txBody>
      </p:sp>
      <p:sp>
        <p:nvSpPr>
          <p:cNvPr id="14" name="Rectangle 13">
            <a:extLst>
              <a:ext uri="{FF2B5EF4-FFF2-40B4-BE49-F238E27FC236}">
                <a16:creationId xmlns:a16="http://schemas.microsoft.com/office/drawing/2014/main" id="{4EF1C4D1-5BB1-654D-90F1-A12F8F134EF0}"/>
              </a:ext>
            </a:extLst>
          </p:cNvPr>
          <p:cNvSpPr/>
          <p:nvPr/>
        </p:nvSpPr>
        <p:spPr>
          <a:xfrm>
            <a:off x="6365682" y="2788040"/>
            <a:ext cx="2857988" cy="338554"/>
          </a:xfrm>
          <a:prstGeom prst="rect">
            <a:avLst/>
          </a:prstGeom>
        </p:spPr>
        <p:txBody>
          <a:bodyPr wrap="square">
            <a:spAutoFit/>
          </a:bodyPr>
          <a:lstStyle/>
          <a:p>
            <a:pPr algn="ctr"/>
            <a:r>
              <a:rPr lang="en-US" sz="1600" dirty="0">
                <a:solidFill>
                  <a:srgbClr val="1B73B9"/>
                </a:solidFill>
                <a:latin typeface="Helvetica Neue Medium" panose="02000503000000020004" pitchFamily="2" charset="0"/>
                <a:ea typeface="Helvetica Neue Medium" panose="02000503000000020004" pitchFamily="2" charset="0"/>
                <a:cs typeface="Helvetica Neue Medium" panose="02000503000000020004" pitchFamily="2" charset="0"/>
              </a:rPr>
              <a:t>Chisel</a:t>
            </a:r>
          </a:p>
        </p:txBody>
      </p:sp>
      <p:sp>
        <p:nvSpPr>
          <p:cNvPr id="15" name="Rectangle 14">
            <a:extLst>
              <a:ext uri="{FF2B5EF4-FFF2-40B4-BE49-F238E27FC236}">
                <a16:creationId xmlns:a16="http://schemas.microsoft.com/office/drawing/2014/main" id="{22937A55-D15F-1D47-935D-B789606EA3E1}"/>
              </a:ext>
            </a:extLst>
          </p:cNvPr>
          <p:cNvSpPr/>
          <p:nvPr/>
        </p:nvSpPr>
        <p:spPr>
          <a:xfrm>
            <a:off x="2977320" y="5183370"/>
            <a:ext cx="2043819" cy="338554"/>
          </a:xfrm>
          <a:prstGeom prst="rect">
            <a:avLst/>
          </a:prstGeom>
        </p:spPr>
        <p:txBody>
          <a:bodyPr wrap="square">
            <a:spAutoFit/>
          </a:bodyPr>
          <a:lstStyle/>
          <a:p>
            <a:pPr algn="ctr"/>
            <a:r>
              <a:rPr lang="en-US" sz="1600" dirty="0">
                <a:solidFill>
                  <a:srgbClr val="1B73B9"/>
                </a:solidFill>
                <a:latin typeface="Helvetica Neue Medium" panose="02000503000000020004" pitchFamily="2" charset="0"/>
                <a:ea typeface="Helvetica Neue Medium" panose="02000503000000020004" pitchFamily="2" charset="0"/>
                <a:cs typeface="Helvetica Neue Medium" panose="02000503000000020004" pitchFamily="2" charset="0"/>
              </a:rPr>
              <a:t>Gaming stones</a:t>
            </a:r>
          </a:p>
        </p:txBody>
      </p:sp>
      <p:sp>
        <p:nvSpPr>
          <p:cNvPr id="16" name="Rectangle 15">
            <a:extLst>
              <a:ext uri="{FF2B5EF4-FFF2-40B4-BE49-F238E27FC236}">
                <a16:creationId xmlns:a16="http://schemas.microsoft.com/office/drawing/2014/main" id="{4BC72B63-09C5-B043-8C8A-693EB2C526C2}"/>
              </a:ext>
            </a:extLst>
          </p:cNvPr>
          <p:cNvSpPr/>
          <p:nvPr/>
        </p:nvSpPr>
        <p:spPr>
          <a:xfrm>
            <a:off x="5124742" y="5203248"/>
            <a:ext cx="4049879" cy="338554"/>
          </a:xfrm>
          <a:prstGeom prst="rect">
            <a:avLst/>
          </a:prstGeom>
        </p:spPr>
        <p:txBody>
          <a:bodyPr wrap="square">
            <a:spAutoFit/>
          </a:bodyPr>
          <a:lstStyle/>
          <a:p>
            <a:pPr algn="ctr"/>
            <a:r>
              <a:rPr lang="en-US" sz="1600" dirty="0">
                <a:solidFill>
                  <a:srgbClr val="1B73B9"/>
                </a:solidFill>
                <a:latin typeface="Helvetica Neue Medium" panose="02000503000000020004" pitchFamily="2" charset="0"/>
                <a:ea typeface="Helvetica Neue Medium" panose="02000503000000020004" pitchFamily="2" charset="0"/>
                <a:cs typeface="Helvetica Neue Medium" panose="02000503000000020004" pitchFamily="2" charset="0"/>
              </a:rPr>
              <a:t>Axe head</a:t>
            </a:r>
          </a:p>
        </p:txBody>
      </p:sp>
    </p:spTree>
    <p:extLst>
      <p:ext uri="{BB962C8B-B14F-4D97-AF65-F5344CB8AC3E}">
        <p14:creationId xmlns:p14="http://schemas.microsoft.com/office/powerpoint/2010/main" val="464175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300"/>
            <a:ext cx="10346706" cy="647700"/>
          </a:xfrm>
        </p:spPr>
        <p:txBody>
          <a:bodyPr lIns="0" tIns="0" rIns="0" bIns="0" anchor="t" anchorCtr="0">
            <a:noAutofit/>
          </a:bodyPr>
          <a:lstStyle/>
          <a:p>
            <a:r>
              <a:rPr lang="en-US" dirty="0"/>
              <a:t>Special Places</a:t>
            </a:r>
            <a:endParaRPr lang="en-US" sz="4400" dirty="0"/>
          </a:p>
        </p:txBody>
      </p:sp>
      <p:sp>
        <p:nvSpPr>
          <p:cNvPr id="4" name="Google Shape;112;p5">
            <a:extLst>
              <a:ext uri="{FF2B5EF4-FFF2-40B4-BE49-F238E27FC236}">
                <a16:creationId xmlns:a16="http://schemas.microsoft.com/office/drawing/2014/main" id="{FDC4A572-2945-C342-BDB6-C990DB6C1099}"/>
              </a:ext>
            </a:extLst>
          </p:cNvPr>
          <p:cNvSpPr txBox="1"/>
          <p:nvPr/>
        </p:nvSpPr>
        <p:spPr>
          <a:xfrm>
            <a:off x="990600" y="5944677"/>
            <a:ext cx="9287256" cy="647701"/>
          </a:xfrm>
          <a:prstGeom prst="rect">
            <a:avLst/>
          </a:prstGeom>
          <a:noFill/>
          <a:ln>
            <a:noFill/>
          </a:ln>
        </p:spPr>
        <p:txBody>
          <a:bodyPr spcFirstLastPara="1" wrap="square" lIns="0" tIns="0" rIns="0" bIns="0" anchor="t" anchorCtr="0">
            <a:noAutofit/>
          </a:bodyPr>
          <a:lstStyle/>
          <a:p>
            <a:pPr lvl="0">
              <a:lnSpc>
                <a:spcPct val="110000"/>
              </a:lnSpc>
            </a:pPr>
            <a:r>
              <a:rPr lang="en-US" sz="1200"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sym typeface="Calibri"/>
              </a:rPr>
              <a:t>Sources: Grandmother Rock: Coquille Indian Tribe | </a:t>
            </a:r>
            <a:r>
              <a:rPr lang="en-US" sz="1200" dirty="0" err="1">
                <a:solidFill>
                  <a:schemeClr val="dk1"/>
                </a:solidFill>
                <a:latin typeface="Helvetica Neue" panose="02000503000000020004" pitchFamily="2" charset="0"/>
                <a:ea typeface="Helvetica Neue" panose="02000503000000020004" pitchFamily="2" charset="0"/>
                <a:cs typeface="Helvetica Neue" panose="02000503000000020004" pitchFamily="2" charset="0"/>
                <a:sym typeface="Calibri"/>
              </a:rPr>
              <a:t>Neahkahnie</a:t>
            </a:r>
            <a:r>
              <a:rPr lang="en-US" sz="1200"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sym typeface="Calibri"/>
              </a:rPr>
              <a:t> Mountain: Eric </a:t>
            </a:r>
            <a:r>
              <a:rPr lang="en-US" sz="1200" dirty="0" err="1">
                <a:solidFill>
                  <a:schemeClr val="dk1"/>
                </a:solidFill>
                <a:latin typeface="Helvetica Neue" panose="02000503000000020004" pitchFamily="2" charset="0"/>
                <a:ea typeface="Helvetica Neue" panose="02000503000000020004" pitchFamily="2" charset="0"/>
                <a:cs typeface="Helvetica Neue" panose="02000503000000020004" pitchFamily="2" charset="0"/>
                <a:sym typeface="Calibri"/>
              </a:rPr>
              <a:t>Baetscher</a:t>
            </a:r>
            <a:r>
              <a:rPr lang="en-US" sz="1200"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sym typeface="Calibri"/>
              </a:rPr>
              <a:t> (via Wikimedia Commons: </a:t>
            </a:r>
            <a:r>
              <a:rPr lang="en-US" sz="1200"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sym typeface="Calibri"/>
                <a:hlinkClick r:id="rId3"/>
              </a:rPr>
              <a:t>https://commons.wikimedia.org/wiki/File:Neahkahnie_Mountain_North.JPG</a:t>
            </a:r>
            <a:r>
              <a:rPr lang="en-US" sz="1200"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sym typeface="Calibri"/>
              </a:rPr>
              <a:t>) | </a:t>
            </a:r>
            <a:r>
              <a:rPr lang="en-US" sz="1200" dirty="0" err="1">
                <a:solidFill>
                  <a:schemeClr val="dk1"/>
                </a:solidFill>
                <a:latin typeface="Helvetica Neue" panose="02000503000000020004" pitchFamily="2" charset="0"/>
                <a:ea typeface="Helvetica Neue" panose="02000503000000020004" pitchFamily="2" charset="0"/>
                <a:cs typeface="Helvetica Neue" panose="02000503000000020004" pitchFamily="2" charset="0"/>
                <a:sym typeface="Calibri"/>
              </a:rPr>
              <a:t>Steens</a:t>
            </a:r>
            <a:r>
              <a:rPr lang="en-US" sz="1200"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sym typeface="Calibri"/>
              </a:rPr>
              <a:t> Mountain: Wildhorse Gorge, </a:t>
            </a:r>
            <a:r>
              <a:rPr lang="en-US" sz="1200" dirty="0" err="1">
                <a:solidFill>
                  <a:schemeClr val="dk1"/>
                </a:solidFill>
                <a:latin typeface="Helvetica Neue" panose="02000503000000020004" pitchFamily="2" charset="0"/>
                <a:ea typeface="Helvetica Neue" panose="02000503000000020004" pitchFamily="2" charset="0"/>
                <a:cs typeface="Helvetica Neue" panose="02000503000000020004" pitchFamily="2" charset="0"/>
                <a:sym typeface="Calibri"/>
              </a:rPr>
              <a:t>Steens</a:t>
            </a:r>
            <a:r>
              <a:rPr lang="en-US" sz="1200"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sym typeface="Calibri"/>
              </a:rPr>
              <a:t> Mountain (</a:t>
            </a:r>
            <a:r>
              <a:rPr lang="en-US" sz="1200" dirty="0" err="1">
                <a:solidFill>
                  <a:schemeClr val="dk1"/>
                </a:solidFill>
                <a:latin typeface="Helvetica Neue" panose="02000503000000020004" pitchFamily="2" charset="0"/>
                <a:ea typeface="Helvetica Neue" panose="02000503000000020004" pitchFamily="2" charset="0"/>
                <a:cs typeface="Helvetica Neue" panose="02000503000000020004" pitchFamily="2" charset="0"/>
                <a:sym typeface="Calibri"/>
              </a:rPr>
              <a:t>prog_rec_orwa_steens_hero_wildhorse.jpg</a:t>
            </a:r>
            <a:r>
              <a:rPr lang="en-US" sz="1200"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sym typeface="Calibri"/>
              </a:rPr>
              <a:t>), by the Bureau of Land Management (public domain)</a:t>
            </a:r>
          </a:p>
        </p:txBody>
      </p:sp>
      <p:sp>
        <p:nvSpPr>
          <p:cNvPr id="3" name="Rectangle 2">
            <a:extLst>
              <a:ext uri="{FF2B5EF4-FFF2-40B4-BE49-F238E27FC236}">
                <a16:creationId xmlns:a16="http://schemas.microsoft.com/office/drawing/2014/main" id="{0F5EB2F4-78CC-CC48-9663-972B729CD488}"/>
              </a:ext>
            </a:extLst>
          </p:cNvPr>
          <p:cNvSpPr/>
          <p:nvPr/>
        </p:nvSpPr>
        <p:spPr>
          <a:xfrm>
            <a:off x="990600" y="4457423"/>
            <a:ext cx="3342701" cy="584775"/>
          </a:xfrm>
          <a:prstGeom prst="rect">
            <a:avLst/>
          </a:prstGeom>
        </p:spPr>
        <p:txBody>
          <a:bodyPr wrap="square">
            <a:spAutoFit/>
          </a:bodyPr>
          <a:lstStyle/>
          <a:p>
            <a:pPr algn="ctr"/>
            <a:r>
              <a:rPr lang="en-US" sz="1600" dirty="0">
                <a:solidFill>
                  <a:srgbClr val="1B73B9"/>
                </a:solidFill>
                <a:latin typeface="Helvetica Neue Medium" panose="02000503000000020004" pitchFamily="2" charset="0"/>
                <a:ea typeface="Helvetica Neue Medium" panose="02000503000000020004" pitchFamily="2" charset="0"/>
                <a:cs typeface="Helvetica Neue Medium" panose="02000503000000020004" pitchFamily="2" charset="0"/>
              </a:rPr>
              <a:t>Grandmother Rock</a:t>
            </a:r>
          </a:p>
          <a:p>
            <a:pPr algn="ctr"/>
            <a:r>
              <a:rPr lang="en-US" sz="1600" dirty="0">
                <a:solidFill>
                  <a:srgbClr val="1B73B9"/>
                </a:solidFill>
                <a:latin typeface="Helvetica Neue Medium" panose="02000503000000020004" pitchFamily="2" charset="0"/>
                <a:ea typeface="Helvetica Neue Medium" panose="02000503000000020004" pitchFamily="2" charset="0"/>
                <a:cs typeface="Helvetica Neue Medium" panose="02000503000000020004" pitchFamily="2" charset="0"/>
              </a:rPr>
              <a:t>Near present-day Bandon</a:t>
            </a:r>
          </a:p>
        </p:txBody>
      </p:sp>
      <p:pic>
        <p:nvPicPr>
          <p:cNvPr id="12" name="Picture 11" title="&quot;&quot;">
            <a:extLst>
              <a:ext uri="{FF2B5EF4-FFF2-40B4-BE49-F238E27FC236}">
                <a16:creationId xmlns:a16="http://schemas.microsoft.com/office/drawing/2014/main" id="{64FE2D54-5E78-4745-B2BA-14CC907F53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4046" y="2109788"/>
            <a:ext cx="3329255" cy="226030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title="&quot;&quot;">
            <a:extLst>
              <a:ext uri="{FF2B5EF4-FFF2-40B4-BE49-F238E27FC236}">
                <a16:creationId xmlns:a16="http://schemas.microsoft.com/office/drawing/2014/main" id="{EEAB1946-0B56-C243-9B01-E5DF1C67556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4444"/>
          <a:stretch/>
        </p:blipFill>
        <p:spPr bwMode="auto">
          <a:xfrm>
            <a:off x="4449934" y="2109788"/>
            <a:ext cx="3329255" cy="226030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title="&quot;&quot;">
            <a:extLst>
              <a:ext uri="{FF2B5EF4-FFF2-40B4-BE49-F238E27FC236}">
                <a16:creationId xmlns:a16="http://schemas.microsoft.com/office/drawing/2014/main" id="{513ADA92-7D4C-D040-9BAF-C9B2D38A633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2743"/>
          <a:stretch/>
        </p:blipFill>
        <p:spPr bwMode="auto">
          <a:xfrm>
            <a:off x="7895822" y="2109788"/>
            <a:ext cx="3312738" cy="2260303"/>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806BACCB-3CF3-7D42-B98D-4E553F895C47}"/>
              </a:ext>
            </a:extLst>
          </p:cNvPr>
          <p:cNvSpPr/>
          <p:nvPr/>
        </p:nvSpPr>
        <p:spPr>
          <a:xfrm>
            <a:off x="4449933" y="4457422"/>
            <a:ext cx="3329255" cy="830997"/>
          </a:xfrm>
          <a:prstGeom prst="rect">
            <a:avLst/>
          </a:prstGeom>
        </p:spPr>
        <p:txBody>
          <a:bodyPr wrap="square">
            <a:spAutoFit/>
          </a:bodyPr>
          <a:lstStyle/>
          <a:p>
            <a:pPr algn="ctr"/>
            <a:r>
              <a:rPr lang="en-US" sz="1600" dirty="0" err="1">
                <a:solidFill>
                  <a:srgbClr val="1B73B9"/>
                </a:solidFill>
                <a:latin typeface="Helvetica Neue Medium" panose="02000503000000020004" pitchFamily="2" charset="0"/>
                <a:ea typeface="Helvetica Neue Medium" panose="02000503000000020004" pitchFamily="2" charset="0"/>
                <a:cs typeface="Helvetica Neue Medium" panose="02000503000000020004" pitchFamily="2" charset="0"/>
              </a:rPr>
              <a:t>Neahkahnie</a:t>
            </a:r>
            <a:r>
              <a:rPr lang="en-US" sz="1600" dirty="0">
                <a:solidFill>
                  <a:srgbClr val="1B73B9"/>
                </a:solidFill>
                <a:latin typeface="Helvetica Neue Medium" panose="02000503000000020004" pitchFamily="2" charset="0"/>
                <a:ea typeface="Helvetica Neue Medium" panose="02000503000000020004" pitchFamily="2" charset="0"/>
                <a:cs typeface="Helvetica Neue Medium" panose="02000503000000020004" pitchFamily="2" charset="0"/>
              </a:rPr>
              <a:t> Mountain </a:t>
            </a:r>
          </a:p>
          <a:p>
            <a:pPr algn="ctr"/>
            <a:r>
              <a:rPr lang="en-US" sz="1600" dirty="0">
                <a:solidFill>
                  <a:srgbClr val="1B73B9"/>
                </a:solidFill>
                <a:latin typeface="Helvetica Neue Medium" panose="02000503000000020004" pitchFamily="2" charset="0"/>
                <a:ea typeface="Helvetica Neue Medium" panose="02000503000000020004" pitchFamily="2" charset="0"/>
                <a:cs typeface="Helvetica Neue Medium" panose="02000503000000020004" pitchFamily="2" charset="0"/>
              </a:rPr>
              <a:t>(“Place of the Creator”)</a:t>
            </a:r>
          </a:p>
          <a:p>
            <a:pPr algn="ctr"/>
            <a:r>
              <a:rPr lang="en-US" sz="1600" dirty="0">
                <a:solidFill>
                  <a:srgbClr val="1B73B9"/>
                </a:solidFill>
                <a:latin typeface="Helvetica Neue Medium" panose="02000503000000020004" pitchFamily="2" charset="0"/>
                <a:ea typeface="Helvetica Neue Medium" panose="02000503000000020004" pitchFamily="2" charset="0"/>
                <a:cs typeface="Helvetica Neue Medium" panose="02000503000000020004" pitchFamily="2" charset="0"/>
              </a:rPr>
              <a:t>Tillamook County</a:t>
            </a:r>
          </a:p>
        </p:txBody>
      </p:sp>
      <p:sp>
        <p:nvSpPr>
          <p:cNvPr id="19" name="Rectangle 18">
            <a:extLst>
              <a:ext uri="{FF2B5EF4-FFF2-40B4-BE49-F238E27FC236}">
                <a16:creationId xmlns:a16="http://schemas.microsoft.com/office/drawing/2014/main" id="{714FFCC7-8E06-8A4D-BE0D-1074C06F1A09}"/>
              </a:ext>
            </a:extLst>
          </p:cNvPr>
          <p:cNvSpPr/>
          <p:nvPr/>
        </p:nvSpPr>
        <p:spPr>
          <a:xfrm>
            <a:off x="7895820" y="4462253"/>
            <a:ext cx="3305580" cy="584775"/>
          </a:xfrm>
          <a:prstGeom prst="rect">
            <a:avLst/>
          </a:prstGeom>
        </p:spPr>
        <p:txBody>
          <a:bodyPr wrap="square">
            <a:spAutoFit/>
          </a:bodyPr>
          <a:lstStyle/>
          <a:p>
            <a:pPr algn="ctr"/>
            <a:r>
              <a:rPr lang="en-US" sz="1600" dirty="0" err="1">
                <a:solidFill>
                  <a:srgbClr val="1B73B9"/>
                </a:solidFill>
                <a:latin typeface="Helvetica Neue Medium" panose="02000503000000020004" pitchFamily="2" charset="0"/>
                <a:ea typeface="Helvetica Neue Medium" panose="02000503000000020004" pitchFamily="2" charset="0"/>
                <a:cs typeface="Helvetica Neue Medium" panose="02000503000000020004" pitchFamily="2" charset="0"/>
              </a:rPr>
              <a:t>Steens</a:t>
            </a:r>
            <a:r>
              <a:rPr lang="en-US" sz="1600" dirty="0">
                <a:solidFill>
                  <a:srgbClr val="1B73B9"/>
                </a:solidFill>
                <a:latin typeface="Helvetica Neue Medium" panose="02000503000000020004" pitchFamily="2" charset="0"/>
                <a:ea typeface="Helvetica Neue Medium" panose="02000503000000020004" pitchFamily="2" charset="0"/>
                <a:cs typeface="Helvetica Neue Medium" panose="02000503000000020004" pitchFamily="2" charset="0"/>
              </a:rPr>
              <a:t> Mountain</a:t>
            </a:r>
          </a:p>
          <a:p>
            <a:pPr algn="ctr"/>
            <a:r>
              <a:rPr lang="en-US" sz="1600" dirty="0">
                <a:solidFill>
                  <a:srgbClr val="1B73B9"/>
                </a:solidFill>
                <a:latin typeface="Helvetica Neue Medium" panose="02000503000000020004" pitchFamily="2" charset="0"/>
                <a:ea typeface="Helvetica Neue Medium" panose="02000503000000020004" pitchFamily="2" charset="0"/>
                <a:cs typeface="Helvetica Neue Medium" panose="02000503000000020004" pitchFamily="2" charset="0"/>
              </a:rPr>
              <a:t>Harney County</a:t>
            </a:r>
          </a:p>
        </p:txBody>
      </p:sp>
    </p:spTree>
    <p:extLst>
      <p:ext uri="{BB962C8B-B14F-4D97-AF65-F5344CB8AC3E}">
        <p14:creationId xmlns:p14="http://schemas.microsoft.com/office/powerpoint/2010/main" val="3894804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300"/>
            <a:ext cx="10346706" cy="647700"/>
          </a:xfrm>
        </p:spPr>
        <p:txBody>
          <a:bodyPr lIns="0" tIns="0" rIns="0" bIns="0" anchor="t" anchorCtr="0">
            <a:noAutofit/>
          </a:bodyPr>
          <a:lstStyle/>
          <a:p>
            <a:r>
              <a:rPr lang="en-US" dirty="0"/>
              <a:t>Art</a:t>
            </a:r>
            <a:endParaRPr lang="en-US" sz="4400" dirty="0"/>
          </a:p>
        </p:txBody>
      </p:sp>
      <p:sp>
        <p:nvSpPr>
          <p:cNvPr id="4" name="Google Shape;112;p5">
            <a:extLst>
              <a:ext uri="{FF2B5EF4-FFF2-40B4-BE49-F238E27FC236}">
                <a16:creationId xmlns:a16="http://schemas.microsoft.com/office/drawing/2014/main" id="{FDC4A572-2945-C342-BDB6-C990DB6C1099}"/>
              </a:ext>
            </a:extLst>
          </p:cNvPr>
          <p:cNvSpPr txBox="1"/>
          <p:nvPr/>
        </p:nvSpPr>
        <p:spPr>
          <a:xfrm>
            <a:off x="990600" y="5944677"/>
            <a:ext cx="9287256" cy="418023"/>
          </a:xfrm>
          <a:prstGeom prst="rect">
            <a:avLst/>
          </a:prstGeom>
          <a:noFill/>
          <a:ln>
            <a:noFill/>
          </a:ln>
        </p:spPr>
        <p:txBody>
          <a:bodyPr spcFirstLastPara="1" wrap="square" lIns="0" tIns="0" rIns="0" bIns="0" anchor="t" anchorCtr="0">
            <a:noAutofit/>
          </a:bodyPr>
          <a:lstStyle/>
          <a:p>
            <a:pPr lvl="0">
              <a:lnSpc>
                <a:spcPct val="110000"/>
              </a:lnSpc>
            </a:pPr>
            <a:r>
              <a:rPr lang="en-US" sz="1200"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sym typeface="Calibri"/>
              </a:rPr>
              <a:t>Source: Oregon Historical Society (Catalog Number 94226), </a:t>
            </a:r>
            <a:r>
              <a:rPr lang="en-US" sz="1200"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sym typeface="Calibri"/>
                <a:hlinkClick r:id="rId3"/>
              </a:rPr>
              <a:t>https://oregonhistoryproject.org/articles/historical-records/indian-rock-art-picture-rocks-pass/#.XjDNQGhKjcs</a:t>
            </a:r>
            <a:r>
              <a:rPr lang="en-US" sz="1200"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sym typeface="Calibri"/>
              </a:rPr>
              <a:t> Used with permission.</a:t>
            </a:r>
          </a:p>
        </p:txBody>
      </p:sp>
      <p:sp>
        <p:nvSpPr>
          <p:cNvPr id="3" name="Rectangle 2">
            <a:extLst>
              <a:ext uri="{FF2B5EF4-FFF2-40B4-BE49-F238E27FC236}">
                <a16:creationId xmlns:a16="http://schemas.microsoft.com/office/drawing/2014/main" id="{0F5EB2F4-78CC-CC48-9663-972B729CD488}"/>
              </a:ext>
            </a:extLst>
          </p:cNvPr>
          <p:cNvSpPr/>
          <p:nvPr/>
        </p:nvSpPr>
        <p:spPr>
          <a:xfrm>
            <a:off x="3191700" y="4747755"/>
            <a:ext cx="5808597" cy="584775"/>
          </a:xfrm>
          <a:prstGeom prst="rect">
            <a:avLst/>
          </a:prstGeom>
        </p:spPr>
        <p:txBody>
          <a:bodyPr wrap="square">
            <a:spAutoFit/>
          </a:bodyPr>
          <a:lstStyle/>
          <a:p>
            <a:pPr algn="ctr"/>
            <a:r>
              <a:rPr lang="en-US" sz="1600" dirty="0">
                <a:solidFill>
                  <a:srgbClr val="1B73B9"/>
                </a:solidFill>
                <a:latin typeface="Helvetica Neue Medium" panose="02000503000000020004" pitchFamily="2" charset="0"/>
                <a:ea typeface="Helvetica Neue Medium" panose="02000503000000020004" pitchFamily="2" charset="0"/>
                <a:cs typeface="Helvetica Neue Medium" panose="02000503000000020004" pitchFamily="2" charset="0"/>
              </a:rPr>
              <a:t>Petroglyphs (Rock Carvings)</a:t>
            </a:r>
          </a:p>
          <a:p>
            <a:pPr algn="ctr"/>
            <a:r>
              <a:rPr lang="en-US" sz="1600" dirty="0">
                <a:solidFill>
                  <a:srgbClr val="1B73B9"/>
                </a:solidFill>
                <a:latin typeface="Helvetica Neue Medium" panose="02000503000000020004" pitchFamily="2" charset="0"/>
                <a:ea typeface="Helvetica Neue Medium" panose="02000503000000020004" pitchFamily="2" charset="0"/>
                <a:cs typeface="Helvetica Neue Medium" panose="02000503000000020004" pitchFamily="2" charset="0"/>
              </a:rPr>
              <a:t>Picture Rock Pass (Lake County)</a:t>
            </a:r>
          </a:p>
        </p:txBody>
      </p:sp>
      <p:pic>
        <p:nvPicPr>
          <p:cNvPr id="10" name="Picture 2" title="&quot;&quot;">
            <a:extLst>
              <a:ext uri="{FF2B5EF4-FFF2-40B4-BE49-F238E27FC236}">
                <a16:creationId xmlns:a16="http://schemas.microsoft.com/office/drawing/2014/main" id="{A02FB505-297C-374A-B3C3-9015343719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1701" y="1485900"/>
            <a:ext cx="5808597" cy="3194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15802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300"/>
            <a:ext cx="10346706" cy="647700"/>
          </a:xfrm>
        </p:spPr>
        <p:txBody>
          <a:bodyPr lIns="0" tIns="0" rIns="0" bIns="0" anchor="t" anchorCtr="0">
            <a:noAutofit/>
          </a:bodyPr>
          <a:lstStyle/>
          <a:p>
            <a:r>
              <a:rPr lang="en-US" dirty="0"/>
              <a:t>Geologic Events</a:t>
            </a:r>
            <a:endParaRPr lang="en-US" sz="4400" dirty="0"/>
          </a:p>
        </p:txBody>
      </p:sp>
      <p:sp>
        <p:nvSpPr>
          <p:cNvPr id="4" name="Google Shape;112;p5">
            <a:extLst>
              <a:ext uri="{FF2B5EF4-FFF2-40B4-BE49-F238E27FC236}">
                <a16:creationId xmlns:a16="http://schemas.microsoft.com/office/drawing/2014/main" id="{FDC4A572-2945-C342-BDB6-C990DB6C1099}"/>
              </a:ext>
            </a:extLst>
          </p:cNvPr>
          <p:cNvSpPr txBox="1"/>
          <p:nvPr/>
        </p:nvSpPr>
        <p:spPr>
          <a:xfrm>
            <a:off x="990600" y="5755836"/>
            <a:ext cx="10217960" cy="647701"/>
          </a:xfrm>
          <a:prstGeom prst="rect">
            <a:avLst/>
          </a:prstGeom>
          <a:noFill/>
          <a:ln>
            <a:noFill/>
          </a:ln>
        </p:spPr>
        <p:txBody>
          <a:bodyPr spcFirstLastPara="1" wrap="square" lIns="0" tIns="0" rIns="0" bIns="0" anchor="t" anchorCtr="0">
            <a:noAutofit/>
          </a:bodyPr>
          <a:lstStyle/>
          <a:p>
            <a:pPr lvl="0">
              <a:lnSpc>
                <a:spcPct val="110000"/>
              </a:lnSpc>
            </a:pPr>
            <a:r>
              <a:rPr lang="en-US" sz="1200"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sym typeface="Calibri"/>
              </a:rPr>
              <a:t>Sources: Crater Lake: National Park Service (</a:t>
            </a:r>
            <a:r>
              <a:rPr lang="en-US" sz="1200"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sym typeface="Calibri"/>
                <a:hlinkClick r:id="rId3"/>
              </a:rPr>
              <a:t>https://www.nps.gov/crla/planyourvisit/index.htm</a:t>
            </a:r>
            <a:r>
              <a:rPr lang="en-US" sz="1200"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sym typeface="Calibri"/>
              </a:rPr>
              <a:t>) | Bridge of the Gods: Lyn Topinka. (2010). </a:t>
            </a:r>
            <a:r>
              <a:rPr lang="en-US" sz="1200" dirty="0" err="1">
                <a:solidFill>
                  <a:schemeClr val="dk1"/>
                </a:solidFill>
                <a:latin typeface="Helvetica Neue" panose="02000503000000020004" pitchFamily="2" charset="0"/>
                <a:ea typeface="Helvetica Neue" panose="02000503000000020004" pitchFamily="2" charset="0"/>
                <a:cs typeface="Helvetica Neue" panose="02000503000000020004" pitchFamily="2" charset="0"/>
                <a:sym typeface="Calibri"/>
              </a:rPr>
              <a:t>ColumbiaRiverImages.com</a:t>
            </a:r>
            <a:r>
              <a:rPr lang="en-US" sz="1200"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sym typeface="Calibri"/>
              </a:rPr>
              <a:t>. Used with permission. (Source: http://</a:t>
            </a:r>
            <a:r>
              <a:rPr lang="en-US" sz="1200" dirty="0" err="1">
                <a:solidFill>
                  <a:schemeClr val="dk1"/>
                </a:solidFill>
                <a:latin typeface="Helvetica Neue" panose="02000503000000020004" pitchFamily="2" charset="0"/>
                <a:ea typeface="Helvetica Neue" panose="02000503000000020004" pitchFamily="2" charset="0"/>
                <a:cs typeface="Helvetica Neue" panose="02000503000000020004" pitchFamily="2" charset="0"/>
                <a:sym typeface="Calibri"/>
              </a:rPr>
              <a:t>columbiariverimages.com</a:t>
            </a:r>
            <a:r>
              <a:rPr lang="en-US" sz="1200"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sym typeface="Calibri"/>
              </a:rPr>
              <a:t>/Images10/bridge_of_the_gods_mural_legend_10-18-10.jpg | Earthquakes and Tsunamis: State of Oregon Department of Geology and Mineral Industries, Tillamook, Oregon, Tsunami Evacuation Map 02/22/2012 revision, </a:t>
            </a:r>
            <a:r>
              <a:rPr lang="en-US" sz="1200"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sym typeface="Calibri"/>
                <a:hlinkClick r:id="rId4"/>
              </a:rPr>
              <a:t>https://www.oregongeology.org/pubs/tsubrochures/TillamookEvac_onscreen.pdf</a:t>
            </a:r>
            <a:r>
              <a:rPr lang="en-US" sz="1200"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sym typeface="Calibri"/>
              </a:rPr>
              <a:t> </a:t>
            </a:r>
          </a:p>
          <a:p>
            <a:pPr lvl="0">
              <a:lnSpc>
                <a:spcPct val="110000"/>
              </a:lnSpc>
            </a:pPr>
            <a:endParaRPr lang="en-US" sz="1200"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sym typeface="Calibri"/>
            </a:endParaRPr>
          </a:p>
          <a:p>
            <a:pPr lvl="0">
              <a:lnSpc>
                <a:spcPct val="110000"/>
              </a:lnSpc>
            </a:pPr>
            <a:endParaRPr lang="en-US" sz="1200"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sym typeface="Calibri"/>
            </a:endParaRPr>
          </a:p>
        </p:txBody>
      </p:sp>
      <p:sp>
        <p:nvSpPr>
          <p:cNvPr id="3" name="Rectangle 2">
            <a:extLst>
              <a:ext uri="{FF2B5EF4-FFF2-40B4-BE49-F238E27FC236}">
                <a16:creationId xmlns:a16="http://schemas.microsoft.com/office/drawing/2014/main" id="{0F5EB2F4-78CC-CC48-9663-972B729CD488}"/>
              </a:ext>
            </a:extLst>
          </p:cNvPr>
          <p:cNvSpPr/>
          <p:nvPr/>
        </p:nvSpPr>
        <p:spPr>
          <a:xfrm>
            <a:off x="1467678" y="4457423"/>
            <a:ext cx="3007379" cy="338554"/>
          </a:xfrm>
          <a:prstGeom prst="rect">
            <a:avLst/>
          </a:prstGeom>
        </p:spPr>
        <p:txBody>
          <a:bodyPr wrap="square">
            <a:spAutoFit/>
          </a:bodyPr>
          <a:lstStyle/>
          <a:p>
            <a:pPr algn="ctr"/>
            <a:r>
              <a:rPr lang="en-US" sz="1600" dirty="0">
                <a:solidFill>
                  <a:srgbClr val="1B73B9"/>
                </a:solidFill>
                <a:latin typeface="Helvetica Neue Medium" panose="02000503000000020004" pitchFamily="2" charset="0"/>
                <a:ea typeface="Helvetica Neue Medium" panose="02000503000000020004" pitchFamily="2" charset="0"/>
                <a:cs typeface="Helvetica Neue Medium" panose="02000503000000020004" pitchFamily="2" charset="0"/>
              </a:rPr>
              <a:t>Mt. Mazama (Crater Lake)</a:t>
            </a:r>
          </a:p>
        </p:txBody>
      </p:sp>
      <p:sp>
        <p:nvSpPr>
          <p:cNvPr id="18" name="Rectangle 17">
            <a:extLst>
              <a:ext uri="{FF2B5EF4-FFF2-40B4-BE49-F238E27FC236}">
                <a16:creationId xmlns:a16="http://schemas.microsoft.com/office/drawing/2014/main" id="{806BACCB-3CF3-7D42-B98D-4E553F895C47}"/>
              </a:ext>
            </a:extLst>
          </p:cNvPr>
          <p:cNvSpPr/>
          <p:nvPr/>
        </p:nvSpPr>
        <p:spPr>
          <a:xfrm>
            <a:off x="4598813" y="4457422"/>
            <a:ext cx="3014537" cy="338554"/>
          </a:xfrm>
          <a:prstGeom prst="rect">
            <a:avLst/>
          </a:prstGeom>
        </p:spPr>
        <p:txBody>
          <a:bodyPr wrap="square">
            <a:spAutoFit/>
          </a:bodyPr>
          <a:lstStyle/>
          <a:p>
            <a:pPr algn="ctr"/>
            <a:r>
              <a:rPr lang="en-US" sz="1600" dirty="0">
                <a:solidFill>
                  <a:srgbClr val="1B73B9"/>
                </a:solidFill>
                <a:latin typeface="Helvetica Neue Medium" panose="02000503000000020004" pitchFamily="2" charset="0"/>
                <a:ea typeface="Helvetica Neue Medium" panose="02000503000000020004" pitchFamily="2" charset="0"/>
                <a:cs typeface="Helvetica Neue Medium" panose="02000503000000020004" pitchFamily="2" charset="0"/>
              </a:rPr>
              <a:t>Bridge of the Gods</a:t>
            </a:r>
          </a:p>
        </p:txBody>
      </p:sp>
      <p:sp>
        <p:nvSpPr>
          <p:cNvPr id="19" name="Rectangle 18">
            <a:extLst>
              <a:ext uri="{FF2B5EF4-FFF2-40B4-BE49-F238E27FC236}">
                <a16:creationId xmlns:a16="http://schemas.microsoft.com/office/drawing/2014/main" id="{714FFCC7-8E06-8A4D-BE0D-1074C06F1A09}"/>
              </a:ext>
            </a:extLst>
          </p:cNvPr>
          <p:cNvSpPr/>
          <p:nvPr/>
        </p:nvSpPr>
        <p:spPr>
          <a:xfrm>
            <a:off x="7737106" y="4462253"/>
            <a:ext cx="3097560" cy="338554"/>
          </a:xfrm>
          <a:prstGeom prst="rect">
            <a:avLst/>
          </a:prstGeom>
        </p:spPr>
        <p:txBody>
          <a:bodyPr wrap="square">
            <a:spAutoFit/>
          </a:bodyPr>
          <a:lstStyle/>
          <a:p>
            <a:pPr algn="ctr"/>
            <a:r>
              <a:rPr lang="en-US" sz="1600" dirty="0">
                <a:solidFill>
                  <a:srgbClr val="1B73B9"/>
                </a:solidFill>
                <a:latin typeface="Helvetica Neue Medium" panose="02000503000000020004" pitchFamily="2" charset="0"/>
                <a:ea typeface="Helvetica Neue Medium" panose="02000503000000020004" pitchFamily="2" charset="0"/>
                <a:cs typeface="Helvetica Neue Medium" panose="02000503000000020004" pitchFamily="2" charset="0"/>
              </a:rPr>
              <a:t>Earthquakes and Tsunamis</a:t>
            </a:r>
          </a:p>
        </p:txBody>
      </p:sp>
      <p:pic>
        <p:nvPicPr>
          <p:cNvPr id="10" name="Picture 9" title="&quot;&quot;">
            <a:extLst>
              <a:ext uri="{FF2B5EF4-FFF2-40B4-BE49-F238E27FC236}">
                <a16:creationId xmlns:a16="http://schemas.microsoft.com/office/drawing/2014/main" id="{B04EA525-FC3B-EC43-94AC-E2B6AC0DA331}"/>
              </a:ext>
            </a:extLst>
          </p:cNvPr>
          <p:cNvPicPr>
            <a:picLocks noChangeAspect="1"/>
          </p:cNvPicPr>
          <p:nvPr/>
        </p:nvPicPr>
        <p:blipFill>
          <a:blip r:embed="rId5"/>
          <a:stretch>
            <a:fillRect/>
          </a:stretch>
        </p:blipFill>
        <p:spPr>
          <a:xfrm>
            <a:off x="1460519" y="2117134"/>
            <a:ext cx="3014538" cy="2260904"/>
          </a:xfrm>
          <a:prstGeom prst="rect">
            <a:avLst/>
          </a:prstGeom>
        </p:spPr>
      </p:pic>
      <p:pic>
        <p:nvPicPr>
          <p:cNvPr id="11" name="Picture 10" descr="Image, 2010, South Support, Bridge of the Gods, click to enlarge">
            <a:extLst>
              <a:ext uri="{FF2B5EF4-FFF2-40B4-BE49-F238E27FC236}">
                <a16:creationId xmlns:a16="http://schemas.microsoft.com/office/drawing/2014/main" id="{9CBDD44A-6F90-D744-8AA7-55AEB4D127C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98813" y="2109188"/>
            <a:ext cx="3014537" cy="226090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title="&quot;&quot;">
            <a:extLst>
              <a:ext uri="{FF2B5EF4-FFF2-40B4-BE49-F238E27FC236}">
                <a16:creationId xmlns:a16="http://schemas.microsoft.com/office/drawing/2014/main" id="{DA992865-6ACE-314B-8978-DC764D5C137E}"/>
              </a:ext>
            </a:extLst>
          </p:cNvPr>
          <p:cNvPicPr>
            <a:picLocks noChangeAspect="1"/>
          </p:cNvPicPr>
          <p:nvPr/>
        </p:nvPicPr>
        <p:blipFill rotWithShape="1">
          <a:blip r:embed="rId7"/>
          <a:srcRect b="23050"/>
          <a:stretch/>
        </p:blipFill>
        <p:spPr>
          <a:xfrm>
            <a:off x="7727167" y="2046572"/>
            <a:ext cx="3107499" cy="2323519"/>
          </a:xfrm>
          <a:prstGeom prst="rect">
            <a:avLst/>
          </a:prstGeom>
        </p:spPr>
      </p:pic>
    </p:spTree>
    <p:extLst>
      <p:ext uri="{BB962C8B-B14F-4D97-AF65-F5344CB8AC3E}">
        <p14:creationId xmlns:p14="http://schemas.microsoft.com/office/powerpoint/2010/main" val="37430171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Remediation_x0020_Date xmlns="34fb217e-71e5-45f5-ac12-57a9bc5aa8c7">2020-08-06T07:00:00+00:00</Remediation_x0020_Date>
    <Priority xmlns="34fb217e-71e5-45f5-ac12-57a9bc5aa8c7">New</Priority>
    <PublishingExpirationDate xmlns="http://schemas.microsoft.com/sharepoint/v3" xsi:nil="true"/>
    <PublishingStartDate xmlns="http://schemas.microsoft.com/sharepoint/v3" xsi:nil="true"/>
    <Estimated_x0020_Creation_x0020_Date xmlns="34fb217e-71e5-45f5-ac12-57a9bc5aa8c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007C023760E4B43B88CA40098E6CCFF" ma:contentTypeVersion="7" ma:contentTypeDescription="Create a new document." ma:contentTypeScope="" ma:versionID="932c66335bf254f2b214dd195c90a42f">
  <xsd:schema xmlns:xsd="http://www.w3.org/2001/XMLSchema" xmlns:xs="http://www.w3.org/2001/XMLSchema" xmlns:p="http://schemas.microsoft.com/office/2006/metadata/properties" xmlns:ns1="http://schemas.microsoft.com/sharepoint/v3" xmlns:ns2="34fb217e-71e5-45f5-ac12-57a9bc5aa8c7" xmlns:ns3="54031767-dd6d-417c-ab73-583408f47564" targetNamespace="http://schemas.microsoft.com/office/2006/metadata/properties" ma:root="true" ma:fieldsID="85307702f587d59a8b580de5524f7e2a" ns1:_="" ns2:_="" ns3:_="">
    <xsd:import namespace="http://schemas.microsoft.com/sharepoint/v3"/>
    <xsd:import namespace="34fb217e-71e5-45f5-ac12-57a9bc5aa8c7"/>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4fb217e-71e5-45f5-ac12-57a9bc5aa8c7"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78B1DBE-AAE9-4DFA-B4AB-67AE78FD031B}">
  <ds:schemaRefs>
    <ds:schemaRef ds:uri="http://schemas.microsoft.com/office/2006/metadata/properties"/>
    <ds:schemaRef ds:uri="http://schemas.microsoft.com/office/infopath/2007/PartnerControls"/>
    <ds:schemaRef ds:uri="34fb217e-71e5-45f5-ac12-57a9bc5aa8c7"/>
    <ds:schemaRef ds:uri="http://schemas.microsoft.com/sharepoint/v3"/>
  </ds:schemaRefs>
</ds:datastoreItem>
</file>

<file path=customXml/itemProps2.xml><?xml version="1.0" encoding="utf-8"?>
<ds:datastoreItem xmlns:ds="http://schemas.openxmlformats.org/officeDocument/2006/customXml" ds:itemID="{17F06238-F4C9-41DD-A0B9-DEA5E4CC6878}">
  <ds:schemaRefs>
    <ds:schemaRef ds:uri="http://schemas.microsoft.com/sharepoint/v3/contenttype/forms"/>
  </ds:schemaRefs>
</ds:datastoreItem>
</file>

<file path=customXml/itemProps3.xml><?xml version="1.0" encoding="utf-8"?>
<ds:datastoreItem xmlns:ds="http://schemas.openxmlformats.org/officeDocument/2006/customXml" ds:itemID="{861C0261-EEEE-442D-B199-F76036CD53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4fb217e-71e5-45f5-ac12-57a9bc5aa8c7"/>
    <ds:schemaRef ds:uri="54031767-dd6d-417c-ab73-583408f475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280</TotalTime>
  <Words>485</Words>
  <Application>Microsoft Office PowerPoint</Application>
  <PresentationFormat>Widescreen</PresentationFormat>
  <Paragraphs>43</Paragraphs>
  <Slides>9</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Helvetica Neue</vt:lpstr>
      <vt:lpstr>Helvetica Neue Light</vt:lpstr>
      <vt:lpstr>Helvetica Neue Medium</vt:lpstr>
      <vt:lpstr>Office Theme</vt:lpstr>
      <vt:lpstr> Oregon’s First Geologists</vt:lpstr>
      <vt:lpstr>Farm and Ranch Land</vt:lpstr>
      <vt:lpstr>Mineral Deposits (not actively mined)</vt:lpstr>
      <vt:lpstr>Natural Hazards: Earthquakes</vt:lpstr>
      <vt:lpstr>Natural Hazards: Tsunamis</vt:lpstr>
      <vt:lpstr>Tools</vt:lpstr>
      <vt:lpstr>Special Places</vt:lpstr>
      <vt:lpstr>Art</vt:lpstr>
      <vt:lpstr>Geologic Events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Cow Creek  Umpqua Tribe</dc:title>
  <dc:creator>Valerie Brodnikova</dc:creator>
  <cp:lastModifiedBy>BELLE Jennifer * ODE</cp:lastModifiedBy>
  <cp:revision>126</cp:revision>
  <dcterms:created xsi:type="dcterms:W3CDTF">2019-04-26T16:05:13Z</dcterms:created>
  <dcterms:modified xsi:type="dcterms:W3CDTF">2023-12-27T19:43:28Z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0x0101005007C023760E4B43B88CA40098E6CCFF</vt:lpwstr>
  </property>
  <property fmtid="{D5CDD505-2E9C-101B-9397-08002B2CF9AE}" pid="3" name="MSIP_Label_7730ea53-6f5e-4160-81a5-992a9105450a_Enabled">
    <vt:lpwstr>true</vt:lpwstr>
  </property>
  <property fmtid="{D5CDD505-2E9C-101B-9397-08002B2CF9AE}" pid="4" name="MSIP_Label_7730ea53-6f5e-4160-81a5-992a9105450a_SetDate">
    <vt:lpwstr>2023-12-27T19:43:06Z</vt:lpwstr>
  </property>
  <property fmtid="{D5CDD505-2E9C-101B-9397-08002B2CF9AE}" pid="5" name="MSIP_Label_7730ea53-6f5e-4160-81a5-992a9105450a_Method">
    <vt:lpwstr>Standard</vt:lpwstr>
  </property>
  <property fmtid="{D5CDD505-2E9C-101B-9397-08002B2CF9AE}" pid="6" name="MSIP_Label_7730ea53-6f5e-4160-81a5-992a9105450a_Name">
    <vt:lpwstr>Level 2 - Limited (Items)</vt:lpwstr>
  </property>
  <property fmtid="{D5CDD505-2E9C-101B-9397-08002B2CF9AE}" pid="7" name="MSIP_Label_7730ea53-6f5e-4160-81a5-992a9105450a_SiteId">
    <vt:lpwstr>b4f51418-b269-49a2-935a-fa54bf584fc8</vt:lpwstr>
  </property>
  <property fmtid="{D5CDD505-2E9C-101B-9397-08002B2CF9AE}" pid="8" name="MSIP_Label_7730ea53-6f5e-4160-81a5-992a9105450a_ActionId">
    <vt:lpwstr>e34e51c9-fa9c-4a75-9852-91ffd130434f</vt:lpwstr>
  </property>
  <property fmtid="{D5CDD505-2E9C-101B-9397-08002B2CF9AE}" pid="9" name="MSIP_Label_7730ea53-6f5e-4160-81a5-992a9105450a_ContentBits">
    <vt:lpwstr>0</vt:lpwstr>
  </property>
</Properties>
</file>