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79" r:id="rId6"/>
    <p:sldId id="291" r:id="rId7"/>
    <p:sldId id="292" r:id="rId8"/>
    <p:sldId id="293" r:id="rId9"/>
    <p:sldId id="294" r:id="rId10"/>
    <p:sldId id="295" r:id="rId11"/>
    <p:sldId id="296" r:id="rId12"/>
    <p:sldId id="29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24" userDrawn="1">
          <p15:clr>
            <a:srgbClr val="A4A3A4"/>
          </p15:clr>
        </p15:guide>
        <p15:guide id="3" pos="7056" userDrawn="1">
          <p15:clr>
            <a:srgbClr val="A4A3A4"/>
          </p15:clr>
        </p15:guide>
        <p15:guide id="4" orient="horz" pos="1512" userDrawn="1">
          <p15:clr>
            <a:srgbClr val="A4A3A4"/>
          </p15:clr>
        </p15:guide>
        <p15:guide id="5" orient="horz" pos="312" userDrawn="1">
          <p15:clr>
            <a:srgbClr val="A4A3A4"/>
          </p15:clr>
        </p15:guide>
        <p15:guide id="6" orient="horz" pos="936" userDrawn="1">
          <p15:clr>
            <a:srgbClr val="A4A3A4"/>
          </p15:clr>
        </p15:guide>
        <p15:guide id="7" orient="horz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3B9"/>
    <a:srgbClr val="587A36"/>
    <a:srgbClr val="63A49F"/>
    <a:srgbClr val="801721"/>
    <a:srgbClr val="9D3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16"/>
    <p:restoredTop sz="82993"/>
  </p:normalViewPr>
  <p:slideViewPr>
    <p:cSldViewPr snapToGrid="0" snapToObjects="1" showGuides="1">
      <p:cViewPr varScale="1">
        <p:scale>
          <a:sx n="60" d="100"/>
          <a:sy n="60" d="100"/>
        </p:scale>
        <p:origin x="365" y="53"/>
      </p:cViewPr>
      <p:guideLst>
        <p:guide pos="624"/>
        <p:guide pos="7056"/>
        <p:guide orient="horz" pos="1512"/>
        <p:guide orient="horz" pos="312"/>
        <p:guide orient="horz" pos="936"/>
        <p:guide orient="horz"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82A92-59A2-E94B-B4EA-B716E7EC92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07B4F-E01A-8E48-AE41-D99831DA8168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4165A-990F-9844-AF2A-DD27509DE9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7ED6E-E692-6041-9AB1-996572A88E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42280-914E-1748-9B19-DA3CE3AA6D5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C620CE9-E83C-274A-9319-3CED6B8740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11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516DC-1FBC-D842-A341-EBAE3AF8F51A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32032-1F54-7041-8EED-BD6D0B781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4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86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63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08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66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18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92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01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82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9FC9FC1-764D-4B44-91A3-F099B13B3D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274698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0DC6B-F0C6-1F4A-A6CA-E0ED4F42A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046" y="1825625"/>
            <a:ext cx="986117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5C4486-4B87-6A42-827E-8E1B5D29D0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2533002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 userDrawn="1">
          <p15:clr>
            <a:srgbClr val="FBAE40"/>
          </p15:clr>
        </p15:guide>
        <p15:guide id="2" orient="horz" pos="312" userDrawn="1">
          <p15:clr>
            <a:srgbClr val="FBAE40"/>
          </p15:clr>
        </p15:guide>
        <p15:guide id="3" pos="6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A2E3643-BE44-9A40-B13C-C20C0E576F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7946" y="2480073"/>
            <a:ext cx="9144000" cy="165580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6000">
                <a:solidFill>
                  <a:srgbClr val="1B73B9"/>
                </a:solidFill>
              </a:defRPr>
            </a:lvl1pPr>
          </a:lstStyle>
          <a:p>
            <a:pPr algn="l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7746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D8F4644-8671-9F4C-BB8E-F21EE43B9F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147E33-80AE-2A44-A5B1-C8FFCCA49685}"/>
              </a:ext>
            </a:extLst>
          </p:cNvPr>
          <p:cNvSpPr txBox="1">
            <a:spLocks/>
          </p:cNvSpPr>
          <p:nvPr userDrawn="1"/>
        </p:nvSpPr>
        <p:spPr>
          <a:xfrm>
            <a:off x="1004046" y="2400300"/>
            <a:ext cx="9484660" cy="32053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incididunt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labore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et dolore magna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 Ut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enim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ad minim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veniam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quis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nostrud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exercitation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ullamco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laboris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nisi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aliquip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commodo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consequat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algn="l"/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l"/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616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12" userDrawn="1">
          <p15:clr>
            <a:srgbClr val="FBAE40"/>
          </p15:clr>
        </p15:guide>
        <p15:guide id="2" orient="horz" pos="312" userDrawn="1">
          <p15:clr>
            <a:srgbClr val="FBAE40"/>
          </p15:clr>
        </p15:guide>
        <p15:guide id="3" pos="6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D8F4644-8671-9F4C-BB8E-F21EE43B9F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B204CB-F132-9845-8A82-AE290FD8A871}"/>
              </a:ext>
            </a:extLst>
          </p:cNvPr>
          <p:cNvSpPr txBox="1">
            <a:spLocks/>
          </p:cNvSpPr>
          <p:nvPr userDrawn="1"/>
        </p:nvSpPr>
        <p:spPr>
          <a:xfrm>
            <a:off x="1004046" y="2401824"/>
            <a:ext cx="9292893" cy="37914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5880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12">
          <p15:clr>
            <a:srgbClr val="FBAE40"/>
          </p15:clr>
        </p15:guide>
        <p15:guide id="2" orient="horz" pos="312">
          <p15:clr>
            <a:srgbClr val="FBAE40"/>
          </p15:clr>
        </p15:guide>
        <p15:guide id="3" pos="62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3223E14-6CE7-BF4E-AAD5-05A4122466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12364" y="495300"/>
            <a:ext cx="6689036" cy="1474177"/>
          </a:xfrm>
        </p:spPr>
        <p:txBody>
          <a:bodyPr lIns="0" tIns="0" rIns="0" bIns="0" anchor="t" anchorCtr="0">
            <a:noAutofit/>
          </a:bodyPr>
          <a:lstStyle/>
          <a:p>
            <a:pPr algn="r"/>
            <a:r>
              <a:rPr lang="en-US" sz="4400" dirty="0"/>
              <a:t>Header goes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B522221-339B-1A4B-B612-71A1CA43D774}"/>
              </a:ext>
            </a:extLst>
          </p:cNvPr>
          <p:cNvSpPr txBox="1">
            <a:spLocks/>
          </p:cNvSpPr>
          <p:nvPr userDrawn="1"/>
        </p:nvSpPr>
        <p:spPr>
          <a:xfrm>
            <a:off x="4651513" y="2400300"/>
            <a:ext cx="6549887" cy="37222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incididunt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et dolore magna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 Ut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enim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ad minim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veniam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quis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nostrud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exercitation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ullamco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laboris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nisi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aliquip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commodo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consequat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algn="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60A9AE-8C6D-D74D-BB8E-0FA4DA9CB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663" r="28923"/>
          <a:stretch/>
        </p:blipFill>
        <p:spPr>
          <a:xfrm>
            <a:off x="-139148" y="-30370"/>
            <a:ext cx="4194314" cy="691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9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63A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9522803-E98B-6C4E-8362-A40CA90B27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2400300"/>
            <a:ext cx="7855226" cy="2117912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Divider section header goes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94EE6C-309C-8241-9796-B41E3B97EEF1}"/>
              </a:ext>
            </a:extLst>
          </p:cNvPr>
          <p:cNvCxnSpPr>
            <a:cxnSpLocks/>
          </p:cNvCxnSpPr>
          <p:nvPr userDrawn="1"/>
        </p:nvCxnSpPr>
        <p:spPr>
          <a:xfrm>
            <a:off x="990600" y="2163233"/>
            <a:ext cx="1196009" cy="0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07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63A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B6B578-CF4B-DF47-9B27-E182C9A37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43" t="2970" r="277" b="12298"/>
          <a:stretch/>
        </p:blipFill>
        <p:spPr>
          <a:xfrm>
            <a:off x="-111370" y="-82062"/>
            <a:ext cx="12414739" cy="70221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5F2B2CA-92F2-FC42-B600-734D92EFD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</a:rPr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416752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D87286-3C60-194F-A3FA-589D786D1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21537-F67A-AD4B-961C-8E36928C0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710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5" r:id="rId7"/>
    <p:sldLayoutId id="214748366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1B73B9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regonencyclopedia.org/articles/chinookan_plank_houses/#.XhU-8shKiU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da.gov/media/blog/2010/10/08/oregons-coquille-indian-tribe-hosts-usda-consultation-traditional-nativ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ixel-slinger.deviantart.com/art/Elementary-School-Supplies-35834465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1874787"/>
            <a:ext cx="10055772" cy="2928445"/>
          </a:xfrm>
        </p:spPr>
        <p:txBody>
          <a:bodyPr lIns="0" tIns="0" rIns="0" bIns="0" anchor="t" anchorCtr="0">
            <a:noAutofit/>
          </a:bodyPr>
          <a:lstStyle/>
          <a:p>
            <a:br>
              <a:rPr lang="en-US" sz="2400" b="1" dirty="0">
                <a:solidFill>
                  <a:srgbClr val="63A49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/>
              <a:t>Traditional Housing Styles of Native Americans in Oregon </a:t>
            </a:r>
          </a:p>
        </p:txBody>
      </p:sp>
      <p:pic>
        <p:nvPicPr>
          <p:cNvPr id="4" name="Picture 3" title="&quot;&quot;">
            <a:extLst>
              <a:ext uri="{FF2B5EF4-FFF2-40B4-BE49-F238E27FC236}">
                <a16:creationId xmlns:a16="http://schemas.microsoft.com/office/drawing/2014/main" id="{68A6AA26-350A-6A4A-8D10-F53251478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20"/>
            <a:ext cx="12192000" cy="169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92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8261874" cy="6477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Mat Houses</a:t>
            </a:r>
            <a:endParaRPr lang="en-US" sz="4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6C0B93-CAE8-2B4F-959B-916DC186B461}"/>
              </a:ext>
            </a:extLst>
          </p:cNvPr>
          <p:cNvSpPr txBox="1">
            <a:spLocks/>
          </p:cNvSpPr>
          <p:nvPr/>
        </p:nvSpPr>
        <p:spPr>
          <a:xfrm>
            <a:off x="1004046" y="1923393"/>
            <a:ext cx="5762514" cy="37916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Mats were typically made of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tule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(pronounced TWO-lee), a tall, grass-like plant that grows along rivers and streams and is similar to cattails</a:t>
            </a:r>
          </a:p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Tule were woven together into large mats that were placed over a frame made of poles</a:t>
            </a:r>
          </a:p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The frame was usually cone-shaped, although sometimes it was a more elongated, lodge-type shape or even a dome shape</a:t>
            </a:r>
          </a:p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Tule mats were layered to make the houses water and wind resistant</a:t>
            </a:r>
          </a:p>
        </p:txBody>
      </p:sp>
      <p:pic>
        <p:nvPicPr>
          <p:cNvPr id="4" name="Content Placeholder 4" title="&quot;&quot;">
            <a:extLst>
              <a:ext uri="{FF2B5EF4-FFF2-40B4-BE49-F238E27FC236}">
                <a16:creationId xmlns:a16="http://schemas.microsoft.com/office/drawing/2014/main" id="{3F8254B5-2C95-CD4F-B44B-58F6AEEFBD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9" r="5735" b="-2"/>
          <a:stretch/>
        </p:blipFill>
        <p:spPr>
          <a:xfrm>
            <a:off x="7556429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52252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8261874" cy="6477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More Mat Houses</a:t>
            </a:r>
            <a:endParaRPr lang="en-US" sz="4400" dirty="0"/>
          </a:p>
        </p:txBody>
      </p:sp>
      <p:pic>
        <p:nvPicPr>
          <p:cNvPr id="5" name="Picture 4" descr="klamath-tule-hut">
            <a:extLst>
              <a:ext uri="{FF2B5EF4-FFF2-40B4-BE49-F238E27FC236}">
                <a16:creationId xmlns:a16="http://schemas.microsoft.com/office/drawing/2014/main" id="{3DDECBC1-D41F-D749-B89B-AB3DFAD2B2D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507" y="1495647"/>
            <a:ext cx="3824949" cy="323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tule-mat-house">
            <a:extLst>
              <a:ext uri="{FF2B5EF4-FFF2-40B4-BE49-F238E27FC236}">
                <a16:creationId xmlns:a16="http://schemas.microsoft.com/office/drawing/2014/main" id="{FAACEF50-1EA0-254C-9865-3F019B0C65D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038" y="1495646"/>
            <a:ext cx="5445457" cy="325402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287D6428-9AE6-854F-AD5F-8C794859C556}"/>
              </a:ext>
            </a:extLst>
          </p:cNvPr>
          <p:cNvSpPr txBox="1"/>
          <p:nvPr/>
        </p:nvSpPr>
        <p:spPr>
          <a:xfrm>
            <a:off x="1321038" y="4913862"/>
            <a:ext cx="5445456" cy="37691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dirty="0">
                <a:solidFill>
                  <a:srgbClr val="1B73B9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Mat house of the Umatilla Tribe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A87F4CD3-443C-7B44-AD23-AE4048EC9D9A}"/>
              </a:ext>
            </a:extLst>
          </p:cNvPr>
          <p:cNvSpPr txBox="1"/>
          <p:nvPr/>
        </p:nvSpPr>
        <p:spPr>
          <a:xfrm>
            <a:off x="7062507" y="4913862"/>
            <a:ext cx="3824949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dirty="0">
                <a:solidFill>
                  <a:srgbClr val="1B73B9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Klamath mat house </a:t>
            </a:r>
            <a:br>
              <a:rPr lang="en-US" dirty="0">
                <a:solidFill>
                  <a:srgbClr val="1B73B9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</a:br>
            <a:r>
              <a:rPr lang="en-US" dirty="0">
                <a:solidFill>
                  <a:srgbClr val="1B73B9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with domed roof</a:t>
            </a:r>
          </a:p>
        </p:txBody>
      </p:sp>
    </p:spTree>
    <p:extLst>
      <p:ext uri="{BB962C8B-B14F-4D97-AF65-F5344CB8AC3E}">
        <p14:creationId xmlns:p14="http://schemas.microsoft.com/office/powerpoint/2010/main" val="232084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8261874" cy="6477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Plank Houses</a:t>
            </a:r>
            <a:endParaRPr lang="en-US" sz="4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6C0B93-CAE8-2B4F-959B-916DC186B461}"/>
              </a:ext>
            </a:extLst>
          </p:cNvPr>
          <p:cNvSpPr txBox="1">
            <a:spLocks/>
          </p:cNvSpPr>
          <p:nvPr/>
        </p:nvSpPr>
        <p:spPr>
          <a:xfrm>
            <a:off x="1004046" y="1923393"/>
            <a:ext cx="5177298" cy="37916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Good style for cold climates with a lot of tall trees</a:t>
            </a:r>
          </a:p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Common throughout the Pacific Northwest for coastal tribes</a:t>
            </a:r>
          </a:p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Many plank houses included art as part of the design</a:t>
            </a:r>
          </a:p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Common style of winter housing</a:t>
            </a:r>
          </a:p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Typically made from red cedar wood</a:t>
            </a:r>
          </a:p>
          <a:p>
            <a:pPr algn="l">
              <a:lnSpc>
                <a:spcPct val="110000"/>
              </a:lnSpc>
              <a:spcAft>
                <a:spcPts val="1200"/>
              </a:spcAft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pic>
        <p:nvPicPr>
          <p:cNvPr id="5" name="Picture 4" title="&quot;&quot;">
            <a:extLst>
              <a:ext uri="{FF2B5EF4-FFF2-40B4-BE49-F238E27FC236}">
                <a16:creationId xmlns:a16="http://schemas.microsoft.com/office/drawing/2014/main" id="{315570A5-C6EC-DB44-B84E-03B55DF451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9" t="2" r="15687" b="313"/>
          <a:stretch/>
        </p:blipFill>
        <p:spPr>
          <a:xfrm>
            <a:off x="7042674" y="2047877"/>
            <a:ext cx="4145280" cy="2762245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B605161D-94A7-5440-B02D-B21E25E49D9D}"/>
              </a:ext>
            </a:extLst>
          </p:cNvPr>
          <p:cNvSpPr txBox="1"/>
          <p:nvPr/>
        </p:nvSpPr>
        <p:spPr>
          <a:xfrm>
            <a:off x="7042674" y="4913862"/>
            <a:ext cx="4158726" cy="37691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dirty="0">
                <a:solidFill>
                  <a:srgbClr val="1B73B9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Chinook plank house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F532E8-46B5-CE41-B4EB-FF8871D2659C}"/>
              </a:ext>
            </a:extLst>
          </p:cNvPr>
          <p:cNvSpPr/>
          <p:nvPr/>
        </p:nvSpPr>
        <p:spPr>
          <a:xfrm>
            <a:off x="1004046" y="5914531"/>
            <a:ext cx="9258030" cy="3385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Image from: 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4"/>
              </a:rPr>
              <a:t>https://oregonencyclopedia.org/articles/chinookan_plank_houses/#.XhU-8shKiUk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4702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8261874" cy="6477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More Plank Houses</a:t>
            </a:r>
            <a:endParaRPr lang="en-US" sz="4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6C0B93-CAE8-2B4F-959B-916DC186B461}"/>
              </a:ext>
            </a:extLst>
          </p:cNvPr>
          <p:cNvSpPr txBox="1">
            <a:spLocks/>
          </p:cNvSpPr>
          <p:nvPr/>
        </p:nvSpPr>
        <p:spPr>
          <a:xfrm>
            <a:off x="1004046" y="1923393"/>
            <a:ext cx="4726194" cy="27622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Plank  houses are still built today </a:t>
            </a:r>
          </a:p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This is a plank house built by the Coquille Indian Tribe</a:t>
            </a:r>
          </a:p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Built of long, flat planks of cedar</a:t>
            </a:r>
          </a:p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Sides and roof can be removed to open the building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F532E8-46B5-CE41-B4EB-FF8871D2659C}"/>
              </a:ext>
            </a:extLst>
          </p:cNvPr>
          <p:cNvSpPr/>
          <p:nvPr/>
        </p:nvSpPr>
        <p:spPr>
          <a:xfrm>
            <a:off x="1004046" y="5914531"/>
            <a:ext cx="10197354" cy="3385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Image from: 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3"/>
              </a:rPr>
              <a:t>https://www.usda.gov/media/blog/2010/10/08/oregons-coquille-indian-tribe-hosts-usda-consultation-traditional-native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</p:txBody>
      </p:sp>
      <p:pic>
        <p:nvPicPr>
          <p:cNvPr id="9" name="Content Placeholder 4" title="&quot;&quot;">
            <a:extLst>
              <a:ext uri="{FF2B5EF4-FFF2-40B4-BE49-F238E27FC236}">
                <a16:creationId xmlns:a16="http://schemas.microsoft.com/office/drawing/2014/main" id="{B84EA9CE-DA31-B941-840C-7AAEAD7EC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106" y="1485900"/>
            <a:ext cx="4875583" cy="332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56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10183908" cy="2052828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What kind of housing could you make if you only had the materials available in this classroom?</a:t>
            </a:r>
            <a:endParaRPr lang="en-US" sz="4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6C0B93-CAE8-2B4F-959B-916DC186B461}"/>
              </a:ext>
            </a:extLst>
          </p:cNvPr>
          <p:cNvSpPr txBox="1">
            <a:spLocks/>
          </p:cNvSpPr>
          <p:nvPr/>
        </p:nvSpPr>
        <p:spPr>
          <a:xfrm>
            <a:off x="990600" y="2731113"/>
            <a:ext cx="6457458" cy="17494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l">
              <a:lnSpc>
                <a:spcPct val="110000"/>
              </a:lnSpc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Traditional Native American housing was based on a deep knowledge of the natural environment and its available materials, as well as a keen understanding of structural requirements</a:t>
            </a:r>
          </a:p>
        </p:txBody>
      </p:sp>
      <p:pic>
        <p:nvPicPr>
          <p:cNvPr id="7" name="Content Placeholder 5" descr="A group of items on a table&#10;&#10;Description automatically generated">
            <a:extLst>
              <a:ext uri="{FF2B5EF4-FFF2-40B4-BE49-F238E27FC236}">
                <a16:creationId xmlns:a16="http://schemas.microsoft.com/office/drawing/2014/main" id="{96426DFF-35E9-D544-8BFA-B0408073FC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2900" t="2765" r="15136" b="5490"/>
          <a:stretch/>
        </p:blipFill>
        <p:spPr>
          <a:xfrm>
            <a:off x="7961376" y="2422478"/>
            <a:ext cx="3360690" cy="309562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59689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8261874" cy="6477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Pythagorean Theorem</a:t>
            </a:r>
            <a:endParaRPr lang="en-US" sz="4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6C0B93-CAE8-2B4F-959B-916DC186B461}"/>
              </a:ext>
            </a:extLst>
          </p:cNvPr>
          <p:cNvSpPr txBox="1">
            <a:spLocks/>
          </p:cNvSpPr>
          <p:nvPr/>
        </p:nvSpPr>
        <p:spPr>
          <a:xfrm>
            <a:off x="1004046" y="1923393"/>
            <a:ext cx="4726194" cy="27622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Describes the relationship between three sides of a right triangle</a:t>
            </a:r>
          </a:p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 is the hypotenuse</a:t>
            </a:r>
          </a:p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 and B are the sides of the triangle that form a right angle</a:t>
            </a:r>
          </a:p>
        </p:txBody>
      </p:sp>
      <p:grpSp>
        <p:nvGrpSpPr>
          <p:cNvPr id="4" name="Group 3" title="&quot;&quot;">
            <a:extLst>
              <a:ext uri="{FF2B5EF4-FFF2-40B4-BE49-F238E27FC236}">
                <a16:creationId xmlns:a16="http://schemas.microsoft.com/office/drawing/2014/main" id="{BF915738-F79F-8349-82E0-A5B5B9B1B96D}"/>
              </a:ext>
            </a:extLst>
          </p:cNvPr>
          <p:cNvGrpSpPr/>
          <p:nvPr/>
        </p:nvGrpSpPr>
        <p:grpSpPr>
          <a:xfrm>
            <a:off x="7467600" y="1745842"/>
            <a:ext cx="3720354" cy="3820452"/>
            <a:chOff x="7467600" y="1502002"/>
            <a:chExt cx="3720354" cy="3820452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FA997D03-3284-3845-82CF-7003EF0F80FC}"/>
                </a:ext>
              </a:extLst>
            </p:cNvPr>
            <p:cNvSpPr/>
            <p:nvPr/>
          </p:nvSpPr>
          <p:spPr>
            <a:xfrm>
              <a:off x="7821168" y="1502002"/>
              <a:ext cx="3366786" cy="3386512"/>
            </a:xfrm>
            <a:prstGeom prst="rtTriangle">
              <a:avLst/>
            </a:prstGeom>
            <a:solidFill>
              <a:srgbClr val="1B73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1">
              <a:extLst>
                <a:ext uri="{FF2B5EF4-FFF2-40B4-BE49-F238E27FC236}">
                  <a16:creationId xmlns:a16="http://schemas.microsoft.com/office/drawing/2014/main" id="{D87FA653-405B-2E41-BD9C-F9F6357A82D5}"/>
                </a:ext>
              </a:extLst>
            </p:cNvPr>
            <p:cNvSpPr txBox="1"/>
            <p:nvPr/>
          </p:nvSpPr>
          <p:spPr>
            <a:xfrm>
              <a:off x="7467600" y="3244334"/>
              <a:ext cx="482600" cy="36933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r>
                <a:rPr lang="en-US" dirty="0"/>
                <a:t>a</a:t>
              </a:r>
            </a:p>
          </p:txBody>
        </p:sp>
        <p:sp>
          <p:nvSpPr>
            <p:cNvPr id="10" name="TextBox 2">
              <a:extLst>
                <a:ext uri="{FF2B5EF4-FFF2-40B4-BE49-F238E27FC236}">
                  <a16:creationId xmlns:a16="http://schemas.microsoft.com/office/drawing/2014/main" id="{2EF6D365-1E60-3B4B-A729-17B0AE7C9430}"/>
                </a:ext>
              </a:extLst>
            </p:cNvPr>
            <p:cNvSpPr txBox="1"/>
            <p:nvPr/>
          </p:nvSpPr>
          <p:spPr>
            <a:xfrm>
              <a:off x="9697212" y="2958306"/>
              <a:ext cx="342900" cy="36933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r>
                <a:rPr lang="en-US" dirty="0"/>
                <a:t>c</a:t>
              </a:r>
            </a:p>
          </p:txBody>
        </p:sp>
        <p:sp>
          <p:nvSpPr>
            <p:cNvPr id="11" name="TextBox 3">
              <a:extLst>
                <a:ext uri="{FF2B5EF4-FFF2-40B4-BE49-F238E27FC236}">
                  <a16:creationId xmlns:a16="http://schemas.microsoft.com/office/drawing/2014/main" id="{A6D96EE5-2A20-DF47-99ED-0E42B5C1D493}"/>
                </a:ext>
              </a:extLst>
            </p:cNvPr>
            <p:cNvSpPr txBox="1"/>
            <p:nvPr/>
          </p:nvSpPr>
          <p:spPr>
            <a:xfrm>
              <a:off x="9237861" y="4953122"/>
              <a:ext cx="533400" cy="36933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r>
                <a:rPr lang="en-US" dirty="0"/>
                <a:t>b</a:t>
              </a:r>
            </a:p>
          </p:txBody>
        </p:sp>
      </p:grpSp>
      <p:pic>
        <p:nvPicPr>
          <p:cNvPr id="12" name="Graphic 11" title="a squared plus b squared equals c squared">
            <a:extLst>
              <a:ext uri="{FF2B5EF4-FFF2-40B4-BE49-F238E27FC236}">
                <a16:creationId xmlns:a16="http://schemas.microsoft.com/office/drawing/2014/main" id="{25903B08-E0D2-7C4C-8DF0-302D5CF30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0009" y="4665498"/>
            <a:ext cx="3014268" cy="65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73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8261874" cy="6477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Pythagorean Theorem in Use</a:t>
            </a:r>
            <a:endParaRPr lang="en-US" sz="4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6C0B93-CAE8-2B4F-959B-916DC186B461}"/>
              </a:ext>
            </a:extLst>
          </p:cNvPr>
          <p:cNvSpPr txBox="1">
            <a:spLocks/>
          </p:cNvSpPr>
          <p:nvPr/>
        </p:nvSpPr>
        <p:spPr>
          <a:xfrm>
            <a:off x="1004046" y="1923393"/>
            <a:ext cx="4896882" cy="27622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l">
              <a:lnSpc>
                <a:spcPct val="110000"/>
              </a:lnSpc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How could you use the Pythagorean Theorem when building a plank house like this?</a:t>
            </a:r>
          </a:p>
        </p:txBody>
      </p:sp>
      <p:pic>
        <p:nvPicPr>
          <p:cNvPr id="13" name="Content Placeholder 4" title="photo of a plank house">
            <a:extLst>
              <a:ext uri="{FF2B5EF4-FFF2-40B4-BE49-F238E27FC236}">
                <a16:creationId xmlns:a16="http://schemas.microsoft.com/office/drawing/2014/main" id="{DB5EE69F-D6C4-EF42-9884-4BC471EBA1E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154" y="1682146"/>
            <a:ext cx="3860800" cy="3244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6702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17" title="&quot;&quot;">
            <a:extLst>
              <a:ext uri="{FF2B5EF4-FFF2-40B4-BE49-F238E27FC236}">
                <a16:creationId xmlns:a16="http://schemas.microsoft.com/office/drawing/2014/main" id="{12E21864-B077-9D4D-94CD-ADE8F03F7F1A}"/>
              </a:ext>
            </a:extLst>
          </p:cNvPr>
          <p:cNvSpPr/>
          <p:nvPr/>
        </p:nvSpPr>
        <p:spPr>
          <a:xfrm>
            <a:off x="7184571" y="2400300"/>
            <a:ext cx="4016829" cy="3390900"/>
          </a:xfrm>
          <a:prstGeom prst="triangle">
            <a:avLst/>
          </a:prstGeom>
          <a:solidFill>
            <a:srgbClr val="1B7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8542290" cy="1186846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Can you figure out how to make a right triangle?</a:t>
            </a:r>
            <a:endParaRPr lang="en-US" sz="4400" dirty="0"/>
          </a:p>
        </p:txBody>
      </p:sp>
      <p:sp>
        <p:nvSpPr>
          <p:cNvPr id="7" name="Rectangle 6" title="&quot;&quot;">
            <a:extLst>
              <a:ext uri="{FF2B5EF4-FFF2-40B4-BE49-F238E27FC236}">
                <a16:creationId xmlns:a16="http://schemas.microsoft.com/office/drawing/2014/main" id="{E99979C0-A6C0-C848-9E4D-754016DEC29E}"/>
              </a:ext>
            </a:extLst>
          </p:cNvPr>
          <p:cNvSpPr/>
          <p:nvPr/>
        </p:nvSpPr>
        <p:spPr>
          <a:xfrm>
            <a:off x="8644136" y="5326624"/>
            <a:ext cx="1082250" cy="44019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8" name="Straight Connector 7" title="&quot;&quot;">
            <a:extLst>
              <a:ext uri="{FF2B5EF4-FFF2-40B4-BE49-F238E27FC236}">
                <a16:creationId xmlns:a16="http://schemas.microsoft.com/office/drawing/2014/main" id="{BA898630-8AED-AD40-8AD4-2411410673F9}"/>
              </a:ext>
            </a:extLst>
          </p:cNvPr>
          <p:cNvCxnSpPr>
            <a:cxnSpLocks/>
          </p:cNvCxnSpPr>
          <p:nvPr/>
        </p:nvCxnSpPr>
        <p:spPr>
          <a:xfrm>
            <a:off x="9182098" y="1807708"/>
            <a:ext cx="0" cy="433795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sosceles Triangle 4" title="&quot;&quot;">
            <a:extLst>
              <a:ext uri="{FF2B5EF4-FFF2-40B4-BE49-F238E27FC236}">
                <a16:creationId xmlns:a16="http://schemas.microsoft.com/office/drawing/2014/main" id="{A3580D65-C935-8147-A6E6-E68D4BBF75F8}"/>
              </a:ext>
            </a:extLst>
          </p:cNvPr>
          <p:cNvSpPr/>
          <p:nvPr/>
        </p:nvSpPr>
        <p:spPr>
          <a:xfrm>
            <a:off x="1004046" y="2400300"/>
            <a:ext cx="4016829" cy="3390900"/>
          </a:xfrm>
          <a:prstGeom prst="triangle">
            <a:avLst/>
          </a:prstGeom>
          <a:solidFill>
            <a:srgbClr val="1B7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6017338C-BD2D-B449-B353-F1768D3AE87F}"/>
              </a:ext>
            </a:extLst>
          </p:cNvPr>
          <p:cNvSpPr txBox="1"/>
          <p:nvPr/>
        </p:nvSpPr>
        <p:spPr>
          <a:xfrm>
            <a:off x="1004046" y="3726418"/>
            <a:ext cx="957943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 inches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768999BD-B72E-A340-B3B0-F45070943DA9}"/>
              </a:ext>
            </a:extLst>
          </p:cNvPr>
          <p:cNvSpPr txBox="1"/>
          <p:nvPr/>
        </p:nvSpPr>
        <p:spPr>
          <a:xfrm>
            <a:off x="4062932" y="3740416"/>
            <a:ext cx="957943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 inches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CFBD7F6F-D55D-BB4D-AF63-A21D456E3FE2}"/>
              </a:ext>
            </a:extLst>
          </p:cNvPr>
          <p:cNvSpPr txBox="1"/>
          <p:nvPr/>
        </p:nvSpPr>
        <p:spPr>
          <a:xfrm>
            <a:off x="2473617" y="5943600"/>
            <a:ext cx="957943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 inches</a:t>
            </a:r>
          </a:p>
        </p:txBody>
      </p:sp>
    </p:spTree>
    <p:extLst>
      <p:ext uri="{BB962C8B-B14F-4D97-AF65-F5344CB8AC3E}">
        <p14:creationId xmlns:p14="http://schemas.microsoft.com/office/powerpoint/2010/main" val="1099110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mediation_x0020_Date xmlns="34fb217e-71e5-45f5-ac12-57a9bc5aa8c7">2020-08-06T07:00:00+00:00</Remediation_x0020_Date>
    <Priority xmlns="34fb217e-71e5-45f5-ac12-57a9bc5aa8c7">New</Priority>
    <PublishingExpirationDate xmlns="http://schemas.microsoft.com/sharepoint/v3" xsi:nil="true"/>
    <PublishingStartDate xmlns="http://schemas.microsoft.com/sharepoint/v3" xsi:nil="true"/>
    <Estimated_x0020_Creation_x0020_Date xmlns="34fb217e-71e5-45f5-ac12-57a9bc5aa8c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07C023760E4B43B88CA40098E6CCFF" ma:contentTypeVersion="7" ma:contentTypeDescription="Create a new document." ma:contentTypeScope="" ma:versionID="932c66335bf254f2b214dd195c90a42f">
  <xsd:schema xmlns:xsd="http://www.w3.org/2001/XMLSchema" xmlns:xs="http://www.w3.org/2001/XMLSchema" xmlns:p="http://schemas.microsoft.com/office/2006/metadata/properties" xmlns:ns1="http://schemas.microsoft.com/sharepoint/v3" xmlns:ns2="34fb217e-71e5-45f5-ac12-57a9bc5aa8c7" xmlns:ns3="54031767-dd6d-417c-ab73-583408f47564" targetNamespace="http://schemas.microsoft.com/office/2006/metadata/properties" ma:root="true" ma:fieldsID="85307702f587d59a8b580de5524f7e2a" ns1:_="" ns2:_="" ns3:_="">
    <xsd:import namespace="http://schemas.microsoft.com/sharepoint/v3"/>
    <xsd:import namespace="34fb217e-71e5-45f5-ac12-57a9bc5aa8c7"/>
    <xsd:import namespace="54031767-dd6d-417c-ab73-583408f475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fb217e-71e5-45f5-ac12-57a9bc5aa8c7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format="DateOnly" ma:internalName="Estimated_x0020_Creation_x0020_Date" ma:readOnly="false">
      <xsd:simpleType>
        <xsd:restriction base="dms:DateTime"/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1767-dd6d-417c-ab73-583408f4756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43E2F8-8716-4D8D-854E-A6AAF1B7B2E6}">
  <ds:schemaRefs>
    <ds:schemaRef ds:uri="http://schemas.microsoft.com/office/2006/metadata/properties"/>
    <ds:schemaRef ds:uri="http://schemas.microsoft.com/office/infopath/2007/PartnerControls"/>
    <ds:schemaRef ds:uri="34fb217e-71e5-45f5-ac12-57a9bc5aa8c7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6AF2E433-1FCE-4A33-838B-249092CCD4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82595E-1C16-43C6-918F-2B1961C8DB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4fb217e-71e5-45f5-ac12-57a9bc5aa8c7"/>
    <ds:schemaRef ds:uri="54031767-dd6d-417c-ab73-583408f475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344</Words>
  <Application>Microsoft Office PowerPoint</Application>
  <PresentationFormat>Widescreen</PresentationFormat>
  <Paragraphs>46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Helvetica Neue</vt:lpstr>
      <vt:lpstr>Helvetica Neue Light</vt:lpstr>
      <vt:lpstr>Helvetica Neue Medium</vt:lpstr>
      <vt:lpstr>Office Theme</vt:lpstr>
      <vt:lpstr> Traditional Housing Styles of Native Americans in Oregon </vt:lpstr>
      <vt:lpstr>Mat Houses</vt:lpstr>
      <vt:lpstr>More Mat Houses</vt:lpstr>
      <vt:lpstr>Plank Houses</vt:lpstr>
      <vt:lpstr>More Plank Houses</vt:lpstr>
      <vt:lpstr>What kind of housing could you make if you only had the materials available in this classroom?</vt:lpstr>
      <vt:lpstr>Pythagorean Theorem</vt:lpstr>
      <vt:lpstr>Pythagorean Theorem in Use</vt:lpstr>
      <vt:lpstr>Can you figure out how to make a right triangle?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Cow Creek  Umpqua Tribe</dc:title>
  <dc:creator>Valerie Brodnikova</dc:creator>
  <cp:lastModifiedBy>BELLE Jennifer * ODE</cp:lastModifiedBy>
  <cp:revision>115</cp:revision>
  <dcterms:created xsi:type="dcterms:W3CDTF">2019-04-26T16:05:13Z</dcterms:created>
  <dcterms:modified xsi:type="dcterms:W3CDTF">2023-12-27T23:48:41Z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0x0101005007C023760E4B43B88CA40098E6CCFF</vt:lpwstr>
  </property>
  <property fmtid="{D5CDD505-2E9C-101B-9397-08002B2CF9AE}" pid="3" name="MSIP_Label_7730ea53-6f5e-4160-81a5-992a9105450a_Enabled">
    <vt:lpwstr>true</vt:lpwstr>
  </property>
  <property fmtid="{D5CDD505-2E9C-101B-9397-08002B2CF9AE}" pid="4" name="MSIP_Label_7730ea53-6f5e-4160-81a5-992a9105450a_SetDate">
    <vt:lpwstr>2023-12-27T23:46:14Z</vt:lpwstr>
  </property>
  <property fmtid="{D5CDD505-2E9C-101B-9397-08002B2CF9AE}" pid="5" name="MSIP_Label_7730ea53-6f5e-4160-81a5-992a9105450a_Method">
    <vt:lpwstr>Standard</vt:lpwstr>
  </property>
  <property fmtid="{D5CDD505-2E9C-101B-9397-08002B2CF9AE}" pid="6" name="MSIP_Label_7730ea53-6f5e-4160-81a5-992a9105450a_Name">
    <vt:lpwstr>Level 2 - Limited (Items)</vt:lpwstr>
  </property>
  <property fmtid="{D5CDD505-2E9C-101B-9397-08002B2CF9AE}" pid="7" name="MSIP_Label_7730ea53-6f5e-4160-81a5-992a9105450a_SiteId">
    <vt:lpwstr>b4f51418-b269-49a2-935a-fa54bf584fc8</vt:lpwstr>
  </property>
  <property fmtid="{D5CDD505-2E9C-101B-9397-08002B2CF9AE}" pid="8" name="MSIP_Label_7730ea53-6f5e-4160-81a5-992a9105450a_ActionId">
    <vt:lpwstr>8145d2a0-f4ce-4d49-90d1-c22b560ed66c</vt:lpwstr>
  </property>
  <property fmtid="{D5CDD505-2E9C-101B-9397-08002B2CF9AE}" pid="9" name="MSIP_Label_7730ea53-6f5e-4160-81a5-992a9105450a_ContentBits">
    <vt:lpwstr>0</vt:lpwstr>
  </property>
</Properties>
</file>