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handoutMasterIdLst>
    <p:handoutMasterId r:id="rId18"/>
  </p:handoutMasterIdLst>
  <p:sldIdLst>
    <p:sldId id="256" r:id="rId5"/>
    <p:sldId id="257" r:id="rId6"/>
    <p:sldId id="260" r:id="rId7"/>
    <p:sldId id="268" r:id="rId8"/>
    <p:sldId id="262" r:id="rId9"/>
    <p:sldId id="263" r:id="rId10"/>
    <p:sldId id="264" r:id="rId11"/>
    <p:sldId id="265" r:id="rId12"/>
    <p:sldId id="269" r:id="rId13"/>
    <p:sldId id="270" r:id="rId14"/>
    <p:sldId id="266"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56" userDrawn="1">
          <p15:clr>
            <a:srgbClr val="A4A3A4"/>
          </p15:clr>
        </p15:guide>
        <p15:guide id="4" orient="horz" pos="1296" userDrawn="1">
          <p15:clr>
            <a:srgbClr val="A4A3A4"/>
          </p15:clr>
        </p15:guide>
        <p15:guide id="5" orient="horz" pos="31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F97"/>
    <a:srgbClr val="63A49F"/>
    <a:srgbClr val="801721"/>
    <a:srgbClr val="9D3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08"/>
    <p:restoredTop sz="94694"/>
  </p:normalViewPr>
  <p:slideViewPr>
    <p:cSldViewPr snapToGrid="0" snapToObjects="1" showGuides="1">
      <p:cViewPr varScale="1">
        <p:scale>
          <a:sx n="68" d="100"/>
          <a:sy n="68" d="100"/>
        </p:scale>
        <p:origin x="77" y="206"/>
      </p:cViewPr>
      <p:guideLst>
        <p:guide pos="624"/>
        <p:guide pos="7056"/>
        <p:guide orient="horz" pos="1296"/>
        <p:guide orient="horz" pos="312"/>
      </p:guideLst>
    </p:cSldViewPr>
  </p:slideViewPr>
  <p:notesTextViewPr>
    <p:cViewPr>
      <p:scale>
        <a:sx n="1" d="1"/>
        <a:sy n="1" d="1"/>
      </p:scale>
      <p:origin x="0" y="0"/>
    </p:cViewPr>
  </p:notesTextViewPr>
  <p:notesViewPr>
    <p:cSldViewPr snapToGrid="0"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5/8/2023</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195F97"/>
                </a:solidFill>
              </a:defRPr>
            </a:lvl1pPr>
          </a:lstStyle>
          <a:p>
            <a:pPr algn="l"/>
            <a:r>
              <a:rPr lang="en-US" dirty="0"/>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4" name="Title 1">
            <a:extLst>
              <a:ext uri="{FF2B5EF4-FFF2-40B4-BE49-F238E27FC236}">
                <a16:creationId xmlns:a16="http://schemas.microsoft.com/office/drawing/2014/main" id="{60B204CB-F132-9845-8A82-AE290FD8A871}"/>
              </a:ext>
            </a:extLst>
          </p:cNvPr>
          <p:cNvSpPr txBox="1">
            <a:spLocks/>
          </p:cNvSpPr>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p:txBody>
      </p:sp>
    </p:spTree>
    <p:extLst>
      <p:ext uri="{BB962C8B-B14F-4D97-AF65-F5344CB8AC3E}">
        <p14:creationId xmlns:p14="http://schemas.microsoft.com/office/powerpoint/2010/main" val="2155880779"/>
      </p:ext>
    </p:extLst>
  </p:cSld>
  <p:clrMapOvr>
    <a:masterClrMapping/>
  </p:clrMapOvr>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dirty="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a:srcRect l="30663" r="28923"/>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dirty="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a:srcRect l="-143" t="2970" r="277" b="12298"/>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dirty="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Lst>
  <p:txStyles>
    <p:titleStyle>
      <a:lvl1pPr algn="l" defTabSz="914400" rtl="0" eaLnBrk="1" latinLnBrk="0" hangingPunct="1">
        <a:lnSpc>
          <a:spcPct val="90000"/>
        </a:lnSpc>
        <a:spcBef>
          <a:spcPct val="0"/>
        </a:spcBef>
        <a:buNone/>
        <a:defRPr sz="4400" b="0" i="0" kern="1200">
          <a:solidFill>
            <a:srgbClr val="195F97"/>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4F61160-21D4-814A-9240-5EDFE430271D}"/>
              </a:ext>
            </a:extLst>
          </p:cNvPr>
          <p:cNvPicPr>
            <a:picLocks noChangeAspect="1"/>
          </p:cNvPicPr>
          <p:nvPr/>
        </p:nvPicPr>
        <p:blipFill>
          <a:blip r:embed="rId2"/>
          <a:srcRect/>
          <a:stretch/>
        </p:blipFill>
        <p:spPr>
          <a:xfrm>
            <a:off x="-27966" y="5171241"/>
            <a:ext cx="12219966" cy="1703429"/>
          </a:xfrm>
          <a:prstGeom prst="rect">
            <a:avLst/>
          </a:prstGeom>
        </p:spPr>
      </p:pic>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600" y="2057400"/>
            <a:ext cx="10310446" cy="2831123"/>
          </a:xfrm>
        </p:spPr>
        <p:txBody>
          <a:bodyPr lIns="0" tIns="0" rIns="0" bIns="0" anchor="t" anchorCtr="0">
            <a:noAutofit/>
          </a:bodyPr>
          <a:lstStyle/>
          <a:p>
            <a:r>
              <a:rPr lang="en-US" sz="2400" b="1" dirty="0">
                <a:solidFill>
                  <a:srgbClr val="63A49F"/>
                </a:solidFill>
                <a:latin typeface="Helvetica Neue" panose="02000503000000020004" pitchFamily="2" charset="0"/>
                <a:ea typeface="Helvetica Neue" panose="02000503000000020004" pitchFamily="2" charset="0"/>
                <a:cs typeface="Helvetica Neue" panose="02000503000000020004" pitchFamily="2" charset="0"/>
              </a:rPr>
              <a:t>LESSON 4</a:t>
            </a:r>
            <a:r>
              <a:rPr lang="en-US" sz="7200" dirty="0"/>
              <a:t/>
            </a:r>
            <a:br>
              <a:rPr lang="en-US" sz="7200" dirty="0"/>
            </a:br>
            <a:r>
              <a:rPr lang="en-US" sz="6600" dirty="0"/>
              <a:t>Assimilation and Indian Boarding Schools</a:t>
            </a:r>
          </a:p>
        </p:txBody>
      </p:sp>
    </p:spTree>
    <p:extLst>
      <p:ext uri="{BB962C8B-B14F-4D97-AF65-F5344CB8AC3E}">
        <p14:creationId xmlns:p14="http://schemas.microsoft.com/office/powerpoint/2010/main" val="2465692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16C0B93-CAE8-2B4F-959B-916DC186B461}"/>
              </a:ext>
            </a:extLst>
          </p:cNvPr>
          <p:cNvSpPr txBox="1">
            <a:spLocks/>
          </p:cNvSpPr>
          <p:nvPr/>
        </p:nvSpPr>
        <p:spPr>
          <a:xfrm>
            <a:off x="1004048" y="2057400"/>
            <a:ext cx="5232630" cy="414813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20000"/>
              </a:lnSpc>
              <a:spcAft>
                <a:spcPts val="1200"/>
              </a:spcAft>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Richard H. Pratt had a long and active military career, which included going to war against Native Americans. President Grant put Pratt in charge of a group of Indian prisoners and Pratt began to experiment with educating the prisoners with an Anglo-centric curriculum. These efforts led to the founding of the Carlisle Indian Industrial School in 1879. Pratt also developed compulsory education programs for many different demographic minorities in the United States.</a:t>
            </a:r>
          </a:p>
        </p:txBody>
      </p:sp>
      <p:sp>
        <p:nvSpPr>
          <p:cNvPr id="7" name="Rectangle 6" title="&quot;&quot;">
            <a:extLst>
              <a:ext uri="{FF2B5EF4-FFF2-40B4-BE49-F238E27FC236}">
                <a16:creationId xmlns:a16="http://schemas.microsoft.com/office/drawing/2014/main" id="{A6B29538-29CE-3044-B855-F606B57F0BAE}"/>
              </a:ext>
            </a:extLst>
          </p:cNvPr>
          <p:cNvSpPr/>
          <p:nvPr/>
        </p:nvSpPr>
        <p:spPr>
          <a:xfrm>
            <a:off x="6986953" y="2057401"/>
            <a:ext cx="4384431" cy="1729408"/>
          </a:xfrm>
          <a:prstGeom prst="rect">
            <a:avLst/>
          </a:prstGeom>
          <a:noFill/>
          <a:ln w="28575">
            <a:solidFill>
              <a:srgbClr val="63A4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3102BD8D-2E57-5C4D-8497-4DD0AB42EE67}"/>
              </a:ext>
            </a:extLst>
          </p:cNvPr>
          <p:cNvSpPr txBox="1">
            <a:spLocks/>
          </p:cNvSpPr>
          <p:nvPr/>
        </p:nvSpPr>
        <p:spPr>
          <a:xfrm>
            <a:off x="7262446" y="2327033"/>
            <a:ext cx="3938954" cy="1225059"/>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30000"/>
              </a:lnSpc>
              <a:spcAft>
                <a:spcPts val="1200"/>
              </a:spcAft>
            </a:pPr>
            <a:r>
              <a:rPr lang="en-US" sz="1800" i="1" dirty="0">
                <a:solidFill>
                  <a:schemeClr val="tx1">
                    <a:lumMod val="75000"/>
                    <a:lumOff val="25000"/>
                  </a:schemeClr>
                </a:solidFill>
                <a:latin typeface="Helvetica Neue Light" panose="02000403000000020004" pitchFamily="2" charset="0"/>
                <a:ea typeface="Helvetica Neue Light" panose="02000403000000020004" pitchFamily="2" charset="0"/>
              </a:rPr>
              <a:t>Kill the Indian in him, and save the man”</a:t>
            </a:r>
          </a:p>
          <a:p>
            <a:pPr algn="l">
              <a:lnSpc>
                <a:spcPct val="130000"/>
              </a:lnSpc>
              <a:spcAft>
                <a:spcPts val="1200"/>
              </a:spcAft>
            </a:pPr>
            <a:r>
              <a:rPr lang="en-US" sz="1800" i="1" dirty="0">
                <a:solidFill>
                  <a:schemeClr val="tx1">
                    <a:lumMod val="75000"/>
                    <a:lumOff val="25000"/>
                  </a:schemeClr>
                </a:solidFill>
              </a:rPr>
              <a:t>Captain Robert H. Pratt, founder of Carlisle Indian Industrial School</a:t>
            </a:r>
          </a:p>
        </p:txBody>
      </p:sp>
      <p:pic>
        <p:nvPicPr>
          <p:cNvPr id="9" name="Picture 8" title="&quot;&quot;">
            <a:extLst>
              <a:ext uri="{FF2B5EF4-FFF2-40B4-BE49-F238E27FC236}">
                <a16:creationId xmlns:a16="http://schemas.microsoft.com/office/drawing/2014/main" id="{1DA04D5B-EF29-B542-9EC1-29D8137B3AFB}"/>
              </a:ext>
            </a:extLst>
          </p:cNvPr>
          <p:cNvPicPr>
            <a:picLocks noChangeAspect="1"/>
          </p:cNvPicPr>
          <p:nvPr/>
        </p:nvPicPr>
        <p:blipFill>
          <a:blip r:embed="rId2"/>
          <a:stretch>
            <a:fillRect/>
          </a:stretch>
        </p:blipFill>
        <p:spPr>
          <a:xfrm>
            <a:off x="7262446" y="1651589"/>
            <a:ext cx="581758" cy="536130"/>
          </a:xfrm>
          <a:prstGeom prst="rect">
            <a:avLst/>
          </a:prstGeom>
        </p:spPr>
      </p:pic>
      <p:sp>
        <p:nvSpPr>
          <p:cNvPr id="11" name="Title 1">
            <a:extLst>
              <a:ext uri="{FF2B5EF4-FFF2-40B4-BE49-F238E27FC236}">
                <a16:creationId xmlns:a16="http://schemas.microsoft.com/office/drawing/2014/main" id="{4778CF74-4CAB-6D4F-B5B8-4F8D3D70AEFC}"/>
              </a:ext>
            </a:extLst>
          </p:cNvPr>
          <p:cNvSpPr>
            <a:spLocks noGrp="1"/>
          </p:cNvSpPr>
          <p:nvPr>
            <p:ph type="ctrTitle"/>
          </p:nvPr>
        </p:nvSpPr>
        <p:spPr>
          <a:xfrm>
            <a:off x="1004046" y="495300"/>
            <a:ext cx="9861176" cy="782515"/>
          </a:xfrm>
        </p:spPr>
        <p:txBody>
          <a:bodyPr lIns="0" tIns="0" rIns="0" bIns="0" anchor="t" anchorCtr="0">
            <a:noAutofit/>
          </a:bodyPr>
          <a:lstStyle/>
          <a:p>
            <a:r>
              <a:rPr lang="en-US" dirty="0"/>
              <a:t>Richard H. Pratt</a:t>
            </a:r>
            <a:endParaRPr lang="en-US" sz="4400" dirty="0"/>
          </a:p>
        </p:txBody>
      </p:sp>
    </p:spTree>
    <p:extLst>
      <p:ext uri="{BB962C8B-B14F-4D97-AF65-F5344CB8AC3E}">
        <p14:creationId xmlns:p14="http://schemas.microsoft.com/office/powerpoint/2010/main" val="2112910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782515"/>
          </a:xfrm>
        </p:spPr>
        <p:txBody>
          <a:bodyPr lIns="0" tIns="0" rIns="0" bIns="0" anchor="t" anchorCtr="0">
            <a:noAutofit/>
          </a:bodyPr>
          <a:lstStyle/>
          <a:p>
            <a:r>
              <a:rPr lang="en-US"/>
              <a:t>Chemawa Indian School</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7" y="2057400"/>
            <a:ext cx="6967645" cy="340555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274320" indent="-274320" algn="l">
              <a:lnSpc>
                <a:spcPct val="110000"/>
              </a:lnSpc>
              <a:spcAft>
                <a:spcPts val="12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What parts of the school’s history ring true to what you learned about Indian boarding schools in the previous activity?</a:t>
            </a:r>
          </a:p>
          <a:p>
            <a:pPr marL="274320" indent="-274320" algn="l">
              <a:lnSpc>
                <a:spcPct val="110000"/>
              </a:lnSpc>
              <a:spcAft>
                <a:spcPts val="12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How did the school adapt and change over time?</a:t>
            </a:r>
          </a:p>
          <a:p>
            <a:pPr marL="274320" indent="-274320" algn="l">
              <a:lnSpc>
                <a:spcPct val="110000"/>
              </a:lnSpc>
              <a:spcAft>
                <a:spcPts val="12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The article ends by saying “</a:t>
            </a:r>
            <a:r>
              <a:rPr lang="en-US" sz="2400" dirty="0" err="1">
                <a:solidFill>
                  <a:schemeClr val="tx1">
                    <a:lumMod val="75000"/>
                    <a:lumOff val="25000"/>
                  </a:schemeClr>
                </a:solidFill>
                <a:latin typeface="Helvetica Neue Light" panose="02000403000000020004" pitchFamily="2" charset="0"/>
                <a:ea typeface="Helvetica Neue Light" panose="02000403000000020004" pitchFamily="2" charset="0"/>
              </a:rPr>
              <a:t>Chemawa</a:t>
            </a: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 belongs to the Indians”</a:t>
            </a:r>
          </a:p>
          <a:p>
            <a:pPr marL="822960" indent="-274320" algn="l">
              <a:lnSpc>
                <a:spcPct val="110000"/>
              </a:lnSpc>
              <a:spcAft>
                <a:spcPts val="12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How so?</a:t>
            </a:r>
          </a:p>
          <a:p>
            <a:pPr marL="274320" indent="-274320" algn="l">
              <a:lnSpc>
                <a:spcPct val="110000"/>
              </a:lnSpc>
              <a:spcAft>
                <a:spcPts val="1200"/>
              </a:spcAft>
              <a:buFont typeface="Arial" panose="020B0604020202020204" pitchFamily="34" charset="0"/>
              <a:buChar char="•"/>
            </a:pPr>
            <a:endPar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8" name="Picture 7" descr="A vintage photo of a group of people posing for the camera&#10;&#10;Description automatically generated">
            <a:extLst>
              <a:ext uri="{FF2B5EF4-FFF2-40B4-BE49-F238E27FC236}">
                <a16:creationId xmlns:a16="http://schemas.microsoft.com/office/drawing/2014/main" id="{D153114D-3271-2742-9B30-2BF4B24926CB}"/>
              </a:ext>
            </a:extLst>
          </p:cNvPr>
          <p:cNvPicPr>
            <a:picLocks noChangeAspect="1"/>
          </p:cNvPicPr>
          <p:nvPr/>
        </p:nvPicPr>
        <p:blipFill rotWithShape="1">
          <a:blip r:embed="rId2">
            <a:extLst>
              <a:ext uri="{28A0092B-C50C-407E-A947-70E740481C1C}">
                <a14:useLocalDpi xmlns:a14="http://schemas.microsoft.com/office/drawing/2010/main" val="0"/>
              </a:ext>
            </a:extLst>
          </a:blip>
          <a:srcRect l="763" t="8490" r="-1" b="7617"/>
          <a:stretch/>
        </p:blipFill>
        <p:spPr>
          <a:xfrm>
            <a:off x="8311657" y="1"/>
            <a:ext cx="4724400" cy="6856413"/>
          </a:xfrm>
          <a:prstGeom prst="rect">
            <a:avLst/>
          </a:prstGeom>
        </p:spPr>
      </p:pic>
      <p:sp>
        <p:nvSpPr>
          <p:cNvPr id="9" name="Title 1">
            <a:extLst>
              <a:ext uri="{FF2B5EF4-FFF2-40B4-BE49-F238E27FC236}">
                <a16:creationId xmlns:a16="http://schemas.microsoft.com/office/drawing/2014/main" id="{CE54D125-3617-2940-821B-20C9A7C135F0}"/>
              </a:ext>
            </a:extLst>
          </p:cNvPr>
          <p:cNvSpPr txBox="1">
            <a:spLocks/>
          </p:cNvSpPr>
          <p:nvPr/>
        </p:nvSpPr>
        <p:spPr>
          <a:xfrm>
            <a:off x="3880343" y="6286499"/>
            <a:ext cx="4431313" cy="22860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00000"/>
              </a:lnSpc>
            </a:pPr>
            <a:r>
              <a:rPr lang="en-US" sz="1600" i="1" dirty="0">
                <a:solidFill>
                  <a:schemeClr val="tx1">
                    <a:lumMod val="75000"/>
                    <a:lumOff val="25000"/>
                  </a:schemeClr>
                </a:solidFill>
                <a:latin typeface="Helvetica Neue Light" panose="02000403000000020004" pitchFamily="2" charset="0"/>
                <a:ea typeface="Helvetica Neue Light" panose="02000403000000020004" pitchFamily="2" charset="0"/>
              </a:rPr>
              <a:t>Students and nurses at </a:t>
            </a:r>
            <a:r>
              <a:rPr lang="en-US" sz="1600" i="1" dirty="0" err="1">
                <a:solidFill>
                  <a:schemeClr val="tx1">
                    <a:lumMod val="75000"/>
                    <a:lumOff val="25000"/>
                  </a:schemeClr>
                </a:solidFill>
                <a:latin typeface="Helvetica Neue Light" panose="02000403000000020004" pitchFamily="2" charset="0"/>
                <a:ea typeface="Helvetica Neue Light" panose="02000403000000020004" pitchFamily="2" charset="0"/>
              </a:rPr>
              <a:t>Chemawa</a:t>
            </a:r>
            <a:r>
              <a:rPr lang="en-US" sz="1600" i="1" dirty="0">
                <a:solidFill>
                  <a:schemeClr val="tx1">
                    <a:lumMod val="75000"/>
                    <a:lumOff val="25000"/>
                  </a:schemeClr>
                </a:solidFill>
                <a:latin typeface="Helvetica Neue Light" panose="02000403000000020004" pitchFamily="2" charset="0"/>
                <a:ea typeface="Helvetica Neue Light" panose="02000403000000020004" pitchFamily="2" charset="0"/>
              </a:rPr>
              <a:t> Indian School</a:t>
            </a:r>
          </a:p>
        </p:txBody>
      </p:sp>
    </p:spTree>
    <p:extLst>
      <p:ext uri="{BB962C8B-B14F-4D97-AF65-F5344CB8AC3E}">
        <p14:creationId xmlns:p14="http://schemas.microsoft.com/office/powerpoint/2010/main" val="3674651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in a park&#10;&#10;Description automatically generated">
            <a:extLst>
              <a:ext uri="{FF2B5EF4-FFF2-40B4-BE49-F238E27FC236}">
                <a16:creationId xmlns:a16="http://schemas.microsoft.com/office/drawing/2014/main" id="{20CC53B1-5346-4F4D-84A1-6AEBCE682A81}"/>
              </a:ext>
            </a:extLst>
          </p:cNvPr>
          <p:cNvPicPr>
            <a:picLocks noChangeAspect="1"/>
          </p:cNvPicPr>
          <p:nvPr/>
        </p:nvPicPr>
        <p:blipFill rotWithShape="1">
          <a:blip r:embed="rId2">
            <a:alphaModFix/>
          </a:blip>
          <a:srcRect l="29151" r="13042" b="-1"/>
          <a:stretch/>
        </p:blipFill>
        <p:spPr>
          <a:xfrm>
            <a:off x="5983407" y="0"/>
            <a:ext cx="6394161" cy="6858000"/>
          </a:xfrm>
          <a:prstGeom prst="rect">
            <a:avLst/>
          </a:prstGeom>
        </p:spPr>
      </p:pic>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4623031" cy="1269078"/>
          </a:xfrm>
        </p:spPr>
        <p:txBody>
          <a:bodyPr lIns="0" tIns="0" rIns="0" bIns="0" anchor="t" anchorCtr="0">
            <a:noAutofit/>
          </a:bodyPr>
          <a:lstStyle/>
          <a:p>
            <a:r>
              <a:rPr lang="en-US" dirty="0" err="1"/>
              <a:t>Chemawa</a:t>
            </a:r>
            <a:r>
              <a:rPr lang="en-US" dirty="0"/>
              <a:t> Indian School Today</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8" y="2057400"/>
            <a:ext cx="4431314" cy="340555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274320" indent="-274320" algn="l">
              <a:lnSpc>
                <a:spcPct val="110000"/>
              </a:lnSpc>
              <a:spcAft>
                <a:spcPts val="12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How is the school successful and unsuccessful at meeting student needs?</a:t>
            </a:r>
          </a:p>
          <a:p>
            <a:pPr marL="274320" indent="-274320" algn="l">
              <a:lnSpc>
                <a:spcPct val="110000"/>
              </a:lnSpc>
              <a:spcAft>
                <a:spcPts val="12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How are the school’s struggles connected to the idea of cultural assimilation?</a:t>
            </a:r>
          </a:p>
        </p:txBody>
      </p:sp>
    </p:spTree>
    <p:extLst>
      <p:ext uri="{BB962C8B-B14F-4D97-AF65-F5344CB8AC3E}">
        <p14:creationId xmlns:p14="http://schemas.microsoft.com/office/powerpoint/2010/main" val="1976299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4979361" cy="1269078"/>
          </a:xfrm>
        </p:spPr>
        <p:txBody>
          <a:bodyPr lIns="0" tIns="0" rIns="0" bIns="0" anchor="t" anchorCtr="0">
            <a:noAutofit/>
          </a:bodyPr>
          <a:lstStyle/>
          <a:p>
            <a:r>
              <a:rPr lang="en-US" dirty="0"/>
              <a:t>Reflection/Closure</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8" y="2057400"/>
            <a:ext cx="4130660" cy="340555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274320" indent="-274320" algn="l">
              <a:lnSpc>
                <a:spcPct val="110000"/>
              </a:lnSpc>
              <a:spcAft>
                <a:spcPts val="12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Write and design a historical marker similar to the one on the right. </a:t>
            </a:r>
          </a:p>
          <a:p>
            <a:pPr marL="274320" indent="-274320" algn="l">
              <a:lnSpc>
                <a:spcPct val="110000"/>
              </a:lnSpc>
              <a:spcAft>
                <a:spcPts val="12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Write 3 to 5 sentences to educate the public on the significance and history of the </a:t>
            </a:r>
            <a:r>
              <a:rPr lang="en-US" sz="2400" dirty="0" err="1">
                <a:solidFill>
                  <a:schemeClr val="tx1">
                    <a:lumMod val="75000"/>
                    <a:lumOff val="25000"/>
                  </a:schemeClr>
                </a:solidFill>
                <a:latin typeface="Helvetica Neue Light" panose="02000403000000020004" pitchFamily="2" charset="0"/>
                <a:ea typeface="Helvetica Neue Light" panose="02000403000000020004" pitchFamily="2" charset="0"/>
              </a:rPr>
              <a:t>Chemawa</a:t>
            </a: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 Indian School</a:t>
            </a:r>
          </a:p>
        </p:txBody>
      </p:sp>
      <p:pic>
        <p:nvPicPr>
          <p:cNvPr id="8" name="Picture 7" descr="A close up of a sign&#10;&#10;Description automatically generated">
            <a:extLst>
              <a:ext uri="{FF2B5EF4-FFF2-40B4-BE49-F238E27FC236}">
                <a16:creationId xmlns:a16="http://schemas.microsoft.com/office/drawing/2014/main" id="{E4E0F32C-5C6E-824A-AB62-C2D9AE00BCFE}"/>
              </a:ext>
            </a:extLst>
          </p:cNvPr>
          <p:cNvPicPr>
            <a:picLocks noChangeAspect="1"/>
          </p:cNvPicPr>
          <p:nvPr/>
        </p:nvPicPr>
        <p:blipFill rotWithShape="1">
          <a:blip r:embed="rId2">
            <a:extLst>
              <a:ext uri="{28A0092B-C50C-407E-A947-70E740481C1C}">
                <a14:useLocalDpi xmlns:a14="http://schemas.microsoft.com/office/drawing/2010/main" val="0"/>
              </a:ext>
            </a:extLst>
          </a:blip>
          <a:srcRect l="17" r="5837"/>
          <a:stretch/>
        </p:blipFill>
        <p:spPr>
          <a:xfrm>
            <a:off x="6090613" y="17584"/>
            <a:ext cx="6101387" cy="6857990"/>
          </a:xfrm>
          <a:prstGeom prst="rect">
            <a:avLst/>
          </a:prstGeom>
          <a:effectLst/>
        </p:spPr>
      </p:pic>
    </p:spTree>
    <p:extLst>
      <p:ext uri="{BB962C8B-B14F-4D97-AF65-F5344CB8AC3E}">
        <p14:creationId xmlns:p14="http://schemas.microsoft.com/office/powerpoint/2010/main" val="917659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828470"/>
          </a:xfrm>
        </p:spPr>
        <p:txBody>
          <a:bodyPr lIns="0" tIns="0" rIns="0" bIns="0" anchor="t" anchorCtr="0">
            <a:noAutofit/>
          </a:bodyPr>
          <a:lstStyle/>
          <a:p>
            <a:r>
              <a:rPr lang="en-US" dirty="0"/>
              <a:t>Cultural Assimilation</a:t>
            </a:r>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6" y="2062160"/>
            <a:ext cx="10197354" cy="3126066"/>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274320" indent="-274320" algn="l">
              <a:lnSpc>
                <a:spcPct val="110000"/>
              </a:lnSpc>
              <a:spcAft>
                <a:spcPts val="1200"/>
              </a:spcAft>
              <a:buFont typeface="Arial" panose="020B0604020202020204" pitchFamily="34" charset="0"/>
              <a:buChar char="•"/>
            </a:pPr>
            <a:r>
              <a:rPr lang="en-US" sz="2800" dirty="0">
                <a:solidFill>
                  <a:schemeClr val="tx1">
                    <a:lumMod val="75000"/>
                    <a:lumOff val="25000"/>
                  </a:schemeClr>
                </a:solidFill>
              </a:rPr>
              <a:t>Assimilation - </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The process of becoming similar to something.</a:t>
            </a:r>
          </a:p>
          <a:p>
            <a:pPr marL="274320" indent="-274320" algn="l">
              <a:lnSpc>
                <a:spcPct val="110000"/>
              </a:lnSpc>
              <a:spcAft>
                <a:spcPts val="1200"/>
              </a:spcAft>
              <a:buFont typeface="Arial" panose="020B0604020202020204" pitchFamily="34" charset="0"/>
              <a:buChar char="•"/>
            </a:pPr>
            <a:r>
              <a:rPr lang="en-US" sz="2800" dirty="0">
                <a:solidFill>
                  <a:schemeClr val="tx1">
                    <a:lumMod val="75000"/>
                    <a:lumOff val="25000"/>
                  </a:schemeClr>
                </a:solidFill>
              </a:rPr>
              <a:t>Cultural assimilation - </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The process in which a racial/ethnic group comes to resemble a dominant racial/ethnic group and assumes the values, behaviors, and beliefs of the dominant group. This is often accomplished through coercion or other forcible means.</a:t>
            </a:r>
          </a:p>
        </p:txBody>
      </p:sp>
    </p:spTree>
    <p:extLst>
      <p:ext uri="{BB962C8B-B14F-4D97-AF65-F5344CB8AC3E}">
        <p14:creationId xmlns:p14="http://schemas.microsoft.com/office/powerpoint/2010/main" val="1445618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5" y="495300"/>
            <a:ext cx="10455771" cy="1286608"/>
          </a:xfrm>
        </p:spPr>
        <p:txBody>
          <a:bodyPr lIns="0" tIns="0" rIns="0" bIns="0" anchor="t" anchorCtr="0">
            <a:noAutofit/>
          </a:bodyPr>
          <a:lstStyle/>
          <a:p>
            <a:r>
              <a:rPr lang="en-US" dirty="0"/>
              <a:t>Forced Assimilation of Native Americans</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990600" y="2057400"/>
            <a:ext cx="5002696" cy="430530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274320" indent="-274320" algn="l">
              <a:lnSpc>
                <a:spcPct val="110000"/>
              </a:lnSpc>
              <a:spcAft>
                <a:spcPts val="1200"/>
              </a:spcAft>
              <a:buFont typeface="Arial" panose="020B0604020202020204" pitchFamily="34" charset="0"/>
              <a:buChar char="•"/>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First attempts in the 16th century: Spaniards began a program to educate American Indians in European customs and convert them to Christianity</a:t>
            </a:r>
          </a:p>
          <a:p>
            <a:pPr marL="274320" indent="-274320" algn="l">
              <a:lnSpc>
                <a:spcPct val="110000"/>
              </a:lnSpc>
              <a:spcAft>
                <a:spcPts val="600"/>
              </a:spcAft>
              <a:buFont typeface="Arial" panose="020B0604020202020204" pitchFamily="34" charset="0"/>
              <a:buChar char="•"/>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U.S. government programs in 19th </a:t>
            </a:r>
            <a:b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b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and 20th centuries:</a:t>
            </a:r>
          </a:p>
          <a:p>
            <a:pPr marL="822960" indent="-274320" algn="l">
              <a:lnSpc>
                <a:spcPct val="110000"/>
              </a:lnSpc>
              <a:spcAft>
                <a:spcPts val="600"/>
              </a:spcAft>
              <a:buFont typeface="Arial" panose="020B0604020202020204" pitchFamily="34" charset="0"/>
              <a:buChar char="•"/>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Indians forbidden from practicing </a:t>
            </a:r>
            <a:b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b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traditional ceremonies</a:t>
            </a:r>
          </a:p>
          <a:p>
            <a:pPr marL="822960" indent="-274320" algn="l">
              <a:lnSpc>
                <a:spcPct val="110000"/>
              </a:lnSpc>
              <a:spcAft>
                <a:spcPts val="600"/>
              </a:spcAft>
              <a:buFont typeface="Arial" panose="020B0604020202020204" pitchFamily="34" charset="0"/>
              <a:buChar char="•"/>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Forced to give up land</a:t>
            </a:r>
          </a:p>
          <a:p>
            <a:pPr marL="822960" indent="-274320" algn="l">
              <a:lnSpc>
                <a:spcPct val="110000"/>
              </a:lnSpc>
              <a:spcAft>
                <a:spcPts val="1200"/>
              </a:spcAft>
              <a:buFont typeface="Arial" panose="020B0604020202020204" pitchFamily="34" charset="0"/>
              <a:buChar char="•"/>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Forced to attend public </a:t>
            </a:r>
            <a:b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b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school and church</a:t>
            </a:r>
          </a:p>
        </p:txBody>
      </p:sp>
      <p:pic>
        <p:nvPicPr>
          <p:cNvPr id="7" name="Picture Placeholder 8" descr="Tom Torino, Navajo youth, before and after attending the Carlisle Indian Boarding School&#10;">
            <a:extLst>
              <a:ext uri="{FF2B5EF4-FFF2-40B4-BE49-F238E27FC236}">
                <a16:creationId xmlns:a16="http://schemas.microsoft.com/office/drawing/2014/main" id="{B6CBCDC7-49F7-BD47-9377-25141771C114}"/>
              </a:ext>
            </a:extLst>
          </p:cNvPr>
          <p:cNvPicPr>
            <a:picLocks noChangeAspect="1"/>
          </p:cNvPicPr>
          <p:nvPr/>
        </p:nvPicPr>
        <p:blipFill rotWithShape="1">
          <a:blip r:embed="rId2">
            <a:extLst>
              <a:ext uri="{28A0092B-C50C-407E-A947-70E740481C1C}">
                <a14:useLocalDpi xmlns:a14="http://schemas.microsoft.com/office/drawing/2010/main" val="0"/>
              </a:ext>
            </a:extLst>
          </a:blip>
          <a:srcRect r="1" b="13790"/>
          <a:stretch/>
        </p:blipFill>
        <p:spPr>
          <a:xfrm>
            <a:off x="6049108" y="2057400"/>
            <a:ext cx="5161696" cy="3003711"/>
          </a:xfrm>
          <a:prstGeom prst="rect">
            <a:avLst/>
          </a:prstGeom>
        </p:spPr>
      </p:pic>
      <p:sp>
        <p:nvSpPr>
          <p:cNvPr id="8" name="Title 1">
            <a:extLst>
              <a:ext uri="{FF2B5EF4-FFF2-40B4-BE49-F238E27FC236}">
                <a16:creationId xmlns:a16="http://schemas.microsoft.com/office/drawing/2014/main" id="{50B64AC8-4598-994E-9B7B-1FE833579EE1}"/>
              </a:ext>
            </a:extLst>
          </p:cNvPr>
          <p:cNvSpPr txBox="1">
            <a:spLocks/>
          </p:cNvSpPr>
          <p:nvPr/>
        </p:nvSpPr>
        <p:spPr>
          <a:xfrm>
            <a:off x="6049108" y="5188225"/>
            <a:ext cx="5049588" cy="45720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00000"/>
              </a:lnSpc>
            </a:pPr>
            <a:r>
              <a:rPr lang="en-US" sz="1600" i="1" dirty="0">
                <a:solidFill>
                  <a:schemeClr val="tx1">
                    <a:lumMod val="75000"/>
                    <a:lumOff val="25000"/>
                  </a:schemeClr>
                </a:solidFill>
                <a:latin typeface="Helvetica Neue Light" panose="02000403000000020004" pitchFamily="2" charset="0"/>
                <a:ea typeface="Helvetica Neue Light" panose="02000403000000020004" pitchFamily="2" charset="0"/>
              </a:rPr>
              <a:t>Tom Torino, Navajo youth, before and after attending the Carlisle Indian Boarding School</a:t>
            </a:r>
          </a:p>
        </p:txBody>
      </p:sp>
    </p:spTree>
    <p:extLst>
      <p:ext uri="{BB962C8B-B14F-4D97-AF65-F5344CB8AC3E}">
        <p14:creationId xmlns:p14="http://schemas.microsoft.com/office/powerpoint/2010/main" val="1379197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5" descr="A group of people posing for a photo&#10;&#10;Description automatically generated">
            <a:extLst>
              <a:ext uri="{FF2B5EF4-FFF2-40B4-BE49-F238E27FC236}">
                <a16:creationId xmlns:a16="http://schemas.microsoft.com/office/drawing/2014/main" id="{3C713571-ACA6-164D-A9B0-0852FC4D4D83}"/>
              </a:ext>
            </a:extLst>
          </p:cNvPr>
          <p:cNvPicPr>
            <a:picLocks noGrp="1" noChangeAspect="1"/>
          </p:cNvPicPr>
          <p:nvPr/>
        </p:nvPicPr>
        <p:blipFill rotWithShape="1">
          <a:blip r:embed="rId2"/>
          <a:srcRect l="2051"/>
          <a:stretch/>
        </p:blipFill>
        <p:spPr>
          <a:xfrm>
            <a:off x="6191927" y="-27572"/>
            <a:ext cx="4124382" cy="6885572"/>
          </a:xfrm>
          <a:prstGeom prst="rect">
            <a:avLst/>
          </a:prstGeom>
        </p:spPr>
      </p:pic>
      <p:pic>
        <p:nvPicPr>
          <p:cNvPr id="10" name="Content Placeholder 4" descr="A group of people posing for a photo&#10;&#10;Description automatically generated">
            <a:extLst>
              <a:ext uri="{FF2B5EF4-FFF2-40B4-BE49-F238E27FC236}">
                <a16:creationId xmlns:a16="http://schemas.microsoft.com/office/drawing/2014/main" id="{DB18F60F-186D-5444-89D1-450D118687B9}"/>
              </a:ext>
            </a:extLst>
          </p:cNvPr>
          <p:cNvPicPr>
            <a:picLocks noGrp="1" noChangeAspect="1"/>
          </p:cNvPicPr>
          <p:nvPr/>
        </p:nvPicPr>
        <p:blipFill rotWithShape="1">
          <a:blip r:embed="rId3"/>
          <a:srcRect l="2847"/>
          <a:stretch/>
        </p:blipFill>
        <p:spPr>
          <a:xfrm>
            <a:off x="1946032" y="-27572"/>
            <a:ext cx="4124382" cy="6885572"/>
          </a:xfrm>
          <a:prstGeom prst="rect">
            <a:avLst/>
          </a:prstGeom>
        </p:spPr>
      </p:pic>
      <p:sp>
        <p:nvSpPr>
          <p:cNvPr id="2" name="Title 1" hidden="1"/>
          <p:cNvSpPr>
            <a:spLocks noGrp="1"/>
          </p:cNvSpPr>
          <p:nvPr>
            <p:ph type="ctrTitle"/>
          </p:nvPr>
        </p:nvSpPr>
        <p:spPr/>
        <p:txBody>
          <a:bodyPr/>
          <a:lstStyle/>
          <a:p>
            <a:r>
              <a:rPr lang="en-US" dirty="0" smtClean="0"/>
              <a:t>Before and After Assimilation</a:t>
            </a:r>
            <a:endParaRPr lang="en-US" dirty="0"/>
          </a:p>
        </p:txBody>
      </p:sp>
    </p:spTree>
    <p:extLst>
      <p:ext uri="{BB962C8B-B14F-4D97-AF65-F5344CB8AC3E}">
        <p14:creationId xmlns:p14="http://schemas.microsoft.com/office/powerpoint/2010/main" val="281579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title="&quot;&quot;">
            <a:extLst>
              <a:ext uri="{FF2B5EF4-FFF2-40B4-BE49-F238E27FC236}">
                <a16:creationId xmlns:a16="http://schemas.microsoft.com/office/drawing/2014/main" id="{166B1272-2362-E542-AC8C-3E24D06101EB}"/>
              </a:ext>
            </a:extLst>
          </p:cNvPr>
          <p:cNvSpPr/>
          <p:nvPr/>
        </p:nvSpPr>
        <p:spPr>
          <a:xfrm>
            <a:off x="6986953" y="2057400"/>
            <a:ext cx="4384431" cy="3546231"/>
          </a:xfrm>
          <a:prstGeom prst="rect">
            <a:avLst/>
          </a:prstGeom>
          <a:noFill/>
          <a:ln w="28575">
            <a:solidFill>
              <a:srgbClr val="63A4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p:txBody>
          <a:bodyPr lIns="0" tIns="0" rIns="0" bIns="0" anchor="t" anchorCtr="0">
            <a:noAutofit/>
          </a:bodyPr>
          <a:lstStyle/>
          <a:p>
            <a:r>
              <a:rPr lang="en-US" dirty="0"/>
              <a:t>American Indian Education System</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8" y="2057400"/>
            <a:ext cx="5525706" cy="3546231"/>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274320" indent="-274320" algn="l">
              <a:lnSpc>
                <a:spcPct val="110000"/>
              </a:lnSpc>
              <a:spcAft>
                <a:spcPts val="12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Indian nations had their own education systems firmly in place </a:t>
            </a:r>
          </a:p>
          <a:p>
            <a:pPr marL="274320" indent="-274320" algn="l">
              <a:lnSpc>
                <a:spcPct val="110000"/>
              </a:lnSpc>
              <a:spcAft>
                <a:spcPts val="6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Those education systems were:</a:t>
            </a:r>
          </a:p>
          <a:p>
            <a:pPr marL="822960" indent="-274320" algn="l">
              <a:lnSpc>
                <a:spcPct val="110000"/>
              </a:lnSpc>
              <a:spcAft>
                <a:spcPts val="6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Both formal and informal</a:t>
            </a:r>
          </a:p>
          <a:p>
            <a:pPr marL="822960" indent="-274320" algn="l">
              <a:lnSpc>
                <a:spcPct val="110000"/>
              </a:lnSpc>
              <a:spcAft>
                <a:spcPts val="6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Deliberate and planned</a:t>
            </a:r>
          </a:p>
          <a:p>
            <a:pPr marL="822960" indent="-274320" algn="l">
              <a:lnSpc>
                <a:spcPct val="110000"/>
              </a:lnSpc>
              <a:spcAft>
                <a:spcPts val="12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Designed by tribal elders to reflect the social, cultural, political, and economic needs of the Tribe</a:t>
            </a:r>
          </a:p>
          <a:p>
            <a:pPr marL="274320" indent="-274320" algn="l">
              <a:lnSpc>
                <a:spcPct val="110000"/>
              </a:lnSpc>
              <a:spcAft>
                <a:spcPts val="1200"/>
              </a:spcAft>
              <a:buFont typeface="Arial" panose="020B0604020202020204" pitchFamily="34" charset="0"/>
              <a:buChar char="•"/>
            </a:pPr>
            <a:endPar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
        <p:nvSpPr>
          <p:cNvPr id="9" name="Title 1">
            <a:extLst>
              <a:ext uri="{FF2B5EF4-FFF2-40B4-BE49-F238E27FC236}">
                <a16:creationId xmlns:a16="http://schemas.microsoft.com/office/drawing/2014/main" id="{CF1B9668-F291-874C-A158-AD761D01D218}"/>
              </a:ext>
            </a:extLst>
          </p:cNvPr>
          <p:cNvSpPr txBox="1">
            <a:spLocks/>
          </p:cNvSpPr>
          <p:nvPr/>
        </p:nvSpPr>
        <p:spPr>
          <a:xfrm>
            <a:off x="7262446" y="2327033"/>
            <a:ext cx="3938954" cy="2924906"/>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30000"/>
              </a:lnSpc>
              <a:spcAft>
                <a:spcPts val="1200"/>
              </a:spcAft>
            </a:pPr>
            <a:r>
              <a:rPr lang="en-US" sz="1800" i="1" dirty="0">
                <a:solidFill>
                  <a:schemeClr val="tx1">
                    <a:lumMod val="75000"/>
                    <a:lumOff val="25000"/>
                  </a:schemeClr>
                </a:solidFill>
                <a:latin typeface="Helvetica Neue Light" panose="02000403000000020004" pitchFamily="2" charset="0"/>
                <a:ea typeface="Helvetica Neue Light" panose="02000403000000020004" pitchFamily="2" charset="0"/>
              </a:rPr>
              <a:t>Contrary to popular belief, education—the transmission and acquisition of knowledge and skills—did not come to the North American continent on the Nina, Pinta, and Santa Maria. We Native Americans have educated our youth through a rich and oral tradition.”</a:t>
            </a:r>
          </a:p>
          <a:p>
            <a:pPr algn="l">
              <a:lnSpc>
                <a:spcPct val="130000"/>
              </a:lnSpc>
              <a:spcAft>
                <a:spcPts val="1200"/>
              </a:spcAft>
            </a:pPr>
            <a:r>
              <a:rPr lang="en-US" sz="1800" i="1" dirty="0">
                <a:solidFill>
                  <a:schemeClr val="tx1">
                    <a:lumMod val="75000"/>
                    <a:lumOff val="25000"/>
                  </a:schemeClr>
                </a:solidFill>
              </a:rPr>
              <a:t>Dr. Henrietta Whiteman-Mann</a:t>
            </a:r>
          </a:p>
        </p:txBody>
      </p:sp>
      <p:pic>
        <p:nvPicPr>
          <p:cNvPr id="4" name="Picture 3" title="&quot;&quot;">
            <a:extLst>
              <a:ext uri="{FF2B5EF4-FFF2-40B4-BE49-F238E27FC236}">
                <a16:creationId xmlns:a16="http://schemas.microsoft.com/office/drawing/2014/main" id="{C78D70B7-E12C-DF45-BF40-A6C1A28B4E37}"/>
              </a:ext>
            </a:extLst>
          </p:cNvPr>
          <p:cNvPicPr>
            <a:picLocks noChangeAspect="1"/>
          </p:cNvPicPr>
          <p:nvPr/>
        </p:nvPicPr>
        <p:blipFill>
          <a:blip r:embed="rId2"/>
          <a:stretch>
            <a:fillRect/>
          </a:stretch>
        </p:blipFill>
        <p:spPr>
          <a:xfrm>
            <a:off x="7262446" y="1651589"/>
            <a:ext cx="581758" cy="536130"/>
          </a:xfrm>
          <a:prstGeom prst="rect">
            <a:avLst/>
          </a:prstGeom>
        </p:spPr>
      </p:pic>
    </p:spTree>
    <p:extLst>
      <p:ext uri="{BB962C8B-B14F-4D97-AF65-F5344CB8AC3E}">
        <p14:creationId xmlns:p14="http://schemas.microsoft.com/office/powerpoint/2010/main" val="2219547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10197354" cy="782515"/>
          </a:xfrm>
        </p:spPr>
        <p:txBody>
          <a:bodyPr lIns="0" tIns="0" rIns="0" bIns="0" anchor="t" anchorCtr="0">
            <a:noAutofit/>
          </a:bodyPr>
          <a:lstStyle/>
          <a:p>
            <a:r>
              <a:rPr lang="en-US" dirty="0"/>
              <a:t>U.S. Church &amp; State: Working Together</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8" y="2057400"/>
            <a:ext cx="9300537" cy="430530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274320" indent="-274320" algn="l">
              <a:lnSpc>
                <a:spcPct val="110000"/>
              </a:lnSpc>
              <a:spcAft>
                <a:spcPts val="600"/>
              </a:spcAft>
              <a:buFont typeface="Arial" panose="020B0604020202020204" pitchFamily="34" charset="0"/>
              <a:buChar char="•"/>
            </a:pPr>
            <a:r>
              <a:rPr lang="en-US" sz="2000" dirty="0">
                <a:solidFill>
                  <a:schemeClr val="tx1">
                    <a:lumMod val="75000"/>
                    <a:lumOff val="25000"/>
                  </a:schemeClr>
                </a:solidFill>
              </a:rPr>
              <a:t>The U.S. government created the so-called “Civilization Fund” in 1819</a:t>
            </a:r>
          </a:p>
          <a:p>
            <a:pPr marL="822960" indent="-274320" algn="l">
              <a:lnSpc>
                <a:spcPct val="110000"/>
              </a:lnSpc>
              <a:spcAft>
                <a:spcPts val="600"/>
              </a:spcAft>
              <a:buFont typeface="Arial" panose="020B0604020202020204" pitchFamily="34" charset="0"/>
              <a:buChar char="•"/>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The legislative act gave money to churches and missionary organizations to run schools that “educate Native Americans in the ways of the white man.”</a:t>
            </a:r>
          </a:p>
          <a:p>
            <a:pPr marL="822960" indent="-274320" algn="l">
              <a:lnSpc>
                <a:spcPct val="110000"/>
              </a:lnSpc>
              <a:spcAft>
                <a:spcPts val="600"/>
              </a:spcAft>
              <a:buFont typeface="Arial" panose="020B0604020202020204" pitchFamily="34" charset="0"/>
              <a:buChar char="•"/>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The goal was to “civilize” Native Americans by cutting them off from their customs and traditions.</a:t>
            </a:r>
          </a:p>
          <a:p>
            <a:pPr marL="822960" indent="-274320" algn="l">
              <a:lnSpc>
                <a:spcPct val="110000"/>
              </a:lnSpc>
              <a:spcAft>
                <a:spcPts val="1800"/>
              </a:spcAft>
              <a:buFont typeface="Arial" panose="020B0604020202020204" pitchFamily="34" charset="0"/>
              <a:buChar char="•"/>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The act specifically designated that Native students learn to read and write </a:t>
            </a:r>
            <a:b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b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in English only.</a:t>
            </a:r>
          </a:p>
          <a:p>
            <a:pPr marL="274320" indent="-274320" algn="l">
              <a:lnSpc>
                <a:spcPct val="110000"/>
              </a:lnSpc>
              <a:spcAft>
                <a:spcPts val="600"/>
              </a:spcAft>
              <a:buFont typeface="Arial" panose="020B0604020202020204" pitchFamily="34" charset="0"/>
              <a:buChar char="•"/>
            </a:pPr>
            <a:r>
              <a:rPr lang="en-US" sz="2000" dirty="0">
                <a:solidFill>
                  <a:schemeClr val="tx1">
                    <a:lumMod val="75000"/>
                    <a:lumOff val="25000"/>
                  </a:schemeClr>
                </a:solidFill>
              </a:rPr>
              <a:t>Bureau of Indian Affairs created in 1824</a:t>
            </a:r>
          </a:p>
          <a:p>
            <a:pPr marL="822960" indent="-274320" algn="l">
              <a:lnSpc>
                <a:spcPct val="110000"/>
              </a:lnSpc>
              <a:spcAft>
                <a:spcPts val="1200"/>
              </a:spcAft>
              <a:buFont typeface="Arial" panose="020B0604020202020204" pitchFamily="34" charset="0"/>
              <a:buChar char="•"/>
            </a:pPr>
            <a:r>
              <a:rPr lang="en-US" sz="2000" dirty="0">
                <a:solidFill>
                  <a:schemeClr val="tx1">
                    <a:lumMod val="75000"/>
                    <a:lumOff val="25000"/>
                  </a:schemeClr>
                </a:solidFill>
                <a:latin typeface="Helvetica Neue Light" panose="02000403000000020004" pitchFamily="2" charset="0"/>
                <a:ea typeface="Helvetica Neue Light" panose="02000403000000020004" pitchFamily="2" charset="0"/>
              </a:rPr>
              <a:t>The original purpose of the bureau was to administer and manage the money given to these schools.</a:t>
            </a:r>
          </a:p>
        </p:txBody>
      </p:sp>
    </p:spTree>
    <p:extLst>
      <p:ext uri="{BB962C8B-B14F-4D97-AF65-F5344CB8AC3E}">
        <p14:creationId xmlns:p14="http://schemas.microsoft.com/office/powerpoint/2010/main" val="3485609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782515"/>
          </a:xfrm>
        </p:spPr>
        <p:txBody>
          <a:bodyPr lIns="0" tIns="0" rIns="0" bIns="0" anchor="t" anchorCtr="0">
            <a:noAutofit/>
          </a:bodyPr>
          <a:lstStyle/>
          <a:p>
            <a:r>
              <a:rPr lang="en-US" dirty="0"/>
              <a:t>Indian Boarding Schools </a:t>
            </a:r>
            <a:br>
              <a:rPr lang="en-US" dirty="0"/>
            </a:br>
            <a:r>
              <a:rPr lang="en-US" dirty="0"/>
              <a:t>in the United States</a:t>
            </a:r>
            <a:endParaRPr lang="en-US" sz="4400" dirty="0"/>
          </a:p>
        </p:txBody>
      </p:sp>
      <p:pic>
        <p:nvPicPr>
          <p:cNvPr id="9" name="Picture Placeholder 11" descr="A picture containing text, map&#10;&#10;Description automatically generated">
            <a:extLst>
              <a:ext uri="{FF2B5EF4-FFF2-40B4-BE49-F238E27FC236}">
                <a16:creationId xmlns:a16="http://schemas.microsoft.com/office/drawing/2014/main" id="{E017EA9F-B484-4145-A3A1-8814D3462F65}"/>
              </a:ext>
            </a:extLst>
          </p:cNvPr>
          <p:cNvPicPr>
            <a:picLocks noChangeAspect="1"/>
          </p:cNvPicPr>
          <p:nvPr/>
        </p:nvPicPr>
        <p:blipFill>
          <a:blip r:embed="rId2">
            <a:extLst>
              <a:ext uri="{28A0092B-C50C-407E-A947-70E740481C1C}">
                <a14:useLocalDpi xmlns:a14="http://schemas.microsoft.com/office/drawing/2010/main" val="0"/>
              </a:ext>
            </a:extLst>
          </a:blip>
          <a:srcRect l="2680" r="2680"/>
          <a:stretch>
            <a:fillRect/>
          </a:stretch>
        </p:blipFill>
        <p:spPr>
          <a:xfrm>
            <a:off x="3370559" y="2057400"/>
            <a:ext cx="5450882" cy="4305300"/>
          </a:xfrm>
          <a:prstGeom prst="rect">
            <a:avLst/>
          </a:prstGeom>
        </p:spPr>
      </p:pic>
    </p:spTree>
    <p:extLst>
      <p:ext uri="{BB962C8B-B14F-4D97-AF65-F5344CB8AC3E}">
        <p14:creationId xmlns:p14="http://schemas.microsoft.com/office/powerpoint/2010/main" val="1905299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782515"/>
          </a:xfrm>
        </p:spPr>
        <p:txBody>
          <a:bodyPr lIns="0" tIns="0" rIns="0" bIns="0" anchor="t" anchorCtr="0">
            <a:noAutofit/>
          </a:bodyPr>
          <a:lstStyle/>
          <a:p>
            <a:r>
              <a:rPr lang="en-US" dirty="0"/>
              <a:t>Indian Boarding Schools</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7" y="2057400"/>
            <a:ext cx="8925399" cy="414813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274320" indent="-274320" algn="l">
              <a:lnSpc>
                <a:spcPct val="110000"/>
              </a:lnSpc>
              <a:spcAft>
                <a:spcPts val="12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Served the purposes of the government, not the Indian children</a:t>
            </a:r>
          </a:p>
          <a:p>
            <a:pPr marL="274320" indent="-274320" algn="l">
              <a:lnSpc>
                <a:spcPct val="110000"/>
              </a:lnSpc>
              <a:spcAft>
                <a:spcPts val="12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Young children forcibly removed from their homes and tribes and taken to unfamiliar places</a:t>
            </a:r>
          </a:p>
          <a:p>
            <a:pPr marL="822960" indent="-274320" algn="l">
              <a:lnSpc>
                <a:spcPct val="110000"/>
              </a:lnSpc>
              <a:spcAft>
                <a:spcPts val="12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Attendance for American Indian youth was mandatory; families did not have a say in the decision</a:t>
            </a:r>
          </a:p>
          <a:p>
            <a:pPr marL="274320" indent="-274320" algn="l">
              <a:lnSpc>
                <a:spcPct val="110000"/>
              </a:lnSpc>
              <a:spcAft>
                <a:spcPts val="12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Schools were often overcrowded and students’ health needs were ignored</a:t>
            </a:r>
          </a:p>
          <a:p>
            <a:pPr marL="274320" indent="-274320" algn="l">
              <a:lnSpc>
                <a:spcPct val="110000"/>
              </a:lnSpc>
              <a:spcAft>
                <a:spcPts val="1200"/>
              </a:spcAft>
              <a:buFont typeface="Arial" panose="020B0604020202020204" pitchFamily="34" charset="0"/>
              <a:buChar char="•"/>
            </a:pPr>
            <a:endPar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2571533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782515"/>
          </a:xfrm>
        </p:spPr>
        <p:txBody>
          <a:bodyPr lIns="0" tIns="0" rIns="0" bIns="0" anchor="t" anchorCtr="0">
            <a:noAutofit/>
          </a:bodyPr>
          <a:lstStyle/>
          <a:p>
            <a:r>
              <a:rPr lang="en-US" dirty="0"/>
              <a:t>Indian Boarding </a:t>
            </a:r>
            <a:r>
              <a:rPr lang="en-US" dirty="0" smtClean="0"/>
              <a:t>Schools cont.</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1004047" y="2057400"/>
            <a:ext cx="10197353" cy="414813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200"/>
              </a:spcAft>
            </a:pPr>
            <a:r>
              <a:rPr lang="en-US" sz="2400" dirty="0">
                <a:solidFill>
                  <a:schemeClr val="tx1">
                    <a:lumMod val="75000"/>
                    <a:lumOff val="25000"/>
                  </a:schemeClr>
                </a:solidFill>
              </a:rPr>
              <a:t>COMPLEXITIES</a:t>
            </a:r>
          </a:p>
          <a:p>
            <a:pPr algn="l">
              <a:lnSpc>
                <a:spcPct val="110000"/>
              </a:lnSpc>
              <a:spcAft>
                <a:spcPts val="1200"/>
              </a:spcAft>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Two Indigenous scholars Dr. Brenda Child, Red Lake Ojibwe, and Dr. </a:t>
            </a:r>
            <a:r>
              <a:rPr lang="en-US" sz="2400" dirty="0" err="1">
                <a:solidFill>
                  <a:schemeClr val="tx1">
                    <a:lumMod val="75000"/>
                    <a:lumOff val="25000"/>
                  </a:schemeClr>
                </a:solidFill>
                <a:latin typeface="Helvetica Neue Light" panose="02000403000000020004" pitchFamily="2" charset="0"/>
                <a:ea typeface="Helvetica Neue Light" panose="02000403000000020004" pitchFamily="2" charset="0"/>
              </a:rPr>
              <a:t>Tsianina</a:t>
            </a: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400" dirty="0" err="1">
                <a:solidFill>
                  <a:schemeClr val="tx1">
                    <a:lumMod val="75000"/>
                    <a:lumOff val="25000"/>
                  </a:schemeClr>
                </a:solidFill>
                <a:latin typeface="Helvetica Neue Light" panose="02000403000000020004" pitchFamily="2" charset="0"/>
                <a:ea typeface="Helvetica Neue Light" panose="02000403000000020004" pitchFamily="2" charset="0"/>
              </a:rPr>
              <a:t>Lomawaima</a:t>
            </a: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400" dirty="0" err="1">
                <a:solidFill>
                  <a:schemeClr val="tx1">
                    <a:lumMod val="75000"/>
                    <a:lumOff val="25000"/>
                  </a:schemeClr>
                </a:solidFill>
                <a:latin typeface="Helvetica Neue Light" panose="02000403000000020004" pitchFamily="2" charset="0"/>
                <a:ea typeface="Helvetica Neue Light" panose="02000403000000020004" pitchFamily="2" charset="0"/>
              </a:rPr>
              <a:t>Mvskoke</a:t>
            </a: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/Creek Nation, have also cited that experiences vary:</a:t>
            </a:r>
          </a:p>
          <a:p>
            <a:pPr marL="274320" indent="-274320" algn="l">
              <a:lnSpc>
                <a:spcPct val="110000"/>
              </a:lnSpc>
              <a:spcAft>
                <a:spcPts val="12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There were trials and tribulations for everyone, but some students created lasting friendships, learned valuable skills, and participated in group sports.</a:t>
            </a:r>
          </a:p>
          <a:p>
            <a:pPr marL="274320" indent="-274320" algn="l">
              <a:lnSpc>
                <a:spcPct val="110000"/>
              </a:lnSpc>
              <a:spcAft>
                <a:spcPts val="1200"/>
              </a:spcAft>
              <a:buFont typeface="Arial" panose="020B0604020202020204" pitchFamily="34" charset="0"/>
              <a:buChar char="•"/>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It does not erase the trials nor excuse it, but it is important to note that boarding schools were complex and while horrors did occur resilience and survivance were also present.</a:t>
            </a:r>
          </a:p>
          <a:p>
            <a:pPr marL="274320" indent="-274320" algn="l">
              <a:lnSpc>
                <a:spcPct val="110000"/>
              </a:lnSpc>
              <a:spcAft>
                <a:spcPts val="1200"/>
              </a:spcAft>
              <a:buFont typeface="Arial" panose="020B0604020202020204" pitchFamily="34" charset="0"/>
              <a:buChar char="•"/>
            </a:pPr>
            <a:endPar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653759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34fb217e-71e5-45f5-ac12-57a9bc5aa8c7">2020-02-18T08:00:00+00:00</Remediation_x0020_Date>
    <Estimated_x0020_Creation_x0020_Date xmlns="34fb217e-71e5-45f5-ac12-57a9bc5aa8c7" xsi:nil="true"/>
    <Priority xmlns="34fb217e-71e5-45f5-ac12-57a9bc5aa8c7">New</Priority>
  </documentManagement>
</p:properties>
</file>

<file path=customXml/itemProps1.xml><?xml version="1.0" encoding="utf-8"?>
<ds:datastoreItem xmlns:ds="http://schemas.openxmlformats.org/officeDocument/2006/customXml" ds:itemID="{D28D6A20-626C-4D7B-B948-25743925A6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4fb217e-71e5-45f5-ac12-57a9bc5aa8c7"/>
    <ds:schemaRef ds:uri="54031767-dd6d-417c-ab73-583408f47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F9B019-4A21-4727-B367-46C2CDEF0C6E}">
  <ds:schemaRefs>
    <ds:schemaRef ds:uri="http://schemas.microsoft.com/sharepoint/v3/contenttype/forms"/>
  </ds:schemaRefs>
</ds:datastoreItem>
</file>

<file path=customXml/itemProps3.xml><?xml version="1.0" encoding="utf-8"?>
<ds:datastoreItem xmlns:ds="http://schemas.openxmlformats.org/officeDocument/2006/customXml" ds:itemID="{5262D20F-0140-46E7-9015-A46DA2104088}">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54031767-dd6d-417c-ab73-583408f47564"/>
    <ds:schemaRef ds:uri="http://schemas.microsoft.com/sharepoint/v3"/>
    <ds:schemaRef ds:uri="34fb217e-71e5-45f5-ac12-57a9bc5aa8c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1601</TotalTime>
  <Words>721</Words>
  <Application>Microsoft Office PowerPoint</Application>
  <PresentationFormat>Widescreen</PresentationFormat>
  <Paragraphs>54</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Helvetica Neue</vt:lpstr>
      <vt:lpstr>Helvetica Neue Light</vt:lpstr>
      <vt:lpstr>Helvetica Neue Medium</vt:lpstr>
      <vt:lpstr>Office Theme</vt:lpstr>
      <vt:lpstr>LESSON 4 Assimilation and Indian Boarding Schools</vt:lpstr>
      <vt:lpstr>Cultural Assimilation</vt:lpstr>
      <vt:lpstr>Forced Assimilation of Native Americans</vt:lpstr>
      <vt:lpstr>Before and After Assimilation</vt:lpstr>
      <vt:lpstr>American Indian Education System</vt:lpstr>
      <vt:lpstr>U.S. Church &amp; State: Working Together</vt:lpstr>
      <vt:lpstr>Indian Boarding Schools  in the United States</vt:lpstr>
      <vt:lpstr>Indian Boarding Schools</vt:lpstr>
      <vt:lpstr>Indian Boarding Schools cont.</vt:lpstr>
      <vt:lpstr>Richard H. Pratt</vt:lpstr>
      <vt:lpstr>Chemawa Indian School</vt:lpstr>
      <vt:lpstr>Chemawa Indian School Today</vt:lpstr>
      <vt:lpstr>Reflection/Closure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lastModifiedBy>BELLE Jennifer * ODE</cp:lastModifiedBy>
  <cp:revision>69</cp:revision>
  <dcterms:created xsi:type="dcterms:W3CDTF">2019-04-26T16:05:13Z</dcterms:created>
  <dcterms:modified xsi:type="dcterms:W3CDTF">2023-05-09T00:13:32Z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ies>
</file>