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9" r:id="rId3"/>
    <p:sldId id="284" r:id="rId4"/>
    <p:sldId id="285" r:id="rId5"/>
    <p:sldId id="281" r:id="rId6"/>
    <p:sldId id="282" r:id="rId7"/>
    <p:sldId id="283" r:id="rId8"/>
    <p:sldId id="286" r:id="rId9"/>
    <p:sldId id="287" r:id="rId10"/>
    <p:sldId id="288" r:id="rId11"/>
    <p:sldId id="289" r:id="rId12"/>
    <p:sldId id="29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24" userDrawn="1">
          <p15:clr>
            <a:srgbClr val="A4A3A4"/>
          </p15:clr>
        </p15:guide>
        <p15:guide id="3" pos="7056" userDrawn="1">
          <p15:clr>
            <a:srgbClr val="A4A3A4"/>
          </p15:clr>
        </p15:guide>
        <p15:guide id="4" orient="horz" pos="1512" userDrawn="1">
          <p15:clr>
            <a:srgbClr val="A4A3A4"/>
          </p15:clr>
        </p15:guide>
        <p15:guide id="5" orient="horz" pos="312" userDrawn="1">
          <p15:clr>
            <a:srgbClr val="A4A3A4"/>
          </p15:clr>
        </p15:guide>
        <p15:guide id="6" orient="horz" pos="936" userDrawn="1">
          <p15:clr>
            <a:srgbClr val="A4A3A4"/>
          </p15:clr>
        </p15:guide>
        <p15:guide id="7" orient="horz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73B9"/>
    <a:srgbClr val="587A36"/>
    <a:srgbClr val="63A49F"/>
    <a:srgbClr val="801721"/>
    <a:srgbClr val="9D36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8"/>
    <p:restoredTop sz="83026"/>
  </p:normalViewPr>
  <p:slideViewPr>
    <p:cSldViewPr snapToGrid="0" snapToObjects="1" showGuides="1">
      <p:cViewPr varScale="1">
        <p:scale>
          <a:sx n="57" d="100"/>
          <a:sy n="57" d="100"/>
        </p:scale>
        <p:origin x="192" y="40"/>
      </p:cViewPr>
      <p:guideLst>
        <p:guide pos="624"/>
        <p:guide pos="7056"/>
        <p:guide orient="horz" pos="1512"/>
        <p:guide orient="horz" pos="312"/>
        <p:guide orient="horz" pos="936"/>
        <p:guide orient="horz"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9D1429-BF81-4713-AFDD-5EDD3519B06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6191A8-7B0F-4FA5-A31B-A00A859B9590}">
      <dgm:prSet phldrT="[Text]" custT="1"/>
      <dgm:spPr>
        <a:solidFill>
          <a:srgbClr val="1B73B9"/>
        </a:solidFill>
      </dgm:spPr>
      <dgm:t>
        <a:bodyPr/>
        <a:lstStyle/>
        <a:p>
          <a:pPr algn="ctr"/>
          <a:r>
            <a:rPr lang="en-US" sz="3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Education</a:t>
          </a:r>
        </a:p>
      </dgm:t>
    </dgm:pt>
    <dgm:pt modelId="{BECAD9C6-65C9-4296-919C-CB2F8771BC08}" type="parTrans" cxnId="{E7F0AEF1-B320-4116-ABB0-B96172DED510}">
      <dgm:prSet/>
      <dgm:spPr/>
      <dgm:t>
        <a:bodyPr/>
        <a:lstStyle/>
        <a:p>
          <a:endParaRPr lang="en-US"/>
        </a:p>
      </dgm:t>
    </dgm:pt>
    <dgm:pt modelId="{D0E8F8F2-2D98-40D0-B413-C4FA159B618F}" type="sibTrans" cxnId="{E7F0AEF1-B320-4116-ABB0-B96172DED510}">
      <dgm:prSet/>
      <dgm:spPr/>
      <dgm:t>
        <a:bodyPr/>
        <a:lstStyle/>
        <a:p>
          <a:endParaRPr lang="en-US"/>
        </a:p>
      </dgm:t>
    </dgm:pt>
    <dgm:pt modelId="{7980FA5F-846E-4A2F-B5E4-673FEBB6DA86}">
      <dgm:prSet phldrT="[Text]" custT="1"/>
      <dgm:spPr>
        <a:solidFill>
          <a:srgbClr val="1B73B9"/>
        </a:solidFill>
      </dgm:spPr>
      <dgm:t>
        <a:bodyPr/>
        <a:lstStyle/>
        <a:p>
          <a:r>
            <a:rPr lang="en-US" sz="3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Home/House</a:t>
          </a:r>
        </a:p>
      </dgm:t>
    </dgm:pt>
    <dgm:pt modelId="{61636907-F8F8-4E26-ADA0-4C520BB9E2A9}" type="parTrans" cxnId="{FBF43C6F-E8E4-4546-86AF-70E903D2983B}">
      <dgm:prSet/>
      <dgm:spPr/>
      <dgm:t>
        <a:bodyPr/>
        <a:lstStyle/>
        <a:p>
          <a:endParaRPr lang="en-US"/>
        </a:p>
      </dgm:t>
    </dgm:pt>
    <dgm:pt modelId="{B9E0BCAF-FD86-4F43-8943-64CDE4A3B20A}" type="sibTrans" cxnId="{FBF43C6F-E8E4-4546-86AF-70E903D2983B}">
      <dgm:prSet/>
      <dgm:spPr/>
      <dgm:t>
        <a:bodyPr/>
        <a:lstStyle/>
        <a:p>
          <a:endParaRPr lang="en-US"/>
        </a:p>
      </dgm:t>
    </dgm:pt>
    <dgm:pt modelId="{1E33D62F-CD81-456B-A7F3-7D39C476DC4D}">
      <dgm:prSet phldrT="[Text]" custT="1"/>
      <dgm:spPr>
        <a:solidFill>
          <a:srgbClr val="1B73B9"/>
        </a:solidFill>
      </dgm:spPr>
      <dgm:t>
        <a:bodyPr/>
        <a:lstStyle/>
        <a:p>
          <a:r>
            <a:rPr lang="en-US" sz="3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Family</a:t>
          </a:r>
        </a:p>
      </dgm:t>
    </dgm:pt>
    <dgm:pt modelId="{FCC12770-42AD-439C-9317-7A9C7C505C59}" type="parTrans" cxnId="{7BB17B20-9CF2-485D-AF54-8B0A0D47A711}">
      <dgm:prSet/>
      <dgm:spPr/>
      <dgm:t>
        <a:bodyPr/>
        <a:lstStyle/>
        <a:p>
          <a:endParaRPr lang="en-US"/>
        </a:p>
      </dgm:t>
    </dgm:pt>
    <dgm:pt modelId="{3914E0C0-9473-436E-939D-F96430575033}" type="sibTrans" cxnId="{7BB17B20-9CF2-485D-AF54-8B0A0D47A711}">
      <dgm:prSet/>
      <dgm:spPr/>
      <dgm:t>
        <a:bodyPr/>
        <a:lstStyle/>
        <a:p>
          <a:endParaRPr lang="en-US"/>
        </a:p>
      </dgm:t>
    </dgm:pt>
    <dgm:pt modelId="{80C2EAD1-E475-4819-82B6-AE29B0CDBAFB}">
      <dgm:prSet phldrT="[Text]" custT="1"/>
      <dgm:spPr>
        <a:solidFill>
          <a:srgbClr val="1B73B9"/>
        </a:solidFill>
      </dgm:spPr>
      <dgm:t>
        <a:bodyPr/>
        <a:lstStyle/>
        <a:p>
          <a:r>
            <a:rPr lang="en-US" sz="3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Religion/Faith</a:t>
          </a:r>
        </a:p>
      </dgm:t>
    </dgm:pt>
    <dgm:pt modelId="{ADEC5E4A-C569-43EE-ADBF-5735BD064236}" type="parTrans" cxnId="{2708815C-E8B1-46A4-ADA6-3BA654ABE43D}">
      <dgm:prSet/>
      <dgm:spPr/>
      <dgm:t>
        <a:bodyPr/>
        <a:lstStyle/>
        <a:p>
          <a:endParaRPr lang="en-US"/>
        </a:p>
      </dgm:t>
    </dgm:pt>
    <dgm:pt modelId="{A4F75EDE-36E2-4F18-9877-BEB25DAFE550}" type="sibTrans" cxnId="{2708815C-E8B1-46A4-ADA6-3BA654ABE43D}">
      <dgm:prSet/>
      <dgm:spPr/>
      <dgm:t>
        <a:bodyPr/>
        <a:lstStyle/>
        <a:p>
          <a:endParaRPr lang="en-US"/>
        </a:p>
      </dgm:t>
    </dgm:pt>
    <dgm:pt modelId="{4835EAB7-91BB-46AD-BA31-D2F554370A74}">
      <dgm:prSet phldrT="[Text]" custT="1"/>
      <dgm:spPr>
        <a:solidFill>
          <a:srgbClr val="1B73B9"/>
        </a:solidFill>
      </dgm:spPr>
      <dgm:t>
        <a:bodyPr/>
        <a:lstStyle/>
        <a:p>
          <a:r>
            <a:rPr lang="en-US" sz="3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Food</a:t>
          </a:r>
        </a:p>
      </dgm:t>
    </dgm:pt>
    <dgm:pt modelId="{31F246EA-E59A-455A-B5EE-C9FE36EF96F4}" type="parTrans" cxnId="{CF463B53-B7B9-44CC-A76E-B8ED184A82C5}">
      <dgm:prSet/>
      <dgm:spPr/>
      <dgm:t>
        <a:bodyPr/>
        <a:lstStyle/>
        <a:p>
          <a:endParaRPr lang="en-US"/>
        </a:p>
      </dgm:t>
    </dgm:pt>
    <dgm:pt modelId="{E8BE3285-E24B-4238-A0F1-22FF86A07B00}" type="sibTrans" cxnId="{CF463B53-B7B9-44CC-A76E-B8ED184A82C5}">
      <dgm:prSet/>
      <dgm:spPr/>
      <dgm:t>
        <a:bodyPr/>
        <a:lstStyle/>
        <a:p>
          <a:endParaRPr lang="en-US"/>
        </a:p>
      </dgm:t>
    </dgm:pt>
    <dgm:pt modelId="{CF0CD5F8-8928-4B19-9F4F-BE39D28E9DD6}">
      <dgm:prSet phldrT="[Text]" custT="1"/>
      <dgm:spPr>
        <a:solidFill>
          <a:srgbClr val="1B73B9"/>
        </a:solidFill>
      </dgm:spPr>
      <dgm:t>
        <a:bodyPr/>
        <a:lstStyle/>
        <a:p>
          <a:r>
            <a:rPr lang="en-US" sz="3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Culture </a:t>
          </a:r>
          <a:br>
            <a:rPr lang="en-US" sz="3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</a:br>
          <a:r>
            <a:rPr lang="en-US" sz="3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(e.g., language, music, art)</a:t>
          </a:r>
        </a:p>
      </dgm:t>
    </dgm:pt>
    <dgm:pt modelId="{FAAC6C51-29DE-4AD1-AB08-C1780A62CB4A}" type="parTrans" cxnId="{5755DA7C-8F9E-4F9D-A747-D6ED836C25E6}">
      <dgm:prSet/>
      <dgm:spPr/>
      <dgm:t>
        <a:bodyPr/>
        <a:lstStyle/>
        <a:p>
          <a:endParaRPr lang="en-US"/>
        </a:p>
      </dgm:t>
    </dgm:pt>
    <dgm:pt modelId="{19DCAB40-0373-420D-A543-23C0106EEC37}" type="sibTrans" cxnId="{5755DA7C-8F9E-4F9D-A747-D6ED836C25E6}">
      <dgm:prSet/>
      <dgm:spPr/>
      <dgm:t>
        <a:bodyPr/>
        <a:lstStyle/>
        <a:p>
          <a:endParaRPr lang="en-US"/>
        </a:p>
      </dgm:t>
    </dgm:pt>
    <dgm:pt modelId="{949AB8F7-4F26-4B33-83C0-CE8C2F0213FF}" type="pres">
      <dgm:prSet presAssocID="{AC9D1429-BF81-4713-AFDD-5EDD3519B06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54A560-1FA7-4449-8A21-80EE57A024AA}" type="pres">
      <dgm:prSet presAssocID="{BC6191A8-7B0F-4FA5-A31B-A00A859B959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9BB170-F320-42D7-B9DA-56739012C943}" type="pres">
      <dgm:prSet presAssocID="{D0E8F8F2-2D98-40D0-B413-C4FA159B618F}" presName="sibTrans" presStyleCnt="0"/>
      <dgm:spPr/>
    </dgm:pt>
    <dgm:pt modelId="{D00B88D0-DDA5-4D35-AFD1-CD213021BAD3}" type="pres">
      <dgm:prSet presAssocID="{7980FA5F-846E-4A2F-B5E4-673FEBB6DA8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D255F3-1F08-4113-91B2-3CCC88CC1A5E}" type="pres">
      <dgm:prSet presAssocID="{B9E0BCAF-FD86-4F43-8943-64CDE4A3B20A}" presName="sibTrans" presStyleCnt="0"/>
      <dgm:spPr/>
    </dgm:pt>
    <dgm:pt modelId="{C60F429A-977D-4684-8025-D10136635653}" type="pres">
      <dgm:prSet presAssocID="{1E33D62F-CD81-456B-A7F3-7D39C476DC4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965EA8-3CDC-4C07-A160-B0191D6B44D9}" type="pres">
      <dgm:prSet presAssocID="{3914E0C0-9473-436E-939D-F96430575033}" presName="sibTrans" presStyleCnt="0"/>
      <dgm:spPr/>
    </dgm:pt>
    <dgm:pt modelId="{D2020C0B-63D9-4FD4-BDE3-F7904C216A4B}" type="pres">
      <dgm:prSet presAssocID="{80C2EAD1-E475-4819-82B6-AE29B0CDBAF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9B1E0B-4009-4E40-BCC4-14EEDF1B8ABA}" type="pres">
      <dgm:prSet presAssocID="{A4F75EDE-36E2-4F18-9877-BEB25DAFE550}" presName="sibTrans" presStyleCnt="0"/>
      <dgm:spPr/>
    </dgm:pt>
    <dgm:pt modelId="{7DD7FFDC-8B63-4A64-86A6-476F9377384C}" type="pres">
      <dgm:prSet presAssocID="{4835EAB7-91BB-46AD-BA31-D2F554370A7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05710F-A567-4BC6-8B38-EEC85314B6A4}" type="pres">
      <dgm:prSet presAssocID="{E8BE3285-E24B-4238-A0F1-22FF86A07B00}" presName="sibTrans" presStyleCnt="0"/>
      <dgm:spPr/>
    </dgm:pt>
    <dgm:pt modelId="{EE468309-6D5B-4514-A241-11A1DA5F0A3A}" type="pres">
      <dgm:prSet presAssocID="{CF0CD5F8-8928-4B19-9F4F-BE39D28E9DD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5A2D48-3E66-4C71-AEFC-EA210D62698B}" type="presOf" srcId="{7980FA5F-846E-4A2F-B5E4-673FEBB6DA86}" destId="{D00B88D0-DDA5-4D35-AFD1-CD213021BAD3}" srcOrd="0" destOrd="0" presId="urn:microsoft.com/office/officeart/2005/8/layout/default"/>
    <dgm:cxn modelId="{CF463B53-B7B9-44CC-A76E-B8ED184A82C5}" srcId="{AC9D1429-BF81-4713-AFDD-5EDD3519B064}" destId="{4835EAB7-91BB-46AD-BA31-D2F554370A74}" srcOrd="4" destOrd="0" parTransId="{31F246EA-E59A-455A-B5EE-C9FE36EF96F4}" sibTransId="{E8BE3285-E24B-4238-A0F1-22FF86A07B00}"/>
    <dgm:cxn modelId="{E5F537F2-39AB-4FA4-965B-F6787C81E822}" type="presOf" srcId="{4835EAB7-91BB-46AD-BA31-D2F554370A74}" destId="{7DD7FFDC-8B63-4A64-86A6-476F9377384C}" srcOrd="0" destOrd="0" presId="urn:microsoft.com/office/officeart/2005/8/layout/default"/>
    <dgm:cxn modelId="{5755DA7C-8F9E-4F9D-A747-D6ED836C25E6}" srcId="{AC9D1429-BF81-4713-AFDD-5EDD3519B064}" destId="{CF0CD5F8-8928-4B19-9F4F-BE39D28E9DD6}" srcOrd="5" destOrd="0" parTransId="{FAAC6C51-29DE-4AD1-AB08-C1780A62CB4A}" sibTransId="{19DCAB40-0373-420D-A543-23C0106EEC37}"/>
    <dgm:cxn modelId="{13D50062-0416-4398-95E7-85C79A27ADEA}" type="presOf" srcId="{BC6191A8-7B0F-4FA5-A31B-A00A859B9590}" destId="{E954A560-1FA7-4449-8A21-80EE57A024AA}" srcOrd="0" destOrd="0" presId="urn:microsoft.com/office/officeart/2005/8/layout/default"/>
    <dgm:cxn modelId="{9BA401DF-16AA-4690-971E-063174FB4428}" type="presOf" srcId="{1E33D62F-CD81-456B-A7F3-7D39C476DC4D}" destId="{C60F429A-977D-4684-8025-D10136635653}" srcOrd="0" destOrd="0" presId="urn:microsoft.com/office/officeart/2005/8/layout/default"/>
    <dgm:cxn modelId="{420EF805-A631-4260-A29B-395CD2E4FEFC}" type="presOf" srcId="{80C2EAD1-E475-4819-82B6-AE29B0CDBAFB}" destId="{D2020C0B-63D9-4FD4-BDE3-F7904C216A4B}" srcOrd="0" destOrd="0" presId="urn:microsoft.com/office/officeart/2005/8/layout/default"/>
    <dgm:cxn modelId="{7BB17B20-9CF2-485D-AF54-8B0A0D47A711}" srcId="{AC9D1429-BF81-4713-AFDD-5EDD3519B064}" destId="{1E33D62F-CD81-456B-A7F3-7D39C476DC4D}" srcOrd="2" destOrd="0" parTransId="{FCC12770-42AD-439C-9317-7A9C7C505C59}" sibTransId="{3914E0C0-9473-436E-939D-F96430575033}"/>
    <dgm:cxn modelId="{2708815C-E8B1-46A4-ADA6-3BA654ABE43D}" srcId="{AC9D1429-BF81-4713-AFDD-5EDD3519B064}" destId="{80C2EAD1-E475-4819-82B6-AE29B0CDBAFB}" srcOrd="3" destOrd="0" parTransId="{ADEC5E4A-C569-43EE-ADBF-5735BD064236}" sibTransId="{A4F75EDE-36E2-4F18-9877-BEB25DAFE550}"/>
    <dgm:cxn modelId="{FBF43C6F-E8E4-4546-86AF-70E903D2983B}" srcId="{AC9D1429-BF81-4713-AFDD-5EDD3519B064}" destId="{7980FA5F-846E-4A2F-B5E4-673FEBB6DA86}" srcOrd="1" destOrd="0" parTransId="{61636907-F8F8-4E26-ADA0-4C520BB9E2A9}" sibTransId="{B9E0BCAF-FD86-4F43-8943-64CDE4A3B20A}"/>
    <dgm:cxn modelId="{E7F0AEF1-B320-4116-ABB0-B96172DED510}" srcId="{AC9D1429-BF81-4713-AFDD-5EDD3519B064}" destId="{BC6191A8-7B0F-4FA5-A31B-A00A859B9590}" srcOrd="0" destOrd="0" parTransId="{BECAD9C6-65C9-4296-919C-CB2F8771BC08}" sibTransId="{D0E8F8F2-2D98-40D0-B413-C4FA159B618F}"/>
    <dgm:cxn modelId="{7019BFE3-B459-4BC6-B3B1-A9B36EF35D12}" type="presOf" srcId="{AC9D1429-BF81-4713-AFDD-5EDD3519B064}" destId="{949AB8F7-4F26-4B33-83C0-CE8C2F0213FF}" srcOrd="0" destOrd="0" presId="urn:microsoft.com/office/officeart/2005/8/layout/default"/>
    <dgm:cxn modelId="{E9C40082-7BA4-477F-BF25-46228FA36711}" type="presOf" srcId="{CF0CD5F8-8928-4B19-9F4F-BE39D28E9DD6}" destId="{EE468309-6D5B-4514-A241-11A1DA5F0A3A}" srcOrd="0" destOrd="0" presId="urn:microsoft.com/office/officeart/2005/8/layout/default"/>
    <dgm:cxn modelId="{B5695099-E638-4AD2-9142-E647E89AD6AE}" type="presParOf" srcId="{949AB8F7-4F26-4B33-83C0-CE8C2F0213FF}" destId="{E954A560-1FA7-4449-8A21-80EE57A024AA}" srcOrd="0" destOrd="0" presId="urn:microsoft.com/office/officeart/2005/8/layout/default"/>
    <dgm:cxn modelId="{EC85AA3F-449B-4551-8CA0-BC490974848D}" type="presParOf" srcId="{949AB8F7-4F26-4B33-83C0-CE8C2F0213FF}" destId="{809BB170-F320-42D7-B9DA-56739012C943}" srcOrd="1" destOrd="0" presId="urn:microsoft.com/office/officeart/2005/8/layout/default"/>
    <dgm:cxn modelId="{06E9AF23-8E98-40F0-8913-CCC1F70A9EA4}" type="presParOf" srcId="{949AB8F7-4F26-4B33-83C0-CE8C2F0213FF}" destId="{D00B88D0-DDA5-4D35-AFD1-CD213021BAD3}" srcOrd="2" destOrd="0" presId="urn:microsoft.com/office/officeart/2005/8/layout/default"/>
    <dgm:cxn modelId="{32DC8ABC-B067-49AB-83FC-917A924FB9F5}" type="presParOf" srcId="{949AB8F7-4F26-4B33-83C0-CE8C2F0213FF}" destId="{37D255F3-1F08-4113-91B2-3CCC88CC1A5E}" srcOrd="3" destOrd="0" presId="urn:microsoft.com/office/officeart/2005/8/layout/default"/>
    <dgm:cxn modelId="{7F4B7EA3-DDC3-4708-90EA-931C06CF44E2}" type="presParOf" srcId="{949AB8F7-4F26-4B33-83C0-CE8C2F0213FF}" destId="{C60F429A-977D-4684-8025-D10136635653}" srcOrd="4" destOrd="0" presId="urn:microsoft.com/office/officeart/2005/8/layout/default"/>
    <dgm:cxn modelId="{4E3AD630-49F0-41A0-9679-4D8275BF494B}" type="presParOf" srcId="{949AB8F7-4F26-4B33-83C0-CE8C2F0213FF}" destId="{DE965EA8-3CDC-4C07-A160-B0191D6B44D9}" srcOrd="5" destOrd="0" presId="urn:microsoft.com/office/officeart/2005/8/layout/default"/>
    <dgm:cxn modelId="{B5F4BB42-2652-4EC5-AEF1-975FD92792CB}" type="presParOf" srcId="{949AB8F7-4F26-4B33-83C0-CE8C2F0213FF}" destId="{D2020C0B-63D9-4FD4-BDE3-F7904C216A4B}" srcOrd="6" destOrd="0" presId="urn:microsoft.com/office/officeart/2005/8/layout/default"/>
    <dgm:cxn modelId="{1950AEE8-B78E-41F1-88F6-51FE1D8A86BB}" type="presParOf" srcId="{949AB8F7-4F26-4B33-83C0-CE8C2F0213FF}" destId="{E19B1E0B-4009-4E40-BCC4-14EEDF1B8ABA}" srcOrd="7" destOrd="0" presId="urn:microsoft.com/office/officeart/2005/8/layout/default"/>
    <dgm:cxn modelId="{3907089C-E84C-4A25-BD86-61A8E8731C45}" type="presParOf" srcId="{949AB8F7-4F26-4B33-83C0-CE8C2F0213FF}" destId="{7DD7FFDC-8B63-4A64-86A6-476F9377384C}" srcOrd="8" destOrd="0" presId="urn:microsoft.com/office/officeart/2005/8/layout/default"/>
    <dgm:cxn modelId="{D04382E3-B802-4082-9B8A-55239A4C2991}" type="presParOf" srcId="{949AB8F7-4F26-4B33-83C0-CE8C2F0213FF}" destId="{3C05710F-A567-4BC6-8B38-EEC85314B6A4}" srcOrd="9" destOrd="0" presId="urn:microsoft.com/office/officeart/2005/8/layout/default"/>
    <dgm:cxn modelId="{8B9A4B50-5D1A-455B-A4B0-54B027C4BCD9}" type="presParOf" srcId="{949AB8F7-4F26-4B33-83C0-CE8C2F0213FF}" destId="{EE468309-6D5B-4514-A241-11A1DA5F0A3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54A560-1FA7-4449-8A21-80EE57A024AA}">
      <dsp:nvSpPr>
        <dsp:cNvPr id="0" name=""/>
        <dsp:cNvSpPr/>
      </dsp:nvSpPr>
      <dsp:spPr>
        <a:xfrm>
          <a:off x="0" y="104331"/>
          <a:ext cx="3186673" cy="1912003"/>
        </a:xfrm>
        <a:prstGeom prst="rect">
          <a:avLst/>
        </a:prstGeom>
        <a:solidFill>
          <a:srgbClr val="1B73B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Education</a:t>
          </a:r>
        </a:p>
      </dsp:txBody>
      <dsp:txXfrm>
        <a:off x="0" y="104331"/>
        <a:ext cx="3186673" cy="1912003"/>
      </dsp:txXfrm>
    </dsp:sp>
    <dsp:sp modelId="{D00B88D0-DDA5-4D35-AFD1-CD213021BAD3}">
      <dsp:nvSpPr>
        <dsp:cNvPr id="0" name=""/>
        <dsp:cNvSpPr/>
      </dsp:nvSpPr>
      <dsp:spPr>
        <a:xfrm>
          <a:off x="3505340" y="104331"/>
          <a:ext cx="3186673" cy="1912003"/>
        </a:xfrm>
        <a:prstGeom prst="rect">
          <a:avLst/>
        </a:prstGeom>
        <a:solidFill>
          <a:srgbClr val="1B73B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Home/House</a:t>
          </a:r>
        </a:p>
      </dsp:txBody>
      <dsp:txXfrm>
        <a:off x="3505340" y="104331"/>
        <a:ext cx="3186673" cy="1912003"/>
      </dsp:txXfrm>
    </dsp:sp>
    <dsp:sp modelId="{C60F429A-977D-4684-8025-D10136635653}">
      <dsp:nvSpPr>
        <dsp:cNvPr id="0" name=""/>
        <dsp:cNvSpPr/>
      </dsp:nvSpPr>
      <dsp:spPr>
        <a:xfrm>
          <a:off x="7010680" y="104331"/>
          <a:ext cx="3186673" cy="1912003"/>
        </a:xfrm>
        <a:prstGeom prst="rect">
          <a:avLst/>
        </a:prstGeom>
        <a:solidFill>
          <a:srgbClr val="1B73B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Family</a:t>
          </a:r>
        </a:p>
      </dsp:txBody>
      <dsp:txXfrm>
        <a:off x="7010680" y="104331"/>
        <a:ext cx="3186673" cy="1912003"/>
      </dsp:txXfrm>
    </dsp:sp>
    <dsp:sp modelId="{D2020C0B-63D9-4FD4-BDE3-F7904C216A4B}">
      <dsp:nvSpPr>
        <dsp:cNvPr id="0" name=""/>
        <dsp:cNvSpPr/>
      </dsp:nvSpPr>
      <dsp:spPr>
        <a:xfrm>
          <a:off x="0" y="2335002"/>
          <a:ext cx="3186673" cy="1912003"/>
        </a:xfrm>
        <a:prstGeom prst="rect">
          <a:avLst/>
        </a:prstGeom>
        <a:solidFill>
          <a:srgbClr val="1B73B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Religion/Faith</a:t>
          </a:r>
        </a:p>
      </dsp:txBody>
      <dsp:txXfrm>
        <a:off x="0" y="2335002"/>
        <a:ext cx="3186673" cy="1912003"/>
      </dsp:txXfrm>
    </dsp:sp>
    <dsp:sp modelId="{7DD7FFDC-8B63-4A64-86A6-476F9377384C}">
      <dsp:nvSpPr>
        <dsp:cNvPr id="0" name=""/>
        <dsp:cNvSpPr/>
      </dsp:nvSpPr>
      <dsp:spPr>
        <a:xfrm>
          <a:off x="3505340" y="2335002"/>
          <a:ext cx="3186673" cy="1912003"/>
        </a:xfrm>
        <a:prstGeom prst="rect">
          <a:avLst/>
        </a:prstGeom>
        <a:solidFill>
          <a:srgbClr val="1B73B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Food</a:t>
          </a:r>
        </a:p>
      </dsp:txBody>
      <dsp:txXfrm>
        <a:off x="3505340" y="2335002"/>
        <a:ext cx="3186673" cy="1912003"/>
      </dsp:txXfrm>
    </dsp:sp>
    <dsp:sp modelId="{EE468309-6D5B-4514-A241-11A1DA5F0A3A}">
      <dsp:nvSpPr>
        <dsp:cNvPr id="0" name=""/>
        <dsp:cNvSpPr/>
      </dsp:nvSpPr>
      <dsp:spPr>
        <a:xfrm>
          <a:off x="7010680" y="2335002"/>
          <a:ext cx="3186673" cy="1912003"/>
        </a:xfrm>
        <a:prstGeom prst="rect">
          <a:avLst/>
        </a:prstGeom>
        <a:solidFill>
          <a:srgbClr val="1B73B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Culture </a:t>
          </a:r>
          <a:br>
            <a:rPr lang="en-US" sz="3200" kern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</a:br>
          <a:r>
            <a:rPr lang="en-US" sz="3200" kern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(e.g., language, music, art)</a:t>
          </a:r>
        </a:p>
      </dsp:txBody>
      <dsp:txXfrm>
        <a:off x="7010680" y="2335002"/>
        <a:ext cx="3186673" cy="19120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382A92-59A2-E94B-B4EA-B716E7EC92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07B4F-E01A-8E48-AE41-D99831DA8168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04165A-990F-9844-AF2A-DD27509DE9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7ED6E-E692-6041-9AB1-996572A88E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42280-914E-1748-9B19-DA3CE3AA6D5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BC620CE9-E83C-274A-9319-3CED6B8740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11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516DC-1FBC-D842-A341-EBAE3AF8F51A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32032-1F54-7041-8EED-BD6D0B781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41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exVE4IZRGo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86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20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This video 5:20-minute video is found at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https://www.youtube.com/watch?v=bexVE4IZRGo</a:t>
            </a:r>
            <a:r>
              <a:rPr lang="en-US" i="1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1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77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1200" i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Monitor students to see how students are doing, provide scaffolding as needed.)</a:t>
            </a:r>
            <a:endParaRPr lang="en-US" sz="1200" i="1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82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511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3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08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36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9FC9FC1-764D-4B44-91A3-F099B13B3D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046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/>
              <a:t>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2746987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0DC6B-F0C6-1F4A-A6CA-E0ED4F42A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046" y="1825625"/>
            <a:ext cx="9861176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5C4486-4B87-6A42-827E-8E1B5D29D0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046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/>
              <a:t>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2533002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 userDrawn="1">
          <p15:clr>
            <a:srgbClr val="FBAE40"/>
          </p15:clr>
        </p15:guide>
        <p15:guide id="2" orient="horz" pos="312" userDrawn="1">
          <p15:clr>
            <a:srgbClr val="FBAE40"/>
          </p15:clr>
        </p15:guide>
        <p15:guide id="3" pos="62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A2E3643-BE44-9A40-B13C-C20C0E576F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7946" y="2480073"/>
            <a:ext cx="9144000" cy="165580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6000">
                <a:solidFill>
                  <a:srgbClr val="1B73B9"/>
                </a:solidFill>
              </a:defRPr>
            </a:lvl1pPr>
          </a:lstStyle>
          <a:p>
            <a:pPr algn="l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177468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D8F4644-8671-9F4C-BB8E-F21EE43B9F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046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/>
              <a:t>Header goes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D147E33-80AE-2A44-A5B1-C8FFCCA49685}"/>
              </a:ext>
            </a:extLst>
          </p:cNvPr>
          <p:cNvSpPr txBox="1">
            <a:spLocks/>
          </p:cNvSpPr>
          <p:nvPr userDrawn="1"/>
        </p:nvSpPr>
        <p:spPr>
          <a:xfrm>
            <a:off x="1004046" y="2400300"/>
            <a:ext cx="9484660" cy="32053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incididunt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labore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et dolore magna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aliqua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 Ut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enim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ad minim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veniam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quis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nostrud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exercitation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ullamco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laboris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nisi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aliquip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ex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ea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commodo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consequat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  <a:p>
            <a:pPr algn="l"/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algn="l"/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616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12" userDrawn="1">
          <p15:clr>
            <a:srgbClr val="FBAE40"/>
          </p15:clr>
        </p15:guide>
        <p15:guide id="2" orient="horz" pos="312" userDrawn="1">
          <p15:clr>
            <a:srgbClr val="FBAE40"/>
          </p15:clr>
        </p15:guide>
        <p15:guide id="3" pos="62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D8F4644-8671-9F4C-BB8E-F21EE43B9F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046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/>
              <a:t>Header goes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0B204CB-F132-9845-8A82-AE290FD8A871}"/>
              </a:ext>
            </a:extLst>
          </p:cNvPr>
          <p:cNvSpPr txBox="1">
            <a:spLocks/>
          </p:cNvSpPr>
          <p:nvPr userDrawn="1"/>
        </p:nvSpPr>
        <p:spPr>
          <a:xfrm>
            <a:off x="1004046" y="2401824"/>
            <a:ext cx="9292893" cy="37914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marL="457200" indent="-4572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  <a:p>
            <a:pPr marL="457200" indent="-4572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  <a:p>
            <a:pPr marL="457200" indent="-4572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5880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12">
          <p15:clr>
            <a:srgbClr val="FBAE40"/>
          </p15:clr>
        </p15:guide>
        <p15:guide id="2" orient="horz" pos="312">
          <p15:clr>
            <a:srgbClr val="FBAE40"/>
          </p15:clr>
        </p15:guide>
        <p15:guide id="3" pos="62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3223E14-6CE7-BF4E-AAD5-05A4122466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12364" y="495300"/>
            <a:ext cx="6689036" cy="1474177"/>
          </a:xfrm>
        </p:spPr>
        <p:txBody>
          <a:bodyPr lIns="0" tIns="0" rIns="0" bIns="0" anchor="t" anchorCtr="0">
            <a:noAutofit/>
          </a:bodyPr>
          <a:lstStyle/>
          <a:p>
            <a:pPr algn="r"/>
            <a:r>
              <a:rPr lang="en-US" sz="4400" dirty="0"/>
              <a:t>Header goes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B522221-339B-1A4B-B612-71A1CA43D774}"/>
              </a:ext>
            </a:extLst>
          </p:cNvPr>
          <p:cNvSpPr txBox="1">
            <a:spLocks/>
          </p:cNvSpPr>
          <p:nvPr userDrawn="1"/>
        </p:nvSpPr>
        <p:spPr>
          <a:xfrm>
            <a:off x="4651513" y="2400300"/>
            <a:ext cx="6549887" cy="37222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incididunt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labore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et dolore magna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aliqua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 Ut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enim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ad minim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veniam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quis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nostrud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exercitation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ullamco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laboris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nisi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aliquip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ex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commodo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consequat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  <a:p>
            <a:pPr algn="r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algn="r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60A9AE-8C6D-D74D-BB8E-0FA4DA9CB2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663" r="28923"/>
          <a:stretch/>
        </p:blipFill>
        <p:spPr>
          <a:xfrm>
            <a:off x="-139148" y="-30370"/>
            <a:ext cx="4194314" cy="691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98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63A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9522803-E98B-6C4E-8362-A40CA90B27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0600" y="2400300"/>
            <a:ext cx="7855226" cy="2117912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</a:rPr>
              <a:t>Divider section header goes here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D94EE6C-309C-8241-9796-B41E3B97EEF1}"/>
              </a:ext>
            </a:extLst>
          </p:cNvPr>
          <p:cNvCxnSpPr>
            <a:cxnSpLocks/>
          </p:cNvCxnSpPr>
          <p:nvPr userDrawn="1"/>
        </p:nvCxnSpPr>
        <p:spPr>
          <a:xfrm>
            <a:off x="990600" y="2163233"/>
            <a:ext cx="1196009" cy="0"/>
          </a:xfrm>
          <a:prstGeom prst="line">
            <a:avLst/>
          </a:prstGeom>
          <a:ln w="603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076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rgbClr val="63A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B6B578-CF4B-DF47-9B27-E182C9A37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43" t="2970" r="277" b="12298"/>
          <a:stretch/>
        </p:blipFill>
        <p:spPr>
          <a:xfrm>
            <a:off x="-111370" y="-82062"/>
            <a:ext cx="12414739" cy="70221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5F2B2CA-92F2-FC42-B600-734D92EFD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</a:rPr>
              <a:t>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4167526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D87286-3C60-194F-A3FA-589D786D1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21537-F67A-AD4B-961C-8E36928C0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7103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5" r:id="rId7"/>
    <p:sldLayoutId id="214748366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1B73B9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bexvE4lZRGo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1874787"/>
            <a:ext cx="10055772" cy="2928445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sz="2400" b="1" dirty="0">
                <a:solidFill>
                  <a:srgbClr val="63A49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/>
            </a:r>
            <a:br>
              <a:rPr lang="en-US" sz="2400" b="1" dirty="0">
                <a:solidFill>
                  <a:srgbClr val="63A49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/>
              <a:t>Treaty</a:t>
            </a:r>
          </a:p>
        </p:txBody>
      </p:sp>
      <p:pic>
        <p:nvPicPr>
          <p:cNvPr id="4" name="Picture 3" title="&quot;&quot;">
            <a:extLst>
              <a:ext uri="{FF2B5EF4-FFF2-40B4-BE49-F238E27FC236}">
                <a16:creationId xmlns:a16="http://schemas.microsoft.com/office/drawing/2014/main" id="{68A6AA26-350A-6A4A-8D10-F53251478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4120"/>
            <a:ext cx="12192000" cy="169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692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" title="Map of the Cow Creek Umpqua Tribe Ancestral Territory in southwest Oregon">
            <a:extLst>
              <a:ext uri="{FF2B5EF4-FFF2-40B4-BE49-F238E27FC236}">
                <a16:creationId xmlns:a16="http://schemas.microsoft.com/office/drawing/2014/main" id="{355D71C6-6B76-3649-BFC3-1C830EF291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215" t="17673" r="9300" b="10951"/>
          <a:stretch/>
        </p:blipFill>
        <p:spPr>
          <a:xfrm>
            <a:off x="1392053" y="495300"/>
            <a:ext cx="9407893" cy="5998464"/>
          </a:xfrm>
          <a:prstGeom prst="rect">
            <a:avLst/>
          </a:prstGeom>
        </p:spPr>
      </p:pic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Ancestral Territory 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928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16C0B93-CAE8-2B4F-959B-916DC186B461}"/>
              </a:ext>
            </a:extLst>
          </p:cNvPr>
          <p:cNvSpPr txBox="1">
            <a:spLocks/>
          </p:cNvSpPr>
          <p:nvPr/>
        </p:nvSpPr>
        <p:spPr>
          <a:xfrm>
            <a:off x="990600" y="1485900"/>
            <a:ext cx="4398264" cy="32185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algn="l">
              <a:lnSpc>
                <a:spcPct val="110000"/>
              </a:lnSpc>
              <a:spcAft>
                <a:spcPts val="1200"/>
              </a:spcAf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Cow Creek Umpqua Treaty of 1853</a:t>
            </a:r>
          </a:p>
          <a:p>
            <a:pPr algn="l">
              <a:lnSpc>
                <a:spcPct val="110000"/>
              </a:lnSpc>
              <a:spcAft>
                <a:spcPts val="1200"/>
              </a:spcAf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Drafted and entered on September 19, 1853, between Joel Palmer, Quin-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-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oo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-san, My-n-e-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letta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and Tom.</a:t>
            </a:r>
          </a:p>
          <a:p>
            <a:pPr algn="l">
              <a:lnSpc>
                <a:spcPct val="110000"/>
              </a:lnSpc>
              <a:spcAft>
                <a:spcPts val="1200"/>
              </a:spcAf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Ratified April 12, 1854, and proclaimed by President Pierce in February 1855.</a:t>
            </a:r>
          </a:p>
          <a:p>
            <a:pPr algn="l">
              <a:lnSpc>
                <a:spcPct val="110000"/>
              </a:lnSpc>
              <a:spcAft>
                <a:spcPts val="1200"/>
              </a:spcAf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Tribal leaders signed an X next to the names Bighead, Jackson, and Tom.</a:t>
            </a:r>
          </a:p>
          <a:p>
            <a:pPr algn="l">
              <a:lnSpc>
                <a:spcPct val="110000"/>
              </a:lnSpc>
              <a:spcAft>
                <a:spcPts val="1200"/>
              </a:spcAft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pic>
        <p:nvPicPr>
          <p:cNvPr id="4" name="Picture 3" title="&quot;&quot;">
            <a:extLst>
              <a:ext uri="{FF2B5EF4-FFF2-40B4-BE49-F238E27FC236}">
                <a16:creationId xmlns:a16="http://schemas.microsoft.com/office/drawing/2014/main" id="{DDE5EC54-4C3A-1043-8503-4009B7C6E9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53" t="16266" r="60984" b="5891"/>
          <a:stretch/>
        </p:blipFill>
        <p:spPr>
          <a:xfrm>
            <a:off x="5662600" y="1485900"/>
            <a:ext cx="5538800" cy="425495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271E2F3-3628-2248-BDDA-6DB2BB3D11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10505202" cy="647700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Famous Treaties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95583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271E2F3-3628-2248-BDDA-6DB2BB3D11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10505202" cy="647700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Journal Reflection</a:t>
            </a:r>
            <a:endParaRPr lang="en-US" sz="4400" dirty="0"/>
          </a:p>
        </p:txBody>
      </p:sp>
      <p:graphicFrame>
        <p:nvGraphicFramePr>
          <p:cNvPr id="7" name="Table 6" title="&quot;&quot;">
            <a:extLst>
              <a:ext uri="{FF2B5EF4-FFF2-40B4-BE49-F238E27FC236}">
                <a16:creationId xmlns:a16="http://schemas.microsoft.com/office/drawing/2014/main" id="{C94199CF-0E20-8847-88BA-D218A102F0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348264"/>
              </p:ext>
            </p:extLst>
          </p:nvPr>
        </p:nvGraphicFramePr>
        <p:xfrm>
          <a:off x="1004047" y="1999629"/>
          <a:ext cx="10197354" cy="3510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1616">
                  <a:extLst>
                    <a:ext uri="{9D8B030D-6E8A-4147-A177-3AD203B41FA5}">
                      <a16:colId xmlns:a16="http://schemas.microsoft.com/office/drawing/2014/main" val="4261164642"/>
                    </a:ext>
                  </a:extLst>
                </a:gridCol>
                <a:gridCol w="3616620">
                  <a:extLst>
                    <a:ext uri="{9D8B030D-6E8A-4147-A177-3AD203B41FA5}">
                      <a16:colId xmlns:a16="http://schemas.microsoft.com/office/drawing/2014/main" val="1704390901"/>
                    </a:ext>
                  </a:extLst>
                </a:gridCol>
                <a:gridCol w="3399118">
                  <a:extLst>
                    <a:ext uri="{9D8B030D-6E8A-4147-A177-3AD203B41FA5}">
                      <a16:colId xmlns:a16="http://schemas.microsoft.com/office/drawing/2014/main" val="298650607"/>
                    </a:ext>
                  </a:extLst>
                </a:gridCol>
              </a:tblGrid>
              <a:tr h="3510521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16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How are treaties important?</a:t>
                      </a:r>
                    </a:p>
                  </a:txBody>
                  <a:tcPr>
                    <a:solidFill>
                      <a:srgbClr val="1B73B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600"/>
                        </a:spcBef>
                        <a:buNone/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What is important to know about using treaties in government-to-government relationships?</a:t>
                      </a:r>
                      <a:endParaRPr lang="en-US" sz="16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solidFill>
                      <a:srgbClr val="1B73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How do historical evens (such as treaties) impact the present? </a:t>
                      </a:r>
                      <a:endParaRPr lang="en-US" sz="16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solidFill>
                      <a:srgbClr val="1B73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683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837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8261874" cy="647700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Essential Questions</a:t>
            </a:r>
            <a:endParaRPr lang="en-US" sz="4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6C0B93-CAE8-2B4F-959B-916DC186B461}"/>
              </a:ext>
            </a:extLst>
          </p:cNvPr>
          <p:cNvSpPr txBox="1">
            <a:spLocks/>
          </p:cNvSpPr>
          <p:nvPr/>
        </p:nvSpPr>
        <p:spPr>
          <a:xfrm>
            <a:off x="1004046" y="1923393"/>
            <a:ext cx="9693331" cy="37916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marL="457200" indent="-4572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Why are treaties important? </a:t>
            </a:r>
          </a:p>
          <a:p>
            <a:pPr marL="457200" indent="-4572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How do historical events impact the present?</a:t>
            </a:r>
          </a:p>
        </p:txBody>
      </p:sp>
    </p:spTree>
    <p:extLst>
      <p:ext uri="{BB962C8B-B14F-4D97-AF65-F5344CB8AC3E}">
        <p14:creationId xmlns:p14="http://schemas.microsoft.com/office/powerpoint/2010/main" val="1952252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vocabulary graphic organizer">
            <a:extLst>
              <a:ext uri="{FF2B5EF4-FFF2-40B4-BE49-F238E27FC236}">
                <a16:creationId xmlns:a16="http://schemas.microsoft.com/office/drawing/2014/main" id="{CCA5A5A8-089D-7D45-AC02-50C3A0D66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Vocabulary Graphic Organizer</a:t>
            </a:r>
            <a:endParaRPr lang="en-US" dirty="0"/>
          </a:p>
        </p:txBody>
      </p:sp>
      <p:sp>
        <p:nvSpPr>
          <p:cNvPr id="3" name="Content Placeholder 2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24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7115826" cy="1114044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What are treaties and why are they created?</a:t>
            </a:r>
            <a:endParaRPr lang="en-US" sz="4400" dirty="0"/>
          </a:p>
        </p:txBody>
      </p:sp>
      <p:pic>
        <p:nvPicPr>
          <p:cNvPr id="4" name="Online Media 3" title="&quot;&quot;">
            <a:hlinkClick r:id="" action="ppaction://media"/>
            <a:extLst>
              <a:ext uri="{FF2B5EF4-FFF2-40B4-BE49-F238E27FC236}">
                <a16:creationId xmlns:a16="http://schemas.microsoft.com/office/drawing/2014/main" id="{3713A4CD-4CB9-144D-BAD4-71679C4BD6D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42039" y="2139494"/>
            <a:ext cx="7507922" cy="422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209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0" tIns="0" rIns="0" bIns="0" anchor="t" anchorCtr="0">
            <a:noAutofit/>
          </a:bodyPr>
          <a:lstStyle/>
          <a:p>
            <a:r>
              <a:rPr lang="en-US" dirty="0"/>
              <a:t>Vocabulary</a:t>
            </a:r>
            <a:endParaRPr lang="en-US" sz="4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6C0B93-CAE8-2B4F-959B-916DC186B461}"/>
              </a:ext>
            </a:extLst>
          </p:cNvPr>
          <p:cNvSpPr txBox="1">
            <a:spLocks/>
          </p:cNvSpPr>
          <p:nvPr/>
        </p:nvSpPr>
        <p:spPr>
          <a:xfrm>
            <a:off x="1004046" y="1923393"/>
            <a:ext cx="10197354" cy="37916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algn="l">
              <a:lnSpc>
                <a:spcPct val="110000"/>
              </a:lnSpc>
              <a:spcAft>
                <a:spcPts val="18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Treaty ‒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Formal (written) agreement between independent governments that have been ratified. An exchange of promises between governments. </a:t>
            </a:r>
          </a:p>
          <a:p>
            <a:pPr algn="l">
              <a:lnSpc>
                <a:spcPct val="110000"/>
              </a:lnSpc>
              <a:spcAft>
                <a:spcPts val="18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Governance ‒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To have the authority to make decisions for a larger group </a:t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</a:b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of people, land, or resources.</a:t>
            </a:r>
          </a:p>
          <a:p>
            <a:pPr algn="l">
              <a:lnSpc>
                <a:spcPct val="110000"/>
              </a:lnSpc>
              <a:spcAft>
                <a:spcPts val="18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Sovereignty ‒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 type of political power, exercised through a form of government over people, land, and resources.</a:t>
            </a:r>
          </a:p>
          <a:p>
            <a:pPr algn="l">
              <a:lnSpc>
                <a:spcPct val="110000"/>
              </a:lnSpc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Ratify ‒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The act of formally approving a treaty. All parties must ratify </a:t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</a:b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 treaty before it can take effect.</a:t>
            </a:r>
          </a:p>
        </p:txBody>
      </p:sp>
    </p:spTree>
    <p:extLst>
      <p:ext uri="{BB962C8B-B14F-4D97-AF65-F5344CB8AC3E}">
        <p14:creationId xmlns:p14="http://schemas.microsoft.com/office/powerpoint/2010/main" val="622778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title="&quot;&quot;">
            <a:extLst>
              <a:ext uri="{FF2B5EF4-FFF2-40B4-BE49-F238E27FC236}">
                <a16:creationId xmlns:a16="http://schemas.microsoft.com/office/drawing/2014/main" id="{D8C9C160-861E-CA41-9293-1ECE5F6F2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599" y="1485900"/>
            <a:ext cx="1932012" cy="2097576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91A9D93-0391-024A-A96A-E8B44742AFAB}"/>
              </a:ext>
            </a:extLst>
          </p:cNvPr>
          <p:cNvSpPr>
            <a:spLocks noGrp="1"/>
          </p:cNvSpPr>
          <p:nvPr/>
        </p:nvSpPr>
        <p:spPr>
          <a:xfrm>
            <a:off x="3172260" y="1485900"/>
            <a:ext cx="2704588" cy="221002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Treaty</a:t>
            </a:r>
            <a:endParaRPr lang="en-US" sz="1800" dirty="0">
              <a:solidFill>
                <a:prstClr val="black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Formal (written) agreement between independent governments that have been ratified. An exchange of promises between governments.</a:t>
            </a:r>
          </a:p>
        </p:txBody>
      </p:sp>
      <p:pic>
        <p:nvPicPr>
          <p:cNvPr id="11" name="Picture 10" title="&quot;&quot;">
            <a:extLst>
              <a:ext uri="{FF2B5EF4-FFF2-40B4-BE49-F238E27FC236}">
                <a16:creationId xmlns:a16="http://schemas.microsoft.com/office/drawing/2014/main" id="{1B75DFAF-13CB-C941-BFE4-3C3732242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4633" y="1485900"/>
            <a:ext cx="2571415" cy="1561833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42C8DB0A-CC57-E14C-88EE-C3ABD95893C5}"/>
              </a:ext>
            </a:extLst>
          </p:cNvPr>
          <p:cNvSpPr txBox="1">
            <a:spLocks/>
          </p:cNvSpPr>
          <p:nvPr/>
        </p:nvSpPr>
        <p:spPr>
          <a:xfrm>
            <a:off x="8866441" y="1499656"/>
            <a:ext cx="2386776" cy="168245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lIns="0" tIns="0" rIns="0" bIns="0" rtlCol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Governance</a:t>
            </a:r>
            <a:endParaRPr lang="en-US" dirty="0">
              <a:solidFill>
                <a:prstClr val="black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prstClr val="black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To have the authority to make decisions for a larger group of people, land or resources. 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11859216-9434-C14F-8FB2-0703AF6E153E}"/>
              </a:ext>
            </a:extLst>
          </p:cNvPr>
          <p:cNvSpPr txBox="1">
            <a:spLocks/>
          </p:cNvSpPr>
          <p:nvPr/>
        </p:nvSpPr>
        <p:spPr>
          <a:xfrm>
            <a:off x="8829865" y="4244818"/>
            <a:ext cx="2776919" cy="156183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lIns="0" tIns="0" rIns="0" bIns="0" rtlCol="0" anchor="t">
            <a:normAutofit lnSpcReduction="10000"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Sovereignty</a:t>
            </a:r>
            <a:endParaRPr lang="en-US" dirty="0"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A type of political power, exercised through a form </a:t>
            </a:r>
            <a:b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</a:br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of government over people, land, and resources. </a:t>
            </a:r>
            <a:endParaRPr lang="en-US" dirty="0">
              <a:solidFill>
                <a:prstClr val="black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4" name="Picture 13" title="&quot;&quot;">
            <a:extLst>
              <a:ext uri="{FF2B5EF4-FFF2-40B4-BE49-F238E27FC236}">
                <a16:creationId xmlns:a16="http://schemas.microsoft.com/office/drawing/2014/main" id="{CFDD459B-903C-B548-A36A-AA4F3C9FBE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3841" y="4244817"/>
            <a:ext cx="2591178" cy="1561833"/>
          </a:xfrm>
          <a:prstGeom prst="rect">
            <a:avLst/>
          </a:prstGeom>
        </p:spPr>
      </p:pic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A0AF9136-D7D7-2549-A273-9F59DDC58968}"/>
              </a:ext>
            </a:extLst>
          </p:cNvPr>
          <p:cNvSpPr>
            <a:spLocks noGrp="1"/>
          </p:cNvSpPr>
          <p:nvPr/>
        </p:nvSpPr>
        <p:spPr>
          <a:xfrm>
            <a:off x="3172260" y="4244818"/>
            <a:ext cx="2228796" cy="156183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18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Ratify</a:t>
            </a:r>
            <a:endParaRPr lang="en-US" sz="1800" dirty="0"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Approved by all of the parties to the treaty before the treaty can take effect.</a:t>
            </a:r>
          </a:p>
        </p:txBody>
      </p:sp>
      <p:pic>
        <p:nvPicPr>
          <p:cNvPr id="18" name="Picture 17" title="&quot;&quot;">
            <a:extLst>
              <a:ext uri="{FF2B5EF4-FFF2-40B4-BE49-F238E27FC236}">
                <a16:creationId xmlns:a16="http://schemas.microsoft.com/office/drawing/2014/main" id="{C206CD8B-59C7-0541-A0BB-E67171EEF7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1057" y="4317970"/>
            <a:ext cx="1911096" cy="1333217"/>
          </a:xfrm>
          <a:prstGeom prst="rect">
            <a:avLst/>
          </a:prstGeom>
        </p:spPr>
      </p:pic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Vocabiulary</a:t>
            </a:r>
            <a:r>
              <a:rPr lang="en-US" dirty="0" smtClean="0"/>
              <a:t>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861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9861176" cy="541020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Treaty Elements</a:t>
            </a:r>
            <a:endParaRPr lang="en-US" sz="4400" dirty="0"/>
          </a:p>
        </p:txBody>
      </p:sp>
      <p:graphicFrame>
        <p:nvGraphicFramePr>
          <p:cNvPr id="3" name="Content Placeholder 3" title="&quot;&quot;">
            <a:extLst>
              <a:ext uri="{FF2B5EF4-FFF2-40B4-BE49-F238E27FC236}">
                <a16:creationId xmlns:a16="http://schemas.microsoft.com/office/drawing/2014/main" id="{AEA3F22E-E0EB-6F44-B236-2E297483B3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1127597"/>
              </p:ext>
            </p:extLst>
          </p:nvPr>
        </p:nvGraphicFramePr>
        <p:xfrm>
          <a:off x="1004046" y="1782762"/>
          <a:ext cx="1019735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39558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10505202" cy="647700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In your groups, discuss these questions:</a:t>
            </a:r>
            <a:endParaRPr lang="en-US" sz="4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6C0B93-CAE8-2B4F-959B-916DC186B461}"/>
              </a:ext>
            </a:extLst>
          </p:cNvPr>
          <p:cNvSpPr txBox="1">
            <a:spLocks/>
          </p:cNvSpPr>
          <p:nvPr/>
        </p:nvSpPr>
        <p:spPr>
          <a:xfrm>
            <a:off x="1004046" y="1923393"/>
            <a:ext cx="10197354" cy="37916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marL="457200" indent="-4572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What did you keep at the end of the rounds and why?</a:t>
            </a:r>
          </a:p>
          <a:p>
            <a:pPr marL="457200" indent="-4572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How did it feel giving up these things from round 1 to round 5?</a:t>
            </a:r>
          </a:p>
          <a:p>
            <a:pPr marL="457200" indent="-4572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If you were responsible for a group of people would you make different choices?</a:t>
            </a:r>
          </a:p>
          <a:p>
            <a:pPr marL="457200" indent="-4572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How do you think leaders of tribes felt as they experienced so much being taken?</a:t>
            </a:r>
          </a:p>
        </p:txBody>
      </p:sp>
    </p:spTree>
    <p:extLst>
      <p:ext uri="{BB962C8B-B14F-4D97-AF65-F5344CB8AC3E}">
        <p14:creationId xmlns:p14="http://schemas.microsoft.com/office/powerpoint/2010/main" val="2974448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16C0B93-CAE8-2B4F-959B-916DC186B461}"/>
              </a:ext>
            </a:extLst>
          </p:cNvPr>
          <p:cNvSpPr txBox="1">
            <a:spLocks/>
          </p:cNvSpPr>
          <p:nvPr/>
        </p:nvSpPr>
        <p:spPr>
          <a:xfrm>
            <a:off x="990600" y="1902057"/>
            <a:ext cx="3276600" cy="240171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algn="l">
              <a:lnSpc>
                <a:spcPct val="110000"/>
              </a:lnSpc>
              <a:spcAft>
                <a:spcPts val="1200"/>
              </a:spcAft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Much of our current U.S. land was acquired by treaties from Tribes and European nations</a:t>
            </a:r>
          </a:p>
        </p:txBody>
      </p:sp>
      <p:pic>
        <p:nvPicPr>
          <p:cNvPr id="7" name="Picture 2" descr="Related image">
            <a:extLst>
              <a:ext uri="{FF2B5EF4-FFF2-40B4-BE49-F238E27FC236}">
                <a16:creationId xmlns:a16="http://schemas.microsoft.com/office/drawing/2014/main" id="{8559A984-2E1B-574F-B21B-911198273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152" y="1397638"/>
            <a:ext cx="6550646" cy="406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Where the U.S Got its 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909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07C023760E4B43B88CA40098E6CCFF" ma:contentTypeVersion="7" ma:contentTypeDescription="Create a new document." ma:contentTypeScope="" ma:versionID="932c66335bf254f2b214dd195c90a42f">
  <xsd:schema xmlns:xsd="http://www.w3.org/2001/XMLSchema" xmlns:xs="http://www.w3.org/2001/XMLSchema" xmlns:p="http://schemas.microsoft.com/office/2006/metadata/properties" xmlns:ns1="http://schemas.microsoft.com/sharepoint/v3" xmlns:ns2="34fb217e-71e5-45f5-ac12-57a9bc5aa8c7" xmlns:ns3="54031767-dd6d-417c-ab73-583408f47564" targetNamespace="http://schemas.microsoft.com/office/2006/metadata/properties" ma:root="true" ma:fieldsID="85307702f587d59a8b580de5524f7e2a" ns1:_="" ns2:_="" ns3:_="">
    <xsd:import namespace="http://schemas.microsoft.com/sharepoint/v3"/>
    <xsd:import namespace="34fb217e-71e5-45f5-ac12-57a9bc5aa8c7"/>
    <xsd:import namespace="54031767-dd6d-417c-ab73-583408f4756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Estimated_x0020_Creation_x0020_Date" minOccurs="0"/>
                <xsd:element ref="ns2:Remediation_x0020_Date" minOccurs="0"/>
                <xsd:element ref="ns2:Priorit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fb217e-71e5-45f5-ac12-57a9bc5aa8c7" elementFormDefault="qualified">
    <xsd:import namespace="http://schemas.microsoft.com/office/2006/documentManagement/types"/>
    <xsd:import namespace="http://schemas.microsoft.com/office/infopath/2007/PartnerControls"/>
    <xsd:element name="Estimated_x0020_Creation_x0020_Date" ma:index="6" nillable="true" ma:displayName="Estimated Creation Date" ma:format="DateOnly" ma:internalName="Estimated_x0020_Creation_x0020_Date" ma:readOnly="false">
      <xsd:simpleType>
        <xsd:restriction base="dms:DateTime"/>
      </xsd:simpleType>
    </xsd:element>
    <xsd:element name="Remediation_x0020_Date" ma:index="7" nillable="true" ma:displayName="Remediation Date" ma:default="[today]" ma:format="DateOnly" ma:internalName="Remediation_x0020_Date" ma:readOnly="false">
      <xsd:simpleType>
        <xsd:restriction base="dms:DateTime"/>
      </xsd:simpleType>
    </xsd:element>
    <xsd:element name="Priority" ma:index="8" nillable="true" ma:displayName="Priority" ma:default="New" ma:description="What Priority Level Is This Document?" ma:format="RadioButtons" ma:internalName="Priority" ma:readOnly="false">
      <xsd:simpleType>
        <xsd:restriction base="dms:Choice">
          <xsd:enumeration value="New"/>
          <xsd:enumeration value="Legacy"/>
          <xsd:enumeration value="Tier 1"/>
          <xsd:enumeration value="Tier 2"/>
          <xsd:enumeration value="Tier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31767-dd6d-417c-ab73-583408f4756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mediation_x0020_Date xmlns="34fb217e-71e5-45f5-ac12-57a9bc5aa8c7">2020-08-07T16:36:59+00:00</Remediation_x0020_Date>
    <Priority xmlns="34fb217e-71e5-45f5-ac12-57a9bc5aa8c7">New</Priority>
    <PublishingExpirationDate xmlns="http://schemas.microsoft.com/sharepoint/v3" xsi:nil="true"/>
    <PublishingStartDate xmlns="http://schemas.microsoft.com/sharepoint/v3" xsi:nil="true"/>
    <Estimated_x0020_Creation_x0020_Date xmlns="34fb217e-71e5-45f5-ac12-57a9bc5aa8c7" xsi:nil="true"/>
  </documentManagement>
</p:properties>
</file>

<file path=customXml/itemProps1.xml><?xml version="1.0" encoding="utf-8"?>
<ds:datastoreItem xmlns:ds="http://schemas.openxmlformats.org/officeDocument/2006/customXml" ds:itemID="{0C8C35DD-8E67-499C-BB4E-0A5F5AFE557E}"/>
</file>

<file path=customXml/itemProps2.xml><?xml version="1.0" encoding="utf-8"?>
<ds:datastoreItem xmlns:ds="http://schemas.openxmlformats.org/officeDocument/2006/customXml" ds:itemID="{ADF17B82-88A9-424D-8F44-0BB5F29FAAA2}"/>
</file>

<file path=customXml/itemProps3.xml><?xml version="1.0" encoding="utf-8"?>
<ds:datastoreItem xmlns:ds="http://schemas.openxmlformats.org/officeDocument/2006/customXml" ds:itemID="{EAF9FBAA-0AD3-4478-86C5-09694BFB9DFC}"/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437</Words>
  <Application>Microsoft Office PowerPoint</Application>
  <PresentationFormat>Widescreen</PresentationFormat>
  <Paragraphs>56</Paragraphs>
  <Slides>12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Helvetica Neue</vt:lpstr>
      <vt:lpstr>Helvetica Neue Light</vt:lpstr>
      <vt:lpstr>Helvetica Neue Medium</vt:lpstr>
      <vt:lpstr>Palatino Linotype</vt:lpstr>
      <vt:lpstr>Times New Roman</vt:lpstr>
      <vt:lpstr>Office Theme</vt:lpstr>
      <vt:lpstr> Treaty</vt:lpstr>
      <vt:lpstr>Essential Questions</vt:lpstr>
      <vt:lpstr>Vocabulary Graphic Organizer</vt:lpstr>
      <vt:lpstr>What are treaties and why are they created?</vt:lpstr>
      <vt:lpstr>Vocabulary</vt:lpstr>
      <vt:lpstr>Vocabiulary 2</vt:lpstr>
      <vt:lpstr>Treaty Elements</vt:lpstr>
      <vt:lpstr>In your groups, discuss these questions:</vt:lpstr>
      <vt:lpstr>Where the U.S Got its Land</vt:lpstr>
      <vt:lpstr>Ancestral Territory Map</vt:lpstr>
      <vt:lpstr>Famous Treaties</vt:lpstr>
      <vt:lpstr>Journal Reflection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Cow Creek  Umpqua Tribe</dc:title>
  <dc:creator>Valerie Brodnikova</dc:creator>
  <cp:lastModifiedBy>RUDY Peter - ODE</cp:lastModifiedBy>
  <cp:revision>101</cp:revision>
  <dcterms:created xsi:type="dcterms:W3CDTF">2019-04-26T16:05:13Z</dcterms:created>
  <dcterms:modified xsi:type="dcterms:W3CDTF">2020-08-07T16:23:18Z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0x0101005007C023760E4B43B88CA40098E6CCFF</vt:lpwstr>
  </property>
</Properties>
</file>