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notesSlides/notesSlide20.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50"/>
  </p:notesMasterIdLst>
  <p:handoutMasterIdLst>
    <p:handoutMasterId r:id="rId51"/>
  </p:handoutMasterIdLst>
  <p:sldIdLst>
    <p:sldId id="293" r:id="rId2"/>
    <p:sldId id="294" r:id="rId3"/>
    <p:sldId id="295" r:id="rId4"/>
    <p:sldId id="296" r:id="rId5"/>
    <p:sldId id="297" r:id="rId6"/>
    <p:sldId id="298" r:id="rId7"/>
    <p:sldId id="299" r:id="rId8"/>
    <p:sldId id="300" r:id="rId9"/>
    <p:sldId id="333" r:id="rId10"/>
    <p:sldId id="326" r:id="rId11"/>
    <p:sldId id="266" r:id="rId12"/>
    <p:sldId id="327" r:id="rId13"/>
    <p:sldId id="268" r:id="rId14"/>
    <p:sldId id="269" r:id="rId15"/>
    <p:sldId id="270" r:id="rId16"/>
    <p:sldId id="334" r:id="rId17"/>
    <p:sldId id="272" r:id="rId18"/>
    <p:sldId id="273" r:id="rId19"/>
    <p:sldId id="274" r:id="rId20"/>
    <p:sldId id="275" r:id="rId21"/>
    <p:sldId id="276" r:id="rId22"/>
    <p:sldId id="315" r:id="rId23"/>
    <p:sldId id="316" r:id="rId24"/>
    <p:sldId id="317" r:id="rId25"/>
    <p:sldId id="318" r:id="rId26"/>
    <p:sldId id="319" r:id="rId27"/>
    <p:sldId id="320" r:id="rId28"/>
    <p:sldId id="321" r:id="rId29"/>
    <p:sldId id="322" r:id="rId30"/>
    <p:sldId id="323" r:id="rId31"/>
    <p:sldId id="324" r:id="rId32"/>
    <p:sldId id="325" r:id="rId33"/>
    <p:sldId id="301" r:id="rId34"/>
    <p:sldId id="306" r:id="rId35"/>
    <p:sldId id="260" r:id="rId36"/>
    <p:sldId id="279" r:id="rId37"/>
    <p:sldId id="261" r:id="rId38"/>
    <p:sldId id="328" r:id="rId39"/>
    <p:sldId id="329" r:id="rId40"/>
    <p:sldId id="330" r:id="rId41"/>
    <p:sldId id="331" r:id="rId42"/>
    <p:sldId id="309" r:id="rId43"/>
    <p:sldId id="308" r:id="rId44"/>
    <p:sldId id="332" r:id="rId45"/>
    <p:sldId id="267" r:id="rId46"/>
    <p:sldId id="311" r:id="rId47"/>
    <p:sldId id="312" r:id="rId48"/>
    <p:sldId id="31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14"/>
    <p:restoredTop sz="83211"/>
  </p:normalViewPr>
  <p:slideViewPr>
    <p:cSldViewPr snapToGrid="0" snapToObjects="1">
      <p:cViewPr varScale="1">
        <p:scale>
          <a:sx n="40" d="100"/>
          <a:sy n="40" d="100"/>
        </p:scale>
        <p:origin x="66"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E6C3BB-62DD-DC46-AE6C-CEAE86B6AE95}" type="datetimeFigureOut">
              <a:rPr lang="en-US" smtClean="0"/>
              <a:t>11/18/2019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8D4DB1-7B6F-7642-AF16-AA52F674127B}" type="slidenum">
              <a:rPr lang="en-US" smtClean="0"/>
              <a:t>‹#›</a:t>
            </a:fld>
            <a:endParaRPr lang="en-US"/>
          </a:p>
        </p:txBody>
      </p:sp>
    </p:spTree>
    <p:extLst>
      <p:ext uri="{BB962C8B-B14F-4D97-AF65-F5344CB8AC3E}">
        <p14:creationId xmlns:p14="http://schemas.microsoft.com/office/powerpoint/2010/main" val="78393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58742-77BD-3948-A457-B6284C333EEC}" type="datetimeFigureOut">
              <a:rPr lang="en-US" smtClean="0"/>
              <a:t>11/18/2019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B5CAC-4D08-CE41-B9C4-55A9C447F8F7}" type="slidenum">
              <a:rPr lang="en-US" smtClean="0"/>
              <a:t>‹#›</a:t>
            </a:fld>
            <a:endParaRPr lang="en-US" dirty="0"/>
          </a:p>
        </p:txBody>
      </p:sp>
    </p:spTree>
    <p:extLst>
      <p:ext uri="{BB962C8B-B14F-4D97-AF65-F5344CB8AC3E}">
        <p14:creationId xmlns:p14="http://schemas.microsoft.com/office/powerpoint/2010/main" val="18756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57785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296" name="Google Shape;296;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ms-MY" sz="1400" b="0" i="0" u="none" strike="noStrike" cap="none">
                <a:solidFill>
                  <a:srgbClr val="000000"/>
                </a:solidFill>
                <a:latin typeface="Calibri"/>
                <a:ea typeface="Calibri"/>
                <a:cs typeface="Calibri"/>
                <a:sym typeface="Calibri"/>
              </a:rPr>
              <a:t>18</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304" name="Google Shape;304;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ms-MY" sz="1400" b="0" i="0" u="none" strike="noStrike" cap="none">
                <a:solidFill>
                  <a:srgbClr val="000000"/>
                </a:solidFill>
                <a:latin typeface="Calibri"/>
                <a:ea typeface="Calibri"/>
                <a:cs typeface="Calibri"/>
                <a:sym typeface="Calibri"/>
              </a:rPr>
              <a:t>19</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314" name="Google Shape;314;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ms-MY" sz="1400" b="0" i="0" u="none" strike="noStrike" cap="none">
                <a:solidFill>
                  <a:srgbClr val="000000"/>
                </a:solidFill>
                <a:latin typeface="Calibri"/>
                <a:ea typeface="Calibri"/>
                <a:cs typeface="Calibri"/>
                <a:sym typeface="Calibri"/>
              </a:rPr>
              <a:t>20</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dirty="0"/>
          </a:p>
        </p:txBody>
      </p:sp>
      <p:sp>
        <p:nvSpPr>
          <p:cNvPr id="321" name="Google Shape;32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ms-MY"/>
              <a:t>21</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B5CAC-4D08-CE41-B9C4-55A9C447F8F7}" type="slidenum">
              <a:rPr lang="en-US" smtClean="0"/>
              <a:t>25</a:t>
            </a:fld>
            <a:endParaRPr lang="en-US" dirty="0"/>
          </a:p>
        </p:txBody>
      </p:sp>
    </p:spTree>
    <p:extLst>
      <p:ext uri="{BB962C8B-B14F-4D97-AF65-F5344CB8AC3E}">
        <p14:creationId xmlns:p14="http://schemas.microsoft.com/office/powerpoint/2010/main" val="3952217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a:t>
            </a:r>
            <a:r>
              <a:rPr lang="en-US" baseline="30000" dirty="0"/>
              <a:t>th</a:t>
            </a:r>
            <a:r>
              <a:rPr lang="en-US" dirty="0"/>
              <a:t> annual </a:t>
            </a:r>
            <a:r>
              <a:rPr lang="en-US" dirty="0" err="1"/>
              <a:t>plankhouse</a:t>
            </a:r>
            <a:r>
              <a:rPr lang="en-US" dirty="0"/>
              <a:t> gathering</a:t>
            </a:r>
          </a:p>
        </p:txBody>
      </p:sp>
      <p:sp>
        <p:nvSpPr>
          <p:cNvPr id="4" name="Slide Number Placeholder 3"/>
          <p:cNvSpPr>
            <a:spLocks noGrp="1"/>
          </p:cNvSpPr>
          <p:nvPr>
            <p:ph type="sldNum" sz="quarter" idx="10"/>
          </p:nvPr>
        </p:nvSpPr>
        <p:spPr/>
        <p:txBody>
          <a:bodyPr/>
          <a:lstStyle/>
          <a:p>
            <a:fld id="{E2B63952-BBA8-4838-A0CF-80F9272645AB}" type="slidenum">
              <a:rPr lang="en-US" smtClean="0"/>
              <a:t>35</a:t>
            </a:fld>
            <a:endParaRPr lang="en-US"/>
          </a:p>
        </p:txBody>
      </p:sp>
    </p:spTree>
    <p:extLst>
      <p:ext uri="{BB962C8B-B14F-4D97-AF65-F5344CB8AC3E}">
        <p14:creationId xmlns:p14="http://schemas.microsoft.com/office/powerpoint/2010/main" val="755214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B5CAC-4D08-CE41-B9C4-55A9C447F8F7}" type="slidenum">
              <a:rPr lang="en-US" smtClean="0"/>
              <a:t>36</a:t>
            </a:fld>
            <a:endParaRPr lang="en-US" dirty="0"/>
          </a:p>
        </p:txBody>
      </p:sp>
    </p:spTree>
    <p:extLst>
      <p:ext uri="{BB962C8B-B14F-4D97-AF65-F5344CB8AC3E}">
        <p14:creationId xmlns:p14="http://schemas.microsoft.com/office/powerpoint/2010/main" val="478876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B5CAC-4D08-CE41-B9C4-55A9C447F8F7}" type="slidenum">
              <a:rPr lang="en-US" smtClean="0"/>
              <a:t>37</a:t>
            </a:fld>
            <a:endParaRPr lang="en-US" dirty="0"/>
          </a:p>
        </p:txBody>
      </p:sp>
    </p:spTree>
    <p:extLst>
      <p:ext uri="{BB962C8B-B14F-4D97-AF65-F5344CB8AC3E}">
        <p14:creationId xmlns:p14="http://schemas.microsoft.com/office/powerpoint/2010/main" val="254375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EB5CAC-4D08-CE41-B9C4-55A9C447F8F7}" type="slidenum">
              <a:rPr lang="en-US" smtClean="0"/>
              <a:t>44</a:t>
            </a:fld>
            <a:endParaRPr lang="en-US" dirty="0"/>
          </a:p>
        </p:txBody>
      </p:sp>
    </p:spTree>
    <p:extLst>
      <p:ext uri="{BB962C8B-B14F-4D97-AF65-F5344CB8AC3E}">
        <p14:creationId xmlns:p14="http://schemas.microsoft.com/office/powerpoint/2010/main" val="752523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B5CAC-4D08-CE41-B9C4-55A9C447F8F7}" type="slidenum">
              <a:rPr lang="en-US" smtClean="0"/>
              <a:t>45</a:t>
            </a:fld>
            <a:endParaRPr lang="en-US"/>
          </a:p>
        </p:txBody>
      </p:sp>
    </p:spTree>
    <p:extLst>
      <p:ext uri="{BB962C8B-B14F-4D97-AF65-F5344CB8AC3E}">
        <p14:creationId xmlns:p14="http://schemas.microsoft.com/office/powerpoint/2010/main" val="181462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r>
              <a:rPr lang="ms-MY"/>
              <a:t>Need to add the stuff under..</a:t>
            </a:r>
            <a:endParaRPr/>
          </a:p>
        </p:txBody>
      </p:sp>
      <p:sp>
        <p:nvSpPr>
          <p:cNvPr id="181" name="Google Shape;18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ms-MY"/>
              <a:t>10</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B5CAC-4D08-CE41-B9C4-55A9C447F8F7}" type="slidenum">
              <a:rPr lang="en-US" smtClean="0"/>
              <a:t>48</a:t>
            </a:fld>
            <a:endParaRPr lang="en-US" dirty="0"/>
          </a:p>
        </p:txBody>
      </p:sp>
    </p:spTree>
    <p:extLst>
      <p:ext uri="{BB962C8B-B14F-4D97-AF65-F5344CB8AC3E}">
        <p14:creationId xmlns:p14="http://schemas.microsoft.com/office/powerpoint/2010/main" val="357385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p:txBody>
      </p:sp>
      <p:sp>
        <p:nvSpPr>
          <p:cNvPr id="219" name="Google Shape;219;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ms-MY" sz="1400" b="0" i="0" u="none" strike="noStrike" cap="none">
                <a:solidFill>
                  <a:srgbClr val="000000"/>
                </a:solidFill>
                <a:latin typeface="Calibri"/>
                <a:ea typeface="Calibri"/>
                <a:cs typeface="Calibri"/>
                <a:sym typeface="Calibri"/>
              </a:rPr>
              <a:t>11</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endParaRPr dirty="0"/>
          </a:p>
        </p:txBody>
      </p:sp>
      <p:sp>
        <p:nvSpPr>
          <p:cNvPr id="226" name="Google Shape;226;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ms-MY" sz="1400" b="0" i="0" u="none" strike="noStrike" cap="none">
                <a:solidFill>
                  <a:srgbClr val="000000"/>
                </a:solidFill>
                <a:latin typeface="Calibri"/>
                <a:ea typeface="Calibri"/>
                <a:cs typeface="Calibri"/>
                <a:sym typeface="Calibri"/>
              </a:rPr>
              <a:t>12</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marR="0" lvl="0" indent="-82550" algn="l" rtl="0">
              <a:lnSpc>
                <a:spcPct val="100000"/>
              </a:lnSpc>
              <a:spcBef>
                <a:spcPts val="0"/>
              </a:spcBef>
              <a:spcAft>
                <a:spcPts val="0"/>
              </a:spcAft>
              <a:buClr>
                <a:schemeClr val="dk1"/>
              </a:buClr>
              <a:buSzPts val="1400"/>
              <a:buFont typeface="Arial"/>
              <a:buNone/>
            </a:pPr>
            <a:endParaRPr sz="1200" b="0" i="0" u="none" strike="noStrike" cap="none" dirty="0">
              <a:solidFill>
                <a:schemeClr val="dk1"/>
              </a:solidFill>
              <a:latin typeface="Calibri"/>
              <a:ea typeface="Calibri"/>
              <a:cs typeface="Calibri"/>
              <a:sym typeface="Calibri"/>
            </a:endParaRPr>
          </a:p>
          <a:p>
            <a:pPr marL="171450" marR="0" lvl="0" indent="-82550" algn="l" rtl="0">
              <a:lnSpc>
                <a:spcPct val="100000"/>
              </a:lnSpc>
              <a:spcBef>
                <a:spcPts val="0"/>
              </a:spcBef>
              <a:spcAft>
                <a:spcPts val="0"/>
              </a:spcAft>
              <a:buClr>
                <a:schemeClr val="dk1"/>
              </a:buClr>
              <a:buSzPts val="1400"/>
              <a:buFont typeface="Arial"/>
              <a:buNone/>
            </a:pPr>
            <a:endParaRPr sz="1200" b="0" i="0" u="none" strike="noStrike" cap="none" dirty="0">
              <a:solidFill>
                <a:schemeClr val="dk1"/>
              </a:solidFill>
              <a:latin typeface="Calibri"/>
              <a:ea typeface="Calibri"/>
              <a:cs typeface="Calibri"/>
              <a:sym typeface="Calibri"/>
            </a:endParaRPr>
          </a:p>
          <a:p>
            <a:pPr marL="171450" marR="0" lvl="0" indent="-82550" algn="l" rtl="0">
              <a:lnSpc>
                <a:spcPct val="100000"/>
              </a:lnSpc>
              <a:spcBef>
                <a:spcPts val="0"/>
              </a:spcBef>
              <a:spcAft>
                <a:spcPts val="0"/>
              </a:spcAft>
              <a:buClr>
                <a:schemeClr val="dk1"/>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38" name="Google Shape;238;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ms-MY" sz="1400" b="0" i="0" u="none" strike="noStrike" cap="none">
                <a:solidFill>
                  <a:srgbClr val="000000"/>
                </a:solidFill>
                <a:latin typeface="Calibri"/>
                <a:ea typeface="Calibri"/>
                <a:cs typeface="Calibri"/>
                <a:sym typeface="Calibri"/>
              </a:rPr>
              <a:t>13</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246" name="Google Shape;246;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ms-MY" sz="1400" b="0" i="0" u="none" strike="noStrike" cap="none">
                <a:solidFill>
                  <a:srgbClr val="000000"/>
                </a:solidFill>
                <a:latin typeface="Calibri"/>
                <a:ea typeface="Calibri"/>
                <a:cs typeface="Calibri"/>
                <a:sym typeface="Calibri"/>
              </a:rPr>
              <a:t>14</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 marR="0" lvl="0" indent="0" algn="l" rtl="0">
              <a:lnSpc>
                <a:spcPct val="100000"/>
              </a:lnSpc>
              <a:spcBef>
                <a:spcPts val="0"/>
              </a:spcBef>
              <a:spcAft>
                <a:spcPts val="0"/>
              </a:spcAft>
              <a:buClr>
                <a:schemeClr val="dk1"/>
              </a:buClr>
              <a:buSzPts val="1400"/>
              <a:buFont typeface="Arial"/>
              <a:buNone/>
            </a:pPr>
            <a:endParaRPr dirty="0"/>
          </a:p>
        </p:txBody>
      </p:sp>
      <p:sp>
        <p:nvSpPr>
          <p:cNvPr id="265" name="Google Shape;265;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ms-MY" sz="1400" b="0" i="0" u="none" strike="noStrike" cap="none">
                <a:solidFill>
                  <a:srgbClr val="000000"/>
                </a:solidFill>
                <a:latin typeface="Calibri"/>
                <a:ea typeface="Calibri"/>
                <a:cs typeface="Calibri"/>
                <a:sym typeface="Calibri"/>
              </a:rPr>
              <a:t>15</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 marR="0" lvl="0" indent="0" algn="l" rtl="0">
              <a:lnSpc>
                <a:spcPct val="100000"/>
              </a:lnSpc>
              <a:spcBef>
                <a:spcPts val="0"/>
              </a:spcBef>
              <a:spcAft>
                <a:spcPts val="0"/>
              </a:spcAft>
              <a:buClr>
                <a:schemeClr val="dk1"/>
              </a:buClr>
              <a:buSzPts val="1400"/>
              <a:buFont typeface="Arial"/>
              <a:buNone/>
            </a:pPr>
            <a:endParaRPr dirty="0"/>
          </a:p>
        </p:txBody>
      </p:sp>
      <p:sp>
        <p:nvSpPr>
          <p:cNvPr id="265" name="Google Shape;265;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ms-MY" sz="1400" b="0" i="0" u="none" strike="noStrike" cap="none">
                <a:solidFill>
                  <a:srgbClr val="000000"/>
                </a:solidFill>
                <a:latin typeface="Calibri"/>
                <a:ea typeface="Calibri"/>
                <a:cs typeface="Calibri"/>
                <a:sym typeface="Calibri"/>
              </a:rPr>
              <a:t>16</a:t>
            </a:fld>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78482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marR="0" lvl="0" indent="-82550" algn="l" rtl="0">
              <a:lnSpc>
                <a:spcPct val="100000"/>
              </a:lnSpc>
              <a:spcBef>
                <a:spcPts val="0"/>
              </a:spcBef>
              <a:spcAft>
                <a:spcPts val="0"/>
              </a:spcAft>
              <a:buClr>
                <a:schemeClr val="dk1"/>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86" name="Google Shape;28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ms-MY" sz="1400" b="0" i="0" u="none" strike="noStrike" cap="none">
                <a:solidFill>
                  <a:srgbClr val="000000"/>
                </a:solidFill>
                <a:latin typeface="Calibri"/>
                <a:ea typeface="Calibri"/>
                <a:cs typeface="Calibri"/>
                <a:sym typeface="Calibri"/>
              </a:rPr>
              <a:t>17</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BC47407-B212-6F47-A580-4CBF23AB492B}" type="datetimeFigureOut">
              <a:rPr lang="en-US" smtClean="0"/>
              <a:t>11/18/2019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C2366AA-4CFB-8C43-9F6D-FF7911F0CBA0}" type="slidenum">
              <a:rPr lang="en-US" smtClean="0"/>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47407-B212-6F47-A580-4CBF23AB492B}"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2366AA-4CFB-8C43-9F6D-FF7911F0CBA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47407-B212-6F47-A580-4CBF23AB492B}"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2366AA-4CFB-8C43-9F6D-FF7911F0CBA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26129" y="2935982"/>
            <a:ext cx="10515600" cy="1325563"/>
          </a:xfrm>
        </p:spPr>
        <p:txBody>
          <a:bodyPr/>
          <a:lstStyle>
            <a:lvl1pPr algn="ctr">
              <a:defRPr>
                <a:solidFill>
                  <a:schemeClr val="tx1"/>
                </a:solidFill>
              </a:defRPr>
            </a:lvl1pPr>
          </a:lstStyle>
          <a:p>
            <a:r>
              <a:rPr lang="en-US" dirty="0"/>
              <a:t>CLICK TO EDIT MASTER TITLE</a:t>
            </a:r>
          </a:p>
        </p:txBody>
      </p:sp>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85441" y="615148"/>
            <a:ext cx="5728403" cy="2136580"/>
          </a:xfrm>
          <a:prstGeom prst="rect">
            <a:avLst/>
          </a:prstGeom>
        </p:spPr>
      </p:pic>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12192000" cy="2103535"/>
          </a:xfrm>
          <a:prstGeom prst="rect">
            <a:avLst/>
          </a:prstGeom>
        </p:spPr>
      </p:pic>
      <p:sp>
        <p:nvSpPr>
          <p:cNvPr id="7"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504829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237" y="138547"/>
            <a:ext cx="11899392" cy="793583"/>
          </a:xfrm>
        </p:spPr>
        <p:txBody>
          <a:bodyPr>
            <a:normAutofit/>
          </a:bodyPr>
          <a:lstStyle>
            <a:lvl1pPr algn="l">
              <a:defRPr sz="3600">
                <a:solidFill>
                  <a:schemeClr val="tx1"/>
                </a:solidFill>
              </a:defRPr>
            </a:lvl1pPr>
          </a:lstStyle>
          <a:p>
            <a:r>
              <a:rPr lang="en-US" dirty="0"/>
              <a:t>CLICK TO EDIT MASTER TITLE STYLE</a:t>
            </a:r>
          </a:p>
        </p:txBody>
      </p:sp>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62069" y="5594283"/>
            <a:ext cx="2629931" cy="980912"/>
          </a:xfrm>
          <a:prstGeom prst="rect">
            <a:avLst/>
          </a:prstGeom>
        </p:spPr>
      </p:pic>
      <p:sp>
        <p:nvSpPr>
          <p:cNvPr id="6"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66254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47407-B212-6F47-A580-4CBF23AB492B}"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2366AA-4CFB-8C43-9F6D-FF7911F0CB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BC47407-B212-6F47-A580-4CBF23AB492B}" type="datetimeFigureOut">
              <a:rPr lang="en-US" smtClean="0"/>
              <a:t>11/18/2019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C2366AA-4CFB-8C43-9F6D-FF7911F0CBA0}"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C47407-B212-6F47-A580-4CBF23AB492B}" type="datetimeFigureOut">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2366AA-4CFB-8C43-9F6D-FF7911F0CB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C47407-B212-6F47-A580-4CBF23AB492B}" type="datetimeFigureOut">
              <a:rPr lang="en-US" smtClean="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2366AA-4CFB-8C43-9F6D-FF7911F0CB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C47407-B212-6F47-A580-4CBF23AB492B}" type="datetimeFigureOut">
              <a:rPr lang="en-US" smtClean="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2366AA-4CFB-8C43-9F6D-FF7911F0CB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47407-B212-6F47-A580-4CBF23AB492B}" type="datetimeFigureOut">
              <a:rPr lang="en-US" smtClean="0"/>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2366AA-4CFB-8C43-9F6D-FF7911F0CBA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BC47407-B212-6F47-A580-4CBF23AB492B}" type="datetimeFigureOut">
              <a:rPr lang="en-US" smtClean="0"/>
              <a:t>11/18/2019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C2366AA-4CFB-8C43-9F6D-FF7911F0CBA0}"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BC47407-B212-6F47-A580-4CBF23AB492B}" type="datetimeFigureOut">
              <a:rPr lang="en-US" smtClean="0"/>
              <a:t>11/18/2019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C2366AA-4CFB-8C43-9F6D-FF7911F0CBA0}"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BC47407-B212-6F47-A580-4CBF23AB492B}" type="datetimeFigureOut">
              <a:rPr lang="en-US" smtClean="0"/>
              <a:t>11/18/2019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C2366AA-4CFB-8C43-9F6D-FF7911F0CBA0}"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ogle.com/search?q=confederated+tribes+of+siletz&amp;source=lnms&amp;tbm=isch&amp;sa=X&amp;ved=0ahUKEwiQ6pH_hdzjAhX8HDQIHXL8CvIQ_AUIEygD&amp;biw=1366&amp;bih=655"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hyperlink" Target="mailto:Sonyamj@ctsi.nsn.us" TargetMode="External"/><Relationship Id="rId3" Type="http://schemas.openxmlformats.org/officeDocument/2006/relationships/image" Target="../media/image6.jpeg"/><Relationship Id="rId7" Type="http://schemas.openxmlformats.org/officeDocument/2006/relationships/hyperlink" Target="mailto:Trinity.Minahan@ode.state.or.us"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mailto:Mercedes.Jones@grandronde.org" TargetMode="External"/><Relationship Id="rId5" Type="http://schemas.openxmlformats.org/officeDocument/2006/relationships/hyperlink" Target="mailto:Ramona.Halcomb@ode.state.or.us" TargetMode="External"/><Relationship Id="rId4" Type="http://schemas.openxmlformats.org/officeDocument/2006/relationships/hyperlink" Target="mailto:April.Campbell@ode.state.or.u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6000" dirty="0"/>
              <a:t>Tribal History / Shared History</a:t>
            </a:r>
            <a:br>
              <a:rPr lang="en-US" sz="6000" dirty="0"/>
            </a:br>
            <a:r>
              <a:rPr lang="en-US" dirty="0"/>
              <a:t/>
            </a:r>
            <a:br>
              <a:rPr lang="en-US" dirty="0"/>
            </a:br>
            <a:r>
              <a:rPr lang="en-US" i="1" dirty="0"/>
              <a:t>Lesson Plan Preview Event</a:t>
            </a:r>
            <a:r>
              <a:rPr lang="en-US" dirty="0"/>
              <a:t/>
            </a:r>
            <a:br>
              <a:rPr lang="en-US" dirty="0"/>
            </a:br>
            <a:r>
              <a:rPr lang="en-US" dirty="0"/>
              <a:t/>
            </a:r>
            <a:br>
              <a:rPr lang="en-US" dirty="0"/>
            </a:br>
            <a:r>
              <a:rPr lang="en-US" dirty="0"/>
              <a:t>August 20, 2019</a:t>
            </a:r>
          </a:p>
        </p:txBody>
      </p:sp>
      <p:pic>
        <p:nvPicPr>
          <p:cNvPr id="3" name="Picture 2" descr="C:\Users\minah\AppData\Local\Microsoft\Windows\INetCache\Content.MSO\DF350EF4.tmp">
            <a:extLst>
              <a:ext uri="{FF2B5EF4-FFF2-40B4-BE49-F238E27FC236}">
                <a16:creationId xmlns:a16="http://schemas.microsoft.com/office/drawing/2014/main" id="{422D6D26-011E-4C78-BA44-CB3203C511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466" y="-130030"/>
            <a:ext cx="1421615" cy="1409196"/>
          </a:xfrm>
          <a:prstGeom prst="rect">
            <a:avLst/>
          </a:prstGeom>
          <a:noFill/>
          <a:ln>
            <a:noFill/>
          </a:ln>
        </p:spPr>
      </p:pic>
    </p:spTree>
    <p:extLst>
      <p:ext uri="{BB962C8B-B14F-4D97-AF65-F5344CB8AC3E}">
        <p14:creationId xmlns:p14="http://schemas.microsoft.com/office/powerpoint/2010/main" val="367577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5213684" y="84148"/>
            <a:ext cx="6727413" cy="1293028"/>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4000"/>
              <a:buFont typeface="Century Gothic"/>
              <a:buNone/>
            </a:pPr>
            <a:r>
              <a:rPr lang="ms-MY"/>
              <a:t>Critical Orientations (6 P’s)</a:t>
            </a:r>
            <a:endParaRPr/>
          </a:p>
        </p:txBody>
      </p:sp>
      <p:sp>
        <p:nvSpPr>
          <p:cNvPr id="184" name="Google Shape;184;p9" title="&quot;&quot;"/>
          <p:cNvSpPr/>
          <p:nvPr/>
        </p:nvSpPr>
        <p:spPr>
          <a:xfrm>
            <a:off x="1474710" y="1377176"/>
            <a:ext cx="9451310" cy="3064195"/>
          </a:xfrm>
          <a:prstGeom prst="rightArrow">
            <a:avLst>
              <a:gd name="adj1" fmla="val 50000"/>
              <a:gd name="adj2" fmla="val 50000"/>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ibre Franklin"/>
              <a:buNone/>
            </a:pPr>
            <a:endParaRPr sz="1800">
              <a:solidFill>
                <a:schemeClr val="dk1"/>
              </a:solidFill>
              <a:latin typeface="Libre Franklin"/>
              <a:ea typeface="Libre Franklin"/>
              <a:cs typeface="Libre Franklin"/>
              <a:sym typeface="Libre Franklin"/>
            </a:endParaRPr>
          </a:p>
        </p:txBody>
      </p:sp>
      <p:sp>
        <p:nvSpPr>
          <p:cNvPr id="185" name="Google Shape;185;p9" title="&quot;&quot;"/>
          <p:cNvSpPr/>
          <p:nvPr/>
        </p:nvSpPr>
        <p:spPr>
          <a:xfrm>
            <a:off x="844994" y="1401103"/>
            <a:ext cx="11245406" cy="30642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6" name="Google Shape;186;p9" descr="Acknowledge Indigenous homelands where you teach&#10;" title="Place"/>
          <p:cNvGrpSpPr/>
          <p:nvPr/>
        </p:nvGrpSpPr>
        <p:grpSpPr>
          <a:xfrm>
            <a:off x="308232" y="2352147"/>
            <a:ext cx="1951381" cy="2783835"/>
            <a:chOff x="613033" y="2352147"/>
            <a:chExt cx="2488115" cy="2866455"/>
          </a:xfrm>
        </p:grpSpPr>
        <p:sp>
          <p:nvSpPr>
            <p:cNvPr id="187" name="Google Shape;187;p9"/>
            <p:cNvSpPr/>
            <p:nvPr/>
          </p:nvSpPr>
          <p:spPr>
            <a:xfrm>
              <a:off x="613033" y="2352147"/>
              <a:ext cx="1900766" cy="1114251"/>
            </a:xfrm>
            <a:custGeom>
              <a:avLst/>
              <a:gdLst/>
              <a:ahLst/>
              <a:cxnLst/>
              <a:rect l="l" t="t" r="r" b="b"/>
              <a:pathLst>
                <a:path w="1900766" h="1114251" extrusionOk="0">
                  <a:moveTo>
                    <a:pt x="0" y="185712"/>
                  </a:moveTo>
                  <a:cubicBezTo>
                    <a:pt x="0" y="83146"/>
                    <a:pt x="83146" y="0"/>
                    <a:pt x="185712" y="0"/>
                  </a:cubicBezTo>
                  <a:lnTo>
                    <a:pt x="1715054" y="0"/>
                  </a:lnTo>
                  <a:cubicBezTo>
                    <a:pt x="1817620" y="0"/>
                    <a:pt x="1900766" y="83146"/>
                    <a:pt x="1900766" y="185712"/>
                  </a:cubicBezTo>
                  <a:lnTo>
                    <a:pt x="1900766" y="928539"/>
                  </a:lnTo>
                  <a:cubicBezTo>
                    <a:pt x="1900766" y="1031105"/>
                    <a:pt x="1817620" y="1114251"/>
                    <a:pt x="1715054" y="1114251"/>
                  </a:cubicBezTo>
                  <a:lnTo>
                    <a:pt x="185712" y="1114251"/>
                  </a:lnTo>
                  <a:cubicBezTo>
                    <a:pt x="83146" y="1114251"/>
                    <a:pt x="0" y="1031105"/>
                    <a:pt x="0" y="928539"/>
                  </a:cubicBezTo>
                  <a:lnTo>
                    <a:pt x="0" y="185712"/>
                  </a:lnTo>
                  <a:close/>
                </a:path>
              </a:pathLst>
            </a:custGeom>
            <a:solidFill>
              <a:schemeClr val="accent1"/>
            </a:solidFill>
            <a:ln>
              <a:noFill/>
            </a:ln>
          </p:spPr>
          <p:txBody>
            <a:bodyPr spcFirstLastPara="1" wrap="square" lIns="130575" tIns="130575" rIns="130575" bIns="130575" anchor="ctr" anchorCtr="0">
              <a:noAutofit/>
            </a:bodyPr>
            <a:lstStyle/>
            <a:p>
              <a:pPr marL="0" marR="0" lvl="0" indent="0" algn="ctr" rtl="0">
                <a:lnSpc>
                  <a:spcPct val="90000"/>
                </a:lnSpc>
                <a:spcBef>
                  <a:spcPts val="0"/>
                </a:spcBef>
                <a:spcAft>
                  <a:spcPts val="0"/>
                </a:spcAft>
                <a:buClr>
                  <a:schemeClr val="lt1"/>
                </a:buClr>
                <a:buSzPts val="2000"/>
                <a:buFont typeface="Source Sans Pro"/>
                <a:buNone/>
              </a:pPr>
              <a:r>
                <a:rPr lang="ms-MY" sz="2000" b="0" i="0" u="none" strike="noStrike" cap="none" dirty="0">
                  <a:solidFill>
                    <a:schemeClr val="lt1"/>
                  </a:solidFill>
                  <a:latin typeface="Source Sans Pro"/>
                  <a:ea typeface="Source Sans Pro"/>
                  <a:cs typeface="Source Sans Pro"/>
                  <a:sym typeface="Source Sans Pro"/>
                </a:rPr>
                <a:t>PLACE</a:t>
              </a:r>
              <a:endParaRPr sz="2000" b="0" i="0" u="none" strike="noStrike" cap="none" dirty="0">
                <a:solidFill>
                  <a:schemeClr val="lt1"/>
                </a:solidFill>
                <a:latin typeface="Source Sans Pro"/>
                <a:ea typeface="Source Sans Pro"/>
                <a:cs typeface="Source Sans Pro"/>
                <a:sym typeface="Source Sans Pro"/>
              </a:endParaRPr>
            </a:p>
          </p:txBody>
        </p:sp>
        <p:grpSp>
          <p:nvGrpSpPr>
            <p:cNvPr id="188" name="Google Shape;188;p9"/>
            <p:cNvGrpSpPr/>
            <p:nvPr/>
          </p:nvGrpSpPr>
          <p:grpSpPr>
            <a:xfrm>
              <a:off x="1131231" y="3369908"/>
              <a:ext cx="1969917" cy="1848694"/>
              <a:chOff x="1332766" y="2571749"/>
              <a:chExt cx="1969917" cy="1848418"/>
            </a:xfrm>
          </p:grpSpPr>
          <p:cxnSp>
            <p:nvCxnSpPr>
              <p:cNvPr id="189" name="Google Shape;189;p9"/>
              <p:cNvCxnSpPr/>
              <p:nvPr/>
            </p:nvCxnSpPr>
            <p:spPr>
              <a:xfrm rot="5400000">
                <a:off x="1296252" y="2951898"/>
                <a:ext cx="761886" cy="1588"/>
              </a:xfrm>
              <a:prstGeom prst="straightConnector1">
                <a:avLst/>
              </a:prstGeom>
              <a:noFill/>
              <a:ln w="25400" cap="flat" cmpd="sng">
                <a:solidFill>
                  <a:schemeClr val="accent1"/>
                </a:solidFill>
                <a:prstDash val="solid"/>
                <a:round/>
                <a:headEnd type="none" w="sm" len="sm"/>
                <a:tailEnd type="triangle" w="med" len="med"/>
              </a:ln>
            </p:spPr>
          </p:cxnSp>
          <p:sp>
            <p:nvSpPr>
              <p:cNvPr id="190" name="Google Shape;190;p9"/>
              <p:cNvSpPr/>
              <p:nvPr/>
            </p:nvSpPr>
            <p:spPr>
              <a:xfrm>
                <a:off x="1332766" y="3057695"/>
                <a:ext cx="1969917" cy="136247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Source Sans Pro"/>
                  <a:buNone/>
                </a:pPr>
                <a:r>
                  <a:rPr lang="ms-MY" sz="1600" b="1" i="0" u="none" strike="noStrike" cap="none" dirty="0">
                    <a:solidFill>
                      <a:schemeClr val="dk1"/>
                    </a:solidFill>
                    <a:latin typeface="Source Sans Pro"/>
                    <a:ea typeface="Source Sans Pro"/>
                    <a:cs typeface="Source Sans Pro"/>
                    <a:sym typeface="Source Sans Pro"/>
                  </a:rPr>
                  <a:t>Acknowledge Indigenous homelands where you teach</a:t>
                </a:r>
                <a:endParaRPr sz="1600" b="1" i="0" u="none" strike="noStrike" cap="none" dirty="0">
                  <a:solidFill>
                    <a:schemeClr val="dk1"/>
                  </a:solidFill>
                  <a:latin typeface="Calibri"/>
                  <a:ea typeface="Calibri"/>
                  <a:cs typeface="Calibri"/>
                  <a:sym typeface="Calibri"/>
                </a:endParaRPr>
              </a:p>
            </p:txBody>
          </p:sp>
        </p:grpSp>
      </p:grpSp>
      <p:grpSp>
        <p:nvGrpSpPr>
          <p:cNvPr id="191" name="Google Shape;191;p9" descr="Focus on the diverse presence of Indigenous peoples today&#10;" title="Presence"/>
          <p:cNvGrpSpPr/>
          <p:nvPr/>
        </p:nvGrpSpPr>
        <p:grpSpPr>
          <a:xfrm>
            <a:off x="2029413" y="2352147"/>
            <a:ext cx="1549568" cy="3296748"/>
            <a:chOff x="2880765" y="2352147"/>
            <a:chExt cx="1975782" cy="3394591"/>
          </a:xfrm>
        </p:grpSpPr>
        <p:sp>
          <p:nvSpPr>
            <p:cNvPr id="192" name="Google Shape;192;p9"/>
            <p:cNvSpPr/>
            <p:nvPr/>
          </p:nvSpPr>
          <p:spPr>
            <a:xfrm>
              <a:off x="2880765" y="2352147"/>
              <a:ext cx="1900766" cy="1114251"/>
            </a:xfrm>
            <a:custGeom>
              <a:avLst/>
              <a:gdLst/>
              <a:ahLst/>
              <a:cxnLst/>
              <a:rect l="l" t="t" r="r" b="b"/>
              <a:pathLst>
                <a:path w="1900766" h="1114251" extrusionOk="0">
                  <a:moveTo>
                    <a:pt x="0" y="185712"/>
                  </a:moveTo>
                  <a:cubicBezTo>
                    <a:pt x="0" y="83146"/>
                    <a:pt x="83146" y="0"/>
                    <a:pt x="185712" y="0"/>
                  </a:cubicBezTo>
                  <a:lnTo>
                    <a:pt x="1715054" y="0"/>
                  </a:lnTo>
                  <a:cubicBezTo>
                    <a:pt x="1817620" y="0"/>
                    <a:pt x="1900766" y="83146"/>
                    <a:pt x="1900766" y="185712"/>
                  </a:cubicBezTo>
                  <a:lnTo>
                    <a:pt x="1900766" y="928539"/>
                  </a:lnTo>
                  <a:cubicBezTo>
                    <a:pt x="1900766" y="1031105"/>
                    <a:pt x="1817620" y="1114251"/>
                    <a:pt x="1715054" y="1114251"/>
                  </a:cubicBezTo>
                  <a:lnTo>
                    <a:pt x="185712" y="1114251"/>
                  </a:lnTo>
                  <a:cubicBezTo>
                    <a:pt x="83146" y="1114251"/>
                    <a:pt x="0" y="1031105"/>
                    <a:pt x="0" y="928539"/>
                  </a:cubicBezTo>
                  <a:lnTo>
                    <a:pt x="0" y="185712"/>
                  </a:lnTo>
                  <a:close/>
                </a:path>
              </a:pathLst>
            </a:custGeom>
            <a:solidFill>
              <a:schemeClr val="accent2"/>
            </a:solidFill>
            <a:ln>
              <a:noFill/>
            </a:ln>
          </p:spPr>
          <p:txBody>
            <a:bodyPr spcFirstLastPara="1" wrap="square" lIns="130575" tIns="130575" rIns="130575" bIns="130575" anchor="ctr" anchorCtr="0">
              <a:noAutofit/>
            </a:bodyPr>
            <a:lstStyle/>
            <a:p>
              <a:pPr marL="0" marR="0" lvl="0" indent="0" algn="ctr" rtl="0">
                <a:lnSpc>
                  <a:spcPct val="90000"/>
                </a:lnSpc>
                <a:spcBef>
                  <a:spcPts val="0"/>
                </a:spcBef>
                <a:spcAft>
                  <a:spcPts val="0"/>
                </a:spcAft>
                <a:buClr>
                  <a:schemeClr val="lt1"/>
                </a:buClr>
                <a:buSzPts val="1800"/>
                <a:buFont typeface="Source Sans Pro"/>
                <a:buNone/>
              </a:pPr>
              <a:r>
                <a:rPr lang="ms-MY" sz="1800" b="0" i="0" u="none" strike="noStrike" cap="none">
                  <a:solidFill>
                    <a:schemeClr val="lt1"/>
                  </a:solidFill>
                  <a:latin typeface="Source Sans Pro"/>
                  <a:ea typeface="Source Sans Pro"/>
                  <a:cs typeface="Source Sans Pro"/>
                  <a:sym typeface="Source Sans Pro"/>
                </a:rPr>
                <a:t>PRESENCE</a:t>
              </a:r>
              <a:endParaRPr sz="1800" b="0" i="0" u="none" strike="noStrike" cap="none">
                <a:solidFill>
                  <a:schemeClr val="lt1"/>
                </a:solidFill>
                <a:latin typeface="Source Sans Pro"/>
                <a:ea typeface="Source Sans Pro"/>
                <a:cs typeface="Source Sans Pro"/>
                <a:sym typeface="Source Sans Pro"/>
              </a:endParaRPr>
            </a:p>
          </p:txBody>
        </p:sp>
        <p:grpSp>
          <p:nvGrpSpPr>
            <p:cNvPr id="193" name="Google Shape;193;p9"/>
            <p:cNvGrpSpPr/>
            <p:nvPr/>
          </p:nvGrpSpPr>
          <p:grpSpPr>
            <a:xfrm>
              <a:off x="3180147" y="3358028"/>
              <a:ext cx="1676400" cy="2388710"/>
              <a:chOff x="2999093" y="2571749"/>
              <a:chExt cx="1676400" cy="2388354"/>
            </a:xfrm>
          </p:grpSpPr>
          <p:cxnSp>
            <p:nvCxnSpPr>
              <p:cNvPr id="194" name="Google Shape;194;p9"/>
              <p:cNvCxnSpPr/>
              <p:nvPr/>
            </p:nvCxnSpPr>
            <p:spPr>
              <a:xfrm rot="5400000">
                <a:off x="3277451" y="2951898"/>
                <a:ext cx="761886" cy="1588"/>
              </a:xfrm>
              <a:prstGeom prst="straightConnector1">
                <a:avLst/>
              </a:prstGeom>
              <a:noFill/>
              <a:ln w="25400" cap="flat" cmpd="sng">
                <a:solidFill>
                  <a:schemeClr val="accent2"/>
                </a:solidFill>
                <a:prstDash val="solid"/>
                <a:round/>
                <a:headEnd type="none" w="sm" len="sm"/>
                <a:tailEnd type="triangle" w="med" len="med"/>
              </a:ln>
            </p:spPr>
          </p:cxnSp>
          <p:sp>
            <p:nvSpPr>
              <p:cNvPr id="195" name="Google Shape;195;p9"/>
              <p:cNvSpPr/>
              <p:nvPr/>
            </p:nvSpPr>
            <p:spPr>
              <a:xfrm>
                <a:off x="2999093" y="3090649"/>
                <a:ext cx="1676400" cy="18694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Source Sans Pro"/>
                  <a:buNone/>
                </a:pPr>
                <a:r>
                  <a:rPr lang="ms-MY" sz="1600" b="1" i="0" u="none" strike="noStrike" cap="none" dirty="0">
                    <a:solidFill>
                      <a:schemeClr val="dk1"/>
                    </a:solidFill>
                    <a:latin typeface="Source Sans Pro"/>
                    <a:ea typeface="Source Sans Pro"/>
                    <a:cs typeface="Source Sans Pro"/>
                    <a:sym typeface="Source Sans Pro"/>
                  </a:rPr>
                  <a:t>Focus on the diverse presence of Indigenous peoples today</a:t>
                </a:r>
                <a:endParaRPr sz="1600" b="1" i="0" u="none" strike="noStrike" cap="none" dirty="0">
                  <a:solidFill>
                    <a:schemeClr val="dk1"/>
                  </a:solidFill>
                  <a:latin typeface="Calibri"/>
                  <a:ea typeface="Calibri"/>
                  <a:cs typeface="Calibri"/>
                  <a:sym typeface="Calibri"/>
                </a:endParaRPr>
              </a:p>
            </p:txBody>
          </p:sp>
        </p:grpSp>
      </p:grpSp>
      <p:grpSp>
        <p:nvGrpSpPr>
          <p:cNvPr id="196" name="Google Shape;196;p9" descr="Incorporate Indigenous perspectives into the curriculum&#10;" title="Perspectives"/>
          <p:cNvGrpSpPr/>
          <p:nvPr/>
        </p:nvGrpSpPr>
        <p:grpSpPr>
          <a:xfrm>
            <a:off x="4015558" y="2352148"/>
            <a:ext cx="1490734" cy="3421962"/>
            <a:chOff x="5148497" y="2352147"/>
            <a:chExt cx="1900766" cy="3523521"/>
          </a:xfrm>
        </p:grpSpPr>
        <p:sp>
          <p:nvSpPr>
            <p:cNvPr id="197" name="Google Shape;197;p9"/>
            <p:cNvSpPr/>
            <p:nvPr/>
          </p:nvSpPr>
          <p:spPr>
            <a:xfrm>
              <a:off x="5148497" y="2352147"/>
              <a:ext cx="1900766" cy="1114251"/>
            </a:xfrm>
            <a:custGeom>
              <a:avLst/>
              <a:gdLst/>
              <a:ahLst/>
              <a:cxnLst/>
              <a:rect l="l" t="t" r="r" b="b"/>
              <a:pathLst>
                <a:path w="1900766" h="1114251" extrusionOk="0">
                  <a:moveTo>
                    <a:pt x="0" y="185712"/>
                  </a:moveTo>
                  <a:cubicBezTo>
                    <a:pt x="0" y="83146"/>
                    <a:pt x="83146" y="0"/>
                    <a:pt x="185712" y="0"/>
                  </a:cubicBezTo>
                  <a:lnTo>
                    <a:pt x="1715054" y="0"/>
                  </a:lnTo>
                  <a:cubicBezTo>
                    <a:pt x="1817620" y="0"/>
                    <a:pt x="1900766" y="83146"/>
                    <a:pt x="1900766" y="185712"/>
                  </a:cubicBezTo>
                  <a:lnTo>
                    <a:pt x="1900766" y="928539"/>
                  </a:lnTo>
                  <a:cubicBezTo>
                    <a:pt x="1900766" y="1031105"/>
                    <a:pt x="1817620" y="1114251"/>
                    <a:pt x="1715054" y="1114251"/>
                  </a:cubicBezTo>
                  <a:lnTo>
                    <a:pt x="185712" y="1114251"/>
                  </a:lnTo>
                  <a:cubicBezTo>
                    <a:pt x="83146" y="1114251"/>
                    <a:pt x="0" y="1031105"/>
                    <a:pt x="0" y="928539"/>
                  </a:cubicBezTo>
                  <a:lnTo>
                    <a:pt x="0" y="185712"/>
                  </a:lnTo>
                  <a:close/>
                </a:path>
              </a:pathLst>
            </a:custGeom>
            <a:solidFill>
              <a:schemeClr val="accent3"/>
            </a:solidFill>
            <a:ln>
              <a:noFill/>
            </a:ln>
          </p:spPr>
          <p:txBody>
            <a:bodyPr spcFirstLastPara="1" wrap="square" lIns="130575" tIns="130575" rIns="130575" bIns="130575" anchor="ctr" anchorCtr="0">
              <a:noAutofit/>
            </a:bodyPr>
            <a:lstStyle/>
            <a:p>
              <a:pPr marL="0" marR="0" lvl="0" indent="0" algn="ctr" rtl="0">
                <a:lnSpc>
                  <a:spcPct val="90000"/>
                </a:lnSpc>
                <a:spcBef>
                  <a:spcPts val="0"/>
                </a:spcBef>
                <a:spcAft>
                  <a:spcPts val="0"/>
                </a:spcAft>
                <a:buClr>
                  <a:schemeClr val="lt1"/>
                </a:buClr>
                <a:buSzPts val="1800"/>
                <a:buFont typeface="Source Sans Pro"/>
                <a:buNone/>
              </a:pPr>
              <a:r>
                <a:rPr lang="ms-MY" sz="1800" b="0" i="0" u="none" strike="noStrike" cap="none">
                  <a:solidFill>
                    <a:schemeClr val="lt1"/>
                  </a:solidFill>
                  <a:latin typeface="Source Sans Pro"/>
                  <a:ea typeface="Source Sans Pro"/>
                  <a:cs typeface="Source Sans Pro"/>
                  <a:sym typeface="Source Sans Pro"/>
                </a:rPr>
                <a:t>PERSPEC-</a:t>
              </a:r>
              <a:r>
                <a:rPr lang="ms-MY" sz="1800">
                  <a:solidFill>
                    <a:schemeClr val="lt1"/>
                  </a:solidFill>
                  <a:latin typeface="Source Sans Pro"/>
                  <a:ea typeface="Source Sans Pro"/>
                  <a:cs typeface="Source Sans Pro"/>
                  <a:sym typeface="Source Sans Pro"/>
                </a:rPr>
                <a:t>  </a:t>
              </a:r>
              <a:r>
                <a:rPr lang="ms-MY" sz="1800" b="0" i="0" u="none" strike="noStrike" cap="none">
                  <a:solidFill>
                    <a:schemeClr val="lt1"/>
                  </a:solidFill>
                  <a:latin typeface="Source Sans Pro"/>
                  <a:ea typeface="Source Sans Pro"/>
                  <a:cs typeface="Source Sans Pro"/>
                  <a:sym typeface="Source Sans Pro"/>
                </a:rPr>
                <a:t>TIVES</a:t>
              </a:r>
              <a:endParaRPr sz="1800" b="0" i="0" u="none" strike="noStrike" cap="none">
                <a:solidFill>
                  <a:schemeClr val="lt1"/>
                </a:solidFill>
                <a:latin typeface="Source Sans Pro"/>
                <a:ea typeface="Source Sans Pro"/>
                <a:cs typeface="Source Sans Pro"/>
                <a:sym typeface="Source Sans Pro"/>
              </a:endParaRPr>
            </a:p>
          </p:txBody>
        </p:sp>
        <p:grpSp>
          <p:nvGrpSpPr>
            <p:cNvPr id="198" name="Google Shape;198;p9"/>
            <p:cNvGrpSpPr/>
            <p:nvPr/>
          </p:nvGrpSpPr>
          <p:grpSpPr>
            <a:xfrm>
              <a:off x="5206091" y="3369907"/>
              <a:ext cx="1843172" cy="2505761"/>
              <a:chOff x="4800600" y="2571749"/>
              <a:chExt cx="1843172" cy="2505387"/>
            </a:xfrm>
          </p:grpSpPr>
          <p:cxnSp>
            <p:nvCxnSpPr>
              <p:cNvPr id="199" name="Google Shape;199;p9"/>
              <p:cNvCxnSpPr/>
              <p:nvPr/>
            </p:nvCxnSpPr>
            <p:spPr>
              <a:xfrm rot="5400000">
                <a:off x="5258651" y="2951898"/>
                <a:ext cx="761886" cy="1588"/>
              </a:xfrm>
              <a:prstGeom prst="straightConnector1">
                <a:avLst/>
              </a:prstGeom>
              <a:noFill/>
              <a:ln w="25400" cap="flat" cmpd="sng">
                <a:solidFill>
                  <a:schemeClr val="accent3"/>
                </a:solidFill>
                <a:prstDash val="solid"/>
                <a:round/>
                <a:headEnd type="none" w="sm" len="sm"/>
                <a:tailEnd type="triangle" w="med" len="med"/>
              </a:ln>
            </p:spPr>
          </p:cxnSp>
          <p:sp>
            <p:nvSpPr>
              <p:cNvPr id="200" name="Google Shape;200;p9"/>
              <p:cNvSpPr/>
              <p:nvPr/>
            </p:nvSpPr>
            <p:spPr>
              <a:xfrm>
                <a:off x="4800600" y="3714664"/>
                <a:ext cx="1843172" cy="136247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Source Sans Pro"/>
                  <a:buNone/>
                </a:pPr>
                <a:r>
                  <a:rPr lang="ms-MY" sz="1600" b="1" i="0" u="none" strike="noStrike" cap="none" dirty="0">
                    <a:solidFill>
                      <a:schemeClr val="dk1"/>
                    </a:solidFill>
                    <a:latin typeface="Source Sans Pro"/>
                    <a:ea typeface="Source Sans Pro"/>
                    <a:cs typeface="Source Sans Pro"/>
                    <a:sym typeface="Source Sans Pro"/>
                  </a:rPr>
                  <a:t>Incorporate Indigenous perspectives into the curriculum</a:t>
                </a:r>
                <a:endParaRPr sz="1600" b="1" i="0" u="none" strike="noStrike" cap="none" dirty="0">
                  <a:solidFill>
                    <a:schemeClr val="dk1"/>
                  </a:solidFill>
                  <a:latin typeface="Calibri"/>
                  <a:ea typeface="Calibri"/>
                  <a:cs typeface="Calibri"/>
                  <a:sym typeface="Calibri"/>
                </a:endParaRPr>
              </a:p>
            </p:txBody>
          </p:sp>
        </p:grpSp>
      </p:grpSp>
      <p:grpSp>
        <p:nvGrpSpPr>
          <p:cNvPr id="201" name="Google Shape;201;p9" descr="Emphasize the political nationhood, sovereignty, and citizenship of Indigenous peoples&#10;" title="Political nationhood"/>
          <p:cNvGrpSpPr/>
          <p:nvPr/>
        </p:nvGrpSpPr>
        <p:grpSpPr>
          <a:xfrm>
            <a:off x="5890208" y="2364346"/>
            <a:ext cx="1444318" cy="4059100"/>
            <a:chOff x="7411728" y="2352147"/>
            <a:chExt cx="1841583" cy="4179568"/>
          </a:xfrm>
        </p:grpSpPr>
        <p:sp>
          <p:nvSpPr>
            <p:cNvPr id="202" name="Google Shape;202;p9"/>
            <p:cNvSpPr/>
            <p:nvPr/>
          </p:nvSpPr>
          <p:spPr>
            <a:xfrm>
              <a:off x="7416229" y="2352147"/>
              <a:ext cx="1837082" cy="1114251"/>
            </a:xfrm>
            <a:custGeom>
              <a:avLst/>
              <a:gdLst/>
              <a:ahLst/>
              <a:cxnLst/>
              <a:rect l="l" t="t" r="r" b="b"/>
              <a:pathLst>
                <a:path w="1658737" h="1114251" extrusionOk="0">
                  <a:moveTo>
                    <a:pt x="0" y="185712"/>
                  </a:moveTo>
                  <a:cubicBezTo>
                    <a:pt x="0" y="83146"/>
                    <a:pt x="83146" y="0"/>
                    <a:pt x="185712" y="0"/>
                  </a:cubicBezTo>
                  <a:lnTo>
                    <a:pt x="1473025" y="0"/>
                  </a:lnTo>
                  <a:cubicBezTo>
                    <a:pt x="1575591" y="0"/>
                    <a:pt x="1658737" y="83146"/>
                    <a:pt x="1658737" y="185712"/>
                  </a:cubicBezTo>
                  <a:lnTo>
                    <a:pt x="1658737" y="928539"/>
                  </a:lnTo>
                  <a:cubicBezTo>
                    <a:pt x="1658737" y="1031105"/>
                    <a:pt x="1575591" y="1114251"/>
                    <a:pt x="1473025" y="1114251"/>
                  </a:cubicBezTo>
                  <a:lnTo>
                    <a:pt x="185712" y="1114251"/>
                  </a:lnTo>
                  <a:cubicBezTo>
                    <a:pt x="83146" y="1114251"/>
                    <a:pt x="0" y="1031105"/>
                    <a:pt x="0" y="928539"/>
                  </a:cubicBezTo>
                  <a:lnTo>
                    <a:pt x="0" y="185712"/>
                  </a:lnTo>
                  <a:close/>
                </a:path>
              </a:pathLst>
            </a:custGeom>
            <a:solidFill>
              <a:schemeClr val="accent5"/>
            </a:solidFill>
            <a:ln>
              <a:noFill/>
            </a:ln>
          </p:spPr>
          <p:txBody>
            <a:bodyPr spcFirstLastPara="1" wrap="square" lIns="130575" tIns="130575" rIns="130575" bIns="130575" anchor="ctr" anchorCtr="0">
              <a:noAutofit/>
            </a:bodyPr>
            <a:lstStyle/>
            <a:p>
              <a:pPr marL="0" marR="0" lvl="0" indent="0" algn="ctr" rtl="0">
                <a:lnSpc>
                  <a:spcPct val="90000"/>
                </a:lnSpc>
                <a:spcBef>
                  <a:spcPts val="0"/>
                </a:spcBef>
                <a:spcAft>
                  <a:spcPts val="0"/>
                </a:spcAft>
                <a:buClr>
                  <a:schemeClr val="lt1"/>
                </a:buClr>
                <a:buSzPts val="1800"/>
                <a:buFont typeface="Source Sans Pro"/>
                <a:buNone/>
              </a:pPr>
              <a:r>
                <a:rPr lang="ms-MY" sz="1800" b="0" i="0" u="none" strike="noStrike" cap="none">
                  <a:solidFill>
                    <a:schemeClr val="lt1"/>
                  </a:solidFill>
                  <a:latin typeface="Source Sans Pro"/>
                  <a:ea typeface="Source Sans Pro"/>
                  <a:cs typeface="Source Sans Pro"/>
                  <a:sym typeface="Source Sans Pro"/>
                </a:rPr>
                <a:t>POLITICAL NATION-HOOD</a:t>
              </a:r>
              <a:endParaRPr sz="1800" b="0" i="0" u="none" strike="noStrike" cap="none">
                <a:solidFill>
                  <a:schemeClr val="lt1"/>
                </a:solidFill>
                <a:latin typeface="Source Sans Pro"/>
                <a:ea typeface="Source Sans Pro"/>
                <a:cs typeface="Source Sans Pro"/>
                <a:sym typeface="Source Sans Pro"/>
              </a:endParaRPr>
            </a:p>
          </p:txBody>
        </p:sp>
        <p:grpSp>
          <p:nvGrpSpPr>
            <p:cNvPr id="203" name="Google Shape;203;p9"/>
            <p:cNvGrpSpPr/>
            <p:nvPr/>
          </p:nvGrpSpPr>
          <p:grpSpPr>
            <a:xfrm>
              <a:off x="7411728" y="3369907"/>
              <a:ext cx="1841583" cy="3161808"/>
              <a:chOff x="6784312" y="2571749"/>
              <a:chExt cx="1841583" cy="3161335"/>
            </a:xfrm>
          </p:grpSpPr>
          <p:cxnSp>
            <p:nvCxnSpPr>
              <p:cNvPr id="204" name="Google Shape;204;p9"/>
              <p:cNvCxnSpPr/>
              <p:nvPr/>
            </p:nvCxnSpPr>
            <p:spPr>
              <a:xfrm rot="5400000">
                <a:off x="7239188" y="2951898"/>
                <a:ext cx="761886" cy="1588"/>
              </a:xfrm>
              <a:prstGeom prst="straightConnector1">
                <a:avLst/>
              </a:prstGeom>
              <a:noFill/>
              <a:ln w="25400" cap="flat" cmpd="sng">
                <a:solidFill>
                  <a:schemeClr val="accent5"/>
                </a:solidFill>
                <a:prstDash val="solid"/>
                <a:round/>
                <a:headEnd type="none" w="sm" len="sm"/>
                <a:tailEnd type="triangle" w="med" len="med"/>
              </a:ln>
            </p:spPr>
          </p:cxnSp>
          <p:sp>
            <p:nvSpPr>
              <p:cNvPr id="205" name="Google Shape;205;p9"/>
              <p:cNvSpPr/>
              <p:nvPr/>
            </p:nvSpPr>
            <p:spPr>
              <a:xfrm>
                <a:off x="6784312" y="3356649"/>
                <a:ext cx="1841583" cy="23764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Source Sans Pro"/>
                  <a:buNone/>
                </a:pPr>
                <a:r>
                  <a:rPr lang="ms-MY" sz="1600" b="1" i="0" u="none" strike="noStrike" cap="none" dirty="0">
                    <a:solidFill>
                      <a:schemeClr val="dk1"/>
                    </a:solidFill>
                    <a:latin typeface="Source Sans Pro"/>
                    <a:ea typeface="Source Sans Pro"/>
                    <a:cs typeface="Source Sans Pro"/>
                    <a:sym typeface="Source Sans Pro"/>
                  </a:rPr>
                  <a:t>Emphasize the political nationhood, sovereignty, and citizenship of Indigenous peoples</a:t>
                </a:r>
                <a:endParaRPr sz="1600" b="1" i="0" u="none" strike="noStrike" cap="none" dirty="0">
                  <a:solidFill>
                    <a:schemeClr val="dk1"/>
                  </a:solidFill>
                  <a:latin typeface="Calibri"/>
                  <a:ea typeface="Calibri"/>
                  <a:cs typeface="Calibri"/>
                  <a:sym typeface="Calibri"/>
                </a:endParaRPr>
              </a:p>
            </p:txBody>
          </p:sp>
        </p:grpSp>
      </p:grpSp>
      <p:grpSp>
        <p:nvGrpSpPr>
          <p:cNvPr id="206" name="Google Shape;206;p9" descr="Challenge power dynamics within curricula and affirm Indigenous power and agency &#10;" title="Power"/>
          <p:cNvGrpSpPr/>
          <p:nvPr/>
        </p:nvGrpSpPr>
        <p:grpSpPr>
          <a:xfrm>
            <a:off x="7551566" y="2352147"/>
            <a:ext cx="1517018" cy="3825079"/>
            <a:chOff x="9441932" y="2296434"/>
            <a:chExt cx="2444996" cy="4305858"/>
          </a:xfrm>
        </p:grpSpPr>
        <p:sp>
          <p:nvSpPr>
            <p:cNvPr id="207" name="Google Shape;207;p9"/>
            <p:cNvSpPr/>
            <p:nvPr/>
          </p:nvSpPr>
          <p:spPr>
            <a:xfrm>
              <a:off x="9441932" y="2296434"/>
              <a:ext cx="2280929" cy="1225678"/>
            </a:xfrm>
            <a:custGeom>
              <a:avLst/>
              <a:gdLst/>
              <a:ahLst/>
              <a:cxnLst/>
              <a:rect l="l" t="t" r="r" b="b"/>
              <a:pathLst>
                <a:path w="2280929" h="1225678" extrusionOk="0">
                  <a:moveTo>
                    <a:pt x="0" y="204284"/>
                  </a:moveTo>
                  <a:cubicBezTo>
                    <a:pt x="0" y="91461"/>
                    <a:pt x="91461" y="0"/>
                    <a:pt x="204284" y="0"/>
                  </a:cubicBezTo>
                  <a:lnTo>
                    <a:pt x="2076645" y="0"/>
                  </a:lnTo>
                  <a:cubicBezTo>
                    <a:pt x="2189468" y="0"/>
                    <a:pt x="2280929" y="91461"/>
                    <a:pt x="2280929" y="204284"/>
                  </a:cubicBezTo>
                  <a:lnTo>
                    <a:pt x="2280929" y="1021394"/>
                  </a:lnTo>
                  <a:cubicBezTo>
                    <a:pt x="2280929" y="1134217"/>
                    <a:pt x="2189468" y="1225678"/>
                    <a:pt x="2076645" y="1225678"/>
                  </a:cubicBezTo>
                  <a:lnTo>
                    <a:pt x="204284" y="1225678"/>
                  </a:lnTo>
                  <a:cubicBezTo>
                    <a:pt x="91461" y="1225678"/>
                    <a:pt x="0" y="1134217"/>
                    <a:pt x="0" y="1021394"/>
                  </a:cubicBezTo>
                  <a:lnTo>
                    <a:pt x="0" y="204284"/>
                  </a:lnTo>
                  <a:close/>
                </a:path>
              </a:pathLst>
            </a:custGeom>
            <a:solidFill>
              <a:srgbClr val="608C31"/>
            </a:solidFill>
            <a:ln>
              <a:noFill/>
            </a:ln>
          </p:spPr>
          <p:txBody>
            <a:bodyPr spcFirstLastPara="1" wrap="square" lIns="136025" tIns="136025" rIns="136025" bIns="136025" anchor="ctr" anchorCtr="0">
              <a:noAutofit/>
            </a:bodyPr>
            <a:lstStyle/>
            <a:p>
              <a:pPr marL="0" marR="0" lvl="0" indent="0" algn="ctr" rtl="0">
                <a:lnSpc>
                  <a:spcPct val="90000"/>
                </a:lnSpc>
                <a:spcBef>
                  <a:spcPts val="0"/>
                </a:spcBef>
                <a:spcAft>
                  <a:spcPts val="0"/>
                </a:spcAft>
                <a:buClr>
                  <a:schemeClr val="lt1"/>
                </a:buClr>
                <a:buSzPts val="2000"/>
                <a:buFont typeface="Source Sans Pro"/>
                <a:buNone/>
              </a:pPr>
              <a:r>
                <a:rPr lang="ms-MY" sz="2000" b="0" i="0" u="none" strike="noStrike" cap="none">
                  <a:solidFill>
                    <a:schemeClr val="lt1"/>
                  </a:solidFill>
                  <a:latin typeface="Source Sans Pro"/>
                  <a:ea typeface="Source Sans Pro"/>
                  <a:cs typeface="Source Sans Pro"/>
                  <a:sym typeface="Source Sans Pro"/>
                </a:rPr>
                <a:t>POWER</a:t>
              </a:r>
              <a:endParaRPr sz="2000" b="0" i="0" u="none" strike="noStrike" cap="none">
                <a:solidFill>
                  <a:schemeClr val="lt1"/>
                </a:solidFill>
                <a:latin typeface="Source Sans Pro"/>
                <a:ea typeface="Source Sans Pro"/>
                <a:cs typeface="Source Sans Pro"/>
                <a:sym typeface="Source Sans Pro"/>
              </a:endParaRPr>
            </a:p>
          </p:txBody>
        </p:sp>
        <p:grpSp>
          <p:nvGrpSpPr>
            <p:cNvPr id="208" name="Google Shape;208;p9"/>
            <p:cNvGrpSpPr/>
            <p:nvPr/>
          </p:nvGrpSpPr>
          <p:grpSpPr>
            <a:xfrm>
              <a:off x="9773926" y="3369908"/>
              <a:ext cx="2113002" cy="3232384"/>
              <a:chOff x="6784310" y="2571749"/>
              <a:chExt cx="2113002" cy="3231900"/>
            </a:xfrm>
          </p:grpSpPr>
          <p:cxnSp>
            <p:nvCxnSpPr>
              <p:cNvPr id="209" name="Google Shape;209;p9"/>
              <p:cNvCxnSpPr/>
              <p:nvPr/>
            </p:nvCxnSpPr>
            <p:spPr>
              <a:xfrm rot="5400000">
                <a:off x="7239188" y="2951898"/>
                <a:ext cx="761886" cy="1588"/>
              </a:xfrm>
              <a:prstGeom prst="straightConnector1">
                <a:avLst/>
              </a:prstGeom>
              <a:noFill/>
              <a:ln w="25400" cap="flat" cmpd="sng">
                <a:solidFill>
                  <a:srgbClr val="608C31"/>
                </a:solidFill>
                <a:prstDash val="solid"/>
                <a:round/>
                <a:headEnd type="none" w="sm" len="sm"/>
                <a:tailEnd type="triangle" w="med" len="med"/>
              </a:ln>
            </p:spPr>
          </p:cxnSp>
          <p:sp>
            <p:nvSpPr>
              <p:cNvPr id="210" name="Google Shape;210;p9"/>
              <p:cNvSpPr/>
              <p:nvPr/>
            </p:nvSpPr>
            <p:spPr>
              <a:xfrm>
                <a:off x="6784310" y="3205622"/>
                <a:ext cx="2113002" cy="259802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Source Sans Pro"/>
                  <a:buNone/>
                </a:pPr>
                <a:r>
                  <a:rPr lang="ms-MY" sz="1600" b="1" i="0" u="none" strike="noStrike" cap="none" dirty="0">
                    <a:solidFill>
                      <a:schemeClr val="dk1"/>
                    </a:solidFill>
                    <a:latin typeface="Source Sans Pro"/>
                    <a:ea typeface="Source Sans Pro"/>
                    <a:cs typeface="Source Sans Pro"/>
                    <a:sym typeface="Source Sans Pro"/>
                  </a:rPr>
                  <a:t>Challenge power dynamics within curricula and affirm Indigenous power and agency </a:t>
                </a:r>
                <a:endParaRPr sz="1600" b="1" i="0" u="none" strike="noStrike" cap="none" dirty="0">
                  <a:solidFill>
                    <a:schemeClr val="dk1"/>
                  </a:solidFill>
                  <a:latin typeface="Calibri"/>
                  <a:ea typeface="Calibri"/>
                  <a:cs typeface="Calibri"/>
                  <a:sym typeface="Calibri"/>
                </a:endParaRPr>
              </a:p>
            </p:txBody>
          </p:sp>
        </p:grpSp>
      </p:grpSp>
      <p:grpSp>
        <p:nvGrpSpPr>
          <p:cNvPr id="211" name="Google Shape;211;p9" descr="Relationships matter in this work.  It needs to be purposeful&#10;" title="Partnerships"/>
          <p:cNvGrpSpPr/>
          <p:nvPr/>
        </p:nvGrpSpPr>
        <p:grpSpPr>
          <a:xfrm>
            <a:off x="9172307" y="2352147"/>
            <a:ext cx="1753714" cy="3292464"/>
            <a:chOff x="9441932" y="2296434"/>
            <a:chExt cx="2826482" cy="3706299"/>
          </a:xfrm>
        </p:grpSpPr>
        <p:sp>
          <p:nvSpPr>
            <p:cNvPr id="212" name="Google Shape;212;p9"/>
            <p:cNvSpPr/>
            <p:nvPr/>
          </p:nvSpPr>
          <p:spPr>
            <a:xfrm>
              <a:off x="9441932" y="2296434"/>
              <a:ext cx="2280929" cy="1225678"/>
            </a:xfrm>
            <a:custGeom>
              <a:avLst/>
              <a:gdLst/>
              <a:ahLst/>
              <a:cxnLst/>
              <a:rect l="l" t="t" r="r" b="b"/>
              <a:pathLst>
                <a:path w="2280929" h="1225678" extrusionOk="0">
                  <a:moveTo>
                    <a:pt x="0" y="204284"/>
                  </a:moveTo>
                  <a:cubicBezTo>
                    <a:pt x="0" y="91461"/>
                    <a:pt x="91461" y="0"/>
                    <a:pt x="204284" y="0"/>
                  </a:cubicBezTo>
                  <a:lnTo>
                    <a:pt x="2076645" y="0"/>
                  </a:lnTo>
                  <a:cubicBezTo>
                    <a:pt x="2189468" y="0"/>
                    <a:pt x="2280929" y="91461"/>
                    <a:pt x="2280929" y="204284"/>
                  </a:cubicBezTo>
                  <a:lnTo>
                    <a:pt x="2280929" y="1021394"/>
                  </a:lnTo>
                  <a:cubicBezTo>
                    <a:pt x="2280929" y="1134217"/>
                    <a:pt x="2189468" y="1225678"/>
                    <a:pt x="2076645" y="1225678"/>
                  </a:cubicBezTo>
                  <a:lnTo>
                    <a:pt x="204284" y="1225678"/>
                  </a:lnTo>
                  <a:cubicBezTo>
                    <a:pt x="91461" y="1225678"/>
                    <a:pt x="0" y="1134217"/>
                    <a:pt x="0" y="1021394"/>
                  </a:cubicBezTo>
                  <a:lnTo>
                    <a:pt x="0" y="204284"/>
                  </a:lnTo>
                  <a:close/>
                </a:path>
              </a:pathLst>
            </a:custGeom>
            <a:solidFill>
              <a:srgbClr val="174E7B"/>
            </a:solidFill>
            <a:ln>
              <a:noFill/>
            </a:ln>
          </p:spPr>
          <p:txBody>
            <a:bodyPr spcFirstLastPara="1" wrap="square" lIns="136025" tIns="136025" rIns="136025" bIns="136025" anchor="ctr" anchorCtr="0">
              <a:noAutofit/>
            </a:bodyPr>
            <a:lstStyle/>
            <a:p>
              <a:pPr marL="0" marR="0" lvl="0" indent="0" algn="ctr" rtl="0">
                <a:lnSpc>
                  <a:spcPct val="90000"/>
                </a:lnSpc>
                <a:spcBef>
                  <a:spcPts val="0"/>
                </a:spcBef>
                <a:spcAft>
                  <a:spcPts val="0"/>
                </a:spcAft>
                <a:buClr>
                  <a:schemeClr val="lt1"/>
                </a:buClr>
                <a:buSzPts val="2000"/>
                <a:buFont typeface="Source Sans Pro"/>
                <a:buNone/>
              </a:pPr>
              <a:r>
                <a:rPr lang="ms-MY" sz="2000" b="0" i="0" u="none" strike="noStrike" cap="none">
                  <a:solidFill>
                    <a:schemeClr val="lt1"/>
                  </a:solidFill>
                  <a:latin typeface="Source Sans Pro"/>
                  <a:ea typeface="Source Sans Pro"/>
                  <a:cs typeface="Source Sans Pro"/>
                  <a:sym typeface="Source Sans Pro"/>
                </a:rPr>
                <a:t>PARTNER-SHIPS</a:t>
              </a:r>
              <a:endParaRPr sz="2000" b="0" i="0" u="none" strike="noStrike" cap="none">
                <a:solidFill>
                  <a:schemeClr val="lt1"/>
                </a:solidFill>
                <a:latin typeface="Source Sans Pro"/>
                <a:ea typeface="Source Sans Pro"/>
                <a:cs typeface="Source Sans Pro"/>
                <a:sym typeface="Source Sans Pro"/>
              </a:endParaRPr>
            </a:p>
          </p:txBody>
        </p:sp>
        <p:grpSp>
          <p:nvGrpSpPr>
            <p:cNvPr id="213" name="Google Shape;213;p9"/>
            <p:cNvGrpSpPr/>
            <p:nvPr/>
          </p:nvGrpSpPr>
          <p:grpSpPr>
            <a:xfrm>
              <a:off x="9773928" y="3369907"/>
              <a:ext cx="2494486" cy="2632826"/>
              <a:chOff x="6784312" y="2571749"/>
              <a:chExt cx="2494486" cy="2632435"/>
            </a:xfrm>
          </p:grpSpPr>
          <p:cxnSp>
            <p:nvCxnSpPr>
              <p:cNvPr id="214" name="Google Shape;214;p9"/>
              <p:cNvCxnSpPr/>
              <p:nvPr/>
            </p:nvCxnSpPr>
            <p:spPr>
              <a:xfrm rot="5400000">
                <a:off x="7239188" y="2951898"/>
                <a:ext cx="761886" cy="1588"/>
              </a:xfrm>
              <a:prstGeom prst="straightConnector1">
                <a:avLst/>
              </a:prstGeom>
              <a:noFill/>
              <a:ln w="25400" cap="flat" cmpd="sng">
                <a:solidFill>
                  <a:srgbClr val="608C31"/>
                </a:solidFill>
                <a:prstDash val="solid"/>
                <a:round/>
                <a:headEnd type="none" w="sm" len="sm"/>
                <a:tailEnd type="triangle" w="med" len="med"/>
              </a:ln>
            </p:spPr>
          </p:cxnSp>
          <p:sp>
            <p:nvSpPr>
              <p:cNvPr id="215" name="Google Shape;215;p9"/>
              <p:cNvSpPr/>
              <p:nvPr/>
            </p:nvSpPr>
            <p:spPr>
              <a:xfrm>
                <a:off x="6784312" y="3714666"/>
                <a:ext cx="2494486" cy="14895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Source Sans Pro"/>
                  <a:buNone/>
                </a:pPr>
                <a:r>
                  <a:rPr lang="ms-MY" sz="1600" b="1" i="0" u="none" strike="noStrike" cap="none" dirty="0">
                    <a:solidFill>
                      <a:schemeClr val="dk1"/>
                    </a:solidFill>
                    <a:latin typeface="Source Sans Pro"/>
                    <a:ea typeface="Source Sans Pro"/>
                    <a:cs typeface="Source Sans Pro"/>
                    <a:sym typeface="Source Sans Pro"/>
                  </a:rPr>
                  <a:t>Relationships matter in this work.  It needs to be purposeful</a:t>
                </a:r>
                <a:endParaRPr sz="1600" b="1" i="0" u="none" strike="noStrike" cap="none" dirty="0">
                  <a:solidFill>
                    <a:schemeClr val="dk1"/>
                  </a:solidFill>
                  <a:latin typeface="Calibri"/>
                  <a:ea typeface="Calibri"/>
                  <a:cs typeface="Calibri"/>
                  <a:sym typeface="Calibri"/>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fade">
                                      <p:cBhvr>
                                        <p:cTn id="12" dur="500"/>
                                        <p:tgtEl>
                                          <p:spTgt spid="1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fade">
                                      <p:cBhvr>
                                        <p:cTn id="17" dur="500"/>
                                        <p:tgtEl>
                                          <p:spTgt spid="1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
                                        </p:tgtEl>
                                        <p:attrNameLst>
                                          <p:attrName>style.visibility</p:attrName>
                                        </p:attrNameLst>
                                      </p:cBhvr>
                                      <p:to>
                                        <p:strVal val="visible"/>
                                      </p:to>
                                    </p:set>
                                    <p:animEffect transition="in" filter="fade">
                                      <p:cBhvr>
                                        <p:cTn id="22" dur="500"/>
                                        <p:tgtEl>
                                          <p:spTgt spid="2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
                                        </p:tgtEl>
                                        <p:attrNameLst>
                                          <p:attrName>style.visibility</p:attrName>
                                        </p:attrNameLst>
                                      </p:cBhvr>
                                      <p:to>
                                        <p:strVal val="visible"/>
                                      </p:to>
                                    </p:set>
                                    <p:animEffect transition="in" filter="fade">
                                      <p:cBhvr>
                                        <p:cTn id="27" dur="500"/>
                                        <p:tgtEl>
                                          <p:spTgt spid="2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1"/>
                                        </p:tgtEl>
                                        <p:attrNameLst>
                                          <p:attrName>style.visibility</p:attrName>
                                        </p:attrNameLst>
                                      </p:cBhvr>
                                      <p:to>
                                        <p:strVal val="visible"/>
                                      </p:to>
                                    </p:set>
                                    <p:animEffect transition="in" filter="fade">
                                      <p:cBhvr>
                                        <p:cTn id="32"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0"/>
          <p:cNvSpPr txBox="1">
            <a:spLocks noGrp="1"/>
          </p:cNvSpPr>
          <p:nvPr>
            <p:ph type="title" idx="4294967295"/>
          </p:nvPr>
        </p:nvSpPr>
        <p:spPr>
          <a:xfrm>
            <a:off x="803850" y="210500"/>
            <a:ext cx="4009200" cy="23313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A7B29"/>
              </a:buClr>
              <a:buSzPts val="3240"/>
              <a:buFont typeface="Arial Black"/>
              <a:buNone/>
            </a:pPr>
            <a:r>
              <a:rPr lang="ms-MY" sz="3240" b="0" i="0" u="none" strike="noStrike" cap="none">
                <a:solidFill>
                  <a:srgbClr val="4A7B29"/>
                </a:solidFill>
                <a:latin typeface="Arial Black"/>
                <a:ea typeface="Arial Black"/>
                <a:cs typeface="Arial Black"/>
                <a:sym typeface="Arial Black"/>
              </a:rPr>
              <a:t>ORIENTATION: </a:t>
            </a:r>
            <a:r>
              <a:rPr lang="ms-MY" sz="3240" b="0" i="0" u="none" strike="noStrike" cap="none">
                <a:solidFill>
                  <a:schemeClr val="dk2"/>
                </a:solidFill>
                <a:latin typeface="Arial Black"/>
                <a:ea typeface="Arial Black"/>
                <a:cs typeface="Arial Black"/>
                <a:sym typeface="Arial Black"/>
              </a:rPr>
              <a:t/>
            </a:r>
            <a:br>
              <a:rPr lang="ms-MY" sz="3240" b="0" i="0" u="none" strike="noStrike" cap="none">
                <a:solidFill>
                  <a:schemeClr val="dk2"/>
                </a:solidFill>
                <a:latin typeface="Arial Black"/>
                <a:ea typeface="Arial Black"/>
                <a:cs typeface="Arial Black"/>
                <a:sym typeface="Arial Black"/>
              </a:rPr>
            </a:br>
            <a:r>
              <a:rPr lang="ms-MY" sz="3240" b="0" i="0" u="none" strike="noStrike" cap="none">
                <a:solidFill>
                  <a:schemeClr val="dk1"/>
                </a:solidFill>
                <a:latin typeface="Arial Black"/>
                <a:ea typeface="Arial Black"/>
                <a:cs typeface="Arial Black"/>
                <a:sym typeface="Arial Black"/>
              </a:rPr>
              <a:t>BEGIN WITH THE </a:t>
            </a:r>
            <a:r>
              <a:rPr lang="ms-MY" sz="3240" b="0" i="0" u="none" strike="noStrike" cap="none">
                <a:solidFill>
                  <a:srgbClr val="4A7B29"/>
                </a:solidFill>
                <a:latin typeface="Arial Black"/>
                <a:ea typeface="Arial Black"/>
                <a:cs typeface="Arial Black"/>
                <a:sym typeface="Arial Black"/>
              </a:rPr>
              <a:t>PLACE</a:t>
            </a:r>
            <a:r>
              <a:rPr lang="ms-MY" sz="3240" b="0" i="0" u="none" strike="noStrike" cap="none">
                <a:solidFill>
                  <a:srgbClr val="739A28"/>
                </a:solidFill>
                <a:latin typeface="Arial Black"/>
                <a:ea typeface="Arial Black"/>
                <a:cs typeface="Arial Black"/>
                <a:sym typeface="Arial Black"/>
              </a:rPr>
              <a:t> </a:t>
            </a:r>
            <a:r>
              <a:rPr lang="ms-MY" sz="3240" b="0" i="0" u="none" strike="noStrike" cap="none">
                <a:solidFill>
                  <a:schemeClr val="dk1"/>
                </a:solidFill>
                <a:latin typeface="Arial Black"/>
                <a:ea typeface="Arial Black"/>
                <a:cs typeface="Arial Black"/>
                <a:sym typeface="Arial Black"/>
              </a:rPr>
              <a:t>YOU LIVE/TEACH</a:t>
            </a:r>
            <a:endParaRPr sz="2790" b="0" i="0" u="none" strike="noStrike" cap="none">
              <a:solidFill>
                <a:schemeClr val="dk1"/>
              </a:solidFill>
              <a:latin typeface="Arial Black"/>
              <a:ea typeface="Arial Black"/>
              <a:cs typeface="Arial Black"/>
              <a:sym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a:spLocks noGrp="1"/>
          </p:cNvSpPr>
          <p:nvPr>
            <p:ph type="title" idx="4294967295"/>
          </p:nvPr>
        </p:nvSpPr>
        <p:spPr>
          <a:xfrm>
            <a:off x="378215" y="379514"/>
            <a:ext cx="10550100" cy="919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A7B29"/>
              </a:buClr>
              <a:buSzPts val="3240"/>
              <a:buFont typeface="Arial Black"/>
              <a:buNone/>
            </a:pPr>
            <a:r>
              <a:rPr lang="ms-MY" sz="3240" b="0" i="0" u="none" strike="noStrike" cap="none">
                <a:solidFill>
                  <a:srgbClr val="4A7B29"/>
                </a:solidFill>
                <a:latin typeface="Arial Black"/>
                <a:ea typeface="Arial Black"/>
                <a:cs typeface="Arial Black"/>
                <a:sym typeface="Arial Black"/>
              </a:rPr>
              <a:t>ORIENTATION</a:t>
            </a:r>
            <a:r>
              <a:rPr lang="ms-MY" sz="3240" b="0" i="0" u="none" strike="noStrike" cap="none">
                <a:solidFill>
                  <a:schemeClr val="dk2"/>
                </a:solidFill>
                <a:latin typeface="Arial Black"/>
                <a:ea typeface="Arial Black"/>
                <a:cs typeface="Arial Black"/>
                <a:sym typeface="Arial Black"/>
              </a:rPr>
              <a:t>: </a:t>
            </a:r>
            <a:br>
              <a:rPr lang="ms-MY" sz="3240" b="0" i="0" u="none" strike="noStrike" cap="none">
                <a:solidFill>
                  <a:schemeClr val="dk2"/>
                </a:solidFill>
                <a:latin typeface="Arial Black"/>
                <a:ea typeface="Arial Black"/>
                <a:cs typeface="Arial Black"/>
                <a:sym typeface="Arial Black"/>
              </a:rPr>
            </a:br>
            <a:r>
              <a:rPr lang="ms-MY" sz="3240" b="0" i="0" u="none" strike="noStrike" cap="none">
                <a:solidFill>
                  <a:schemeClr val="dk1"/>
                </a:solidFill>
                <a:latin typeface="Arial Black"/>
                <a:ea typeface="Arial Black"/>
                <a:cs typeface="Arial Black"/>
                <a:sym typeface="Arial Black"/>
              </a:rPr>
              <a:t>BEGIN WITH THE </a:t>
            </a:r>
            <a:r>
              <a:rPr lang="ms-MY" sz="3240" b="0" i="0" u="none" strike="noStrike" cap="none">
                <a:solidFill>
                  <a:schemeClr val="dk2"/>
                </a:solidFill>
                <a:latin typeface="Arial Black"/>
                <a:ea typeface="Arial Black"/>
                <a:cs typeface="Arial Black"/>
                <a:sym typeface="Arial Black"/>
              </a:rPr>
              <a:t>PLACE</a:t>
            </a:r>
            <a:r>
              <a:rPr lang="ms-MY" sz="3240" b="0" i="0" u="none" strike="noStrike" cap="none">
                <a:solidFill>
                  <a:schemeClr val="dk1"/>
                </a:solidFill>
                <a:latin typeface="Arial Black"/>
                <a:ea typeface="Arial Black"/>
                <a:cs typeface="Arial Black"/>
                <a:sym typeface="Arial Black"/>
              </a:rPr>
              <a:t> YOU LIVE/TEACH</a:t>
            </a:r>
            <a:endParaRPr sz="2790" b="0" i="0" u="none" strike="noStrike" cap="none">
              <a:solidFill>
                <a:schemeClr val="dk1"/>
              </a:solidFill>
              <a:latin typeface="Arial Black"/>
              <a:ea typeface="Arial Black"/>
              <a:cs typeface="Arial Black"/>
              <a:sym typeface="Arial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2"/>
          <p:cNvSpPr txBox="1">
            <a:spLocks noGrp="1"/>
          </p:cNvSpPr>
          <p:nvPr>
            <p:ph type="title" idx="4294967295"/>
          </p:nvPr>
        </p:nvSpPr>
        <p:spPr>
          <a:xfrm>
            <a:off x="288758" y="240632"/>
            <a:ext cx="11903100" cy="1172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A7B29"/>
              </a:buClr>
              <a:buSzPts val="3240"/>
              <a:buFont typeface="Arial Black"/>
              <a:buNone/>
            </a:pPr>
            <a:r>
              <a:rPr lang="ms-MY" sz="3240" b="0" i="0" u="none" strike="noStrike" cap="none">
                <a:solidFill>
                  <a:srgbClr val="4A7B29"/>
                </a:solidFill>
                <a:latin typeface="Arial Black"/>
                <a:ea typeface="Arial Black"/>
                <a:cs typeface="Arial Black"/>
                <a:sym typeface="Arial Black"/>
              </a:rPr>
              <a:t>ORIENTATION:</a:t>
            </a:r>
            <a:r>
              <a:rPr lang="ms-MY" sz="3240" b="0" i="0" u="none" strike="noStrike" cap="none">
                <a:solidFill>
                  <a:schemeClr val="dk2"/>
                </a:solidFill>
                <a:latin typeface="Arial Black"/>
                <a:ea typeface="Arial Black"/>
                <a:cs typeface="Arial Black"/>
                <a:sym typeface="Arial Black"/>
              </a:rPr>
              <a:t/>
            </a:r>
            <a:br>
              <a:rPr lang="ms-MY" sz="3240" b="0" i="0" u="none" strike="noStrike" cap="none">
                <a:solidFill>
                  <a:schemeClr val="dk2"/>
                </a:solidFill>
                <a:latin typeface="Arial Black"/>
                <a:ea typeface="Arial Black"/>
                <a:cs typeface="Arial Black"/>
                <a:sym typeface="Arial Black"/>
              </a:rPr>
            </a:br>
            <a:r>
              <a:rPr lang="ms-MY" sz="3240" b="0" i="0" u="none" strike="noStrike" cap="none">
                <a:solidFill>
                  <a:schemeClr val="dk1"/>
                </a:solidFill>
                <a:latin typeface="Arial Black"/>
                <a:ea typeface="Arial Black"/>
                <a:cs typeface="Arial Black"/>
                <a:sym typeface="Arial Black"/>
              </a:rPr>
              <a:t>RECOGNIZE INDIGENOUS </a:t>
            </a:r>
            <a:r>
              <a:rPr lang="ms-MY" sz="3240" b="0" i="0" u="none" strike="noStrike" cap="none">
                <a:solidFill>
                  <a:srgbClr val="4A7B29"/>
                </a:solidFill>
                <a:latin typeface="Arial Black"/>
                <a:ea typeface="Arial Black"/>
                <a:cs typeface="Arial Black"/>
                <a:sym typeface="Arial Black"/>
              </a:rPr>
              <a:t>PRESENCE</a:t>
            </a:r>
            <a:endParaRPr sz="1400" b="0" i="0" u="none" strike="noStrike" cap="none">
              <a:solidFill>
                <a:srgbClr val="000000"/>
              </a:solidFill>
              <a:latin typeface="Arial"/>
              <a:ea typeface="Arial"/>
              <a:cs typeface="Arial"/>
              <a:sym typeface="Arial"/>
            </a:endParaRPr>
          </a:p>
        </p:txBody>
      </p:sp>
      <p:sp>
        <p:nvSpPr>
          <p:cNvPr id="242" name="Google Shape;242;p12"/>
          <p:cNvSpPr txBox="1"/>
          <p:nvPr/>
        </p:nvSpPr>
        <p:spPr>
          <a:xfrm>
            <a:off x="84450" y="5678900"/>
            <a:ext cx="11903100" cy="12033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3509"/>
              <a:buFont typeface="Arial Black"/>
              <a:buNone/>
            </a:pPr>
            <a:r>
              <a:rPr lang="ms-MY" sz="3509" b="0" i="0" u="none" strike="noStrike" cap="none">
                <a:solidFill>
                  <a:srgbClr val="000000"/>
                </a:solidFill>
                <a:latin typeface="Arial Black"/>
                <a:ea typeface="Arial Black"/>
                <a:cs typeface="Arial Black"/>
                <a:sym typeface="Arial Black"/>
              </a:rPr>
              <a:t>OVER 6 MILLION AI/AN PEOPLE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9"/>
              <a:buFont typeface="Arial Black"/>
              <a:buNone/>
            </a:pPr>
            <a:r>
              <a:rPr lang="ms-MY" sz="3509" b="0" i="0" u="none" strike="noStrike" cap="none">
                <a:solidFill>
                  <a:srgbClr val="000000"/>
                </a:solidFill>
                <a:latin typeface="Arial Black"/>
                <a:ea typeface="Arial Black"/>
                <a:cs typeface="Arial Black"/>
                <a:sym typeface="Arial Black"/>
              </a:rPr>
              <a:t>573+ NATIVE NATIONS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 name="Title 1"/>
          <p:cNvSpPr>
            <a:spLocks noGrp="1"/>
          </p:cNvSpPr>
          <p:nvPr>
            <p:ph type="title"/>
          </p:nvPr>
        </p:nvSpPr>
        <p:spPr>
          <a:xfrm>
            <a:off x="673768" y="176631"/>
            <a:ext cx="11333748" cy="1485900"/>
          </a:xfrm>
        </p:spPr>
        <p:txBody>
          <a:bodyPr>
            <a:normAutofit fontScale="90000"/>
          </a:bodyPr>
          <a:lstStyle/>
          <a:p>
            <a:r>
              <a:rPr lang="ms-MY" dirty="0">
                <a:solidFill>
                  <a:srgbClr val="4A7B29"/>
                </a:solidFill>
                <a:latin typeface="Arial Black"/>
                <a:ea typeface="Arial Black"/>
                <a:cs typeface="Arial Black"/>
                <a:sym typeface="Arial Black"/>
              </a:rPr>
              <a:t>ORIENTATION:</a:t>
            </a:r>
            <a:r>
              <a:rPr lang="ms-MY" dirty="0">
                <a:solidFill>
                  <a:schemeClr val="dk2"/>
                </a:solidFill>
                <a:latin typeface="Arial Black"/>
                <a:ea typeface="Arial Black"/>
                <a:cs typeface="Arial Black"/>
                <a:sym typeface="Arial Black"/>
              </a:rPr>
              <a:t/>
            </a:r>
            <a:br>
              <a:rPr lang="ms-MY" dirty="0">
                <a:solidFill>
                  <a:schemeClr val="dk2"/>
                </a:solidFill>
                <a:latin typeface="Arial Black"/>
                <a:ea typeface="Arial Black"/>
                <a:cs typeface="Arial Black"/>
                <a:sym typeface="Arial Black"/>
              </a:rPr>
            </a:br>
            <a:r>
              <a:rPr lang="ms-MY" dirty="0">
                <a:solidFill>
                  <a:schemeClr val="dk1"/>
                </a:solidFill>
                <a:latin typeface="Arial Black"/>
                <a:ea typeface="Arial Black"/>
                <a:cs typeface="Arial Black"/>
                <a:sym typeface="Arial Black"/>
              </a:rPr>
              <a:t>RECOGNIZE INDIGENOUS </a:t>
            </a:r>
            <a:r>
              <a:rPr lang="ms-MY" dirty="0">
                <a:solidFill>
                  <a:srgbClr val="4A7B29"/>
                </a:solidFill>
                <a:latin typeface="Arial Black"/>
                <a:ea typeface="Arial Black"/>
                <a:cs typeface="Arial Black"/>
                <a:sym typeface="Arial Black"/>
              </a:rPr>
              <a:t>PRESENCE</a:t>
            </a:r>
            <a:br>
              <a:rPr lang="ms-MY" dirty="0">
                <a:solidFill>
                  <a:srgbClr val="4A7B29"/>
                </a:solidFill>
                <a:latin typeface="Arial Black"/>
                <a:ea typeface="Arial Black"/>
                <a:cs typeface="Arial Black"/>
                <a:sym typeface="Arial Black"/>
              </a:rPr>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itle 1"/>
          <p:cNvSpPr>
            <a:spLocks noGrp="1"/>
          </p:cNvSpPr>
          <p:nvPr>
            <p:ph type="title"/>
          </p:nvPr>
        </p:nvSpPr>
        <p:spPr>
          <a:xfrm>
            <a:off x="842211" y="195656"/>
            <a:ext cx="11349789" cy="1485900"/>
          </a:xfrm>
        </p:spPr>
        <p:txBody>
          <a:bodyPr>
            <a:normAutofit fontScale="90000"/>
          </a:bodyPr>
          <a:lstStyle/>
          <a:p>
            <a:r>
              <a:rPr lang="ms-MY" dirty="0">
                <a:solidFill>
                  <a:srgbClr val="4A7B29"/>
                </a:solidFill>
                <a:latin typeface="Arial Black"/>
                <a:ea typeface="Arial Black"/>
                <a:cs typeface="Arial Black"/>
                <a:sym typeface="Arial Black"/>
              </a:rPr>
              <a:t>ORIENTATION</a:t>
            </a:r>
            <a:r>
              <a:rPr lang="ms-MY" dirty="0">
                <a:solidFill>
                  <a:srgbClr val="D1282E"/>
                </a:solidFill>
                <a:latin typeface="Arial Black"/>
                <a:ea typeface="Arial Black"/>
                <a:cs typeface="Arial Black"/>
                <a:sym typeface="Arial Black"/>
              </a:rPr>
              <a:t/>
            </a:r>
            <a:br>
              <a:rPr lang="ms-MY" dirty="0">
                <a:solidFill>
                  <a:srgbClr val="D1282E"/>
                </a:solidFill>
                <a:latin typeface="Arial Black"/>
                <a:ea typeface="Arial Black"/>
                <a:cs typeface="Arial Black"/>
                <a:sym typeface="Arial Black"/>
              </a:rPr>
            </a:br>
            <a:r>
              <a:rPr lang="ms-MY" dirty="0">
                <a:solidFill>
                  <a:srgbClr val="000000"/>
                </a:solidFill>
                <a:latin typeface="Arial Black"/>
                <a:ea typeface="Arial Black"/>
                <a:cs typeface="Arial Black"/>
                <a:sym typeface="Arial Black"/>
              </a:rPr>
              <a:t>INCLUDE INDIGENOUS </a:t>
            </a:r>
            <a:r>
              <a:rPr lang="ms-MY" dirty="0">
                <a:solidFill>
                  <a:srgbClr val="4A7B29"/>
                </a:solidFill>
                <a:latin typeface="Arial Black"/>
                <a:ea typeface="Arial Black"/>
                <a:cs typeface="Arial Black"/>
                <a:sym typeface="Arial Black"/>
              </a:rPr>
              <a:t>PERSPECTIVES</a:t>
            </a:r>
            <a:r>
              <a:rPr lang="ms-MY" sz="1800" dirty="0">
                <a:solidFill>
                  <a:srgbClr val="000000"/>
                </a:solidFill>
                <a:latin typeface="Arial"/>
                <a:ea typeface="Arial"/>
                <a:cs typeface="Arial"/>
                <a:sym typeface="Arial"/>
              </a:rPr>
              <a:t/>
            </a:r>
            <a:br>
              <a:rPr lang="ms-MY" sz="1800" dirty="0">
                <a:solidFill>
                  <a:srgbClr val="000000"/>
                </a:solidFill>
                <a:latin typeface="Arial"/>
                <a:ea typeface="Arial"/>
                <a:cs typeface="Arial"/>
                <a:sym typeface="Arial"/>
              </a:rPr>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itle 1"/>
          <p:cNvSpPr>
            <a:spLocks noGrp="1"/>
          </p:cNvSpPr>
          <p:nvPr>
            <p:ph type="title"/>
          </p:nvPr>
        </p:nvSpPr>
        <p:spPr>
          <a:xfrm>
            <a:off x="842211" y="195656"/>
            <a:ext cx="11349789" cy="1485900"/>
          </a:xfrm>
        </p:spPr>
        <p:txBody>
          <a:bodyPr>
            <a:normAutofit fontScale="90000"/>
          </a:bodyPr>
          <a:lstStyle/>
          <a:p>
            <a:r>
              <a:rPr lang="ms-MY" dirty="0">
                <a:solidFill>
                  <a:srgbClr val="4A7B29"/>
                </a:solidFill>
                <a:latin typeface="Arial Black"/>
                <a:ea typeface="Arial Black"/>
                <a:cs typeface="Arial Black"/>
                <a:sym typeface="Arial Black"/>
              </a:rPr>
              <a:t>ORIENTATION</a:t>
            </a:r>
            <a:r>
              <a:rPr lang="ms-MY" dirty="0">
                <a:solidFill>
                  <a:srgbClr val="D1282E"/>
                </a:solidFill>
                <a:latin typeface="Arial Black"/>
                <a:ea typeface="Arial Black"/>
                <a:cs typeface="Arial Black"/>
                <a:sym typeface="Arial Black"/>
              </a:rPr>
              <a:t/>
            </a:r>
            <a:br>
              <a:rPr lang="ms-MY" dirty="0">
                <a:solidFill>
                  <a:srgbClr val="D1282E"/>
                </a:solidFill>
                <a:latin typeface="Arial Black"/>
                <a:ea typeface="Arial Black"/>
                <a:cs typeface="Arial Black"/>
                <a:sym typeface="Arial Black"/>
              </a:rPr>
            </a:br>
            <a:r>
              <a:rPr lang="ms-MY" dirty="0">
                <a:solidFill>
                  <a:srgbClr val="000000"/>
                </a:solidFill>
                <a:latin typeface="Arial Black"/>
                <a:ea typeface="Arial Black"/>
                <a:cs typeface="Arial Black"/>
                <a:sym typeface="Arial Black"/>
              </a:rPr>
              <a:t>INCLUDE INDIGENOUS </a:t>
            </a:r>
            <a:r>
              <a:rPr lang="ms-MY" dirty="0">
                <a:solidFill>
                  <a:srgbClr val="4A7B29"/>
                </a:solidFill>
                <a:latin typeface="Arial Black"/>
                <a:ea typeface="Arial Black"/>
                <a:cs typeface="Arial Black"/>
                <a:sym typeface="Arial Black"/>
              </a:rPr>
              <a:t>PERSPECTIVES</a:t>
            </a:r>
            <a:r>
              <a:rPr lang="ms-MY" sz="1800" dirty="0">
                <a:solidFill>
                  <a:srgbClr val="000000"/>
                </a:solidFill>
                <a:latin typeface="Arial"/>
                <a:ea typeface="Arial"/>
                <a:cs typeface="Arial"/>
                <a:sym typeface="Arial"/>
              </a:rPr>
              <a:t/>
            </a:r>
            <a:br>
              <a:rPr lang="ms-MY" sz="1800" dirty="0">
                <a:solidFill>
                  <a:srgbClr val="000000"/>
                </a:solidFill>
                <a:latin typeface="Arial"/>
                <a:ea typeface="Arial"/>
                <a:cs typeface="Arial"/>
                <a:sym typeface="Arial"/>
              </a:rPr>
            </a:br>
            <a:endParaRPr lang="en-US" dirty="0"/>
          </a:p>
        </p:txBody>
      </p:sp>
    </p:spTree>
    <p:extLst>
      <p:ext uri="{BB962C8B-B14F-4D97-AF65-F5344CB8AC3E}">
        <p14:creationId xmlns:p14="http://schemas.microsoft.com/office/powerpoint/2010/main" val="3089605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6"/>
          <p:cNvSpPr txBox="1">
            <a:spLocks noGrp="1"/>
          </p:cNvSpPr>
          <p:nvPr>
            <p:ph type="title" idx="4294967295"/>
          </p:nvPr>
        </p:nvSpPr>
        <p:spPr>
          <a:xfrm>
            <a:off x="681790" y="190721"/>
            <a:ext cx="11205300" cy="1371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600"/>
              <a:buFont typeface="Arial Black"/>
              <a:buNone/>
            </a:pPr>
            <a:r>
              <a:rPr lang="ms-MY" sz="3600" b="0" i="0" u="none" strike="noStrike" cap="none">
                <a:solidFill>
                  <a:schemeClr val="dk2"/>
                </a:solidFill>
                <a:latin typeface="Arial Black"/>
                <a:ea typeface="Arial Black"/>
                <a:cs typeface="Arial Black"/>
                <a:sym typeface="Arial Black"/>
              </a:rPr>
              <a:t>ORIENTATION:</a:t>
            </a:r>
            <a:br>
              <a:rPr lang="ms-MY" sz="3600" b="0" i="0" u="none" strike="noStrike" cap="none">
                <a:solidFill>
                  <a:schemeClr val="dk2"/>
                </a:solidFill>
                <a:latin typeface="Arial Black"/>
                <a:ea typeface="Arial Black"/>
                <a:cs typeface="Arial Black"/>
                <a:sym typeface="Arial Black"/>
              </a:rPr>
            </a:br>
            <a:r>
              <a:rPr lang="ms-MY" sz="3600" b="0" i="0" u="none" strike="noStrike" cap="none">
                <a:solidFill>
                  <a:schemeClr val="dk1"/>
                </a:solidFill>
                <a:latin typeface="Arial Black"/>
                <a:ea typeface="Arial Black"/>
                <a:cs typeface="Arial Black"/>
                <a:sym typeface="Arial Black"/>
              </a:rPr>
              <a:t>FOCUS ON </a:t>
            </a:r>
            <a:r>
              <a:rPr lang="ms-MY" sz="3600" b="0" i="0" u="none" strike="noStrike" cap="none">
                <a:solidFill>
                  <a:schemeClr val="dk2"/>
                </a:solidFill>
                <a:latin typeface="Arial Black"/>
                <a:ea typeface="Arial Black"/>
                <a:cs typeface="Arial Black"/>
                <a:sym typeface="Arial Black"/>
              </a:rPr>
              <a:t>POLITICAL NATIONHOOD</a:t>
            </a:r>
            <a:endParaRPr sz="3600" b="0" i="0" u="none" strike="noStrike" cap="none">
              <a:solidFill>
                <a:schemeClr val="dk1"/>
              </a:solidFill>
              <a:latin typeface="Arial Black"/>
              <a:ea typeface="Arial Black"/>
              <a:cs typeface="Arial Black"/>
              <a:sym typeface="Arial Black"/>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17"/>
          <p:cNvSpPr/>
          <p:nvPr/>
        </p:nvSpPr>
        <p:spPr>
          <a:xfrm>
            <a:off x="5394959" y="1760429"/>
            <a:ext cx="6588600" cy="4832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100"/>
              <a:buFont typeface="Arial Black"/>
              <a:buAutoNum type="arabicPeriod"/>
            </a:pPr>
            <a:r>
              <a:rPr lang="ms-MY" sz="2100" b="0" i="0" u="none" strike="noStrike" cap="none">
                <a:solidFill>
                  <a:srgbClr val="000000"/>
                </a:solidFill>
                <a:latin typeface="Arial"/>
                <a:ea typeface="Arial"/>
                <a:cs typeface="Arial"/>
                <a:sym typeface="Arial"/>
              </a:rPr>
              <a:t>Do you know what year the </a:t>
            </a:r>
            <a:r>
              <a:rPr lang="ms-MY" sz="2100" b="1" i="0" u="none" strike="noStrike" cap="none">
                <a:solidFill>
                  <a:srgbClr val="000000"/>
                </a:solidFill>
                <a:latin typeface="Arial"/>
                <a:ea typeface="Arial"/>
                <a:cs typeface="Arial"/>
                <a:sym typeface="Arial"/>
              </a:rPr>
              <a:t>Yakama Nation Treaty</a:t>
            </a:r>
            <a:r>
              <a:rPr lang="ms-MY" sz="2100" b="0" i="0" u="none" strike="noStrike" cap="none">
                <a:solidFill>
                  <a:srgbClr val="000000"/>
                </a:solidFill>
                <a:latin typeface="Arial"/>
                <a:ea typeface="Arial"/>
                <a:cs typeface="Arial"/>
                <a:sym typeface="Arial"/>
              </a:rPr>
              <a:t> was signed and who was the main signer?</a:t>
            </a:r>
            <a:endParaRPr sz="21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2100"/>
              <a:buFont typeface="Arial Black"/>
              <a:buAutoNum type="arabicPeriod"/>
            </a:pPr>
            <a:r>
              <a:rPr lang="ms-MY" sz="2100" b="0" i="0" u="none" strike="noStrike" cap="none">
                <a:solidFill>
                  <a:srgbClr val="000000"/>
                </a:solidFill>
                <a:latin typeface="Arial"/>
                <a:ea typeface="Arial"/>
                <a:cs typeface="Arial"/>
                <a:sym typeface="Arial"/>
              </a:rPr>
              <a:t>Do you know how many </a:t>
            </a:r>
            <a:r>
              <a:rPr lang="ms-MY" sz="2100" b="1" i="0" u="none" strike="noStrike" cap="none">
                <a:solidFill>
                  <a:srgbClr val="000000"/>
                </a:solidFill>
                <a:latin typeface="Arial"/>
                <a:ea typeface="Arial"/>
                <a:cs typeface="Arial"/>
                <a:sym typeface="Arial"/>
              </a:rPr>
              <a:t>tribes</a:t>
            </a:r>
            <a:r>
              <a:rPr lang="ms-MY" sz="2100" b="0" i="0" u="none" strike="noStrike" cap="none">
                <a:solidFill>
                  <a:srgbClr val="000000"/>
                </a:solidFill>
                <a:latin typeface="Arial"/>
                <a:ea typeface="Arial"/>
                <a:cs typeface="Arial"/>
                <a:sym typeface="Arial"/>
              </a:rPr>
              <a:t> and </a:t>
            </a:r>
            <a:r>
              <a:rPr lang="ms-MY" sz="2100" b="1" i="0" u="none" strike="noStrike" cap="none">
                <a:solidFill>
                  <a:srgbClr val="000000"/>
                </a:solidFill>
                <a:latin typeface="Arial"/>
                <a:ea typeface="Arial"/>
                <a:cs typeface="Arial"/>
                <a:sym typeface="Arial"/>
              </a:rPr>
              <a:t>bands</a:t>
            </a:r>
            <a:r>
              <a:rPr lang="ms-MY" sz="2100" b="0" i="0" u="none" strike="noStrike" cap="none">
                <a:solidFill>
                  <a:srgbClr val="000000"/>
                </a:solidFill>
                <a:latin typeface="Arial"/>
                <a:ea typeface="Arial"/>
                <a:cs typeface="Arial"/>
                <a:sym typeface="Arial"/>
              </a:rPr>
              <a:t> signed the Yakama </a:t>
            </a:r>
            <a:r>
              <a:rPr lang="ms-MY" sz="2100" b="1" i="0" u="none" strike="noStrike" cap="none">
                <a:solidFill>
                  <a:srgbClr val="000000"/>
                </a:solidFill>
                <a:latin typeface="Arial"/>
                <a:ea typeface="Arial"/>
                <a:cs typeface="Arial"/>
                <a:sym typeface="Arial"/>
              </a:rPr>
              <a:t>treaty</a:t>
            </a:r>
            <a:r>
              <a:rPr lang="ms-MY" sz="2100" b="0" i="0" u="none" strike="noStrike" cap="none">
                <a:solidFill>
                  <a:srgbClr val="000000"/>
                </a:solidFill>
                <a:latin typeface="Arial"/>
                <a:ea typeface="Arial"/>
                <a:cs typeface="Arial"/>
                <a:sym typeface="Arial"/>
              </a:rPr>
              <a:t>?</a:t>
            </a:r>
            <a:endParaRPr sz="21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2100"/>
              <a:buFont typeface="Arial Black"/>
              <a:buAutoNum type="arabicPeriod"/>
            </a:pPr>
            <a:r>
              <a:rPr lang="ms-MY" sz="2100" b="0" i="0" u="none" strike="noStrike" cap="none">
                <a:solidFill>
                  <a:srgbClr val="000000"/>
                </a:solidFill>
                <a:latin typeface="Arial"/>
                <a:ea typeface="Arial"/>
                <a:cs typeface="Arial"/>
                <a:sym typeface="Arial"/>
              </a:rPr>
              <a:t>Do we have a </a:t>
            </a:r>
            <a:r>
              <a:rPr lang="ms-MY" sz="2100" b="1" i="0" u="none" strike="noStrike" cap="none">
                <a:solidFill>
                  <a:srgbClr val="000000"/>
                </a:solidFill>
                <a:latin typeface="Arial"/>
                <a:ea typeface="Arial"/>
                <a:cs typeface="Arial"/>
                <a:sym typeface="Arial"/>
              </a:rPr>
              <a:t>flag</a:t>
            </a:r>
            <a:r>
              <a:rPr lang="ms-MY" sz="2100" b="0" i="0" u="none" strike="noStrike" cap="none">
                <a:solidFill>
                  <a:srgbClr val="000000"/>
                </a:solidFill>
                <a:latin typeface="Arial"/>
                <a:ea typeface="Arial"/>
                <a:cs typeface="Arial"/>
                <a:sym typeface="Arial"/>
              </a:rPr>
              <a:t>?</a:t>
            </a:r>
            <a:endParaRPr sz="21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2100"/>
              <a:buFont typeface="Arial Black"/>
              <a:buAutoNum type="arabicPeriod"/>
            </a:pPr>
            <a:r>
              <a:rPr lang="ms-MY" sz="2100" b="0" i="0" u="none" strike="noStrike" cap="none">
                <a:solidFill>
                  <a:srgbClr val="000000"/>
                </a:solidFill>
                <a:latin typeface="Arial"/>
                <a:ea typeface="Arial"/>
                <a:cs typeface="Arial"/>
                <a:sym typeface="Arial"/>
              </a:rPr>
              <a:t>Who the current </a:t>
            </a:r>
            <a:r>
              <a:rPr lang="ms-MY" sz="2100" b="1" i="0" u="none" strike="noStrike" cap="none">
                <a:solidFill>
                  <a:srgbClr val="000000"/>
                </a:solidFill>
                <a:latin typeface="Arial"/>
                <a:ea typeface="Arial"/>
                <a:cs typeface="Arial"/>
                <a:sym typeface="Arial"/>
              </a:rPr>
              <a:t>executive</a:t>
            </a:r>
            <a:r>
              <a:rPr lang="ms-MY" sz="2100" b="0" i="0" u="none" strike="noStrike" cap="none">
                <a:solidFill>
                  <a:srgbClr val="000000"/>
                </a:solidFill>
                <a:latin typeface="Arial"/>
                <a:ea typeface="Arial"/>
                <a:cs typeface="Arial"/>
                <a:sym typeface="Arial"/>
              </a:rPr>
              <a:t> </a:t>
            </a:r>
            <a:r>
              <a:rPr lang="ms-MY" sz="2100" b="1" i="0" u="none" strike="noStrike" cap="none">
                <a:solidFill>
                  <a:srgbClr val="000000"/>
                </a:solidFill>
                <a:latin typeface="Arial"/>
                <a:ea typeface="Arial"/>
                <a:cs typeface="Arial"/>
                <a:sym typeface="Arial"/>
              </a:rPr>
              <a:t>chairman</a:t>
            </a:r>
            <a:r>
              <a:rPr lang="ms-MY" sz="2100" b="0" i="0" u="none" strike="noStrike" cap="none">
                <a:solidFill>
                  <a:srgbClr val="000000"/>
                </a:solidFill>
                <a:latin typeface="Arial"/>
                <a:ea typeface="Arial"/>
                <a:cs typeface="Arial"/>
                <a:sym typeface="Arial"/>
              </a:rPr>
              <a:t> of the </a:t>
            </a:r>
            <a:r>
              <a:rPr lang="ms-MY" sz="2100" b="1" i="0" u="none" strike="noStrike" cap="none">
                <a:solidFill>
                  <a:srgbClr val="000000"/>
                </a:solidFill>
                <a:latin typeface="Arial"/>
                <a:ea typeface="Arial"/>
                <a:cs typeface="Arial"/>
                <a:sym typeface="Arial"/>
              </a:rPr>
              <a:t>Yakama Nation</a:t>
            </a:r>
            <a:r>
              <a:rPr lang="ms-MY" sz="2100" b="0" i="0" u="none" strike="noStrike" cap="none">
                <a:solidFill>
                  <a:srgbClr val="000000"/>
                </a:solidFill>
                <a:latin typeface="Arial"/>
                <a:ea typeface="Arial"/>
                <a:cs typeface="Arial"/>
                <a:sym typeface="Arial"/>
              </a:rPr>
              <a:t>?</a:t>
            </a:r>
            <a:endParaRPr sz="21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2100"/>
              <a:buFont typeface="Arial Black"/>
              <a:buAutoNum type="arabicPeriod"/>
            </a:pPr>
            <a:r>
              <a:rPr lang="ms-MY" sz="2100" b="0" i="0" u="none" strike="noStrike" cap="none">
                <a:solidFill>
                  <a:srgbClr val="000000"/>
                </a:solidFill>
                <a:latin typeface="Arial"/>
                <a:ea typeface="Arial"/>
                <a:cs typeface="Arial"/>
                <a:sym typeface="Arial"/>
              </a:rPr>
              <a:t>Are there two </a:t>
            </a:r>
            <a:r>
              <a:rPr lang="ms-MY" sz="2100" b="1" i="0" u="none" strike="noStrike" cap="none">
                <a:solidFill>
                  <a:srgbClr val="000000"/>
                </a:solidFill>
                <a:latin typeface="Arial"/>
                <a:ea typeface="Arial"/>
                <a:cs typeface="Arial"/>
                <a:sym typeface="Arial"/>
              </a:rPr>
              <a:t>branches of government</a:t>
            </a:r>
            <a:r>
              <a:rPr lang="ms-MY" sz="2100" b="0" i="0" u="none" strike="noStrike" cap="none">
                <a:solidFill>
                  <a:srgbClr val="000000"/>
                </a:solidFill>
                <a:latin typeface="Arial"/>
                <a:ea typeface="Arial"/>
                <a:cs typeface="Arial"/>
                <a:sym typeface="Arial"/>
              </a:rPr>
              <a:t> for the </a:t>
            </a:r>
            <a:r>
              <a:rPr lang="ms-MY" sz="2100" b="1" i="0" u="none" strike="noStrike" cap="none">
                <a:solidFill>
                  <a:srgbClr val="000000"/>
                </a:solidFill>
                <a:latin typeface="Arial"/>
                <a:ea typeface="Arial"/>
                <a:cs typeface="Arial"/>
                <a:sym typeface="Arial"/>
              </a:rPr>
              <a:t>Yakama Nation</a:t>
            </a:r>
            <a:r>
              <a:rPr lang="ms-MY" sz="2100" b="0" i="0" u="none" strike="noStrike" cap="none">
                <a:solidFill>
                  <a:srgbClr val="000000"/>
                </a:solidFill>
                <a:latin typeface="Arial"/>
                <a:ea typeface="Arial"/>
                <a:cs typeface="Arial"/>
                <a:sym typeface="Arial"/>
              </a:rPr>
              <a:t>?</a:t>
            </a:r>
            <a:endParaRPr sz="21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2100"/>
              <a:buFont typeface="Arial Black"/>
              <a:buAutoNum type="arabicPeriod"/>
            </a:pPr>
            <a:r>
              <a:rPr lang="ms-MY" sz="2100" b="0" i="0" u="none" strike="noStrike" cap="none">
                <a:solidFill>
                  <a:srgbClr val="000000"/>
                </a:solidFill>
                <a:latin typeface="Arial"/>
                <a:ea typeface="Arial"/>
                <a:cs typeface="Arial"/>
                <a:sym typeface="Arial"/>
              </a:rPr>
              <a:t>How many </a:t>
            </a:r>
            <a:r>
              <a:rPr lang="ms-MY" sz="2100" b="1" i="0" u="none" strike="noStrike" cap="none">
                <a:solidFill>
                  <a:srgbClr val="000000"/>
                </a:solidFill>
                <a:latin typeface="Arial"/>
                <a:ea typeface="Arial"/>
                <a:cs typeface="Arial"/>
                <a:sym typeface="Arial"/>
              </a:rPr>
              <a:t>elected positions </a:t>
            </a:r>
            <a:r>
              <a:rPr lang="ms-MY" sz="2100" b="0" i="0" u="none" strike="noStrike" cap="none">
                <a:solidFill>
                  <a:srgbClr val="000000"/>
                </a:solidFill>
                <a:latin typeface="Arial"/>
                <a:ea typeface="Arial"/>
                <a:cs typeface="Arial"/>
                <a:sym typeface="Arial"/>
              </a:rPr>
              <a:t>are there?</a:t>
            </a:r>
            <a:endParaRPr sz="21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2100"/>
              <a:buFont typeface="Arial Black"/>
              <a:buAutoNum type="arabicPeriod"/>
            </a:pPr>
            <a:r>
              <a:rPr lang="ms-MY" sz="2100" b="0" i="0" u="none" strike="noStrike" cap="none">
                <a:solidFill>
                  <a:srgbClr val="000000"/>
                </a:solidFill>
                <a:latin typeface="Arial"/>
                <a:ea typeface="Arial"/>
                <a:cs typeface="Arial"/>
                <a:sym typeface="Arial"/>
              </a:rPr>
              <a:t>What is the formal name of this </a:t>
            </a:r>
            <a:r>
              <a:rPr lang="ms-MY" sz="2100" b="1" i="0" u="none" strike="noStrike" cap="none">
                <a:solidFill>
                  <a:srgbClr val="000000"/>
                </a:solidFill>
                <a:latin typeface="Arial"/>
                <a:ea typeface="Arial"/>
                <a:cs typeface="Arial"/>
                <a:sym typeface="Arial"/>
              </a:rPr>
              <a:t>nation</a:t>
            </a:r>
            <a:r>
              <a:rPr lang="ms-MY" sz="2100" b="0" i="0" u="none" strike="noStrike" cap="none">
                <a:solidFill>
                  <a:srgbClr val="000000"/>
                </a:solidFill>
                <a:latin typeface="Arial"/>
                <a:ea typeface="Arial"/>
                <a:cs typeface="Arial"/>
                <a:sym typeface="Arial"/>
              </a:rPr>
              <a:t>?</a:t>
            </a:r>
            <a:endParaRPr sz="21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2100"/>
              <a:buFont typeface="Arial Black"/>
              <a:buAutoNum type="arabicPeriod"/>
            </a:pPr>
            <a:r>
              <a:rPr lang="ms-MY" sz="2100" b="0" i="0" u="none" strike="noStrike" cap="none">
                <a:solidFill>
                  <a:srgbClr val="000000"/>
                </a:solidFill>
                <a:latin typeface="Arial"/>
                <a:ea typeface="Arial"/>
                <a:cs typeface="Arial"/>
                <a:sym typeface="Arial"/>
              </a:rPr>
              <a:t>When do the Yakama </a:t>
            </a:r>
            <a:r>
              <a:rPr lang="ms-MY" sz="2100" b="1" i="0" u="none" strike="noStrike" cap="none">
                <a:solidFill>
                  <a:srgbClr val="000000"/>
                </a:solidFill>
                <a:latin typeface="Arial"/>
                <a:ea typeface="Arial"/>
                <a:cs typeface="Arial"/>
                <a:sym typeface="Arial"/>
              </a:rPr>
              <a:t>elections</a:t>
            </a:r>
            <a:r>
              <a:rPr lang="ms-MY" sz="2100" b="0" i="0" u="none" strike="noStrike" cap="none">
                <a:solidFill>
                  <a:srgbClr val="000000"/>
                </a:solidFill>
                <a:latin typeface="Arial"/>
                <a:ea typeface="Arial"/>
                <a:cs typeface="Arial"/>
                <a:sym typeface="Arial"/>
              </a:rPr>
              <a:t> occur and who can </a:t>
            </a:r>
            <a:r>
              <a:rPr lang="ms-MY" sz="2100" b="1" i="0" u="none" strike="noStrike" cap="none">
                <a:solidFill>
                  <a:srgbClr val="000000"/>
                </a:solidFill>
                <a:latin typeface="Arial"/>
                <a:ea typeface="Arial"/>
                <a:cs typeface="Arial"/>
                <a:sym typeface="Arial"/>
              </a:rPr>
              <a:t>vote</a:t>
            </a:r>
            <a:r>
              <a:rPr lang="ms-MY" sz="2100" b="0" i="0" u="none" strike="noStrike" cap="none">
                <a:solidFill>
                  <a:srgbClr val="000000"/>
                </a:solidFill>
                <a:latin typeface="Arial"/>
                <a:ea typeface="Arial"/>
                <a:cs typeface="Arial"/>
                <a:sym typeface="Arial"/>
              </a:rPr>
              <a:t>?</a:t>
            </a:r>
            <a:endParaRPr sz="2100" b="0" i="0" u="none" strike="noStrike" cap="none">
              <a:solidFill>
                <a:srgbClr val="000000"/>
              </a:solidFill>
              <a:latin typeface="Calibri"/>
              <a:ea typeface="Calibri"/>
              <a:cs typeface="Calibri"/>
              <a:sym typeface="Calibri"/>
            </a:endParaRPr>
          </a:p>
        </p:txBody>
      </p:sp>
      <p:sp>
        <p:nvSpPr>
          <p:cNvPr id="4" name="Title 3"/>
          <p:cNvSpPr>
            <a:spLocks noGrp="1"/>
          </p:cNvSpPr>
          <p:nvPr>
            <p:ph type="title"/>
          </p:nvPr>
        </p:nvSpPr>
        <p:spPr>
          <a:xfrm>
            <a:off x="673769" y="286561"/>
            <a:ext cx="11141242" cy="1485900"/>
          </a:xfrm>
        </p:spPr>
        <p:txBody>
          <a:bodyPr>
            <a:normAutofit fontScale="90000"/>
          </a:bodyPr>
          <a:lstStyle/>
          <a:p>
            <a:r>
              <a:rPr lang="ms-MY" dirty="0">
                <a:solidFill>
                  <a:schemeClr val="dk2"/>
                </a:solidFill>
                <a:latin typeface="Arial Black"/>
                <a:ea typeface="Arial Black"/>
                <a:cs typeface="Arial Black"/>
                <a:sym typeface="Arial Black"/>
              </a:rPr>
              <a:t>ORIENTATION:</a:t>
            </a:r>
            <a:br>
              <a:rPr lang="ms-MY" dirty="0">
                <a:solidFill>
                  <a:schemeClr val="dk2"/>
                </a:solidFill>
                <a:latin typeface="Arial Black"/>
                <a:ea typeface="Arial Black"/>
                <a:cs typeface="Arial Black"/>
                <a:sym typeface="Arial Black"/>
              </a:rPr>
            </a:br>
            <a:r>
              <a:rPr lang="ms-MY" dirty="0">
                <a:solidFill>
                  <a:schemeClr val="dk2"/>
                </a:solidFill>
                <a:latin typeface="Arial Black"/>
                <a:ea typeface="Arial Black"/>
                <a:cs typeface="Arial Black"/>
                <a:sym typeface="Arial Black"/>
              </a:rPr>
              <a:t>  </a:t>
            </a:r>
            <a:r>
              <a:rPr lang="ms-MY" dirty="0">
                <a:solidFill>
                  <a:schemeClr val="dk1"/>
                </a:solidFill>
                <a:latin typeface="Arial Black"/>
                <a:ea typeface="Arial Black"/>
                <a:cs typeface="Arial Black"/>
                <a:sym typeface="Arial Black"/>
              </a:rPr>
              <a:t>FOCUS ON </a:t>
            </a:r>
            <a:r>
              <a:rPr lang="ms-MY" dirty="0">
                <a:solidFill>
                  <a:schemeClr val="dk2"/>
                </a:solidFill>
                <a:latin typeface="Arial Black"/>
                <a:ea typeface="Arial Black"/>
                <a:cs typeface="Arial Black"/>
                <a:sym typeface="Arial Black"/>
              </a:rPr>
              <a:t>POLITICAL NATIONHOOD</a:t>
            </a:r>
            <a:r>
              <a:rPr lang="ms-MY" dirty="0">
                <a:solidFill>
                  <a:schemeClr val="dk1"/>
                </a:solidFill>
                <a:latin typeface="Arial Black"/>
                <a:ea typeface="Arial Black"/>
                <a:cs typeface="Arial Black"/>
                <a:sym typeface="Arial Black"/>
              </a:rPr>
              <a:t/>
            </a:r>
            <a:br>
              <a:rPr lang="ms-MY" dirty="0">
                <a:solidFill>
                  <a:schemeClr val="dk1"/>
                </a:solidFill>
                <a:latin typeface="Arial Black"/>
                <a:ea typeface="Arial Black"/>
                <a:cs typeface="Arial Black"/>
                <a:sym typeface="Arial Black"/>
              </a:rPr>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8"/>
          <p:cNvSpPr txBox="1">
            <a:spLocks noGrp="1"/>
          </p:cNvSpPr>
          <p:nvPr>
            <p:ph type="title" idx="4294967295"/>
          </p:nvPr>
        </p:nvSpPr>
        <p:spPr>
          <a:xfrm>
            <a:off x="609600" y="152718"/>
            <a:ext cx="10652100" cy="1371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600"/>
              <a:buFont typeface="Arial Black"/>
              <a:buNone/>
            </a:pPr>
            <a:r>
              <a:rPr lang="ms-MY" sz="3600" b="0" i="0" u="none" strike="noStrike" cap="none">
                <a:solidFill>
                  <a:schemeClr val="dk2"/>
                </a:solidFill>
                <a:latin typeface="Arial Black"/>
                <a:ea typeface="Arial Black"/>
                <a:cs typeface="Arial Black"/>
                <a:sym typeface="Arial Black"/>
              </a:rPr>
              <a:t>ORIENTATION</a:t>
            </a:r>
            <a:br>
              <a:rPr lang="ms-MY" sz="3600" b="0" i="0" u="none" strike="noStrike" cap="none">
                <a:solidFill>
                  <a:schemeClr val="dk2"/>
                </a:solidFill>
                <a:latin typeface="Arial Black"/>
                <a:ea typeface="Arial Black"/>
                <a:cs typeface="Arial Black"/>
                <a:sym typeface="Arial Black"/>
              </a:rPr>
            </a:br>
            <a:r>
              <a:rPr lang="ms-MY" sz="3600" b="0" i="0" u="none" strike="noStrike" cap="none">
                <a:solidFill>
                  <a:schemeClr val="dk1"/>
                </a:solidFill>
                <a:latin typeface="Arial Black"/>
                <a:ea typeface="Arial Black"/>
                <a:cs typeface="Arial Black"/>
                <a:sym typeface="Arial Black"/>
              </a:rPr>
              <a:t>CHALLENGE </a:t>
            </a:r>
            <a:r>
              <a:rPr lang="ms-MY" sz="3600" b="0" i="0" u="none" strike="noStrike" cap="none">
                <a:solidFill>
                  <a:schemeClr val="dk2"/>
                </a:solidFill>
                <a:latin typeface="Arial Black"/>
                <a:ea typeface="Arial Black"/>
                <a:cs typeface="Arial Black"/>
                <a:sym typeface="Arial Black"/>
              </a:rPr>
              <a:t>POWER</a:t>
            </a:r>
            <a:r>
              <a:rPr lang="ms-MY" sz="3600" b="0" i="0" u="none" strike="noStrike" cap="none">
                <a:solidFill>
                  <a:schemeClr val="dk1"/>
                </a:solidFill>
                <a:latin typeface="Arial Black"/>
                <a:ea typeface="Arial Black"/>
                <a:cs typeface="Arial Black"/>
                <a:sym typeface="Arial Black"/>
              </a:rPr>
              <a:t> DYNAMICS</a:t>
            </a:r>
            <a:endParaRPr sz="1400" b="0" i="0" u="none" strike="noStrike" cap="none">
              <a:solidFill>
                <a:srgbClr val="000000"/>
              </a:solidFill>
              <a:latin typeface="Arial"/>
              <a:ea typeface="Arial"/>
              <a:cs typeface="Arial"/>
              <a:sym typeface="Arial"/>
            </a:endParaRPr>
          </a:p>
        </p:txBody>
      </p:sp>
      <p:sp>
        <p:nvSpPr>
          <p:cNvPr id="308" name="Google Shape;308;p18"/>
          <p:cNvSpPr txBox="1"/>
          <p:nvPr/>
        </p:nvSpPr>
        <p:spPr>
          <a:xfrm>
            <a:off x="6780846" y="4612950"/>
            <a:ext cx="5150700" cy="193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ms-MY" sz="2400" b="1" i="0" u="none" strike="noStrike" cap="none">
                <a:solidFill>
                  <a:srgbClr val="000000"/>
                </a:solidFill>
                <a:latin typeface="Arial"/>
                <a:ea typeface="Arial"/>
                <a:cs typeface="Arial"/>
                <a:sym typeface="Arial"/>
              </a:rPr>
              <a:t>“Have you ever won a prize? Early settlers in Oregon saw free land as a prize for settling there.”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ms-MY" sz="24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ms-MY" sz="2400" b="1" i="0" u="none" strike="noStrike" cap="none">
                <a:solidFill>
                  <a:srgbClr val="000000"/>
                </a:solidFill>
                <a:latin typeface="Arial"/>
                <a:ea typeface="Arial"/>
                <a:cs typeface="Arial"/>
                <a:sym typeface="Arial"/>
              </a:rPr>
              <a:t>“Settlers Bring Change”</a:t>
            </a:r>
            <a:endParaRPr sz="1400" b="0" i="0" u="none" strike="noStrike" cap="none">
              <a:solidFill>
                <a:srgbClr val="000000"/>
              </a:solidFill>
              <a:latin typeface="Arial"/>
              <a:ea typeface="Arial"/>
              <a:cs typeface="Arial"/>
              <a:sym typeface="Arial"/>
            </a:endParaRPr>
          </a:p>
        </p:txBody>
      </p:sp>
      <p:sp>
        <p:nvSpPr>
          <p:cNvPr id="310" name="Google Shape;310;p18"/>
          <p:cNvSpPr/>
          <p:nvPr/>
        </p:nvSpPr>
        <p:spPr>
          <a:xfrm>
            <a:off x="751045" y="4393312"/>
            <a:ext cx="5832000" cy="230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ms-MY" sz="2400" b="1" i="0" u="none" strike="noStrike" cap="none">
                <a:solidFill>
                  <a:srgbClr val="000000"/>
                </a:solidFill>
                <a:latin typeface="Arial"/>
                <a:ea typeface="Arial"/>
                <a:cs typeface="Arial"/>
                <a:sym typeface="Arial"/>
              </a:rPr>
              <a:t>“Father Serra helped convert thousands of American Indians to Christianity…Many Indians died from overwork and diseases. But the missions kept going because of Father Serra's preaching and care.”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37" y="2913831"/>
            <a:ext cx="11899392" cy="793583"/>
          </a:xfrm>
        </p:spPr>
        <p:txBody>
          <a:bodyPr>
            <a:noAutofit/>
          </a:bodyPr>
          <a:lstStyle/>
          <a:p>
            <a:pPr algn="ctr"/>
            <a:r>
              <a:rPr lang="en-US" sz="7200" dirty="0"/>
              <a:t>AGENDA</a:t>
            </a:r>
          </a:p>
        </p:txBody>
      </p:sp>
      <p:pic>
        <p:nvPicPr>
          <p:cNvPr id="4" name="Picture 3" descr="C:\Users\minah\AppData\Local\Microsoft\Windows\INetCache\Content.MSO\DF350EF4.tmp">
            <a:extLst>
              <a:ext uri="{FF2B5EF4-FFF2-40B4-BE49-F238E27FC236}">
                <a16:creationId xmlns:a16="http://schemas.microsoft.com/office/drawing/2014/main" id="{CC11BCEC-916F-4780-8D8C-00FACD8EB0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621" y="311975"/>
            <a:ext cx="2934263" cy="2511435"/>
          </a:xfrm>
          <a:prstGeom prst="rect">
            <a:avLst/>
          </a:prstGeom>
          <a:noFill/>
          <a:ln>
            <a:noFill/>
          </a:ln>
        </p:spPr>
      </p:pic>
    </p:spTree>
    <p:extLst>
      <p:ext uri="{BB962C8B-B14F-4D97-AF65-F5344CB8AC3E}">
        <p14:creationId xmlns:p14="http://schemas.microsoft.com/office/powerpoint/2010/main" val="3889150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9"/>
          <p:cNvSpPr txBox="1">
            <a:spLocks noGrp="1"/>
          </p:cNvSpPr>
          <p:nvPr>
            <p:ph type="title" idx="4294967295"/>
          </p:nvPr>
        </p:nvSpPr>
        <p:spPr>
          <a:xfrm>
            <a:off x="769950" y="112931"/>
            <a:ext cx="10652100" cy="1371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600"/>
              <a:buFont typeface="Arial Black"/>
              <a:buNone/>
            </a:pPr>
            <a:r>
              <a:rPr lang="ms-MY" sz="3600" b="0" i="0" u="none" strike="noStrike" cap="none">
                <a:solidFill>
                  <a:schemeClr val="dk2"/>
                </a:solidFill>
                <a:latin typeface="Arial Black"/>
                <a:ea typeface="Arial Black"/>
                <a:cs typeface="Arial Black"/>
                <a:sym typeface="Arial Black"/>
              </a:rPr>
              <a:t>ORIENTATION</a:t>
            </a:r>
            <a:br>
              <a:rPr lang="ms-MY" sz="3600" b="0" i="0" u="none" strike="noStrike" cap="none">
                <a:solidFill>
                  <a:schemeClr val="dk2"/>
                </a:solidFill>
                <a:latin typeface="Arial Black"/>
                <a:ea typeface="Arial Black"/>
                <a:cs typeface="Arial Black"/>
                <a:sym typeface="Arial Black"/>
              </a:rPr>
            </a:br>
            <a:r>
              <a:rPr lang="ms-MY" sz="3600" b="0" i="0" u="none" strike="noStrike" cap="none">
                <a:solidFill>
                  <a:schemeClr val="dk1"/>
                </a:solidFill>
                <a:latin typeface="Arial Black"/>
                <a:ea typeface="Arial Black"/>
                <a:cs typeface="Arial Black"/>
                <a:sym typeface="Arial Black"/>
              </a:rPr>
              <a:t>RECOGNIZE </a:t>
            </a:r>
            <a:r>
              <a:rPr lang="ms-MY" sz="3600" b="0" i="0" u="none" strike="noStrike" cap="none">
                <a:solidFill>
                  <a:schemeClr val="dk2"/>
                </a:solidFill>
                <a:latin typeface="Arial Black"/>
                <a:ea typeface="Arial Black"/>
                <a:cs typeface="Arial Black"/>
                <a:sym typeface="Arial Black"/>
              </a:rPr>
              <a:t>INDIGENOUS POWER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 name="Title 1"/>
          <p:cNvSpPr>
            <a:spLocks noGrp="1"/>
          </p:cNvSpPr>
          <p:nvPr>
            <p:ph type="title"/>
          </p:nvPr>
        </p:nvSpPr>
        <p:spPr>
          <a:xfrm>
            <a:off x="673768" y="246647"/>
            <a:ext cx="11044989" cy="878305"/>
          </a:xfrm>
        </p:spPr>
        <p:txBody>
          <a:bodyPr>
            <a:normAutofit fontScale="90000"/>
          </a:bodyPr>
          <a:lstStyle/>
          <a:p>
            <a:r>
              <a:rPr lang="ms-MY" sz="4000" dirty="0">
                <a:solidFill>
                  <a:schemeClr val="dk2"/>
                </a:solidFill>
                <a:latin typeface="Arial Black"/>
                <a:ea typeface="Arial Black"/>
                <a:cs typeface="Arial Black"/>
                <a:sym typeface="Arial Black"/>
              </a:rPr>
              <a:t>ORIENTATION </a:t>
            </a:r>
            <a:r>
              <a:rPr lang="ms-MY" sz="4000" dirty="0">
                <a:solidFill>
                  <a:schemeClr val="dk1"/>
                </a:solidFill>
                <a:latin typeface="Arial Black"/>
                <a:ea typeface="Arial Black"/>
                <a:cs typeface="Arial Black"/>
                <a:sym typeface="Arial Black"/>
              </a:rPr>
              <a:t>CULTIVATE </a:t>
            </a:r>
            <a:r>
              <a:rPr lang="ms-MY" sz="4000" dirty="0">
                <a:solidFill>
                  <a:schemeClr val="dk2"/>
                </a:solidFill>
                <a:latin typeface="Arial Black"/>
                <a:ea typeface="Arial Black"/>
                <a:cs typeface="Arial Black"/>
                <a:sym typeface="Arial Black"/>
              </a:rPr>
              <a:t>PARTNERSHIPS</a:t>
            </a:r>
            <a:r>
              <a:rPr lang="ms-MY" sz="1800" dirty="0">
                <a:solidFill>
                  <a:srgbClr val="000000"/>
                </a:solidFill>
                <a:latin typeface="Arial"/>
                <a:ea typeface="Arial"/>
                <a:cs typeface="Arial"/>
                <a:sym typeface="Arial"/>
              </a:rPr>
              <a:t/>
            </a:r>
            <a:br>
              <a:rPr lang="ms-MY" sz="1800" dirty="0">
                <a:solidFill>
                  <a:srgbClr val="000000"/>
                </a:solidFill>
                <a:latin typeface="Arial"/>
                <a:ea typeface="Arial"/>
                <a:cs typeface="Arial"/>
                <a:sym typeface="Arial"/>
              </a:rPr>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37" y="2913831"/>
            <a:ext cx="11899392" cy="793583"/>
          </a:xfrm>
        </p:spPr>
        <p:txBody>
          <a:bodyPr>
            <a:noAutofit/>
          </a:bodyPr>
          <a:lstStyle/>
          <a:p>
            <a:pPr algn="ctr"/>
            <a:r>
              <a:rPr lang="en-US" sz="7200" dirty="0"/>
              <a:t>EDUCATOR TOOLKIT</a:t>
            </a:r>
          </a:p>
        </p:txBody>
      </p:sp>
      <p:pic>
        <p:nvPicPr>
          <p:cNvPr id="4" name="Picture 3" descr="C:\Users\minah\AppData\Local\Microsoft\Windows\INetCache\Content.MSO\DF350EF4.tmp">
            <a:extLst>
              <a:ext uri="{FF2B5EF4-FFF2-40B4-BE49-F238E27FC236}">
                <a16:creationId xmlns:a16="http://schemas.microsoft.com/office/drawing/2014/main" id="{CC11BCEC-916F-4780-8D8C-00FACD8EB0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621" y="311975"/>
            <a:ext cx="2934263" cy="2511435"/>
          </a:xfrm>
          <a:prstGeom prst="rect">
            <a:avLst/>
          </a:prstGeom>
          <a:noFill/>
          <a:ln>
            <a:noFill/>
          </a:ln>
        </p:spPr>
      </p:pic>
    </p:spTree>
    <p:extLst>
      <p:ext uri="{BB962C8B-B14F-4D97-AF65-F5344CB8AC3E}">
        <p14:creationId xmlns:p14="http://schemas.microsoft.com/office/powerpoint/2010/main" val="402772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2517039"/>
            <a:ext cx="11899392" cy="793583"/>
          </a:xfrm>
        </p:spPr>
        <p:txBody>
          <a:bodyPr>
            <a:noAutofit/>
          </a:bodyPr>
          <a:lstStyle/>
          <a:p>
            <a:r>
              <a:rPr lang="en-US" dirty="0"/>
              <a:t>►One page connect sheet that shows everything</a:t>
            </a:r>
            <a:br>
              <a:rPr lang="en-US" dirty="0"/>
            </a:br>
            <a:r>
              <a:rPr lang="en-US" dirty="0"/>
              <a:t>►Native American Resource List &amp; Youth Reading List</a:t>
            </a:r>
            <a:br>
              <a:rPr lang="en-US" dirty="0"/>
            </a:br>
            <a:r>
              <a:rPr lang="en-US" dirty="0"/>
              <a:t>►Approaches in Indigenous Education</a:t>
            </a:r>
            <a:br>
              <a:rPr lang="en-US" dirty="0"/>
            </a:br>
            <a:r>
              <a:rPr lang="en-US" dirty="0"/>
              <a:t>►Critical Orientations for Indigenous Studies Curriculum </a:t>
            </a:r>
            <a:br>
              <a:rPr lang="en-US" dirty="0"/>
            </a:br>
            <a:r>
              <a:rPr lang="en-US" dirty="0"/>
              <a:t>►Introductory Letter</a:t>
            </a:r>
            <a:br>
              <a:rPr lang="en-US" dirty="0"/>
            </a:br>
            <a:r>
              <a:rPr lang="en-US" dirty="0"/>
              <a:t>►SB 13 General Overview/Talking points</a:t>
            </a:r>
            <a:br>
              <a:rPr lang="en-US" dirty="0"/>
            </a:br>
            <a:r>
              <a:rPr lang="en-US" dirty="0"/>
              <a:t>►SB 13 flyer</a:t>
            </a:r>
            <a:br>
              <a:rPr lang="en-US" dirty="0"/>
            </a:br>
            <a:r>
              <a:rPr lang="en-US" dirty="0"/>
              <a:t>►FAQ page information</a:t>
            </a:r>
            <a:endParaRPr lang="en-US" sz="7200" dirty="0"/>
          </a:p>
        </p:txBody>
      </p:sp>
      <p:pic>
        <p:nvPicPr>
          <p:cNvPr id="4" name="Picture 3" descr="C:\Users\minah\AppData\Local\Microsoft\Windows\INetCache\Content.MSO\DF350EF4.tmp">
            <a:extLst>
              <a:ext uri="{FF2B5EF4-FFF2-40B4-BE49-F238E27FC236}">
                <a16:creationId xmlns:a16="http://schemas.microsoft.com/office/drawing/2014/main" id="{CC11BCEC-916F-4780-8D8C-00FACD8EB0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608" y="11028"/>
            <a:ext cx="2670725" cy="2202967"/>
          </a:xfrm>
          <a:prstGeom prst="rect">
            <a:avLst/>
          </a:prstGeom>
          <a:noFill/>
          <a:ln>
            <a:noFill/>
          </a:ln>
        </p:spPr>
      </p:pic>
      <p:sp>
        <p:nvSpPr>
          <p:cNvPr id="3" name="TextBox 2">
            <a:extLst>
              <a:ext uri="{FF2B5EF4-FFF2-40B4-BE49-F238E27FC236}">
                <a16:creationId xmlns:a16="http://schemas.microsoft.com/office/drawing/2014/main" id="{07436825-20FA-468C-A7FE-88C75320F757}"/>
              </a:ext>
            </a:extLst>
          </p:cNvPr>
          <p:cNvSpPr txBox="1"/>
          <p:nvPr/>
        </p:nvSpPr>
        <p:spPr>
          <a:xfrm>
            <a:off x="6096000" y="497305"/>
            <a:ext cx="5069305" cy="769441"/>
          </a:xfrm>
          <a:prstGeom prst="rect">
            <a:avLst/>
          </a:prstGeom>
          <a:noFill/>
        </p:spPr>
        <p:txBody>
          <a:bodyPr wrap="square" rtlCol="0">
            <a:spAutoFit/>
          </a:bodyPr>
          <a:lstStyle/>
          <a:p>
            <a:r>
              <a:rPr lang="en-US" sz="4400" b="1" dirty="0"/>
              <a:t>EDUCATOR TOOLKIT</a:t>
            </a:r>
          </a:p>
        </p:txBody>
      </p:sp>
    </p:spTree>
    <p:extLst>
      <p:ext uri="{BB962C8B-B14F-4D97-AF65-F5344CB8AC3E}">
        <p14:creationId xmlns:p14="http://schemas.microsoft.com/office/powerpoint/2010/main" val="3955506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07D7-6291-4B5F-A8B4-6C13857DB308}"/>
              </a:ext>
            </a:extLst>
          </p:cNvPr>
          <p:cNvSpPr>
            <a:spLocks noGrp="1"/>
          </p:cNvSpPr>
          <p:nvPr>
            <p:ph type="title"/>
          </p:nvPr>
        </p:nvSpPr>
        <p:spPr/>
        <p:txBody>
          <a:bodyPr/>
          <a:lstStyle/>
          <a:p>
            <a:r>
              <a:rPr lang="en-US" dirty="0"/>
              <a:t>One page connect sheet</a:t>
            </a:r>
          </a:p>
        </p:txBody>
      </p:sp>
      <p:pic>
        <p:nvPicPr>
          <p:cNvPr id="6" name="Picture 5" title="&quot;&quot;">
            <a:extLst>
              <a:ext uri="{FF2B5EF4-FFF2-40B4-BE49-F238E27FC236}">
                <a16:creationId xmlns:a16="http://schemas.microsoft.com/office/drawing/2014/main" id="{E2EFA42E-98F5-484F-864B-80D56547F516}"/>
              </a:ext>
            </a:extLst>
          </p:cNvPr>
          <p:cNvPicPr>
            <a:picLocks noChangeAspect="1"/>
          </p:cNvPicPr>
          <p:nvPr/>
        </p:nvPicPr>
        <p:blipFill>
          <a:blip r:embed="rId2"/>
          <a:stretch>
            <a:fillRect/>
          </a:stretch>
        </p:blipFill>
        <p:spPr>
          <a:xfrm>
            <a:off x="1353840" y="1066800"/>
            <a:ext cx="9484319" cy="5332326"/>
          </a:xfrm>
          <a:prstGeom prst="rect">
            <a:avLst/>
          </a:prstGeom>
        </p:spPr>
      </p:pic>
    </p:spTree>
    <p:extLst>
      <p:ext uri="{BB962C8B-B14F-4D97-AF65-F5344CB8AC3E}">
        <p14:creationId xmlns:p14="http://schemas.microsoft.com/office/powerpoint/2010/main" val="1355818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3298-9E6B-47B5-AE7F-86A9C60ECE92}"/>
              </a:ext>
            </a:extLst>
          </p:cNvPr>
          <p:cNvSpPr>
            <a:spLocks noGrp="1"/>
          </p:cNvSpPr>
          <p:nvPr>
            <p:ph type="title"/>
          </p:nvPr>
        </p:nvSpPr>
        <p:spPr>
          <a:xfrm>
            <a:off x="160237" y="138548"/>
            <a:ext cx="11899392" cy="697370"/>
          </a:xfrm>
        </p:spPr>
        <p:txBody>
          <a:bodyPr>
            <a:normAutofit fontScale="90000"/>
          </a:bodyPr>
          <a:lstStyle/>
          <a:p>
            <a:r>
              <a:rPr lang="en-US" dirty="0"/>
              <a:t>Native American Resource List &amp;</a:t>
            </a:r>
            <a:br>
              <a:rPr lang="en-US" dirty="0"/>
            </a:br>
            <a:r>
              <a:rPr lang="en-US" dirty="0"/>
              <a:t>Youth Reading List</a:t>
            </a:r>
          </a:p>
        </p:txBody>
      </p:sp>
      <p:sp>
        <p:nvSpPr>
          <p:cNvPr id="5" name="TextBox 4">
            <a:extLst>
              <a:ext uri="{FF2B5EF4-FFF2-40B4-BE49-F238E27FC236}">
                <a16:creationId xmlns:a16="http://schemas.microsoft.com/office/drawing/2014/main" id="{97F2D28F-CFCE-4DA5-9793-5DD456CBC6F6}"/>
              </a:ext>
            </a:extLst>
          </p:cNvPr>
          <p:cNvSpPr txBox="1"/>
          <p:nvPr/>
        </p:nvSpPr>
        <p:spPr>
          <a:xfrm>
            <a:off x="609601" y="1164134"/>
            <a:ext cx="5300134" cy="6124754"/>
          </a:xfrm>
          <a:prstGeom prst="rect">
            <a:avLst/>
          </a:prstGeom>
          <a:noFill/>
        </p:spPr>
        <p:txBody>
          <a:bodyPr wrap="square" rtlCol="0">
            <a:spAutoFit/>
          </a:bodyPr>
          <a:lstStyle/>
          <a:p>
            <a:r>
              <a:rPr lang="en-US" sz="2800" dirty="0"/>
              <a:t>►This listing of resources was developed for teachers and students in an effort to provide a reference and gain background information on the Native American experience in Oregon. </a:t>
            </a:r>
          </a:p>
          <a:p>
            <a:endParaRPr lang="en-US" sz="2800" dirty="0"/>
          </a:p>
          <a:p>
            <a:r>
              <a:rPr lang="en-US" sz="2800" dirty="0"/>
              <a:t>►This list was prepared by the Oregon Department of Education with assistance from representatives of Oregon tribes and the Confederated Tribes of Grand Ronde (CTGR) Tribal Library. </a:t>
            </a:r>
          </a:p>
        </p:txBody>
      </p:sp>
      <p:pic>
        <p:nvPicPr>
          <p:cNvPr id="1026" name="Picture 2" title="&quot;&quot;">
            <a:extLst>
              <a:ext uri="{FF2B5EF4-FFF2-40B4-BE49-F238E27FC236}">
                <a16:creationId xmlns:a16="http://schemas.microsoft.com/office/drawing/2014/main" id="{467478ED-5D5B-4672-B4E5-44736EFE2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422" y="25400"/>
            <a:ext cx="3984000" cy="49699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618663-68E9-46D8-8E16-D10DB87865B5}"/>
              </a:ext>
            </a:extLst>
          </p:cNvPr>
          <p:cNvSpPr txBox="1"/>
          <p:nvPr/>
        </p:nvSpPr>
        <p:spPr>
          <a:xfrm>
            <a:off x="7219422" y="5091546"/>
            <a:ext cx="3984000" cy="923330"/>
          </a:xfrm>
          <a:prstGeom prst="rect">
            <a:avLst/>
          </a:prstGeom>
          <a:noFill/>
        </p:spPr>
        <p:txBody>
          <a:bodyPr wrap="square" rtlCol="0">
            <a:spAutoFit/>
          </a:bodyPr>
          <a:lstStyle/>
          <a:p>
            <a:r>
              <a:rPr lang="en-US" dirty="0"/>
              <a:t>Image courtesy of the Confederated Tribes of Coos, Lower Umpqua and Siuslaw Indians</a:t>
            </a:r>
          </a:p>
        </p:txBody>
      </p:sp>
    </p:spTree>
    <p:extLst>
      <p:ext uri="{BB962C8B-B14F-4D97-AF65-F5344CB8AC3E}">
        <p14:creationId xmlns:p14="http://schemas.microsoft.com/office/powerpoint/2010/main" val="2582937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7DA7-97CF-4011-8061-D945BB3938BD}"/>
              </a:ext>
            </a:extLst>
          </p:cNvPr>
          <p:cNvSpPr>
            <a:spLocks noGrp="1"/>
          </p:cNvSpPr>
          <p:nvPr>
            <p:ph type="title"/>
          </p:nvPr>
        </p:nvSpPr>
        <p:spPr/>
        <p:txBody>
          <a:bodyPr/>
          <a:lstStyle/>
          <a:p>
            <a:r>
              <a:rPr lang="en-US" dirty="0"/>
              <a:t>Approaches in Indigenous Education</a:t>
            </a:r>
          </a:p>
        </p:txBody>
      </p:sp>
      <p:sp>
        <p:nvSpPr>
          <p:cNvPr id="3" name="Rectangle 2">
            <a:extLst>
              <a:ext uri="{FF2B5EF4-FFF2-40B4-BE49-F238E27FC236}">
                <a16:creationId xmlns:a16="http://schemas.microsoft.com/office/drawing/2014/main" id="{1083FA22-4376-485A-89E5-6EC471EC6FFD}"/>
              </a:ext>
            </a:extLst>
          </p:cNvPr>
          <p:cNvSpPr/>
          <p:nvPr/>
        </p:nvSpPr>
        <p:spPr>
          <a:xfrm>
            <a:off x="1337733" y="1285394"/>
            <a:ext cx="6096000" cy="1655518"/>
          </a:xfrm>
          <a:prstGeom prst="rect">
            <a:avLst/>
          </a:prstGeom>
        </p:spPr>
        <p:txBody>
          <a:bodyPr>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By implementing these approaches, you will be influencing tomorrow’s leaders and shaping a new future for Oregon and its relationship with our tribes.</a:t>
            </a:r>
          </a:p>
        </p:txBody>
      </p:sp>
      <p:sp>
        <p:nvSpPr>
          <p:cNvPr id="4" name="Rectangle 3">
            <a:extLst>
              <a:ext uri="{FF2B5EF4-FFF2-40B4-BE49-F238E27FC236}">
                <a16:creationId xmlns:a16="http://schemas.microsoft.com/office/drawing/2014/main" id="{038DD701-7743-4610-981B-0C78199ECC44}"/>
              </a:ext>
            </a:extLst>
          </p:cNvPr>
          <p:cNvSpPr/>
          <p:nvPr/>
        </p:nvSpPr>
        <p:spPr>
          <a:xfrm>
            <a:off x="1337733" y="3429000"/>
            <a:ext cx="6096000" cy="2445862"/>
          </a:xfrm>
          <a:prstGeom prst="rect">
            <a:avLst/>
          </a:prstGeom>
        </p:spPr>
        <p:txBody>
          <a:bodyPr>
            <a:spAutoFit/>
          </a:bodyPr>
          <a:lstStyle/>
          <a:p>
            <a:pPr>
              <a:lnSpc>
                <a:spcPct val="107000"/>
              </a:lnSpc>
              <a:spcAft>
                <a:spcPts val="8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Thank you to Leilani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Sabzalian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PhD,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Assistant Professor, Indigenous Studies in Education, Department of Education Studies, University of Oregon for use of the integration of her work: </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Critical Orientations for Indigenous Studies Curriculum</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title="&quot;&quot;">
            <a:extLst>
              <a:ext uri="{FF2B5EF4-FFF2-40B4-BE49-F238E27FC236}">
                <a16:creationId xmlns:a16="http://schemas.microsoft.com/office/drawing/2014/main" id="{A1ED369D-6FF2-4BEE-BACE-A11D791BD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004" y="223213"/>
            <a:ext cx="4166759" cy="31250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CE73C9-B8F0-40F3-8F41-B27CAEC68655}"/>
              </a:ext>
            </a:extLst>
          </p:cNvPr>
          <p:cNvSpPr txBox="1"/>
          <p:nvPr/>
        </p:nvSpPr>
        <p:spPr>
          <a:xfrm>
            <a:off x="7892870" y="3509719"/>
            <a:ext cx="4166759" cy="923330"/>
          </a:xfrm>
          <a:prstGeom prst="rect">
            <a:avLst/>
          </a:prstGeom>
          <a:noFill/>
        </p:spPr>
        <p:txBody>
          <a:bodyPr wrap="square" rtlCol="0">
            <a:spAutoFit/>
          </a:bodyPr>
          <a:lstStyle/>
          <a:p>
            <a:r>
              <a:rPr lang="en-US" dirty="0"/>
              <a:t>Image courtesy of the Confederated Tribes of Coos, Lower Umpqua and Siuslaw Indians</a:t>
            </a:r>
          </a:p>
        </p:txBody>
      </p:sp>
    </p:spTree>
    <p:extLst>
      <p:ext uri="{BB962C8B-B14F-4D97-AF65-F5344CB8AC3E}">
        <p14:creationId xmlns:p14="http://schemas.microsoft.com/office/powerpoint/2010/main" val="4148058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A095-DFEA-4438-B054-67F23C8FC5B7}"/>
              </a:ext>
            </a:extLst>
          </p:cNvPr>
          <p:cNvSpPr>
            <a:spLocks noGrp="1"/>
          </p:cNvSpPr>
          <p:nvPr>
            <p:ph type="title"/>
          </p:nvPr>
        </p:nvSpPr>
        <p:spPr/>
        <p:txBody>
          <a:bodyPr>
            <a:normAutofit fontScale="90000"/>
          </a:bodyPr>
          <a:lstStyle/>
          <a:p>
            <a:r>
              <a:rPr lang="en-US" dirty="0"/>
              <a:t>Critical Orientations for Indigenous Studies Curriculum (6 P’s)</a:t>
            </a:r>
          </a:p>
        </p:txBody>
      </p:sp>
      <p:sp>
        <p:nvSpPr>
          <p:cNvPr id="3" name="TextBox 2">
            <a:extLst>
              <a:ext uri="{FF2B5EF4-FFF2-40B4-BE49-F238E27FC236}">
                <a16:creationId xmlns:a16="http://schemas.microsoft.com/office/drawing/2014/main" id="{15BF9ED9-4851-4B52-AF2A-1785CDEFE0E6}"/>
              </a:ext>
            </a:extLst>
          </p:cNvPr>
          <p:cNvSpPr txBox="1"/>
          <p:nvPr/>
        </p:nvSpPr>
        <p:spPr>
          <a:xfrm>
            <a:off x="1117600" y="1100667"/>
            <a:ext cx="8940800" cy="3785652"/>
          </a:xfrm>
          <a:prstGeom prst="rect">
            <a:avLst/>
          </a:prstGeom>
          <a:noFill/>
        </p:spPr>
        <p:txBody>
          <a:bodyPr wrap="square" rtlCol="0">
            <a:spAutoFit/>
          </a:bodyPr>
          <a:lstStyle/>
          <a:p>
            <a:pPr marL="342900" indent="-342900">
              <a:buAutoNum type="arabicPeriod"/>
            </a:pPr>
            <a:r>
              <a:rPr lang="en-US" sz="4000" dirty="0"/>
              <a:t>Place</a:t>
            </a:r>
          </a:p>
          <a:p>
            <a:pPr marL="342900" indent="-342900">
              <a:buAutoNum type="arabicPeriod"/>
            </a:pPr>
            <a:r>
              <a:rPr lang="en-US" sz="4000" dirty="0"/>
              <a:t>Presence</a:t>
            </a:r>
          </a:p>
          <a:p>
            <a:pPr marL="342900" indent="-342900">
              <a:buAutoNum type="arabicPeriod"/>
            </a:pPr>
            <a:r>
              <a:rPr lang="en-US" sz="4000" dirty="0"/>
              <a:t>Perspectives</a:t>
            </a:r>
          </a:p>
          <a:p>
            <a:pPr marL="342900" indent="-342900">
              <a:buAutoNum type="arabicPeriod"/>
            </a:pPr>
            <a:r>
              <a:rPr lang="en-US" sz="4000" dirty="0"/>
              <a:t>Political Nationhood</a:t>
            </a:r>
          </a:p>
          <a:p>
            <a:pPr marL="342900" indent="-342900">
              <a:buAutoNum type="arabicPeriod"/>
            </a:pPr>
            <a:r>
              <a:rPr lang="en-US" sz="4000" dirty="0"/>
              <a:t>Power</a:t>
            </a:r>
          </a:p>
          <a:p>
            <a:pPr marL="342900" indent="-342900">
              <a:buAutoNum type="arabicPeriod"/>
            </a:pPr>
            <a:r>
              <a:rPr lang="en-US" sz="4000" dirty="0"/>
              <a:t>Partnerships</a:t>
            </a:r>
          </a:p>
        </p:txBody>
      </p:sp>
      <p:pic>
        <p:nvPicPr>
          <p:cNvPr id="3074" name="Picture 2" title="&quot;&quot;">
            <a:extLst>
              <a:ext uri="{FF2B5EF4-FFF2-40B4-BE49-F238E27FC236}">
                <a16:creationId xmlns:a16="http://schemas.microsoft.com/office/drawing/2014/main" id="{C13E8A49-1874-400C-89B7-4A3D11D3D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8695" y="663390"/>
            <a:ext cx="3437972" cy="42229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9AD102-7242-4F94-9322-E68BE6C8736F}"/>
              </a:ext>
            </a:extLst>
          </p:cNvPr>
          <p:cNvSpPr txBox="1"/>
          <p:nvPr/>
        </p:nvSpPr>
        <p:spPr>
          <a:xfrm>
            <a:off x="7568695" y="5054856"/>
            <a:ext cx="4098372" cy="923330"/>
          </a:xfrm>
          <a:prstGeom prst="rect">
            <a:avLst/>
          </a:prstGeom>
          <a:noFill/>
        </p:spPr>
        <p:txBody>
          <a:bodyPr wrap="square" rtlCol="0">
            <a:spAutoFit/>
          </a:bodyPr>
          <a:lstStyle/>
          <a:p>
            <a:r>
              <a:rPr lang="en-US" dirty="0"/>
              <a:t>Image courtesy of the Confederated Tribes of Coos, Lower Umpqua and Siuslaw Indians</a:t>
            </a:r>
          </a:p>
        </p:txBody>
      </p:sp>
    </p:spTree>
    <p:extLst>
      <p:ext uri="{BB962C8B-B14F-4D97-AF65-F5344CB8AC3E}">
        <p14:creationId xmlns:p14="http://schemas.microsoft.com/office/powerpoint/2010/main" val="432502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DCF9-009B-4E58-9BF0-25C07F71F5F7}"/>
              </a:ext>
            </a:extLst>
          </p:cNvPr>
          <p:cNvSpPr>
            <a:spLocks noGrp="1"/>
          </p:cNvSpPr>
          <p:nvPr>
            <p:ph type="title"/>
          </p:nvPr>
        </p:nvSpPr>
        <p:spPr/>
        <p:txBody>
          <a:bodyPr/>
          <a:lstStyle/>
          <a:p>
            <a:r>
              <a:rPr lang="en-US" dirty="0"/>
              <a:t>Introductory Letter</a:t>
            </a:r>
          </a:p>
        </p:txBody>
      </p:sp>
      <p:pic>
        <p:nvPicPr>
          <p:cNvPr id="4098" name="Picture 2" title="&quot;&quot;">
            <a:extLst>
              <a:ext uri="{FF2B5EF4-FFF2-40B4-BE49-F238E27FC236}">
                <a16:creationId xmlns:a16="http://schemas.microsoft.com/office/drawing/2014/main" id="{E1C08247-BBF3-455A-8DB7-F7633A7EF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984" y="138547"/>
            <a:ext cx="3621616" cy="48288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B8BD3D-221E-43B4-9352-CF8557FB2853}"/>
              </a:ext>
            </a:extLst>
          </p:cNvPr>
          <p:cNvSpPr txBox="1"/>
          <p:nvPr/>
        </p:nvSpPr>
        <p:spPr>
          <a:xfrm>
            <a:off x="6639984" y="5054856"/>
            <a:ext cx="4098372" cy="923330"/>
          </a:xfrm>
          <a:prstGeom prst="rect">
            <a:avLst/>
          </a:prstGeom>
          <a:noFill/>
        </p:spPr>
        <p:txBody>
          <a:bodyPr wrap="square" rtlCol="0">
            <a:spAutoFit/>
          </a:bodyPr>
          <a:lstStyle/>
          <a:p>
            <a:r>
              <a:rPr lang="en-US" dirty="0"/>
              <a:t>Image courtesy of the Confederated Tribes of Coos, Lower Umpqua and Siuslaw Indians</a:t>
            </a:r>
          </a:p>
        </p:txBody>
      </p:sp>
    </p:spTree>
    <p:extLst>
      <p:ext uri="{BB962C8B-B14F-4D97-AF65-F5344CB8AC3E}">
        <p14:creationId xmlns:p14="http://schemas.microsoft.com/office/powerpoint/2010/main" val="4209496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6528-4126-4D5C-8BEA-430B3A84404D}"/>
              </a:ext>
            </a:extLst>
          </p:cNvPr>
          <p:cNvSpPr>
            <a:spLocks noGrp="1"/>
          </p:cNvSpPr>
          <p:nvPr>
            <p:ph type="title"/>
          </p:nvPr>
        </p:nvSpPr>
        <p:spPr/>
        <p:txBody>
          <a:bodyPr/>
          <a:lstStyle/>
          <a:p>
            <a:r>
              <a:rPr lang="en-US" dirty="0"/>
              <a:t>SB 13 General Overview/Talking points</a:t>
            </a:r>
          </a:p>
        </p:txBody>
      </p:sp>
      <p:sp>
        <p:nvSpPr>
          <p:cNvPr id="6" name="Rectangle 5">
            <a:extLst>
              <a:ext uri="{FF2B5EF4-FFF2-40B4-BE49-F238E27FC236}">
                <a16:creationId xmlns:a16="http://schemas.microsoft.com/office/drawing/2014/main" id="{528A4D9B-ECCC-43D9-9DC2-579AF3CA8C3D}"/>
              </a:ext>
            </a:extLst>
          </p:cNvPr>
          <p:cNvSpPr/>
          <p:nvPr/>
        </p:nvSpPr>
        <p:spPr>
          <a:xfrm>
            <a:off x="1270000" y="1306546"/>
            <a:ext cx="6096000" cy="2050690"/>
          </a:xfrm>
          <a:prstGeom prst="rect">
            <a:avLst/>
          </a:prstGeom>
        </p:spPr>
        <p:txBody>
          <a:bodyPr>
            <a:spAutoFit/>
          </a:bodyPr>
          <a:lstStyle/>
          <a:p>
            <a:pPr>
              <a:lnSpc>
                <a:spcPct val="107000"/>
              </a:lnSpc>
              <a:spcAft>
                <a:spcPts val="800"/>
              </a:spcAft>
            </a:pPr>
            <a:r>
              <a:rPr lang="en-US" sz="2400" b="1" dirty="0">
                <a:latin typeface="Calibri" panose="020F0502020204030204" pitchFamily="34" charset="0"/>
                <a:ea typeface="Calibri" panose="020F0502020204030204" pitchFamily="34" charset="0"/>
                <a:cs typeface="Calibri" panose="020F0502020204030204" pitchFamily="34" charset="0"/>
              </a:rPr>
              <a:t>WHAT</a:t>
            </a:r>
            <a:r>
              <a:rPr lang="en-US" sz="2400" dirty="0">
                <a:latin typeface="Calibri" panose="020F0502020204030204" pitchFamily="34" charset="0"/>
                <a:ea typeface="Calibri" panose="020F0502020204030204" pitchFamily="34" charset="0"/>
                <a:cs typeface="Calibri" panose="020F0502020204030204" pitchFamily="34" charset="0"/>
              </a:rPr>
              <a:t>: As a result of Senate Bill 13, Oregon Department of Education in partnership with federally recognized Tribes in Oregon developed the Essential Understandings of Native Americans in Oregon.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7A3F9EA8-1A1C-4C5A-B148-0BDC590C78CE}"/>
              </a:ext>
            </a:extLst>
          </p:cNvPr>
          <p:cNvSpPr/>
          <p:nvPr/>
        </p:nvSpPr>
        <p:spPr>
          <a:xfrm>
            <a:off x="1270000" y="3420742"/>
            <a:ext cx="6096000" cy="2721964"/>
          </a:xfrm>
          <a:prstGeom prst="rect">
            <a:avLst/>
          </a:prstGeom>
        </p:spPr>
        <p:txBody>
          <a:bodyPr>
            <a:spAutoFit/>
          </a:bodyPr>
          <a:lstStyle/>
          <a:p>
            <a:pPr>
              <a:lnSpc>
                <a:spcPct val="120000"/>
              </a:lnSpc>
              <a:spcAft>
                <a:spcPts val="1000"/>
              </a:spcAft>
            </a:pPr>
            <a:r>
              <a:rPr lang="en-US" sz="2400" b="1" dirty="0">
                <a:latin typeface="Calibri" panose="020F0502020204030204" pitchFamily="34" charset="0"/>
                <a:ea typeface="Calibri" panose="020F0502020204030204" pitchFamily="34" charset="0"/>
                <a:cs typeface="Calibri" panose="020F0502020204030204" pitchFamily="34" charset="0"/>
              </a:rPr>
              <a:t>WHY</a:t>
            </a:r>
            <a:r>
              <a:rPr lang="en-US" sz="2400" dirty="0">
                <a:latin typeface="Calibri" panose="020F0502020204030204" pitchFamily="34" charset="0"/>
                <a:ea typeface="Calibri" panose="020F0502020204030204" pitchFamily="34" charset="0"/>
                <a:cs typeface="Calibri" panose="020F0502020204030204" pitchFamily="34" charset="0"/>
              </a:rPr>
              <a:t>: This is a historic investment in Oregon’s education system. Senate Bill 13 is far more than a state law. It is an agreement between the State of Oregon, its government and the governments of each of the nine tribes that reside here in this state.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397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668" y="1604213"/>
            <a:ext cx="11899392" cy="1285056"/>
          </a:xfrm>
        </p:spPr>
        <p:txBody>
          <a:bodyPr>
            <a:noAutofit/>
          </a:bodyPr>
          <a:lstStyle/>
          <a:p>
            <a:r>
              <a:rPr lang="en-US" sz="2800" dirty="0"/>
              <a:t>•</a:t>
            </a:r>
            <a:r>
              <a:rPr lang="en-US" sz="2000" dirty="0"/>
              <a:t> </a:t>
            </a:r>
            <a:r>
              <a:rPr lang="en-US" sz="2800" dirty="0"/>
              <a:t>Welcome/Blessing/Introductions</a:t>
            </a:r>
            <a:br>
              <a:rPr lang="en-US" sz="2800" dirty="0"/>
            </a:br>
            <a:r>
              <a:rPr lang="en-US" sz="2800" dirty="0"/>
              <a:t>• Housekeeping items</a:t>
            </a:r>
            <a:br>
              <a:rPr lang="en-US" sz="2800" dirty="0"/>
            </a:br>
            <a:r>
              <a:rPr lang="en-US" sz="2800" dirty="0"/>
              <a:t>• SB 13 Video</a:t>
            </a:r>
            <a:br>
              <a:rPr lang="en-US" sz="2800" dirty="0"/>
            </a:br>
            <a:r>
              <a:rPr lang="en-US" sz="2800" dirty="0"/>
              <a:t>• Establish safe environment/Ice Breaker</a:t>
            </a:r>
            <a:br>
              <a:rPr lang="en-US" sz="2800" dirty="0"/>
            </a:br>
            <a:r>
              <a:rPr lang="en-US" sz="2800" dirty="0"/>
              <a:t>• Critical Orientations for Indigenous Studies Curriculum (6 P’s) </a:t>
            </a:r>
            <a:br>
              <a:rPr lang="en-US" sz="2800" dirty="0"/>
            </a:br>
            <a:r>
              <a:rPr lang="en-US" sz="2800" dirty="0"/>
              <a:t>• Educator Toolkit</a:t>
            </a:r>
            <a:br>
              <a:rPr lang="en-US" sz="2800" dirty="0"/>
            </a:br>
            <a:r>
              <a:rPr lang="en-US" sz="2800" dirty="0"/>
              <a:t>• Break</a:t>
            </a:r>
            <a:br>
              <a:rPr lang="en-US" sz="2800" dirty="0"/>
            </a:br>
            <a:r>
              <a:rPr lang="en-US" sz="2800" dirty="0"/>
              <a:t>• Essential Understandings Overview/Activity</a:t>
            </a:r>
            <a:br>
              <a:rPr lang="en-US" sz="2800" dirty="0"/>
            </a:br>
            <a:r>
              <a:rPr lang="en-US" sz="2800" dirty="0"/>
              <a:t>• Lunch/Optional Videos</a:t>
            </a:r>
            <a:br>
              <a:rPr lang="en-US" sz="2800" dirty="0"/>
            </a:br>
            <a:r>
              <a:rPr lang="en-US" sz="2800" dirty="0"/>
              <a:t>• Lesson Plan Preview Carousel Activity</a:t>
            </a:r>
            <a:br>
              <a:rPr lang="en-US" sz="2800" dirty="0"/>
            </a:br>
            <a:r>
              <a:rPr lang="en-US" sz="2800" dirty="0"/>
              <a:t>• Break</a:t>
            </a:r>
            <a:br>
              <a:rPr lang="en-US" sz="2800" dirty="0"/>
            </a:br>
            <a:r>
              <a:rPr lang="en-US" sz="2800" dirty="0"/>
              <a:t>• Siletz Culture Presentation</a:t>
            </a:r>
            <a:br>
              <a:rPr lang="en-US" sz="2800" dirty="0"/>
            </a:br>
            <a:r>
              <a:rPr lang="en-US" sz="2800" dirty="0"/>
              <a:t>• Closing/Evals/Teacher Focus Groups</a:t>
            </a:r>
          </a:p>
        </p:txBody>
      </p:sp>
      <p:pic>
        <p:nvPicPr>
          <p:cNvPr id="4" name="Picture 3" descr="C:\Users\minah\AppData\Local\Microsoft\Windows\INetCache\Content.MSO\DF350EF4.tmp">
            <a:extLst>
              <a:ext uri="{FF2B5EF4-FFF2-40B4-BE49-F238E27FC236}">
                <a16:creationId xmlns:a16="http://schemas.microsoft.com/office/drawing/2014/main" id="{CC11BCEC-916F-4780-8D8C-00FACD8EB0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238" y="183640"/>
            <a:ext cx="1764816" cy="1420574"/>
          </a:xfrm>
          <a:prstGeom prst="rect">
            <a:avLst/>
          </a:prstGeom>
          <a:noFill/>
          <a:ln>
            <a:noFill/>
          </a:ln>
        </p:spPr>
      </p:pic>
      <p:sp>
        <p:nvSpPr>
          <p:cNvPr id="3" name="TextBox 2">
            <a:extLst>
              <a:ext uri="{FF2B5EF4-FFF2-40B4-BE49-F238E27FC236}">
                <a16:creationId xmlns:a16="http://schemas.microsoft.com/office/drawing/2014/main" id="{C843CA9D-A90C-4766-B2BC-1E0F9B4A8F2E}"/>
              </a:ext>
            </a:extLst>
          </p:cNvPr>
          <p:cNvSpPr txBox="1"/>
          <p:nvPr/>
        </p:nvSpPr>
        <p:spPr>
          <a:xfrm>
            <a:off x="5197642" y="320842"/>
            <a:ext cx="5181600" cy="646331"/>
          </a:xfrm>
          <a:prstGeom prst="rect">
            <a:avLst/>
          </a:prstGeom>
          <a:noFill/>
        </p:spPr>
        <p:txBody>
          <a:bodyPr wrap="square" rtlCol="0">
            <a:spAutoFit/>
          </a:bodyPr>
          <a:lstStyle/>
          <a:p>
            <a:r>
              <a:rPr lang="en-US" sz="3600" dirty="0"/>
              <a:t>AGENDA</a:t>
            </a:r>
          </a:p>
        </p:txBody>
      </p:sp>
    </p:spTree>
    <p:extLst>
      <p:ext uri="{BB962C8B-B14F-4D97-AF65-F5344CB8AC3E}">
        <p14:creationId xmlns:p14="http://schemas.microsoft.com/office/powerpoint/2010/main" val="233462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1ECB-1D16-441E-897C-6AB7FFF12FDE}"/>
              </a:ext>
            </a:extLst>
          </p:cNvPr>
          <p:cNvSpPr>
            <a:spLocks noGrp="1"/>
          </p:cNvSpPr>
          <p:nvPr>
            <p:ph type="title"/>
          </p:nvPr>
        </p:nvSpPr>
        <p:spPr/>
        <p:txBody>
          <a:bodyPr/>
          <a:lstStyle/>
          <a:p>
            <a:r>
              <a:rPr lang="en-US" dirty="0"/>
              <a:t>SB 13 FLYER</a:t>
            </a:r>
          </a:p>
        </p:txBody>
      </p:sp>
      <p:pic>
        <p:nvPicPr>
          <p:cNvPr id="3" name="Picture 2" title="&quot;&quot;">
            <a:extLst>
              <a:ext uri="{FF2B5EF4-FFF2-40B4-BE49-F238E27FC236}">
                <a16:creationId xmlns:a16="http://schemas.microsoft.com/office/drawing/2014/main" id="{D9EB45DB-3507-47B0-91A3-B58ED5E10CF4}"/>
              </a:ext>
            </a:extLst>
          </p:cNvPr>
          <p:cNvPicPr>
            <a:picLocks noChangeAspect="1"/>
          </p:cNvPicPr>
          <p:nvPr/>
        </p:nvPicPr>
        <p:blipFill>
          <a:blip r:embed="rId2"/>
          <a:stretch>
            <a:fillRect/>
          </a:stretch>
        </p:blipFill>
        <p:spPr>
          <a:xfrm>
            <a:off x="1049866" y="932130"/>
            <a:ext cx="9702800" cy="5455161"/>
          </a:xfrm>
          <a:prstGeom prst="rect">
            <a:avLst/>
          </a:prstGeom>
        </p:spPr>
      </p:pic>
    </p:spTree>
    <p:extLst>
      <p:ext uri="{BB962C8B-B14F-4D97-AF65-F5344CB8AC3E}">
        <p14:creationId xmlns:p14="http://schemas.microsoft.com/office/powerpoint/2010/main" val="1898266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3A99-EBBB-49D2-A4C7-153F56CD4FB1}"/>
              </a:ext>
            </a:extLst>
          </p:cNvPr>
          <p:cNvSpPr>
            <a:spLocks noGrp="1"/>
          </p:cNvSpPr>
          <p:nvPr>
            <p:ph type="title"/>
          </p:nvPr>
        </p:nvSpPr>
        <p:spPr/>
        <p:txBody>
          <a:bodyPr/>
          <a:lstStyle/>
          <a:p>
            <a:r>
              <a:rPr lang="en-US" dirty="0"/>
              <a:t>FAQ Page Information</a:t>
            </a:r>
          </a:p>
        </p:txBody>
      </p:sp>
      <p:pic>
        <p:nvPicPr>
          <p:cNvPr id="3" name="Picture 2" title="&quot;&quot;">
            <a:extLst>
              <a:ext uri="{FF2B5EF4-FFF2-40B4-BE49-F238E27FC236}">
                <a16:creationId xmlns:a16="http://schemas.microsoft.com/office/drawing/2014/main" id="{0F93F7A8-CDA9-446A-991C-276AA1320571}"/>
              </a:ext>
            </a:extLst>
          </p:cNvPr>
          <p:cNvPicPr>
            <a:picLocks noChangeAspect="1"/>
          </p:cNvPicPr>
          <p:nvPr/>
        </p:nvPicPr>
        <p:blipFill>
          <a:blip r:embed="rId2"/>
          <a:stretch>
            <a:fillRect/>
          </a:stretch>
        </p:blipFill>
        <p:spPr>
          <a:xfrm>
            <a:off x="1126826" y="932130"/>
            <a:ext cx="9966213" cy="5603259"/>
          </a:xfrm>
          <a:prstGeom prst="rect">
            <a:avLst/>
          </a:prstGeom>
        </p:spPr>
      </p:pic>
    </p:spTree>
    <p:extLst>
      <p:ext uri="{BB962C8B-B14F-4D97-AF65-F5344CB8AC3E}">
        <p14:creationId xmlns:p14="http://schemas.microsoft.com/office/powerpoint/2010/main" val="2630454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37" y="2913831"/>
            <a:ext cx="11899392" cy="793583"/>
          </a:xfrm>
        </p:spPr>
        <p:txBody>
          <a:bodyPr>
            <a:noAutofit/>
          </a:bodyPr>
          <a:lstStyle/>
          <a:p>
            <a:pPr algn="ctr"/>
            <a:r>
              <a:rPr lang="en-US" sz="7200" dirty="0"/>
              <a:t>BREAK</a:t>
            </a:r>
          </a:p>
        </p:txBody>
      </p:sp>
      <p:pic>
        <p:nvPicPr>
          <p:cNvPr id="4" name="Picture 3" descr="C:\Users\minah\AppData\Local\Microsoft\Windows\INetCache\Content.MSO\DF350EF4.tmp">
            <a:extLst>
              <a:ext uri="{FF2B5EF4-FFF2-40B4-BE49-F238E27FC236}">
                <a16:creationId xmlns:a16="http://schemas.microsoft.com/office/drawing/2014/main" id="{CC11BCEC-916F-4780-8D8C-00FACD8EB0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621" y="311975"/>
            <a:ext cx="2934263" cy="2511435"/>
          </a:xfrm>
          <a:prstGeom prst="rect">
            <a:avLst/>
          </a:prstGeom>
          <a:noFill/>
          <a:ln>
            <a:noFill/>
          </a:ln>
        </p:spPr>
      </p:pic>
    </p:spTree>
    <p:extLst>
      <p:ext uri="{BB962C8B-B14F-4D97-AF65-F5344CB8AC3E}">
        <p14:creationId xmlns:p14="http://schemas.microsoft.com/office/powerpoint/2010/main" val="2129476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37" y="2913831"/>
            <a:ext cx="11899392" cy="793583"/>
          </a:xfrm>
        </p:spPr>
        <p:txBody>
          <a:bodyPr>
            <a:noAutofit/>
          </a:bodyPr>
          <a:lstStyle/>
          <a:p>
            <a:pPr algn="ctr"/>
            <a:r>
              <a:rPr lang="en-US" sz="7200" dirty="0"/>
              <a:t>ESSENTIAL UNDERSTANDINGS </a:t>
            </a:r>
            <a:br>
              <a:rPr lang="en-US" sz="7200" dirty="0"/>
            </a:br>
            <a:r>
              <a:rPr lang="en-US" sz="7200" dirty="0"/>
              <a:t>PROCESS/OVERVIEW</a:t>
            </a:r>
          </a:p>
        </p:txBody>
      </p:sp>
      <p:pic>
        <p:nvPicPr>
          <p:cNvPr id="4" name="Picture 3" descr="C:\Users\minah\AppData\Local\Microsoft\Windows\INetCache\Content.MSO\DF350EF4.tmp">
            <a:extLst>
              <a:ext uri="{FF2B5EF4-FFF2-40B4-BE49-F238E27FC236}">
                <a16:creationId xmlns:a16="http://schemas.microsoft.com/office/drawing/2014/main" id="{CC11BCEC-916F-4780-8D8C-00FACD8EB0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621" y="311975"/>
            <a:ext cx="2934263" cy="2511435"/>
          </a:xfrm>
          <a:prstGeom prst="rect">
            <a:avLst/>
          </a:prstGeom>
          <a:noFill/>
          <a:ln>
            <a:noFill/>
          </a:ln>
        </p:spPr>
      </p:pic>
    </p:spTree>
    <p:extLst>
      <p:ext uri="{BB962C8B-B14F-4D97-AF65-F5344CB8AC3E}">
        <p14:creationId xmlns:p14="http://schemas.microsoft.com/office/powerpoint/2010/main" val="1053168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inah\AppData\Local\Microsoft\Windows\INetCache\Content.MSO\DF350EF4.tmp">
            <a:extLst>
              <a:ext uri="{FF2B5EF4-FFF2-40B4-BE49-F238E27FC236}">
                <a16:creationId xmlns:a16="http://schemas.microsoft.com/office/drawing/2014/main" id="{CC11BCEC-916F-4780-8D8C-00FACD8EB0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621" y="311975"/>
            <a:ext cx="2934263" cy="2511435"/>
          </a:xfrm>
          <a:prstGeom prst="rect">
            <a:avLst/>
          </a:prstGeom>
          <a:noFill/>
          <a:ln>
            <a:noFill/>
          </a:ln>
        </p:spPr>
      </p:pic>
      <p:sp>
        <p:nvSpPr>
          <p:cNvPr id="5" name="Title 4">
            <a:extLst>
              <a:ext uri="{FF2B5EF4-FFF2-40B4-BE49-F238E27FC236}">
                <a16:creationId xmlns:a16="http://schemas.microsoft.com/office/drawing/2014/main" id="{912277C5-D00B-4781-B7D8-76769FDF7779}"/>
              </a:ext>
            </a:extLst>
          </p:cNvPr>
          <p:cNvSpPr txBox="1">
            <a:spLocks noGrp="1"/>
          </p:cNvSpPr>
          <p:nvPr>
            <p:ph type="title"/>
          </p:nvPr>
        </p:nvSpPr>
        <p:spPr>
          <a:xfrm>
            <a:off x="160338" y="2913063"/>
            <a:ext cx="11899900" cy="3653436"/>
          </a:xfrm>
          <a:prstGeom prst="rect">
            <a:avLst/>
          </a:prstGeom>
          <a:noFill/>
        </p:spPr>
        <p:txBody>
          <a:bodyPr wrap="square" rtlCol="0">
            <a:spAutoFit/>
          </a:bodyPr>
          <a:lstStyle/>
          <a:p>
            <a:r>
              <a:rPr lang="en-US" sz="2800" b="1" dirty="0"/>
              <a:t>►The </a:t>
            </a:r>
            <a:r>
              <a:rPr lang="en-US" sz="2800" b="1" i="1" dirty="0"/>
              <a:t>Essential Understandings of Native Americans in Oregon </a:t>
            </a:r>
            <a:r>
              <a:rPr lang="en-US" sz="2800" b="1" dirty="0"/>
              <a:t>were developed as a framework and foundation for the creation of lesson plans in the new statewide curriculum.</a:t>
            </a:r>
          </a:p>
          <a:p>
            <a:endParaRPr lang="en-US" sz="2800" b="1" dirty="0"/>
          </a:p>
          <a:p>
            <a:r>
              <a:rPr lang="en-US" sz="2800" b="1" dirty="0"/>
              <a:t>►ODE partnered with the nine federally recognized tribes in Oregon to develop this document. It is a collection of heart, expertise, and knowledge. The process began in May 2018 and in June 2019, Tribal representatives agreed to bring the document forward to Tribal leadership for approval.</a:t>
            </a:r>
            <a:endParaRPr lang="en-US" sz="2800" dirty="0"/>
          </a:p>
          <a:p>
            <a:endParaRPr lang="en-US" dirty="0"/>
          </a:p>
        </p:txBody>
      </p:sp>
      <p:pic>
        <p:nvPicPr>
          <p:cNvPr id="6" name="Shape 238" title="&quot;&quot;">
            <a:extLst>
              <a:ext uri="{FF2B5EF4-FFF2-40B4-BE49-F238E27FC236}">
                <a16:creationId xmlns:a16="http://schemas.microsoft.com/office/drawing/2014/main" id="{B63E5EB3-0A91-4BB2-AE1A-77D3FDCAEE01}"/>
              </a:ext>
            </a:extLst>
          </p:cNvPr>
          <p:cNvPicPr preferRelativeResize="0"/>
          <p:nvPr/>
        </p:nvPicPr>
        <p:blipFill>
          <a:blip r:embed="rId3">
            <a:alphaModFix/>
          </a:blip>
          <a:stretch>
            <a:fillRect/>
          </a:stretch>
        </p:blipFill>
        <p:spPr>
          <a:xfrm>
            <a:off x="8666258" y="157076"/>
            <a:ext cx="3301047" cy="2411954"/>
          </a:xfrm>
          <a:prstGeom prst="rect">
            <a:avLst/>
          </a:prstGeom>
          <a:noFill/>
          <a:ln>
            <a:noFill/>
          </a:ln>
        </p:spPr>
      </p:pic>
    </p:spTree>
    <p:extLst>
      <p:ext uri="{BB962C8B-B14F-4D97-AF65-F5344CB8AC3E}">
        <p14:creationId xmlns:p14="http://schemas.microsoft.com/office/powerpoint/2010/main" val="11360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Text Placeholder 2"/>
          <p:cNvSpPr>
            <a:spLocks noGrp="1"/>
          </p:cNvSpPr>
          <p:nvPr>
            <p:ph type="body" idx="1"/>
          </p:nvPr>
        </p:nvSpPr>
        <p:spPr>
          <a:xfrm>
            <a:off x="1652016" y="1314420"/>
            <a:ext cx="4443984" cy="823912"/>
          </a:xfrm>
        </p:spPr>
        <p:txBody>
          <a:bodyPr/>
          <a:lstStyle/>
          <a:p>
            <a:r>
              <a:rPr lang="en-US" dirty="0"/>
              <a:t>Essential Understandings</a:t>
            </a:r>
          </a:p>
        </p:txBody>
      </p:sp>
      <p:pic>
        <p:nvPicPr>
          <p:cNvPr id="12" name="Content Placeholder 11" title="&quot;&quot;"/>
          <p:cNvPicPr>
            <a:picLocks noGrp="1" noChangeAspect="1"/>
          </p:cNvPicPr>
          <p:nvPr>
            <p:ph sz="quarter" idx="4"/>
          </p:nvPr>
        </p:nvPicPr>
        <p:blipFill>
          <a:blip r:embed="rId3"/>
          <a:stretch>
            <a:fillRect/>
          </a:stretch>
        </p:blipFill>
        <p:spPr>
          <a:xfrm>
            <a:off x="7310478" y="192505"/>
            <a:ext cx="4704221" cy="3391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47917C22-11D8-4841-8CA5-67029BAC1EDE}"/>
              </a:ext>
            </a:extLst>
          </p:cNvPr>
          <p:cNvSpPr txBox="1"/>
          <p:nvPr/>
        </p:nvSpPr>
        <p:spPr>
          <a:xfrm>
            <a:off x="1371600" y="2422358"/>
            <a:ext cx="5852589" cy="4154984"/>
          </a:xfrm>
          <a:prstGeom prst="rect">
            <a:avLst/>
          </a:prstGeom>
          <a:noFill/>
        </p:spPr>
        <p:txBody>
          <a:bodyPr wrap="square" rtlCol="0">
            <a:spAutoFit/>
          </a:bodyPr>
          <a:lstStyle/>
          <a:p>
            <a:r>
              <a:rPr lang="en-US" sz="2400" dirty="0"/>
              <a:t>• Respectful of all tribes</a:t>
            </a:r>
          </a:p>
          <a:p>
            <a:r>
              <a:rPr lang="en-US" sz="2400" dirty="0"/>
              <a:t>• The information the tribes desired/truth </a:t>
            </a:r>
          </a:p>
          <a:p>
            <a:r>
              <a:rPr lang="en-US" sz="2400" dirty="0"/>
              <a:t>    and accuracy</a:t>
            </a:r>
          </a:p>
          <a:p>
            <a:r>
              <a:rPr lang="en-US" sz="2400" dirty="0"/>
              <a:t>• 50,000 foot level</a:t>
            </a:r>
          </a:p>
          <a:p>
            <a:endParaRPr lang="en-US" sz="2400" dirty="0"/>
          </a:p>
          <a:p>
            <a:r>
              <a:rPr lang="en-US" sz="2400" dirty="0"/>
              <a:t>• </a:t>
            </a:r>
            <a:r>
              <a:rPr lang="en-US" sz="2400" b="1" u="sng" dirty="0"/>
              <a:t>Framings</a:t>
            </a:r>
            <a:r>
              <a:rPr lang="en-US" sz="2400" dirty="0"/>
              <a:t>: </a:t>
            </a:r>
          </a:p>
          <a:p>
            <a:r>
              <a:rPr lang="en-US" sz="2400" dirty="0"/>
              <a:t>      ►Indigenous worldview</a:t>
            </a:r>
          </a:p>
          <a:p>
            <a:r>
              <a:rPr lang="en-US" sz="2400" dirty="0"/>
              <a:t>      ►Mindful of euphemisms and neutrality</a:t>
            </a:r>
          </a:p>
          <a:p>
            <a:r>
              <a:rPr lang="en-US" sz="2400" dirty="0"/>
              <a:t>      ►Strength-based</a:t>
            </a:r>
          </a:p>
          <a:p>
            <a:r>
              <a:rPr lang="en-US" sz="2400" dirty="0"/>
              <a:t>      ►Puts into context; tells the whole</a:t>
            </a:r>
          </a:p>
          <a:p>
            <a:r>
              <a:rPr lang="en-US" sz="2400" dirty="0"/>
              <a:t>          (untold) story </a:t>
            </a:r>
          </a:p>
        </p:txBody>
      </p:sp>
      <p:sp>
        <p:nvSpPr>
          <p:cNvPr id="9" name="TextBox 8">
            <a:extLst>
              <a:ext uri="{FF2B5EF4-FFF2-40B4-BE49-F238E27FC236}">
                <a16:creationId xmlns:a16="http://schemas.microsoft.com/office/drawing/2014/main" id="{F00B094F-2833-40FC-96D1-733B87F5B5DC}"/>
              </a:ext>
            </a:extLst>
          </p:cNvPr>
          <p:cNvSpPr txBox="1"/>
          <p:nvPr/>
        </p:nvSpPr>
        <p:spPr>
          <a:xfrm>
            <a:off x="9290339" y="3690765"/>
            <a:ext cx="2901661" cy="369332"/>
          </a:xfrm>
          <a:prstGeom prst="rect">
            <a:avLst/>
          </a:prstGeom>
          <a:noFill/>
        </p:spPr>
        <p:txBody>
          <a:bodyPr wrap="square" rtlCol="0">
            <a:spAutoFit/>
          </a:bodyPr>
          <a:lstStyle/>
          <a:p>
            <a:r>
              <a:rPr lang="en-US" dirty="0"/>
              <a:t>Photo by Timothy Gonzalez </a:t>
            </a:r>
          </a:p>
        </p:txBody>
      </p:sp>
    </p:spTree>
    <p:extLst>
      <p:ext uri="{BB962C8B-B14F-4D97-AF65-F5344CB8AC3E}">
        <p14:creationId xmlns:p14="http://schemas.microsoft.com/office/powerpoint/2010/main" val="1987726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Tribal History/Shared History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204" y="360823"/>
            <a:ext cx="6352783" cy="6127657"/>
          </a:xfrm>
          <a:prstGeom prst="rect">
            <a:avLst/>
          </a:prstGeom>
        </p:spPr>
      </p:pic>
      <p:sp>
        <p:nvSpPr>
          <p:cNvPr id="2" name="Title 1" hidden="1"/>
          <p:cNvSpPr>
            <a:spLocks noGrp="1"/>
          </p:cNvSpPr>
          <p:nvPr>
            <p:ph type="title"/>
          </p:nvPr>
        </p:nvSpPr>
        <p:spPr/>
        <p:txBody>
          <a:bodyPr/>
          <a:lstStyle/>
          <a:p>
            <a:r>
              <a:rPr lang="en-US" dirty="0" smtClean="0"/>
              <a:t>Tribal History/Shared History</a:t>
            </a:r>
            <a:endParaRPr lang="en-US" dirty="0"/>
          </a:p>
        </p:txBody>
      </p:sp>
    </p:spTree>
    <p:extLst>
      <p:ext uri="{BB962C8B-B14F-4D97-AF65-F5344CB8AC3E}">
        <p14:creationId xmlns:p14="http://schemas.microsoft.com/office/powerpoint/2010/main" val="1303442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title="&quot;&quot;"/>
          <p:cNvGraphicFramePr>
            <a:graphicFrameLocks noGrp="1"/>
          </p:cNvGraphicFramePr>
          <p:nvPr>
            <p:extLst>
              <p:ext uri="{D42A27DB-BD31-4B8C-83A1-F6EECF244321}">
                <p14:modId xmlns:p14="http://schemas.microsoft.com/office/powerpoint/2010/main" val="1934576542"/>
              </p:ext>
            </p:extLst>
          </p:nvPr>
        </p:nvGraphicFramePr>
        <p:xfrm>
          <a:off x="6088284" y="342293"/>
          <a:ext cx="5139159" cy="5869821"/>
        </p:xfrm>
        <a:graphic>
          <a:graphicData uri="http://schemas.openxmlformats.org/drawingml/2006/table">
            <a:tbl>
              <a:tblPr firstRow="1" bandRow="1">
                <a:tableStyleId>{5C22544A-7EE6-4342-B048-85BDC9FD1C3A}</a:tableStyleId>
              </a:tblPr>
              <a:tblGrid>
                <a:gridCol w="1713053">
                  <a:extLst>
                    <a:ext uri="{9D8B030D-6E8A-4147-A177-3AD203B41FA5}">
                      <a16:colId xmlns:a16="http://schemas.microsoft.com/office/drawing/2014/main" val="20000"/>
                    </a:ext>
                  </a:extLst>
                </a:gridCol>
                <a:gridCol w="1713053">
                  <a:extLst>
                    <a:ext uri="{9D8B030D-6E8A-4147-A177-3AD203B41FA5}">
                      <a16:colId xmlns:a16="http://schemas.microsoft.com/office/drawing/2014/main" val="20001"/>
                    </a:ext>
                  </a:extLst>
                </a:gridCol>
                <a:gridCol w="1713053">
                  <a:extLst>
                    <a:ext uri="{9D8B030D-6E8A-4147-A177-3AD203B41FA5}">
                      <a16:colId xmlns:a16="http://schemas.microsoft.com/office/drawing/2014/main" val="20002"/>
                    </a:ext>
                  </a:extLst>
                </a:gridCol>
              </a:tblGrid>
              <a:tr h="1956607">
                <a:tc>
                  <a:txBody>
                    <a:bodyPr/>
                    <a:lstStyle/>
                    <a:p>
                      <a:r>
                        <a:rPr lang="en-US" b="1" dirty="0">
                          <a:solidFill>
                            <a:schemeClr val="tx1"/>
                          </a:solidFill>
                        </a:rPr>
                        <a:t>1. Since Time </a:t>
                      </a:r>
                      <a:r>
                        <a:rPr lang="en-US" b="1" dirty="0" smtClean="0">
                          <a:solidFill>
                            <a:schemeClr val="tx1"/>
                          </a:solidFill>
                        </a:rPr>
                        <a:t>Immemorial””</a:t>
                      </a:r>
                      <a:endParaRPr lang="en-US"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chemeClr val="tx1"/>
                          </a:solidFill>
                        </a:rPr>
                        <a:t>2. Sovereignty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chemeClr val="tx1"/>
                          </a:solidFill>
                        </a:rPr>
                        <a:t>3. History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956607">
                <a:tc>
                  <a:txBody>
                    <a:bodyPr/>
                    <a:lstStyle/>
                    <a:p>
                      <a:r>
                        <a:rPr lang="en-US" b="1" dirty="0">
                          <a:solidFill>
                            <a:schemeClr val="tx1"/>
                          </a:solidFill>
                        </a:rPr>
                        <a:t>4. Tribal Government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chemeClr val="tx1"/>
                          </a:solidFill>
                        </a:rPr>
                        <a:t>5. Identity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chemeClr val="tx1"/>
                          </a:solidFill>
                        </a:rPr>
                        <a:t>6. Lifeways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956607">
                <a:tc>
                  <a:txBody>
                    <a:bodyPr/>
                    <a:lstStyle/>
                    <a:p>
                      <a:r>
                        <a:rPr lang="en-US" b="1" dirty="0">
                          <a:solidFill>
                            <a:schemeClr val="tx1"/>
                          </a:solidFill>
                        </a:rPr>
                        <a:t>7. Language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chemeClr val="tx1"/>
                          </a:solidFill>
                        </a:rPr>
                        <a:t>8. Treaties with the US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chemeClr val="tx1"/>
                          </a:solidFill>
                        </a:rPr>
                        <a:t>9. Genocide, Federal</a:t>
                      </a:r>
                      <a:r>
                        <a:rPr lang="en-US" b="1" baseline="0" dirty="0">
                          <a:solidFill>
                            <a:schemeClr val="tx1"/>
                          </a:solidFill>
                        </a:rPr>
                        <a:t> Policy and Laws</a:t>
                      </a:r>
                      <a:endParaRPr lang="en-US"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986971" y="342293"/>
            <a:ext cx="2772228" cy="1569660"/>
          </a:xfrm>
          <a:prstGeom prst="rect">
            <a:avLst/>
          </a:prstGeom>
          <a:noFill/>
        </p:spPr>
        <p:txBody>
          <a:bodyPr wrap="square" rtlCol="0">
            <a:spAutoFit/>
          </a:bodyPr>
          <a:lstStyle/>
          <a:p>
            <a:r>
              <a:rPr lang="en-US" sz="2400" b="1" u="sng" dirty="0"/>
              <a:t>Two Activities</a:t>
            </a:r>
          </a:p>
          <a:p>
            <a:endParaRPr lang="en-US" sz="2400" b="1" dirty="0"/>
          </a:p>
          <a:p>
            <a:r>
              <a:rPr lang="en-US" sz="2400" b="1" dirty="0"/>
              <a:t>1. Prior Knowledge Activity</a:t>
            </a:r>
          </a:p>
        </p:txBody>
      </p:sp>
      <p:sp>
        <p:nvSpPr>
          <p:cNvPr id="7" name="TextBox 6"/>
          <p:cNvSpPr txBox="1"/>
          <p:nvPr/>
        </p:nvSpPr>
        <p:spPr>
          <a:xfrm>
            <a:off x="986971" y="1748919"/>
            <a:ext cx="2772228" cy="1508105"/>
          </a:xfrm>
          <a:prstGeom prst="rect">
            <a:avLst/>
          </a:prstGeom>
          <a:noFill/>
        </p:spPr>
        <p:txBody>
          <a:bodyPr wrap="square" rtlCol="0">
            <a:spAutoFit/>
          </a:bodyPr>
          <a:lstStyle/>
          <a:p>
            <a:endParaRPr lang="en-US" sz="2000" dirty="0"/>
          </a:p>
          <a:p>
            <a:r>
              <a:rPr lang="en-US" sz="2400" b="1" dirty="0"/>
              <a:t>2. Diving Deeper/Making Meaning Activity</a:t>
            </a:r>
          </a:p>
        </p:txBody>
      </p:sp>
      <p:sp>
        <p:nvSpPr>
          <p:cNvPr id="2" name="Title 1" hidden="1"/>
          <p:cNvSpPr>
            <a:spLocks noGrp="1"/>
          </p:cNvSpPr>
          <p:nvPr>
            <p:ph type="title"/>
          </p:nvPr>
        </p:nvSpPr>
        <p:spPr/>
        <p:txBody>
          <a:bodyPr/>
          <a:lstStyle/>
          <a:p>
            <a:r>
              <a:rPr lang="en-US" dirty="0" smtClean="0"/>
              <a:t>Group Activities</a:t>
            </a:r>
            <a:endParaRPr lang="en-US" dirty="0"/>
          </a:p>
        </p:txBody>
      </p:sp>
    </p:spTree>
    <p:extLst>
      <p:ext uri="{BB962C8B-B14F-4D97-AF65-F5344CB8AC3E}">
        <p14:creationId xmlns:p14="http://schemas.microsoft.com/office/powerpoint/2010/main" val="193066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730F81-5B81-475E-BA24-E68272E76CC5}"/>
              </a:ext>
            </a:extLst>
          </p:cNvPr>
          <p:cNvSpPr txBox="1"/>
          <p:nvPr/>
        </p:nvSpPr>
        <p:spPr>
          <a:xfrm>
            <a:off x="3149599" y="187867"/>
            <a:ext cx="7145867" cy="584775"/>
          </a:xfrm>
          <a:prstGeom prst="rect">
            <a:avLst/>
          </a:prstGeom>
          <a:noFill/>
        </p:spPr>
        <p:txBody>
          <a:bodyPr wrap="square" rtlCol="0">
            <a:spAutoFit/>
          </a:bodyPr>
          <a:lstStyle/>
          <a:p>
            <a:r>
              <a:rPr lang="en-US" sz="3200" dirty="0"/>
              <a:t>Prior Knowledge Activity</a:t>
            </a:r>
          </a:p>
        </p:txBody>
      </p:sp>
      <p:sp>
        <p:nvSpPr>
          <p:cNvPr id="3" name="TextBox 2">
            <a:extLst>
              <a:ext uri="{FF2B5EF4-FFF2-40B4-BE49-F238E27FC236}">
                <a16:creationId xmlns:a16="http://schemas.microsoft.com/office/drawing/2014/main" id="{B251ACD8-571F-4370-A7B7-D0854F372F74}"/>
              </a:ext>
            </a:extLst>
          </p:cNvPr>
          <p:cNvSpPr txBox="1"/>
          <p:nvPr/>
        </p:nvSpPr>
        <p:spPr>
          <a:xfrm>
            <a:off x="1388533" y="931333"/>
            <a:ext cx="9465734" cy="830997"/>
          </a:xfrm>
          <a:prstGeom prst="rect">
            <a:avLst/>
          </a:prstGeom>
          <a:noFill/>
        </p:spPr>
        <p:txBody>
          <a:bodyPr wrap="square" rtlCol="0">
            <a:spAutoFit/>
          </a:bodyPr>
          <a:lstStyle/>
          <a:p>
            <a:r>
              <a:rPr lang="en-US" sz="2400" dirty="0"/>
              <a:t>Take 5 minutes to skim the Introduction and then get a pack of sticky notes in front of you.</a:t>
            </a:r>
          </a:p>
        </p:txBody>
      </p:sp>
      <p:pic>
        <p:nvPicPr>
          <p:cNvPr id="4" name="Picture 3" title="&quot;&quot;">
            <a:extLst>
              <a:ext uri="{FF2B5EF4-FFF2-40B4-BE49-F238E27FC236}">
                <a16:creationId xmlns:a16="http://schemas.microsoft.com/office/drawing/2014/main" id="{0AFFC318-F7FE-4F42-9028-DB0B75AD1625}"/>
              </a:ext>
            </a:extLst>
          </p:cNvPr>
          <p:cNvPicPr>
            <a:picLocks noChangeAspect="1"/>
          </p:cNvPicPr>
          <p:nvPr/>
        </p:nvPicPr>
        <p:blipFill>
          <a:blip r:embed="rId2"/>
          <a:stretch>
            <a:fillRect/>
          </a:stretch>
        </p:blipFill>
        <p:spPr>
          <a:xfrm>
            <a:off x="1128481" y="2001224"/>
            <a:ext cx="7767572" cy="4367127"/>
          </a:xfrm>
          <a:prstGeom prst="rect">
            <a:avLst/>
          </a:prstGeom>
        </p:spPr>
      </p:pic>
      <p:pic>
        <p:nvPicPr>
          <p:cNvPr id="1026" name="Picture 2" descr="Image result for sticky notes">
            <a:extLst>
              <a:ext uri="{FF2B5EF4-FFF2-40B4-BE49-F238E27FC236}">
                <a16:creationId xmlns:a16="http://schemas.microsoft.com/office/drawing/2014/main" id="{E2FE0C6C-53DE-4B48-91C7-888851AA3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8705" y="2683934"/>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hidden="1"/>
          <p:cNvSpPr>
            <a:spLocks noGrp="1"/>
          </p:cNvSpPr>
          <p:nvPr>
            <p:ph type="title"/>
          </p:nvPr>
        </p:nvSpPr>
        <p:spPr/>
        <p:txBody>
          <a:bodyPr/>
          <a:lstStyle/>
          <a:p>
            <a:r>
              <a:rPr lang="en-US" dirty="0" smtClean="0"/>
              <a:t>Prior Knowledge Activity</a:t>
            </a:r>
            <a:endParaRPr lang="en-US" dirty="0"/>
          </a:p>
        </p:txBody>
      </p:sp>
    </p:spTree>
    <p:extLst>
      <p:ext uri="{BB962C8B-B14F-4D97-AF65-F5344CB8AC3E}">
        <p14:creationId xmlns:p14="http://schemas.microsoft.com/office/powerpoint/2010/main" val="2641844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2CDA90-1399-423A-B124-2950CBA2141D}"/>
              </a:ext>
            </a:extLst>
          </p:cNvPr>
          <p:cNvSpPr txBox="1"/>
          <p:nvPr/>
        </p:nvSpPr>
        <p:spPr>
          <a:xfrm>
            <a:off x="1270000" y="440267"/>
            <a:ext cx="9855200" cy="5509200"/>
          </a:xfrm>
          <a:prstGeom prst="rect">
            <a:avLst/>
          </a:prstGeom>
          <a:noFill/>
        </p:spPr>
        <p:txBody>
          <a:bodyPr wrap="square" rtlCol="0">
            <a:spAutoFit/>
          </a:bodyPr>
          <a:lstStyle/>
          <a:p>
            <a:r>
              <a:rPr lang="en-US" sz="3200" dirty="0"/>
              <a:t>Here is what you are going to do at your table. See the first column one row 1 “Since Time Immemorial” </a:t>
            </a:r>
          </a:p>
          <a:p>
            <a:endParaRPr lang="en-US" sz="3200" dirty="0"/>
          </a:p>
          <a:p>
            <a:r>
              <a:rPr lang="en-US" sz="3200" dirty="0"/>
              <a:t>Write down what you think you know/understand STI to mean. Write down as many thoughts as you have.</a:t>
            </a:r>
          </a:p>
          <a:p>
            <a:endParaRPr lang="en-US" sz="3200" dirty="0"/>
          </a:p>
          <a:p>
            <a:r>
              <a:rPr lang="en-US" sz="3200" dirty="0"/>
              <a:t>Say out loud with a partner what is on your stickies and put them in the box (column one, row one).</a:t>
            </a:r>
          </a:p>
          <a:p>
            <a:r>
              <a:rPr lang="en-US" sz="3200" dirty="0"/>
              <a:t>Everyone takes a turn. </a:t>
            </a:r>
          </a:p>
          <a:p>
            <a:r>
              <a:rPr lang="en-US" sz="3200" dirty="0"/>
              <a:t>Continue this process for all 3 EU’s. If time discuss/share out with the whole group at your table.</a:t>
            </a:r>
          </a:p>
        </p:txBody>
      </p:sp>
      <p:sp>
        <p:nvSpPr>
          <p:cNvPr id="3" name="Title 2" hidden="1"/>
          <p:cNvSpPr>
            <a:spLocks noGrp="1"/>
          </p:cNvSpPr>
          <p:nvPr>
            <p:ph type="title"/>
          </p:nvPr>
        </p:nvSpPr>
        <p:spPr/>
        <p:txBody>
          <a:bodyPr/>
          <a:lstStyle/>
          <a:p>
            <a:r>
              <a:rPr lang="en-US" dirty="0" smtClean="0"/>
              <a:t>Table Activity</a:t>
            </a:r>
            <a:endParaRPr lang="en-US" dirty="0"/>
          </a:p>
        </p:txBody>
      </p:sp>
    </p:spTree>
    <p:extLst>
      <p:ext uri="{BB962C8B-B14F-4D97-AF65-F5344CB8AC3E}">
        <p14:creationId xmlns:p14="http://schemas.microsoft.com/office/powerpoint/2010/main" val="630346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668" y="1604213"/>
            <a:ext cx="11899392" cy="1285056"/>
          </a:xfrm>
        </p:spPr>
        <p:txBody>
          <a:bodyPr>
            <a:noAutofit/>
          </a:bodyPr>
          <a:lstStyle/>
          <a:p>
            <a:pPr algn="ctr"/>
            <a:r>
              <a:rPr lang="en-US" sz="8800" dirty="0"/>
              <a:t/>
            </a:r>
            <a:br>
              <a:rPr lang="en-US" sz="8800" dirty="0"/>
            </a:br>
            <a:r>
              <a:rPr lang="en-US" sz="8800" dirty="0"/>
              <a:t>SB 13 VIDEO</a:t>
            </a:r>
            <a:br>
              <a:rPr lang="en-US" sz="8800" dirty="0"/>
            </a:br>
            <a:r>
              <a:rPr lang="en-US" sz="8800" dirty="0"/>
              <a:t/>
            </a:r>
            <a:br>
              <a:rPr lang="en-US" sz="8800" dirty="0"/>
            </a:br>
            <a:r>
              <a:rPr lang="en-US" sz="3200" dirty="0"/>
              <a:t>https://www.youtube.com/watch?v=7JKpIH0-5ro</a:t>
            </a:r>
          </a:p>
        </p:txBody>
      </p:sp>
      <p:pic>
        <p:nvPicPr>
          <p:cNvPr id="4" name="Picture 3" descr="C:\Users\minah\AppData\Local\Microsoft\Windows\INetCache\Content.MSO\DF350EF4.tmp">
            <a:extLst>
              <a:ext uri="{FF2B5EF4-FFF2-40B4-BE49-F238E27FC236}">
                <a16:creationId xmlns:a16="http://schemas.microsoft.com/office/drawing/2014/main" id="{CC11BCEC-916F-4780-8D8C-00FACD8EB0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237" y="183639"/>
            <a:ext cx="2101699" cy="2062255"/>
          </a:xfrm>
          <a:prstGeom prst="rect">
            <a:avLst/>
          </a:prstGeom>
          <a:noFill/>
          <a:ln>
            <a:noFill/>
          </a:ln>
        </p:spPr>
      </p:pic>
    </p:spTree>
    <p:extLst>
      <p:ext uri="{BB962C8B-B14F-4D97-AF65-F5344CB8AC3E}">
        <p14:creationId xmlns:p14="http://schemas.microsoft.com/office/powerpoint/2010/main" val="1917026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380087-9287-466F-B2B0-7C2EBA035216}"/>
              </a:ext>
            </a:extLst>
          </p:cNvPr>
          <p:cNvSpPr txBox="1"/>
          <p:nvPr/>
        </p:nvSpPr>
        <p:spPr>
          <a:xfrm>
            <a:off x="2878667" y="107834"/>
            <a:ext cx="6570133" cy="461665"/>
          </a:xfrm>
          <a:prstGeom prst="rect">
            <a:avLst/>
          </a:prstGeom>
          <a:noFill/>
        </p:spPr>
        <p:txBody>
          <a:bodyPr wrap="square" rtlCol="0">
            <a:spAutoFit/>
          </a:bodyPr>
          <a:lstStyle/>
          <a:p>
            <a:r>
              <a:rPr lang="en-US" sz="2400" b="1" dirty="0"/>
              <a:t>Part II: Making Meaning (Instructions on tables)</a:t>
            </a:r>
          </a:p>
        </p:txBody>
      </p:sp>
      <p:sp>
        <p:nvSpPr>
          <p:cNvPr id="3" name="TextBox 2">
            <a:extLst>
              <a:ext uri="{FF2B5EF4-FFF2-40B4-BE49-F238E27FC236}">
                <a16:creationId xmlns:a16="http://schemas.microsoft.com/office/drawing/2014/main" id="{5E6A38E3-9FF5-41D6-AD5A-FC4460BA705B}"/>
              </a:ext>
            </a:extLst>
          </p:cNvPr>
          <p:cNvSpPr txBox="1"/>
          <p:nvPr/>
        </p:nvSpPr>
        <p:spPr>
          <a:xfrm>
            <a:off x="1202267" y="569499"/>
            <a:ext cx="9584266" cy="6124754"/>
          </a:xfrm>
          <a:prstGeom prst="rect">
            <a:avLst/>
          </a:prstGeom>
          <a:noFill/>
        </p:spPr>
        <p:txBody>
          <a:bodyPr wrap="square" rtlCol="0">
            <a:spAutoFit/>
          </a:bodyPr>
          <a:lstStyle/>
          <a:p>
            <a:r>
              <a:rPr lang="en-US" sz="2800" dirty="0"/>
              <a:t>1. One person in the group open the envelope. That person passes out the unfolded pieces of paper to each member. Each person unfold and the match is your partner. If there is no match, feel free to join a pair or work individually (your choice).</a:t>
            </a:r>
          </a:p>
          <a:p>
            <a:endParaRPr lang="en-US" sz="2800" dirty="0"/>
          </a:p>
          <a:p>
            <a:r>
              <a:rPr lang="en-US" sz="2800" dirty="0"/>
              <a:t>2. Grab a copy of the EU document and Making Meaning handout. </a:t>
            </a:r>
          </a:p>
          <a:p>
            <a:endParaRPr lang="en-US" sz="2800" dirty="0"/>
          </a:p>
          <a:p>
            <a:r>
              <a:rPr lang="en-US" sz="2800" dirty="0"/>
              <a:t>3. With your pair complete the first assigned EU. </a:t>
            </a:r>
          </a:p>
          <a:p>
            <a:r>
              <a:rPr lang="en-US" sz="2800" dirty="0"/>
              <a:t>When you have finished your first one, write your “tweet” on the sticky note and place it on the chart paper with the corresponding EU (on the wall).</a:t>
            </a:r>
          </a:p>
          <a:p>
            <a:r>
              <a:rPr lang="en-US" sz="2800" dirty="0"/>
              <a:t>Repeat with your next two EU’s. If time share out as a whole.</a:t>
            </a:r>
          </a:p>
        </p:txBody>
      </p:sp>
      <p:sp>
        <p:nvSpPr>
          <p:cNvPr id="4" name="Title 3" hidden="1"/>
          <p:cNvSpPr>
            <a:spLocks noGrp="1"/>
          </p:cNvSpPr>
          <p:nvPr>
            <p:ph type="title"/>
          </p:nvPr>
        </p:nvSpPr>
        <p:spPr/>
        <p:txBody>
          <a:bodyPr/>
          <a:lstStyle/>
          <a:p>
            <a:r>
              <a:rPr lang="en-US" dirty="0" smtClean="0"/>
              <a:t>Table Activity Instructions</a:t>
            </a:r>
            <a:endParaRPr lang="en-US" dirty="0"/>
          </a:p>
        </p:txBody>
      </p:sp>
    </p:spTree>
    <p:extLst>
      <p:ext uri="{BB962C8B-B14F-4D97-AF65-F5344CB8AC3E}">
        <p14:creationId xmlns:p14="http://schemas.microsoft.com/office/powerpoint/2010/main" val="23293844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quot;&quot;">
            <a:extLst>
              <a:ext uri="{FF2B5EF4-FFF2-40B4-BE49-F238E27FC236}">
                <a16:creationId xmlns:a16="http://schemas.microsoft.com/office/drawing/2014/main" id="{61CA88B5-2B54-46D5-B032-E151496899A9}"/>
              </a:ext>
            </a:extLst>
          </p:cNvPr>
          <p:cNvPicPr>
            <a:picLocks noChangeAspect="1"/>
          </p:cNvPicPr>
          <p:nvPr/>
        </p:nvPicPr>
        <p:blipFill>
          <a:blip r:embed="rId2"/>
          <a:stretch>
            <a:fillRect/>
          </a:stretch>
        </p:blipFill>
        <p:spPr>
          <a:xfrm>
            <a:off x="5096932" y="2814342"/>
            <a:ext cx="6951289" cy="3908192"/>
          </a:xfrm>
          <a:prstGeom prst="rect">
            <a:avLst/>
          </a:prstGeom>
        </p:spPr>
      </p:pic>
      <p:pic>
        <p:nvPicPr>
          <p:cNvPr id="3" name="Picture 2" title="&quot;&quot;">
            <a:extLst>
              <a:ext uri="{FF2B5EF4-FFF2-40B4-BE49-F238E27FC236}">
                <a16:creationId xmlns:a16="http://schemas.microsoft.com/office/drawing/2014/main" id="{5E833979-30E0-46AB-BBE1-0AF718DF138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11200" y="1"/>
            <a:ext cx="5689600" cy="3115734"/>
          </a:xfrm>
          <a:prstGeom prst="rect">
            <a:avLst/>
          </a:prstGeom>
        </p:spPr>
      </p:pic>
      <p:sp>
        <p:nvSpPr>
          <p:cNvPr id="4" name="Title 3" hidden="1"/>
          <p:cNvSpPr>
            <a:spLocks noGrp="1"/>
          </p:cNvSpPr>
          <p:nvPr>
            <p:ph type="title"/>
          </p:nvPr>
        </p:nvSpPr>
        <p:spPr/>
        <p:txBody>
          <a:bodyPr/>
          <a:lstStyle/>
          <a:p>
            <a:r>
              <a:rPr lang="en-US" dirty="0" smtClean="0"/>
              <a:t>Toolkit items</a:t>
            </a:r>
            <a:endParaRPr lang="en-US" dirty="0"/>
          </a:p>
        </p:txBody>
      </p:sp>
    </p:spTree>
    <p:extLst>
      <p:ext uri="{BB962C8B-B14F-4D97-AF65-F5344CB8AC3E}">
        <p14:creationId xmlns:p14="http://schemas.microsoft.com/office/powerpoint/2010/main" val="2263160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37" y="2913831"/>
            <a:ext cx="11899392" cy="793583"/>
          </a:xfrm>
        </p:spPr>
        <p:txBody>
          <a:bodyPr>
            <a:noAutofit/>
          </a:bodyPr>
          <a:lstStyle/>
          <a:p>
            <a:pPr algn="ctr"/>
            <a:r>
              <a:rPr lang="en-US" sz="7200" dirty="0"/>
              <a:t>LUNCH/OPTIONAL VIDEOS</a:t>
            </a:r>
          </a:p>
        </p:txBody>
      </p:sp>
      <p:pic>
        <p:nvPicPr>
          <p:cNvPr id="4" name="Picture 3" descr="C:\Users\minah\AppData\Local\Microsoft\Windows\INetCache\Content.MSO\DF350EF4.tmp">
            <a:extLst>
              <a:ext uri="{FF2B5EF4-FFF2-40B4-BE49-F238E27FC236}">
                <a16:creationId xmlns:a16="http://schemas.microsoft.com/office/drawing/2014/main" id="{CC11BCEC-916F-4780-8D8C-00FACD8EB0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621" y="311975"/>
            <a:ext cx="2934263" cy="2511435"/>
          </a:xfrm>
          <a:prstGeom prst="rect">
            <a:avLst/>
          </a:prstGeom>
          <a:noFill/>
          <a:ln>
            <a:noFill/>
          </a:ln>
        </p:spPr>
      </p:pic>
    </p:spTree>
    <p:extLst>
      <p:ext uri="{BB962C8B-B14F-4D97-AF65-F5344CB8AC3E}">
        <p14:creationId xmlns:p14="http://schemas.microsoft.com/office/powerpoint/2010/main" val="201252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37" y="2913831"/>
            <a:ext cx="11899392" cy="793583"/>
          </a:xfrm>
        </p:spPr>
        <p:txBody>
          <a:bodyPr>
            <a:noAutofit/>
          </a:bodyPr>
          <a:lstStyle/>
          <a:p>
            <a:pPr algn="ctr"/>
            <a:r>
              <a:rPr lang="en-US" sz="7200" dirty="0"/>
              <a:t>LESSON PLAN PREVIEW CAROUSEL ACTIVITY</a:t>
            </a:r>
          </a:p>
        </p:txBody>
      </p:sp>
      <p:pic>
        <p:nvPicPr>
          <p:cNvPr id="4" name="Picture 3" descr="C:\Users\minah\AppData\Local\Microsoft\Windows\INetCache\Content.MSO\DF350EF4.tmp">
            <a:extLst>
              <a:ext uri="{FF2B5EF4-FFF2-40B4-BE49-F238E27FC236}">
                <a16:creationId xmlns:a16="http://schemas.microsoft.com/office/drawing/2014/main" id="{CC11BCEC-916F-4780-8D8C-00FACD8EB0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621" y="311975"/>
            <a:ext cx="2934263" cy="2511435"/>
          </a:xfrm>
          <a:prstGeom prst="rect">
            <a:avLst/>
          </a:prstGeom>
          <a:noFill/>
          <a:ln>
            <a:noFill/>
          </a:ln>
        </p:spPr>
      </p:pic>
    </p:spTree>
    <p:extLst>
      <p:ext uri="{BB962C8B-B14F-4D97-AF65-F5344CB8AC3E}">
        <p14:creationId xmlns:p14="http://schemas.microsoft.com/office/powerpoint/2010/main" val="1354426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00C20-D96B-47B4-9518-78A9DCB9378B}"/>
              </a:ext>
            </a:extLst>
          </p:cNvPr>
          <p:cNvSpPr>
            <a:spLocks noGrp="1"/>
          </p:cNvSpPr>
          <p:nvPr>
            <p:ph type="title"/>
          </p:nvPr>
        </p:nvSpPr>
        <p:spPr/>
        <p:txBody>
          <a:bodyPr/>
          <a:lstStyle/>
          <a:p>
            <a:r>
              <a:rPr lang="en-US" dirty="0"/>
              <a:t>Lesson Plan List </a:t>
            </a:r>
            <a:r>
              <a:rPr lang="en-US"/>
              <a:t>(16 </a:t>
            </a:r>
            <a:r>
              <a:rPr lang="en-US" dirty="0"/>
              <a:t>Total) 3 Grade Levels – 5 subject areas</a:t>
            </a:r>
          </a:p>
        </p:txBody>
      </p:sp>
      <p:sp>
        <p:nvSpPr>
          <p:cNvPr id="3" name="TextBox 2">
            <a:extLst>
              <a:ext uri="{FF2B5EF4-FFF2-40B4-BE49-F238E27FC236}">
                <a16:creationId xmlns:a16="http://schemas.microsoft.com/office/drawing/2014/main" id="{CDF823C9-E8F3-4BA8-A5F5-01A23A8395DF}"/>
              </a:ext>
            </a:extLst>
          </p:cNvPr>
          <p:cNvSpPr txBox="1"/>
          <p:nvPr/>
        </p:nvSpPr>
        <p:spPr>
          <a:xfrm>
            <a:off x="508000" y="1286933"/>
            <a:ext cx="9652000" cy="5293757"/>
          </a:xfrm>
          <a:prstGeom prst="rect">
            <a:avLst/>
          </a:prstGeom>
          <a:noFill/>
        </p:spPr>
        <p:txBody>
          <a:bodyPr wrap="square" rtlCol="0">
            <a:spAutoFit/>
          </a:bodyPr>
          <a:lstStyle/>
          <a:p>
            <a:pPr marL="342900" indent="-342900">
              <a:buAutoNum type="arabicPeriod"/>
            </a:pPr>
            <a:r>
              <a:rPr lang="en-US" sz="2000" dirty="0"/>
              <a:t>4_ELA_Oral Traditions</a:t>
            </a:r>
          </a:p>
          <a:p>
            <a:pPr marL="342900" indent="-342900">
              <a:buAutoNum type="arabicPeriod"/>
            </a:pPr>
            <a:r>
              <a:rPr lang="en-US" sz="2000" dirty="0"/>
              <a:t>4_Health_Traditional Games of Oregon Tribal Nations</a:t>
            </a:r>
          </a:p>
          <a:p>
            <a:pPr marL="342900" indent="-342900">
              <a:buAutoNum type="arabicPeriod"/>
            </a:pPr>
            <a:r>
              <a:rPr lang="en-US" sz="2000" dirty="0"/>
              <a:t>4_Math_Oregon Indians by the Numbers</a:t>
            </a:r>
          </a:p>
          <a:p>
            <a:pPr marL="342900" indent="-342900">
              <a:buAutoNum type="arabicPeriod"/>
            </a:pPr>
            <a:r>
              <a:rPr lang="en-US" sz="2000" dirty="0"/>
              <a:t>4_Science_Seasonal Rounds</a:t>
            </a:r>
          </a:p>
          <a:p>
            <a:pPr marL="342900" indent="-342900">
              <a:buAutoNum type="arabicPeriod"/>
            </a:pPr>
            <a:r>
              <a:rPr lang="en-US" sz="2000" dirty="0"/>
              <a:t>4_Social Studies – People Groups of Oregon</a:t>
            </a:r>
          </a:p>
          <a:p>
            <a:pPr marL="342900" indent="-342900">
              <a:buAutoNum type="arabicPeriod"/>
            </a:pPr>
            <a:r>
              <a:rPr lang="en-US" sz="2000" dirty="0"/>
              <a:t>8_ELA_News in Indian Country</a:t>
            </a:r>
          </a:p>
          <a:p>
            <a:pPr marL="342900" indent="-342900">
              <a:buAutoNum type="arabicPeriod"/>
            </a:pPr>
            <a:r>
              <a:rPr lang="en-US" sz="2000" dirty="0"/>
              <a:t>8_ELA_Health-Stick Games</a:t>
            </a:r>
          </a:p>
          <a:p>
            <a:pPr marL="342900" indent="-342900">
              <a:buAutoNum type="arabicPeriod"/>
            </a:pPr>
            <a:r>
              <a:rPr lang="en-US" sz="2000" dirty="0"/>
              <a:t>8_Math-How Federal Policy Affects Tribes in Oregon</a:t>
            </a:r>
          </a:p>
          <a:p>
            <a:pPr marL="342900" indent="-342900">
              <a:buAutoNum type="arabicPeriod"/>
            </a:pPr>
            <a:r>
              <a:rPr lang="en-US" sz="2000" dirty="0"/>
              <a:t>8_Science_Native Nutrition</a:t>
            </a:r>
          </a:p>
          <a:p>
            <a:pPr marL="342900" indent="-342900">
              <a:buAutoNum type="arabicPeriod"/>
            </a:pPr>
            <a:r>
              <a:rPr lang="en-US" sz="2000" dirty="0"/>
              <a:t>8_Social </a:t>
            </a:r>
            <a:r>
              <a:rPr lang="en-US" sz="2000" dirty="0" err="1"/>
              <a:t>Studies_Mapping</a:t>
            </a:r>
            <a:r>
              <a:rPr lang="en-US" sz="2000" dirty="0"/>
              <a:t> Traditional Lands</a:t>
            </a:r>
          </a:p>
          <a:p>
            <a:pPr marL="342900" indent="-342900">
              <a:buAutoNum type="arabicPeriod"/>
            </a:pPr>
            <a:r>
              <a:rPr lang="en-US" sz="2000" dirty="0"/>
              <a:t>10_ELA_Indigenous Peoples’ Day Part I</a:t>
            </a:r>
          </a:p>
          <a:p>
            <a:pPr marL="342900" indent="-342900">
              <a:buAutoNum type="arabicPeriod"/>
            </a:pPr>
            <a:r>
              <a:rPr lang="en-US" sz="2000" dirty="0"/>
              <a:t>10_ELA_Indigenous Peoples’ Day Part 2</a:t>
            </a:r>
          </a:p>
          <a:p>
            <a:pPr marL="342900" indent="-342900">
              <a:buAutoNum type="arabicPeriod"/>
            </a:pPr>
            <a:r>
              <a:rPr lang="en-US" sz="2000" dirty="0"/>
              <a:t>10_Math_On the Pow Wow Trail</a:t>
            </a:r>
          </a:p>
          <a:p>
            <a:pPr marL="342900" indent="-342900">
              <a:buAutoNum type="arabicPeriod"/>
            </a:pPr>
            <a:r>
              <a:rPr lang="en-US" sz="2000" dirty="0"/>
              <a:t>10_Social </a:t>
            </a:r>
            <a:r>
              <a:rPr lang="en-US" sz="2000" dirty="0" err="1"/>
              <a:t>Studies_Supreme</a:t>
            </a:r>
            <a:r>
              <a:rPr lang="en-US" sz="2000" dirty="0"/>
              <a:t> Court Decisions</a:t>
            </a:r>
          </a:p>
          <a:p>
            <a:pPr marL="342900" indent="-342900">
              <a:buAutoNum type="arabicPeriod"/>
            </a:pPr>
            <a:r>
              <a:rPr lang="en-US" sz="2000" dirty="0"/>
              <a:t>10_Science_Food Sovereignty and Environmental Sustainability</a:t>
            </a:r>
          </a:p>
          <a:p>
            <a:pPr marL="342900" indent="-342900">
              <a:buAutoNum type="arabicPeriod"/>
            </a:pPr>
            <a:r>
              <a:rPr lang="en-US" sz="2000"/>
              <a:t>10_ELA_Elizabeth Woody </a:t>
            </a:r>
            <a:endParaRPr lang="en-US" sz="2000" dirty="0"/>
          </a:p>
          <a:p>
            <a:pPr marL="342900" indent="-342900">
              <a:buAutoNum type="arabicPeriod"/>
            </a:pPr>
            <a:endParaRPr lang="en-US" dirty="0"/>
          </a:p>
        </p:txBody>
      </p:sp>
    </p:spTree>
    <p:extLst>
      <p:ext uri="{BB962C8B-B14F-4D97-AF65-F5344CB8AC3E}">
        <p14:creationId xmlns:p14="http://schemas.microsoft.com/office/powerpoint/2010/main" val="1906549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61991" y="1678864"/>
            <a:ext cx="9612971" cy="2852737"/>
          </a:xfrm>
        </p:spPr>
        <p:txBody>
          <a:bodyPr>
            <a:noAutofit/>
          </a:bodyPr>
          <a:lstStyle/>
          <a:p>
            <a:r>
              <a:rPr lang="en-US" sz="5400" dirty="0"/>
              <a:t>Siletz culture presentation by </a:t>
            </a:r>
            <a:r>
              <a:rPr lang="en-US" sz="5400" dirty="0" err="1"/>
              <a:t>sonya</a:t>
            </a:r>
            <a:r>
              <a:rPr lang="en-US" sz="5400" dirty="0"/>
              <a:t> moody-</a:t>
            </a:r>
            <a:r>
              <a:rPr lang="en-US" sz="5400" dirty="0" err="1"/>
              <a:t>jurado</a:t>
            </a:r>
            <a:endParaRPr lang="en-US" sz="5400" dirty="0"/>
          </a:p>
        </p:txBody>
      </p:sp>
      <p:pic>
        <p:nvPicPr>
          <p:cNvPr id="1027" name="Picture 3" descr="Image result for confederated tribes of siletz">
            <a:hlinkClick r:id="rId3"/>
            <a:extLst>
              <a:ext uri="{FF2B5EF4-FFF2-40B4-BE49-F238E27FC236}">
                <a16:creationId xmlns:a16="http://schemas.microsoft.com/office/drawing/2014/main" id="{CAF7A115-0076-40AF-8A15-AB81BD1C5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797" y="726364"/>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187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37" y="2913831"/>
            <a:ext cx="11899392" cy="793583"/>
          </a:xfrm>
        </p:spPr>
        <p:txBody>
          <a:bodyPr>
            <a:noAutofit/>
          </a:bodyPr>
          <a:lstStyle/>
          <a:p>
            <a:pPr algn="ctr"/>
            <a:r>
              <a:rPr lang="en-US" sz="7200" dirty="0"/>
              <a:t>Closing/Exit slips/</a:t>
            </a:r>
            <a:br>
              <a:rPr lang="en-US" sz="7200" dirty="0"/>
            </a:br>
            <a:r>
              <a:rPr lang="en-US" sz="7200" dirty="0"/>
              <a:t>Teacher Focus Groups</a:t>
            </a:r>
          </a:p>
        </p:txBody>
      </p:sp>
      <p:pic>
        <p:nvPicPr>
          <p:cNvPr id="4" name="Picture 3" descr="C:\Users\minah\AppData\Local\Microsoft\Windows\INetCache\Content.MSO\DF350EF4.tmp">
            <a:extLst>
              <a:ext uri="{FF2B5EF4-FFF2-40B4-BE49-F238E27FC236}">
                <a16:creationId xmlns:a16="http://schemas.microsoft.com/office/drawing/2014/main" id="{CC11BCEC-916F-4780-8D8C-00FACD8EB0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621" y="311975"/>
            <a:ext cx="2934263" cy="2511435"/>
          </a:xfrm>
          <a:prstGeom prst="rect">
            <a:avLst/>
          </a:prstGeom>
          <a:noFill/>
          <a:ln>
            <a:noFill/>
          </a:ln>
        </p:spPr>
      </p:pic>
    </p:spTree>
    <p:extLst>
      <p:ext uri="{BB962C8B-B14F-4D97-AF65-F5344CB8AC3E}">
        <p14:creationId xmlns:p14="http://schemas.microsoft.com/office/powerpoint/2010/main" val="1699015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37" y="2913831"/>
            <a:ext cx="11899392" cy="793583"/>
          </a:xfrm>
        </p:spPr>
        <p:txBody>
          <a:bodyPr>
            <a:noAutofit/>
          </a:bodyPr>
          <a:lstStyle/>
          <a:p>
            <a:pPr algn="ctr"/>
            <a:r>
              <a:rPr lang="en-US" sz="7200" dirty="0" err="1"/>
              <a:t>Hayu</a:t>
            </a:r>
            <a:r>
              <a:rPr lang="en-US" sz="7200" dirty="0"/>
              <a:t> </a:t>
            </a:r>
            <a:r>
              <a:rPr lang="en-US" sz="7200" dirty="0" err="1"/>
              <a:t>masi</a:t>
            </a:r>
            <a:r>
              <a:rPr lang="en-US" sz="7200" dirty="0"/>
              <a:t> (Many thanks) for coming!</a:t>
            </a:r>
          </a:p>
        </p:txBody>
      </p:sp>
      <p:pic>
        <p:nvPicPr>
          <p:cNvPr id="4" name="Picture 3" descr="C:\Users\minah\AppData\Local\Microsoft\Windows\INetCache\Content.MSO\DF350EF4.tmp">
            <a:extLst>
              <a:ext uri="{FF2B5EF4-FFF2-40B4-BE49-F238E27FC236}">
                <a16:creationId xmlns:a16="http://schemas.microsoft.com/office/drawing/2014/main" id="{CC11BCEC-916F-4780-8D8C-00FACD8EB0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621" y="311975"/>
            <a:ext cx="2934263" cy="2511435"/>
          </a:xfrm>
          <a:prstGeom prst="rect">
            <a:avLst/>
          </a:prstGeom>
          <a:noFill/>
          <a:ln>
            <a:noFill/>
          </a:ln>
        </p:spPr>
      </p:pic>
    </p:spTree>
    <p:extLst>
      <p:ext uri="{BB962C8B-B14F-4D97-AF65-F5344CB8AC3E}">
        <p14:creationId xmlns:p14="http://schemas.microsoft.com/office/powerpoint/2010/main" val="3684060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00" y="2029826"/>
            <a:ext cx="11899392" cy="793583"/>
          </a:xfrm>
        </p:spPr>
        <p:txBody>
          <a:bodyPr>
            <a:noAutofit/>
          </a:bodyPr>
          <a:lstStyle/>
          <a:p>
            <a:pPr algn="ctr"/>
            <a:r>
              <a:rPr lang="en-US" sz="7200" dirty="0"/>
              <a:t>Contact Information</a:t>
            </a:r>
          </a:p>
        </p:txBody>
      </p:sp>
      <p:pic>
        <p:nvPicPr>
          <p:cNvPr id="4" name="Picture 3" descr="C:\Users\minah\AppData\Local\Microsoft\Windows\INetCache\Content.MSO\DF350EF4.tmp">
            <a:extLst>
              <a:ext uri="{FF2B5EF4-FFF2-40B4-BE49-F238E27FC236}">
                <a16:creationId xmlns:a16="http://schemas.microsoft.com/office/drawing/2014/main" id="{CC11BCEC-916F-4780-8D8C-00FACD8EB05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622" y="311975"/>
            <a:ext cx="2116115" cy="1853709"/>
          </a:xfrm>
          <a:prstGeom prst="rect">
            <a:avLst/>
          </a:prstGeom>
          <a:noFill/>
          <a:ln>
            <a:noFill/>
          </a:ln>
        </p:spPr>
      </p:pic>
      <p:sp>
        <p:nvSpPr>
          <p:cNvPr id="3" name="Rectangle 2">
            <a:extLst>
              <a:ext uri="{FF2B5EF4-FFF2-40B4-BE49-F238E27FC236}">
                <a16:creationId xmlns:a16="http://schemas.microsoft.com/office/drawing/2014/main" id="{780C89F1-B481-4ACE-BBF8-D56F9CF81611}"/>
              </a:ext>
            </a:extLst>
          </p:cNvPr>
          <p:cNvSpPr/>
          <p:nvPr/>
        </p:nvSpPr>
        <p:spPr>
          <a:xfrm>
            <a:off x="1917752" y="3429000"/>
            <a:ext cx="7194164" cy="3539430"/>
          </a:xfrm>
          <a:prstGeom prst="rect">
            <a:avLst/>
          </a:prstGeom>
        </p:spPr>
        <p:txBody>
          <a:bodyPr wrap="square">
            <a:spAutoFit/>
          </a:bodyPr>
          <a:lstStyle/>
          <a:p>
            <a:r>
              <a:rPr lang="en-US" sz="3200" u="sng" dirty="0">
                <a:hlinkClick r:id="rId4">
                  <a:extLst>
                    <a:ext uri="{A12FA001-AC4F-418D-AE19-62706E023703}">
                      <ahyp:hlinkClr xmlns:ahyp="http://schemas.microsoft.com/office/drawing/2018/hyperlinkcolor" xmlns="" val="tx"/>
                    </a:ext>
                  </a:extLst>
                </a:hlinkClick>
              </a:rPr>
              <a:t>April.Campbell@ode.state.or.us</a:t>
            </a:r>
            <a:endParaRPr lang="en-US" sz="3200" u="sng" dirty="0"/>
          </a:p>
          <a:p>
            <a:r>
              <a:rPr lang="en-US" sz="3200" u="sng" dirty="0">
                <a:hlinkClick r:id="rId5">
                  <a:extLst>
                    <a:ext uri="{A12FA001-AC4F-418D-AE19-62706E023703}">
                      <ahyp:hlinkClr xmlns:ahyp="http://schemas.microsoft.com/office/drawing/2018/hyperlinkcolor" xmlns="" val="tx"/>
                    </a:ext>
                  </a:extLst>
                </a:hlinkClick>
              </a:rPr>
              <a:t>Ramona.Halcomb@ode.state.or.us</a:t>
            </a:r>
            <a:endParaRPr lang="en-US" sz="3200" u="sng" dirty="0"/>
          </a:p>
          <a:p>
            <a:r>
              <a:rPr lang="en-US" sz="3200" u="sng" dirty="0">
                <a:hlinkClick r:id="rId6">
                  <a:extLst>
                    <a:ext uri="{A12FA001-AC4F-418D-AE19-62706E023703}">
                      <ahyp:hlinkClr xmlns:ahyp="http://schemas.microsoft.com/office/drawing/2018/hyperlinkcolor" xmlns="" val="tx"/>
                    </a:ext>
                  </a:extLst>
                </a:hlinkClick>
              </a:rPr>
              <a:t>Mercedes.Jones@grandronde.org</a:t>
            </a:r>
            <a:endParaRPr lang="en-US" sz="3200" u="sng" dirty="0"/>
          </a:p>
          <a:p>
            <a:r>
              <a:rPr lang="en-US" sz="3200" u="sng" dirty="0"/>
              <a:t>Chris.Mansayon@ode.state.or.us</a:t>
            </a:r>
          </a:p>
          <a:p>
            <a:r>
              <a:rPr lang="en-US" sz="3200" u="sng" dirty="0">
                <a:hlinkClick r:id="rId7">
                  <a:extLst>
                    <a:ext uri="{A12FA001-AC4F-418D-AE19-62706E023703}">
                      <ahyp:hlinkClr xmlns:ahyp="http://schemas.microsoft.com/office/drawing/2018/hyperlinkcolor" xmlns="" val="tx"/>
                    </a:ext>
                  </a:extLst>
                </a:hlinkClick>
              </a:rPr>
              <a:t>Trinity.Minahan@ode.state.or.us</a:t>
            </a:r>
            <a:endParaRPr lang="en-US" sz="3200" u="sng" dirty="0"/>
          </a:p>
          <a:p>
            <a:r>
              <a:rPr lang="en-US" sz="3200" u="sng" dirty="0">
                <a:hlinkClick r:id="rId8">
                  <a:extLst>
                    <a:ext uri="{A12FA001-AC4F-418D-AE19-62706E023703}">
                      <ahyp:hlinkClr xmlns:ahyp="http://schemas.microsoft.com/office/drawing/2018/hyperlinkcolor" xmlns="" val="tx"/>
                    </a:ext>
                  </a:extLst>
                </a:hlinkClick>
              </a:rPr>
              <a:t>Sonyamj@ctsi.nsn.us</a:t>
            </a:r>
            <a:endParaRPr lang="en-US" sz="3200" u="sng" dirty="0"/>
          </a:p>
          <a:p>
            <a:endParaRPr lang="en-US" sz="3200" dirty="0">
              <a:solidFill>
                <a:schemeClr val="tx2"/>
              </a:solidFill>
            </a:endParaRPr>
          </a:p>
        </p:txBody>
      </p:sp>
    </p:spTree>
    <p:extLst>
      <p:ext uri="{BB962C8B-B14F-4D97-AF65-F5344CB8AC3E}">
        <p14:creationId xmlns:p14="http://schemas.microsoft.com/office/powerpoint/2010/main" val="400880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668" y="1604213"/>
            <a:ext cx="11899392" cy="1285056"/>
          </a:xfrm>
        </p:spPr>
        <p:txBody>
          <a:bodyPr>
            <a:noAutofit/>
          </a:bodyPr>
          <a:lstStyle/>
          <a:p>
            <a:pPr algn="ctr"/>
            <a:r>
              <a:rPr lang="en-US" sz="8800" dirty="0"/>
              <a:t/>
            </a:r>
            <a:br>
              <a:rPr lang="en-US" sz="8800" dirty="0"/>
            </a:br>
            <a:endParaRPr lang="en-US" sz="8800" dirty="0"/>
          </a:p>
        </p:txBody>
      </p:sp>
      <p:pic>
        <p:nvPicPr>
          <p:cNvPr id="4" name="Picture 3" descr="C:\Users\minah\AppData\Local\Microsoft\Windows\INetCache\Content.MSO\DF350EF4.tmp">
            <a:extLst>
              <a:ext uri="{FF2B5EF4-FFF2-40B4-BE49-F238E27FC236}">
                <a16:creationId xmlns:a16="http://schemas.microsoft.com/office/drawing/2014/main" id="{CC11BCEC-916F-4780-8D8C-00FACD8EB0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237" y="183639"/>
            <a:ext cx="2101699" cy="2062255"/>
          </a:xfrm>
          <a:prstGeom prst="rect">
            <a:avLst/>
          </a:prstGeom>
          <a:noFill/>
          <a:ln>
            <a:noFill/>
          </a:ln>
        </p:spPr>
      </p:pic>
      <p:sp>
        <p:nvSpPr>
          <p:cNvPr id="3" name="Rectangle 2">
            <a:extLst>
              <a:ext uri="{FF2B5EF4-FFF2-40B4-BE49-F238E27FC236}">
                <a16:creationId xmlns:a16="http://schemas.microsoft.com/office/drawing/2014/main" id="{09551E04-E83B-4498-A63E-2B598B28F6A2}"/>
              </a:ext>
            </a:extLst>
          </p:cNvPr>
          <p:cNvSpPr/>
          <p:nvPr/>
        </p:nvSpPr>
        <p:spPr>
          <a:xfrm>
            <a:off x="1748589" y="1674674"/>
            <a:ext cx="7395411" cy="2308324"/>
          </a:xfrm>
          <a:prstGeom prst="rect">
            <a:avLst/>
          </a:prstGeom>
        </p:spPr>
        <p:txBody>
          <a:bodyPr wrap="square">
            <a:spAutoFit/>
          </a:bodyPr>
          <a:lstStyle/>
          <a:p>
            <a:r>
              <a:rPr lang="en-US" sz="3600" dirty="0"/>
              <a:t>►Create a “safe” space for discussion – establish rules for collaborative conversation </a:t>
            </a:r>
          </a:p>
          <a:p>
            <a:endParaRPr lang="en-US" sz="3600" dirty="0"/>
          </a:p>
        </p:txBody>
      </p:sp>
      <p:sp>
        <p:nvSpPr>
          <p:cNvPr id="5" name="Rectangle 4">
            <a:extLst>
              <a:ext uri="{FF2B5EF4-FFF2-40B4-BE49-F238E27FC236}">
                <a16:creationId xmlns:a16="http://schemas.microsoft.com/office/drawing/2014/main" id="{F0AF289F-A193-41F1-982B-BC9A02FFB79E}"/>
              </a:ext>
            </a:extLst>
          </p:cNvPr>
          <p:cNvSpPr/>
          <p:nvPr/>
        </p:nvSpPr>
        <p:spPr>
          <a:xfrm>
            <a:off x="1748588" y="3968732"/>
            <a:ext cx="7395411" cy="1754326"/>
          </a:xfrm>
          <a:prstGeom prst="rect">
            <a:avLst/>
          </a:prstGeom>
        </p:spPr>
        <p:txBody>
          <a:bodyPr wrap="square">
            <a:spAutoFit/>
          </a:bodyPr>
          <a:lstStyle/>
          <a:p>
            <a:r>
              <a:rPr lang="en-US" sz="3600" dirty="0"/>
              <a:t>►Please be respectful, patient and understanding – we are all in this learning process together.</a:t>
            </a:r>
          </a:p>
        </p:txBody>
      </p:sp>
    </p:spTree>
    <p:extLst>
      <p:ext uri="{BB962C8B-B14F-4D97-AF65-F5344CB8AC3E}">
        <p14:creationId xmlns:p14="http://schemas.microsoft.com/office/powerpoint/2010/main" val="244558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ICEBREAKER ACTIVITY</a:t>
            </a:r>
          </a:p>
        </p:txBody>
      </p:sp>
      <p:pic>
        <p:nvPicPr>
          <p:cNvPr id="3" name="Picture 2" descr="Shows locations of the nine federally recognized tribes, but does not include labels on the map." title="Map of Oregon"/>
          <p:cNvPicPr>
            <a:picLocks noChangeAspect="1"/>
          </p:cNvPicPr>
          <p:nvPr/>
        </p:nvPicPr>
        <p:blipFill>
          <a:blip r:embed="rId2"/>
          <a:stretch>
            <a:fillRect/>
          </a:stretch>
        </p:blipFill>
        <p:spPr>
          <a:xfrm>
            <a:off x="1566280" y="932129"/>
            <a:ext cx="9059441" cy="5493315"/>
          </a:xfrm>
          <a:prstGeom prst="rect">
            <a:avLst/>
          </a:prstGeom>
        </p:spPr>
      </p:pic>
    </p:spTree>
    <p:extLst>
      <p:ext uri="{BB962C8B-B14F-4D97-AF65-F5344CB8AC3E}">
        <p14:creationId xmlns:p14="http://schemas.microsoft.com/office/powerpoint/2010/main" val="418726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pic>
        <p:nvPicPr>
          <p:cNvPr id="3" name="Picture 2" descr="This map identifies the locations of the nine federally recognized tribes." title="Map of Oregon"/>
          <p:cNvPicPr>
            <a:picLocks noChangeAspect="1"/>
          </p:cNvPicPr>
          <p:nvPr/>
        </p:nvPicPr>
        <p:blipFill>
          <a:blip r:embed="rId2"/>
          <a:stretch>
            <a:fillRect/>
          </a:stretch>
        </p:blipFill>
        <p:spPr>
          <a:xfrm>
            <a:off x="1644178" y="1133475"/>
            <a:ext cx="8924544" cy="5372475"/>
          </a:xfrm>
          <a:prstGeom prst="rect">
            <a:avLst/>
          </a:prstGeom>
        </p:spPr>
      </p:pic>
    </p:spTree>
    <p:extLst>
      <p:ext uri="{BB962C8B-B14F-4D97-AF65-F5344CB8AC3E}">
        <p14:creationId xmlns:p14="http://schemas.microsoft.com/office/powerpoint/2010/main" val="3568622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426618"/>
            <a:ext cx="11899392" cy="793583"/>
          </a:xfrm>
        </p:spPr>
        <p:txBody>
          <a:bodyPr>
            <a:noAutofit/>
          </a:bodyPr>
          <a:lstStyle/>
          <a:p>
            <a:pPr algn="ctr"/>
            <a:r>
              <a:rPr lang="en-US" sz="7200" dirty="0"/>
              <a:t>6 P’S:</a:t>
            </a:r>
            <a:br>
              <a:rPr lang="en-US" sz="7200" dirty="0"/>
            </a:br>
            <a:r>
              <a:rPr lang="en-US" sz="7200" dirty="0"/>
              <a:t>Critical Orientations for Indigenous Studies Curriculum</a:t>
            </a:r>
          </a:p>
        </p:txBody>
      </p:sp>
      <p:pic>
        <p:nvPicPr>
          <p:cNvPr id="4" name="Picture 3" descr="C:\Users\minah\AppData\Local\Microsoft\Windows\INetCache\Content.MSO\DF350EF4.tmp">
            <a:extLst>
              <a:ext uri="{FF2B5EF4-FFF2-40B4-BE49-F238E27FC236}">
                <a16:creationId xmlns:a16="http://schemas.microsoft.com/office/drawing/2014/main" id="{CC11BCEC-916F-4780-8D8C-00FACD8EB0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621" y="311975"/>
            <a:ext cx="2934263" cy="2511435"/>
          </a:xfrm>
          <a:prstGeom prst="rect">
            <a:avLst/>
          </a:prstGeom>
          <a:noFill/>
          <a:ln>
            <a:noFill/>
          </a:ln>
        </p:spPr>
      </p:pic>
    </p:spTree>
    <p:extLst>
      <p:ext uri="{BB962C8B-B14F-4D97-AF65-F5344CB8AC3E}">
        <p14:creationId xmlns:p14="http://schemas.microsoft.com/office/powerpoint/2010/main" val="756799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46304" y="2426618"/>
            <a:ext cx="11899392" cy="793583"/>
          </a:xfrm>
        </p:spPr>
        <p:txBody>
          <a:bodyPr>
            <a:noAutofit/>
          </a:bodyPr>
          <a:lstStyle/>
          <a:p>
            <a:pPr algn="ctr"/>
            <a:r>
              <a:rPr lang="en-US" sz="7200" dirty="0" smtClean="0"/>
              <a:t>The Cultural Iceberg</a:t>
            </a:r>
            <a:endParaRPr lang="en-US" sz="7200" dirty="0"/>
          </a:p>
        </p:txBody>
      </p:sp>
      <p:pic>
        <p:nvPicPr>
          <p:cNvPr id="5" name="Google Shape;177;g5f4d21e547_0_0" descr="Mundo de Pepita: Authentic tangible culture for young students"/>
          <p:cNvPicPr preferRelativeResize="0"/>
          <p:nvPr/>
        </p:nvPicPr>
        <p:blipFill>
          <a:blip r:embed="rId2">
            <a:alphaModFix/>
          </a:blip>
          <a:stretch>
            <a:fillRect/>
          </a:stretch>
        </p:blipFill>
        <p:spPr>
          <a:xfrm>
            <a:off x="3307975" y="138550"/>
            <a:ext cx="5490876" cy="6373325"/>
          </a:xfrm>
          <a:prstGeom prst="rect">
            <a:avLst/>
          </a:prstGeom>
          <a:noFill/>
          <a:ln>
            <a:noFill/>
          </a:ln>
        </p:spPr>
      </p:pic>
    </p:spTree>
    <p:extLst>
      <p:ext uri="{BB962C8B-B14F-4D97-AF65-F5344CB8AC3E}">
        <p14:creationId xmlns:p14="http://schemas.microsoft.com/office/powerpoint/2010/main" val="1229940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2019-11-18T08:00:00+00:00</Remediation_x0020_Date>
    <Estimated_x0020_Cre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AB06B162-0D91-45B8-84D4-821E337531F4}"/>
</file>

<file path=customXml/itemProps2.xml><?xml version="1.0" encoding="utf-8"?>
<ds:datastoreItem xmlns:ds="http://schemas.openxmlformats.org/officeDocument/2006/customXml" ds:itemID="{4DB1627F-31AB-4B88-B835-596E66A70001}"/>
</file>

<file path=customXml/itemProps3.xml><?xml version="1.0" encoding="utf-8"?>
<ds:datastoreItem xmlns:ds="http://schemas.openxmlformats.org/officeDocument/2006/customXml" ds:itemID="{980142DF-79FE-4FCE-B827-DA48F1E0F1B3}"/>
</file>

<file path=docProps/app.xml><?xml version="1.0" encoding="utf-8"?>
<Properties xmlns="http://schemas.openxmlformats.org/officeDocument/2006/extended-properties" xmlns:vt="http://schemas.openxmlformats.org/officeDocument/2006/docPropsVTypes">
  <Template>Crop</Template>
  <TotalTime>15841</TotalTime>
  <Words>1213</Words>
  <Application>Microsoft Office PowerPoint</Application>
  <PresentationFormat>Widescreen</PresentationFormat>
  <Paragraphs>186</Paragraphs>
  <Slides>48</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Arial Black</vt:lpstr>
      <vt:lpstr>Calibri</vt:lpstr>
      <vt:lpstr>Century Gothic</vt:lpstr>
      <vt:lpstr>Franklin Gothic Book</vt:lpstr>
      <vt:lpstr>Libre Franklin</vt:lpstr>
      <vt:lpstr>Source Sans Pro</vt:lpstr>
      <vt:lpstr>Times New Roman</vt:lpstr>
      <vt:lpstr>Crop</vt:lpstr>
      <vt:lpstr>Tribal History / Shared History  Lesson Plan Preview Event  August 20, 2019</vt:lpstr>
      <vt:lpstr>AGENDA</vt:lpstr>
      <vt:lpstr>• Welcome/Blessing/Introductions • Housekeeping items • SB 13 Video • Establish safe environment/Ice Breaker • Critical Orientations for Indigenous Studies Curriculum (6 P’s)  • Educator Toolkit • Break • Essential Understandings Overview/Activity • Lunch/Optional Videos • Lesson Plan Preview Carousel Activity • Break • Siletz Culture Presentation • Closing/Evals/Teacher Focus Groups</vt:lpstr>
      <vt:lpstr> SB 13 VIDEO  https://www.youtube.com/watch?v=7JKpIH0-5ro</vt:lpstr>
      <vt:lpstr> </vt:lpstr>
      <vt:lpstr>ICEBREAKER ACTIVITY</vt:lpstr>
      <vt:lpstr>ANSWERS</vt:lpstr>
      <vt:lpstr>6 P’S: Critical Orientations for Indigenous Studies Curriculum</vt:lpstr>
      <vt:lpstr>The Cultural Iceberg</vt:lpstr>
      <vt:lpstr>Critical Orientations (6 P’s)</vt:lpstr>
      <vt:lpstr>ORIENTATION:  BEGIN WITH THE PLACE YOU LIVE/TEACH</vt:lpstr>
      <vt:lpstr>ORIENTATION:  BEGIN WITH THE PLACE YOU LIVE/TEACH</vt:lpstr>
      <vt:lpstr>ORIENTATION: RECOGNIZE INDIGENOUS PRESENCE</vt:lpstr>
      <vt:lpstr>ORIENTATION: RECOGNIZE INDIGENOUS PRESENCE </vt:lpstr>
      <vt:lpstr>ORIENTATION INCLUDE INDIGENOUS PERSPECTIVES </vt:lpstr>
      <vt:lpstr>ORIENTATION INCLUDE INDIGENOUS PERSPECTIVES </vt:lpstr>
      <vt:lpstr>ORIENTATION: FOCUS ON POLITICAL NATIONHOOD</vt:lpstr>
      <vt:lpstr>ORIENTATION:   FOCUS ON POLITICAL NATIONHOOD </vt:lpstr>
      <vt:lpstr>ORIENTATION CHALLENGE POWER DYNAMICS</vt:lpstr>
      <vt:lpstr>ORIENTATION RECOGNIZE INDIGENOUS POWER</vt:lpstr>
      <vt:lpstr>ORIENTATION CULTIVATE PARTNERSHIPS </vt:lpstr>
      <vt:lpstr>EDUCATOR TOOLKIT</vt:lpstr>
      <vt:lpstr>►One page connect sheet that shows everything ►Native American Resource List &amp; Youth Reading List ►Approaches in Indigenous Education ►Critical Orientations for Indigenous Studies Curriculum  ►Introductory Letter ►SB 13 General Overview/Talking points ►SB 13 flyer ►FAQ page information</vt:lpstr>
      <vt:lpstr>One page connect sheet</vt:lpstr>
      <vt:lpstr>Native American Resource List &amp; Youth Reading List</vt:lpstr>
      <vt:lpstr>Approaches in Indigenous Education</vt:lpstr>
      <vt:lpstr>Critical Orientations for Indigenous Studies Curriculum (6 P’s)</vt:lpstr>
      <vt:lpstr>Introductory Letter</vt:lpstr>
      <vt:lpstr>SB 13 General Overview/Talking points</vt:lpstr>
      <vt:lpstr>SB 13 FLYER</vt:lpstr>
      <vt:lpstr>FAQ Page Information</vt:lpstr>
      <vt:lpstr>BREAK</vt:lpstr>
      <vt:lpstr>ESSENTIAL UNDERSTANDINGS  PROCESS/OVERVIEW</vt:lpstr>
      <vt:lpstr>►The Essential Understandings of Native Americans in Oregon were developed as a framework and foundation for the creation of lesson plans in the new statewide curriculum.  ►ODE partnered with the nine federally recognized tribes in Oregon to develop this document. It is a collection of heart, expertise, and knowledge. The process began in May 2018 and in June 2019, Tribal representatives agreed to bring the document forward to Tribal leadership for approval. </vt:lpstr>
      <vt:lpstr>Overview</vt:lpstr>
      <vt:lpstr>Tribal History/Shared History</vt:lpstr>
      <vt:lpstr>Group Activities</vt:lpstr>
      <vt:lpstr>Prior Knowledge Activity</vt:lpstr>
      <vt:lpstr>Table Activity</vt:lpstr>
      <vt:lpstr>Table Activity Instructions</vt:lpstr>
      <vt:lpstr>Toolkit items</vt:lpstr>
      <vt:lpstr>LUNCH/OPTIONAL VIDEOS</vt:lpstr>
      <vt:lpstr>LESSON PLAN PREVIEW CAROUSEL ACTIVITY</vt:lpstr>
      <vt:lpstr>Lesson Plan List (16 Total) 3 Grade Levels – 5 subject areas</vt:lpstr>
      <vt:lpstr>Siletz culture presentation by sonya moody-jurado</vt:lpstr>
      <vt:lpstr>Closing/Exit slips/ Teacher Focus Groups</vt:lpstr>
      <vt:lpstr>Hayu masi (Many thanks) for coming!</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History/Shared History</dc:title>
  <dc:creator>Shadiin Garcia</dc:creator>
  <cp:lastModifiedBy>RUDY Peter - ODE</cp:lastModifiedBy>
  <cp:revision>87</cp:revision>
  <cp:lastPrinted>2019-06-24T11:40:56Z</cp:lastPrinted>
  <dcterms:created xsi:type="dcterms:W3CDTF">2019-06-04T02:15:30Z</dcterms:created>
  <dcterms:modified xsi:type="dcterms:W3CDTF">2019-11-18T21:09:58Z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