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4"/>
    <p:sldMasterId id="2147483731" r:id="rId5"/>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3" r:id="rId28"/>
    <p:sldId id="284" r:id="rId29"/>
    <p:sldId id="285" r:id="rId30"/>
    <p:sldId id="286"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6" d="100"/>
          <a:sy n="126" d="100"/>
        </p:scale>
        <p:origin x="12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317a00cefc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317a00cef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423de36c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f9eb84ddcd_3_10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f9eb84ddcd_3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want us to be anchored and I want us to be able to both be affirmed in our work and also have a visual that helps us capture what TAPP work looks like.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12ef4dc7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312ef4dc7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312ef4dc71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312ef4dc71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0b7f277ff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0b7f277f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17a00cefc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17a00cefc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want us to be anchored and I want us to be able to both be affirmed in our work and also have a visual that helps us capture what TAPP work looks like.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312ef4dc71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312ef4dc71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317a00cefc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317a00cefc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13b6556e39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313b6556e39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13b6556e39_0_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13b6556e39_0_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313b6556e3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313b6556e3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be the primary focus of our work in the monthly TAPP Family Advocate meetings this school year.</a:t>
            </a:r>
            <a:endParaRPr/>
          </a:p>
          <a:p>
            <a:pPr marL="0" lvl="0" indent="0" algn="l" rtl="0">
              <a:spcBef>
                <a:spcPts val="0"/>
              </a:spcBef>
              <a:spcAft>
                <a:spcPts val="0"/>
              </a:spcAft>
              <a:buNone/>
            </a:pPr>
            <a:endParaRPr/>
          </a:p>
          <a:p>
            <a:pPr marL="0" lvl="0" indent="0" algn="l" rtl="0">
              <a:spcBef>
                <a:spcPts val="0"/>
              </a:spcBef>
              <a:spcAft>
                <a:spcPts val="0"/>
              </a:spcAft>
              <a:buNone/>
            </a:pPr>
            <a:r>
              <a:rPr lang="en"/>
              <a:t>If you have not already, please take the Self-Assessment linked in the previous slide individually and then as a team to determine the health of your tiered attendance systems.</a:t>
            </a:r>
            <a:endParaRPr/>
          </a:p>
          <a:p>
            <a:pPr marL="457200" lvl="0" indent="0" algn="l" rtl="0">
              <a:lnSpc>
                <a:spcPct val="115000"/>
              </a:lnSpc>
              <a:spcBef>
                <a:spcPts val="0"/>
              </a:spcBef>
              <a:spcAft>
                <a:spcPts val="0"/>
              </a:spcAft>
              <a:buClr>
                <a:schemeClr val="dk1"/>
              </a:buClr>
              <a:buSzPts val="1100"/>
              <a:buFont typeface="Arial"/>
              <a:buNone/>
            </a:pPr>
            <a:r>
              <a:rPr lang="en" sz="1500">
                <a:solidFill>
                  <a:schemeClr val="dk1"/>
                </a:solidFill>
              </a:rPr>
              <a:t>The Spring TAPP Site Visits from last school year revealed two key areas of improvement for all TAPP sites. </a:t>
            </a:r>
            <a:endParaRPr sz="1500">
              <a:solidFill>
                <a:schemeClr val="dk1"/>
              </a:solidFill>
            </a:endParaRPr>
          </a:p>
          <a:p>
            <a:pPr marL="457200" lvl="0" indent="-323850" algn="l" rtl="0">
              <a:lnSpc>
                <a:spcPct val="115000"/>
              </a:lnSpc>
              <a:spcBef>
                <a:spcPts val="1200"/>
              </a:spcBef>
              <a:spcAft>
                <a:spcPts val="0"/>
              </a:spcAft>
              <a:buClr>
                <a:schemeClr val="dk1"/>
              </a:buClr>
              <a:buSzPts val="1500"/>
              <a:buChar char="•"/>
            </a:pPr>
            <a:r>
              <a:rPr lang="en" sz="1500">
                <a:solidFill>
                  <a:schemeClr val="dk1"/>
                </a:solidFill>
              </a:rPr>
              <a:t>Many TAPP Family Advocates are working in isolation, most in buildings without a structured attendance team or a tiered support team (or, they are not invited to join these teams). This limits their ability to </a:t>
            </a:r>
            <a:r>
              <a:rPr lang="en" sz="1500" u="sng">
                <a:solidFill>
                  <a:schemeClr val="dk1"/>
                </a:solidFill>
              </a:rPr>
              <a:t>build systems and structures</a:t>
            </a:r>
            <a:r>
              <a:rPr lang="en" sz="1500">
                <a:solidFill>
                  <a:schemeClr val="dk1"/>
                </a:solidFill>
              </a:rPr>
              <a:t> to provide </a:t>
            </a:r>
            <a:r>
              <a:rPr lang="en" sz="1500" u="sng">
                <a:solidFill>
                  <a:schemeClr val="dk1"/>
                </a:solidFill>
              </a:rPr>
              <a:t>proactive</a:t>
            </a:r>
            <a:r>
              <a:rPr lang="en" sz="1500">
                <a:solidFill>
                  <a:schemeClr val="dk1"/>
                </a:solidFill>
              </a:rPr>
              <a:t> interventions to students and to elevate barriers impacting AI/AN+ students to individuals with positional power and authority in the schools to address them. </a:t>
            </a: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 sz="1500">
                <a:solidFill>
                  <a:schemeClr val="dk1"/>
                </a:solidFill>
              </a:rPr>
              <a:t>Second, while TAPP Family Advocates are working diligently to support students and their families in attending school regularly, they are doing it in environments where the Tier 1 structures in a school require immediate (at times) and ongoing attention – a responsibility of building and district leaders. TAPP Family Advocates are in a unique position to “see” both the strengths of a school community and the gaps and deficits which greatly impact our Native youth.  I challenge all of our Project Directors to listen-in to the experiences of our TAPP Family Advocates, because their knowledge and stories have the power to strengthen every system, structure, and educator in the buildings they serve – and beyond! </a:t>
            </a:r>
            <a:endParaRPr sz="2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f9eb84ddcd_3_1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f9eb84ddcd_3_1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896780a8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2896780a8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f9eb84ddc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f9eb84ddc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423de36c4d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2423de36c4d_0_5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3" name="Google Shape;803;g2423de36c4d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423de36c4d_0_1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23de36c4d_0_1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423de36c4d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8eb09d4d37_0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8eb09d4d37_0_10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g18eb09d4d37_0_10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17a00cefc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317a00cefc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17a00cefc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17a00cefc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17a00cefc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17a00cefc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17a00cef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17a00cef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317a00cefc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317a00cefc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hope is that this whole group discussion will help us better understand the importance of why we are taking more time this year to talk about the Attendance Works frameworks. Without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0">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4" r:id="rId63"/>
    <p:sldLayoutId id="2147483725" r:id="rId64"/>
    <p:sldLayoutId id="2147483726" r:id="rId65"/>
    <p:sldLayoutId id="2147483727" r:id="rId66"/>
    <p:sldLayoutId id="2147483728" r:id="rId67"/>
    <p:sldLayoutId id="2147483729" r:id="rId6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3.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3" Type="http://schemas.openxmlformats.org/officeDocument/2006/relationships/hyperlink" Target="https://padlet.com/stacyparrish/tapp-foundational-supports-which-promote-positive-conditions-itju78xaagu18btk" TargetMode="External"/><Relationship Id="rId2" Type="http://schemas.openxmlformats.org/officeDocument/2006/relationships/notesSlide" Target="../notesSlides/notesSlide14.xml"/><Relationship Id="rId1" Type="http://schemas.openxmlformats.org/officeDocument/2006/relationships/slideLayout" Target="../slideLayouts/slideLayout67.xml"/><Relationship Id="rId4" Type="http://schemas.openxmlformats.org/officeDocument/2006/relationships/hyperlink" Target="https://drive.google.com/file/d/1cliR4H3XOhF9c7qVXeNivK6rlMf9kvWh/view?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drive.google.com/file/d/11DnzrOcEEpOs6brM0nIuqU7yhTQAAClp/view?usp=sharing" TargetMode="External"/><Relationship Id="rId2" Type="http://schemas.openxmlformats.org/officeDocument/2006/relationships/notesSlide" Target="../notesSlides/notesSlide18.xml"/><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3.xml"/><Relationship Id="rId5" Type="http://schemas.openxmlformats.org/officeDocument/2006/relationships/image" Target="../media/image7.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hyperlink" Target="https://docs.google.com/document/d/14rVOnGjIF-G_eC96FQvP5U8hY7VYsuiWfV89o8uKbeU/edit#bookmark=id.f35nqu907438" TargetMode="External"/><Relationship Id="rId3" Type="http://schemas.openxmlformats.org/officeDocument/2006/relationships/hyperlink" Target="https://drive.google.com/file/d/1jRWsM-OCSDqIIoer68L-Jxbi71NnxFYl/view?usp=sharing" TargetMode="External"/><Relationship Id="rId7" Type="http://schemas.openxmlformats.org/officeDocument/2006/relationships/hyperlink" Target="https://docs.google.com/document/d/14rVOnGjIF-G_eC96FQvP5U8hY7VYsuiWfV89o8uKbeU/edit#bookmark=kix.303jeomlv29"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hyperlink" Target="https://docs.google.com/document/d/14rVOnGjIF-G_eC96FQvP5U8hY7VYsuiWfV89o8uKbeU/edit#bookmark=id.ix2eqdz7txru" TargetMode="External"/><Relationship Id="rId5" Type="http://schemas.openxmlformats.org/officeDocument/2006/relationships/hyperlink" Target="https://docs.google.com/document/d/14rVOnGjIF-G_eC96FQvP5U8hY7VYsuiWfV89o8uKbeU/edit#bookmark=id.1tzh5aevagbl" TargetMode="External"/><Relationship Id="rId10" Type="http://schemas.openxmlformats.org/officeDocument/2006/relationships/image" Target="../media/image7.png"/><Relationship Id="rId4" Type="http://schemas.openxmlformats.org/officeDocument/2006/relationships/hyperlink" Target="https://docs.google.com/document/d/14rVOnGjIF-G_eC96FQvP5U8hY7VYsuiWfV89o8uKbeU/edit?usp=sharing" TargetMode="External"/><Relationship Id="rId9" Type="http://schemas.openxmlformats.org/officeDocument/2006/relationships/hyperlink" Target="https://docs.google.com/document/d/14rVOnGjIF-G_eC96FQvP5U8hY7VYsuiWfV89o8uKbeU/edit#bookmark=id.yljd5hfvuga8"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NA2GnBeHHPYKXwdv8ecUnZ7xuA1Fi0luyG4h7lyWUFE/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bia.gov/sites/default/files/media_document/doi_federal_indian_boarding_school_initiative_investigative_report_vii_final_508_complian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591550" y="1694575"/>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Family Advocate Monthly Meeting</a:t>
            </a:r>
            <a:endParaRPr sz="3800"/>
          </a:p>
        </p:txBody>
      </p:sp>
      <p:sp>
        <p:nvSpPr>
          <p:cNvPr id="561" name="Google Shape;561;p85"/>
          <p:cNvSpPr txBox="1">
            <a:spLocks noGrp="1"/>
          </p:cNvSpPr>
          <p:nvPr>
            <p:ph type="subTitle" idx="1"/>
          </p:nvPr>
        </p:nvSpPr>
        <p:spPr>
          <a:xfrm>
            <a:off x="546150" y="2701550"/>
            <a:ext cx="8199300" cy="1800600"/>
          </a:xfrm>
          <a:prstGeom prst="rect">
            <a:avLst/>
          </a:prstGeom>
          <a:noFill/>
          <a:ln>
            <a:noFill/>
          </a:ln>
        </p:spPr>
        <p:txBody>
          <a:bodyPr spcFirstLastPara="1" wrap="square" lIns="68575" tIns="34275" rIns="68575" bIns="34275" anchor="t" anchorCtr="0">
            <a:normAutofit lnSpcReduction="10000"/>
          </a:bodyPr>
          <a:lstStyle/>
          <a:p>
            <a:pPr marL="0" lvl="0" indent="0" algn="ctr" rtl="0">
              <a:lnSpc>
                <a:spcPct val="90000"/>
              </a:lnSpc>
              <a:spcBef>
                <a:spcPts val="0"/>
              </a:spcBef>
              <a:spcAft>
                <a:spcPts val="0"/>
              </a:spcAft>
              <a:buClr>
                <a:schemeClr val="accent1"/>
              </a:buClr>
              <a:buSzPts val="1800"/>
              <a:buNone/>
            </a:pPr>
            <a:r>
              <a:rPr lang="en"/>
              <a:t>November 14, 2024 - 12:30-2:30PM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Welcome! Please say hello to your colleagues in the Zoom. Rename yourself to your Name, school district initials, Tribal Partner(s), and pronouns. </a:t>
            </a:r>
            <a:endParaRPr sz="2000" b="1"/>
          </a:p>
          <a:p>
            <a:pPr marL="0" lvl="0" indent="0" algn="l" rtl="0">
              <a:lnSpc>
                <a:spcPct val="90000"/>
              </a:lnSpc>
              <a:spcBef>
                <a:spcPts val="0"/>
              </a:spcBef>
              <a:spcAft>
                <a:spcPts val="0"/>
              </a:spcAft>
              <a:buClr>
                <a:schemeClr val="accent1"/>
              </a:buClr>
              <a:buSzPts val="1800"/>
              <a:buNone/>
            </a:pPr>
            <a:r>
              <a:rPr lang="en" sz="2000">
                <a:highlight>
                  <a:srgbClr val="F3F3F3"/>
                </a:highlight>
              </a:rPr>
              <a:t>Materials Needed - Writing utensils, notebook, ambo (water), snacks, reading glasses, any other materials to help you feel comfortable.</a:t>
            </a:r>
            <a:endParaRPr sz="2000">
              <a:highlight>
                <a:srgbClr val="F3F3F3"/>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pic>
        <p:nvPicPr>
          <p:cNvPr id="563" name="Google Shape;563;p85"/>
          <p:cNvPicPr preferRelativeResize="0"/>
          <p:nvPr/>
        </p:nvPicPr>
        <p:blipFill>
          <a:blip r:embed="rId3">
            <a:alphaModFix/>
          </a:blip>
          <a:stretch>
            <a:fillRect/>
          </a:stretch>
        </p:blipFill>
        <p:spPr>
          <a:xfrm>
            <a:off x="3274424" y="227250"/>
            <a:ext cx="2595150" cy="1683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94"/>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639" name="Google Shape;639;p94"/>
          <p:cNvSpPr txBox="1"/>
          <p:nvPr/>
        </p:nvSpPr>
        <p:spPr>
          <a:xfrm>
            <a:off x="224125" y="317500"/>
            <a:ext cx="2362500" cy="42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-Which traps and tropes  </a:t>
            </a:r>
            <a:r>
              <a:rPr lang="en" sz="1800" b="1">
                <a:solidFill>
                  <a:schemeClr val="accent1"/>
                </a:solidFill>
                <a:latin typeface="Calibri"/>
                <a:ea typeface="Calibri"/>
                <a:cs typeface="Calibri"/>
                <a:sym typeface="Calibri"/>
              </a:rPr>
              <a:t>sound or feel familiar</a:t>
            </a:r>
            <a:r>
              <a:rPr lang="en" sz="1800">
                <a:solidFill>
                  <a:schemeClr val="dk1"/>
                </a:solidFill>
                <a:latin typeface="Calibri"/>
                <a:ea typeface="Calibri"/>
                <a:cs typeface="Calibri"/>
                <a:sym typeface="Calibri"/>
              </a:rPr>
              <a:t> to you?</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a:t>
            </a:r>
            <a:r>
              <a:rPr lang="en" sz="1800" b="1">
                <a:solidFill>
                  <a:srgbClr val="DC5626"/>
                </a:solidFill>
                <a:latin typeface="Calibri"/>
                <a:ea typeface="Calibri"/>
                <a:cs typeface="Calibri"/>
                <a:sym typeface="Calibri"/>
              </a:rPr>
              <a:t>Where do you see</a:t>
            </a:r>
            <a:r>
              <a:rPr lang="en" sz="1800">
                <a:solidFill>
                  <a:schemeClr val="dk1"/>
                </a:solidFill>
                <a:latin typeface="Calibri"/>
                <a:ea typeface="Calibri"/>
                <a:cs typeface="Calibri"/>
                <a:sym typeface="Calibri"/>
              </a:rPr>
              <a:t> a trap or trope playing out in your school or organizational context?</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-What traps or tropes </a:t>
            </a:r>
            <a:r>
              <a:rPr lang="en" sz="1800" b="1">
                <a:solidFill>
                  <a:schemeClr val="accent2"/>
                </a:solidFill>
                <a:latin typeface="Calibri"/>
                <a:ea typeface="Calibri"/>
                <a:cs typeface="Calibri"/>
                <a:sym typeface="Calibri"/>
              </a:rPr>
              <a:t>might students and families identify in your context</a:t>
            </a:r>
            <a:r>
              <a:rPr lang="en" sz="1800">
                <a:solidFill>
                  <a:schemeClr val="dk1"/>
                </a:solidFill>
                <a:latin typeface="Calibri"/>
                <a:ea typeface="Calibri"/>
                <a:cs typeface="Calibri"/>
                <a:sym typeface="Calibri"/>
              </a:rPr>
              <a:t>? Are they the same or different from the ones you identified? Why might that be?</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5"/>
          <p:cNvSpPr txBox="1">
            <a:spLocks noGrp="1"/>
          </p:cNvSpPr>
          <p:nvPr>
            <p:ph type="ctrTitle"/>
          </p:nvPr>
        </p:nvSpPr>
        <p:spPr>
          <a:xfrm>
            <a:off x="1006950" y="752975"/>
            <a:ext cx="7130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900"/>
              <a:t>TAPP Work Session</a:t>
            </a:r>
            <a:endParaRPr sz="6900"/>
          </a:p>
        </p:txBody>
      </p:sp>
      <p:sp>
        <p:nvSpPr>
          <p:cNvPr id="645" name="Google Shape;645;p95"/>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400"/>
              <a:t>TAPP Best Practices - Always Refining</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96"/>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651" name="Google Shape;651;p96"/>
          <p:cNvSpPr txBox="1">
            <a:spLocks noGrp="1"/>
          </p:cNvSpPr>
          <p:nvPr>
            <p:ph type="body" idx="1"/>
          </p:nvPr>
        </p:nvSpPr>
        <p:spPr>
          <a:xfrm>
            <a:off x="527850" y="311619"/>
            <a:ext cx="8088300" cy="4074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652" name="Google Shape;652;p96"/>
          <p:cNvPicPr preferRelativeResize="0"/>
          <p:nvPr/>
        </p:nvPicPr>
        <p:blipFill>
          <a:blip r:embed="rId4">
            <a:alphaModFix/>
          </a:blip>
          <a:stretch>
            <a:fillRect/>
          </a:stretch>
        </p:blipFill>
        <p:spPr>
          <a:xfrm>
            <a:off x="241140" y="754850"/>
            <a:ext cx="3775235" cy="2534675"/>
          </a:xfrm>
          <a:prstGeom prst="rect">
            <a:avLst/>
          </a:prstGeom>
          <a:noFill/>
          <a:ln>
            <a:noFill/>
          </a:ln>
        </p:spPr>
      </p:pic>
      <p:sp>
        <p:nvSpPr>
          <p:cNvPr id="653" name="Google Shape;653;p96"/>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54" name="Google Shape;654;p96"/>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55" name="Google Shape;655;p96"/>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656" name="Google Shape;656;p96"/>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657" name="Google Shape;657;p96"/>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658" name="Google Shape;658;p96"/>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659" name="Google Shape;659;p96"/>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7"/>
          <p:cNvSpPr txBox="1">
            <a:spLocks noGrp="1"/>
          </p:cNvSpPr>
          <p:nvPr>
            <p:ph type="body" idx="1"/>
          </p:nvPr>
        </p:nvSpPr>
        <p:spPr>
          <a:xfrm>
            <a:off x="537882" y="1369219"/>
            <a:ext cx="3976800" cy="30795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b="1"/>
              <a:t>Complex Challenges</a:t>
            </a:r>
            <a:endParaRPr b="1"/>
          </a:p>
          <a:p>
            <a:pPr marL="0" lvl="0" indent="0" algn="l" rtl="0">
              <a:spcBef>
                <a:spcPts val="800"/>
              </a:spcBef>
              <a:spcAft>
                <a:spcPts val="0"/>
              </a:spcAft>
              <a:buNone/>
            </a:pPr>
            <a:r>
              <a:rPr lang="en"/>
              <a:t>The solution to the challenge is not immediately obvious but can be known prior to taking action. These challenges are hard to solve, but can be addressed by assembling the right technical expertise. Examples of complicated challenges include -</a:t>
            </a:r>
            <a:endParaRPr/>
          </a:p>
          <a:p>
            <a:pPr marL="457200" lvl="0" indent="-317500" algn="l" rtl="0">
              <a:spcBef>
                <a:spcPts val="800"/>
              </a:spcBef>
              <a:spcAft>
                <a:spcPts val="0"/>
              </a:spcAft>
              <a:buSzPts val="1400"/>
              <a:buChar char="•"/>
            </a:pPr>
            <a:r>
              <a:rPr lang="en"/>
              <a:t>Designing a TAPP program to address the root causes of chronic absenteeism in Native students</a:t>
            </a:r>
            <a:endParaRPr/>
          </a:p>
          <a:p>
            <a:pPr marL="457200" lvl="0" indent="-317500" algn="l" rtl="0">
              <a:spcBef>
                <a:spcPts val="0"/>
              </a:spcBef>
              <a:spcAft>
                <a:spcPts val="0"/>
              </a:spcAft>
              <a:buSzPts val="1400"/>
              <a:buChar char="•"/>
            </a:pPr>
            <a:r>
              <a:rPr lang="en"/>
              <a:t>Increasing diversity by hiring more staff of color</a:t>
            </a:r>
            <a:endParaRPr/>
          </a:p>
        </p:txBody>
      </p:sp>
      <p:sp>
        <p:nvSpPr>
          <p:cNvPr id="665" name="Google Shape;665;p9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Complex Versus Complicated Challenges</a:t>
            </a:r>
            <a:endParaRPr/>
          </a:p>
        </p:txBody>
      </p:sp>
      <p:sp>
        <p:nvSpPr>
          <p:cNvPr id="666" name="Google Shape;666;p97"/>
          <p:cNvSpPr txBox="1">
            <a:spLocks noGrp="1"/>
          </p:cNvSpPr>
          <p:nvPr>
            <p:ph type="body" idx="2"/>
          </p:nvPr>
        </p:nvSpPr>
        <p:spPr>
          <a:xfrm>
            <a:off x="4572000" y="1369225"/>
            <a:ext cx="4238700" cy="3483600"/>
          </a:xfrm>
          <a:prstGeom prst="rect">
            <a:avLst/>
          </a:prstGeom>
        </p:spPr>
        <p:txBody>
          <a:bodyPr spcFirstLastPara="1" wrap="square" lIns="68575" tIns="34275" rIns="68575" bIns="34275" anchor="t" anchorCtr="0">
            <a:normAutofit fontScale="92500" lnSpcReduction="20000"/>
          </a:bodyPr>
          <a:lstStyle/>
          <a:p>
            <a:pPr marL="0" lvl="0" indent="0" algn="l" rtl="0">
              <a:spcBef>
                <a:spcPts val="800"/>
              </a:spcBef>
              <a:spcAft>
                <a:spcPts val="0"/>
              </a:spcAft>
              <a:buNone/>
            </a:pPr>
            <a:r>
              <a:rPr lang="en" sz="1900" b="1"/>
              <a:t>Complicated Challenges</a:t>
            </a:r>
            <a:endParaRPr sz="1900" b="1"/>
          </a:p>
          <a:p>
            <a:pPr marL="0" lvl="0" indent="0" algn="l" rtl="0">
              <a:spcBef>
                <a:spcPts val="800"/>
              </a:spcBef>
              <a:spcAft>
                <a:spcPts val="0"/>
              </a:spcAft>
              <a:buNone/>
            </a:pPr>
            <a:r>
              <a:rPr lang="en"/>
              <a:t>The solution to the challenge is not known and can only be seen or known during or after the action unfolds. Equity challenges are complex in nature. There is no set of steps or algorithm that will tell you how to respond. Examples include -</a:t>
            </a:r>
            <a:endParaRPr/>
          </a:p>
          <a:p>
            <a:pPr marL="457200" lvl="0" indent="-310832" algn="l" rtl="0">
              <a:spcBef>
                <a:spcPts val="800"/>
              </a:spcBef>
              <a:spcAft>
                <a:spcPts val="0"/>
              </a:spcAft>
              <a:buSzPct val="77777"/>
              <a:buChar char="•"/>
            </a:pPr>
            <a:r>
              <a:rPr lang="en"/>
              <a:t>Shifting a school culture so all students are taught rigorous and engaging content using culturally responsive methods in trauma informed classrooms.</a:t>
            </a:r>
            <a:endParaRPr/>
          </a:p>
          <a:p>
            <a:pPr marL="457200" lvl="0" indent="-310832" algn="l" rtl="0">
              <a:spcBef>
                <a:spcPts val="0"/>
              </a:spcBef>
              <a:spcAft>
                <a:spcPts val="0"/>
              </a:spcAft>
              <a:buSzPct val="77777"/>
              <a:buChar char="•"/>
            </a:pPr>
            <a:r>
              <a:rPr lang="en"/>
              <a:t>Creating an inclusive and collaborative staff culture in which Black, Indigenous, and brown staff are valued, empowered, and able to be authentic.</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9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Last Month We…</a:t>
            </a:r>
            <a:endParaRPr/>
          </a:p>
        </p:txBody>
      </p:sp>
      <p:sp>
        <p:nvSpPr>
          <p:cNvPr id="672" name="Google Shape;672;p98"/>
          <p:cNvSpPr txBox="1">
            <a:spLocks noGrp="1"/>
          </p:cNvSpPr>
          <p:nvPr>
            <p:ph type="body" idx="1"/>
          </p:nvPr>
        </p:nvSpPr>
        <p:spPr>
          <a:xfrm>
            <a:off x="537882" y="1435719"/>
            <a:ext cx="8088300" cy="3081900"/>
          </a:xfrm>
          <a:prstGeom prst="rect">
            <a:avLst/>
          </a:prstGeom>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Char char="•"/>
            </a:pPr>
            <a:r>
              <a:rPr lang="en" sz="1900"/>
              <a:t>Reflected on the Foundational Conditions present at a school we serve by identifying concrete examples for each condition. We added them in </a:t>
            </a:r>
            <a:r>
              <a:rPr lang="en" sz="1900" u="sng">
                <a:solidFill>
                  <a:schemeClr val="hlink"/>
                </a:solidFill>
                <a:hlinkClick r:id="rId3"/>
              </a:rPr>
              <a:t>this Padlet</a:t>
            </a:r>
            <a:r>
              <a:rPr lang="en" sz="1900"/>
              <a:t>.</a:t>
            </a:r>
            <a:endParaRPr sz="1900"/>
          </a:p>
          <a:p>
            <a:pPr marL="457200" lvl="0" indent="-349250" algn="l" rtl="0">
              <a:lnSpc>
                <a:spcPct val="100000"/>
              </a:lnSpc>
              <a:spcBef>
                <a:spcPts val="0"/>
              </a:spcBef>
              <a:spcAft>
                <a:spcPts val="0"/>
              </a:spcAft>
              <a:buSzPts val="1900"/>
              <a:buChar char="•"/>
            </a:pPr>
            <a:r>
              <a:rPr lang="en" sz="1900"/>
              <a:t>We </a:t>
            </a:r>
            <a:r>
              <a:rPr lang="en" sz="1900" u="sng">
                <a:solidFill>
                  <a:schemeClr val="hlink"/>
                </a:solidFill>
                <a:hlinkClick r:id="rId4"/>
              </a:rPr>
              <a:t>read this passage</a:t>
            </a:r>
            <a:r>
              <a:rPr lang="en" sz="1900"/>
              <a:t> from </a:t>
            </a:r>
            <a:r>
              <a:rPr lang="en" sz="1900" u="sng"/>
              <a:t>Street Data: A Next Generation Model for Equity, Pedagogy, and School Transformation</a:t>
            </a:r>
            <a:r>
              <a:rPr lang="en" sz="1900"/>
              <a:t> by Shane Safir and Jamila Dugan.</a:t>
            </a:r>
            <a:endParaRPr sz="1900"/>
          </a:p>
          <a:p>
            <a:pPr marL="457200" lvl="0" indent="-349250" algn="l" rtl="0">
              <a:spcBef>
                <a:spcPts val="0"/>
              </a:spcBef>
              <a:spcAft>
                <a:spcPts val="0"/>
              </a:spcAft>
              <a:buSzPts val="1900"/>
              <a:buChar char="•"/>
            </a:pPr>
            <a:r>
              <a:rPr lang="en" sz="1900"/>
              <a:t>We reflected on the Street Data we have collected and gathered since the start of the year.</a:t>
            </a:r>
            <a:endParaRPr sz="1900"/>
          </a:p>
          <a:p>
            <a:pPr marL="457200" lvl="0" indent="-349250" algn="l" rtl="0">
              <a:spcBef>
                <a:spcPts val="0"/>
              </a:spcBef>
              <a:spcAft>
                <a:spcPts val="0"/>
              </a:spcAft>
              <a:buSzPts val="1900"/>
              <a:buChar char="•"/>
            </a:pPr>
            <a:r>
              <a:rPr lang="en" sz="1900"/>
              <a:t>Then, based on your individual “street data” you reflected on what that data might be saying about one or more of the Foundational Conditions present at a school we serve.</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99"/>
          <p:cNvSpPr txBox="1">
            <a:spLocks noGrp="1"/>
          </p:cNvSpPr>
          <p:nvPr>
            <p:ph type="title"/>
          </p:nvPr>
        </p:nvSpPr>
        <p:spPr>
          <a:xfrm>
            <a:off x="393974" y="565150"/>
            <a:ext cx="3376200" cy="189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100"/>
              <a:t>Looking Back on Last Month’s Learning</a:t>
            </a:r>
            <a:endParaRPr sz="3100"/>
          </a:p>
        </p:txBody>
      </p:sp>
      <p:sp>
        <p:nvSpPr>
          <p:cNvPr id="678" name="Google Shape;678;p99"/>
          <p:cNvSpPr txBox="1"/>
          <p:nvPr/>
        </p:nvSpPr>
        <p:spPr>
          <a:xfrm>
            <a:off x="3917225" y="406450"/>
            <a:ext cx="4897500" cy="43713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Last month you identified a foundational area which could be strengthened given the Street Data you have received from students, families, and educators this school year. </a:t>
            </a:r>
            <a:endParaRPr sz="1700">
              <a:solidFill>
                <a:schemeClr val="dk1"/>
              </a:solidFill>
              <a:latin typeface="Calibri"/>
              <a:ea typeface="Calibri"/>
              <a:cs typeface="Calibri"/>
              <a:sym typeface="Calibri"/>
            </a:endParaRPr>
          </a:p>
          <a:p>
            <a:pPr marL="0" lvl="0" indent="457200" algn="l" rtl="0">
              <a:spcBef>
                <a:spcPts val="0"/>
              </a:spcBef>
              <a:spcAft>
                <a:spcPts val="0"/>
              </a:spcAft>
              <a:buNone/>
            </a:pPr>
            <a:endParaRPr sz="1700" b="1">
              <a:solidFill>
                <a:schemeClr val="accent2"/>
              </a:solidFill>
              <a:latin typeface="Calibri"/>
              <a:ea typeface="Calibri"/>
              <a:cs typeface="Calibri"/>
              <a:sym typeface="Calibri"/>
            </a:endParaRPr>
          </a:p>
          <a:p>
            <a:pPr marL="0" lvl="0" indent="457200" algn="l" rtl="0">
              <a:spcBef>
                <a:spcPts val="0"/>
              </a:spcBef>
              <a:spcAft>
                <a:spcPts val="0"/>
              </a:spcAft>
              <a:buNone/>
            </a:pPr>
            <a:r>
              <a:rPr lang="en" sz="1700" b="1">
                <a:solidFill>
                  <a:schemeClr val="accent2"/>
                </a:solidFill>
                <a:latin typeface="Calibri"/>
                <a:ea typeface="Calibri"/>
                <a:cs typeface="Calibri"/>
                <a:sym typeface="Calibri"/>
              </a:rPr>
              <a:t>Physical and Emotional Health and Safety</a:t>
            </a:r>
            <a:endParaRPr sz="1700" b="1">
              <a:solidFill>
                <a:schemeClr val="accent2"/>
              </a:solidFill>
              <a:latin typeface="Calibri"/>
              <a:ea typeface="Calibri"/>
              <a:cs typeface="Calibri"/>
              <a:sym typeface="Calibri"/>
            </a:endParaRPr>
          </a:p>
          <a:p>
            <a:pPr marL="457200" lvl="0" indent="0" algn="l" rtl="0">
              <a:spcBef>
                <a:spcPts val="0"/>
              </a:spcBef>
              <a:spcAft>
                <a:spcPts val="0"/>
              </a:spcAft>
              <a:buNone/>
            </a:pPr>
            <a:r>
              <a:rPr lang="en" sz="1700" b="1">
                <a:solidFill>
                  <a:schemeClr val="accent3"/>
                </a:solidFill>
                <a:latin typeface="Calibri"/>
                <a:ea typeface="Calibri"/>
                <a:cs typeface="Calibri"/>
                <a:sym typeface="Calibri"/>
              </a:rPr>
              <a:t>Adult and Student Well-Being and Emotional Competence</a:t>
            </a:r>
            <a:endParaRPr sz="1700" b="1">
              <a:solidFill>
                <a:schemeClr val="accent3"/>
              </a:solidFill>
              <a:latin typeface="Calibri"/>
              <a:ea typeface="Calibri"/>
              <a:cs typeface="Calibri"/>
              <a:sym typeface="Calibri"/>
            </a:endParaRPr>
          </a:p>
          <a:p>
            <a:pPr marL="0" lvl="0" indent="457200" algn="l" rtl="0">
              <a:spcBef>
                <a:spcPts val="0"/>
              </a:spcBef>
              <a:spcAft>
                <a:spcPts val="0"/>
              </a:spcAft>
              <a:buNone/>
            </a:pPr>
            <a:r>
              <a:rPr lang="en" sz="1700" b="1">
                <a:solidFill>
                  <a:schemeClr val="accent1"/>
                </a:solidFill>
                <a:latin typeface="Calibri"/>
                <a:ea typeface="Calibri"/>
                <a:cs typeface="Calibri"/>
                <a:sym typeface="Calibri"/>
              </a:rPr>
              <a:t>Academic Challenge and Engagement</a:t>
            </a:r>
            <a:endParaRPr sz="1700" b="1">
              <a:solidFill>
                <a:schemeClr val="accent1"/>
              </a:solidFill>
              <a:latin typeface="Calibri"/>
              <a:ea typeface="Calibri"/>
              <a:cs typeface="Calibri"/>
              <a:sym typeface="Calibri"/>
            </a:endParaRPr>
          </a:p>
          <a:p>
            <a:pPr marL="0" lvl="0" indent="457200" algn="l" rtl="0">
              <a:spcBef>
                <a:spcPts val="0"/>
              </a:spcBef>
              <a:spcAft>
                <a:spcPts val="0"/>
              </a:spcAft>
              <a:buNone/>
            </a:pPr>
            <a:r>
              <a:rPr lang="en" sz="1700" b="1">
                <a:solidFill>
                  <a:schemeClr val="accent5"/>
                </a:solidFill>
                <a:latin typeface="Calibri"/>
                <a:ea typeface="Calibri"/>
                <a:cs typeface="Calibri"/>
                <a:sym typeface="Calibri"/>
              </a:rPr>
              <a:t>Belonging, Connection, and Support</a:t>
            </a:r>
            <a:endParaRPr sz="1700" b="1">
              <a:solidFill>
                <a:schemeClr val="accent5"/>
              </a:solidFill>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a:p>
            <a:pPr marL="0" lvl="0" indent="0" algn="l" rtl="0">
              <a:spcBef>
                <a:spcPts val="0"/>
              </a:spcBef>
              <a:spcAft>
                <a:spcPts val="0"/>
              </a:spcAft>
              <a:buNone/>
            </a:pPr>
            <a:r>
              <a:rPr lang="en" sz="1700">
                <a:solidFill>
                  <a:schemeClr val="dk1"/>
                </a:solidFill>
                <a:latin typeface="Calibri"/>
                <a:ea typeface="Calibri"/>
                <a:cs typeface="Calibri"/>
                <a:sym typeface="Calibri"/>
              </a:rPr>
              <a:t>What have you further observed about that foundational area or other areas since we last met? What have your noticings been? Did you have the opportunity to address the gap you identified in any way, no matter how small?</a:t>
            </a:r>
            <a:endParaRPr sz="1700">
              <a:solidFill>
                <a:schemeClr val="dk1"/>
              </a:solidFill>
              <a:latin typeface="Calibri"/>
              <a:ea typeface="Calibri"/>
              <a:cs typeface="Calibri"/>
              <a:sym typeface="Calibri"/>
            </a:endParaRPr>
          </a:p>
        </p:txBody>
      </p:sp>
      <p:pic>
        <p:nvPicPr>
          <p:cNvPr id="679" name="Google Shape;679;p99"/>
          <p:cNvPicPr preferRelativeResize="0"/>
          <p:nvPr/>
        </p:nvPicPr>
        <p:blipFill>
          <a:blip r:embed="rId3">
            <a:alphaModFix/>
          </a:blip>
          <a:stretch>
            <a:fillRect/>
          </a:stretch>
        </p:blipFill>
        <p:spPr>
          <a:xfrm>
            <a:off x="278025" y="2267875"/>
            <a:ext cx="3283615" cy="189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7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100"/>
          <p:cNvPicPr preferRelativeResize="0"/>
          <p:nvPr/>
        </p:nvPicPr>
        <p:blipFill>
          <a:blip r:embed="rId3">
            <a:alphaModFix/>
          </a:blip>
          <a:stretch>
            <a:fillRect/>
          </a:stretch>
        </p:blipFill>
        <p:spPr>
          <a:xfrm>
            <a:off x="4065925" y="705075"/>
            <a:ext cx="4508725" cy="4199500"/>
          </a:xfrm>
          <a:prstGeom prst="rect">
            <a:avLst/>
          </a:prstGeom>
          <a:noFill/>
          <a:ln>
            <a:noFill/>
          </a:ln>
        </p:spPr>
      </p:pic>
      <p:sp>
        <p:nvSpPr>
          <p:cNvPr id="685" name="Google Shape;685;p100"/>
          <p:cNvSpPr txBox="1">
            <a:spLocks noGrp="1"/>
          </p:cNvSpPr>
          <p:nvPr>
            <p:ph type="body" idx="1"/>
          </p:nvPr>
        </p:nvSpPr>
        <p:spPr>
          <a:xfrm>
            <a:off x="527850" y="311619"/>
            <a:ext cx="8088300" cy="407400"/>
          </a:xfrm>
          <a:prstGeom prst="rect">
            <a:avLst/>
          </a:prstGeom>
        </p:spPr>
        <p:txBody>
          <a:bodyPr spcFirstLastPara="1" wrap="square" lIns="68575" tIns="34275" rIns="68575" bIns="34275" anchor="t" anchorCtr="0">
            <a:normAutofit fontScale="92500" lnSpcReduction="10000"/>
          </a:bodyPr>
          <a:lstStyle/>
          <a:p>
            <a:pPr marL="0" lvl="0" indent="0" algn="l" rtl="0">
              <a:spcBef>
                <a:spcPts val="800"/>
              </a:spcBef>
              <a:spcAft>
                <a:spcPts val="0"/>
              </a:spcAft>
              <a:buNone/>
            </a:pPr>
            <a:r>
              <a:rPr lang="en" sz="2000">
                <a:solidFill>
                  <a:schemeClr val="accent1"/>
                </a:solidFill>
              </a:rPr>
              <a:t>Attendance Works Foundational Supports</a:t>
            </a:r>
            <a:r>
              <a:rPr lang="en" sz="2000" b="1">
                <a:solidFill>
                  <a:schemeClr val="accent1"/>
                </a:solidFill>
              </a:rPr>
              <a:t> with TAPP Promising Practices</a:t>
            </a:r>
            <a:endParaRPr sz="2000" b="1">
              <a:solidFill>
                <a:schemeClr val="accent1"/>
              </a:solidFill>
            </a:endParaRPr>
          </a:p>
        </p:txBody>
      </p:sp>
      <p:pic>
        <p:nvPicPr>
          <p:cNvPr id="686" name="Google Shape;686;p100"/>
          <p:cNvPicPr preferRelativeResize="0"/>
          <p:nvPr/>
        </p:nvPicPr>
        <p:blipFill>
          <a:blip r:embed="rId4">
            <a:alphaModFix/>
          </a:blip>
          <a:stretch>
            <a:fillRect/>
          </a:stretch>
        </p:blipFill>
        <p:spPr>
          <a:xfrm>
            <a:off x="151140" y="796850"/>
            <a:ext cx="3775235" cy="2534675"/>
          </a:xfrm>
          <a:prstGeom prst="rect">
            <a:avLst/>
          </a:prstGeom>
          <a:noFill/>
          <a:ln>
            <a:noFill/>
          </a:ln>
        </p:spPr>
      </p:pic>
      <p:sp>
        <p:nvSpPr>
          <p:cNvPr id="687" name="Google Shape;687;p100"/>
          <p:cNvSpPr/>
          <p:nvPr/>
        </p:nvSpPr>
        <p:spPr>
          <a:xfrm>
            <a:off x="432125" y="2484625"/>
            <a:ext cx="3533700" cy="846900"/>
          </a:xfrm>
          <a:prstGeom prst="ellipse">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88" name="Google Shape;688;p100"/>
          <p:cNvSpPr/>
          <p:nvPr/>
        </p:nvSpPr>
        <p:spPr>
          <a:xfrm rot="10800000" flipH="1">
            <a:off x="2062950" y="3065800"/>
            <a:ext cx="3258000" cy="437100"/>
          </a:xfrm>
          <a:prstGeom prst="bentArrow">
            <a:avLst>
              <a:gd name="adj1" fmla="val 25000"/>
              <a:gd name="adj2" fmla="val 16992"/>
              <a:gd name="adj3" fmla="val 25000"/>
              <a:gd name="adj4" fmla="val 43750"/>
            </a:avLst>
          </a:prstGeom>
          <a:solidFill>
            <a:schemeClr val="accent1"/>
          </a:solidFill>
          <a:ln w="28575" cap="flat" cmpd="sng">
            <a:solidFill>
              <a:srgbClr val="7DCB8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89" name="Google Shape;689;p100"/>
          <p:cNvPicPr preferRelativeResize="0"/>
          <p:nvPr/>
        </p:nvPicPr>
        <p:blipFill>
          <a:blip r:embed="rId5">
            <a:alphaModFix/>
          </a:blip>
          <a:stretch>
            <a:fillRect/>
          </a:stretch>
        </p:blipFill>
        <p:spPr>
          <a:xfrm>
            <a:off x="590050" y="3927400"/>
            <a:ext cx="820250" cy="376875"/>
          </a:xfrm>
          <a:prstGeom prst="rect">
            <a:avLst/>
          </a:prstGeom>
          <a:noFill/>
          <a:ln>
            <a:noFill/>
          </a:ln>
        </p:spPr>
      </p:pic>
      <p:sp>
        <p:nvSpPr>
          <p:cNvPr id="690" name="Google Shape;690;p100"/>
          <p:cNvSpPr txBox="1"/>
          <p:nvPr/>
        </p:nvSpPr>
        <p:spPr>
          <a:xfrm>
            <a:off x="497750" y="4304275"/>
            <a:ext cx="3270000" cy="600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Calibri"/>
                <a:ea typeface="Calibri"/>
                <a:cs typeface="Calibri"/>
                <a:sym typeface="Calibri"/>
              </a:rPr>
              <a:t>Adapted from Attendance Works: 3 Tiers of Intervention</a:t>
            </a:r>
            <a:endParaRPr sz="900">
              <a:solidFill>
                <a:schemeClr val="dk1"/>
              </a:solidFill>
              <a:latin typeface="Calibri"/>
              <a:ea typeface="Calibri"/>
              <a:cs typeface="Calibri"/>
              <a:sym typeface="Calibri"/>
            </a:endParaRPr>
          </a:p>
          <a:p>
            <a:pPr marL="0" lvl="0" indent="0" algn="l" rtl="0">
              <a:spcBef>
                <a:spcPts val="0"/>
              </a:spcBef>
              <a:spcAft>
                <a:spcPts val="0"/>
              </a:spcAft>
              <a:buNone/>
            </a:pPr>
            <a:r>
              <a:rPr lang="en" sz="900">
                <a:solidFill>
                  <a:schemeClr val="dk1"/>
                </a:solidFill>
                <a:latin typeface="Calibri"/>
                <a:ea typeface="Calibri"/>
                <a:cs typeface="Calibri"/>
                <a:sym typeface="Calibri"/>
              </a:rPr>
              <a:t>https://www.attendanceworks.org/chronic-absence/addressing-chronic-absence/3-tiers-of-intervention/</a:t>
            </a:r>
            <a:endParaRPr sz="900">
              <a:solidFill>
                <a:schemeClr val="dk1"/>
              </a:solidFill>
              <a:latin typeface="Calibri"/>
              <a:ea typeface="Calibri"/>
              <a:cs typeface="Calibri"/>
              <a:sym typeface="Calibri"/>
            </a:endParaRPr>
          </a:p>
        </p:txBody>
      </p:sp>
      <p:pic>
        <p:nvPicPr>
          <p:cNvPr id="691" name="Google Shape;691;p100"/>
          <p:cNvPicPr preferRelativeResize="0"/>
          <p:nvPr/>
        </p:nvPicPr>
        <p:blipFill>
          <a:blip r:embed="rId6">
            <a:alphaModFix/>
          </a:blip>
          <a:stretch>
            <a:fillRect/>
          </a:stretch>
        </p:blipFill>
        <p:spPr>
          <a:xfrm>
            <a:off x="7838351" y="705075"/>
            <a:ext cx="938724" cy="684250"/>
          </a:xfrm>
          <a:prstGeom prst="rect">
            <a:avLst/>
          </a:prstGeom>
          <a:noFill/>
          <a:ln>
            <a:noFill/>
          </a:ln>
        </p:spPr>
      </p:pic>
      <p:cxnSp>
        <p:nvCxnSpPr>
          <p:cNvPr id="692" name="Google Shape;692;p100"/>
          <p:cNvCxnSpPr/>
          <p:nvPr/>
        </p:nvCxnSpPr>
        <p:spPr>
          <a:xfrm rot="10800000">
            <a:off x="7005775" y="805300"/>
            <a:ext cx="768600" cy="15000"/>
          </a:xfrm>
          <a:prstGeom prst="straightConnector1">
            <a:avLst/>
          </a:prstGeom>
          <a:noFill/>
          <a:ln w="19050" cap="flat" cmpd="sng">
            <a:solidFill>
              <a:schemeClr val="accent1"/>
            </a:solidFill>
            <a:prstDash val="solid"/>
            <a:round/>
            <a:headEnd type="none" w="med" len="med"/>
            <a:tailEnd type="triangle" w="med" len="med"/>
          </a:ln>
        </p:spPr>
      </p:cxnSp>
      <p:cxnSp>
        <p:nvCxnSpPr>
          <p:cNvPr id="693" name="Google Shape;693;p100"/>
          <p:cNvCxnSpPr/>
          <p:nvPr/>
        </p:nvCxnSpPr>
        <p:spPr>
          <a:xfrm flipH="1">
            <a:off x="8350675" y="1367175"/>
            <a:ext cx="170100" cy="628200"/>
          </a:xfrm>
          <a:prstGeom prst="straightConnector1">
            <a:avLst/>
          </a:prstGeom>
          <a:noFill/>
          <a:ln w="19050" cap="flat" cmpd="sng">
            <a:solidFill>
              <a:schemeClr val="accent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0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Looking Ahead - TAPP Quarterly Webinar #2</a:t>
            </a:r>
            <a:endParaRPr/>
          </a:p>
        </p:txBody>
      </p:sp>
      <p:sp>
        <p:nvSpPr>
          <p:cNvPr id="699" name="Google Shape;699;p101"/>
          <p:cNvSpPr txBox="1">
            <a:spLocks noGrp="1"/>
          </p:cNvSpPr>
          <p:nvPr>
            <p:ph type="body" idx="1"/>
          </p:nvPr>
        </p:nvSpPr>
        <p:spPr>
          <a:xfrm>
            <a:off x="4438175" y="1303850"/>
            <a:ext cx="4530000" cy="3399000"/>
          </a:xfrm>
          <a:prstGeom prst="rect">
            <a:avLst/>
          </a:prstGeom>
        </p:spPr>
        <p:txBody>
          <a:bodyPr spcFirstLastPara="1" wrap="square" lIns="68575" tIns="34275" rIns="68575" bIns="34275" anchor="t" anchorCtr="0">
            <a:noAutofit/>
          </a:bodyPr>
          <a:lstStyle/>
          <a:p>
            <a:pPr marL="0" lvl="0" indent="0" algn="l" rtl="0">
              <a:lnSpc>
                <a:spcPct val="70000"/>
              </a:lnSpc>
              <a:spcBef>
                <a:spcPts val="800"/>
              </a:spcBef>
              <a:spcAft>
                <a:spcPts val="0"/>
              </a:spcAft>
              <a:buNone/>
            </a:pPr>
            <a:r>
              <a:rPr lang="en" sz="1900" b="1">
                <a:solidFill>
                  <a:schemeClr val="accent2"/>
                </a:solidFill>
              </a:rPr>
              <a:t>Reflection of Quarter 1 or Trimester 1</a:t>
            </a:r>
            <a:endParaRPr sz="1900" b="1">
              <a:solidFill>
                <a:schemeClr val="accent2"/>
              </a:solidFill>
            </a:endParaRPr>
          </a:p>
          <a:p>
            <a:pPr marL="457200" lvl="0" indent="-323850" algn="l" rtl="0">
              <a:lnSpc>
                <a:spcPct val="70000"/>
              </a:lnSpc>
              <a:spcBef>
                <a:spcPts val="800"/>
              </a:spcBef>
              <a:spcAft>
                <a:spcPts val="0"/>
              </a:spcAft>
              <a:buSzPts val="1500"/>
              <a:buChar char="•"/>
            </a:pPr>
            <a:r>
              <a:rPr lang="en" sz="1900"/>
              <a:t>What is the data [</a:t>
            </a:r>
            <a:r>
              <a:rPr lang="en" sz="1900" b="1">
                <a:solidFill>
                  <a:schemeClr val="accent5"/>
                </a:solidFill>
              </a:rPr>
              <a:t>satellite</a:t>
            </a:r>
            <a:r>
              <a:rPr lang="en" sz="1900"/>
              <a:t>, </a:t>
            </a:r>
            <a:r>
              <a:rPr lang="en" sz="1900" b="1">
                <a:solidFill>
                  <a:schemeClr val="accent1"/>
                </a:solidFill>
              </a:rPr>
              <a:t>map</a:t>
            </a:r>
            <a:r>
              <a:rPr lang="en" sz="1900"/>
              <a:t>, and </a:t>
            </a:r>
            <a:r>
              <a:rPr lang="en" sz="1900" b="1">
                <a:solidFill>
                  <a:schemeClr val="accent3"/>
                </a:solidFill>
              </a:rPr>
              <a:t>street</a:t>
            </a:r>
            <a:r>
              <a:rPr lang="en" sz="1900"/>
              <a:t>] revealing to us?</a:t>
            </a:r>
            <a:endParaRPr sz="1900"/>
          </a:p>
          <a:p>
            <a:pPr marL="457200" lvl="0" indent="-323850" algn="l" rtl="0">
              <a:lnSpc>
                <a:spcPct val="70000"/>
              </a:lnSpc>
              <a:spcBef>
                <a:spcPts val="0"/>
              </a:spcBef>
              <a:spcAft>
                <a:spcPts val="0"/>
              </a:spcAft>
              <a:buSzPts val="1500"/>
              <a:buChar char="•"/>
            </a:pPr>
            <a:r>
              <a:rPr lang="en" sz="1900"/>
              <a:t>To what extent is our balanced approach to addressing the root causes of chronic absenteeism </a:t>
            </a:r>
            <a:r>
              <a:rPr lang="en" sz="1900" i="1"/>
              <a:t>effective for all tiered levels of students</a:t>
            </a:r>
            <a:r>
              <a:rPr lang="en" sz="1900"/>
              <a:t>?</a:t>
            </a:r>
            <a:endParaRPr sz="1900"/>
          </a:p>
          <a:p>
            <a:pPr marL="457200" lvl="0" indent="-323850" algn="l" rtl="0">
              <a:lnSpc>
                <a:spcPct val="70000"/>
              </a:lnSpc>
              <a:spcBef>
                <a:spcPts val="0"/>
              </a:spcBef>
              <a:spcAft>
                <a:spcPts val="0"/>
              </a:spcAft>
              <a:buSzPts val="1500"/>
              <a:buChar char="•"/>
            </a:pPr>
            <a:r>
              <a:rPr lang="en" sz="1900"/>
              <a:t>Where do we need to adjust?</a:t>
            </a:r>
            <a:endParaRPr sz="1900"/>
          </a:p>
          <a:p>
            <a:pPr marL="457200" lvl="0" indent="-323850" algn="l" rtl="0">
              <a:lnSpc>
                <a:spcPct val="70000"/>
              </a:lnSpc>
              <a:spcBef>
                <a:spcPts val="0"/>
              </a:spcBef>
              <a:spcAft>
                <a:spcPts val="0"/>
              </a:spcAft>
              <a:buSzPts val="1500"/>
              <a:buChar char="•"/>
            </a:pPr>
            <a:r>
              <a:rPr lang="en" sz="1900"/>
              <a:t>Are our Root Causes the right Root Causes?</a:t>
            </a:r>
            <a:endParaRPr sz="1900"/>
          </a:p>
          <a:p>
            <a:pPr marL="0" lvl="0" indent="0" algn="l" rtl="0">
              <a:lnSpc>
                <a:spcPct val="70000"/>
              </a:lnSpc>
              <a:spcBef>
                <a:spcPts val="800"/>
              </a:spcBef>
              <a:spcAft>
                <a:spcPts val="0"/>
              </a:spcAft>
              <a:buNone/>
            </a:pPr>
            <a:r>
              <a:rPr lang="en" sz="1900" b="1">
                <a:solidFill>
                  <a:schemeClr val="dk2"/>
                </a:solidFill>
              </a:rPr>
              <a:t>Pre-Work</a:t>
            </a:r>
            <a:endParaRPr sz="1900" b="1">
              <a:solidFill>
                <a:schemeClr val="dk2"/>
              </a:solidFill>
            </a:endParaRPr>
          </a:p>
          <a:p>
            <a:pPr marL="457200" lvl="0" indent="-323850" algn="l" rtl="0">
              <a:lnSpc>
                <a:spcPct val="70000"/>
              </a:lnSpc>
              <a:spcBef>
                <a:spcPts val="800"/>
              </a:spcBef>
              <a:spcAft>
                <a:spcPts val="0"/>
              </a:spcAft>
              <a:buSzPts val="1500"/>
              <a:buChar char="•"/>
            </a:pPr>
            <a:r>
              <a:rPr lang="en" sz="1900"/>
              <a:t>Strategy Tracking and Data Justice Logs</a:t>
            </a:r>
            <a:endParaRPr sz="1900"/>
          </a:p>
          <a:p>
            <a:pPr marL="457200" lvl="0" indent="-323850" algn="l" rtl="0">
              <a:lnSpc>
                <a:spcPct val="70000"/>
              </a:lnSpc>
              <a:spcBef>
                <a:spcPts val="0"/>
              </a:spcBef>
              <a:spcAft>
                <a:spcPts val="0"/>
              </a:spcAft>
              <a:buSzPts val="1500"/>
              <a:buChar char="•"/>
            </a:pPr>
            <a:r>
              <a:rPr lang="en" sz="1900"/>
              <a:t>Attendance Tracker</a:t>
            </a:r>
            <a:endParaRPr sz="1900"/>
          </a:p>
          <a:p>
            <a:pPr marL="457200" lvl="0" indent="-323850" algn="l" rtl="0">
              <a:lnSpc>
                <a:spcPct val="70000"/>
              </a:lnSpc>
              <a:spcBef>
                <a:spcPts val="0"/>
              </a:spcBef>
              <a:spcAft>
                <a:spcPts val="0"/>
              </a:spcAft>
              <a:buSzPts val="1500"/>
              <a:buChar char="•"/>
            </a:pPr>
            <a:r>
              <a:rPr lang="en" sz="1900"/>
              <a:t>Tiered Attendance Systems Self-Assessment</a:t>
            </a:r>
            <a:endParaRPr sz="1900"/>
          </a:p>
        </p:txBody>
      </p:sp>
      <p:pic>
        <p:nvPicPr>
          <p:cNvPr id="700" name="Google Shape;700;p101"/>
          <p:cNvPicPr preferRelativeResize="0"/>
          <p:nvPr/>
        </p:nvPicPr>
        <p:blipFill>
          <a:blip r:embed="rId3">
            <a:alphaModFix/>
          </a:blip>
          <a:stretch>
            <a:fillRect/>
          </a:stretch>
        </p:blipFill>
        <p:spPr>
          <a:xfrm>
            <a:off x="311050" y="1303850"/>
            <a:ext cx="3104076" cy="1909125"/>
          </a:xfrm>
          <a:prstGeom prst="rect">
            <a:avLst/>
          </a:prstGeom>
          <a:noFill/>
          <a:ln>
            <a:noFill/>
          </a:ln>
        </p:spPr>
      </p:pic>
      <p:pic>
        <p:nvPicPr>
          <p:cNvPr id="701" name="Google Shape;701;p101"/>
          <p:cNvPicPr preferRelativeResize="0"/>
          <p:nvPr/>
        </p:nvPicPr>
        <p:blipFill>
          <a:blip r:embed="rId4">
            <a:alphaModFix/>
          </a:blip>
          <a:stretch>
            <a:fillRect/>
          </a:stretch>
        </p:blipFill>
        <p:spPr>
          <a:xfrm>
            <a:off x="1024575" y="2925725"/>
            <a:ext cx="3188425" cy="1576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02"/>
          <p:cNvSpPr txBox="1">
            <a:spLocks noGrp="1"/>
          </p:cNvSpPr>
          <p:nvPr>
            <p:ph type="title"/>
          </p:nvPr>
        </p:nvSpPr>
        <p:spPr>
          <a:xfrm>
            <a:off x="537925" y="862225"/>
            <a:ext cx="3050100" cy="1098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Digging Deeper into Root Causes</a:t>
            </a:r>
            <a:endParaRPr/>
          </a:p>
        </p:txBody>
      </p:sp>
      <p:sp>
        <p:nvSpPr>
          <p:cNvPr id="707" name="Google Shape;707;p102"/>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200" u="sng">
                <a:solidFill>
                  <a:schemeClr val="hlink"/>
                </a:solidFill>
                <a:hlinkClick r:id="rId3"/>
              </a:rPr>
              <a:t>Read this excerpt</a:t>
            </a:r>
            <a:r>
              <a:rPr lang="en" sz="2200"/>
              <a:t> from Street Data Chapter 4.</a:t>
            </a:r>
            <a:endParaRPr sz="2200"/>
          </a:p>
          <a:p>
            <a:pPr marL="0" lvl="0" indent="0" algn="l" rtl="0">
              <a:spcBef>
                <a:spcPts val="800"/>
              </a:spcBef>
              <a:spcAft>
                <a:spcPts val="0"/>
              </a:spcAft>
              <a:buNone/>
            </a:pPr>
            <a:r>
              <a:rPr lang="en" sz="2200"/>
              <a:t>Reflect on what is resonating with you as you read this section. </a:t>
            </a:r>
            <a:endParaRPr sz="2200"/>
          </a:p>
          <a:p>
            <a:pPr marL="0" lvl="0" indent="0" algn="l" rtl="0">
              <a:spcBef>
                <a:spcPts val="800"/>
              </a:spcBef>
              <a:spcAft>
                <a:spcPts val="0"/>
              </a:spcAft>
              <a:buNone/>
            </a:pPr>
            <a:r>
              <a:rPr lang="en" sz="2500" b="1">
                <a:solidFill>
                  <a:schemeClr val="accent2"/>
                </a:solidFill>
              </a:rPr>
              <a:t>First, what phrases stuck out to you and why.</a:t>
            </a:r>
            <a:endParaRPr sz="2500" b="1">
              <a:solidFill>
                <a:schemeClr val="accent2"/>
              </a:solidFill>
            </a:endParaRPr>
          </a:p>
          <a:p>
            <a:pPr marL="0" lvl="0" indent="0" algn="l" rtl="0">
              <a:spcBef>
                <a:spcPts val="800"/>
              </a:spcBef>
              <a:spcAft>
                <a:spcPts val="0"/>
              </a:spcAft>
              <a:buNone/>
            </a:pPr>
            <a:r>
              <a:rPr lang="en" sz="2200"/>
              <a:t>What are you learning about deep listening and what does it make you think about in relation to your TAPP work.</a:t>
            </a:r>
            <a:endParaRPr sz="2200"/>
          </a:p>
          <a:p>
            <a:pPr marL="0" lvl="0" indent="0" algn="l" rtl="0">
              <a:spcBef>
                <a:spcPts val="800"/>
              </a:spcBef>
              <a:spcAft>
                <a:spcPts val="0"/>
              </a:spcAft>
              <a:buNone/>
            </a:pPr>
            <a:endParaRPr/>
          </a:p>
        </p:txBody>
      </p:sp>
      <p:pic>
        <p:nvPicPr>
          <p:cNvPr id="708" name="Google Shape;708;p102"/>
          <p:cNvPicPr preferRelativeResize="0"/>
          <p:nvPr/>
        </p:nvPicPr>
        <p:blipFill>
          <a:blip r:embed="rId4">
            <a:alphaModFix/>
          </a:blip>
          <a:stretch>
            <a:fillRect/>
          </a:stretch>
        </p:blipFill>
        <p:spPr>
          <a:xfrm>
            <a:off x="537868" y="2820475"/>
            <a:ext cx="3050200" cy="1098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103"/>
          <p:cNvPicPr preferRelativeResize="0"/>
          <p:nvPr/>
        </p:nvPicPr>
        <p:blipFill>
          <a:blip r:embed="rId3">
            <a:alphaModFix/>
          </a:blip>
          <a:stretch>
            <a:fillRect/>
          </a:stretch>
        </p:blipFill>
        <p:spPr>
          <a:xfrm>
            <a:off x="530700" y="577988"/>
            <a:ext cx="7661575" cy="3987525"/>
          </a:xfrm>
          <a:prstGeom prst="rect">
            <a:avLst/>
          </a:prstGeom>
          <a:noFill/>
          <a:ln>
            <a:noFill/>
          </a:ln>
        </p:spPr>
      </p:pic>
      <p:sp>
        <p:nvSpPr>
          <p:cNvPr id="714" name="Google Shape;714;p103"/>
          <p:cNvSpPr txBox="1">
            <a:spLocks noGrp="1"/>
          </p:cNvSpPr>
          <p:nvPr>
            <p:ph type="body" idx="1"/>
          </p:nvPr>
        </p:nvSpPr>
        <p:spPr>
          <a:xfrm>
            <a:off x="537882" y="494969"/>
            <a:ext cx="8088300" cy="4049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6"/>
          <p:cNvSpPr txBox="1">
            <a:spLocks noGrp="1"/>
          </p:cNvSpPr>
          <p:nvPr>
            <p:ph type="title"/>
          </p:nvPr>
        </p:nvSpPr>
        <p:spPr>
          <a:xfrm>
            <a:off x="509581" y="630731"/>
            <a:ext cx="2949000" cy="1559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200"/>
              <a:t>TAPP November Monthly Meeting Agenda</a:t>
            </a:r>
            <a:endParaRPr sz="3200"/>
          </a:p>
        </p:txBody>
      </p:sp>
      <p:sp>
        <p:nvSpPr>
          <p:cNvPr id="570" name="Google Shape;570;p86"/>
          <p:cNvSpPr txBox="1">
            <a:spLocks noGrp="1"/>
          </p:cNvSpPr>
          <p:nvPr>
            <p:ph type="sldNum" idx="12"/>
          </p:nvPr>
        </p:nvSpPr>
        <p:spPr>
          <a:xfrm>
            <a:off x="7196963" y="4579784"/>
            <a:ext cx="1626300" cy="205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571" name="Google Shape;571;p86"/>
          <p:cNvPicPr preferRelativeResize="0"/>
          <p:nvPr/>
        </p:nvPicPr>
        <p:blipFill>
          <a:blip r:embed="rId3">
            <a:alphaModFix/>
          </a:blip>
          <a:stretch>
            <a:fillRect/>
          </a:stretch>
        </p:blipFill>
        <p:spPr>
          <a:xfrm>
            <a:off x="643575" y="2406469"/>
            <a:ext cx="2598673" cy="1894275"/>
          </a:xfrm>
          <a:prstGeom prst="rect">
            <a:avLst/>
          </a:prstGeom>
          <a:noFill/>
          <a:ln>
            <a:noFill/>
          </a:ln>
        </p:spPr>
      </p:pic>
      <p:pic>
        <p:nvPicPr>
          <p:cNvPr id="572" name="Google Shape;572;p86"/>
          <p:cNvPicPr preferRelativeResize="0"/>
          <p:nvPr/>
        </p:nvPicPr>
        <p:blipFill>
          <a:blip r:embed="rId4">
            <a:alphaModFix/>
          </a:blip>
          <a:stretch>
            <a:fillRect/>
          </a:stretch>
        </p:blipFill>
        <p:spPr>
          <a:xfrm>
            <a:off x="3865981" y="377400"/>
            <a:ext cx="4775022" cy="42749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pic>
        <p:nvPicPr>
          <p:cNvPr id="719" name="Google Shape;719;p104"/>
          <p:cNvPicPr preferRelativeResize="0"/>
          <p:nvPr/>
        </p:nvPicPr>
        <p:blipFill>
          <a:blip r:embed="rId3">
            <a:alphaModFix/>
          </a:blip>
          <a:stretch>
            <a:fillRect/>
          </a:stretch>
        </p:blipFill>
        <p:spPr>
          <a:xfrm>
            <a:off x="1082900" y="914675"/>
            <a:ext cx="7385900" cy="3174950"/>
          </a:xfrm>
          <a:prstGeom prst="rect">
            <a:avLst/>
          </a:prstGeom>
          <a:noFill/>
          <a:ln>
            <a:noFill/>
          </a:ln>
        </p:spPr>
      </p:pic>
      <p:pic>
        <p:nvPicPr>
          <p:cNvPr id="720" name="Google Shape;720;p104"/>
          <p:cNvPicPr preferRelativeResize="0"/>
          <p:nvPr/>
        </p:nvPicPr>
        <p:blipFill>
          <a:blip r:embed="rId4">
            <a:alphaModFix/>
          </a:blip>
          <a:stretch>
            <a:fillRect/>
          </a:stretch>
        </p:blipFill>
        <p:spPr>
          <a:xfrm>
            <a:off x="177000" y="262725"/>
            <a:ext cx="2229500" cy="1783625"/>
          </a:xfrm>
          <a:prstGeom prst="rect">
            <a:avLst/>
          </a:prstGeom>
          <a:noFill/>
          <a:ln>
            <a:noFill/>
          </a:ln>
        </p:spPr>
      </p:pic>
      <p:sp>
        <p:nvSpPr>
          <p:cNvPr id="721" name="Google Shape;721;p104"/>
          <p:cNvSpPr txBox="1">
            <a:spLocks noGrp="1"/>
          </p:cNvSpPr>
          <p:nvPr>
            <p:ph type="body" idx="1"/>
          </p:nvPr>
        </p:nvSpPr>
        <p:spPr>
          <a:xfrm>
            <a:off x="537882" y="494969"/>
            <a:ext cx="8088300" cy="4049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105"/>
          <p:cNvPicPr preferRelativeResize="0"/>
          <p:nvPr/>
        </p:nvPicPr>
        <p:blipFill>
          <a:blip r:embed="rId3">
            <a:alphaModFix/>
          </a:blip>
          <a:stretch>
            <a:fillRect/>
          </a:stretch>
        </p:blipFill>
        <p:spPr>
          <a:xfrm>
            <a:off x="211850" y="652175"/>
            <a:ext cx="8720300" cy="3748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106"/>
          <p:cNvPicPr preferRelativeResize="0"/>
          <p:nvPr/>
        </p:nvPicPr>
        <p:blipFill>
          <a:blip r:embed="rId3">
            <a:alphaModFix/>
          </a:blip>
          <a:stretch>
            <a:fillRect/>
          </a:stretch>
        </p:blipFill>
        <p:spPr>
          <a:xfrm>
            <a:off x="1235025" y="1033625"/>
            <a:ext cx="5371700" cy="3581125"/>
          </a:xfrm>
          <a:prstGeom prst="rect">
            <a:avLst/>
          </a:prstGeom>
          <a:noFill/>
          <a:ln>
            <a:noFill/>
          </a:ln>
        </p:spPr>
      </p:pic>
      <p:sp>
        <p:nvSpPr>
          <p:cNvPr id="732" name="Google Shape;732;p106"/>
          <p:cNvSpPr txBox="1">
            <a:spLocks noGrp="1"/>
          </p:cNvSpPr>
          <p:nvPr>
            <p:ph type="body" idx="1"/>
          </p:nvPr>
        </p:nvSpPr>
        <p:spPr>
          <a:xfrm>
            <a:off x="527850" y="324994"/>
            <a:ext cx="8088300" cy="332700"/>
          </a:xfrm>
          <a:prstGeom prst="rect">
            <a:avLst/>
          </a:prstGeom>
        </p:spPr>
        <p:txBody>
          <a:bodyPr spcFirstLastPara="1" wrap="square" lIns="68575" tIns="34275" rIns="68575" bIns="34275" anchor="t" anchorCtr="0">
            <a:normAutofit fontScale="70000" lnSpcReduction="20000"/>
          </a:bodyPr>
          <a:lstStyle/>
          <a:p>
            <a:pPr marL="0" lvl="0" indent="0" algn="l" rtl="0">
              <a:spcBef>
                <a:spcPts val="800"/>
              </a:spcBef>
              <a:spcAft>
                <a:spcPts val="0"/>
              </a:spcAft>
              <a:buNone/>
            </a:pPr>
            <a:r>
              <a:rPr lang="en" sz="2000"/>
              <a:t>Attendance Works Foundational Supports</a:t>
            </a:r>
            <a:r>
              <a:rPr lang="en" sz="2000" b="1">
                <a:solidFill>
                  <a:schemeClr val="accent2"/>
                </a:solidFill>
              </a:rPr>
              <a:t> </a:t>
            </a:r>
            <a:r>
              <a:rPr lang="en" sz="2000" b="1">
                <a:solidFill>
                  <a:schemeClr val="accent1"/>
                </a:solidFill>
              </a:rPr>
              <a:t>with TAPP Promising Practices</a:t>
            </a:r>
            <a:endParaRPr sz="2000" b="1">
              <a:solidFill>
                <a:schemeClr val="accent1"/>
              </a:solidFill>
            </a:endParaRPr>
          </a:p>
        </p:txBody>
      </p:sp>
      <p:pic>
        <p:nvPicPr>
          <p:cNvPr id="733" name="Google Shape;733;p106"/>
          <p:cNvPicPr preferRelativeResize="0"/>
          <p:nvPr/>
        </p:nvPicPr>
        <p:blipFill>
          <a:blip r:embed="rId4">
            <a:alphaModFix/>
          </a:blip>
          <a:stretch>
            <a:fillRect/>
          </a:stretch>
        </p:blipFill>
        <p:spPr>
          <a:xfrm>
            <a:off x="189350" y="657698"/>
            <a:ext cx="2423139" cy="1761650"/>
          </a:xfrm>
          <a:prstGeom prst="rect">
            <a:avLst/>
          </a:prstGeom>
          <a:noFill/>
          <a:ln>
            <a:noFill/>
          </a:ln>
        </p:spPr>
      </p:pic>
      <p:sp>
        <p:nvSpPr>
          <p:cNvPr id="734" name="Google Shape;734;p106"/>
          <p:cNvSpPr txBox="1"/>
          <p:nvPr/>
        </p:nvSpPr>
        <p:spPr>
          <a:xfrm>
            <a:off x="6522375" y="3916725"/>
            <a:ext cx="24231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 influenced by TAPP</a:t>
            </a:r>
            <a:endParaRPr sz="1200" b="1">
              <a:solidFill>
                <a:schemeClr val="accent1"/>
              </a:solidFill>
              <a:latin typeface="Calibri"/>
              <a:ea typeface="Calibri"/>
              <a:cs typeface="Calibri"/>
              <a:sym typeface="Calibri"/>
            </a:endParaRPr>
          </a:p>
        </p:txBody>
      </p:sp>
      <p:sp>
        <p:nvSpPr>
          <p:cNvPr id="735" name="Google Shape;735;p106"/>
          <p:cNvSpPr txBox="1"/>
          <p:nvPr/>
        </p:nvSpPr>
        <p:spPr>
          <a:xfrm>
            <a:off x="6498225" y="3211725"/>
            <a:ext cx="24714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a:t>
            </a:r>
            <a:r>
              <a:rPr lang="en" sz="1200" b="1">
                <a:latin typeface="Calibri"/>
                <a:ea typeface="Calibri"/>
                <a:cs typeface="Calibri"/>
                <a:sym typeface="Calibri"/>
              </a:rPr>
              <a:t> </a:t>
            </a:r>
            <a:r>
              <a:rPr lang="en" sz="1200" b="1">
                <a:solidFill>
                  <a:schemeClr val="accent1"/>
                </a:solidFill>
                <a:latin typeface="Calibri"/>
                <a:ea typeface="Calibri"/>
                <a:cs typeface="Calibri"/>
                <a:sym typeface="Calibri"/>
              </a:rPr>
              <a:t>educators; influenced by TAPP</a:t>
            </a:r>
            <a:endParaRPr sz="1200" b="1">
              <a:solidFill>
                <a:schemeClr val="accent1"/>
              </a:solidFill>
              <a:latin typeface="Calibri"/>
              <a:ea typeface="Calibri"/>
              <a:cs typeface="Calibri"/>
              <a:sym typeface="Calibri"/>
            </a:endParaRPr>
          </a:p>
        </p:txBody>
      </p:sp>
      <p:sp>
        <p:nvSpPr>
          <p:cNvPr id="736" name="Google Shape;736;p106"/>
          <p:cNvSpPr txBox="1"/>
          <p:nvPr/>
        </p:nvSpPr>
        <p:spPr>
          <a:xfrm>
            <a:off x="5912575" y="2746325"/>
            <a:ext cx="3098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All students, families, </a:t>
            </a:r>
            <a:r>
              <a:rPr lang="en" sz="1200" b="1">
                <a:solidFill>
                  <a:schemeClr val="accent1"/>
                </a:solidFill>
                <a:latin typeface="Calibri"/>
                <a:ea typeface="Calibri"/>
                <a:cs typeface="Calibri"/>
                <a:sym typeface="Calibri"/>
              </a:rPr>
              <a:t>support staff, and educators</a:t>
            </a:r>
            <a:endParaRPr>
              <a:solidFill>
                <a:schemeClr val="accent1"/>
              </a:solidFill>
            </a:endParaRPr>
          </a:p>
        </p:txBody>
      </p:sp>
      <p:sp>
        <p:nvSpPr>
          <p:cNvPr id="737" name="Google Shape;737;p106"/>
          <p:cNvSpPr txBox="1"/>
          <p:nvPr/>
        </p:nvSpPr>
        <p:spPr>
          <a:xfrm>
            <a:off x="4973500" y="2010163"/>
            <a:ext cx="3227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80-89%</a:t>
            </a:r>
            <a:endParaRPr sz="1200" b="1">
              <a:solidFill>
                <a:schemeClr val="accent1"/>
              </a:solidFill>
              <a:latin typeface="Calibri"/>
              <a:ea typeface="Calibri"/>
              <a:cs typeface="Calibri"/>
              <a:sym typeface="Calibri"/>
            </a:endParaRPr>
          </a:p>
        </p:txBody>
      </p:sp>
      <p:sp>
        <p:nvSpPr>
          <p:cNvPr id="738" name="Google Shape;738;p106"/>
          <p:cNvSpPr txBox="1"/>
          <p:nvPr/>
        </p:nvSpPr>
        <p:spPr>
          <a:xfrm>
            <a:off x="4374900" y="1274025"/>
            <a:ext cx="30984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Students and families attending &lt;80%</a:t>
            </a:r>
            <a:endParaRPr>
              <a:solidFill>
                <a:schemeClr val="accent1"/>
              </a:solidFill>
            </a:endParaRPr>
          </a:p>
        </p:txBody>
      </p:sp>
      <p:sp>
        <p:nvSpPr>
          <p:cNvPr id="739" name="Google Shape;739;p106"/>
          <p:cNvSpPr txBox="1"/>
          <p:nvPr/>
        </p:nvSpPr>
        <p:spPr>
          <a:xfrm>
            <a:off x="7619250" y="492425"/>
            <a:ext cx="914400" cy="20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dk1"/>
                </a:solidFill>
                <a:latin typeface="Calibri"/>
                <a:ea typeface="Calibri"/>
                <a:cs typeface="Calibri"/>
                <a:sym typeface="Calibri"/>
              </a:rPr>
              <a:t>]</a:t>
            </a:r>
            <a:endParaRPr sz="15000">
              <a:solidFill>
                <a:schemeClr val="dk1"/>
              </a:solidFill>
              <a:latin typeface="Calibri"/>
              <a:ea typeface="Calibri"/>
              <a:cs typeface="Calibri"/>
              <a:sym typeface="Calibri"/>
            </a:endParaRPr>
          </a:p>
        </p:txBody>
      </p:sp>
      <p:pic>
        <p:nvPicPr>
          <p:cNvPr id="740" name="Google Shape;740;p106"/>
          <p:cNvPicPr preferRelativeResize="0"/>
          <p:nvPr/>
        </p:nvPicPr>
        <p:blipFill>
          <a:blip r:embed="rId5">
            <a:alphaModFix/>
          </a:blip>
          <a:stretch>
            <a:fillRect/>
          </a:stretch>
        </p:blipFill>
        <p:spPr>
          <a:xfrm>
            <a:off x="8141200" y="1575924"/>
            <a:ext cx="760132" cy="554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12"/>
          <p:cNvSpPr txBox="1">
            <a:spLocks noGrp="1"/>
          </p:cNvSpPr>
          <p:nvPr>
            <p:ph type="ctrTitle"/>
          </p:nvPr>
        </p:nvSpPr>
        <p:spPr>
          <a:xfrm>
            <a:off x="1143000" y="6446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000"/>
              <a:t>Important Reminders</a:t>
            </a:r>
            <a:endParaRPr sz="6000"/>
          </a:p>
        </p:txBody>
      </p:sp>
      <p:sp>
        <p:nvSpPr>
          <p:cNvPr id="785" name="Google Shape;785;p112"/>
          <p:cNvSpPr txBox="1">
            <a:spLocks noGrp="1"/>
          </p:cNvSpPr>
          <p:nvPr>
            <p:ph type="subTitle" idx="1"/>
          </p:nvPr>
        </p:nvSpPr>
        <p:spPr>
          <a:xfrm>
            <a:off x="1143000" y="3113488"/>
            <a:ext cx="6858000" cy="660300"/>
          </a:xfrm>
          <a:prstGeom prst="rect">
            <a:avLst/>
          </a:prstGeom>
        </p:spPr>
        <p:txBody>
          <a:bodyPr spcFirstLastPara="1" wrap="square" lIns="68575" tIns="34275" rIns="68575" bIns="34275" anchor="t" anchorCtr="0">
            <a:noAutofit/>
          </a:bodyPr>
          <a:lstStyle/>
          <a:p>
            <a:pPr marL="0" lvl="0" indent="0" algn="ctr" rtl="0">
              <a:lnSpc>
                <a:spcPct val="70000"/>
              </a:lnSpc>
              <a:spcBef>
                <a:spcPts val="800"/>
              </a:spcBef>
              <a:spcAft>
                <a:spcPts val="0"/>
              </a:spcAft>
              <a:buNone/>
            </a:pPr>
            <a:r>
              <a:rPr lang="en" sz="2600"/>
              <a:t>TAPP Activity Named in the Grant - “Grantee will be responsive to Agency’s Grant Manager request for information or data, trainings, or reporting requirements, and allow site visits from Agency.”</a:t>
            </a:r>
            <a:endParaRPr sz="2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113"/>
          <p:cNvSpPr txBox="1">
            <a:spLocks noGrp="1"/>
          </p:cNvSpPr>
          <p:nvPr>
            <p:ph type="title"/>
          </p:nvPr>
        </p:nvSpPr>
        <p:spPr>
          <a:xfrm>
            <a:off x="417007" y="6655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a:t>Updating the TAPP Dashboard</a:t>
            </a:r>
            <a:endParaRPr sz="3200"/>
          </a:p>
        </p:txBody>
      </p:sp>
      <p:sp>
        <p:nvSpPr>
          <p:cNvPr id="791" name="Google Shape;791;p113"/>
          <p:cNvSpPr txBox="1">
            <a:spLocks noGrp="1"/>
          </p:cNvSpPr>
          <p:nvPr>
            <p:ph type="body" idx="4294967295"/>
          </p:nvPr>
        </p:nvSpPr>
        <p:spPr>
          <a:xfrm>
            <a:off x="3506350" y="1047136"/>
            <a:ext cx="4906800" cy="10038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a:t>Who: TAPP Family Advocate</a:t>
            </a:r>
            <a:endParaRPr/>
          </a:p>
          <a:p>
            <a:pPr marL="0" lvl="0" indent="0" algn="l" rtl="0">
              <a:spcBef>
                <a:spcPts val="800"/>
              </a:spcBef>
              <a:spcAft>
                <a:spcPts val="0"/>
              </a:spcAft>
              <a:buNone/>
            </a:pPr>
            <a:r>
              <a:rPr lang="en"/>
              <a:t>When: At least monthly, ideally is twice monthly</a:t>
            </a:r>
            <a:endParaRPr/>
          </a:p>
          <a:p>
            <a:pPr marL="0" lvl="0" indent="0" algn="l" rtl="0">
              <a:spcBef>
                <a:spcPts val="800"/>
              </a:spcBef>
              <a:spcAft>
                <a:spcPts val="0"/>
              </a:spcAft>
              <a:buNone/>
            </a:pPr>
            <a:r>
              <a:rPr lang="en" sz="1300">
                <a:highlight>
                  <a:srgbClr val="FFFF00"/>
                </a:highlight>
              </a:rPr>
              <a:t>Note: Multiple Advocates means multiple Strategy Tracking Logs</a:t>
            </a:r>
            <a:endParaRPr sz="1300">
              <a:highlight>
                <a:srgbClr val="FFFF00"/>
              </a:highlight>
            </a:endParaRPr>
          </a:p>
        </p:txBody>
      </p:sp>
      <p:pic>
        <p:nvPicPr>
          <p:cNvPr id="792" name="Google Shape;792;p113"/>
          <p:cNvPicPr preferRelativeResize="0"/>
          <p:nvPr/>
        </p:nvPicPr>
        <p:blipFill>
          <a:blip r:embed="rId3">
            <a:alphaModFix/>
          </a:blip>
          <a:stretch>
            <a:fillRect/>
          </a:stretch>
        </p:blipFill>
        <p:spPr>
          <a:xfrm>
            <a:off x="476100" y="947125"/>
            <a:ext cx="2902623" cy="1927626"/>
          </a:xfrm>
          <a:prstGeom prst="rect">
            <a:avLst/>
          </a:prstGeom>
          <a:noFill/>
          <a:ln w="19050" cap="flat" cmpd="sng">
            <a:solidFill>
              <a:schemeClr val="dk2"/>
            </a:solidFill>
            <a:prstDash val="solid"/>
            <a:round/>
            <a:headEnd type="none" w="sm" len="sm"/>
            <a:tailEnd type="none" w="sm" len="sm"/>
          </a:ln>
        </p:spPr>
      </p:pic>
      <p:sp>
        <p:nvSpPr>
          <p:cNvPr id="793" name="Google Shape;793;p113"/>
          <p:cNvSpPr txBox="1">
            <a:spLocks noGrp="1"/>
          </p:cNvSpPr>
          <p:nvPr>
            <p:ph type="body" idx="4294967295"/>
          </p:nvPr>
        </p:nvSpPr>
        <p:spPr>
          <a:xfrm>
            <a:off x="3911850" y="2507075"/>
            <a:ext cx="3710400" cy="6126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r>
              <a:rPr lang="en"/>
              <a:t>Who: Project Director or their proxy</a:t>
            </a:r>
            <a:endParaRPr/>
          </a:p>
          <a:p>
            <a:pPr marL="0" lvl="0" indent="0" algn="l" rtl="0">
              <a:spcBef>
                <a:spcPts val="800"/>
              </a:spcBef>
              <a:spcAft>
                <a:spcPts val="0"/>
              </a:spcAft>
              <a:buNone/>
            </a:pPr>
            <a:r>
              <a:rPr lang="en"/>
              <a:t>When: Quarterly or Trimesterly</a:t>
            </a:r>
            <a:endParaRPr/>
          </a:p>
        </p:txBody>
      </p:sp>
      <p:pic>
        <p:nvPicPr>
          <p:cNvPr id="794" name="Google Shape;794;p113"/>
          <p:cNvPicPr preferRelativeResize="0"/>
          <p:nvPr/>
        </p:nvPicPr>
        <p:blipFill>
          <a:blip r:embed="rId4">
            <a:alphaModFix/>
          </a:blip>
          <a:stretch>
            <a:fillRect/>
          </a:stretch>
        </p:blipFill>
        <p:spPr>
          <a:xfrm>
            <a:off x="1654425" y="2149125"/>
            <a:ext cx="2051451" cy="1494175"/>
          </a:xfrm>
          <a:prstGeom prst="rect">
            <a:avLst/>
          </a:prstGeom>
          <a:noFill/>
          <a:ln w="19050" cap="flat" cmpd="sng">
            <a:solidFill>
              <a:schemeClr val="dk2"/>
            </a:solidFill>
            <a:prstDash val="solid"/>
            <a:round/>
            <a:headEnd type="none" w="sm" len="sm"/>
            <a:tailEnd type="none" w="sm" len="sm"/>
          </a:ln>
        </p:spPr>
      </p:pic>
      <p:pic>
        <p:nvPicPr>
          <p:cNvPr id="795" name="Google Shape;795;p113"/>
          <p:cNvPicPr preferRelativeResize="0"/>
          <p:nvPr/>
        </p:nvPicPr>
        <p:blipFill>
          <a:blip r:embed="rId5">
            <a:alphaModFix/>
          </a:blip>
          <a:stretch>
            <a:fillRect/>
          </a:stretch>
        </p:blipFill>
        <p:spPr>
          <a:xfrm>
            <a:off x="3705875" y="3452700"/>
            <a:ext cx="1849700" cy="1420950"/>
          </a:xfrm>
          <a:prstGeom prst="rect">
            <a:avLst/>
          </a:prstGeom>
          <a:noFill/>
          <a:ln w="19050" cap="flat" cmpd="sng">
            <a:solidFill>
              <a:schemeClr val="dk2"/>
            </a:solidFill>
            <a:prstDash val="solid"/>
            <a:round/>
            <a:headEnd type="none" w="sm" len="sm"/>
            <a:tailEnd type="none" w="sm" len="sm"/>
          </a:ln>
        </p:spPr>
      </p:pic>
      <p:sp>
        <p:nvSpPr>
          <p:cNvPr id="796" name="Google Shape;796;p113"/>
          <p:cNvSpPr txBox="1">
            <a:spLocks noGrp="1"/>
          </p:cNvSpPr>
          <p:nvPr>
            <p:ph type="body" idx="4294967295"/>
          </p:nvPr>
        </p:nvSpPr>
        <p:spPr>
          <a:xfrm>
            <a:off x="5588675" y="3893825"/>
            <a:ext cx="3710400" cy="6126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r>
              <a:rPr lang="en"/>
              <a:t>Who: The Entire TAPP Team</a:t>
            </a:r>
            <a:endParaRPr/>
          </a:p>
          <a:p>
            <a:pPr marL="0" lvl="0" indent="0" algn="l" rtl="0">
              <a:spcBef>
                <a:spcPts val="800"/>
              </a:spcBef>
              <a:spcAft>
                <a:spcPts val="0"/>
              </a:spcAft>
              <a:buNone/>
            </a:pPr>
            <a:r>
              <a:rPr lang="en"/>
              <a:t>When: Quarterly or Trimesterly</a:t>
            </a:r>
            <a:endParaRPr/>
          </a:p>
        </p:txBody>
      </p:sp>
      <p:sp>
        <p:nvSpPr>
          <p:cNvPr id="797" name="Google Shape;797;p113"/>
          <p:cNvSpPr txBox="1"/>
          <p:nvPr/>
        </p:nvSpPr>
        <p:spPr>
          <a:xfrm>
            <a:off x="1847900" y="2611950"/>
            <a:ext cx="1625700" cy="3105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ATTENDANCE TRACKER</a:t>
            </a:r>
            <a:endParaRPr sz="1000">
              <a:solidFill>
                <a:schemeClr val="lt1"/>
              </a:solidFill>
              <a:latin typeface="Calibri"/>
              <a:ea typeface="Calibri"/>
              <a:cs typeface="Calibri"/>
              <a:sym typeface="Calibri"/>
            </a:endParaRPr>
          </a:p>
        </p:txBody>
      </p:sp>
      <p:sp>
        <p:nvSpPr>
          <p:cNvPr id="798" name="Google Shape;798;p113"/>
          <p:cNvSpPr txBox="1"/>
          <p:nvPr/>
        </p:nvSpPr>
        <p:spPr>
          <a:xfrm>
            <a:off x="1082213" y="1460450"/>
            <a:ext cx="1625700" cy="3105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STRATEGY TRACKING LOG</a:t>
            </a:r>
            <a:endParaRPr sz="1000">
              <a:solidFill>
                <a:schemeClr val="lt1"/>
              </a:solidFill>
              <a:latin typeface="Calibri"/>
              <a:ea typeface="Calibri"/>
              <a:cs typeface="Calibri"/>
              <a:sym typeface="Calibri"/>
            </a:endParaRPr>
          </a:p>
        </p:txBody>
      </p:sp>
      <p:sp>
        <p:nvSpPr>
          <p:cNvPr id="799" name="Google Shape;799;p113"/>
          <p:cNvSpPr txBox="1"/>
          <p:nvPr/>
        </p:nvSpPr>
        <p:spPr>
          <a:xfrm>
            <a:off x="3863338" y="3948800"/>
            <a:ext cx="1625700" cy="3105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1"/>
                </a:solidFill>
                <a:latin typeface="Calibri"/>
                <a:ea typeface="Calibri"/>
                <a:cs typeface="Calibri"/>
                <a:sym typeface="Calibri"/>
              </a:rPr>
              <a:t>DATA JUSTICE LOG</a:t>
            </a:r>
            <a:endParaRPr sz="10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114"/>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300" dirty="0">
                <a:latin typeface="Arial"/>
                <a:ea typeface="Arial"/>
                <a:cs typeface="Arial"/>
                <a:sym typeface="Arial"/>
              </a:rPr>
              <a:t>Key Resources and Documents</a:t>
            </a:r>
            <a:endParaRPr sz="1300" dirty="0">
              <a:latin typeface="Arial"/>
              <a:ea typeface="Arial"/>
              <a:cs typeface="Arial"/>
              <a:sym typeface="Arial"/>
            </a:endParaRPr>
          </a:p>
          <a:p>
            <a:pPr marL="0" lvl="0" indent="0" algn="l" rtl="0">
              <a:spcBef>
                <a:spcPts val="800"/>
              </a:spcBef>
              <a:spcAft>
                <a:spcPts val="0"/>
              </a:spcAft>
              <a:buNone/>
            </a:pPr>
            <a:r>
              <a:rPr lang="en" sz="1300" u="sng" dirty="0">
                <a:solidFill>
                  <a:schemeClr val="hlink"/>
                </a:solidFill>
                <a:latin typeface="Arial"/>
                <a:ea typeface="Arial"/>
                <a:cs typeface="Arial"/>
                <a:sym typeface="Arial"/>
                <a:hlinkClick r:id="rId3"/>
              </a:rPr>
              <a:t>Dashboard Orientation Video - </a:t>
            </a:r>
            <a:r>
              <a:rPr lang="en" sz="1300" u="sng">
                <a:solidFill>
                  <a:schemeClr val="hlink"/>
                </a:solidFill>
                <a:latin typeface="Arial"/>
                <a:ea typeface="Arial"/>
                <a:cs typeface="Arial"/>
                <a:sym typeface="Arial"/>
                <a:hlinkClick r:id="rId3"/>
              </a:rPr>
              <a:t>11 minutes</a:t>
            </a:r>
            <a:endParaRPr lang="en" sz="1300" dirty="0">
              <a:latin typeface="Arial"/>
              <a:ea typeface="Arial"/>
              <a:cs typeface="Arial"/>
              <a:sym typeface="Arial"/>
            </a:endParaRPr>
          </a:p>
          <a:p>
            <a:pPr marL="0" lvl="0" indent="0" algn="l" rtl="0">
              <a:spcBef>
                <a:spcPts val="800"/>
              </a:spcBef>
              <a:spcAft>
                <a:spcPts val="0"/>
              </a:spcAft>
              <a:buNone/>
            </a:pPr>
            <a:endParaRPr sz="1300" dirty="0">
              <a:latin typeface="Arial"/>
              <a:ea typeface="Arial"/>
              <a:cs typeface="Arial"/>
              <a:sym typeface="Arial"/>
            </a:endParaRPr>
          </a:p>
          <a:p>
            <a:pPr marL="0" lvl="0" indent="0" algn="l" rtl="0">
              <a:lnSpc>
                <a:spcPct val="115000"/>
              </a:lnSpc>
              <a:spcBef>
                <a:spcPts val="0"/>
              </a:spcBef>
              <a:spcAft>
                <a:spcPts val="0"/>
              </a:spcAft>
              <a:buNone/>
            </a:pPr>
            <a:r>
              <a:rPr lang="en" sz="1300" u="sng" dirty="0">
                <a:solidFill>
                  <a:schemeClr val="hlink"/>
                </a:solidFill>
                <a:latin typeface="Arial"/>
                <a:ea typeface="Arial"/>
                <a:cs typeface="Arial"/>
                <a:sym typeface="Arial"/>
                <a:hlinkClick r:id="rId4"/>
              </a:rPr>
              <a:t>TAPP Program Promising and Best Practices</a:t>
            </a:r>
            <a:r>
              <a:rPr lang="en" sz="1300" dirty="0">
                <a:latin typeface="Arial"/>
                <a:ea typeface="Arial"/>
                <a:cs typeface="Arial"/>
                <a:sym typeface="Arial"/>
              </a:rPr>
              <a:t> – This document underwent a comprehensive revision this summer. It is important to revisit this document individually and as a team. There are four key section</a:t>
            </a:r>
            <a:r>
              <a:rPr lang="en" sz="1200" dirty="0">
                <a:latin typeface="Arial"/>
                <a:ea typeface="Arial"/>
                <a:cs typeface="Arial"/>
                <a:sym typeface="Arial"/>
              </a:rPr>
              <a:t>s to the document –</a:t>
            </a:r>
            <a:endParaRPr sz="1200" dirty="0">
              <a:latin typeface="Arial"/>
              <a:ea typeface="Arial"/>
              <a:cs typeface="Arial"/>
              <a:sym typeface="Arial"/>
            </a:endParaRPr>
          </a:p>
          <a:p>
            <a:pPr marL="457200" lvl="0" indent="-304800" algn="l" rtl="0">
              <a:lnSpc>
                <a:spcPct val="115000"/>
              </a:lnSpc>
              <a:spcBef>
                <a:spcPts val="1200"/>
              </a:spcBef>
              <a:spcAft>
                <a:spcPts val="0"/>
              </a:spcAft>
              <a:buSzPts val="1200"/>
              <a:buFont typeface="Arial"/>
              <a:buChar char="•"/>
            </a:pPr>
            <a:r>
              <a:rPr lang="en" sz="1200" u="sng" dirty="0">
                <a:solidFill>
                  <a:schemeClr val="hlink"/>
                </a:solidFill>
                <a:latin typeface="Arial"/>
                <a:ea typeface="Arial"/>
                <a:cs typeface="Arial"/>
                <a:sym typeface="Arial"/>
                <a:hlinkClick r:id="rId5"/>
              </a:rPr>
              <a:t>SECTION I.</a:t>
            </a:r>
            <a:r>
              <a:rPr lang="en" sz="1200" dirty="0">
                <a:latin typeface="Arial"/>
                <a:ea typeface="Arial"/>
                <a:cs typeface="Arial"/>
                <a:sym typeface="Arial"/>
              </a:rPr>
              <a:t> General TAPP Grant Execution - Lessons Learned</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6"/>
              </a:rPr>
              <a:t>SECTION II.</a:t>
            </a:r>
            <a:r>
              <a:rPr lang="en" sz="1200" dirty="0">
                <a:latin typeface="Arial"/>
                <a:ea typeface="Arial"/>
                <a:cs typeface="Arial"/>
                <a:sym typeface="Arial"/>
              </a:rPr>
              <a:t> Setting the TAPP Family Advocate Up for Success</a:t>
            </a:r>
            <a:r>
              <a:rPr lang="en" sz="1200" dirty="0">
                <a:uFill>
                  <a:noFill/>
                </a:uFill>
                <a:latin typeface="Arial"/>
                <a:ea typeface="Arial"/>
                <a:cs typeface="Arial"/>
                <a:sym typeface="Arial"/>
                <a:hlinkClick r:id="rId7"/>
              </a:rPr>
              <a:t> </a:t>
            </a:r>
            <a:r>
              <a:rPr lang="en" sz="1200" u="sng" dirty="0">
                <a:solidFill>
                  <a:schemeClr val="hlink"/>
                </a:solidFill>
                <a:latin typeface="Arial"/>
                <a:ea typeface="Arial"/>
                <a:cs typeface="Arial"/>
                <a:sym typeface="Arial"/>
                <a:hlinkClick r:id="rId7"/>
              </a:rPr>
              <a:t>NEW Advocate? START HERE</a:t>
            </a:r>
            <a:r>
              <a:rPr lang="en" sz="1200" dirty="0">
                <a:latin typeface="Arial"/>
                <a:ea typeface="Arial"/>
                <a:cs typeface="Arial"/>
                <a:sym typeface="Arial"/>
              </a:rPr>
              <a:t>!</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8"/>
              </a:rPr>
              <a:t>SECTION III</a:t>
            </a:r>
            <a:r>
              <a:rPr lang="en" sz="1200" dirty="0">
                <a:latin typeface="Arial"/>
                <a:ea typeface="Arial"/>
                <a:cs typeface="Arial"/>
                <a:sym typeface="Arial"/>
              </a:rPr>
              <a:t>. Foundational Supports for AI/AN Students that Lead to Positive Conditions for Learning (Includes a self-assessment to utilize with school teams!)</a:t>
            </a:r>
            <a:endParaRPr sz="1200" dirty="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dirty="0">
                <a:solidFill>
                  <a:schemeClr val="hlink"/>
                </a:solidFill>
                <a:latin typeface="Arial"/>
                <a:ea typeface="Arial"/>
                <a:cs typeface="Arial"/>
                <a:sym typeface="Arial"/>
                <a:hlinkClick r:id="rId9"/>
              </a:rPr>
              <a:t>SECTION IV.</a:t>
            </a:r>
            <a:r>
              <a:rPr lang="en" sz="1200" dirty="0">
                <a:latin typeface="Arial"/>
                <a:ea typeface="Arial"/>
                <a:cs typeface="Arial"/>
                <a:sym typeface="Arial"/>
              </a:rPr>
              <a:t> Culturally Responsive Tiered Attendance Systems (also includes a self-assessment to utilize with school teams!)</a:t>
            </a:r>
            <a:endParaRPr sz="1200" dirty="0">
              <a:latin typeface="Arial"/>
              <a:ea typeface="Arial"/>
              <a:cs typeface="Arial"/>
              <a:sym typeface="Arial"/>
            </a:endParaRPr>
          </a:p>
        </p:txBody>
      </p:sp>
      <p:sp>
        <p:nvSpPr>
          <p:cNvPr id="806" name="Google Shape;806;p114"/>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2024-2025 TAPP Districts’ Dashboard</a:t>
            </a:r>
            <a:endParaRPr/>
          </a:p>
        </p:txBody>
      </p:sp>
      <p:sp>
        <p:nvSpPr>
          <p:cNvPr id="807" name="Google Shape;807;p11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pic>
        <p:nvPicPr>
          <p:cNvPr id="808" name="Google Shape;808;p114"/>
          <p:cNvPicPr preferRelativeResize="0"/>
          <p:nvPr/>
        </p:nvPicPr>
        <p:blipFill>
          <a:blip r:embed="rId10">
            <a:alphaModFix/>
          </a:blip>
          <a:stretch>
            <a:fillRect/>
          </a:stretch>
        </p:blipFill>
        <p:spPr>
          <a:xfrm>
            <a:off x="696937" y="2301438"/>
            <a:ext cx="2602993" cy="1897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0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5">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05">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05">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05">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05">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05">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05">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05">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05">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05">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05">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05">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05">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05">
                                            <p:txEl>
                                              <p:pRg st="5" end="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05">
                                            <p:txEl>
                                              <p:pRg st="6" end="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15"/>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814" name="Google Shape;814;p115"/>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87"/>
          <p:cNvPicPr preferRelativeResize="0"/>
          <p:nvPr/>
        </p:nvPicPr>
        <p:blipFill>
          <a:blip r:embed="rId3">
            <a:alphaModFix/>
          </a:blip>
          <a:stretch>
            <a:fillRect/>
          </a:stretch>
        </p:blipFill>
        <p:spPr>
          <a:xfrm>
            <a:off x="1685625" y="171275"/>
            <a:ext cx="6122050" cy="4738225"/>
          </a:xfrm>
          <a:prstGeom prst="rect">
            <a:avLst/>
          </a:prstGeom>
          <a:noFill/>
          <a:ln>
            <a:noFill/>
          </a:ln>
        </p:spPr>
      </p:pic>
      <p:sp>
        <p:nvSpPr>
          <p:cNvPr id="578" name="Google Shape;578;p87"/>
          <p:cNvSpPr txBox="1"/>
          <p:nvPr/>
        </p:nvSpPr>
        <p:spPr>
          <a:xfrm>
            <a:off x="6456048" y="1066450"/>
            <a:ext cx="10524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Stacey Jacobs</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Ray Fox ⭐</a:t>
            </a:r>
            <a:endParaRPr sz="800" b="1">
              <a:solidFill>
                <a:schemeClr val="accent1"/>
              </a:solidFill>
              <a:latin typeface="Calibri"/>
              <a:ea typeface="Calibri"/>
              <a:cs typeface="Calibri"/>
              <a:sym typeface="Calibri"/>
            </a:endParaRPr>
          </a:p>
        </p:txBody>
      </p:sp>
      <p:sp>
        <p:nvSpPr>
          <p:cNvPr id="579" name="Google Shape;579;p87"/>
          <p:cNvSpPr txBox="1"/>
          <p:nvPr/>
        </p:nvSpPr>
        <p:spPr>
          <a:xfrm>
            <a:off x="6456060" y="3607950"/>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Scott Smyth</a:t>
            </a:r>
            <a:endParaRPr sz="800" b="1">
              <a:solidFill>
                <a:schemeClr val="accent1"/>
              </a:solidFill>
              <a:latin typeface="Calibri"/>
              <a:ea typeface="Calibri"/>
              <a:cs typeface="Calibri"/>
              <a:sym typeface="Calibri"/>
            </a:endParaRPr>
          </a:p>
        </p:txBody>
      </p:sp>
      <p:sp>
        <p:nvSpPr>
          <p:cNvPr id="580" name="Google Shape;580;p87"/>
          <p:cNvSpPr txBox="1"/>
          <p:nvPr/>
        </p:nvSpPr>
        <p:spPr>
          <a:xfrm>
            <a:off x="4288997" y="2741344"/>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Crystal Hinds</a:t>
            </a:r>
            <a:endParaRPr sz="800" b="1">
              <a:solidFill>
                <a:schemeClr val="accent1"/>
              </a:solidFill>
              <a:latin typeface="Calibri"/>
              <a:ea typeface="Calibri"/>
              <a:cs typeface="Calibri"/>
              <a:sym typeface="Calibri"/>
            </a:endParaRPr>
          </a:p>
        </p:txBody>
      </p:sp>
      <p:sp>
        <p:nvSpPr>
          <p:cNvPr id="581" name="Google Shape;581;p87"/>
          <p:cNvSpPr txBox="1"/>
          <p:nvPr/>
        </p:nvSpPr>
        <p:spPr>
          <a:xfrm>
            <a:off x="5111334" y="2015641"/>
            <a:ext cx="822000" cy="4131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Atcitty Begay</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2" name="Google Shape;582;p87"/>
          <p:cNvSpPr txBox="1"/>
          <p:nvPr/>
        </p:nvSpPr>
        <p:spPr>
          <a:xfrm>
            <a:off x="4525392" y="3466995"/>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Vacancy</a:t>
            </a:r>
            <a:endParaRPr sz="800" b="1">
              <a:solidFill>
                <a:schemeClr val="accent1"/>
              </a:solidFill>
              <a:latin typeface="Calibri"/>
              <a:ea typeface="Calibri"/>
              <a:cs typeface="Calibri"/>
              <a:sym typeface="Calibri"/>
            </a:endParaRPr>
          </a:p>
        </p:txBody>
      </p:sp>
      <p:sp>
        <p:nvSpPr>
          <p:cNvPr id="583" name="Google Shape;583;p87"/>
          <p:cNvSpPr txBox="1"/>
          <p:nvPr/>
        </p:nvSpPr>
        <p:spPr>
          <a:xfrm>
            <a:off x="4993035" y="4218755"/>
            <a:ext cx="8220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Janelle Emard</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4" name="Google Shape;584;p87"/>
          <p:cNvSpPr txBox="1"/>
          <p:nvPr/>
        </p:nvSpPr>
        <p:spPr>
          <a:xfrm>
            <a:off x="4175820" y="1066452"/>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Mona Smith</a:t>
            </a:r>
            <a:endParaRPr sz="800" b="1">
              <a:solidFill>
                <a:schemeClr val="accent1"/>
              </a:solidFill>
              <a:latin typeface="Calibri"/>
              <a:ea typeface="Calibri"/>
              <a:cs typeface="Calibri"/>
              <a:sym typeface="Calibri"/>
            </a:endParaRPr>
          </a:p>
        </p:txBody>
      </p:sp>
      <p:sp>
        <p:nvSpPr>
          <p:cNvPr id="585" name="Google Shape;585;p87"/>
          <p:cNvSpPr txBox="1"/>
          <p:nvPr/>
        </p:nvSpPr>
        <p:spPr>
          <a:xfrm>
            <a:off x="2445394" y="1744016"/>
            <a:ext cx="1095300" cy="271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Rebecca Arredondo</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Mike Solem ⭐</a:t>
            </a:r>
            <a:endParaRPr sz="800" b="1">
              <a:solidFill>
                <a:schemeClr val="accent1"/>
              </a:solidFill>
              <a:latin typeface="Calibri"/>
              <a:ea typeface="Calibri"/>
              <a:cs typeface="Calibri"/>
              <a:sym typeface="Calibri"/>
            </a:endParaRPr>
          </a:p>
        </p:txBody>
      </p:sp>
      <p:sp>
        <p:nvSpPr>
          <p:cNvPr id="586" name="Google Shape;586;p87"/>
          <p:cNvSpPr txBox="1"/>
          <p:nvPr/>
        </p:nvSpPr>
        <p:spPr>
          <a:xfrm>
            <a:off x="2486214" y="2741344"/>
            <a:ext cx="9828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RuthEllen Melton</a:t>
            </a:r>
            <a:endParaRPr sz="800" b="1">
              <a:solidFill>
                <a:schemeClr val="accent1"/>
              </a:solidFill>
              <a:latin typeface="Calibri"/>
              <a:ea typeface="Calibri"/>
              <a:cs typeface="Calibri"/>
              <a:sym typeface="Calibri"/>
            </a:endParaRPr>
          </a:p>
        </p:txBody>
      </p:sp>
      <p:sp>
        <p:nvSpPr>
          <p:cNvPr id="587" name="Google Shape;587;p87"/>
          <p:cNvSpPr txBox="1"/>
          <p:nvPr/>
        </p:nvSpPr>
        <p:spPr>
          <a:xfrm>
            <a:off x="2486219" y="3408996"/>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Bre Landrum</a:t>
            </a:r>
            <a:endParaRPr sz="800" b="1">
              <a:solidFill>
                <a:schemeClr val="accent1"/>
              </a:solidFill>
              <a:latin typeface="Calibri"/>
              <a:ea typeface="Calibri"/>
              <a:cs typeface="Calibri"/>
              <a:sym typeface="Calibri"/>
            </a:endParaRPr>
          </a:p>
        </p:txBody>
      </p:sp>
      <p:sp>
        <p:nvSpPr>
          <p:cNvPr id="588" name="Google Shape;588;p87"/>
          <p:cNvSpPr txBox="1"/>
          <p:nvPr/>
        </p:nvSpPr>
        <p:spPr>
          <a:xfrm>
            <a:off x="390050" y="4561825"/>
            <a:ext cx="1536300" cy="347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87"/>
          <p:cNvSpPr txBox="1"/>
          <p:nvPr/>
        </p:nvSpPr>
        <p:spPr>
          <a:xfrm>
            <a:off x="353100" y="608125"/>
            <a:ext cx="1699800" cy="55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accent1"/>
                </a:solidFill>
                <a:latin typeface="Calibri"/>
                <a:ea typeface="Calibri"/>
                <a:cs typeface="Calibri"/>
                <a:sym typeface="Calibri"/>
              </a:rPr>
              <a:t>⭐ </a:t>
            </a:r>
            <a:r>
              <a:rPr lang="en" sz="1300" b="1">
                <a:solidFill>
                  <a:schemeClr val="lt1"/>
                </a:solidFill>
                <a:latin typeface="Calibri"/>
                <a:ea typeface="Calibri"/>
                <a:cs typeface="Calibri"/>
                <a:sym typeface="Calibri"/>
              </a:rPr>
              <a:t>Indicates TAPP Expansion Position</a:t>
            </a:r>
            <a:endParaRPr sz="19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4"/>
        <p:cNvGrpSpPr/>
        <p:nvPr/>
      </p:nvGrpSpPr>
      <p:grpSpPr>
        <a:xfrm>
          <a:off x="0" y="0"/>
          <a:ext cx="0" cy="0"/>
          <a:chOff x="0" y="0"/>
          <a:chExt cx="0" cy="0"/>
        </a:xfrm>
      </p:grpSpPr>
      <p:sp>
        <p:nvSpPr>
          <p:cNvPr id="595" name="Google Shape;595;p88"/>
          <p:cNvSpPr txBox="1">
            <a:spLocks noGrp="1"/>
          </p:cNvSpPr>
          <p:nvPr>
            <p:ph type="title"/>
          </p:nvPr>
        </p:nvSpPr>
        <p:spPr>
          <a:xfrm>
            <a:off x="366400" y="805950"/>
            <a:ext cx="3242400" cy="10398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SzPts val="990"/>
              <a:buNone/>
            </a:pPr>
            <a:r>
              <a:rPr lang="en" sz="3180" b="1"/>
              <a:t>TAPP Family Advocate Check-In</a:t>
            </a:r>
            <a:endParaRPr sz="3180" b="1"/>
          </a:p>
        </p:txBody>
      </p:sp>
      <p:sp>
        <p:nvSpPr>
          <p:cNvPr id="596" name="Google Shape;596;p8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597" name="Google Shape;597;p88"/>
          <p:cNvSpPr txBox="1">
            <a:spLocks noGrp="1"/>
          </p:cNvSpPr>
          <p:nvPr>
            <p:ph type="body" idx="1"/>
          </p:nvPr>
        </p:nvSpPr>
        <p:spPr>
          <a:xfrm>
            <a:off x="4042575" y="917182"/>
            <a:ext cx="4629300" cy="11151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sz="2100" b="1">
                <a:solidFill>
                  <a:schemeClr val="accent2"/>
                </a:solidFill>
              </a:rPr>
              <a:t>Roll Call</a:t>
            </a:r>
            <a:r>
              <a:rPr lang="en" sz="2100"/>
              <a:t>.</a:t>
            </a:r>
            <a:endParaRPr sz="2100"/>
          </a:p>
          <a:p>
            <a:pPr marL="457200" lvl="0" indent="-361950" algn="l" rtl="0">
              <a:spcBef>
                <a:spcPts val="0"/>
              </a:spcBef>
              <a:spcAft>
                <a:spcPts val="0"/>
              </a:spcAft>
              <a:buSzPts val="2100"/>
              <a:buChar char="-"/>
            </a:pPr>
            <a:r>
              <a:rPr lang="en" sz="2100"/>
              <a:t>What </a:t>
            </a:r>
            <a:r>
              <a:rPr lang="en" sz="2100" b="1">
                <a:solidFill>
                  <a:schemeClr val="accent3"/>
                </a:solidFill>
              </a:rPr>
              <a:t>color</a:t>
            </a:r>
            <a:r>
              <a:rPr lang="en" sz="2100"/>
              <a:t> best represents how you are feeling right now and why?</a:t>
            </a:r>
            <a:endParaRPr sz="2100"/>
          </a:p>
        </p:txBody>
      </p:sp>
      <p:pic>
        <p:nvPicPr>
          <p:cNvPr id="598" name="Google Shape;598;p88"/>
          <p:cNvPicPr preferRelativeResize="0"/>
          <p:nvPr/>
        </p:nvPicPr>
        <p:blipFill>
          <a:blip r:embed="rId3">
            <a:alphaModFix/>
          </a:blip>
          <a:stretch>
            <a:fillRect/>
          </a:stretch>
        </p:blipFill>
        <p:spPr>
          <a:xfrm>
            <a:off x="561438" y="2032275"/>
            <a:ext cx="2852325" cy="189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89"/>
          <p:cNvSpPr txBox="1">
            <a:spLocks noGrp="1"/>
          </p:cNvSpPr>
          <p:nvPr>
            <p:ph type="title" idx="4294967295"/>
          </p:nvPr>
        </p:nvSpPr>
        <p:spPr>
          <a:xfrm>
            <a:off x="537882" y="1946575"/>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Rock Your Mocs Week - Official Day Nov. 15</a:t>
            </a:r>
            <a:endParaRPr/>
          </a:p>
        </p:txBody>
      </p:sp>
      <p:pic>
        <p:nvPicPr>
          <p:cNvPr id="604" name="Google Shape;604;p89" descr="rock your mocs"/>
          <p:cNvPicPr preferRelativeResize="0"/>
          <p:nvPr/>
        </p:nvPicPr>
        <p:blipFill>
          <a:blip r:embed="rId3">
            <a:alphaModFix/>
          </a:blip>
          <a:stretch>
            <a:fillRect/>
          </a:stretch>
        </p:blipFill>
        <p:spPr>
          <a:xfrm>
            <a:off x="750050" y="681925"/>
            <a:ext cx="7643900" cy="1394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90"/>
          <p:cNvSpPr txBox="1">
            <a:spLocks noGrp="1"/>
          </p:cNvSpPr>
          <p:nvPr>
            <p:ph type="body" idx="1"/>
          </p:nvPr>
        </p:nvSpPr>
        <p:spPr>
          <a:xfrm>
            <a:off x="472975" y="1234150"/>
            <a:ext cx="4921800" cy="3642000"/>
          </a:xfrm>
          <a:prstGeom prst="rect">
            <a:avLst/>
          </a:prstGeom>
        </p:spPr>
        <p:txBody>
          <a:bodyPr spcFirstLastPara="1" wrap="square" lIns="68575" tIns="34275" rIns="68575" bIns="34275" anchor="t" anchorCtr="0">
            <a:normAutofit fontScale="85000" lnSpcReduction="20000"/>
          </a:bodyPr>
          <a:lstStyle/>
          <a:p>
            <a:pPr marL="0" lvl="0" indent="0" algn="l" rtl="0">
              <a:lnSpc>
                <a:spcPct val="115000"/>
              </a:lnSpc>
              <a:spcBef>
                <a:spcPts val="2400"/>
              </a:spcBef>
              <a:spcAft>
                <a:spcPts val="0"/>
              </a:spcAft>
              <a:buClr>
                <a:schemeClr val="dk1"/>
              </a:buClr>
              <a:buSzPct val="66666"/>
              <a:buFont typeface="Arial"/>
              <a:buNone/>
            </a:pPr>
            <a:r>
              <a:rPr lang="en" sz="1650" b="1"/>
              <a:t>Confederated Tribes of Siletz Indians 47th Restoration Celebration November 16th, 2024</a:t>
            </a:r>
            <a:endParaRPr sz="1650" b="1"/>
          </a:p>
          <a:p>
            <a:pPr marL="0" lvl="0" indent="0" algn="l" rtl="0">
              <a:spcBef>
                <a:spcPts val="800"/>
              </a:spcBef>
              <a:spcAft>
                <a:spcPts val="0"/>
              </a:spcAft>
              <a:buNone/>
            </a:pPr>
            <a:r>
              <a:rPr lang="en"/>
              <a:t>In 1956, the Bureau of Indian Affairs ended formal recognition of the Confederated Tribes of Siletz Indians. This resulted in the selling or deeding of the remaining parcels of Siletz reservation land to non-Native people,</a:t>
            </a:r>
            <a:endParaRPr/>
          </a:p>
          <a:p>
            <a:pPr marL="0" lvl="0" indent="0" algn="l" rtl="0">
              <a:spcBef>
                <a:spcPts val="800"/>
              </a:spcBef>
              <a:spcAft>
                <a:spcPts val="0"/>
              </a:spcAft>
              <a:buNone/>
            </a:pPr>
            <a:r>
              <a:rPr lang="en" i="1">
                <a:solidFill>
                  <a:schemeClr val="accent2"/>
                </a:solidFill>
              </a:rPr>
              <a:t>“With no tribal business to conduct, tribal meetings lapsed and gatherings were now held by families rather than the larger tribal community. There was a lingering sadness, broken hearts, at a life with few dances, songs, and stories—and no land.” (Wilkinson, 2010, p. 306)</a:t>
            </a:r>
            <a:endParaRPr i="1">
              <a:solidFill>
                <a:schemeClr val="accent2"/>
              </a:solidFill>
            </a:endParaRPr>
          </a:p>
          <a:p>
            <a:pPr marL="0" lvl="0" indent="0" algn="l" rtl="0">
              <a:spcBef>
                <a:spcPts val="800"/>
              </a:spcBef>
              <a:spcAft>
                <a:spcPts val="0"/>
              </a:spcAft>
              <a:buNone/>
            </a:pPr>
            <a:r>
              <a:rPr lang="en"/>
              <a:t>In the 1970s, several Siletz families began meeting to discuss how to organize a campaign to restore federal recognition of the Confederated Tribes of Siletz Indians. Ultimately, the Tribe succeeded, and the Siletz Restoration Act was passed and signed into law on November 18, 1977.</a:t>
            </a:r>
            <a:endParaRPr/>
          </a:p>
          <a:p>
            <a:pPr marL="0" lvl="0" indent="0" algn="l" rtl="0">
              <a:spcBef>
                <a:spcPts val="800"/>
              </a:spcBef>
              <a:spcAft>
                <a:spcPts val="0"/>
              </a:spcAft>
              <a:buNone/>
            </a:pPr>
            <a:r>
              <a:rPr lang="en" sz="1447"/>
              <a:t>-Excerpts from the CTSI Tribal Curriculum, available for public use</a:t>
            </a:r>
            <a:endParaRPr sz="1447"/>
          </a:p>
        </p:txBody>
      </p:sp>
      <p:sp>
        <p:nvSpPr>
          <p:cNvPr id="610" name="Google Shape;610;p90"/>
          <p:cNvSpPr txBox="1">
            <a:spLocks noGrp="1"/>
          </p:cNvSpPr>
          <p:nvPr>
            <p:ph type="title"/>
          </p:nvPr>
        </p:nvSpPr>
        <p:spPr>
          <a:xfrm>
            <a:off x="527857" y="335525"/>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Recognition of Upcoming Restoration Celebrations! </a:t>
            </a:r>
            <a:endParaRPr/>
          </a:p>
        </p:txBody>
      </p:sp>
      <p:pic>
        <p:nvPicPr>
          <p:cNvPr id="611" name="Google Shape;611;p90" descr="Siletz 47th Pow wow"/>
          <p:cNvPicPr preferRelativeResize="0"/>
          <p:nvPr/>
        </p:nvPicPr>
        <p:blipFill>
          <a:blip r:embed="rId3">
            <a:alphaModFix/>
          </a:blip>
          <a:stretch>
            <a:fillRect/>
          </a:stretch>
        </p:blipFill>
        <p:spPr>
          <a:xfrm>
            <a:off x="5609075" y="1105625"/>
            <a:ext cx="2911700" cy="3770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91"/>
          <p:cNvSpPr txBox="1">
            <a:spLocks noGrp="1"/>
          </p:cNvSpPr>
          <p:nvPr>
            <p:ph type="body" idx="1"/>
          </p:nvPr>
        </p:nvSpPr>
        <p:spPr>
          <a:xfrm>
            <a:off x="413025" y="1192525"/>
            <a:ext cx="4799400" cy="3657900"/>
          </a:xfrm>
          <a:prstGeom prst="rect">
            <a:avLst/>
          </a:prstGeom>
          <a:solidFill>
            <a:schemeClr val="lt1"/>
          </a:solidFill>
        </p:spPr>
        <p:txBody>
          <a:bodyPr spcFirstLastPara="1" wrap="square" lIns="68575" tIns="34275" rIns="68575" bIns="34275" anchor="t" anchorCtr="0">
            <a:noAutofit/>
          </a:bodyPr>
          <a:lstStyle/>
          <a:p>
            <a:pPr marL="0" lvl="0" indent="0" algn="l" rtl="0">
              <a:lnSpc>
                <a:spcPct val="115000"/>
              </a:lnSpc>
              <a:spcBef>
                <a:spcPts val="2400"/>
              </a:spcBef>
              <a:spcAft>
                <a:spcPts val="0"/>
              </a:spcAft>
              <a:buNone/>
            </a:pPr>
            <a:r>
              <a:rPr lang="en" sz="1650" b="1">
                <a:solidFill>
                  <a:srgbClr val="1B75BC"/>
                </a:solidFill>
              </a:rPr>
              <a:t>Confederated Tribes of Grand Ronde Restoration Holiday November 22nd - 23rd </a:t>
            </a:r>
            <a:endParaRPr sz="1650" b="1"/>
          </a:p>
          <a:p>
            <a:pPr marL="0" lvl="0" indent="0" algn="l" rtl="0">
              <a:lnSpc>
                <a:spcPct val="115000"/>
              </a:lnSpc>
              <a:spcBef>
                <a:spcPts val="800"/>
              </a:spcBef>
              <a:spcAft>
                <a:spcPts val="0"/>
              </a:spcAft>
              <a:buClr>
                <a:schemeClr val="dk1"/>
              </a:buClr>
              <a:buSzPts val="1100"/>
              <a:buFont typeface="Arial"/>
              <a:buNone/>
            </a:pPr>
            <a:r>
              <a:rPr lang="en" sz="1235"/>
              <a:t>August 13, 1954 - Public Law 588, Western Oregon Indian Termination Act was signed into law by President Dwight D. Eisenhower. </a:t>
            </a:r>
            <a:endParaRPr sz="1235"/>
          </a:p>
          <a:p>
            <a:pPr marL="0" lvl="0" indent="0" algn="l" rtl="0">
              <a:lnSpc>
                <a:spcPct val="115000"/>
              </a:lnSpc>
              <a:spcBef>
                <a:spcPts val="1200"/>
              </a:spcBef>
              <a:spcAft>
                <a:spcPts val="0"/>
              </a:spcAft>
              <a:buClr>
                <a:schemeClr val="dk1"/>
              </a:buClr>
              <a:buSzPts val="1100"/>
              <a:buFont typeface="Arial"/>
              <a:buNone/>
            </a:pPr>
            <a:r>
              <a:rPr lang="en" sz="1235"/>
              <a:t>This act terminated the Tribes’ federal recognition and removed all agreements that had been negotiated through treaties between the United States government and the Confederated Tribes of Grand Ronde.</a:t>
            </a:r>
            <a:endParaRPr sz="1235"/>
          </a:p>
          <a:p>
            <a:pPr marL="0" lvl="0" indent="0" algn="l" rtl="0">
              <a:spcBef>
                <a:spcPts val="1200"/>
              </a:spcBef>
              <a:spcAft>
                <a:spcPts val="0"/>
              </a:spcAft>
              <a:buNone/>
            </a:pPr>
            <a:r>
              <a:rPr lang="en" sz="1235"/>
              <a:t>63 tribes total were terminated in Oregon.  More tribes were terminated in Western Oregon than any other region of the U.S. </a:t>
            </a:r>
            <a:endParaRPr sz="1235"/>
          </a:p>
          <a:p>
            <a:pPr marL="0" lvl="0" indent="0" algn="l" rtl="0">
              <a:spcBef>
                <a:spcPts val="800"/>
              </a:spcBef>
              <a:spcAft>
                <a:spcPts val="0"/>
              </a:spcAft>
              <a:buNone/>
            </a:pPr>
            <a:r>
              <a:rPr lang="en" sz="1235"/>
              <a:t> In the early 1970s, efforts began to reverse the tide of termination. Tribal people, with the help of a few select politicians on the state and federal level, worked for nearly 11 years to regain their status as a Federally Recognized Tribes. On November 22, 1983, with the signing of Public Law 98-165, the Grand Ronde Restoration Act, the task was accomplished.</a:t>
            </a:r>
            <a:endParaRPr sz="1235"/>
          </a:p>
          <a:p>
            <a:pPr marL="0" lvl="0" indent="0" algn="l" rtl="0">
              <a:spcBef>
                <a:spcPts val="800"/>
              </a:spcBef>
              <a:spcAft>
                <a:spcPts val="0"/>
              </a:spcAft>
              <a:buNone/>
            </a:pPr>
            <a:r>
              <a:rPr lang="en" sz="847"/>
              <a:t>-Excerpts from the CTGR Tribal Curriculum, available for public use</a:t>
            </a:r>
            <a:endParaRPr sz="847"/>
          </a:p>
        </p:txBody>
      </p:sp>
      <p:sp>
        <p:nvSpPr>
          <p:cNvPr id="617" name="Google Shape;617;p91"/>
          <p:cNvSpPr txBox="1">
            <a:spLocks noGrp="1"/>
          </p:cNvSpPr>
          <p:nvPr>
            <p:ph type="title"/>
          </p:nvPr>
        </p:nvSpPr>
        <p:spPr>
          <a:xfrm>
            <a:off x="527857" y="23215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Recognition of Upcoming Restoration Celebrations! </a:t>
            </a:r>
            <a:endParaRPr/>
          </a:p>
        </p:txBody>
      </p:sp>
      <p:pic>
        <p:nvPicPr>
          <p:cNvPr id="618" name="Google Shape;618;p91"/>
          <p:cNvPicPr preferRelativeResize="0"/>
          <p:nvPr/>
        </p:nvPicPr>
        <p:blipFill>
          <a:blip r:embed="rId3">
            <a:alphaModFix/>
          </a:blip>
          <a:stretch>
            <a:fillRect/>
          </a:stretch>
        </p:blipFill>
        <p:spPr>
          <a:xfrm>
            <a:off x="5334025" y="1105625"/>
            <a:ext cx="3282126" cy="3611899"/>
          </a:xfrm>
          <a:prstGeom prst="rect">
            <a:avLst/>
          </a:prstGeom>
          <a:noFill/>
          <a:ln>
            <a:noFill/>
          </a:ln>
        </p:spPr>
      </p:pic>
      <p:pic>
        <p:nvPicPr>
          <p:cNvPr id="619" name="Google Shape;619;p91"/>
          <p:cNvPicPr preferRelativeResize="0"/>
          <p:nvPr/>
        </p:nvPicPr>
        <p:blipFill>
          <a:blip r:embed="rId4">
            <a:alphaModFix/>
          </a:blip>
          <a:stretch>
            <a:fillRect/>
          </a:stretch>
        </p:blipFill>
        <p:spPr>
          <a:xfrm>
            <a:off x="7707925" y="3800475"/>
            <a:ext cx="835050" cy="104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9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Boarding School Apology</a:t>
            </a:r>
            <a:endParaRPr/>
          </a:p>
        </p:txBody>
      </p:sp>
      <p:sp>
        <p:nvSpPr>
          <p:cNvPr id="625" name="Google Shape;625;p92"/>
          <p:cNvSpPr txBox="1">
            <a:spLocks noGrp="1"/>
          </p:cNvSpPr>
          <p:nvPr>
            <p:ph type="body" idx="1"/>
          </p:nvPr>
        </p:nvSpPr>
        <p:spPr>
          <a:xfrm>
            <a:off x="738425" y="1376600"/>
            <a:ext cx="7687200" cy="33531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1900"/>
              <a:t>Even if you watched the speech, </a:t>
            </a:r>
            <a:r>
              <a:rPr lang="en" sz="1900" b="1">
                <a:solidFill>
                  <a:schemeClr val="accent2"/>
                </a:solidFill>
              </a:rPr>
              <a:t>please take a few minutes</a:t>
            </a:r>
            <a:r>
              <a:rPr lang="en" sz="1900"/>
              <a:t> to read this excerpt from President Joe Biden’s speech, regarding the apology on American Indian Boarding School policy –</a:t>
            </a:r>
            <a:endParaRPr sz="1900"/>
          </a:p>
          <a:p>
            <a:pPr marL="0" lvl="0" indent="0" algn="l" rtl="0">
              <a:lnSpc>
                <a:spcPct val="100000"/>
              </a:lnSpc>
              <a:spcBef>
                <a:spcPts val="800"/>
              </a:spcBef>
              <a:spcAft>
                <a:spcPts val="0"/>
              </a:spcAft>
              <a:buNone/>
            </a:pPr>
            <a:r>
              <a:rPr lang="en" sz="1900" u="sng">
                <a:solidFill>
                  <a:schemeClr val="hlink"/>
                </a:solidFill>
                <a:hlinkClick r:id="rId3"/>
              </a:rPr>
              <a:t>Excerpt</a:t>
            </a:r>
            <a:endParaRPr sz="1900"/>
          </a:p>
          <a:p>
            <a:pPr marL="0" lvl="0" indent="0" algn="l" rtl="0">
              <a:lnSpc>
                <a:spcPct val="100000"/>
              </a:lnSpc>
              <a:spcBef>
                <a:spcPts val="800"/>
              </a:spcBef>
              <a:spcAft>
                <a:spcPts val="0"/>
              </a:spcAft>
              <a:buNone/>
            </a:pPr>
            <a:r>
              <a:rPr lang="en" sz="1900"/>
              <a:t>The acknowledgement and apology was the first step named by the Department of the Interior from their findings from the Federal Boarding Schools Initiative. Here was the </a:t>
            </a:r>
            <a:r>
              <a:rPr lang="en" sz="1900" u="sng">
                <a:solidFill>
                  <a:schemeClr val="hlink"/>
                </a:solidFill>
                <a:hlinkClick r:id="rId4"/>
              </a:rPr>
              <a:t>second volume of the report</a:t>
            </a:r>
            <a:r>
              <a:rPr lang="en" sz="1900"/>
              <a:t>.</a:t>
            </a:r>
            <a:endParaRPr sz="1900"/>
          </a:p>
          <a:p>
            <a:pPr marL="0" lvl="0" indent="0" algn="l" rtl="0">
              <a:lnSpc>
                <a:spcPct val="100000"/>
              </a:lnSpc>
              <a:spcBef>
                <a:spcPts val="800"/>
              </a:spcBef>
              <a:spcAft>
                <a:spcPts val="0"/>
              </a:spcAft>
              <a:buNone/>
            </a:pPr>
            <a:r>
              <a:rPr lang="en" sz="1900" b="1">
                <a:solidFill>
                  <a:srgbClr val="DC5626"/>
                </a:solidFill>
              </a:rPr>
              <a:t>After reading the excerpt,</a:t>
            </a:r>
            <a:r>
              <a:rPr lang="en" sz="1900"/>
              <a:t> we will have a discussion on both the apology and the impacts of termination and restoration on tribes. </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3"/>
          <p:cNvSpPr txBox="1">
            <a:spLocks noGrp="1"/>
          </p:cNvSpPr>
          <p:nvPr>
            <p:ph type="body" idx="1"/>
          </p:nvPr>
        </p:nvSpPr>
        <p:spPr>
          <a:xfrm>
            <a:off x="3895450" y="309300"/>
            <a:ext cx="4966500" cy="3921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900"/>
              <a:t>If we [educators hired to support Native students and their families and one of many educators serving in unique geographical contexts because we are neighbors to Sovereign Nations] do not take the time and attention to understand the impacts of this Nation’s </a:t>
            </a:r>
            <a:r>
              <a:rPr lang="en" sz="1900" b="1">
                <a:solidFill>
                  <a:schemeClr val="accent5"/>
                </a:solidFill>
              </a:rPr>
              <a:t>history of policy as a whole</a:t>
            </a:r>
            <a:r>
              <a:rPr lang="en" sz="1900"/>
              <a:t>, we will never be able to contextualize the origins and impacts of targeted systemic racism on Native Nations and Native people. </a:t>
            </a:r>
            <a:endParaRPr sz="1900"/>
          </a:p>
          <a:p>
            <a:pPr marL="0" lvl="0" indent="0" algn="l" rtl="0">
              <a:spcBef>
                <a:spcPts val="800"/>
              </a:spcBef>
              <a:spcAft>
                <a:spcPts val="0"/>
              </a:spcAft>
              <a:buNone/>
            </a:pPr>
            <a:r>
              <a:rPr lang="en" sz="1900"/>
              <a:t>And we certainly won’t be able to address the root causes of chronic absenteeism of Native students.</a:t>
            </a:r>
            <a:endParaRPr sz="1900"/>
          </a:p>
          <a:p>
            <a:pPr marL="0" lvl="0" indent="0" algn="l" rtl="0">
              <a:spcBef>
                <a:spcPts val="800"/>
              </a:spcBef>
              <a:spcAft>
                <a:spcPts val="0"/>
              </a:spcAft>
              <a:buNone/>
            </a:pPr>
            <a:r>
              <a:rPr lang="en" sz="1900" b="1">
                <a:solidFill>
                  <a:schemeClr val="accent3"/>
                </a:solidFill>
              </a:rPr>
              <a:t>Share your reactions</a:t>
            </a:r>
            <a:r>
              <a:rPr lang="en" sz="1900"/>
              <a:t> to this [termination, restoration, boarding school apology, etc] and what you are sitting with after reading the above statement.</a:t>
            </a:r>
            <a:endParaRPr sz="1900"/>
          </a:p>
        </p:txBody>
      </p:sp>
      <p:sp>
        <p:nvSpPr>
          <p:cNvPr id="631" name="Google Shape;631;p93"/>
          <p:cNvSpPr txBox="1">
            <a:spLocks noGrp="1"/>
          </p:cNvSpPr>
          <p:nvPr>
            <p:ph type="title"/>
          </p:nvPr>
        </p:nvSpPr>
        <p:spPr>
          <a:xfrm>
            <a:off x="468600" y="437078"/>
            <a:ext cx="2949000" cy="12096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Whole Group Reflection</a:t>
            </a:r>
            <a:endParaRPr/>
          </a:p>
        </p:txBody>
      </p:sp>
      <p:pic>
        <p:nvPicPr>
          <p:cNvPr id="632" name="Google Shape;632;p93"/>
          <p:cNvPicPr preferRelativeResize="0"/>
          <p:nvPr/>
        </p:nvPicPr>
        <p:blipFill>
          <a:blip r:embed="rId3">
            <a:alphaModFix/>
          </a:blip>
          <a:stretch>
            <a:fillRect/>
          </a:stretch>
        </p:blipFill>
        <p:spPr>
          <a:xfrm>
            <a:off x="403450" y="1587275"/>
            <a:ext cx="3213526" cy="2208350"/>
          </a:xfrm>
          <a:prstGeom prst="rect">
            <a:avLst/>
          </a:prstGeom>
          <a:noFill/>
          <a:ln>
            <a:noFill/>
          </a:ln>
        </p:spPr>
      </p:pic>
      <p:sp>
        <p:nvSpPr>
          <p:cNvPr id="633" name="Google Shape;633;p93"/>
          <p:cNvSpPr txBox="1"/>
          <p:nvPr/>
        </p:nvSpPr>
        <p:spPr>
          <a:xfrm>
            <a:off x="387300" y="3795625"/>
            <a:ext cx="3267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333333"/>
                </a:solidFill>
                <a:latin typeface="Calibri"/>
                <a:ea typeface="Calibri"/>
                <a:cs typeface="Calibri"/>
                <a:sym typeface="Calibri"/>
              </a:rPr>
              <a:t>Grand Ronde Restoration Hearing, 1983. Grand Ronde Restoration Hearing, 1983 Courtesy Oreg. Hist. Soc. Research Lib., OrHi 101587</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2024-11-21T08:00:00+00:00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DD4457-02E3-4CDC-903A-56F83783D8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fb217e-71e5-45f5-ac12-57a9bc5aa8c7"/>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DF6167-D804-4ECE-BA7D-9CA06154FF84}">
  <ds:schemaRefs>
    <ds:schemaRef ds:uri="http://schemas.microsoft.com/office/2006/metadata/properties"/>
    <ds:schemaRef ds:uri="http://schemas.microsoft.com/office/infopath/2007/PartnerControls"/>
    <ds:schemaRef ds:uri="34fb217e-71e5-45f5-ac12-57a9bc5aa8c7"/>
    <ds:schemaRef ds:uri="http://schemas.microsoft.com/sharepoint/v3"/>
  </ds:schemaRefs>
</ds:datastoreItem>
</file>

<file path=customXml/itemProps3.xml><?xml version="1.0" encoding="utf-8"?>
<ds:datastoreItem xmlns:ds="http://schemas.openxmlformats.org/officeDocument/2006/customXml" ds:itemID="{8FCC7655-29E9-4086-AE27-119F650D13ED}">
  <ds:schemaRefs>
    <ds:schemaRef ds:uri="http://schemas.microsoft.com/sharepoint/v3/contenttype/forms"/>
  </ds:schemaRefs>
</ds:datastoreItem>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1</TotalTime>
  <Words>2101</Words>
  <Application>Microsoft Office PowerPoint</Application>
  <PresentationFormat>On-screen Show (16:9)</PresentationFormat>
  <Paragraphs>146</Paragraphs>
  <Slides>26</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Simple Light</vt:lpstr>
      <vt:lpstr>Blue_2021ODE</vt:lpstr>
      <vt:lpstr>TAPP Family Advocate Monthly Meeting</vt:lpstr>
      <vt:lpstr>TAPP November Monthly Meeting Agenda</vt:lpstr>
      <vt:lpstr>PowerPoint Presentation</vt:lpstr>
      <vt:lpstr>TAPP Family Advocate Check-In</vt:lpstr>
      <vt:lpstr>Rock Your Mocs Week - Official Day Nov. 15</vt:lpstr>
      <vt:lpstr>Recognition of Upcoming Restoration Celebrations! </vt:lpstr>
      <vt:lpstr>Recognition of Upcoming Restoration Celebrations! </vt:lpstr>
      <vt:lpstr>Boarding School Apology</vt:lpstr>
      <vt:lpstr>Whole Group Reflection</vt:lpstr>
      <vt:lpstr>PowerPoint Presentation</vt:lpstr>
      <vt:lpstr>TAPP Work Session</vt:lpstr>
      <vt:lpstr>PowerPoint Presentation</vt:lpstr>
      <vt:lpstr>Complex Versus Complicated Challenges</vt:lpstr>
      <vt:lpstr>Last Month We…</vt:lpstr>
      <vt:lpstr>Looking Back on Last Month’s Learning</vt:lpstr>
      <vt:lpstr>PowerPoint Presentation</vt:lpstr>
      <vt:lpstr>Looking Ahead - TAPP Quarterly Webinar #2</vt:lpstr>
      <vt:lpstr>Digging Deeper into Root Causes</vt:lpstr>
      <vt:lpstr>PowerPoint Presentation</vt:lpstr>
      <vt:lpstr>PowerPoint Presentation</vt:lpstr>
      <vt:lpstr>PowerPoint Presentation</vt:lpstr>
      <vt:lpstr>PowerPoint Presentation</vt:lpstr>
      <vt:lpstr>Important Reminders</vt:lpstr>
      <vt:lpstr>Updating the TAPP Dashboard</vt:lpstr>
      <vt:lpstr>2024-2025 TAPP Districts’ Dashboard</vt:lpstr>
      <vt:lpstr>Text Parrish anytime at 971-208-0270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2025-08-18T22:51:46Z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2024-11-20T20:12:33Z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117b93c8-afa6-4cde-acdb-a0dc037db4e7</vt:lpwstr>
  </property>
  <property fmtid="{D5CDD505-2E9C-101B-9397-08002B2CF9AE}" pid="8" name="MSIP_Label_7730ea53-6f5e-4160-81a5-992a9105450a_ContentBits">
    <vt:lpwstr>0</vt:lpwstr>
  </property>
  <property fmtid="{D5CDD505-2E9C-101B-9397-08002B2CF9AE}" pid="9" name="ContentTypeId">
    <vt:lpwstr>0x0101005007C023760E4B43B88CA40098E6CCFF</vt:lpwstr>
  </property>
</Properties>
</file>