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1"/>
    <p:sldMasterId id="214748373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312"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eb09d4d37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g18eb09d4d37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31f1d9ba22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31f1d9ba22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Let’s calibrate, because like all other great educational concepts, Systemic Change has become a buzzword and worse, a trend, and it isn’t cute. It is not a pinterest board. It is mucky, but satisfying work.</a:t>
            </a:r>
            <a:endParaRPr/>
          </a:p>
          <a:p>
            <a:pPr marL="0" lvl="0" indent="0" algn="l" rtl="0">
              <a:spcBef>
                <a:spcPts val="0"/>
              </a:spcBef>
              <a:spcAft>
                <a:spcPts val="0"/>
              </a:spcAft>
              <a:buNone/>
            </a:pPr>
            <a:endParaRPr/>
          </a:p>
          <a:p>
            <a:pPr marL="0" lvl="0" indent="0" algn="l" rtl="0">
              <a:spcBef>
                <a:spcPts val="0"/>
              </a:spcBef>
              <a:spcAft>
                <a:spcPts val="0"/>
              </a:spcAft>
              <a:buNone/>
            </a:pPr>
            <a:r>
              <a:rPr lang="en"/>
              <a:t>READ THE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Then ask, “What words are sticking out to you from this definition?”</a:t>
            </a:r>
            <a:endParaRPr/>
          </a:p>
          <a:p>
            <a:pPr marL="0" lvl="0" indent="0" algn="l" rtl="0">
              <a:spcBef>
                <a:spcPts val="0"/>
              </a:spcBef>
              <a:spcAft>
                <a:spcPts val="0"/>
              </a:spcAft>
              <a:buNone/>
            </a:pPr>
            <a:endParaRPr/>
          </a:p>
          <a:p>
            <a:pPr marL="0" lvl="0" indent="0" algn="l" rtl="0">
              <a:spcBef>
                <a:spcPts val="0"/>
              </a:spcBef>
              <a:spcAft>
                <a:spcPts val="0"/>
              </a:spcAft>
              <a:buNone/>
            </a:pPr>
            <a:r>
              <a:rPr lang="en"/>
              <a:t>Because if our moral compass or North Star is not deeply committed to Systemic Change, we will fall and fall hard into these Equity Traps and Tropes.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17a00cefcd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317a00cef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So that we are REALLY CALIBRATED on what Systemic Change is, let’s talk about what it is not. Take out your notebook or journal.</a:t>
            </a:r>
            <a:endParaRPr/>
          </a:p>
          <a:p>
            <a:pPr marL="0" lvl="0" indent="0" algn="l" rtl="0">
              <a:spcBef>
                <a:spcPts val="0"/>
              </a:spcBef>
              <a:spcAft>
                <a:spcPts val="0"/>
              </a:spcAft>
              <a:buNone/>
            </a:pPr>
            <a:endParaRPr/>
          </a:p>
          <a:p>
            <a:pPr marL="0" lvl="0" indent="0" algn="l" rtl="0">
              <a:spcBef>
                <a:spcPts val="0"/>
              </a:spcBef>
              <a:spcAft>
                <a:spcPts val="0"/>
              </a:spcAft>
              <a:buNone/>
            </a:pPr>
            <a:r>
              <a:rPr lang="en"/>
              <a:t>READ SLIDE - </a:t>
            </a:r>
            <a:endParaRPr/>
          </a:p>
          <a:p>
            <a:pPr marL="0" lvl="0" indent="0" algn="l" rtl="0">
              <a:spcBef>
                <a:spcPts val="0"/>
              </a:spcBef>
              <a:spcAft>
                <a:spcPts val="0"/>
              </a:spcAft>
              <a:buNone/>
            </a:pPr>
            <a:endParaRPr/>
          </a:p>
          <a:p>
            <a:pPr marL="0" lvl="0" indent="0" algn="l" rtl="0">
              <a:spcBef>
                <a:spcPts val="0"/>
              </a:spcBef>
              <a:spcAft>
                <a:spcPts val="0"/>
              </a:spcAft>
              <a:buNone/>
            </a:pPr>
            <a:r>
              <a:rPr lang="en"/>
              <a:t>5 Minutes for READING and REFLECTING, then share out.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211ecb093e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3211ecb093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Remember, as we dive into this work session, we are talking about Systemic Change.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1f1d9ba22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31f1d9ba22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Now let’s go back to our existing root cause statements. Highest Priority only means it is highest priority that you really workshop, interrogate and unpack it today. This Padlet will be used in January as well.</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20f76c0e3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320f76c0e3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to facilitator - Create groups -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211ecb09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3211ecb09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Read the slide. Remind everyone at the last meeting, we read about Listen: Mindset of Radical Inclusion. No one is left out. No one is pushed out. No one is made to feel they are not part of the community. No one is made to feel less than anyone else – and with our Native youth, they are made to feel centered in their schools because of the richness they bring from being a member of a Sovereign Nation.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211ecb093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3211ecb093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This chapter provides you with two protocols on how to take the multitude of STreet Data you are receiving and intentionally seeking (empathy interviews, from student surveys, etc). </a:t>
            </a:r>
            <a:endParaRPr/>
          </a:p>
          <a:p>
            <a:pPr marL="0" lvl="0" indent="0" algn="l" rtl="0">
              <a:spcBef>
                <a:spcPts val="0"/>
              </a:spcBef>
              <a:spcAft>
                <a:spcPts val="0"/>
              </a:spcAft>
              <a:buNone/>
            </a:pPr>
            <a:endParaRPr/>
          </a:p>
          <a:p>
            <a:pPr marL="0" lvl="0" indent="0" algn="l" rtl="0">
              <a:spcBef>
                <a:spcPts val="0"/>
              </a:spcBef>
              <a:spcAft>
                <a:spcPts val="0"/>
              </a:spcAft>
              <a:buNone/>
            </a:pPr>
            <a:r>
              <a:rPr lang="en"/>
              <a:t>Talk through – Let’s unpack this graphic. Let’s start with the far right down arrows. You see the “Learning arrow”. It aligns to the top of the pyramid, Specifically questions to ask to learn more about what's happening in regards to the root cause and what's been happening in relation to the root cause.  What are the trends you're seeing in the street data in particular for this root cause? What changes have occurred with the root cause perhaps over time or perhaps in relation to a new initiative being enacted. Maybe changes have occurred with the root cause due to staff turnover or significant events which have happened in the school, district, or local or tribal community.  Then you see the second down arrow that has to do with Leverage. The further down on the pyramid you get the more you start seeing that both the structures and the mental models are two things that can be leveraged in relation to a particular root cause, but while you are doing this iceberg protocol, you are interrogating the Structures in place which influence the patterns you see with the root cause (time of year? Grade levels? Schools? etc). With this section you ask yourself what are the relationships among the parts to this root cause — Think about that question in terms of in what ways are the various structures in the school and in the district related to the root cause? Furthermore, what mental models are impacting the root cause? I will push you to not see the “you” here as “just you, the advocate”, but “you” as the system, as the school, as the district representative, as the district itself – What values, beliefs, and assumptions does the system have about supporting AI/AN + students with positive attendance? This is not a time for broad strokes – not a time for “we” statements. It is more a time for considering the values, beliefs, and assumptions of all entities – support staff, department teams, grade level teams, district teams, attendance teams, SPED teams, discipline deans, school leaders, etc. Reflecting on this part of the triangle is about interrogating all of these parts in relation to the root cause. Each mental model held by different educators and different teams and maybe at different locations matters.Try not to just reflect on these mental models as binary – as black and white or good or bad – sometimes the biggest threat to our Native youth is mediocrity and not overt harm.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3211ecb093e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3211ecb093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3211ecb093e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3211ecb093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3211ecb093e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3211ecb093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cannot do this alone. The chapter talked about “ It is critical to do that in a collaborative fashion by studying the data with a team.” </a:t>
            </a:r>
            <a:endParaRPr/>
          </a:p>
          <a:p>
            <a:pPr marL="0" lvl="0" indent="0" algn="l" rtl="0">
              <a:spcBef>
                <a:spcPts val="0"/>
              </a:spcBef>
              <a:spcAft>
                <a:spcPts val="0"/>
              </a:spcAft>
              <a:buNone/>
            </a:pPr>
            <a:endParaRPr/>
          </a:p>
          <a:p>
            <a:pPr marL="0" lvl="0" indent="0" algn="l" rtl="0">
              <a:spcBef>
                <a:spcPts val="0"/>
              </a:spcBef>
              <a:spcAft>
                <a:spcPts val="0"/>
              </a:spcAft>
              <a:buNone/>
            </a:pPr>
            <a:r>
              <a:rPr lang="en"/>
              <a:t>So now, we are going to move into a Peer Share Out and Feedback Cycle on our respective Iceberg Protocols.</a:t>
            </a:r>
            <a:endParaRPr/>
          </a:p>
          <a:p>
            <a:pPr marL="0" lvl="0" indent="0" algn="l" rtl="0">
              <a:spcBef>
                <a:spcPts val="0"/>
              </a:spcBef>
              <a:spcAft>
                <a:spcPts val="0"/>
              </a:spcAft>
              <a:buNone/>
            </a:pPr>
            <a:endParaRPr/>
          </a:p>
          <a:p>
            <a:pPr marL="0" lvl="0" indent="0" algn="l" rtl="0">
              <a:spcBef>
                <a:spcPts val="0"/>
              </a:spcBef>
              <a:spcAft>
                <a:spcPts val="0"/>
              </a:spcAft>
              <a:buNone/>
            </a:pPr>
            <a:r>
              <a:rPr lang="en"/>
              <a:t>Note to facilitator - Create groups - </a:t>
            </a:r>
            <a:endParaRPr/>
          </a:p>
          <a:p>
            <a:pPr marL="0" lvl="0" indent="0" algn="l" rtl="0">
              <a:spcBef>
                <a:spcPts val="0"/>
              </a:spcBef>
              <a:spcAft>
                <a:spcPts val="0"/>
              </a:spcAft>
              <a:buNone/>
            </a:pPr>
            <a:r>
              <a:rPr lang="en"/>
              <a:t>Copy this in a stand along slidedeck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8eb09d4d37_0_2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8eb09d4d37_0_20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upon timing I believe that today we will only make it to the uncover stage. this stage is all about evaluating the street data that you are receiving. both that street data you inevitably collect on the Fly - you know - through daily attendance phone calls to morning check-ins with students when teachers stop you in the hallway to also the intentional methods in which you collect Street data. for example, empathy interviews, reviewing student data from surveys the district administers, from circles you do with your Native American clubs. our Focus for the work session today is to practice and sharpen our skill at identifying root causes that can help us shift our support and our tiered responses so that we are leveraging educators, resources, and all of the systems that help with attendance or do work that is aligned to attendance, are being developed address what our students need. the activities will do today might feel a bit redundant, but we're working on that skill of moving from root causes to putting forth a plan that impacts systems in place to support students. as we wind down today, and if we only get to the uncover stage, if you notice if you notice that you are getting itchy for the Next phase of this work, then I will make sure to leave you with the slides and the activities to start diving in to the planning phase of the equity transformation cycle. </a:t>
            </a:r>
            <a:endParaRPr/>
          </a:p>
        </p:txBody>
      </p:sp>
      <p:sp>
        <p:nvSpPr>
          <p:cNvPr id="568" name="Google Shape;568;g18eb09d4d37_0_2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20f76c0e3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320f76c0e3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back to our existing root cause statements.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323d7edbe8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323d7edbe8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back to our existing root cause statements. Highest Priority only means it is highest priority that you really workshop, interrogate and unpack it today. This Padlet will be used in January as well.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3211ecb093e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3211ecb093e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211ecb093e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211ecb093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320f76c0e3a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320f76c0e3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today we are going to talk about a concept known as a  Theory of Change. A Theory of Change is how we can make sure we are giving space and time to how we are addressing a root cause in our respective schools or communities SYSTEMICALLY.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211ecb093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211ecb093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Participants should add this to the Padlet.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31f1d9ba22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31f1d9ba22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today we are going to talk about a concept known as a  Theory of Change. A Theory of Change is how we can make sure we are giving space and time to how we are addressing a root cause in our respective schools or communities SYSTEMICALLY.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31f1d9ba22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31f1d9ba22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211ecb093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3211ecb093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423de36c4d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2423de36c4d_0_5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g2423de36c4d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423de36c4d_0_1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423de36c4d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423de36c4d_0_1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2423de36c4d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8eb09d4d37_0_10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8eb09d4d37_0_10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g18eb09d4d37_0_10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423de36c4d_0_1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2423de36c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12:50AM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f9eb84ddcd_3_10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2f9eb84ddcd_3_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this school year we've really tried to ground ourselves in these two visuals that we have now adapted from attendance works as a way to discipline ourselves To ask questions about the supports, the very intentional supports in place in our respective top schools, that tend to these four quadrants. given the high percentages of chronic absenteeism in place in our school districts, the data pushes us to go back to these four areas to make sure we are doing all that we can in collaborations with others, to best develop a school-wide culture that is culturally responsive to our native students.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20f76c0e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20f76c0e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want us to be anchored and I want us to be able to both be affirmed in our work and also have a visual that helps us capture what TAPP work looks like.</a:t>
            </a:r>
            <a:endParaRPr/>
          </a:p>
          <a:p>
            <a:pPr marL="0" lvl="0" indent="0" algn="l" rtl="0">
              <a:spcBef>
                <a:spcPts val="0"/>
              </a:spcBef>
              <a:spcAft>
                <a:spcPts val="0"/>
              </a:spcAft>
              <a:buNone/>
            </a:pPr>
            <a:endParaRPr/>
          </a:p>
          <a:p>
            <a:pPr marL="0" lvl="0" indent="0" algn="l" rtl="0">
              <a:spcBef>
                <a:spcPts val="0"/>
              </a:spcBef>
              <a:spcAft>
                <a:spcPts val="0"/>
              </a:spcAft>
              <a:buNone/>
            </a:pPr>
            <a:r>
              <a:rPr lang="en"/>
              <a:t>Say: Let's do a quick warm up. [Read slide]. It is important that we are making the distinction between efforts for all student and then efforts for our Native youth. (TAPP grant requirement)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f9eb84ddcd_3_1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f9eb84ddcd_3_1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SCRIPT</a:t>
            </a:r>
            <a:endParaRPr/>
          </a:p>
          <a:p>
            <a:pPr marL="0" lvl="0" indent="0" algn="l" rtl="0">
              <a:spcBef>
                <a:spcPts val="0"/>
              </a:spcBef>
              <a:spcAft>
                <a:spcPts val="0"/>
              </a:spcAft>
              <a:buNone/>
            </a:pPr>
            <a:endParaRPr/>
          </a:p>
          <a:p>
            <a:pPr marL="0" lvl="0" indent="0" algn="l" rtl="0">
              <a:spcBef>
                <a:spcPts val="0"/>
              </a:spcBef>
              <a:spcAft>
                <a:spcPts val="0"/>
              </a:spcAft>
              <a:buNone/>
            </a:pPr>
            <a:r>
              <a:rPr lang="en"/>
              <a:t>During the last quarterly webinar we were able to dip our toes in our teams to   start completing the self-assessment in relation to our tiered supports and talking as a group about adjustments we need to make with our tiered response based on attendance needs. </a:t>
            </a:r>
            <a:endParaRPr/>
          </a:p>
          <a:p>
            <a:pPr marL="0" lvl="0" indent="0" algn="l" rtl="0">
              <a:spcBef>
                <a:spcPts val="0"/>
              </a:spcBef>
              <a:spcAft>
                <a:spcPts val="0"/>
              </a:spcAft>
              <a:buNone/>
            </a:pPr>
            <a:endParaRPr/>
          </a:p>
          <a:p>
            <a:pPr marL="0" lvl="0" indent="0" algn="l" rtl="0">
              <a:spcBef>
                <a:spcPts val="0"/>
              </a:spcBef>
              <a:spcAft>
                <a:spcPts val="0"/>
              </a:spcAft>
              <a:buNone/>
            </a:pPr>
            <a:r>
              <a:rPr lang="en"/>
              <a:t>For any student and family falling within these attendance threshhold, we have an obligation to implement supports and strategies to respond to need.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20f76c0e3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320f76c0e3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2"/>
        <p:cNvGrpSpPr/>
        <p:nvPr/>
      </p:nvGrpSpPr>
      <p:grpSpPr>
        <a:xfrm>
          <a:off x="0" y="0"/>
          <a:ext cx="0" cy="0"/>
          <a:chOff x="0" y="0"/>
          <a:chExt cx="0" cy="0"/>
        </a:xfrm>
      </p:grpSpPr>
      <p:sp>
        <p:nvSpPr>
          <p:cNvPr id="303" name="Google Shape;303;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 name="Google Shape;306;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 name="Google Shape;307;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85"/>
        <p:cNvGrpSpPr/>
        <p:nvPr/>
      </p:nvGrpSpPr>
      <p:grpSpPr>
        <a:xfrm>
          <a:off x="0" y="0"/>
          <a:ext cx="0" cy="0"/>
          <a:chOff x="0" y="0"/>
          <a:chExt cx="0" cy="0"/>
        </a:xfrm>
      </p:grpSpPr>
      <p:sp>
        <p:nvSpPr>
          <p:cNvPr id="386" name="Google Shape;386;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9" name="Google Shape;389;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0" name="Google Shape;390;p61"/>
          <p:cNvSpPr>
            <a:spLocks noGrp="1"/>
          </p:cNvSpPr>
          <p:nvPr>
            <p:ph type="pic" idx="2"/>
          </p:nvPr>
        </p:nvSpPr>
        <p:spPr>
          <a:xfrm>
            <a:off x="537883" y="2655094"/>
            <a:ext cx="2949000" cy="1740600"/>
          </a:xfrm>
          <a:prstGeom prst="rect">
            <a:avLst/>
          </a:prstGeom>
          <a:noFill/>
          <a:ln>
            <a:noFill/>
          </a:ln>
        </p:spPr>
      </p:sp>
      <p:sp>
        <p:nvSpPr>
          <p:cNvPr id="391" name="Google Shape;391;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1" name="Google Shape;49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98"/>
        <p:cNvGrpSpPr/>
        <p:nvPr/>
      </p:nvGrpSpPr>
      <p:grpSpPr>
        <a:xfrm>
          <a:off x="0" y="0"/>
          <a:ext cx="0" cy="0"/>
          <a:chOff x="0" y="0"/>
          <a:chExt cx="0" cy="0"/>
        </a:xfrm>
      </p:grpSpPr>
      <p:sp>
        <p:nvSpPr>
          <p:cNvPr id="499" name="Google Shape;499;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0" name="Google Shape;500;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 name="Google Shape;501;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2" name="Google Shape;502;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3" name="Google Shape;503;p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16" name="Google Shape;516;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7" name="Google Shape;517;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8" name="Google Shape;518;p8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19" name="Google Shape;519;p8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0" name="Google Shape;520;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1" name="Google Shape;521;p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4" name="Google Shape;524;p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5" name="Google Shape;525;p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1"/>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7" name="Google Shape;527;p81"/>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8" name="Google Shape;528;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2" name="Google Shape;532;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4" name="Google Shape;534;p8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5" name="Google Shape;535;p8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6" name="Google Shape;53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0" name="Google Shape;540;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1" name="Google Shape;541;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8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3" name="Google Shape;543;p8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4" name="Google Shape;54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8" name="Google Shape;548;p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9" name="Google Shape;549;p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8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1" name="Google Shape;551;p8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2" name="Google Shape;552;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3" name="Google Shape;553;p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4" name="Google Shape;554;p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3">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hyperlink" Target="https://files.ascd.org/staticfiles/ascd/pdf/journals/ed_lead/el200910_kohm_iceberg.pdf" TargetMode="External"/><Relationship Id="rId2" Type="http://schemas.openxmlformats.org/officeDocument/2006/relationships/notesSlide" Target="../notesSlides/notesSlide16.xml"/><Relationship Id="rId1" Type="http://schemas.openxmlformats.org/officeDocument/2006/relationships/slideLayout" Target="../slideLayouts/slideLayout69.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presentation/d/18DCzZXcojiwI-usc_u5vfzbvwsSDKjmQBcLngHZ2Hzc/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8.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8" Type="http://schemas.openxmlformats.org/officeDocument/2006/relationships/hyperlink" Target="https://docs.google.com/document/d/14rVOnGjIF-G_eC96FQvP5U8hY7VYsuiWfV89o8uKbeU/edit#bookmark=kix.303jeomlv29" TargetMode="External"/><Relationship Id="rId3" Type="http://schemas.openxmlformats.org/officeDocument/2006/relationships/hyperlink" Target="https://drive.google.com/file/d/1jRWsM-OCSDqIIoer68L-Jxbi71NnxFYl/view?usp=sharing" TargetMode="External"/><Relationship Id="rId7" Type="http://schemas.openxmlformats.org/officeDocument/2006/relationships/hyperlink" Target="https://docs.google.com/document/d/14rVOnGjIF-G_eC96FQvP5U8hY7VYsuiWfV89o8uKbeU/edit#bookmark=id.ix2eqdz7txru"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hyperlink" Target="https://docs.google.com/document/d/14rVOnGjIF-G_eC96FQvP5U8hY7VYsuiWfV89o8uKbeU/edit#bookmark=id.1tzh5aevagbl" TargetMode="External"/><Relationship Id="rId11" Type="http://schemas.openxmlformats.org/officeDocument/2006/relationships/image" Target="../media/image7.png"/><Relationship Id="rId5" Type="http://schemas.openxmlformats.org/officeDocument/2006/relationships/hyperlink" Target="https://docs.google.com/document/d/14rVOnGjIF-G_eC96FQvP5U8hY7VYsuiWfV89o8uKbeU/edit?usp=sharing" TargetMode="External"/><Relationship Id="rId10" Type="http://schemas.openxmlformats.org/officeDocument/2006/relationships/hyperlink" Target="https://docs.google.com/document/d/14rVOnGjIF-G_eC96FQvP5U8hY7VYsuiWfV89o8uKbeU/edit#bookmark=id.yljd5hfvuga8" TargetMode="External"/><Relationship Id="rId4" Type="http://schemas.openxmlformats.org/officeDocument/2006/relationships/hyperlink" Target="https://drive.google.com/drive/folders/1lVi0KGUqpgxATeWtPYxQBoMfntvhXd1D?usp=sharing" TargetMode="External"/><Relationship Id="rId9" Type="http://schemas.openxmlformats.org/officeDocument/2006/relationships/hyperlink" Target="https://docs.google.com/document/d/14rVOnGjIF-G_eC96FQvP5U8hY7VYsuiWfV89o8uKbeU/edit#bookmark=id.f35nqu90743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5.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9.xml"/><Relationship Id="rId5" Type="http://schemas.openxmlformats.org/officeDocument/2006/relationships/image" Target="../media/image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5"/>
          <p:cNvSpPr txBox="1">
            <a:spLocks noGrp="1"/>
          </p:cNvSpPr>
          <p:nvPr>
            <p:ph type="ctrTitle"/>
          </p:nvPr>
        </p:nvSpPr>
        <p:spPr>
          <a:xfrm>
            <a:off x="591550" y="1694575"/>
            <a:ext cx="8091300" cy="7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1"/>
              </a:buClr>
              <a:buSzPts val="4100"/>
              <a:buFont typeface="Calibri"/>
              <a:buNone/>
            </a:pPr>
            <a:r>
              <a:rPr lang="en" sz="3800"/>
              <a:t>TAPP Family Advocate Monthly Meeting</a:t>
            </a:r>
            <a:endParaRPr sz="3800"/>
          </a:p>
        </p:txBody>
      </p:sp>
      <p:sp>
        <p:nvSpPr>
          <p:cNvPr id="561" name="Google Shape;561;p85"/>
          <p:cNvSpPr txBox="1">
            <a:spLocks noGrp="1"/>
          </p:cNvSpPr>
          <p:nvPr>
            <p:ph type="subTitle" idx="1"/>
          </p:nvPr>
        </p:nvSpPr>
        <p:spPr>
          <a:xfrm>
            <a:off x="546150" y="2701550"/>
            <a:ext cx="8199300" cy="1800600"/>
          </a:xfrm>
          <a:prstGeom prst="rect">
            <a:avLst/>
          </a:prstGeom>
          <a:noFill/>
          <a:ln>
            <a:noFill/>
          </a:ln>
        </p:spPr>
        <p:txBody>
          <a:bodyPr spcFirstLastPara="1" wrap="square" lIns="68575" tIns="34275" rIns="68575" bIns="34275" anchor="t" anchorCtr="0">
            <a:normAutofit lnSpcReduction="20000"/>
          </a:bodyPr>
          <a:lstStyle/>
          <a:p>
            <a:pPr marL="0" lvl="0" indent="0" algn="ctr" rtl="0">
              <a:lnSpc>
                <a:spcPct val="90000"/>
              </a:lnSpc>
              <a:spcBef>
                <a:spcPts val="0"/>
              </a:spcBef>
              <a:spcAft>
                <a:spcPts val="0"/>
              </a:spcAft>
              <a:buClr>
                <a:schemeClr val="accent1"/>
              </a:buClr>
              <a:buSzPts val="1800"/>
              <a:buNone/>
            </a:pPr>
            <a:r>
              <a:rPr lang="en"/>
              <a:t>December 12, 2024 - 12:30-2:30PM</a:t>
            </a:r>
            <a:endParaRPr/>
          </a:p>
          <a:p>
            <a:pPr marL="0" lvl="0" indent="0" algn="ctr" rtl="0">
              <a:lnSpc>
                <a:spcPct val="90000"/>
              </a:lnSpc>
              <a:spcBef>
                <a:spcPts val="0"/>
              </a:spcBef>
              <a:spcAft>
                <a:spcPts val="0"/>
              </a:spcAft>
              <a:buClr>
                <a:schemeClr val="accent1"/>
              </a:buClr>
              <a:buSzPts val="1800"/>
              <a:buNone/>
            </a:pPr>
            <a:endParaRPr/>
          </a:p>
          <a:p>
            <a:pPr marL="0" lvl="0" indent="0" algn="l" rtl="0">
              <a:lnSpc>
                <a:spcPct val="90000"/>
              </a:lnSpc>
              <a:spcBef>
                <a:spcPts val="0"/>
              </a:spcBef>
              <a:spcAft>
                <a:spcPts val="0"/>
              </a:spcAft>
              <a:buClr>
                <a:schemeClr val="accent1"/>
              </a:buClr>
              <a:buSzPts val="1800"/>
              <a:buNone/>
            </a:pPr>
            <a:r>
              <a:rPr lang="en" sz="2000" b="1"/>
              <a:t>✅ Welcome! Please say hello to your colleagues in the Zoom. Rename yourself to your Name, school district initials, Tribal Partner(s), and pronouns. </a:t>
            </a:r>
            <a:endParaRPr sz="2000" b="1"/>
          </a:p>
          <a:p>
            <a:pPr marL="0" lvl="0" indent="0" algn="l" rtl="0">
              <a:lnSpc>
                <a:spcPct val="90000"/>
              </a:lnSpc>
              <a:spcBef>
                <a:spcPts val="0"/>
              </a:spcBef>
              <a:spcAft>
                <a:spcPts val="0"/>
              </a:spcAft>
              <a:buClr>
                <a:schemeClr val="accent1"/>
              </a:buClr>
              <a:buSzPts val="1800"/>
              <a:buNone/>
            </a:pPr>
            <a:r>
              <a:rPr lang="en" sz="2000" b="1"/>
              <a:t>✅ </a:t>
            </a:r>
            <a:r>
              <a:rPr lang="en" sz="2000">
                <a:highlight>
                  <a:srgbClr val="F0F4E6"/>
                </a:highlight>
              </a:rPr>
              <a:t>Materials Needed - Street Data book, Writing utensils, notebook, ambo (water), snacks, reading glasses, any other materials to help you feel comfortable.</a:t>
            </a:r>
            <a:endParaRPr sz="2000">
              <a:highlight>
                <a:srgbClr val="F0F4E6"/>
              </a:highlight>
            </a:endParaRPr>
          </a:p>
        </p:txBody>
      </p:sp>
      <p:sp>
        <p:nvSpPr>
          <p:cNvPr id="562" name="Google Shape;562;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563" name="Google Shape;563;p85"/>
          <p:cNvPicPr preferRelativeResize="0"/>
          <p:nvPr/>
        </p:nvPicPr>
        <p:blipFill>
          <a:blip r:embed="rId3">
            <a:alphaModFix/>
          </a:blip>
          <a:stretch>
            <a:fillRect/>
          </a:stretch>
        </p:blipFill>
        <p:spPr>
          <a:xfrm>
            <a:off x="1006475" y="379225"/>
            <a:ext cx="1873250" cy="1246550"/>
          </a:xfrm>
          <a:prstGeom prst="rect">
            <a:avLst/>
          </a:prstGeom>
          <a:noFill/>
          <a:ln>
            <a:noFill/>
          </a:ln>
        </p:spPr>
      </p:pic>
      <p:sp>
        <p:nvSpPr>
          <p:cNvPr id="564" name="Google Shape;564;p85"/>
          <p:cNvSpPr txBox="1"/>
          <p:nvPr/>
        </p:nvSpPr>
        <p:spPr>
          <a:xfrm>
            <a:off x="1320200" y="675625"/>
            <a:ext cx="14055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lt1"/>
                </a:solidFill>
                <a:latin typeface="Calibri"/>
                <a:ea typeface="Calibri"/>
                <a:cs typeface="Calibri"/>
                <a:sym typeface="Calibri"/>
              </a:rPr>
              <a:t>Saturday Dec 21</a:t>
            </a:r>
            <a:endParaRPr sz="1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9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Systemic Change - What is it?</a:t>
            </a:r>
            <a:endParaRPr/>
          </a:p>
        </p:txBody>
      </p:sp>
      <p:sp>
        <p:nvSpPr>
          <p:cNvPr id="652" name="Google Shape;652;p94"/>
          <p:cNvSpPr txBox="1"/>
          <p:nvPr/>
        </p:nvSpPr>
        <p:spPr>
          <a:xfrm>
            <a:off x="688500" y="1456825"/>
            <a:ext cx="7795200" cy="29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Calibri"/>
                <a:ea typeface="Calibri"/>
                <a:cs typeface="Calibri"/>
                <a:sym typeface="Calibri"/>
              </a:rPr>
              <a:t>Sustainable, long-lasting changes </a:t>
            </a:r>
            <a:r>
              <a:rPr lang="en" sz="2200">
                <a:solidFill>
                  <a:schemeClr val="dk1"/>
                </a:solidFill>
                <a:latin typeface="Calibri"/>
                <a:ea typeface="Calibri"/>
                <a:cs typeface="Calibri"/>
                <a:sym typeface="Calibri"/>
              </a:rPr>
              <a:t>at a </a:t>
            </a:r>
            <a:r>
              <a:rPr lang="en" sz="2200" b="1">
                <a:solidFill>
                  <a:schemeClr val="dk1"/>
                </a:solidFill>
                <a:latin typeface="Calibri"/>
                <a:ea typeface="Calibri"/>
                <a:cs typeface="Calibri"/>
                <a:sym typeface="Calibri"/>
              </a:rPr>
              <a:t>systemwide level - </a:t>
            </a:r>
            <a:r>
              <a:rPr lang="en" sz="2200">
                <a:solidFill>
                  <a:schemeClr val="dk1"/>
                </a:solidFill>
                <a:latin typeface="Calibri"/>
                <a:ea typeface="Calibri"/>
                <a:cs typeface="Calibri"/>
                <a:sym typeface="Calibri"/>
              </a:rPr>
              <a:t>district, school, department, classroom - </a:t>
            </a:r>
            <a:r>
              <a:rPr lang="en" sz="2200" b="1">
                <a:solidFill>
                  <a:schemeClr val="dk1"/>
                </a:solidFill>
                <a:latin typeface="Calibri"/>
                <a:ea typeface="Calibri"/>
                <a:cs typeface="Calibri"/>
                <a:sym typeface="Calibri"/>
              </a:rPr>
              <a:t>that alter the status quo, including outcomes and people’s experiences in and with the system.</a:t>
            </a:r>
            <a:endParaRPr sz="2200" b="1">
              <a:solidFill>
                <a:schemeClr val="dk1"/>
              </a:solidFill>
              <a:latin typeface="Calibri"/>
              <a:ea typeface="Calibri"/>
              <a:cs typeface="Calibri"/>
              <a:sym typeface="Calibri"/>
            </a:endParaRPr>
          </a:p>
          <a:p>
            <a:pPr marL="0" lvl="0" indent="0" algn="l" rtl="0">
              <a:spcBef>
                <a:spcPts val="0"/>
              </a:spcBef>
              <a:spcAft>
                <a:spcPts val="0"/>
              </a:spcAft>
              <a:buNone/>
            </a:pP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en" sz="2200">
                <a:solidFill>
                  <a:schemeClr val="dk1"/>
                </a:solidFill>
                <a:latin typeface="Calibri"/>
                <a:ea typeface="Calibri"/>
                <a:cs typeface="Calibri"/>
                <a:sym typeface="Calibri"/>
              </a:rPr>
              <a:t>Systemic change requires shifts in the structures of a system and how it operates. This includes changes in the system’s values, policies, resources, practices, relationships, and power structures.</a:t>
            </a:r>
            <a:endParaRPr sz="2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95"/>
          <p:cNvPicPr preferRelativeResize="0"/>
          <p:nvPr/>
        </p:nvPicPr>
        <p:blipFill>
          <a:blip r:embed="rId3">
            <a:alphaModFix/>
          </a:blip>
          <a:stretch>
            <a:fillRect/>
          </a:stretch>
        </p:blipFill>
        <p:spPr>
          <a:xfrm>
            <a:off x="2646650" y="117675"/>
            <a:ext cx="6441326" cy="4803575"/>
          </a:xfrm>
          <a:prstGeom prst="rect">
            <a:avLst/>
          </a:prstGeom>
          <a:noFill/>
          <a:ln>
            <a:noFill/>
          </a:ln>
        </p:spPr>
      </p:pic>
      <p:sp>
        <p:nvSpPr>
          <p:cNvPr id="658" name="Google Shape;658;p95"/>
          <p:cNvSpPr txBox="1"/>
          <p:nvPr/>
        </p:nvSpPr>
        <p:spPr>
          <a:xfrm>
            <a:off x="213125" y="246575"/>
            <a:ext cx="2362500" cy="4674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accent2"/>
                </a:solidFill>
                <a:latin typeface="Calibri"/>
                <a:ea typeface="Calibri"/>
                <a:cs typeface="Calibri"/>
                <a:sym typeface="Calibri"/>
              </a:rPr>
              <a:t>Turn to pages 32-33</a:t>
            </a:r>
            <a:endParaRPr sz="1600" b="1">
              <a:solidFill>
                <a:schemeClr val="accent2"/>
              </a:solidFill>
              <a:latin typeface="Calibri"/>
              <a:ea typeface="Calibri"/>
              <a:cs typeface="Calibri"/>
              <a:sym typeface="Calibri"/>
            </a:endParaRPr>
          </a:p>
          <a:p>
            <a:pPr marL="0" lvl="0" indent="0" algn="l" rtl="0">
              <a:spcBef>
                <a:spcPts val="0"/>
              </a:spcBef>
              <a:spcAft>
                <a:spcPts val="0"/>
              </a:spcAft>
              <a:buNone/>
            </a:pPr>
            <a:r>
              <a:rPr lang="en" sz="1600">
                <a:solidFill>
                  <a:schemeClr val="dk1"/>
                </a:solidFill>
                <a:latin typeface="Calibri"/>
                <a:ea typeface="Calibri"/>
                <a:cs typeface="Calibri"/>
                <a:sym typeface="Calibri"/>
              </a:rPr>
              <a:t>First, READ the chart, jotting notes as you go along in response to the three questions below.</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600" b="1">
              <a:solidFill>
                <a:schemeClr val="accent2"/>
              </a:solidFill>
              <a:latin typeface="Calibri"/>
              <a:ea typeface="Calibri"/>
              <a:cs typeface="Calibri"/>
              <a:sym typeface="Calibri"/>
            </a:endParaRPr>
          </a:p>
          <a:p>
            <a:pPr marL="0" lvl="0" indent="0" algn="l" rtl="0">
              <a:spcBef>
                <a:spcPts val="0"/>
              </a:spcBef>
              <a:spcAft>
                <a:spcPts val="0"/>
              </a:spcAft>
              <a:buNone/>
            </a:pPr>
            <a:r>
              <a:rPr lang="en" sz="1500">
                <a:solidFill>
                  <a:schemeClr val="dk1"/>
                </a:solidFill>
                <a:latin typeface="Calibri"/>
                <a:ea typeface="Calibri"/>
                <a:cs typeface="Calibri"/>
                <a:sym typeface="Calibri"/>
              </a:rPr>
              <a:t>-Which traps and tropes  </a:t>
            </a:r>
            <a:r>
              <a:rPr lang="en" sz="1500" b="1">
                <a:solidFill>
                  <a:schemeClr val="accent1"/>
                </a:solidFill>
                <a:latin typeface="Calibri"/>
                <a:ea typeface="Calibri"/>
                <a:cs typeface="Calibri"/>
                <a:sym typeface="Calibri"/>
              </a:rPr>
              <a:t>sound or feel familiar</a:t>
            </a:r>
            <a:r>
              <a:rPr lang="en" sz="1500">
                <a:solidFill>
                  <a:schemeClr val="dk1"/>
                </a:solidFill>
                <a:latin typeface="Calibri"/>
                <a:ea typeface="Calibri"/>
                <a:cs typeface="Calibri"/>
                <a:sym typeface="Calibri"/>
              </a:rPr>
              <a:t> to you?</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 sz="1500">
                <a:solidFill>
                  <a:schemeClr val="dk1"/>
                </a:solidFill>
                <a:latin typeface="Calibri"/>
                <a:ea typeface="Calibri"/>
                <a:cs typeface="Calibri"/>
                <a:sym typeface="Calibri"/>
              </a:rPr>
              <a:t>-</a:t>
            </a:r>
            <a:r>
              <a:rPr lang="en" sz="1500" b="1">
                <a:solidFill>
                  <a:srgbClr val="DC5626"/>
                </a:solidFill>
                <a:latin typeface="Calibri"/>
                <a:ea typeface="Calibri"/>
                <a:cs typeface="Calibri"/>
                <a:sym typeface="Calibri"/>
              </a:rPr>
              <a:t>Where do you see</a:t>
            </a:r>
            <a:r>
              <a:rPr lang="en" sz="1500">
                <a:solidFill>
                  <a:schemeClr val="dk1"/>
                </a:solidFill>
                <a:latin typeface="Calibri"/>
                <a:ea typeface="Calibri"/>
                <a:cs typeface="Calibri"/>
                <a:sym typeface="Calibri"/>
              </a:rPr>
              <a:t> a trap or trope playing out in your school or organizational context?</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 sz="1500">
                <a:solidFill>
                  <a:schemeClr val="dk1"/>
                </a:solidFill>
                <a:latin typeface="Calibri"/>
                <a:ea typeface="Calibri"/>
                <a:cs typeface="Calibri"/>
                <a:sym typeface="Calibri"/>
              </a:rPr>
              <a:t>-What traps or tropes </a:t>
            </a:r>
            <a:r>
              <a:rPr lang="en" sz="1500" b="1">
                <a:solidFill>
                  <a:schemeClr val="accent2"/>
                </a:solidFill>
                <a:latin typeface="Calibri"/>
                <a:ea typeface="Calibri"/>
                <a:cs typeface="Calibri"/>
                <a:sym typeface="Calibri"/>
              </a:rPr>
              <a:t>might students and families identify in your context</a:t>
            </a:r>
            <a:r>
              <a:rPr lang="en" sz="1500">
                <a:solidFill>
                  <a:schemeClr val="dk1"/>
                </a:solidFill>
                <a:latin typeface="Calibri"/>
                <a:ea typeface="Calibri"/>
                <a:cs typeface="Calibri"/>
                <a:sym typeface="Calibri"/>
              </a:rPr>
              <a:t>? Are they the same or different from the ones you identified? Why might that be?</a:t>
            </a:r>
            <a:endParaRPr sz="15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9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Systemic Change - What is it?</a:t>
            </a:r>
            <a:endParaRPr/>
          </a:p>
        </p:txBody>
      </p:sp>
      <p:sp>
        <p:nvSpPr>
          <p:cNvPr id="664" name="Google Shape;664;p96"/>
          <p:cNvSpPr txBox="1"/>
          <p:nvPr/>
        </p:nvSpPr>
        <p:spPr>
          <a:xfrm>
            <a:off x="688500" y="1456825"/>
            <a:ext cx="7795200" cy="29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Calibri"/>
                <a:ea typeface="Calibri"/>
                <a:cs typeface="Calibri"/>
                <a:sym typeface="Calibri"/>
              </a:rPr>
              <a:t>Sustainable, long-lasting changes </a:t>
            </a:r>
            <a:r>
              <a:rPr lang="en" sz="2200">
                <a:solidFill>
                  <a:schemeClr val="dk1"/>
                </a:solidFill>
                <a:latin typeface="Calibri"/>
                <a:ea typeface="Calibri"/>
                <a:cs typeface="Calibri"/>
                <a:sym typeface="Calibri"/>
              </a:rPr>
              <a:t>at a </a:t>
            </a:r>
            <a:r>
              <a:rPr lang="en" sz="2200" b="1">
                <a:solidFill>
                  <a:schemeClr val="dk1"/>
                </a:solidFill>
                <a:latin typeface="Calibri"/>
                <a:ea typeface="Calibri"/>
                <a:cs typeface="Calibri"/>
                <a:sym typeface="Calibri"/>
              </a:rPr>
              <a:t>systemwide level - </a:t>
            </a:r>
            <a:r>
              <a:rPr lang="en" sz="2200">
                <a:solidFill>
                  <a:schemeClr val="dk1"/>
                </a:solidFill>
                <a:latin typeface="Calibri"/>
                <a:ea typeface="Calibri"/>
                <a:cs typeface="Calibri"/>
                <a:sym typeface="Calibri"/>
              </a:rPr>
              <a:t>district, school, department, classroom - </a:t>
            </a:r>
            <a:r>
              <a:rPr lang="en" sz="2200" b="1">
                <a:solidFill>
                  <a:schemeClr val="dk1"/>
                </a:solidFill>
                <a:latin typeface="Calibri"/>
                <a:ea typeface="Calibri"/>
                <a:cs typeface="Calibri"/>
                <a:sym typeface="Calibri"/>
              </a:rPr>
              <a:t>that alter the status quo, including outcomes and people’s experiences in and with the system.</a:t>
            </a:r>
            <a:endParaRPr sz="2200" b="1">
              <a:solidFill>
                <a:schemeClr val="dk1"/>
              </a:solidFill>
              <a:latin typeface="Calibri"/>
              <a:ea typeface="Calibri"/>
              <a:cs typeface="Calibri"/>
              <a:sym typeface="Calibri"/>
            </a:endParaRPr>
          </a:p>
          <a:p>
            <a:pPr marL="0" lvl="0" indent="0" algn="l" rtl="0">
              <a:spcBef>
                <a:spcPts val="0"/>
              </a:spcBef>
              <a:spcAft>
                <a:spcPts val="0"/>
              </a:spcAft>
              <a:buNone/>
            </a:pP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en" sz="2200">
                <a:solidFill>
                  <a:schemeClr val="dk1"/>
                </a:solidFill>
                <a:latin typeface="Calibri"/>
                <a:ea typeface="Calibri"/>
                <a:cs typeface="Calibri"/>
                <a:sym typeface="Calibri"/>
              </a:rPr>
              <a:t>Systemic change requires shifts in the structures of a system and how it operates. This includes changes in the system’s values, policies, resources, practices, relationships, and power structures.</a:t>
            </a:r>
            <a:endParaRPr sz="2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Google Shape;669;p97"/>
          <p:cNvPicPr preferRelativeResize="0"/>
          <p:nvPr/>
        </p:nvPicPr>
        <p:blipFill>
          <a:blip r:embed="rId3">
            <a:alphaModFix/>
          </a:blip>
          <a:stretch>
            <a:fillRect/>
          </a:stretch>
        </p:blipFill>
        <p:spPr>
          <a:xfrm>
            <a:off x="258913" y="301631"/>
            <a:ext cx="8626176" cy="1327443"/>
          </a:xfrm>
          <a:prstGeom prst="rect">
            <a:avLst/>
          </a:prstGeom>
          <a:noFill/>
          <a:ln>
            <a:noFill/>
          </a:ln>
        </p:spPr>
      </p:pic>
      <p:sp>
        <p:nvSpPr>
          <p:cNvPr id="670" name="Google Shape;670;p97"/>
          <p:cNvSpPr txBox="1"/>
          <p:nvPr/>
        </p:nvSpPr>
        <p:spPr>
          <a:xfrm>
            <a:off x="507725" y="1883300"/>
            <a:ext cx="8269800" cy="1971300"/>
          </a:xfrm>
          <a:prstGeom prst="rect">
            <a:avLst/>
          </a:prstGeom>
          <a:solidFill>
            <a:srgbClr val="E7F5F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latin typeface="Calibri"/>
                <a:ea typeface="Calibri"/>
                <a:cs typeface="Calibri"/>
                <a:sym typeface="Calibri"/>
              </a:rPr>
              <a:t>Step 1 - </a:t>
            </a:r>
            <a:endParaRPr sz="1800" b="1"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Open your </a:t>
            </a:r>
            <a:r>
              <a:rPr lang="en" sz="1800" u="sng" dirty="0">
                <a:solidFill>
                  <a:schemeClr val="hlink"/>
                </a:solidFill>
                <a:latin typeface="Calibri"/>
                <a:ea typeface="Calibri"/>
                <a:cs typeface="Calibri"/>
                <a:sym typeface="Calibri"/>
              </a:rPr>
              <a:t>TAPP Dashboard</a:t>
            </a:r>
            <a:r>
              <a:rPr lang="en"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Toggle to the Strategy Tracking Log</a:t>
            </a: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Identify a Root Cause from the purple section you want to workshop today. </a:t>
            </a: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Copy it into the </a:t>
            </a:r>
            <a:r>
              <a:rPr lang="en" sz="1800" u="sng" dirty="0">
                <a:solidFill>
                  <a:schemeClr val="hlink"/>
                </a:solidFill>
                <a:latin typeface="Calibri"/>
                <a:ea typeface="Calibri"/>
                <a:cs typeface="Calibri"/>
                <a:sym typeface="Calibri"/>
              </a:rPr>
              <a:t>Padlet</a:t>
            </a:r>
            <a:r>
              <a:rPr lang="en" sz="1800" dirty="0">
                <a:solidFill>
                  <a:schemeClr val="dk1"/>
                </a:solidFill>
                <a:latin typeface="Calibri"/>
                <a:ea typeface="Calibri"/>
                <a:cs typeface="Calibri"/>
                <a:sym typeface="Calibri"/>
              </a:rPr>
              <a:t> by clicking on the three dots of the prompt “Highest Priority Root Cause” and select “Edit Post”.</a:t>
            </a:r>
            <a:endParaRPr sz="1800" dirty="0">
              <a:solidFill>
                <a:schemeClr val="dk1"/>
              </a:solidFill>
              <a:latin typeface="Calibri"/>
              <a:ea typeface="Calibri"/>
              <a:cs typeface="Calibri"/>
              <a:sym typeface="Calibri"/>
            </a:endParaRPr>
          </a:p>
        </p:txBody>
      </p:sp>
      <p:pic>
        <p:nvPicPr>
          <p:cNvPr id="671" name="Google Shape;671;p97"/>
          <p:cNvPicPr preferRelativeResize="0"/>
          <p:nvPr/>
        </p:nvPicPr>
        <p:blipFill>
          <a:blip r:embed="rId4">
            <a:alphaModFix/>
          </a:blip>
          <a:stretch>
            <a:fillRect/>
          </a:stretch>
        </p:blipFill>
        <p:spPr>
          <a:xfrm>
            <a:off x="5235800" y="3421413"/>
            <a:ext cx="2857500" cy="1495425"/>
          </a:xfrm>
          <a:prstGeom prst="rect">
            <a:avLst/>
          </a:prstGeom>
          <a:noFill/>
          <a:ln>
            <a:noFill/>
          </a:ln>
        </p:spPr>
      </p:pic>
      <p:sp>
        <p:nvSpPr>
          <p:cNvPr id="672" name="Google Shape;672;p97"/>
          <p:cNvSpPr/>
          <p:nvPr/>
        </p:nvSpPr>
        <p:spPr>
          <a:xfrm>
            <a:off x="7585600" y="3421425"/>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98"/>
          <p:cNvSpPr txBox="1">
            <a:spLocks noGrp="1"/>
          </p:cNvSpPr>
          <p:nvPr>
            <p:ph type="body" idx="1"/>
          </p:nvPr>
        </p:nvSpPr>
        <p:spPr>
          <a:xfrm>
            <a:off x="4499403" y="1529975"/>
            <a:ext cx="4175700" cy="30819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None/>
            </a:pPr>
            <a:r>
              <a:rPr lang="en" sz="2000" b="1">
                <a:solidFill>
                  <a:schemeClr val="accent2"/>
                </a:solidFill>
              </a:rPr>
              <a:t>5 minutes </a:t>
            </a:r>
            <a:r>
              <a:rPr lang="en" sz="2000"/>
              <a:t>- </a:t>
            </a:r>
            <a:r>
              <a:rPr lang="en" sz="2000" b="1">
                <a:solidFill>
                  <a:schemeClr val="accent5"/>
                </a:solidFill>
              </a:rPr>
              <a:t>Read with a pen in hand.</a:t>
            </a:r>
            <a:endParaRPr sz="2000" b="1">
              <a:solidFill>
                <a:schemeClr val="accent5"/>
              </a:solidFill>
            </a:endParaRPr>
          </a:p>
          <a:p>
            <a:pPr marL="0" lvl="0" indent="0" algn="l" rtl="0">
              <a:lnSpc>
                <a:spcPct val="70000"/>
              </a:lnSpc>
              <a:spcBef>
                <a:spcPts val="800"/>
              </a:spcBef>
              <a:spcAft>
                <a:spcPts val="0"/>
              </a:spcAft>
              <a:buNone/>
            </a:pPr>
            <a:r>
              <a:rPr lang="en" sz="2000"/>
              <a:t>Pages 74-76 provide a high level overview of the Equity Transformation Cycle.</a:t>
            </a:r>
            <a:endParaRPr sz="2000"/>
          </a:p>
          <a:p>
            <a:pPr marL="0" lvl="0" indent="0" algn="l" rtl="0">
              <a:lnSpc>
                <a:spcPct val="70000"/>
              </a:lnSpc>
              <a:spcBef>
                <a:spcPts val="800"/>
              </a:spcBef>
              <a:spcAft>
                <a:spcPts val="0"/>
              </a:spcAft>
              <a:buNone/>
            </a:pPr>
            <a:endParaRPr sz="800"/>
          </a:p>
          <a:p>
            <a:pPr marL="0" lvl="0" indent="0" algn="l" rtl="0">
              <a:lnSpc>
                <a:spcPct val="70000"/>
              </a:lnSpc>
              <a:spcBef>
                <a:spcPts val="800"/>
              </a:spcBef>
              <a:spcAft>
                <a:spcPts val="0"/>
              </a:spcAft>
              <a:buNone/>
            </a:pPr>
            <a:r>
              <a:rPr lang="en" sz="2000"/>
              <a:t>Study the graphic and then read the two pages to help shape how this is a mental and collaborative model for “systemic change”.</a:t>
            </a:r>
            <a:endParaRPr sz="2000"/>
          </a:p>
          <a:p>
            <a:pPr marL="0" lvl="0" indent="0" algn="l" rtl="0">
              <a:lnSpc>
                <a:spcPct val="70000"/>
              </a:lnSpc>
              <a:spcBef>
                <a:spcPts val="800"/>
              </a:spcBef>
              <a:spcAft>
                <a:spcPts val="0"/>
              </a:spcAft>
              <a:buNone/>
            </a:pPr>
            <a:endParaRPr sz="2000"/>
          </a:p>
          <a:p>
            <a:pPr marL="0" lvl="0" indent="0" algn="l" rtl="0">
              <a:lnSpc>
                <a:spcPct val="70000"/>
              </a:lnSpc>
              <a:spcBef>
                <a:spcPts val="800"/>
              </a:spcBef>
              <a:spcAft>
                <a:spcPts val="0"/>
              </a:spcAft>
              <a:buNone/>
            </a:pPr>
            <a:r>
              <a:rPr lang="en" sz="2000"/>
              <a:t>Identify powerful or compelling statements to share with the group.</a:t>
            </a:r>
            <a:endParaRPr sz="2000"/>
          </a:p>
        </p:txBody>
      </p:sp>
      <p:sp>
        <p:nvSpPr>
          <p:cNvPr id="678" name="Google Shape;678;p9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Quick Read - Equity Transformation Cycle</a:t>
            </a:r>
            <a:endParaRPr/>
          </a:p>
        </p:txBody>
      </p:sp>
      <p:pic>
        <p:nvPicPr>
          <p:cNvPr id="679" name="Google Shape;679;p98"/>
          <p:cNvPicPr preferRelativeResize="0"/>
          <p:nvPr/>
        </p:nvPicPr>
        <p:blipFill>
          <a:blip r:embed="rId3">
            <a:alphaModFix/>
          </a:blip>
          <a:stretch>
            <a:fillRect/>
          </a:stretch>
        </p:blipFill>
        <p:spPr>
          <a:xfrm>
            <a:off x="350825" y="1744150"/>
            <a:ext cx="3902275" cy="2439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99"/>
          <p:cNvSpPr txBox="1">
            <a:spLocks noGrp="1"/>
          </p:cNvSpPr>
          <p:nvPr>
            <p:ph type="body" idx="1"/>
          </p:nvPr>
        </p:nvSpPr>
        <p:spPr>
          <a:xfrm>
            <a:off x="3950300" y="363800"/>
            <a:ext cx="4818600" cy="4318800"/>
          </a:xfrm>
          <a:prstGeom prst="rect">
            <a:avLst/>
          </a:prstGeom>
        </p:spPr>
        <p:txBody>
          <a:bodyPr spcFirstLastPara="1" wrap="square" lIns="68575" tIns="34275" rIns="68575" bIns="34275" anchor="t" anchorCtr="0">
            <a:normAutofit lnSpcReduction="20000"/>
          </a:bodyPr>
          <a:lstStyle/>
          <a:p>
            <a:pPr marL="0" lvl="0" indent="0" algn="l" rtl="0">
              <a:spcBef>
                <a:spcPts val="800"/>
              </a:spcBef>
              <a:spcAft>
                <a:spcPts val="0"/>
              </a:spcAft>
              <a:buNone/>
            </a:pPr>
            <a:r>
              <a:rPr lang="en" b="1"/>
              <a:t>3 Minutes</a:t>
            </a:r>
            <a:endParaRPr b="1"/>
          </a:p>
          <a:p>
            <a:pPr marL="0" lvl="0" indent="0" algn="l" rtl="0">
              <a:spcBef>
                <a:spcPts val="800"/>
              </a:spcBef>
              <a:spcAft>
                <a:spcPts val="0"/>
              </a:spcAft>
              <a:buNone/>
            </a:pPr>
            <a:r>
              <a:rPr lang="en"/>
              <a:t>The “Uncover” stage of the Equity Transformation Cycle is where we start surfacing our root causes by listening deeply to the people and groups we serve.</a:t>
            </a:r>
            <a:endParaRPr/>
          </a:p>
          <a:p>
            <a:pPr marL="0" lvl="0" indent="0" algn="l" rtl="0">
              <a:spcBef>
                <a:spcPts val="800"/>
              </a:spcBef>
              <a:spcAft>
                <a:spcPts val="0"/>
              </a:spcAft>
              <a:buNone/>
            </a:pPr>
            <a:endParaRPr/>
          </a:p>
          <a:p>
            <a:pPr marL="0" lvl="0" indent="0" algn="l" rtl="0">
              <a:spcBef>
                <a:spcPts val="800"/>
              </a:spcBef>
              <a:spcAft>
                <a:spcPts val="0"/>
              </a:spcAft>
              <a:buNone/>
            </a:pPr>
            <a:r>
              <a:rPr lang="en" b="1">
                <a:solidFill>
                  <a:schemeClr val="accent1"/>
                </a:solidFill>
              </a:rPr>
              <a:t>Read page 86 to the </a:t>
            </a:r>
            <a:r>
              <a:rPr lang="en" b="1" u="sng">
                <a:solidFill>
                  <a:schemeClr val="accent1"/>
                </a:solidFill>
              </a:rPr>
              <a:t>first paragraph on page 8</a:t>
            </a:r>
            <a:r>
              <a:rPr lang="en" b="1">
                <a:solidFill>
                  <a:schemeClr val="accent1"/>
                </a:solidFill>
              </a:rPr>
              <a:t>7</a:t>
            </a:r>
            <a:r>
              <a:rPr lang="en"/>
              <a:t>.</a:t>
            </a:r>
            <a:endParaRPr/>
          </a:p>
          <a:p>
            <a:pPr marL="0" lvl="0" indent="0" algn="l" rtl="0">
              <a:spcBef>
                <a:spcPts val="800"/>
              </a:spcBef>
              <a:spcAft>
                <a:spcPts val="0"/>
              </a:spcAft>
              <a:buNone/>
            </a:pPr>
            <a:r>
              <a:rPr lang="en"/>
              <a:t>While you read, track the most important attributes of this stage as you “uncover” root causes of chronic absenteeism.</a:t>
            </a:r>
            <a:endParaRPr/>
          </a:p>
          <a:p>
            <a:pPr marL="0" lvl="0" indent="0" algn="l" rtl="0">
              <a:spcBef>
                <a:spcPts val="800"/>
              </a:spcBef>
              <a:spcAft>
                <a:spcPts val="0"/>
              </a:spcAft>
              <a:buNone/>
            </a:pPr>
            <a:r>
              <a:rPr lang="en"/>
              <a:t>Also, what are tactics you use to collect street data to examine for root causes.</a:t>
            </a:r>
            <a:endParaRPr/>
          </a:p>
          <a:p>
            <a:pPr marL="0" lvl="0" indent="0" algn="l" rtl="0">
              <a:spcBef>
                <a:spcPts val="800"/>
              </a:spcBef>
              <a:spcAft>
                <a:spcPts val="0"/>
              </a:spcAft>
              <a:buNone/>
            </a:pPr>
            <a:endParaRPr/>
          </a:p>
          <a:p>
            <a:pPr marL="0" lvl="0" indent="0" algn="l" rtl="0">
              <a:spcBef>
                <a:spcPts val="800"/>
              </a:spcBef>
              <a:spcAft>
                <a:spcPts val="0"/>
              </a:spcAft>
              <a:buNone/>
            </a:pPr>
            <a:r>
              <a:rPr lang="en" i="1"/>
              <a:t>Note: After this reflection, have a whole-group discussion. Then, we will all engage in the Iceberg activity, while also using pieces from Peeling the Onion.</a:t>
            </a:r>
            <a:endParaRPr i="1"/>
          </a:p>
        </p:txBody>
      </p:sp>
      <p:sp>
        <p:nvSpPr>
          <p:cNvPr id="685" name="Google Shape;685;p99"/>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Uncover: The Mindset of Curiosity</a:t>
            </a:r>
            <a:endParaRPr/>
          </a:p>
        </p:txBody>
      </p:sp>
      <p:pic>
        <p:nvPicPr>
          <p:cNvPr id="686" name="Google Shape;686;p99"/>
          <p:cNvPicPr preferRelativeResize="0"/>
          <p:nvPr/>
        </p:nvPicPr>
        <p:blipFill>
          <a:blip r:embed="rId3">
            <a:alphaModFix/>
          </a:blip>
          <a:stretch>
            <a:fillRect/>
          </a:stretch>
        </p:blipFill>
        <p:spPr>
          <a:xfrm>
            <a:off x="345325" y="2217250"/>
            <a:ext cx="3277551" cy="2049150"/>
          </a:xfrm>
          <a:prstGeom prst="rect">
            <a:avLst/>
          </a:prstGeom>
          <a:noFill/>
          <a:ln>
            <a:noFill/>
          </a:ln>
        </p:spPr>
      </p:pic>
      <p:sp>
        <p:nvSpPr>
          <p:cNvPr id="687" name="Google Shape;687;p99"/>
          <p:cNvSpPr/>
          <p:nvPr/>
        </p:nvSpPr>
        <p:spPr>
          <a:xfrm>
            <a:off x="2375100" y="2977825"/>
            <a:ext cx="1468800" cy="52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00"/>
          <p:cNvSpPr txBox="1">
            <a:spLocks noGrp="1"/>
          </p:cNvSpPr>
          <p:nvPr>
            <p:ph type="body" idx="1"/>
          </p:nvPr>
        </p:nvSpPr>
        <p:spPr>
          <a:xfrm>
            <a:off x="6148825" y="1774575"/>
            <a:ext cx="2769000" cy="2062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600"/>
              <a:t>The </a:t>
            </a:r>
            <a:r>
              <a:rPr lang="en" sz="1600" u="sng">
                <a:solidFill>
                  <a:schemeClr val="hlink"/>
                </a:solidFill>
                <a:hlinkClick r:id="rId3"/>
              </a:rPr>
              <a:t>Iceberg Model</a:t>
            </a:r>
            <a:r>
              <a:rPr lang="en" sz="1600"/>
              <a:t> is a systems thinking tool designed to help an individual or group discover the patterns of behavior, supporting structures, and mental models that underlie a particular event – in our case – a particular Root Cause. </a:t>
            </a:r>
            <a:endParaRPr sz="1600"/>
          </a:p>
        </p:txBody>
      </p:sp>
      <p:pic>
        <p:nvPicPr>
          <p:cNvPr id="693" name="Google Shape;693;p100"/>
          <p:cNvPicPr preferRelativeResize="0"/>
          <p:nvPr/>
        </p:nvPicPr>
        <p:blipFill>
          <a:blip r:embed="rId4">
            <a:alphaModFix/>
          </a:blip>
          <a:stretch>
            <a:fillRect/>
          </a:stretch>
        </p:blipFill>
        <p:spPr>
          <a:xfrm>
            <a:off x="253225" y="1249500"/>
            <a:ext cx="5895600" cy="3685900"/>
          </a:xfrm>
          <a:prstGeom prst="rect">
            <a:avLst/>
          </a:prstGeom>
          <a:noFill/>
          <a:ln>
            <a:noFill/>
          </a:ln>
        </p:spPr>
      </p:pic>
      <p:sp>
        <p:nvSpPr>
          <p:cNvPr id="694" name="Google Shape;694;p10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The Iceberg Protocol</a:t>
            </a:r>
            <a:endParaRPr/>
          </a:p>
        </p:txBody>
      </p:sp>
      <p:sp>
        <p:nvSpPr>
          <p:cNvPr id="695" name="Google Shape;695;p100"/>
          <p:cNvSpPr txBox="1"/>
          <p:nvPr/>
        </p:nvSpPr>
        <p:spPr>
          <a:xfrm>
            <a:off x="3706400" y="3366975"/>
            <a:ext cx="1133100" cy="2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dk1"/>
                </a:solidFill>
                <a:latin typeface="Calibri"/>
                <a:ea typeface="Calibri"/>
                <a:cs typeface="Calibri"/>
                <a:sym typeface="Calibri"/>
              </a:rPr>
              <a:t>policies, procedures</a:t>
            </a:r>
            <a:endParaRPr sz="800" b="1">
              <a:solidFill>
                <a:schemeClr val="dk1"/>
              </a:solidFill>
              <a:latin typeface="Calibri"/>
              <a:ea typeface="Calibri"/>
              <a:cs typeface="Calibri"/>
              <a:sym typeface="Calibri"/>
            </a:endParaRPr>
          </a:p>
        </p:txBody>
      </p:sp>
      <p:sp>
        <p:nvSpPr>
          <p:cNvPr id="696" name="Google Shape;696;p100"/>
          <p:cNvSpPr txBox="1"/>
          <p:nvPr/>
        </p:nvSpPr>
        <p:spPr>
          <a:xfrm>
            <a:off x="4243900" y="4135500"/>
            <a:ext cx="1288800" cy="242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alibri"/>
                <a:ea typeface="Calibri"/>
                <a:cs typeface="Calibri"/>
                <a:sym typeface="Calibri"/>
              </a:rPr>
              <a:t>supporting AI/AN+ students with positive attendance</a:t>
            </a:r>
            <a:endParaRPr sz="9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101"/>
          <p:cNvSpPr txBox="1">
            <a:spLocks noGrp="1"/>
          </p:cNvSpPr>
          <p:nvPr>
            <p:ph type="body" idx="1"/>
          </p:nvPr>
        </p:nvSpPr>
        <p:spPr>
          <a:xfrm>
            <a:off x="6286375" y="1369225"/>
            <a:ext cx="25416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600"/>
              <a:t>Turn a piece of paper sideways. Draw the Iceberg Protocol. </a:t>
            </a:r>
            <a:endParaRPr sz="1600"/>
          </a:p>
          <a:p>
            <a:pPr marL="0" lvl="0" indent="0" algn="l" rtl="0">
              <a:spcBef>
                <a:spcPts val="800"/>
              </a:spcBef>
              <a:spcAft>
                <a:spcPts val="0"/>
              </a:spcAft>
              <a:buNone/>
            </a:pPr>
            <a:r>
              <a:rPr lang="en" sz="1600"/>
              <a:t>Make it BIG (fill your paper), so you have lots of space to add your reflections and thoughts.</a:t>
            </a:r>
            <a:endParaRPr sz="1600"/>
          </a:p>
          <a:p>
            <a:pPr marL="0" lvl="0" indent="0" algn="l" rtl="0">
              <a:spcBef>
                <a:spcPts val="800"/>
              </a:spcBef>
              <a:spcAft>
                <a:spcPts val="0"/>
              </a:spcAft>
              <a:buNone/>
            </a:pPr>
            <a:r>
              <a:rPr lang="en" sz="1600"/>
              <a:t>Include the </a:t>
            </a:r>
            <a:r>
              <a:rPr lang="en" sz="1600" b="1">
                <a:solidFill>
                  <a:srgbClr val="DC5626"/>
                </a:solidFill>
              </a:rPr>
              <a:t>labels</a:t>
            </a:r>
            <a:r>
              <a:rPr lang="en" sz="1600"/>
              <a:t>, but not the questions. This slide will be up as you engage in your reflection.</a:t>
            </a:r>
            <a:endParaRPr sz="1600"/>
          </a:p>
        </p:txBody>
      </p:sp>
      <p:pic>
        <p:nvPicPr>
          <p:cNvPr id="702" name="Google Shape;702;p101"/>
          <p:cNvPicPr preferRelativeResize="0"/>
          <p:nvPr/>
        </p:nvPicPr>
        <p:blipFill>
          <a:blip r:embed="rId3">
            <a:alphaModFix/>
          </a:blip>
          <a:stretch>
            <a:fillRect/>
          </a:stretch>
        </p:blipFill>
        <p:spPr>
          <a:xfrm>
            <a:off x="253225" y="1249500"/>
            <a:ext cx="5895600" cy="3685900"/>
          </a:xfrm>
          <a:prstGeom prst="rect">
            <a:avLst/>
          </a:prstGeom>
          <a:noFill/>
          <a:ln>
            <a:noFill/>
          </a:ln>
        </p:spPr>
      </p:pic>
      <p:sp>
        <p:nvSpPr>
          <p:cNvPr id="703" name="Google Shape;703;p10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Your Turn - The Iceberg Protocol</a:t>
            </a:r>
            <a:endParaRPr/>
          </a:p>
        </p:txBody>
      </p:sp>
      <p:sp>
        <p:nvSpPr>
          <p:cNvPr id="704" name="Google Shape;704;p101"/>
          <p:cNvSpPr/>
          <p:nvPr/>
        </p:nvSpPr>
        <p:spPr>
          <a:xfrm>
            <a:off x="565250" y="1795100"/>
            <a:ext cx="1468800" cy="52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05" name="Google Shape;705;p101"/>
          <p:cNvSpPr/>
          <p:nvPr/>
        </p:nvSpPr>
        <p:spPr>
          <a:xfrm>
            <a:off x="2300350" y="2442498"/>
            <a:ext cx="1468800" cy="441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06" name="Google Shape;706;p101"/>
          <p:cNvSpPr/>
          <p:nvPr/>
        </p:nvSpPr>
        <p:spPr>
          <a:xfrm>
            <a:off x="2382850" y="3079125"/>
            <a:ext cx="1259700" cy="405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07" name="Google Shape;707;p101"/>
          <p:cNvSpPr/>
          <p:nvPr/>
        </p:nvSpPr>
        <p:spPr>
          <a:xfrm>
            <a:off x="2519350" y="1795100"/>
            <a:ext cx="1203600" cy="405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08" name="Google Shape;708;p101"/>
          <p:cNvSpPr/>
          <p:nvPr/>
        </p:nvSpPr>
        <p:spPr>
          <a:xfrm rot="5400000">
            <a:off x="4109100" y="2093475"/>
            <a:ext cx="1468800" cy="630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09" name="Google Shape;709;p101"/>
          <p:cNvSpPr/>
          <p:nvPr/>
        </p:nvSpPr>
        <p:spPr>
          <a:xfrm>
            <a:off x="2338850" y="3844975"/>
            <a:ext cx="1468800" cy="52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10" name="Google Shape;710;p101"/>
          <p:cNvSpPr/>
          <p:nvPr/>
        </p:nvSpPr>
        <p:spPr>
          <a:xfrm rot="5400000">
            <a:off x="4707075" y="2861750"/>
            <a:ext cx="1468800" cy="630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11" name="Google Shape;711;p101"/>
          <p:cNvSpPr/>
          <p:nvPr/>
        </p:nvSpPr>
        <p:spPr>
          <a:xfrm>
            <a:off x="497600" y="2551125"/>
            <a:ext cx="1468800" cy="52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12" name="Google Shape;712;p101"/>
          <p:cNvSpPr txBox="1"/>
          <p:nvPr/>
        </p:nvSpPr>
        <p:spPr>
          <a:xfrm>
            <a:off x="3706400" y="3366975"/>
            <a:ext cx="1133100" cy="2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dk1"/>
                </a:solidFill>
                <a:latin typeface="Calibri"/>
                <a:ea typeface="Calibri"/>
                <a:cs typeface="Calibri"/>
                <a:sym typeface="Calibri"/>
              </a:rPr>
              <a:t>policies, procedures</a:t>
            </a:r>
            <a:endParaRPr sz="800" b="1">
              <a:solidFill>
                <a:schemeClr val="dk1"/>
              </a:solidFill>
              <a:latin typeface="Calibri"/>
              <a:ea typeface="Calibri"/>
              <a:cs typeface="Calibri"/>
              <a:sym typeface="Calibri"/>
            </a:endParaRPr>
          </a:p>
        </p:txBody>
      </p:sp>
      <p:sp>
        <p:nvSpPr>
          <p:cNvPr id="713" name="Google Shape;713;p101"/>
          <p:cNvSpPr txBox="1"/>
          <p:nvPr/>
        </p:nvSpPr>
        <p:spPr>
          <a:xfrm>
            <a:off x="4243900" y="4135500"/>
            <a:ext cx="1288800" cy="242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alibri"/>
                <a:ea typeface="Calibri"/>
                <a:cs typeface="Calibri"/>
                <a:sym typeface="Calibri"/>
              </a:rPr>
              <a:t>supporting AI/AN+ students with positive attendance</a:t>
            </a:r>
            <a:endParaRPr sz="9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2"/>
          <p:cNvSpPr txBox="1">
            <a:spLocks noGrp="1"/>
          </p:cNvSpPr>
          <p:nvPr>
            <p:ph type="body" idx="1"/>
          </p:nvPr>
        </p:nvSpPr>
        <p:spPr>
          <a:xfrm>
            <a:off x="6148825" y="1501250"/>
            <a:ext cx="2679300" cy="3081900"/>
          </a:xfrm>
          <a:prstGeom prst="rect">
            <a:avLst/>
          </a:prstGeom>
          <a:solidFill>
            <a:schemeClr val="lt2"/>
          </a:solidFill>
          <a:ln w="19050" cap="flat" cmpd="sng">
            <a:solidFill>
              <a:schemeClr val="dk1"/>
            </a:solidFill>
            <a:prstDash val="dash"/>
            <a:round/>
            <a:headEnd type="none" w="sm" len="sm"/>
            <a:tailEnd type="none" w="sm" len="sm"/>
          </a:ln>
        </p:spPr>
        <p:txBody>
          <a:bodyPr spcFirstLastPara="1" wrap="square" lIns="68575" tIns="34275" rIns="68575" bIns="34275" anchor="t" anchorCtr="0">
            <a:normAutofit/>
          </a:bodyPr>
          <a:lstStyle/>
          <a:p>
            <a:pPr marL="0" lvl="0" indent="0" algn="l" rtl="0">
              <a:spcBef>
                <a:spcPts val="800"/>
              </a:spcBef>
              <a:spcAft>
                <a:spcPts val="0"/>
              </a:spcAft>
              <a:buNone/>
            </a:pPr>
            <a:r>
              <a:rPr lang="en" sz="1600" b="1">
                <a:solidFill>
                  <a:schemeClr val="accent5"/>
                </a:solidFill>
              </a:rPr>
              <a:t>12 minutes</a:t>
            </a:r>
            <a:r>
              <a:rPr lang="en" sz="1600"/>
              <a:t> -</a:t>
            </a:r>
            <a:endParaRPr sz="1600"/>
          </a:p>
          <a:p>
            <a:pPr marL="0" lvl="0" indent="0" algn="l" rtl="0">
              <a:spcBef>
                <a:spcPts val="800"/>
              </a:spcBef>
              <a:spcAft>
                <a:spcPts val="0"/>
              </a:spcAft>
              <a:buNone/>
            </a:pPr>
            <a:r>
              <a:rPr lang="en" sz="1600"/>
              <a:t>Consider the Root Cause you want to think more deeply about.</a:t>
            </a:r>
            <a:endParaRPr sz="1600"/>
          </a:p>
          <a:p>
            <a:pPr marL="0" lvl="0" indent="0" algn="l" rtl="0">
              <a:spcBef>
                <a:spcPts val="800"/>
              </a:spcBef>
              <a:spcAft>
                <a:spcPts val="0"/>
              </a:spcAft>
              <a:buNone/>
            </a:pPr>
            <a:r>
              <a:rPr lang="en" sz="1600"/>
              <a:t>Being as detailed as possible, </a:t>
            </a:r>
            <a:r>
              <a:rPr lang="en" sz="1600" b="1">
                <a:solidFill>
                  <a:schemeClr val="accent2"/>
                </a:solidFill>
              </a:rPr>
              <a:t>respond to each section of the triangle</a:t>
            </a:r>
            <a:r>
              <a:rPr lang="en" sz="1600" b="1"/>
              <a:t>.</a:t>
            </a:r>
            <a:endParaRPr sz="1600" b="1"/>
          </a:p>
          <a:p>
            <a:pPr marL="0" lvl="0" indent="0" algn="l" rtl="0">
              <a:spcBef>
                <a:spcPts val="800"/>
              </a:spcBef>
              <a:spcAft>
                <a:spcPts val="0"/>
              </a:spcAft>
              <a:buNone/>
            </a:pPr>
            <a:r>
              <a:rPr lang="en" sz="1600"/>
              <a:t>Remember, this is the “Uncover” state. Maintain a </a:t>
            </a:r>
            <a:r>
              <a:rPr lang="en" sz="1600" b="1">
                <a:solidFill>
                  <a:schemeClr val="accent1"/>
                </a:solidFill>
              </a:rPr>
              <a:t>Mindset of Curiosity</a:t>
            </a:r>
            <a:r>
              <a:rPr lang="en" sz="1600"/>
              <a:t> as you do this. </a:t>
            </a:r>
            <a:endParaRPr sz="1600"/>
          </a:p>
        </p:txBody>
      </p:sp>
      <p:pic>
        <p:nvPicPr>
          <p:cNvPr id="719" name="Google Shape;719;p102"/>
          <p:cNvPicPr preferRelativeResize="0"/>
          <p:nvPr/>
        </p:nvPicPr>
        <p:blipFill>
          <a:blip r:embed="rId3">
            <a:alphaModFix/>
          </a:blip>
          <a:stretch>
            <a:fillRect/>
          </a:stretch>
        </p:blipFill>
        <p:spPr>
          <a:xfrm>
            <a:off x="290200" y="1263725"/>
            <a:ext cx="5843500" cy="3653325"/>
          </a:xfrm>
          <a:prstGeom prst="rect">
            <a:avLst/>
          </a:prstGeom>
          <a:noFill/>
          <a:ln>
            <a:noFill/>
          </a:ln>
        </p:spPr>
      </p:pic>
      <p:sp>
        <p:nvSpPr>
          <p:cNvPr id="720" name="Google Shape;720;p10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The Iceberg Protocol</a:t>
            </a:r>
            <a:endParaRPr/>
          </a:p>
        </p:txBody>
      </p:sp>
      <p:sp>
        <p:nvSpPr>
          <p:cNvPr id="721" name="Google Shape;721;p102"/>
          <p:cNvSpPr txBox="1"/>
          <p:nvPr/>
        </p:nvSpPr>
        <p:spPr>
          <a:xfrm>
            <a:off x="3706400" y="3366975"/>
            <a:ext cx="1133100" cy="2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dk1"/>
                </a:solidFill>
                <a:latin typeface="Calibri"/>
                <a:ea typeface="Calibri"/>
                <a:cs typeface="Calibri"/>
                <a:sym typeface="Calibri"/>
              </a:rPr>
              <a:t>policies, procedures</a:t>
            </a:r>
            <a:endParaRPr sz="800" b="1">
              <a:solidFill>
                <a:schemeClr val="dk1"/>
              </a:solidFill>
              <a:latin typeface="Calibri"/>
              <a:ea typeface="Calibri"/>
              <a:cs typeface="Calibri"/>
              <a:sym typeface="Calibri"/>
            </a:endParaRPr>
          </a:p>
        </p:txBody>
      </p:sp>
      <p:sp>
        <p:nvSpPr>
          <p:cNvPr id="722" name="Google Shape;722;p102"/>
          <p:cNvSpPr txBox="1"/>
          <p:nvPr/>
        </p:nvSpPr>
        <p:spPr>
          <a:xfrm>
            <a:off x="4243900" y="4135500"/>
            <a:ext cx="1288800" cy="242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alibri"/>
                <a:ea typeface="Calibri"/>
                <a:cs typeface="Calibri"/>
                <a:sym typeface="Calibri"/>
              </a:rPr>
              <a:t>supporting AI/AN+ students with positive attendance</a:t>
            </a:r>
            <a:endParaRPr sz="900" b="1">
              <a:solidFill>
                <a:schemeClr val="dk1"/>
              </a:solidFill>
              <a:latin typeface="Calibri"/>
              <a:ea typeface="Calibri"/>
              <a:cs typeface="Calibri"/>
              <a:sym typeface="Calibri"/>
            </a:endParaRPr>
          </a:p>
        </p:txBody>
      </p:sp>
      <p:sp>
        <p:nvSpPr>
          <p:cNvPr id="723" name="Google Shape;723;p102"/>
          <p:cNvSpPr/>
          <p:nvPr/>
        </p:nvSpPr>
        <p:spPr>
          <a:xfrm>
            <a:off x="145100" y="1342200"/>
            <a:ext cx="6150000" cy="3574800"/>
          </a:xfrm>
          <a:prstGeom prst="triangle">
            <a:avLst>
              <a:gd name="adj" fmla="val 4918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03"/>
          <p:cNvSpPr txBox="1">
            <a:spLocks noGrp="1"/>
          </p:cNvSpPr>
          <p:nvPr>
            <p:ph type="body" idx="1"/>
          </p:nvPr>
        </p:nvSpPr>
        <p:spPr>
          <a:xfrm>
            <a:off x="152075" y="637300"/>
            <a:ext cx="8833500" cy="4283100"/>
          </a:xfrm>
          <a:prstGeom prst="rect">
            <a:avLst/>
          </a:prstGeom>
          <a:solidFill>
            <a:srgbClr val="FCF4F8"/>
          </a:solidFill>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018"/>
              <a:buNone/>
            </a:pPr>
            <a:r>
              <a:rPr lang="en" sz="1487"/>
              <a:t>In groups, take turns. First sharer –</a:t>
            </a:r>
            <a:endParaRPr sz="1487"/>
          </a:p>
          <a:p>
            <a:pPr marL="457200" lvl="0" indent="-323056" algn="l" rtl="0">
              <a:lnSpc>
                <a:spcPct val="100000"/>
              </a:lnSpc>
              <a:spcBef>
                <a:spcPts val="800"/>
              </a:spcBef>
              <a:spcAft>
                <a:spcPts val="0"/>
              </a:spcAft>
              <a:buSzPts val="1488"/>
              <a:buAutoNum type="arabicPeriod"/>
            </a:pPr>
            <a:r>
              <a:rPr lang="en" sz="1487" b="1">
                <a:solidFill>
                  <a:schemeClr val="accent2"/>
                </a:solidFill>
              </a:rPr>
              <a:t>1 MINUTE - </a:t>
            </a:r>
            <a:r>
              <a:rPr lang="en" sz="1487" u="sng"/>
              <a:t>Succinctly</a:t>
            </a:r>
            <a:r>
              <a:rPr lang="en" sz="1487"/>
              <a:t> your Root Cause from the Padlet.</a:t>
            </a:r>
            <a:endParaRPr sz="1487"/>
          </a:p>
          <a:p>
            <a:pPr marL="457200" lvl="0" indent="-323056" algn="l" rtl="0">
              <a:lnSpc>
                <a:spcPct val="100000"/>
              </a:lnSpc>
              <a:spcBef>
                <a:spcPts val="0"/>
              </a:spcBef>
              <a:spcAft>
                <a:spcPts val="0"/>
              </a:spcAft>
              <a:buSzPts val="1488"/>
              <a:buAutoNum type="arabicPeriod"/>
            </a:pPr>
            <a:r>
              <a:rPr lang="en" sz="1487" b="1">
                <a:solidFill>
                  <a:schemeClr val="accent1"/>
                </a:solidFill>
              </a:rPr>
              <a:t>2 MINUTES</a:t>
            </a:r>
            <a:r>
              <a:rPr lang="en" sz="1487"/>
              <a:t> -  Read through your Iceberg Protocol in this order -</a:t>
            </a:r>
            <a:endParaRPr sz="1487"/>
          </a:p>
          <a:p>
            <a:pPr marL="914400" lvl="1" indent="-323056" algn="l" rtl="0">
              <a:lnSpc>
                <a:spcPct val="100000"/>
              </a:lnSpc>
              <a:spcBef>
                <a:spcPts val="0"/>
              </a:spcBef>
              <a:spcAft>
                <a:spcPts val="0"/>
              </a:spcAft>
              <a:buSzPts val="1488"/>
              <a:buAutoNum type="alphaLcPeriod"/>
            </a:pPr>
            <a:r>
              <a:rPr lang="en" sz="1487"/>
              <a:t>Events (What is seen…)</a:t>
            </a:r>
            <a:endParaRPr sz="1487"/>
          </a:p>
          <a:p>
            <a:pPr marL="914400" lvl="1" indent="-323056" algn="l" rtl="0">
              <a:lnSpc>
                <a:spcPct val="100000"/>
              </a:lnSpc>
              <a:spcBef>
                <a:spcPts val="0"/>
              </a:spcBef>
              <a:spcAft>
                <a:spcPts val="0"/>
              </a:spcAft>
              <a:buSzPts val="1488"/>
              <a:buAutoNum type="alphaLcPeriod"/>
            </a:pPr>
            <a:r>
              <a:rPr lang="en" sz="1487"/>
              <a:t>Patterns of Behavior (What is generally unseen…)</a:t>
            </a:r>
            <a:endParaRPr sz="1487"/>
          </a:p>
          <a:p>
            <a:pPr marL="457200" lvl="0" indent="-323056" algn="l" rtl="0">
              <a:lnSpc>
                <a:spcPct val="100000"/>
              </a:lnSpc>
              <a:spcBef>
                <a:spcPts val="0"/>
              </a:spcBef>
              <a:spcAft>
                <a:spcPts val="0"/>
              </a:spcAft>
              <a:buSzPts val="1488"/>
              <a:buAutoNum type="arabicPeriod"/>
            </a:pPr>
            <a:r>
              <a:rPr lang="en" sz="1487" b="1">
                <a:solidFill>
                  <a:schemeClr val="accent5"/>
                </a:solidFill>
              </a:rPr>
              <a:t>2 MINUTES</a:t>
            </a:r>
            <a:r>
              <a:rPr lang="en" sz="1487"/>
              <a:t> - After “a and b” have been shared, </a:t>
            </a:r>
            <a:r>
              <a:rPr lang="en" sz="1487" i="1"/>
              <a:t>each listener</a:t>
            </a:r>
            <a:r>
              <a:rPr lang="en" sz="1487"/>
              <a:t> speaks to the </a:t>
            </a:r>
            <a:r>
              <a:rPr lang="en" sz="1487" b="1" u="sng">
                <a:solidFill>
                  <a:schemeClr val="accent3"/>
                </a:solidFill>
              </a:rPr>
              <a:t>same prompt</a:t>
            </a:r>
            <a:r>
              <a:rPr lang="en" sz="1487"/>
              <a:t> in order. You can respond multiple times to the same prompt. </a:t>
            </a:r>
            <a:r>
              <a:rPr lang="en" sz="1487">
                <a:solidFill>
                  <a:srgbClr val="FF0000"/>
                </a:solidFill>
              </a:rPr>
              <a:t>The facilitator does NOT respond, but they remain silent and takes notes</a:t>
            </a:r>
            <a:r>
              <a:rPr lang="en" sz="1487"/>
              <a:t> -</a:t>
            </a:r>
            <a:endParaRPr sz="1487"/>
          </a:p>
          <a:p>
            <a:pPr marL="914400" lvl="0" indent="-323056" algn="l" rtl="0">
              <a:lnSpc>
                <a:spcPct val="100000"/>
              </a:lnSpc>
              <a:spcBef>
                <a:spcPts val="0"/>
              </a:spcBef>
              <a:spcAft>
                <a:spcPts val="0"/>
              </a:spcAft>
              <a:buSzPts val="1488"/>
              <a:buChar char="•"/>
            </a:pPr>
            <a:r>
              <a:rPr lang="en" sz="1487"/>
              <a:t>What I heard the presenter say is….</a:t>
            </a:r>
            <a:endParaRPr sz="1487"/>
          </a:p>
          <a:p>
            <a:pPr marL="914400" lvl="0" indent="-323056" algn="l" rtl="0">
              <a:lnSpc>
                <a:spcPct val="100000"/>
              </a:lnSpc>
              <a:spcBef>
                <a:spcPts val="0"/>
              </a:spcBef>
              <a:spcAft>
                <a:spcPts val="0"/>
              </a:spcAft>
              <a:buSzPts val="1488"/>
              <a:buChar char="•"/>
            </a:pPr>
            <a:r>
              <a:rPr lang="en" sz="1487"/>
              <a:t>One assumption that seems to be part of the dilemma is…</a:t>
            </a:r>
            <a:endParaRPr sz="1487"/>
          </a:p>
          <a:p>
            <a:pPr marL="457200" lvl="0" indent="-323056" algn="l" rtl="0">
              <a:lnSpc>
                <a:spcPct val="100000"/>
              </a:lnSpc>
              <a:spcBef>
                <a:spcPts val="0"/>
              </a:spcBef>
              <a:spcAft>
                <a:spcPts val="0"/>
              </a:spcAft>
              <a:buSzPts val="1488"/>
              <a:buAutoNum type="arabicPeriod"/>
            </a:pPr>
            <a:r>
              <a:rPr lang="en" sz="1487" b="1">
                <a:solidFill>
                  <a:schemeClr val="accent2"/>
                </a:solidFill>
              </a:rPr>
              <a:t>2 MINUTES</a:t>
            </a:r>
            <a:r>
              <a:rPr lang="en" sz="1487"/>
              <a:t> - The sharer continues sharing out on -</a:t>
            </a:r>
            <a:endParaRPr sz="1487"/>
          </a:p>
          <a:p>
            <a:pPr marL="914400" lvl="1" indent="-323056" algn="l" rtl="0">
              <a:lnSpc>
                <a:spcPct val="100000"/>
              </a:lnSpc>
              <a:spcBef>
                <a:spcPts val="0"/>
              </a:spcBef>
              <a:spcAft>
                <a:spcPts val="0"/>
              </a:spcAft>
              <a:buSzPts val="1488"/>
              <a:buAutoNum type="alphaLcPeriod"/>
            </a:pPr>
            <a:r>
              <a:rPr lang="en" sz="1487"/>
              <a:t>Structures and Mental Models (What you can leverage to address this…)</a:t>
            </a:r>
            <a:endParaRPr sz="1487"/>
          </a:p>
          <a:p>
            <a:pPr marL="457200" lvl="0" indent="-323056" algn="l" rtl="0">
              <a:lnSpc>
                <a:spcPct val="100000"/>
              </a:lnSpc>
              <a:spcBef>
                <a:spcPts val="0"/>
              </a:spcBef>
              <a:spcAft>
                <a:spcPts val="0"/>
              </a:spcAft>
              <a:buSzPts val="1488"/>
              <a:buAutoNum type="arabicPeriod"/>
            </a:pPr>
            <a:r>
              <a:rPr lang="en" sz="1487" b="1">
                <a:solidFill>
                  <a:schemeClr val="accent2"/>
                </a:solidFill>
              </a:rPr>
              <a:t>2 MINUTES - </a:t>
            </a:r>
            <a:r>
              <a:rPr lang="en" sz="1487"/>
              <a:t>After “a” has been shared, </a:t>
            </a:r>
            <a:r>
              <a:rPr lang="en" sz="1487" i="1"/>
              <a:t>each listener</a:t>
            </a:r>
            <a:r>
              <a:rPr lang="en" sz="1487"/>
              <a:t> speaks to the same prompt in order, responding multiple times to the same prompt if needed. </a:t>
            </a:r>
            <a:r>
              <a:rPr lang="en" sz="1487">
                <a:solidFill>
                  <a:srgbClr val="FF0000"/>
                </a:solidFill>
              </a:rPr>
              <a:t>The facilitator does NOT respond, but takes notes</a:t>
            </a:r>
            <a:r>
              <a:rPr lang="en" sz="1487"/>
              <a:t> -</a:t>
            </a:r>
            <a:endParaRPr sz="1487"/>
          </a:p>
          <a:p>
            <a:pPr marL="914400" lvl="0" indent="-323056" algn="l" rtl="0">
              <a:lnSpc>
                <a:spcPct val="100000"/>
              </a:lnSpc>
              <a:spcBef>
                <a:spcPts val="0"/>
              </a:spcBef>
              <a:spcAft>
                <a:spcPts val="0"/>
              </a:spcAft>
              <a:buSzPts val="1488"/>
              <a:buChar char="•"/>
            </a:pPr>
            <a:r>
              <a:rPr lang="en" sz="1487"/>
              <a:t>A question that raises for me is….</a:t>
            </a:r>
            <a:endParaRPr sz="1487"/>
          </a:p>
          <a:p>
            <a:pPr marL="914400" lvl="0" indent="-323056" algn="l" rtl="0">
              <a:lnSpc>
                <a:spcPct val="100000"/>
              </a:lnSpc>
              <a:spcBef>
                <a:spcPts val="0"/>
              </a:spcBef>
              <a:spcAft>
                <a:spcPts val="0"/>
              </a:spcAft>
              <a:buSzPts val="1488"/>
              <a:buChar char="•"/>
            </a:pPr>
            <a:r>
              <a:rPr lang="en" sz="1487"/>
              <a:t>What if…..? Or “Have we thought about…” or “I wonder…”</a:t>
            </a:r>
            <a:endParaRPr sz="1487"/>
          </a:p>
          <a:p>
            <a:pPr marL="457200" lvl="0" indent="-323056" algn="l" rtl="0">
              <a:lnSpc>
                <a:spcPct val="100000"/>
              </a:lnSpc>
              <a:spcBef>
                <a:spcPts val="0"/>
              </a:spcBef>
              <a:spcAft>
                <a:spcPts val="0"/>
              </a:spcAft>
              <a:buSzPts val="1488"/>
              <a:buAutoNum type="arabicPeriod"/>
            </a:pPr>
            <a:r>
              <a:rPr lang="en" sz="1487" b="1">
                <a:solidFill>
                  <a:schemeClr val="accent3"/>
                </a:solidFill>
              </a:rPr>
              <a:t>3 MINUTES</a:t>
            </a:r>
            <a:r>
              <a:rPr lang="en" sz="1487"/>
              <a:t> - The sharer reviews their notes and reflects aloud on what they are learning and thinking more deeply about.     </a:t>
            </a:r>
            <a:r>
              <a:rPr lang="en" sz="1487" i="1"/>
              <a:t>The process repeats.</a:t>
            </a:r>
            <a:endParaRPr sz="1487" i="1"/>
          </a:p>
        </p:txBody>
      </p:sp>
      <p:sp>
        <p:nvSpPr>
          <p:cNvPr id="729" name="Google Shape;729;p103"/>
          <p:cNvSpPr txBox="1">
            <a:spLocks noGrp="1"/>
          </p:cNvSpPr>
          <p:nvPr>
            <p:ph type="title"/>
          </p:nvPr>
        </p:nvSpPr>
        <p:spPr>
          <a:xfrm>
            <a:off x="563076" y="-132800"/>
            <a:ext cx="71901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000"/>
              <a:t>Peer Share Out and One-Way Feedback Cycle</a:t>
            </a:r>
            <a:endParaRPr sz="3000"/>
          </a:p>
        </p:txBody>
      </p:sp>
      <p:sp>
        <p:nvSpPr>
          <p:cNvPr id="730" name="Google Shape;730;p103"/>
          <p:cNvSpPr txBox="1"/>
          <p:nvPr/>
        </p:nvSpPr>
        <p:spPr>
          <a:xfrm>
            <a:off x="6024625" y="637300"/>
            <a:ext cx="2841300" cy="1110300"/>
          </a:xfrm>
          <a:prstGeom prst="rect">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lt1"/>
                </a:solidFill>
                <a:latin typeface="Calibri"/>
                <a:ea typeface="Calibri"/>
                <a:cs typeface="Calibri"/>
                <a:sym typeface="Calibri"/>
              </a:rPr>
              <a:t>Group 1 - </a:t>
            </a: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 sz="1300">
                <a:solidFill>
                  <a:schemeClr val="lt1"/>
                </a:solidFill>
                <a:latin typeface="Calibri"/>
                <a:ea typeface="Calibri"/>
                <a:cs typeface="Calibri"/>
                <a:sym typeface="Calibri"/>
              </a:rPr>
              <a:t>Group 2 -</a:t>
            </a: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 sz="1300">
                <a:solidFill>
                  <a:schemeClr val="lt1"/>
                </a:solidFill>
                <a:latin typeface="Calibri"/>
                <a:ea typeface="Calibri"/>
                <a:cs typeface="Calibri"/>
                <a:sym typeface="Calibri"/>
              </a:rPr>
              <a:t>Group 3 - </a:t>
            </a: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 sz="1300">
                <a:solidFill>
                  <a:schemeClr val="lt1"/>
                </a:solidFill>
                <a:latin typeface="Calibri"/>
                <a:ea typeface="Calibri"/>
                <a:cs typeface="Calibri"/>
                <a:sym typeface="Calibri"/>
              </a:rPr>
              <a:t>Designate a timer; use the elder interruption.</a:t>
            </a:r>
            <a:endParaRPr sz="1300">
              <a:solidFill>
                <a:schemeClr val="lt1"/>
              </a:solidFill>
              <a:latin typeface="Calibri"/>
              <a:ea typeface="Calibri"/>
              <a:cs typeface="Calibri"/>
              <a:sym typeface="Calibri"/>
            </a:endParaRPr>
          </a:p>
        </p:txBody>
      </p:sp>
      <p:sp>
        <p:nvSpPr>
          <p:cNvPr id="731" name="Google Shape;731;p103"/>
          <p:cNvSpPr txBox="1"/>
          <p:nvPr/>
        </p:nvSpPr>
        <p:spPr>
          <a:xfrm>
            <a:off x="7753175" y="176175"/>
            <a:ext cx="1303800" cy="5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chemeClr val="hlink"/>
                </a:solidFill>
                <a:latin typeface="Calibri"/>
                <a:ea typeface="Calibri"/>
                <a:cs typeface="Calibri"/>
                <a:sym typeface="Calibri"/>
                <a:hlinkClick r:id="rId3"/>
              </a:rPr>
              <a:t>PROTOCOL</a:t>
            </a:r>
            <a:endParaRPr sz="15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2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2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2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8">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2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86"/>
          <p:cNvSpPr txBox="1">
            <a:spLocks noGrp="1"/>
          </p:cNvSpPr>
          <p:nvPr>
            <p:ph type="title"/>
          </p:nvPr>
        </p:nvSpPr>
        <p:spPr>
          <a:xfrm>
            <a:off x="509581" y="630731"/>
            <a:ext cx="2949000" cy="1559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3200"/>
              <a:t>TAPP December Monthly Meeting Agenda</a:t>
            </a:r>
            <a:endParaRPr sz="3200"/>
          </a:p>
        </p:txBody>
      </p:sp>
      <p:sp>
        <p:nvSpPr>
          <p:cNvPr id="571" name="Google Shape;571;p86"/>
          <p:cNvSpPr txBox="1">
            <a:spLocks noGrp="1"/>
          </p:cNvSpPr>
          <p:nvPr>
            <p:ph type="sldNum" idx="12"/>
          </p:nvPr>
        </p:nvSpPr>
        <p:spPr>
          <a:xfrm>
            <a:off x="7196963" y="4579784"/>
            <a:ext cx="1626300" cy="205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pic>
        <p:nvPicPr>
          <p:cNvPr id="572" name="Google Shape;572;p86"/>
          <p:cNvPicPr preferRelativeResize="0"/>
          <p:nvPr/>
        </p:nvPicPr>
        <p:blipFill>
          <a:blip r:embed="rId3">
            <a:alphaModFix/>
          </a:blip>
          <a:stretch>
            <a:fillRect/>
          </a:stretch>
        </p:blipFill>
        <p:spPr>
          <a:xfrm>
            <a:off x="643575" y="2406469"/>
            <a:ext cx="2598673" cy="1894275"/>
          </a:xfrm>
          <a:prstGeom prst="rect">
            <a:avLst/>
          </a:prstGeom>
          <a:noFill/>
          <a:ln>
            <a:noFill/>
          </a:ln>
        </p:spPr>
      </p:pic>
      <p:pic>
        <p:nvPicPr>
          <p:cNvPr id="573" name="Google Shape;573;p86"/>
          <p:cNvPicPr preferRelativeResize="0"/>
          <p:nvPr/>
        </p:nvPicPr>
        <p:blipFill>
          <a:blip r:embed="rId4">
            <a:alphaModFix/>
          </a:blip>
          <a:stretch>
            <a:fillRect/>
          </a:stretch>
        </p:blipFill>
        <p:spPr>
          <a:xfrm>
            <a:off x="4179550" y="570888"/>
            <a:ext cx="4605575" cy="4001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04"/>
          <p:cNvSpPr txBox="1">
            <a:spLocks noGrp="1"/>
          </p:cNvSpPr>
          <p:nvPr>
            <p:ph type="body" idx="1"/>
          </p:nvPr>
        </p:nvSpPr>
        <p:spPr>
          <a:xfrm>
            <a:off x="527850" y="1424574"/>
            <a:ext cx="8088300" cy="864900"/>
          </a:xfrm>
          <a:prstGeom prst="rect">
            <a:avLst/>
          </a:prstGeom>
          <a:solidFill>
            <a:schemeClr val="lt1"/>
          </a:solidFill>
        </p:spPr>
        <p:txBody>
          <a:bodyPr spcFirstLastPara="1" wrap="square" lIns="68575" tIns="34275" rIns="68575" bIns="34275" anchor="t" anchorCtr="0">
            <a:noAutofit/>
          </a:bodyPr>
          <a:lstStyle/>
          <a:p>
            <a:pPr marL="0" lvl="0" indent="0" algn="l" rtl="0">
              <a:spcBef>
                <a:spcPts val="800"/>
              </a:spcBef>
              <a:spcAft>
                <a:spcPts val="0"/>
              </a:spcAft>
              <a:buNone/>
            </a:pPr>
            <a:r>
              <a:rPr lang="en" sz="2300"/>
              <a:t>What about this process was useful? Frustrating? Interesting?</a:t>
            </a:r>
            <a:endParaRPr sz="2300"/>
          </a:p>
          <a:p>
            <a:pPr marL="0" lvl="0" indent="0" algn="l" rtl="0">
              <a:spcBef>
                <a:spcPts val="800"/>
              </a:spcBef>
              <a:spcAft>
                <a:spcPts val="0"/>
              </a:spcAft>
              <a:buNone/>
            </a:pPr>
            <a:r>
              <a:rPr lang="en" sz="2300"/>
              <a:t>What new insights did it bring up?</a:t>
            </a:r>
            <a:endParaRPr sz="2300"/>
          </a:p>
        </p:txBody>
      </p:sp>
      <p:sp>
        <p:nvSpPr>
          <p:cNvPr id="737" name="Google Shape;737;p10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Coming Back Together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Google Shape;742;p105"/>
          <p:cNvPicPr preferRelativeResize="0"/>
          <p:nvPr/>
        </p:nvPicPr>
        <p:blipFill>
          <a:blip r:embed="rId3">
            <a:alphaModFix/>
          </a:blip>
          <a:stretch>
            <a:fillRect/>
          </a:stretch>
        </p:blipFill>
        <p:spPr>
          <a:xfrm>
            <a:off x="258913" y="301631"/>
            <a:ext cx="8626176" cy="1327443"/>
          </a:xfrm>
          <a:prstGeom prst="rect">
            <a:avLst/>
          </a:prstGeom>
          <a:noFill/>
          <a:ln>
            <a:noFill/>
          </a:ln>
        </p:spPr>
      </p:pic>
      <p:sp>
        <p:nvSpPr>
          <p:cNvPr id="743" name="Google Shape;743;p105"/>
          <p:cNvSpPr txBox="1"/>
          <p:nvPr/>
        </p:nvSpPr>
        <p:spPr>
          <a:xfrm>
            <a:off x="531675" y="1760150"/>
            <a:ext cx="5248800" cy="3096300"/>
          </a:xfrm>
          <a:prstGeom prst="rect">
            <a:avLst/>
          </a:prstGeom>
          <a:solidFill>
            <a:srgbClr val="FAF5E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latin typeface="Calibri"/>
                <a:ea typeface="Calibri"/>
                <a:cs typeface="Calibri"/>
                <a:sym typeface="Calibri"/>
              </a:rPr>
              <a:t>Step 2 - Return to your </a:t>
            </a:r>
            <a:r>
              <a:rPr lang="en" sz="1800" b="1" u="sng" dirty="0">
                <a:solidFill>
                  <a:schemeClr val="hlink"/>
                </a:solidFill>
                <a:latin typeface="Calibri"/>
                <a:ea typeface="Calibri"/>
                <a:cs typeface="Calibri"/>
                <a:sym typeface="Calibri"/>
              </a:rPr>
              <a:t>Padlet</a:t>
            </a:r>
            <a:r>
              <a:rPr lang="en"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Using your new insights and reflections, take some time to capture three things –</a:t>
            </a:r>
            <a:endParaRPr sz="1800" dirty="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What visible mental models may be shaping the outcomes you currently have?</a:t>
            </a:r>
            <a:endParaRPr sz="1800" dirty="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Entry Points – consider the systems and structures in place; current focus of professional development of educators, etc</a:t>
            </a:r>
            <a:endParaRPr sz="1800" dirty="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Strategies - What approaches can you use to address this root cause? </a:t>
            </a:r>
            <a:endParaRPr sz="1800" dirty="0">
              <a:solidFill>
                <a:schemeClr val="dk1"/>
              </a:solidFill>
              <a:latin typeface="Calibri"/>
              <a:ea typeface="Calibri"/>
              <a:cs typeface="Calibri"/>
              <a:sym typeface="Calibri"/>
            </a:endParaRPr>
          </a:p>
        </p:txBody>
      </p:sp>
      <p:pic>
        <p:nvPicPr>
          <p:cNvPr id="744" name="Google Shape;744;p105"/>
          <p:cNvPicPr preferRelativeResize="0"/>
          <p:nvPr/>
        </p:nvPicPr>
        <p:blipFill>
          <a:blip r:embed="rId4">
            <a:alphaModFix/>
          </a:blip>
          <a:stretch>
            <a:fillRect/>
          </a:stretch>
        </p:blipFill>
        <p:spPr>
          <a:xfrm>
            <a:off x="5997575" y="1760150"/>
            <a:ext cx="2506375" cy="2784850"/>
          </a:xfrm>
          <a:prstGeom prst="rect">
            <a:avLst/>
          </a:prstGeom>
          <a:noFill/>
          <a:ln>
            <a:noFill/>
          </a:ln>
        </p:spPr>
      </p:pic>
      <p:sp>
        <p:nvSpPr>
          <p:cNvPr id="745" name="Google Shape;745;p105"/>
          <p:cNvSpPr/>
          <p:nvPr/>
        </p:nvSpPr>
        <p:spPr>
          <a:xfrm>
            <a:off x="7984925" y="1672300"/>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46" name="Google Shape;746;p105"/>
          <p:cNvSpPr/>
          <p:nvPr/>
        </p:nvSpPr>
        <p:spPr>
          <a:xfrm>
            <a:off x="8017500" y="3773475"/>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47" name="Google Shape;747;p105"/>
          <p:cNvSpPr/>
          <p:nvPr/>
        </p:nvSpPr>
        <p:spPr>
          <a:xfrm>
            <a:off x="7984925" y="2975450"/>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06"/>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53" name="Google Shape;753;p106"/>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54" name="Google Shape;754;p106"/>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755" name="Google Shape;755;p106"/>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756" name="Google Shape;756;p106"/>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57" name="Google Shape;757;p106"/>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58" name="Google Shape;758;p106"/>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59" name="Google Shape;759;p106"/>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60" name="Google Shape;760;p106"/>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761" name="Google Shape;761;p106"/>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62" name="Google Shape;762;p106"/>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63" name="Google Shape;763;p106"/>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764" name="Google Shape;764;p106"/>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65" name="Google Shape;765;p106"/>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66" name="Google Shape;766;p106"/>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767" name="Google Shape;767;p106"/>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768" name="Google Shape;768;p106"/>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69" name="Google Shape;769;p106"/>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770" name="Google Shape;770;p106"/>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771" name="Google Shape;771;p106"/>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72" name="Google Shape;772;p106"/>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73" name="Google Shape;773;p106"/>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774" name="Google Shape;774;p106"/>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07"/>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700"/>
              <a:t>A Look Ahead…</a:t>
            </a:r>
            <a:endParaRPr sz="2700"/>
          </a:p>
        </p:txBody>
      </p:sp>
      <p:sp>
        <p:nvSpPr>
          <p:cNvPr id="780" name="Google Shape;780;p107"/>
          <p:cNvSpPr txBox="1">
            <a:spLocks noGrp="1"/>
          </p:cNvSpPr>
          <p:nvPr>
            <p:ph type="ctrTitle"/>
          </p:nvPr>
        </p:nvSpPr>
        <p:spPr>
          <a:xfrm>
            <a:off x="1143000" y="11243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8400"/>
              <a:t>Next Meeting</a:t>
            </a:r>
            <a:endParaRPr sz="8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10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855" b="1">
                <a:solidFill>
                  <a:schemeClr val="dk1"/>
                </a:solidFill>
              </a:rPr>
              <a:t>Remember this?</a:t>
            </a:r>
            <a:endParaRPr sz="2855" b="1">
              <a:solidFill>
                <a:schemeClr val="dk1"/>
              </a:solidFill>
            </a:endParaRPr>
          </a:p>
          <a:p>
            <a:pPr marL="0" lvl="0" indent="0" algn="l" rtl="0">
              <a:spcBef>
                <a:spcPts val="0"/>
              </a:spcBef>
              <a:spcAft>
                <a:spcPts val="0"/>
              </a:spcAft>
              <a:buNone/>
            </a:pPr>
            <a:r>
              <a:rPr lang="en"/>
              <a:t>From Root Causes to </a:t>
            </a:r>
            <a:r>
              <a:rPr lang="en" i="1" u="sng"/>
              <a:t>Systemic Change</a:t>
            </a:r>
            <a:endParaRPr i="1" u="sng"/>
          </a:p>
        </p:txBody>
      </p:sp>
      <p:sp>
        <p:nvSpPr>
          <p:cNvPr id="786" name="Google Shape;786;p108"/>
          <p:cNvSpPr txBox="1"/>
          <p:nvPr/>
        </p:nvSpPr>
        <p:spPr>
          <a:xfrm>
            <a:off x="1083600" y="1641775"/>
            <a:ext cx="7314300" cy="2472000"/>
          </a:xfrm>
          <a:prstGeom prst="rect">
            <a:avLst/>
          </a:prstGeom>
          <a:solidFill>
            <a:srgbClr val="FCF4F8"/>
          </a:solidFill>
          <a:ln w="19050" cap="flat" cmpd="sng">
            <a:solidFill>
              <a:schemeClr val="accent2"/>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2400">
                <a:solidFill>
                  <a:schemeClr val="dk1"/>
                </a:solidFill>
                <a:latin typeface="Calibri"/>
                <a:ea typeface="Calibri"/>
                <a:cs typeface="Calibri"/>
                <a:sym typeface="Calibri"/>
              </a:rPr>
              <a:t>We can’t stop at identifying the problem, because we will miss moving from the problem to the outcome. This is one of the biggest barriers to systemic change efforts. </a:t>
            </a:r>
            <a:endParaRPr sz="24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2400">
                <a:solidFill>
                  <a:schemeClr val="dk1"/>
                </a:solidFill>
                <a:latin typeface="Calibri"/>
                <a:ea typeface="Calibri"/>
                <a:cs typeface="Calibri"/>
                <a:sym typeface="Calibri"/>
              </a:rPr>
              <a:t>We don’t give space and time to </a:t>
            </a:r>
            <a:r>
              <a:rPr lang="en" sz="2400" u="sng">
                <a:solidFill>
                  <a:schemeClr val="dk1"/>
                </a:solidFill>
                <a:latin typeface="Calibri"/>
                <a:ea typeface="Calibri"/>
                <a:cs typeface="Calibri"/>
                <a:sym typeface="Calibri"/>
              </a:rPr>
              <a:t>how</a:t>
            </a:r>
            <a:r>
              <a:rPr lang="en" sz="2400">
                <a:solidFill>
                  <a:schemeClr val="dk1"/>
                </a:solidFill>
                <a:latin typeface="Calibri"/>
                <a:ea typeface="Calibri"/>
                <a:cs typeface="Calibri"/>
                <a:sym typeface="Calibri"/>
              </a:rPr>
              <a:t> change is going to happen to </a:t>
            </a:r>
            <a:r>
              <a:rPr lang="en" sz="2400" u="sng">
                <a:solidFill>
                  <a:schemeClr val="dk1"/>
                </a:solidFill>
                <a:latin typeface="Calibri"/>
                <a:ea typeface="Calibri"/>
                <a:cs typeface="Calibri"/>
                <a:sym typeface="Calibri"/>
              </a:rPr>
              <a:t>when</a:t>
            </a:r>
            <a:r>
              <a:rPr lang="en" sz="2400">
                <a:solidFill>
                  <a:schemeClr val="dk1"/>
                </a:solidFill>
                <a:latin typeface="Calibri"/>
                <a:ea typeface="Calibri"/>
                <a:cs typeface="Calibri"/>
                <a:sym typeface="Calibri"/>
              </a:rPr>
              <a:t> it will happen to </a:t>
            </a:r>
            <a:r>
              <a:rPr lang="en" sz="2400" u="sng">
                <a:solidFill>
                  <a:schemeClr val="dk1"/>
                </a:solidFill>
                <a:latin typeface="Calibri"/>
                <a:ea typeface="Calibri"/>
                <a:cs typeface="Calibri"/>
                <a:sym typeface="Calibri"/>
              </a:rPr>
              <a:t>what kinds</a:t>
            </a:r>
            <a:r>
              <a:rPr lang="en" sz="2400">
                <a:solidFill>
                  <a:schemeClr val="dk1"/>
                </a:solidFill>
                <a:latin typeface="Calibri"/>
                <a:ea typeface="Calibri"/>
                <a:cs typeface="Calibri"/>
                <a:sym typeface="Calibri"/>
              </a:rPr>
              <a:t> of change to who will be involved.</a:t>
            </a:r>
            <a:endParaRPr sz="2800" b="1">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09"/>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900"/>
              <a:t>The “Re-Imagine” and the “Move” stage of the Equity Transformation Cycle is where we start planning for our change idea and implementing it. </a:t>
            </a:r>
            <a:endParaRPr sz="1900"/>
          </a:p>
          <a:p>
            <a:pPr marL="0" lvl="0" indent="0" algn="l" rtl="0">
              <a:spcBef>
                <a:spcPts val="800"/>
              </a:spcBef>
              <a:spcAft>
                <a:spcPts val="0"/>
              </a:spcAft>
              <a:buNone/>
            </a:pPr>
            <a:endParaRPr sz="1900"/>
          </a:p>
          <a:p>
            <a:pPr marL="0" lvl="0" indent="0" algn="l" rtl="0">
              <a:spcBef>
                <a:spcPts val="800"/>
              </a:spcBef>
              <a:spcAft>
                <a:spcPts val="0"/>
              </a:spcAft>
              <a:buNone/>
            </a:pPr>
            <a:r>
              <a:rPr lang="en" sz="1900"/>
              <a:t>Read page 88-92 to the first paragraph on page 87.</a:t>
            </a:r>
            <a:endParaRPr sz="1900"/>
          </a:p>
          <a:p>
            <a:pPr marL="0" lvl="0" indent="0" algn="l" rtl="0">
              <a:spcBef>
                <a:spcPts val="800"/>
              </a:spcBef>
              <a:spcAft>
                <a:spcPts val="0"/>
              </a:spcAft>
              <a:buNone/>
            </a:pPr>
            <a:r>
              <a:rPr lang="en" sz="1900"/>
              <a:t>As you read, think about your strengthened Root Cause.  Hold it in your mind.</a:t>
            </a:r>
            <a:endParaRPr sz="1900"/>
          </a:p>
          <a:p>
            <a:pPr marL="0" lvl="0" indent="0" algn="l" rtl="0">
              <a:lnSpc>
                <a:spcPct val="100000"/>
              </a:lnSpc>
              <a:spcBef>
                <a:spcPts val="0"/>
              </a:spcBef>
              <a:spcAft>
                <a:spcPts val="0"/>
              </a:spcAft>
              <a:buClr>
                <a:schemeClr val="dk1"/>
              </a:buClr>
              <a:buSzPts val="1100"/>
              <a:buFont typeface="Arial"/>
              <a:buNone/>
            </a:pPr>
            <a:endParaRPr sz="1900"/>
          </a:p>
          <a:p>
            <a:pPr marL="0" lvl="0" indent="0" algn="l" rtl="0">
              <a:lnSpc>
                <a:spcPct val="100000"/>
              </a:lnSpc>
              <a:spcBef>
                <a:spcPts val="0"/>
              </a:spcBef>
              <a:spcAft>
                <a:spcPts val="0"/>
              </a:spcAft>
              <a:buNone/>
            </a:pPr>
            <a:r>
              <a:rPr lang="en" sz="1900"/>
              <a:t>When you think about how you will address this root cause, ask yourself, “What are you trying to disrupt or build?”</a:t>
            </a:r>
            <a:endParaRPr sz="1900"/>
          </a:p>
        </p:txBody>
      </p:sp>
      <p:sp>
        <p:nvSpPr>
          <p:cNvPr id="792" name="Google Shape;792;p109"/>
          <p:cNvSpPr txBox="1">
            <a:spLocks noGrp="1"/>
          </p:cNvSpPr>
          <p:nvPr>
            <p:ph type="title"/>
          </p:nvPr>
        </p:nvSpPr>
        <p:spPr>
          <a:xfrm>
            <a:off x="502958" y="255084"/>
            <a:ext cx="2949000" cy="1900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2600"/>
              <a:t>Uncover: The Mindset of Curiosity</a:t>
            </a:r>
            <a:endParaRPr sz="2600"/>
          </a:p>
        </p:txBody>
      </p:sp>
      <p:sp>
        <p:nvSpPr>
          <p:cNvPr id="793" name="Google Shape;793;p109"/>
          <p:cNvSpPr/>
          <p:nvPr/>
        </p:nvSpPr>
        <p:spPr>
          <a:xfrm>
            <a:off x="1100950" y="3813550"/>
            <a:ext cx="1468800" cy="52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94" name="Google Shape;794;p109"/>
          <p:cNvSpPr/>
          <p:nvPr/>
        </p:nvSpPr>
        <p:spPr>
          <a:xfrm>
            <a:off x="604150" y="3342750"/>
            <a:ext cx="2523600" cy="12585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95" name="Google Shape;795;p109"/>
          <p:cNvPicPr preferRelativeResize="0"/>
          <p:nvPr/>
        </p:nvPicPr>
        <p:blipFill>
          <a:blip r:embed="rId3">
            <a:alphaModFix/>
          </a:blip>
          <a:stretch>
            <a:fillRect/>
          </a:stretch>
        </p:blipFill>
        <p:spPr>
          <a:xfrm>
            <a:off x="767475" y="2155578"/>
            <a:ext cx="2224996" cy="994713"/>
          </a:xfrm>
          <a:prstGeom prst="rect">
            <a:avLst/>
          </a:prstGeom>
          <a:noFill/>
          <a:ln>
            <a:noFill/>
          </a:ln>
        </p:spPr>
      </p:pic>
      <p:pic>
        <p:nvPicPr>
          <p:cNvPr id="796" name="Google Shape;796;p109"/>
          <p:cNvPicPr preferRelativeResize="0"/>
          <p:nvPr/>
        </p:nvPicPr>
        <p:blipFill>
          <a:blip r:embed="rId4">
            <a:alphaModFix/>
          </a:blip>
          <a:stretch>
            <a:fillRect/>
          </a:stretch>
        </p:blipFill>
        <p:spPr>
          <a:xfrm>
            <a:off x="708182" y="3472550"/>
            <a:ext cx="2284294" cy="994725"/>
          </a:xfrm>
          <a:prstGeom prst="rect">
            <a:avLst/>
          </a:prstGeom>
          <a:noFill/>
          <a:ln>
            <a:noFill/>
          </a:ln>
        </p:spPr>
      </p:pic>
      <p:pic>
        <p:nvPicPr>
          <p:cNvPr id="797" name="Google Shape;797;p109"/>
          <p:cNvPicPr preferRelativeResize="0"/>
          <p:nvPr/>
        </p:nvPicPr>
        <p:blipFill>
          <a:blip r:embed="rId5">
            <a:alphaModFix/>
          </a:blip>
          <a:stretch>
            <a:fillRect/>
          </a:stretch>
        </p:blipFill>
        <p:spPr>
          <a:xfrm>
            <a:off x="733272" y="1194549"/>
            <a:ext cx="2265347" cy="799225"/>
          </a:xfrm>
          <a:prstGeom prst="rect">
            <a:avLst/>
          </a:prstGeom>
          <a:noFill/>
          <a:ln>
            <a:noFill/>
          </a:ln>
        </p:spPr>
      </p:pic>
      <p:sp>
        <p:nvSpPr>
          <p:cNvPr id="798" name="Google Shape;798;p109"/>
          <p:cNvSpPr/>
          <p:nvPr/>
        </p:nvSpPr>
        <p:spPr>
          <a:xfrm>
            <a:off x="604150" y="1194550"/>
            <a:ext cx="2523600" cy="2048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1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From Root Causes to </a:t>
            </a:r>
            <a:r>
              <a:rPr lang="en" i="1" u="sng"/>
              <a:t>Systemic Change</a:t>
            </a:r>
            <a:endParaRPr i="1" u="sng"/>
          </a:p>
        </p:txBody>
      </p:sp>
      <p:sp>
        <p:nvSpPr>
          <p:cNvPr id="804" name="Google Shape;804;p110"/>
          <p:cNvSpPr txBox="1"/>
          <p:nvPr/>
        </p:nvSpPr>
        <p:spPr>
          <a:xfrm>
            <a:off x="688500" y="1456825"/>
            <a:ext cx="3406500" cy="291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800">
                <a:solidFill>
                  <a:schemeClr val="dk1"/>
                </a:solidFill>
                <a:latin typeface="Calibri"/>
                <a:ea typeface="Calibri"/>
                <a:cs typeface="Calibri"/>
                <a:sym typeface="Calibri"/>
              </a:rPr>
              <a:t>TAPP Street Data and the Map Data guides us in –</a:t>
            </a:r>
            <a:endParaRPr sz="1800">
              <a:solidFill>
                <a:schemeClr val="dk1"/>
              </a:solidFill>
              <a:latin typeface="Calibri"/>
              <a:ea typeface="Calibri"/>
              <a:cs typeface="Calibri"/>
              <a:sym typeface="Calibri"/>
            </a:endParaRPr>
          </a:p>
          <a:p>
            <a:pPr marL="45720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identification of Root Causes </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creation of Tiered Support</a:t>
            </a: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800" b="1">
                <a:solidFill>
                  <a:schemeClr val="dk1"/>
                </a:solidFill>
                <a:latin typeface="Calibri"/>
                <a:ea typeface="Calibri"/>
                <a:cs typeface="Calibri"/>
                <a:sym typeface="Calibri"/>
              </a:rPr>
              <a:t>Fundamental Understanding - Our tiered support must be in service to systemic change.</a:t>
            </a:r>
            <a:endParaRPr sz="2200" b="1">
              <a:solidFill>
                <a:schemeClr val="dk1"/>
              </a:solidFill>
              <a:latin typeface="Calibri"/>
              <a:ea typeface="Calibri"/>
              <a:cs typeface="Calibri"/>
              <a:sym typeface="Calibri"/>
            </a:endParaRPr>
          </a:p>
        </p:txBody>
      </p:sp>
      <p:sp>
        <p:nvSpPr>
          <p:cNvPr id="805" name="Google Shape;805;p110"/>
          <p:cNvSpPr txBox="1"/>
          <p:nvPr/>
        </p:nvSpPr>
        <p:spPr>
          <a:xfrm>
            <a:off x="4509050" y="1456825"/>
            <a:ext cx="3990600" cy="2915400"/>
          </a:xfrm>
          <a:prstGeom prst="rect">
            <a:avLst/>
          </a:prstGeom>
          <a:solidFill>
            <a:srgbClr val="FCF4F8"/>
          </a:solidFill>
          <a:ln w="19050" cap="flat" cmpd="sng">
            <a:solidFill>
              <a:schemeClr val="dk1"/>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800">
                <a:solidFill>
                  <a:schemeClr val="dk1"/>
                </a:solidFill>
                <a:latin typeface="Calibri"/>
                <a:ea typeface="Calibri"/>
                <a:cs typeface="Calibri"/>
                <a:sym typeface="Calibri"/>
              </a:rPr>
              <a:t>We can’t stop at identifying the problem, because we will miss moving from the problem to the outcome. This is one of the biggest barriers to systemic change efforts. </a:t>
            </a: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1800">
                <a:solidFill>
                  <a:schemeClr val="dk1"/>
                </a:solidFill>
                <a:latin typeface="Calibri"/>
                <a:ea typeface="Calibri"/>
                <a:cs typeface="Calibri"/>
                <a:sym typeface="Calibri"/>
              </a:rPr>
              <a:t>We don’t give space and time to </a:t>
            </a:r>
            <a:r>
              <a:rPr lang="en" sz="1800" u="sng">
                <a:solidFill>
                  <a:schemeClr val="dk1"/>
                </a:solidFill>
                <a:latin typeface="Calibri"/>
                <a:ea typeface="Calibri"/>
                <a:cs typeface="Calibri"/>
                <a:sym typeface="Calibri"/>
              </a:rPr>
              <a:t>how </a:t>
            </a:r>
            <a:r>
              <a:rPr lang="en" sz="1800">
                <a:solidFill>
                  <a:schemeClr val="dk1"/>
                </a:solidFill>
                <a:latin typeface="Calibri"/>
                <a:ea typeface="Calibri"/>
                <a:cs typeface="Calibri"/>
                <a:sym typeface="Calibri"/>
              </a:rPr>
              <a:t>change is going to happen to </a:t>
            </a:r>
            <a:r>
              <a:rPr lang="en" sz="1800" u="sng">
                <a:solidFill>
                  <a:schemeClr val="dk1"/>
                </a:solidFill>
                <a:latin typeface="Calibri"/>
                <a:ea typeface="Calibri"/>
                <a:cs typeface="Calibri"/>
                <a:sym typeface="Calibri"/>
              </a:rPr>
              <a:t>when</a:t>
            </a:r>
            <a:r>
              <a:rPr lang="en" sz="1800">
                <a:solidFill>
                  <a:schemeClr val="dk1"/>
                </a:solidFill>
                <a:latin typeface="Calibri"/>
                <a:ea typeface="Calibri"/>
                <a:cs typeface="Calibri"/>
                <a:sym typeface="Calibri"/>
              </a:rPr>
              <a:t> it will happen to </a:t>
            </a:r>
            <a:r>
              <a:rPr lang="en" sz="1800" u="sng">
                <a:solidFill>
                  <a:schemeClr val="dk1"/>
                </a:solidFill>
                <a:latin typeface="Calibri"/>
                <a:ea typeface="Calibri"/>
                <a:cs typeface="Calibri"/>
                <a:sym typeface="Calibri"/>
              </a:rPr>
              <a:t>what kinds</a:t>
            </a:r>
            <a:r>
              <a:rPr lang="en" sz="1800">
                <a:solidFill>
                  <a:schemeClr val="dk1"/>
                </a:solidFill>
                <a:latin typeface="Calibri"/>
                <a:ea typeface="Calibri"/>
                <a:cs typeface="Calibri"/>
                <a:sym typeface="Calibri"/>
              </a:rPr>
              <a:t> of change to who will be involved.</a:t>
            </a:r>
            <a:endParaRPr sz="2200" b="1">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1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500"/>
              <a:t>Your root causes become your Problem of Practice. </a:t>
            </a:r>
            <a:endParaRPr sz="2500"/>
          </a:p>
          <a:p>
            <a:pPr marL="0" lvl="0" indent="0" algn="l" rtl="0">
              <a:spcBef>
                <a:spcPts val="800"/>
              </a:spcBef>
              <a:spcAft>
                <a:spcPts val="0"/>
              </a:spcAft>
              <a:buNone/>
            </a:pPr>
            <a:r>
              <a:rPr lang="en" sz="2500"/>
              <a:t>Your Root Causes are nagging issues or challenges that emerge within your spheres of work that do not have a single solution, but require discussion and collective problem-solving to address.</a:t>
            </a:r>
            <a:endParaRPr sz="2500"/>
          </a:p>
        </p:txBody>
      </p:sp>
      <p:sp>
        <p:nvSpPr>
          <p:cNvPr id="811" name="Google Shape;811;p11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SzPct val="34494"/>
              <a:buNone/>
            </a:pPr>
            <a:r>
              <a:rPr lang="en" sz="2870"/>
              <a:t>Root Cause to Problem of Practice to Theory of Change</a:t>
            </a:r>
            <a:endParaRPr sz="2870"/>
          </a:p>
        </p:txBody>
      </p:sp>
      <p:sp>
        <p:nvSpPr>
          <p:cNvPr id="812" name="Google Shape;812;p111"/>
          <p:cNvSpPr txBox="1"/>
          <p:nvPr/>
        </p:nvSpPr>
        <p:spPr>
          <a:xfrm>
            <a:off x="627900" y="3363175"/>
            <a:ext cx="7888200" cy="1023900"/>
          </a:xfrm>
          <a:prstGeom prst="rect">
            <a:avLst/>
          </a:prstGeom>
          <a:solidFill>
            <a:srgbClr val="E7F5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chemeClr val="accent2"/>
                </a:solidFill>
                <a:latin typeface="Calibri"/>
                <a:ea typeface="Calibri"/>
                <a:cs typeface="Calibri"/>
                <a:sym typeface="Calibri"/>
              </a:rPr>
              <a:t>The Equity Transformation Cycle is how you are going to address the Problem of Practice.</a:t>
            </a:r>
            <a:endParaRPr sz="2700" b="1">
              <a:solidFill>
                <a:schemeClr val="accent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12"/>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18" name="Google Shape;818;p112"/>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19" name="Google Shape;819;p112"/>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820" name="Google Shape;820;p112"/>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821" name="Google Shape;821;p112"/>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22" name="Google Shape;822;p112"/>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23" name="Google Shape;823;p112"/>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24" name="Google Shape;824;p112"/>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25" name="Google Shape;825;p112"/>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826" name="Google Shape;826;p112"/>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27" name="Google Shape;827;p112"/>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828" name="Google Shape;828;p112"/>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829" name="Google Shape;829;p112"/>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30" name="Google Shape;830;p112"/>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31" name="Google Shape;831;p112"/>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832" name="Google Shape;832;p112"/>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833" name="Google Shape;833;p112"/>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834" name="Google Shape;834;p112"/>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835" name="Google Shape;835;p112"/>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836" name="Google Shape;836;p112"/>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37" name="Google Shape;837;p112"/>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838" name="Google Shape;838;p112"/>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839" name="Google Shape;839;p112"/>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13"/>
          <p:cNvSpPr txBox="1">
            <a:spLocks noGrp="1"/>
          </p:cNvSpPr>
          <p:nvPr>
            <p:ph type="body" idx="1"/>
          </p:nvPr>
        </p:nvSpPr>
        <p:spPr>
          <a:xfrm>
            <a:off x="3936316" y="305210"/>
            <a:ext cx="4629300" cy="381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300" dirty="0">
                <a:latin typeface="Arial"/>
                <a:ea typeface="Arial"/>
                <a:cs typeface="Arial"/>
                <a:sym typeface="Arial"/>
              </a:rPr>
              <a:t>Key Resources and Documents</a:t>
            </a:r>
            <a:endParaRPr sz="1300" dirty="0">
              <a:latin typeface="Arial"/>
              <a:ea typeface="Arial"/>
              <a:cs typeface="Arial"/>
              <a:sym typeface="Arial"/>
            </a:endParaRPr>
          </a:p>
          <a:p>
            <a:pPr marL="0" lvl="0" indent="0" algn="l" rtl="0">
              <a:spcBef>
                <a:spcPts val="800"/>
              </a:spcBef>
              <a:spcAft>
                <a:spcPts val="0"/>
              </a:spcAft>
              <a:buNone/>
            </a:pPr>
            <a:r>
              <a:rPr lang="en" sz="1300" u="sng" dirty="0">
                <a:solidFill>
                  <a:schemeClr val="hlink"/>
                </a:solidFill>
                <a:latin typeface="Arial"/>
                <a:ea typeface="Arial"/>
                <a:cs typeface="Arial"/>
                <a:sym typeface="Arial"/>
              </a:rPr>
              <a:t>2024-2025 TAPP Districts’ Dashboard</a:t>
            </a:r>
            <a:endParaRPr sz="1300" dirty="0">
              <a:latin typeface="Arial"/>
              <a:ea typeface="Arial"/>
              <a:cs typeface="Arial"/>
              <a:sym typeface="Arial"/>
            </a:endParaRPr>
          </a:p>
          <a:p>
            <a:pPr marL="0" lvl="0" indent="0" algn="l" rtl="0">
              <a:spcBef>
                <a:spcPts val="800"/>
              </a:spcBef>
              <a:spcAft>
                <a:spcPts val="0"/>
              </a:spcAft>
              <a:buNone/>
            </a:pPr>
            <a:r>
              <a:rPr lang="en" sz="1300" u="sng" dirty="0">
                <a:solidFill>
                  <a:schemeClr val="hlink"/>
                </a:solidFill>
                <a:latin typeface="Arial"/>
                <a:ea typeface="Arial"/>
                <a:cs typeface="Arial"/>
                <a:sym typeface="Arial"/>
                <a:hlinkClick r:id="rId3"/>
              </a:rPr>
              <a:t>Dashboard Orientation Video - 11 minutes</a:t>
            </a:r>
            <a:endParaRPr sz="1300" dirty="0">
              <a:latin typeface="Arial"/>
              <a:ea typeface="Arial"/>
              <a:cs typeface="Arial"/>
              <a:sym typeface="Arial"/>
            </a:endParaRPr>
          </a:p>
          <a:p>
            <a:pPr marL="0" lvl="0" indent="0" algn="l" rtl="0">
              <a:spcBef>
                <a:spcPts val="800"/>
              </a:spcBef>
              <a:spcAft>
                <a:spcPts val="0"/>
              </a:spcAft>
              <a:buNone/>
            </a:pPr>
            <a:r>
              <a:rPr lang="en" sz="1300" u="sng" dirty="0">
                <a:solidFill>
                  <a:schemeClr val="hlink"/>
                </a:solidFill>
                <a:latin typeface="Arial"/>
                <a:ea typeface="Arial"/>
                <a:cs typeface="Arial"/>
                <a:sym typeface="Arial"/>
                <a:hlinkClick r:id="rId4"/>
              </a:rPr>
              <a:t>TAPP Shared Folder</a:t>
            </a:r>
            <a:endParaRPr sz="1300" dirty="0">
              <a:latin typeface="Arial"/>
              <a:ea typeface="Arial"/>
              <a:cs typeface="Arial"/>
              <a:sym typeface="Arial"/>
            </a:endParaRPr>
          </a:p>
          <a:p>
            <a:pPr marL="0" lvl="0" indent="0" algn="l" rtl="0">
              <a:spcBef>
                <a:spcPts val="800"/>
              </a:spcBef>
              <a:spcAft>
                <a:spcPts val="0"/>
              </a:spcAft>
              <a:buNone/>
            </a:pPr>
            <a:endParaRPr sz="1300" dirty="0">
              <a:latin typeface="Arial"/>
              <a:ea typeface="Arial"/>
              <a:cs typeface="Arial"/>
              <a:sym typeface="Arial"/>
            </a:endParaRPr>
          </a:p>
          <a:p>
            <a:pPr marL="0" lvl="0" indent="0" algn="l" rtl="0">
              <a:lnSpc>
                <a:spcPct val="115000"/>
              </a:lnSpc>
              <a:spcBef>
                <a:spcPts val="0"/>
              </a:spcBef>
              <a:spcAft>
                <a:spcPts val="0"/>
              </a:spcAft>
              <a:buNone/>
            </a:pPr>
            <a:r>
              <a:rPr lang="en" sz="1300" u="sng" dirty="0">
                <a:solidFill>
                  <a:schemeClr val="hlink"/>
                </a:solidFill>
                <a:latin typeface="Arial"/>
                <a:ea typeface="Arial"/>
                <a:cs typeface="Arial"/>
                <a:sym typeface="Arial"/>
                <a:hlinkClick r:id="rId5"/>
              </a:rPr>
              <a:t>TAPP Program Promising and Best Practices</a:t>
            </a:r>
            <a:r>
              <a:rPr lang="en" sz="1300" dirty="0">
                <a:latin typeface="Arial"/>
                <a:ea typeface="Arial"/>
                <a:cs typeface="Arial"/>
                <a:sym typeface="Arial"/>
              </a:rPr>
              <a:t> – This document underwent a comprehensive revision this summer. It is important to revisit this document individually and as a team. There are four key section</a:t>
            </a:r>
            <a:r>
              <a:rPr lang="en" sz="1200" dirty="0">
                <a:latin typeface="Arial"/>
                <a:ea typeface="Arial"/>
                <a:cs typeface="Arial"/>
                <a:sym typeface="Arial"/>
              </a:rPr>
              <a:t>s to the document –</a:t>
            </a:r>
            <a:endParaRPr sz="1200" dirty="0">
              <a:latin typeface="Arial"/>
              <a:ea typeface="Arial"/>
              <a:cs typeface="Arial"/>
              <a:sym typeface="Arial"/>
            </a:endParaRPr>
          </a:p>
          <a:p>
            <a:pPr marL="457200" lvl="0" indent="-304800" algn="l" rtl="0">
              <a:lnSpc>
                <a:spcPct val="115000"/>
              </a:lnSpc>
              <a:spcBef>
                <a:spcPts val="1200"/>
              </a:spcBef>
              <a:spcAft>
                <a:spcPts val="0"/>
              </a:spcAft>
              <a:buSzPts val="1200"/>
              <a:buFont typeface="Arial"/>
              <a:buChar char="•"/>
            </a:pPr>
            <a:r>
              <a:rPr lang="en" sz="1200" u="sng" dirty="0">
                <a:solidFill>
                  <a:schemeClr val="hlink"/>
                </a:solidFill>
                <a:latin typeface="Arial"/>
                <a:ea typeface="Arial"/>
                <a:cs typeface="Arial"/>
                <a:sym typeface="Arial"/>
                <a:hlinkClick r:id="rId6"/>
              </a:rPr>
              <a:t>SECTION I.</a:t>
            </a:r>
            <a:r>
              <a:rPr lang="en" sz="1200" dirty="0">
                <a:latin typeface="Arial"/>
                <a:ea typeface="Arial"/>
                <a:cs typeface="Arial"/>
                <a:sym typeface="Arial"/>
              </a:rPr>
              <a:t> General TAPP Grant Execution - Lessons Learned</a:t>
            </a:r>
            <a:endParaRPr sz="1200"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dirty="0">
                <a:solidFill>
                  <a:schemeClr val="hlink"/>
                </a:solidFill>
                <a:latin typeface="Arial"/>
                <a:ea typeface="Arial"/>
                <a:cs typeface="Arial"/>
                <a:sym typeface="Arial"/>
                <a:hlinkClick r:id="rId7"/>
              </a:rPr>
              <a:t>SECTION II.</a:t>
            </a:r>
            <a:r>
              <a:rPr lang="en" sz="1200" dirty="0">
                <a:latin typeface="Arial"/>
                <a:ea typeface="Arial"/>
                <a:cs typeface="Arial"/>
                <a:sym typeface="Arial"/>
              </a:rPr>
              <a:t> Setting the TAPP Family Advocate Up for Success</a:t>
            </a:r>
            <a:r>
              <a:rPr lang="en" sz="1200" dirty="0">
                <a:uFill>
                  <a:noFill/>
                </a:uFill>
                <a:latin typeface="Arial"/>
                <a:ea typeface="Arial"/>
                <a:cs typeface="Arial"/>
                <a:sym typeface="Arial"/>
                <a:hlinkClick r:id="rId8"/>
              </a:rPr>
              <a:t> </a:t>
            </a:r>
            <a:r>
              <a:rPr lang="en" sz="1200" u="sng" dirty="0">
                <a:solidFill>
                  <a:schemeClr val="hlink"/>
                </a:solidFill>
                <a:latin typeface="Arial"/>
                <a:ea typeface="Arial"/>
                <a:cs typeface="Arial"/>
                <a:sym typeface="Arial"/>
                <a:hlinkClick r:id="rId8"/>
              </a:rPr>
              <a:t>NEW Advocate? START HERE</a:t>
            </a:r>
            <a:r>
              <a:rPr lang="en" sz="1200" dirty="0">
                <a:latin typeface="Arial"/>
                <a:ea typeface="Arial"/>
                <a:cs typeface="Arial"/>
                <a:sym typeface="Arial"/>
              </a:rPr>
              <a:t>!</a:t>
            </a:r>
            <a:endParaRPr sz="1200"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dirty="0">
                <a:solidFill>
                  <a:schemeClr val="hlink"/>
                </a:solidFill>
                <a:latin typeface="Arial"/>
                <a:ea typeface="Arial"/>
                <a:cs typeface="Arial"/>
                <a:sym typeface="Arial"/>
                <a:hlinkClick r:id="rId9"/>
              </a:rPr>
              <a:t>SECTION III</a:t>
            </a:r>
            <a:r>
              <a:rPr lang="en" sz="1200" dirty="0">
                <a:latin typeface="Arial"/>
                <a:ea typeface="Arial"/>
                <a:cs typeface="Arial"/>
                <a:sym typeface="Arial"/>
              </a:rPr>
              <a:t>. Foundational Supports for AI/AN Students that Lead to Positive Conditions for Learning (Includes a self-assessment to utilize with school teams!)</a:t>
            </a:r>
            <a:endParaRPr sz="1200"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dirty="0">
                <a:solidFill>
                  <a:schemeClr val="hlink"/>
                </a:solidFill>
                <a:latin typeface="Arial"/>
                <a:ea typeface="Arial"/>
                <a:cs typeface="Arial"/>
                <a:sym typeface="Arial"/>
                <a:hlinkClick r:id="rId10"/>
              </a:rPr>
              <a:t>SECTION IV.</a:t>
            </a:r>
            <a:r>
              <a:rPr lang="en" sz="1200" dirty="0">
                <a:latin typeface="Arial"/>
                <a:ea typeface="Arial"/>
                <a:cs typeface="Arial"/>
                <a:sym typeface="Arial"/>
              </a:rPr>
              <a:t> Culturally Responsive Tiered Attendance Systems (also includes a self-assessment to utilize with school teams!)</a:t>
            </a:r>
            <a:endParaRPr sz="1200" dirty="0">
              <a:latin typeface="Arial"/>
              <a:ea typeface="Arial"/>
              <a:cs typeface="Arial"/>
              <a:sym typeface="Arial"/>
            </a:endParaRPr>
          </a:p>
        </p:txBody>
      </p:sp>
      <p:sp>
        <p:nvSpPr>
          <p:cNvPr id="846" name="Google Shape;846;p113"/>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2024-2025 TAPP Districts’ Dashboard</a:t>
            </a:r>
            <a:endParaRPr/>
          </a:p>
        </p:txBody>
      </p:sp>
      <p:sp>
        <p:nvSpPr>
          <p:cNvPr id="847" name="Google Shape;847;p11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a:p>
        </p:txBody>
      </p:sp>
      <p:pic>
        <p:nvPicPr>
          <p:cNvPr id="848" name="Google Shape;848;p113"/>
          <p:cNvPicPr preferRelativeResize="0"/>
          <p:nvPr/>
        </p:nvPicPr>
        <p:blipFill>
          <a:blip r:embed="rId11">
            <a:alphaModFix/>
          </a:blip>
          <a:stretch>
            <a:fillRect/>
          </a:stretch>
        </p:blipFill>
        <p:spPr>
          <a:xfrm>
            <a:off x="696937" y="2301438"/>
            <a:ext cx="2602993" cy="1897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4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4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4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45">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45">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45">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45">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45">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45">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45">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45">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45">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45">
                                            <p:txEl>
                                              <p:pRg st="1" end="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45">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45">
                                            <p:txEl>
                                              <p:pRg st="3" end="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45">
                                            <p:txEl>
                                              <p:pRg st="4" end="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45">
                                            <p:txEl>
                                              <p:pRg st="5" end="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45">
                                            <p:txEl>
                                              <p:pRg st="6" end="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45">
                                            <p:txEl>
                                              <p:pRg st="7" end="7"/>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45">
                                            <p:txEl>
                                              <p:pRg st="8" end="8"/>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45">
                                            <p:txEl>
                                              <p:pRg st="9" end="9"/>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845">
                                            <p:txEl>
                                              <p:pRg st="0" end="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845">
                                            <p:txEl>
                                              <p:pRg st="1" end="1"/>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845">
                                            <p:txEl>
                                              <p:pRg st="2" end="2"/>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45">
                                            <p:txEl>
                                              <p:pRg st="3" end="3"/>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845">
                                            <p:txEl>
                                              <p:pRg st="4" end="4"/>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845">
                                            <p:txEl>
                                              <p:pRg st="5" end="5"/>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845">
                                            <p:txEl>
                                              <p:pRg st="6" end="6"/>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845">
                                            <p:txEl>
                                              <p:pRg st="7" end="7"/>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845">
                                            <p:txEl>
                                              <p:pRg st="8" end="8"/>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84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87"/>
          <p:cNvPicPr preferRelativeResize="0"/>
          <p:nvPr/>
        </p:nvPicPr>
        <p:blipFill>
          <a:blip r:embed="rId3">
            <a:alphaModFix/>
          </a:blip>
          <a:stretch>
            <a:fillRect/>
          </a:stretch>
        </p:blipFill>
        <p:spPr>
          <a:xfrm>
            <a:off x="1685625" y="171275"/>
            <a:ext cx="6122050" cy="4738225"/>
          </a:xfrm>
          <a:prstGeom prst="rect">
            <a:avLst/>
          </a:prstGeom>
          <a:noFill/>
          <a:ln>
            <a:noFill/>
          </a:ln>
        </p:spPr>
      </p:pic>
      <p:sp>
        <p:nvSpPr>
          <p:cNvPr id="579" name="Google Shape;579;p87"/>
          <p:cNvSpPr txBox="1"/>
          <p:nvPr/>
        </p:nvSpPr>
        <p:spPr>
          <a:xfrm>
            <a:off x="6456048" y="1066450"/>
            <a:ext cx="10524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Stacey Jacobs</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Ray Fox ⭐</a:t>
            </a:r>
            <a:endParaRPr sz="800" b="1">
              <a:solidFill>
                <a:schemeClr val="accent1"/>
              </a:solidFill>
              <a:latin typeface="Calibri"/>
              <a:ea typeface="Calibri"/>
              <a:cs typeface="Calibri"/>
              <a:sym typeface="Calibri"/>
            </a:endParaRPr>
          </a:p>
        </p:txBody>
      </p:sp>
      <p:sp>
        <p:nvSpPr>
          <p:cNvPr id="580" name="Google Shape;580;p87"/>
          <p:cNvSpPr txBox="1"/>
          <p:nvPr/>
        </p:nvSpPr>
        <p:spPr>
          <a:xfrm>
            <a:off x="6456060" y="3607950"/>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Scott Smyth</a:t>
            </a:r>
            <a:endParaRPr sz="800" b="1">
              <a:solidFill>
                <a:schemeClr val="accent1"/>
              </a:solidFill>
              <a:latin typeface="Calibri"/>
              <a:ea typeface="Calibri"/>
              <a:cs typeface="Calibri"/>
              <a:sym typeface="Calibri"/>
            </a:endParaRPr>
          </a:p>
        </p:txBody>
      </p:sp>
      <p:sp>
        <p:nvSpPr>
          <p:cNvPr id="581" name="Google Shape;581;p87"/>
          <p:cNvSpPr txBox="1"/>
          <p:nvPr/>
        </p:nvSpPr>
        <p:spPr>
          <a:xfrm>
            <a:off x="4288997" y="2741344"/>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Crystal Hinds</a:t>
            </a:r>
            <a:endParaRPr sz="800" b="1">
              <a:solidFill>
                <a:schemeClr val="accent1"/>
              </a:solidFill>
              <a:latin typeface="Calibri"/>
              <a:ea typeface="Calibri"/>
              <a:cs typeface="Calibri"/>
              <a:sym typeface="Calibri"/>
            </a:endParaRPr>
          </a:p>
        </p:txBody>
      </p:sp>
      <p:sp>
        <p:nvSpPr>
          <p:cNvPr id="582" name="Google Shape;582;p87"/>
          <p:cNvSpPr txBox="1"/>
          <p:nvPr/>
        </p:nvSpPr>
        <p:spPr>
          <a:xfrm>
            <a:off x="5111334" y="2015641"/>
            <a:ext cx="822000" cy="4131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Atcitty Begay</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83" name="Google Shape;583;p87"/>
          <p:cNvSpPr txBox="1"/>
          <p:nvPr/>
        </p:nvSpPr>
        <p:spPr>
          <a:xfrm>
            <a:off x="4525392" y="3466995"/>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Vacancy</a:t>
            </a:r>
            <a:endParaRPr sz="800" b="1">
              <a:solidFill>
                <a:schemeClr val="accent1"/>
              </a:solidFill>
              <a:latin typeface="Calibri"/>
              <a:ea typeface="Calibri"/>
              <a:cs typeface="Calibri"/>
              <a:sym typeface="Calibri"/>
            </a:endParaRPr>
          </a:p>
        </p:txBody>
      </p:sp>
      <p:sp>
        <p:nvSpPr>
          <p:cNvPr id="584" name="Google Shape;584;p87"/>
          <p:cNvSpPr txBox="1"/>
          <p:nvPr/>
        </p:nvSpPr>
        <p:spPr>
          <a:xfrm>
            <a:off x="4993035" y="4218755"/>
            <a:ext cx="8220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Janelle Emard</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85" name="Google Shape;585;p87"/>
          <p:cNvSpPr txBox="1"/>
          <p:nvPr/>
        </p:nvSpPr>
        <p:spPr>
          <a:xfrm>
            <a:off x="4175820" y="1066452"/>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Mona Smith</a:t>
            </a:r>
            <a:endParaRPr sz="800" b="1">
              <a:solidFill>
                <a:schemeClr val="accent1"/>
              </a:solidFill>
              <a:latin typeface="Calibri"/>
              <a:ea typeface="Calibri"/>
              <a:cs typeface="Calibri"/>
              <a:sym typeface="Calibri"/>
            </a:endParaRPr>
          </a:p>
        </p:txBody>
      </p:sp>
      <p:sp>
        <p:nvSpPr>
          <p:cNvPr id="586" name="Google Shape;586;p87"/>
          <p:cNvSpPr txBox="1"/>
          <p:nvPr/>
        </p:nvSpPr>
        <p:spPr>
          <a:xfrm>
            <a:off x="2445394" y="1744016"/>
            <a:ext cx="1095300" cy="2718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Rebecca Arredondo</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Mike Solem ⭐</a:t>
            </a:r>
            <a:endParaRPr sz="800" b="1">
              <a:solidFill>
                <a:schemeClr val="accent1"/>
              </a:solidFill>
              <a:latin typeface="Calibri"/>
              <a:ea typeface="Calibri"/>
              <a:cs typeface="Calibri"/>
              <a:sym typeface="Calibri"/>
            </a:endParaRPr>
          </a:p>
        </p:txBody>
      </p:sp>
      <p:sp>
        <p:nvSpPr>
          <p:cNvPr id="587" name="Google Shape;587;p87"/>
          <p:cNvSpPr txBox="1"/>
          <p:nvPr/>
        </p:nvSpPr>
        <p:spPr>
          <a:xfrm>
            <a:off x="2486214" y="2741344"/>
            <a:ext cx="9828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RuthEllen Melton</a:t>
            </a:r>
            <a:endParaRPr sz="800" b="1">
              <a:solidFill>
                <a:schemeClr val="accent1"/>
              </a:solidFill>
              <a:latin typeface="Calibri"/>
              <a:ea typeface="Calibri"/>
              <a:cs typeface="Calibri"/>
              <a:sym typeface="Calibri"/>
            </a:endParaRPr>
          </a:p>
        </p:txBody>
      </p:sp>
      <p:sp>
        <p:nvSpPr>
          <p:cNvPr id="588" name="Google Shape;588;p87"/>
          <p:cNvSpPr txBox="1"/>
          <p:nvPr/>
        </p:nvSpPr>
        <p:spPr>
          <a:xfrm>
            <a:off x="2486219" y="3408996"/>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Bre Landrum</a:t>
            </a:r>
            <a:endParaRPr sz="800" b="1">
              <a:solidFill>
                <a:schemeClr val="accent1"/>
              </a:solidFill>
              <a:latin typeface="Calibri"/>
              <a:ea typeface="Calibri"/>
              <a:cs typeface="Calibri"/>
              <a:sym typeface="Calibri"/>
            </a:endParaRPr>
          </a:p>
        </p:txBody>
      </p:sp>
      <p:sp>
        <p:nvSpPr>
          <p:cNvPr id="589" name="Google Shape;589;p87"/>
          <p:cNvSpPr txBox="1"/>
          <p:nvPr/>
        </p:nvSpPr>
        <p:spPr>
          <a:xfrm>
            <a:off x="390050" y="4561825"/>
            <a:ext cx="1536300" cy="347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87"/>
          <p:cNvSpPr txBox="1"/>
          <p:nvPr/>
        </p:nvSpPr>
        <p:spPr>
          <a:xfrm>
            <a:off x="353100" y="608125"/>
            <a:ext cx="1699800" cy="554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accent1"/>
                </a:solidFill>
                <a:latin typeface="Calibri"/>
                <a:ea typeface="Calibri"/>
                <a:cs typeface="Calibri"/>
                <a:sym typeface="Calibri"/>
              </a:rPr>
              <a:t>⭐ </a:t>
            </a:r>
            <a:r>
              <a:rPr lang="en" sz="1300" b="1">
                <a:solidFill>
                  <a:schemeClr val="lt1"/>
                </a:solidFill>
                <a:latin typeface="Calibri"/>
                <a:ea typeface="Calibri"/>
                <a:cs typeface="Calibri"/>
                <a:sym typeface="Calibri"/>
              </a:rPr>
              <a:t>Indicates TAPP Expansion Position</a:t>
            </a:r>
            <a:endParaRPr sz="190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14"/>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Text Parrish anytime at </a:t>
            </a:r>
            <a:r>
              <a:rPr lang="en" sz="4800">
                <a:solidFill>
                  <a:schemeClr val="dk1"/>
                </a:solidFill>
              </a:rPr>
              <a:t>971-208-0270 </a:t>
            </a:r>
            <a:endParaRPr sz="4800"/>
          </a:p>
        </p:txBody>
      </p:sp>
      <p:sp>
        <p:nvSpPr>
          <p:cNvPr id="854" name="Google Shape;854;p114"/>
          <p:cNvSpPr txBox="1"/>
          <p:nvPr/>
        </p:nvSpPr>
        <p:spPr>
          <a:xfrm>
            <a:off x="1056350" y="3426475"/>
            <a:ext cx="7334700" cy="10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alibri"/>
                <a:ea typeface="Calibri"/>
                <a:cs typeface="Calibri"/>
                <a:sym typeface="Calibri"/>
              </a:rPr>
              <a:t>Or - send me an email. Call if you must.</a:t>
            </a:r>
            <a:endParaRPr sz="1900">
              <a:latin typeface="Calibri"/>
              <a:ea typeface="Calibri"/>
              <a:cs typeface="Calibri"/>
              <a:sym typeface="Calibri"/>
            </a:endParaRPr>
          </a:p>
          <a:p>
            <a:pPr marL="0" lvl="0" indent="0" algn="l" rtl="0">
              <a:spcBef>
                <a:spcPts val="0"/>
              </a:spcBef>
              <a:spcAft>
                <a:spcPts val="0"/>
              </a:spcAft>
              <a:buNone/>
            </a:pPr>
            <a:r>
              <a:rPr lang="en" sz="1900">
                <a:latin typeface="Calibri"/>
                <a:ea typeface="Calibri"/>
                <a:cs typeface="Calibri"/>
                <a:sym typeface="Calibri"/>
              </a:rPr>
              <a:t>There is no such thing as, “I know you are busy”. I am here for you.</a:t>
            </a:r>
            <a:endParaRPr sz="19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5"/>
        <p:cNvGrpSpPr/>
        <p:nvPr/>
      </p:nvGrpSpPr>
      <p:grpSpPr>
        <a:xfrm>
          <a:off x="0" y="0"/>
          <a:ext cx="0" cy="0"/>
          <a:chOff x="0" y="0"/>
          <a:chExt cx="0" cy="0"/>
        </a:xfrm>
      </p:grpSpPr>
      <p:sp>
        <p:nvSpPr>
          <p:cNvPr id="596" name="Google Shape;596;p88"/>
          <p:cNvSpPr txBox="1">
            <a:spLocks noGrp="1"/>
          </p:cNvSpPr>
          <p:nvPr>
            <p:ph type="title"/>
          </p:nvPr>
        </p:nvSpPr>
        <p:spPr>
          <a:xfrm>
            <a:off x="366400" y="917175"/>
            <a:ext cx="3242400" cy="10398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SzPts val="990"/>
              <a:buNone/>
            </a:pPr>
            <a:r>
              <a:rPr lang="en" sz="3180" b="1"/>
              <a:t>TAPP Family Advocate Check-In</a:t>
            </a:r>
            <a:endParaRPr sz="3180" b="1"/>
          </a:p>
        </p:txBody>
      </p:sp>
      <p:sp>
        <p:nvSpPr>
          <p:cNvPr id="597" name="Google Shape;597;p8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598" name="Google Shape;598;p88"/>
          <p:cNvSpPr txBox="1">
            <a:spLocks noGrp="1"/>
          </p:cNvSpPr>
          <p:nvPr>
            <p:ph type="body" idx="1"/>
          </p:nvPr>
        </p:nvSpPr>
        <p:spPr>
          <a:xfrm>
            <a:off x="4042575" y="917182"/>
            <a:ext cx="4629300" cy="11151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sz="2100" b="1">
                <a:solidFill>
                  <a:schemeClr val="accent2"/>
                </a:solidFill>
              </a:rPr>
              <a:t>Roll Call</a:t>
            </a:r>
            <a:r>
              <a:rPr lang="en" sz="2100"/>
              <a:t>.</a:t>
            </a:r>
            <a:endParaRPr sz="2100"/>
          </a:p>
          <a:p>
            <a:pPr marL="457200" lvl="0" indent="-361950" algn="l" rtl="0">
              <a:spcBef>
                <a:spcPts val="0"/>
              </a:spcBef>
              <a:spcAft>
                <a:spcPts val="0"/>
              </a:spcAft>
              <a:buSzPts val="2100"/>
              <a:buChar char="-"/>
            </a:pPr>
            <a:r>
              <a:rPr lang="en" sz="2100"/>
              <a:t>What </a:t>
            </a:r>
            <a:r>
              <a:rPr lang="en" sz="2100" b="1">
                <a:solidFill>
                  <a:schemeClr val="accent5"/>
                </a:solidFill>
              </a:rPr>
              <a:t>winter symbol or image </a:t>
            </a:r>
            <a:r>
              <a:rPr lang="en" sz="2100"/>
              <a:t>best represents how you are feeling right now and why?</a:t>
            </a:r>
            <a:endParaRPr sz="2100"/>
          </a:p>
        </p:txBody>
      </p:sp>
      <p:pic>
        <p:nvPicPr>
          <p:cNvPr id="599" name="Google Shape;599;p88"/>
          <p:cNvPicPr preferRelativeResize="0"/>
          <p:nvPr/>
        </p:nvPicPr>
        <p:blipFill>
          <a:blip r:embed="rId3">
            <a:alphaModFix/>
          </a:blip>
          <a:stretch>
            <a:fillRect/>
          </a:stretch>
        </p:blipFill>
        <p:spPr>
          <a:xfrm>
            <a:off x="421650" y="2032274"/>
            <a:ext cx="3018025" cy="1733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9"/>
          <p:cNvSpPr txBox="1">
            <a:spLocks noGrp="1"/>
          </p:cNvSpPr>
          <p:nvPr>
            <p:ph type="ctrTitle"/>
          </p:nvPr>
        </p:nvSpPr>
        <p:spPr>
          <a:xfrm>
            <a:off x="1006950" y="752975"/>
            <a:ext cx="71301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900"/>
              <a:t>TAPP Work Session</a:t>
            </a:r>
            <a:endParaRPr sz="6900"/>
          </a:p>
        </p:txBody>
      </p:sp>
      <p:sp>
        <p:nvSpPr>
          <p:cNvPr id="605" name="Google Shape;605;p89"/>
          <p:cNvSpPr txBox="1">
            <a:spLocks noGrp="1"/>
          </p:cNvSpPr>
          <p:nvPr>
            <p:ph type="subTitle" idx="1"/>
          </p:nvPr>
        </p:nvSpPr>
        <p:spPr>
          <a:xfrm>
            <a:off x="1192100" y="3039213"/>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3000"/>
              <a:t>from Root Causes to Systemic Change</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90"/>
          <p:cNvPicPr preferRelativeResize="0"/>
          <p:nvPr/>
        </p:nvPicPr>
        <p:blipFill>
          <a:blip r:embed="rId3">
            <a:alphaModFix/>
          </a:blip>
          <a:stretch>
            <a:fillRect/>
          </a:stretch>
        </p:blipFill>
        <p:spPr>
          <a:xfrm>
            <a:off x="4065925" y="705075"/>
            <a:ext cx="4508725" cy="4199500"/>
          </a:xfrm>
          <a:prstGeom prst="rect">
            <a:avLst/>
          </a:prstGeom>
          <a:noFill/>
          <a:ln>
            <a:noFill/>
          </a:ln>
        </p:spPr>
      </p:pic>
      <p:sp>
        <p:nvSpPr>
          <p:cNvPr id="611" name="Google Shape;611;p90"/>
          <p:cNvSpPr txBox="1">
            <a:spLocks noGrp="1"/>
          </p:cNvSpPr>
          <p:nvPr>
            <p:ph type="body" idx="1"/>
          </p:nvPr>
        </p:nvSpPr>
        <p:spPr>
          <a:xfrm>
            <a:off x="527850" y="311619"/>
            <a:ext cx="8088300" cy="407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solidFill>
                  <a:schemeClr val="accent1"/>
                </a:solidFill>
              </a:rPr>
              <a:t>Attendance Works Foundational Supports</a:t>
            </a:r>
            <a:r>
              <a:rPr lang="en" sz="2000" b="1">
                <a:solidFill>
                  <a:schemeClr val="accent1"/>
                </a:solidFill>
              </a:rPr>
              <a:t> with TAPP Promising Practices</a:t>
            </a:r>
            <a:endParaRPr sz="2000" b="1">
              <a:solidFill>
                <a:schemeClr val="accent1"/>
              </a:solidFill>
            </a:endParaRPr>
          </a:p>
        </p:txBody>
      </p:sp>
      <p:pic>
        <p:nvPicPr>
          <p:cNvPr id="612" name="Google Shape;612;p90"/>
          <p:cNvPicPr preferRelativeResize="0"/>
          <p:nvPr/>
        </p:nvPicPr>
        <p:blipFill>
          <a:blip r:embed="rId4">
            <a:alphaModFix/>
          </a:blip>
          <a:stretch>
            <a:fillRect/>
          </a:stretch>
        </p:blipFill>
        <p:spPr>
          <a:xfrm>
            <a:off x="241140" y="754850"/>
            <a:ext cx="3775235" cy="2534675"/>
          </a:xfrm>
          <a:prstGeom prst="rect">
            <a:avLst/>
          </a:prstGeom>
          <a:noFill/>
          <a:ln>
            <a:noFill/>
          </a:ln>
        </p:spPr>
      </p:pic>
      <p:sp>
        <p:nvSpPr>
          <p:cNvPr id="613" name="Google Shape;613;p90"/>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14" name="Google Shape;614;p90"/>
          <p:cNvSpPr/>
          <p:nvPr/>
        </p:nvSpPr>
        <p:spPr>
          <a:xfrm rot="10800000" flipH="1">
            <a:off x="2062950" y="3065800"/>
            <a:ext cx="3258000" cy="4371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15" name="Google Shape;615;p90"/>
          <p:cNvPicPr preferRelativeResize="0"/>
          <p:nvPr/>
        </p:nvPicPr>
        <p:blipFill>
          <a:blip r:embed="rId5">
            <a:alphaModFix/>
          </a:blip>
          <a:stretch>
            <a:fillRect/>
          </a:stretch>
        </p:blipFill>
        <p:spPr>
          <a:xfrm>
            <a:off x="590050" y="3927400"/>
            <a:ext cx="820250" cy="376875"/>
          </a:xfrm>
          <a:prstGeom prst="rect">
            <a:avLst/>
          </a:prstGeom>
          <a:noFill/>
          <a:ln>
            <a:noFill/>
          </a:ln>
        </p:spPr>
      </p:pic>
      <p:sp>
        <p:nvSpPr>
          <p:cNvPr id="616" name="Google Shape;616;p90"/>
          <p:cNvSpPr txBox="1"/>
          <p:nvPr/>
        </p:nvSpPr>
        <p:spPr>
          <a:xfrm>
            <a:off x="497750" y="4304275"/>
            <a:ext cx="3270000" cy="60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Adapted from Attendance Works: 3 Tiers of Intervention</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 sz="900">
                <a:solidFill>
                  <a:schemeClr val="dk1"/>
                </a:solidFill>
                <a:latin typeface="Calibri"/>
                <a:ea typeface="Calibri"/>
                <a:cs typeface="Calibri"/>
                <a:sym typeface="Calibri"/>
              </a:rPr>
              <a:t>https://www.attendanceworks.org/chronic-absence/addressing-chronic-absence/3-tiers-of-intervention/</a:t>
            </a:r>
            <a:endParaRPr sz="900">
              <a:solidFill>
                <a:schemeClr val="dk1"/>
              </a:solidFill>
              <a:latin typeface="Calibri"/>
              <a:ea typeface="Calibri"/>
              <a:cs typeface="Calibri"/>
              <a:sym typeface="Calibri"/>
            </a:endParaRPr>
          </a:p>
        </p:txBody>
      </p:sp>
      <p:pic>
        <p:nvPicPr>
          <p:cNvPr id="617" name="Google Shape;617;p90"/>
          <p:cNvPicPr preferRelativeResize="0"/>
          <p:nvPr/>
        </p:nvPicPr>
        <p:blipFill>
          <a:blip r:embed="rId6">
            <a:alphaModFix/>
          </a:blip>
          <a:stretch>
            <a:fillRect/>
          </a:stretch>
        </p:blipFill>
        <p:spPr>
          <a:xfrm>
            <a:off x="7838351" y="705075"/>
            <a:ext cx="938724" cy="684250"/>
          </a:xfrm>
          <a:prstGeom prst="rect">
            <a:avLst/>
          </a:prstGeom>
          <a:noFill/>
          <a:ln>
            <a:noFill/>
          </a:ln>
        </p:spPr>
      </p:pic>
      <p:cxnSp>
        <p:nvCxnSpPr>
          <p:cNvPr id="618" name="Google Shape;618;p90"/>
          <p:cNvCxnSpPr/>
          <p:nvPr/>
        </p:nvCxnSpPr>
        <p:spPr>
          <a:xfrm rot="10800000">
            <a:off x="7005775" y="805300"/>
            <a:ext cx="768600" cy="15000"/>
          </a:xfrm>
          <a:prstGeom prst="straightConnector1">
            <a:avLst/>
          </a:prstGeom>
          <a:noFill/>
          <a:ln w="19050" cap="flat" cmpd="sng">
            <a:solidFill>
              <a:schemeClr val="accent1"/>
            </a:solidFill>
            <a:prstDash val="solid"/>
            <a:round/>
            <a:headEnd type="none" w="med" len="med"/>
            <a:tailEnd type="triangle" w="med" len="med"/>
          </a:ln>
        </p:spPr>
      </p:cxnSp>
      <p:cxnSp>
        <p:nvCxnSpPr>
          <p:cNvPr id="619" name="Google Shape;619;p90"/>
          <p:cNvCxnSpPr/>
          <p:nvPr/>
        </p:nvCxnSpPr>
        <p:spPr>
          <a:xfrm flipH="1">
            <a:off x="8350675" y="1367175"/>
            <a:ext cx="170100" cy="628200"/>
          </a:xfrm>
          <a:prstGeom prst="straightConnector1">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91"/>
          <p:cNvPicPr preferRelativeResize="0"/>
          <p:nvPr/>
        </p:nvPicPr>
        <p:blipFill rotWithShape="1">
          <a:blip r:embed="rId3">
            <a:alphaModFix/>
          </a:blip>
          <a:srcRect l="2639" r="-2639"/>
          <a:stretch/>
        </p:blipFill>
        <p:spPr>
          <a:xfrm>
            <a:off x="229825" y="1303450"/>
            <a:ext cx="3493050" cy="3253475"/>
          </a:xfrm>
          <a:prstGeom prst="rect">
            <a:avLst/>
          </a:prstGeom>
          <a:noFill/>
          <a:ln>
            <a:noFill/>
          </a:ln>
        </p:spPr>
      </p:pic>
      <p:sp>
        <p:nvSpPr>
          <p:cNvPr id="625" name="Google Shape;625;p91"/>
          <p:cNvSpPr txBox="1">
            <a:spLocks noGrp="1"/>
          </p:cNvSpPr>
          <p:nvPr>
            <p:ph type="body" idx="1"/>
          </p:nvPr>
        </p:nvSpPr>
        <p:spPr>
          <a:xfrm>
            <a:off x="4173950" y="552050"/>
            <a:ext cx="4395300" cy="3667500"/>
          </a:xfrm>
          <a:prstGeom prst="rect">
            <a:avLst/>
          </a:prstGeom>
        </p:spPr>
        <p:txBody>
          <a:bodyPr spcFirstLastPara="1" wrap="square" lIns="68575" tIns="34275" rIns="68575" bIns="34275" anchor="t" anchorCtr="0">
            <a:normAutofit lnSpcReduction="20000"/>
          </a:bodyPr>
          <a:lstStyle/>
          <a:p>
            <a:pPr marL="0" lvl="0" indent="0" algn="l" rtl="0">
              <a:spcBef>
                <a:spcPts val="800"/>
              </a:spcBef>
              <a:spcAft>
                <a:spcPts val="0"/>
              </a:spcAft>
              <a:buNone/>
            </a:pPr>
            <a:r>
              <a:rPr lang="en" sz="2000" b="1">
                <a:solidFill>
                  <a:srgbClr val="DC5626"/>
                </a:solidFill>
              </a:rPr>
              <a:t>60 seconds silent think time </a:t>
            </a:r>
            <a:r>
              <a:rPr lang="en" sz="2000" b="1">
                <a:solidFill>
                  <a:schemeClr val="accent5"/>
                </a:solidFill>
              </a:rPr>
              <a:t>then</a:t>
            </a:r>
            <a:endParaRPr sz="2000" b="1">
              <a:solidFill>
                <a:schemeClr val="accent5"/>
              </a:solidFill>
            </a:endParaRPr>
          </a:p>
          <a:p>
            <a:pPr marL="0" lvl="0" indent="0" algn="l" rtl="0">
              <a:spcBef>
                <a:spcPts val="800"/>
              </a:spcBef>
              <a:spcAft>
                <a:spcPts val="0"/>
              </a:spcAft>
              <a:buNone/>
            </a:pPr>
            <a:r>
              <a:rPr lang="en" sz="2000" b="1">
                <a:solidFill>
                  <a:srgbClr val="9F2065"/>
                </a:solidFill>
              </a:rPr>
              <a:t>Whole Group Share Out</a:t>
            </a:r>
            <a:endParaRPr sz="2000" b="1">
              <a:solidFill>
                <a:srgbClr val="DC5626"/>
              </a:solidFill>
            </a:endParaRPr>
          </a:p>
          <a:p>
            <a:pPr marL="0" lvl="0" indent="0" algn="l" rtl="0">
              <a:spcBef>
                <a:spcPts val="800"/>
              </a:spcBef>
              <a:spcAft>
                <a:spcPts val="0"/>
              </a:spcAft>
              <a:buNone/>
            </a:pPr>
            <a:r>
              <a:rPr lang="en" sz="2000"/>
              <a:t>Think of your highest need TAPP site (school). </a:t>
            </a:r>
            <a:endParaRPr sz="2000"/>
          </a:p>
          <a:p>
            <a:pPr marL="0" lvl="0" indent="0" algn="l" rtl="0">
              <a:spcBef>
                <a:spcPts val="800"/>
              </a:spcBef>
              <a:spcAft>
                <a:spcPts val="0"/>
              </a:spcAft>
              <a:buNone/>
            </a:pPr>
            <a:endParaRPr sz="2000"/>
          </a:p>
          <a:p>
            <a:pPr marL="0" lvl="0" indent="0" algn="l" rtl="0">
              <a:spcBef>
                <a:spcPts val="800"/>
              </a:spcBef>
              <a:spcAft>
                <a:spcPts val="0"/>
              </a:spcAft>
              <a:buNone/>
            </a:pPr>
            <a:r>
              <a:rPr lang="en" sz="2000"/>
              <a:t>At this point in the year, which domain is the strongest for </a:t>
            </a:r>
            <a:r>
              <a:rPr lang="en" sz="2000" u="sng"/>
              <a:t>all students</a:t>
            </a:r>
            <a:r>
              <a:rPr lang="en" sz="2000"/>
              <a:t>? What is in place in that domain that is positively impacting the conditions for students engaging in learning.</a:t>
            </a:r>
            <a:endParaRPr sz="2000"/>
          </a:p>
          <a:p>
            <a:pPr marL="0" lvl="0" indent="0" algn="l" rtl="0">
              <a:spcBef>
                <a:spcPts val="800"/>
              </a:spcBef>
              <a:spcAft>
                <a:spcPts val="0"/>
              </a:spcAft>
              <a:buNone/>
            </a:pPr>
            <a:endParaRPr sz="2000"/>
          </a:p>
          <a:p>
            <a:pPr marL="0" lvl="0" indent="0" algn="l" rtl="0">
              <a:spcBef>
                <a:spcPts val="800"/>
              </a:spcBef>
              <a:spcAft>
                <a:spcPts val="0"/>
              </a:spcAft>
              <a:buNone/>
            </a:pPr>
            <a:r>
              <a:rPr lang="en" sz="2000"/>
              <a:t>What domain is the strongest for AI/AN+ students? Why?</a:t>
            </a:r>
            <a:endParaRPr sz="2000"/>
          </a:p>
        </p:txBody>
      </p:sp>
      <p:sp>
        <p:nvSpPr>
          <p:cNvPr id="626" name="Google Shape;626;p91"/>
          <p:cNvSpPr txBox="1">
            <a:spLocks noGrp="1"/>
          </p:cNvSpPr>
          <p:nvPr>
            <p:ph type="title"/>
          </p:nvPr>
        </p:nvSpPr>
        <p:spPr>
          <a:xfrm>
            <a:off x="328700" y="590250"/>
            <a:ext cx="3202200" cy="939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Warm Up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92"/>
          <p:cNvPicPr preferRelativeResize="0"/>
          <p:nvPr/>
        </p:nvPicPr>
        <p:blipFill>
          <a:blip r:embed="rId3">
            <a:alphaModFix/>
          </a:blip>
          <a:stretch>
            <a:fillRect/>
          </a:stretch>
        </p:blipFill>
        <p:spPr>
          <a:xfrm>
            <a:off x="1235025" y="1338875"/>
            <a:ext cx="4913824" cy="3275875"/>
          </a:xfrm>
          <a:prstGeom prst="rect">
            <a:avLst/>
          </a:prstGeom>
          <a:noFill/>
          <a:ln>
            <a:noFill/>
          </a:ln>
        </p:spPr>
      </p:pic>
      <p:pic>
        <p:nvPicPr>
          <p:cNvPr id="632" name="Google Shape;632;p92"/>
          <p:cNvPicPr preferRelativeResize="0"/>
          <p:nvPr/>
        </p:nvPicPr>
        <p:blipFill>
          <a:blip r:embed="rId4">
            <a:alphaModFix/>
          </a:blip>
          <a:stretch>
            <a:fillRect/>
          </a:stretch>
        </p:blipFill>
        <p:spPr>
          <a:xfrm>
            <a:off x="189350" y="1237225"/>
            <a:ext cx="2075750" cy="1509100"/>
          </a:xfrm>
          <a:prstGeom prst="rect">
            <a:avLst/>
          </a:prstGeom>
          <a:noFill/>
          <a:ln>
            <a:noFill/>
          </a:ln>
        </p:spPr>
      </p:pic>
      <p:sp>
        <p:nvSpPr>
          <p:cNvPr id="633" name="Google Shape;633;p92"/>
          <p:cNvSpPr txBox="1"/>
          <p:nvPr/>
        </p:nvSpPr>
        <p:spPr>
          <a:xfrm>
            <a:off x="6236325" y="3960725"/>
            <a:ext cx="25164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 educators; influenced by TAPP</a:t>
            </a:r>
            <a:endParaRPr sz="1200" b="1">
              <a:solidFill>
                <a:schemeClr val="accent1"/>
              </a:solidFill>
              <a:latin typeface="Calibri"/>
              <a:ea typeface="Calibri"/>
              <a:cs typeface="Calibri"/>
              <a:sym typeface="Calibri"/>
            </a:endParaRPr>
          </a:p>
        </p:txBody>
      </p:sp>
      <p:sp>
        <p:nvSpPr>
          <p:cNvPr id="634" name="Google Shape;634;p92"/>
          <p:cNvSpPr txBox="1"/>
          <p:nvPr/>
        </p:nvSpPr>
        <p:spPr>
          <a:xfrm>
            <a:off x="6000225" y="3299750"/>
            <a:ext cx="27525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a:t>
            </a:r>
            <a:r>
              <a:rPr lang="en" sz="1200" b="1">
                <a:latin typeface="Calibri"/>
                <a:ea typeface="Calibri"/>
                <a:cs typeface="Calibri"/>
                <a:sym typeface="Calibri"/>
              </a:rPr>
              <a:t> </a:t>
            </a:r>
            <a:r>
              <a:rPr lang="en" sz="1200" b="1">
                <a:solidFill>
                  <a:schemeClr val="accent1"/>
                </a:solidFill>
                <a:latin typeface="Calibri"/>
                <a:ea typeface="Calibri"/>
                <a:cs typeface="Calibri"/>
                <a:sym typeface="Calibri"/>
              </a:rPr>
              <a:t>educators; influenced by TAPP</a:t>
            </a:r>
            <a:endParaRPr sz="1200" b="1">
              <a:solidFill>
                <a:schemeClr val="accent1"/>
              </a:solidFill>
              <a:latin typeface="Calibri"/>
              <a:ea typeface="Calibri"/>
              <a:cs typeface="Calibri"/>
              <a:sym typeface="Calibri"/>
            </a:endParaRPr>
          </a:p>
        </p:txBody>
      </p:sp>
      <p:sp>
        <p:nvSpPr>
          <p:cNvPr id="635" name="Google Shape;635;p92"/>
          <p:cNvSpPr txBox="1"/>
          <p:nvPr/>
        </p:nvSpPr>
        <p:spPr>
          <a:xfrm>
            <a:off x="5323950" y="2861875"/>
            <a:ext cx="3250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 educators</a:t>
            </a:r>
            <a:endParaRPr>
              <a:solidFill>
                <a:schemeClr val="accent1"/>
              </a:solidFill>
            </a:endParaRPr>
          </a:p>
        </p:txBody>
      </p:sp>
      <p:sp>
        <p:nvSpPr>
          <p:cNvPr id="636" name="Google Shape;636;p92"/>
          <p:cNvSpPr txBox="1"/>
          <p:nvPr/>
        </p:nvSpPr>
        <p:spPr>
          <a:xfrm>
            <a:off x="4621425" y="2230188"/>
            <a:ext cx="3227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Students and families attending 80-89%</a:t>
            </a:r>
            <a:endParaRPr sz="1200" b="1">
              <a:solidFill>
                <a:schemeClr val="accent1"/>
              </a:solidFill>
              <a:latin typeface="Calibri"/>
              <a:ea typeface="Calibri"/>
              <a:cs typeface="Calibri"/>
              <a:sym typeface="Calibri"/>
            </a:endParaRPr>
          </a:p>
        </p:txBody>
      </p:sp>
      <p:sp>
        <p:nvSpPr>
          <p:cNvPr id="637" name="Google Shape;637;p92"/>
          <p:cNvSpPr txBox="1"/>
          <p:nvPr/>
        </p:nvSpPr>
        <p:spPr>
          <a:xfrm>
            <a:off x="3896300" y="1543575"/>
            <a:ext cx="3098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Students and families attending &lt;80%</a:t>
            </a:r>
            <a:endParaRPr>
              <a:solidFill>
                <a:schemeClr val="accent1"/>
              </a:solidFill>
            </a:endParaRPr>
          </a:p>
        </p:txBody>
      </p:sp>
      <p:pic>
        <p:nvPicPr>
          <p:cNvPr id="638" name="Google Shape;638;p92"/>
          <p:cNvPicPr preferRelativeResize="0"/>
          <p:nvPr/>
        </p:nvPicPr>
        <p:blipFill>
          <a:blip r:embed="rId5">
            <a:alphaModFix/>
          </a:blip>
          <a:stretch>
            <a:fillRect/>
          </a:stretch>
        </p:blipFill>
        <p:spPr>
          <a:xfrm>
            <a:off x="7584598" y="1397225"/>
            <a:ext cx="1014150" cy="739274"/>
          </a:xfrm>
          <a:prstGeom prst="rect">
            <a:avLst/>
          </a:prstGeom>
          <a:noFill/>
          <a:ln>
            <a:noFill/>
          </a:ln>
        </p:spPr>
      </p:pic>
      <p:sp>
        <p:nvSpPr>
          <p:cNvPr id="639" name="Google Shape;639;p92"/>
          <p:cNvSpPr txBox="1"/>
          <p:nvPr/>
        </p:nvSpPr>
        <p:spPr>
          <a:xfrm>
            <a:off x="321525" y="407900"/>
            <a:ext cx="88830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3000">
                <a:solidFill>
                  <a:schemeClr val="dk2"/>
                </a:solidFill>
                <a:latin typeface="Calibri"/>
                <a:ea typeface="Calibri"/>
                <a:cs typeface="Calibri"/>
                <a:sym typeface="Calibri"/>
              </a:rPr>
              <a:t>Tiered Support for Attendance</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93"/>
          <p:cNvPicPr preferRelativeResize="0"/>
          <p:nvPr/>
        </p:nvPicPr>
        <p:blipFill>
          <a:blip r:embed="rId3">
            <a:alphaModFix/>
          </a:blip>
          <a:stretch>
            <a:fillRect/>
          </a:stretch>
        </p:blipFill>
        <p:spPr>
          <a:xfrm>
            <a:off x="407425" y="1622250"/>
            <a:ext cx="3846350" cy="2564225"/>
          </a:xfrm>
          <a:prstGeom prst="rect">
            <a:avLst/>
          </a:prstGeom>
          <a:noFill/>
          <a:ln>
            <a:noFill/>
          </a:ln>
        </p:spPr>
      </p:pic>
      <p:sp>
        <p:nvSpPr>
          <p:cNvPr id="645" name="Google Shape;645;p93"/>
          <p:cNvSpPr txBox="1"/>
          <p:nvPr/>
        </p:nvSpPr>
        <p:spPr>
          <a:xfrm>
            <a:off x="343525" y="160350"/>
            <a:ext cx="8883000" cy="905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600">
                <a:solidFill>
                  <a:schemeClr val="dk2"/>
                </a:solidFill>
                <a:latin typeface="Calibri"/>
                <a:ea typeface="Calibri"/>
                <a:cs typeface="Calibri"/>
                <a:sym typeface="Calibri"/>
              </a:rPr>
              <a:t>Guiding Question - What is the relationship between our root causes, tiered support systems, and systemic change?</a:t>
            </a:r>
            <a:endParaRPr sz="700"/>
          </a:p>
        </p:txBody>
      </p:sp>
      <p:sp>
        <p:nvSpPr>
          <p:cNvPr id="646" name="Google Shape;646;p93"/>
          <p:cNvSpPr txBox="1"/>
          <p:nvPr/>
        </p:nvSpPr>
        <p:spPr>
          <a:xfrm>
            <a:off x="4365125" y="1305850"/>
            <a:ext cx="4353300" cy="30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2"/>
                </a:solidFill>
                <a:latin typeface="Calibri"/>
                <a:ea typeface="Calibri"/>
                <a:cs typeface="Calibri"/>
                <a:sym typeface="Calibri"/>
              </a:rPr>
              <a:t>For today’s Work Session</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Never lose sight of your Root Causes</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Think about your TAPP work and the work your school(s) do with attendance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We will dig deeper into the Equity Transformation Cycle. Think about it as a mental and collaborative model for change.</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Refining our Root Causes</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Understand the relationship between addressing your Root Causes and Systemic Change</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2024-12-23T08:00:00+00:00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B48246E1-7470-4A72-97BE-4584EEF0876D}"/>
</file>

<file path=customXml/itemProps2.xml><?xml version="1.0" encoding="utf-8"?>
<ds:datastoreItem xmlns:ds="http://schemas.openxmlformats.org/officeDocument/2006/customXml" ds:itemID="{755E5171-B564-4DC9-8B42-BD85A68223EF}"/>
</file>

<file path=customXml/itemProps3.xml><?xml version="1.0" encoding="utf-8"?>
<ds:datastoreItem xmlns:ds="http://schemas.openxmlformats.org/officeDocument/2006/customXml" ds:itemID="{44DAAE21-E672-465B-A5EA-722AEA9E6611}"/>
</file>

<file path=docProps/app.xml><?xml version="1.0" encoding="utf-8"?>
<Properties xmlns="http://schemas.openxmlformats.org/officeDocument/2006/extended-properties" xmlns:vt="http://schemas.openxmlformats.org/officeDocument/2006/docPropsVTypes">
  <TotalTime>0</TotalTime>
  <Words>3588</Words>
  <Application>Microsoft Office PowerPoint</Application>
  <PresentationFormat>On-screen Show (16:9)</PresentationFormat>
  <Paragraphs>288</Paragraphs>
  <Slides>30</Slides>
  <Notes>30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Calibri</vt:lpstr>
      <vt:lpstr>Simple Light</vt:lpstr>
      <vt:lpstr>Blue_2021ODE</vt:lpstr>
      <vt:lpstr>TAPP Family Advocate Monthly Meeting</vt:lpstr>
      <vt:lpstr>TAPP December Monthly Meeting Agenda</vt:lpstr>
      <vt:lpstr>PowerPoint Presentation</vt:lpstr>
      <vt:lpstr>TAPP Family Advocate Check-In</vt:lpstr>
      <vt:lpstr>TAPP Work Session</vt:lpstr>
      <vt:lpstr>PowerPoint Presentation</vt:lpstr>
      <vt:lpstr>Warm Up</vt:lpstr>
      <vt:lpstr>PowerPoint Presentation</vt:lpstr>
      <vt:lpstr>PowerPoint Presentation</vt:lpstr>
      <vt:lpstr>Systemic Change - What is it?</vt:lpstr>
      <vt:lpstr>PowerPoint Presentation</vt:lpstr>
      <vt:lpstr>Systemic Change - What is it?</vt:lpstr>
      <vt:lpstr>PowerPoint Presentation</vt:lpstr>
      <vt:lpstr>Quick Read - Equity Transformation Cycle</vt:lpstr>
      <vt:lpstr>Uncover: The Mindset of Curiosity</vt:lpstr>
      <vt:lpstr>The Iceberg Protocol</vt:lpstr>
      <vt:lpstr>Your Turn - The Iceberg Protocol</vt:lpstr>
      <vt:lpstr>The Iceberg Protocol</vt:lpstr>
      <vt:lpstr>Peer Share Out and One-Way Feedback Cycle</vt:lpstr>
      <vt:lpstr>Coming Back Together -</vt:lpstr>
      <vt:lpstr>PowerPoint Presentation</vt:lpstr>
      <vt:lpstr>PowerPoint Presentation</vt:lpstr>
      <vt:lpstr>Next Meeting</vt:lpstr>
      <vt:lpstr>  Remember this? From Root Causes to Systemic Change</vt:lpstr>
      <vt:lpstr>Uncover: The Mindset of Curiosity</vt:lpstr>
      <vt:lpstr>From Root Causes to Systemic Change</vt:lpstr>
      <vt:lpstr>Root Cause to Problem of Practice to Theory of Change</vt:lpstr>
      <vt:lpstr>PowerPoint Presentation</vt:lpstr>
      <vt:lpstr>2024-2025 TAPP Districts’ Dashboard</vt:lpstr>
      <vt:lpstr>Text Parrish anytime at 971-208-0270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2024-12-23T23:18:45Z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2024-12-20T16:25:32Z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ec188f54-b237-4965-a858-bd1eabb4c932</vt:lpwstr>
  </property>
  <property fmtid="{D5CDD505-2E9C-101B-9397-08002B2CF9AE}" pid="8" name="MSIP_Label_7730ea53-6f5e-4160-81a5-992a9105450a_ContentBits">
    <vt:lpwstr>0</vt:lpwstr>
  </property>
  <property fmtid="{D5CDD505-2E9C-101B-9397-08002B2CF9AE}" pid="9" name="ContentTypeId">
    <vt:lpwstr>0x0101005007C023760E4B43B88CA40098E6CCFF</vt:lpwstr>
  </property>
</Properties>
</file>