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3.xml" ContentType="application/vnd.openxmlformats-officedocument.presentationml.slide+xml"/>
  <Override PartName="/ppt/slides/slide20.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77.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slideMasters/slideMaster2.xml" ContentType="application/vnd.openxmlformats-officedocument.presentationml.slide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0" r:id="rId1"/>
    <p:sldMasterId id="2147483731"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7" d="100"/>
          <a:sy n="127" d="100"/>
        </p:scale>
        <p:origin x="108"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rive.google.com/file/d/1fY6m8-IVVr386p7ny5gsLeWpBkbeJQum/view?usp=sharin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18eb09d4d37_0_51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8" name="Google Shape;558;g18eb09d4d37_0_5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3211ecb093e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3211ecb093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are not starting from scratch. You all are already implementing a Theory of Change. This activity is to go deeply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32e4b7b95a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32e4b7b95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are not starting from scratch. You all are already implementing a Theory of Change. This activity is to go deeply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32e4b7b95a4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32e4b7b95a4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are not starting from scratch. You all are already implementing a Theory of Change. This activity is to go deeply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32e4b7b95a4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0" name="Google Shape;710;g32e4b7b95a4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are not starting from scratch. You all are already implementing a Theory of Change. This activity is to go deeply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32e4b7b95a4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7" name="Google Shape;737;g32e4b7b95a4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are not starting from scratch. You all are already implementing a Theory of Change. This activity is to go deeply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32e4b7b95a4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 name="Google Shape;764;g32e4b7b95a4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are not starting from scratch. You all are already implementing a Theory of Change. This activity is to go deeply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g32e4b7b95a4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 name="Google Shape;791;g32e4b7b95a4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are not starting from scratch. You all are already implementing a Theory of Change. This activity is to go deeply</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32e4b7b95a4_0_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32e4b7b95a4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are not starting from scratch. You all are already implementing a Theory of Change. This activity is to go deeply</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32e4b7b95a4_0_1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5" name="Google Shape;845;g32e4b7b95a4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are not starting from scratch. You all are already implementing a Theory of Change. This activity is to go deeply</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32e4b7b95a4_0_2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32e4b7b95a4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are not starting from scratch. You all are already implementing a Theory of Change. This activity is to go deeply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2423de36c4d_0_1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2423de36c4d_0_1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12:50AM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3211ecb093e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3211ecb093e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31f1d9ba227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31f1d9ba22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let’s go back to our existing root cause statements. Highest Priority only means it is highest priority that you really workshop, interrogate and unpack it today. This Padlet will be used in January as well.</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3211ecb093e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3211ecb093e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Page 86-93</a:t>
            </a:r>
            <a:r>
              <a:rPr lang="en"/>
              <a:t> - scroll to 88</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32e44db8e8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32e44db8e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let’s go back to our existing root cause statements. Highest Priority only means it is highest priority that you really workshop, interrogate and unpack it today. This Padlet will be used in January as well.</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31f1d9ba227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31f1d9ba22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32a965449fd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32a965449f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let’s go back to our existing root cause statements. Highest Priority only means it is highest priority that you really workshop, interrogate and unpack it today. This Padlet will be used in January as well.</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31f1d9ba227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31f1d9ba22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Say: Let’s calibrate, because like all other great educational concepts, Systemic Change has become a buzzword and worse, a trend, and it isn’t cute. It is not a pinterest board. It is mucky, but satisfying work.</a:t>
            </a:r>
            <a:endParaRPr/>
          </a:p>
          <a:p>
            <a:pPr marL="0" lvl="0" indent="0" algn="l" rtl="0">
              <a:spcBef>
                <a:spcPts val="0"/>
              </a:spcBef>
              <a:spcAft>
                <a:spcPts val="0"/>
              </a:spcAft>
              <a:buNone/>
            </a:pPr>
            <a:endParaRPr/>
          </a:p>
          <a:p>
            <a:pPr marL="0" lvl="0" indent="0" algn="l" rtl="0">
              <a:spcBef>
                <a:spcPts val="0"/>
              </a:spcBef>
              <a:spcAft>
                <a:spcPts val="0"/>
              </a:spcAft>
              <a:buNone/>
            </a:pPr>
            <a:r>
              <a:rPr lang="en"/>
              <a:t>READ THE SLIDE.</a:t>
            </a:r>
            <a:endParaRPr/>
          </a:p>
          <a:p>
            <a:pPr marL="0" lvl="0" indent="0" algn="l" rtl="0">
              <a:spcBef>
                <a:spcPts val="0"/>
              </a:spcBef>
              <a:spcAft>
                <a:spcPts val="0"/>
              </a:spcAft>
              <a:buNone/>
            </a:pPr>
            <a:endParaRPr/>
          </a:p>
          <a:p>
            <a:pPr marL="0" lvl="0" indent="0" algn="l" rtl="0">
              <a:spcBef>
                <a:spcPts val="0"/>
              </a:spcBef>
              <a:spcAft>
                <a:spcPts val="0"/>
              </a:spcAft>
              <a:buNone/>
            </a:pPr>
            <a:r>
              <a:rPr lang="en"/>
              <a:t>Then ask, “What words are sticking out to you from this definition?”</a:t>
            </a:r>
            <a:endParaRPr/>
          </a:p>
          <a:p>
            <a:pPr marL="0" lvl="0" indent="0" algn="l" rtl="0">
              <a:spcBef>
                <a:spcPts val="0"/>
              </a:spcBef>
              <a:spcAft>
                <a:spcPts val="0"/>
              </a:spcAft>
              <a:buNone/>
            </a:pPr>
            <a:endParaRPr/>
          </a:p>
          <a:p>
            <a:pPr marL="0" lvl="0" indent="0" algn="l" rtl="0">
              <a:spcBef>
                <a:spcPts val="0"/>
              </a:spcBef>
              <a:spcAft>
                <a:spcPts val="0"/>
              </a:spcAft>
              <a:buNone/>
            </a:pPr>
            <a:r>
              <a:rPr lang="en"/>
              <a:t>Because if our moral compass or North Star is not deeply committed to Systemic Change, we will fall and fall hard into these Equity Traps and Tropes.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317a00cefcd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317a00cefcd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Say: So that we are REALLY CALIBRATED on what Systemic Change is, let’s talk about what it is not. Take out your notebook or journal.</a:t>
            </a:r>
            <a:endParaRPr/>
          </a:p>
          <a:p>
            <a:pPr marL="0" lvl="0" indent="0" algn="l" rtl="0">
              <a:spcBef>
                <a:spcPts val="0"/>
              </a:spcBef>
              <a:spcAft>
                <a:spcPts val="0"/>
              </a:spcAft>
              <a:buNone/>
            </a:pPr>
            <a:endParaRPr/>
          </a:p>
          <a:p>
            <a:pPr marL="0" lvl="0" indent="0" algn="l" rtl="0">
              <a:spcBef>
                <a:spcPts val="0"/>
              </a:spcBef>
              <a:spcAft>
                <a:spcPts val="0"/>
              </a:spcAft>
              <a:buNone/>
            </a:pPr>
            <a:r>
              <a:rPr lang="en"/>
              <a:t>READ SLIDE - </a:t>
            </a:r>
            <a:endParaRPr/>
          </a:p>
          <a:p>
            <a:pPr marL="0" lvl="0" indent="0" algn="l" rtl="0">
              <a:spcBef>
                <a:spcPts val="0"/>
              </a:spcBef>
              <a:spcAft>
                <a:spcPts val="0"/>
              </a:spcAft>
              <a:buNone/>
            </a:pPr>
            <a:endParaRPr/>
          </a:p>
          <a:p>
            <a:pPr marL="0" lvl="0" indent="0" algn="l" rtl="0">
              <a:spcBef>
                <a:spcPts val="0"/>
              </a:spcBef>
              <a:spcAft>
                <a:spcPts val="0"/>
              </a:spcAft>
              <a:buNone/>
            </a:pPr>
            <a:r>
              <a:rPr lang="en"/>
              <a:t>5 Minutes for READING and REFLECTING, then share out.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56"/>
        <p:cNvGrpSpPr/>
        <p:nvPr/>
      </p:nvGrpSpPr>
      <p:grpSpPr>
        <a:xfrm>
          <a:off x="0" y="0"/>
          <a:ext cx="0" cy="0"/>
          <a:chOff x="0" y="0"/>
          <a:chExt cx="0" cy="0"/>
        </a:xfrm>
      </p:grpSpPr>
      <p:sp>
        <p:nvSpPr>
          <p:cNvPr id="57" name="Google Shape;57;p1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8" name="Google Shape;58;p14"/>
          <p:cNvSpPr/>
          <p:nvPr/>
        </p:nvSpPr>
        <p:spPr>
          <a:xfrm>
            <a:off x="154641" y="4461062"/>
            <a:ext cx="88311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9" name="Google Shape;59;p14"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60" name="Google Shape;60;p14"/>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1"/>
              </a:buClr>
              <a:buSzPts val="4100"/>
              <a:buFont typeface="Calibri"/>
              <a:buNone/>
              <a:defRPr sz="4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1" name="Google Shape;61;p1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62" name="Google Shape;62;p14"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63" name="Google Shape;63;p1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b="0" i="0" u="none" strike="noStrike" cap="none">
                <a:solidFill>
                  <a:srgbClr val="595959"/>
                </a:solidFill>
                <a:latin typeface="Calibri"/>
                <a:ea typeface="Calibri"/>
                <a:cs typeface="Calibri"/>
                <a:sym typeface="Calibri"/>
              </a:rPr>
              <a:t>Oregon Department of Education</a:t>
            </a:r>
            <a:endParaRPr sz="1100"/>
          </a:p>
        </p:txBody>
      </p:sp>
      <p:sp>
        <p:nvSpPr>
          <p:cNvPr id="64" name="Google Shape;64;p1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65"/>
        <p:cNvGrpSpPr/>
        <p:nvPr/>
      </p:nvGrpSpPr>
      <p:grpSpPr>
        <a:xfrm>
          <a:off x="0" y="0"/>
          <a:ext cx="0" cy="0"/>
          <a:chOff x="0" y="0"/>
          <a:chExt cx="0" cy="0"/>
        </a:xfrm>
      </p:grpSpPr>
      <p:sp>
        <p:nvSpPr>
          <p:cNvPr id="66" name="Google Shape;66;p1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7" name="Google Shape;67;p15"/>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68" name="Google Shape;68;p1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1"/>
              </a:buClr>
              <a:buSzPts val="5100"/>
              <a:buFont typeface="Calibri"/>
              <a:buNone/>
              <a:defRPr sz="5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69" name="Google Shape;69;p15"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70" name="Google Shape;70;p1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1" name="Google Shape;71;p1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72"/>
        <p:cNvGrpSpPr/>
        <p:nvPr/>
      </p:nvGrpSpPr>
      <p:grpSpPr>
        <a:xfrm>
          <a:off x="0" y="0"/>
          <a:ext cx="0" cy="0"/>
          <a:chOff x="0" y="0"/>
          <a:chExt cx="0" cy="0"/>
        </a:xfrm>
      </p:grpSpPr>
      <p:sp>
        <p:nvSpPr>
          <p:cNvPr id="73" name="Google Shape;73;p1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4" name="Google Shape;74;p16"/>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5" name="Google Shape;75;p1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6" name="Google Shape;76;p1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7" name="Google Shape;77;p1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8" name="Google Shape;78;p1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79"/>
        <p:cNvGrpSpPr/>
        <p:nvPr/>
      </p:nvGrpSpPr>
      <p:grpSpPr>
        <a:xfrm>
          <a:off x="0" y="0"/>
          <a:ext cx="0" cy="0"/>
          <a:chOff x="0" y="0"/>
          <a:chExt cx="0" cy="0"/>
        </a:xfrm>
      </p:grpSpPr>
      <p:sp>
        <p:nvSpPr>
          <p:cNvPr id="80" name="Google Shape;80;p1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1" name="Google Shape;81;p17"/>
          <p:cNvSpPr/>
          <p:nvPr/>
        </p:nvSpPr>
        <p:spPr>
          <a:xfrm>
            <a:off x="154642" y="161365"/>
            <a:ext cx="3547800" cy="482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2" name="Google Shape;82;p17"/>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1"/>
              </a:buClr>
              <a:buSzPts val="3300"/>
              <a:buFont typeface="Calibri"/>
              <a:buNone/>
              <a:defRPr sz="33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3" name="Google Shape;83;p17"/>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84" name="Google Shape;84;p17"/>
          <p:cNvSpPr>
            <a:spLocks noGrp="1"/>
          </p:cNvSpPr>
          <p:nvPr>
            <p:ph type="pic" idx="2"/>
          </p:nvPr>
        </p:nvSpPr>
        <p:spPr>
          <a:xfrm>
            <a:off x="537883" y="2655094"/>
            <a:ext cx="2949000" cy="1740600"/>
          </a:xfrm>
          <a:prstGeom prst="rect">
            <a:avLst/>
          </a:prstGeom>
          <a:noFill/>
          <a:ln>
            <a:noFill/>
          </a:ln>
        </p:spPr>
      </p:sp>
      <p:sp>
        <p:nvSpPr>
          <p:cNvPr id="85" name="Google Shape;85;p1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86" name="Google Shape;86;p1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9" name="Google Shape;89;p1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0" name="Google Shape;90;p1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1" name="Google Shape;91;p1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4" name="Google Shape;94;p19"/>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5" name="Google Shape;95;p19"/>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6" name="Google Shape;96;p1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7" name="Google Shape;97;p1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98"/>
        <p:cNvGrpSpPr/>
        <p:nvPr/>
      </p:nvGrpSpPr>
      <p:grpSpPr>
        <a:xfrm>
          <a:off x="0" y="0"/>
          <a:ext cx="0" cy="0"/>
          <a:chOff x="0" y="0"/>
          <a:chExt cx="0" cy="0"/>
        </a:xfrm>
      </p:grpSpPr>
      <p:sp>
        <p:nvSpPr>
          <p:cNvPr id="99" name="Google Shape;99;p20"/>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0" name="Google Shape;100;p20"/>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1" name="Google Shape;101;p20"/>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2" name="Google Shape;102;p20"/>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3" name="Google Shape;103;p2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4" name="Google Shape;104;p2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05" name="Google Shape;105;p2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106"/>
        <p:cNvGrpSpPr/>
        <p:nvPr/>
      </p:nvGrpSpPr>
      <p:grpSpPr>
        <a:xfrm>
          <a:off x="0" y="0"/>
          <a:ext cx="0" cy="0"/>
          <a:chOff x="0" y="0"/>
          <a:chExt cx="0" cy="0"/>
        </a:xfrm>
      </p:grpSpPr>
      <p:sp>
        <p:nvSpPr>
          <p:cNvPr id="107" name="Google Shape;107;p2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8" name="Google Shape;108;p2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9" name="Google Shape;109;p2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10" name="Google Shape;110;p2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111"/>
        <p:cNvGrpSpPr/>
        <p:nvPr/>
      </p:nvGrpSpPr>
      <p:grpSpPr>
        <a:xfrm>
          <a:off x="0" y="0"/>
          <a:ext cx="0" cy="0"/>
          <a:chOff x="0" y="0"/>
          <a:chExt cx="0" cy="0"/>
        </a:xfrm>
      </p:grpSpPr>
      <p:sp>
        <p:nvSpPr>
          <p:cNvPr id="112" name="Google Shape;112;p2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13" name="Google Shape;113;p22"/>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4" name="Google Shape;114;p2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15" name="Google Shape;115;p2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116"/>
        <p:cNvGrpSpPr/>
        <p:nvPr/>
      </p:nvGrpSpPr>
      <p:grpSpPr>
        <a:xfrm>
          <a:off x="0" y="0"/>
          <a:ext cx="0" cy="0"/>
          <a:chOff x="0" y="0"/>
          <a:chExt cx="0" cy="0"/>
        </a:xfrm>
      </p:grpSpPr>
      <p:sp>
        <p:nvSpPr>
          <p:cNvPr id="117" name="Google Shape;117;p2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18" name="Google Shape;118;p2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19" name="Google Shape;119;p2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0" name="Google Shape;120;p23"/>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21" name="Google Shape;121;p2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22" name="Google Shape;122;p2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123"/>
        <p:cNvGrpSpPr/>
        <p:nvPr/>
      </p:nvGrpSpPr>
      <p:grpSpPr>
        <a:xfrm>
          <a:off x="0" y="0"/>
          <a:ext cx="0" cy="0"/>
          <a:chOff x="0" y="0"/>
          <a:chExt cx="0" cy="0"/>
        </a:xfrm>
      </p:grpSpPr>
      <p:sp>
        <p:nvSpPr>
          <p:cNvPr id="124" name="Google Shape;124;p2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25" name="Google Shape;125;p2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26" name="Google Shape;126;p2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27" name="Google Shape;127;p2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28" name="Google Shape;128;p2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29" name="Google Shape;129;p2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30" name="Google Shape;130;p2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31" name="Google Shape;131;p2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132"/>
        <p:cNvGrpSpPr/>
        <p:nvPr/>
      </p:nvGrpSpPr>
      <p:grpSpPr>
        <a:xfrm>
          <a:off x="0" y="0"/>
          <a:ext cx="0" cy="0"/>
          <a:chOff x="0" y="0"/>
          <a:chExt cx="0" cy="0"/>
        </a:xfrm>
      </p:grpSpPr>
      <p:sp>
        <p:nvSpPr>
          <p:cNvPr id="133" name="Google Shape;133;p2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4" name="Google Shape;134;p25"/>
          <p:cNvSpPr/>
          <p:nvPr/>
        </p:nvSpPr>
        <p:spPr>
          <a:xfrm>
            <a:off x="154641" y="4461062"/>
            <a:ext cx="88311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35" name="Google Shape;135;p25"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36" name="Google Shape;136;p25"/>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5"/>
              </a:buClr>
              <a:buSzPts val="4100"/>
              <a:buFont typeface="Calibri"/>
              <a:buNone/>
              <a:defRPr sz="4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7" name="Google Shape;137;p2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138" name="Google Shape;138;p25"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139" name="Google Shape;139;p2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40" name="Google Shape;140;p2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141"/>
        <p:cNvGrpSpPr/>
        <p:nvPr/>
      </p:nvGrpSpPr>
      <p:grpSpPr>
        <a:xfrm>
          <a:off x="0" y="0"/>
          <a:ext cx="0" cy="0"/>
          <a:chOff x="0" y="0"/>
          <a:chExt cx="0" cy="0"/>
        </a:xfrm>
      </p:grpSpPr>
      <p:sp>
        <p:nvSpPr>
          <p:cNvPr id="142" name="Google Shape;142;p2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3" name="Google Shape;143;p26"/>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44" name="Google Shape;144;p26"/>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5"/>
              </a:buClr>
              <a:buSzPts val="5100"/>
              <a:buFont typeface="Calibri"/>
              <a:buNone/>
              <a:defRPr sz="5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45" name="Google Shape;145;p26"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146" name="Google Shape;146;p2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47" name="Google Shape;147;p2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148"/>
        <p:cNvGrpSpPr/>
        <p:nvPr/>
      </p:nvGrpSpPr>
      <p:grpSpPr>
        <a:xfrm>
          <a:off x="0" y="0"/>
          <a:ext cx="0" cy="0"/>
          <a:chOff x="0" y="0"/>
          <a:chExt cx="0" cy="0"/>
        </a:xfrm>
      </p:grpSpPr>
      <p:sp>
        <p:nvSpPr>
          <p:cNvPr id="149" name="Google Shape;149;p2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0" name="Google Shape;150;p27"/>
          <p:cNvSpPr/>
          <p:nvPr/>
        </p:nvSpPr>
        <p:spPr>
          <a:xfrm>
            <a:off x="154641" y="161365"/>
            <a:ext cx="8831100" cy="10482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1" name="Google Shape;151;p2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2" name="Google Shape;152;p2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3" name="Google Shape;153;p2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54" name="Google Shape;154;p2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155"/>
        <p:cNvGrpSpPr/>
        <p:nvPr/>
      </p:nvGrpSpPr>
      <p:grpSpPr>
        <a:xfrm>
          <a:off x="0" y="0"/>
          <a:ext cx="0" cy="0"/>
          <a:chOff x="0" y="0"/>
          <a:chExt cx="0" cy="0"/>
        </a:xfrm>
      </p:grpSpPr>
      <p:sp>
        <p:nvSpPr>
          <p:cNvPr id="156" name="Google Shape;156;p2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7" name="Google Shape;157;p28"/>
          <p:cNvSpPr/>
          <p:nvPr/>
        </p:nvSpPr>
        <p:spPr>
          <a:xfrm>
            <a:off x="154642" y="161365"/>
            <a:ext cx="3547800" cy="4824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8" name="Google Shape;158;p28"/>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5"/>
              </a:buClr>
              <a:buSzPts val="3300"/>
              <a:buFont typeface="Calibri"/>
              <a:buNone/>
              <a:defRPr sz="33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9" name="Google Shape;159;p28"/>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60" name="Google Shape;160;p28"/>
          <p:cNvSpPr>
            <a:spLocks noGrp="1"/>
          </p:cNvSpPr>
          <p:nvPr>
            <p:ph type="pic" idx="2"/>
          </p:nvPr>
        </p:nvSpPr>
        <p:spPr>
          <a:xfrm>
            <a:off x="537883" y="2655094"/>
            <a:ext cx="2949000" cy="1740600"/>
          </a:xfrm>
          <a:prstGeom prst="rect">
            <a:avLst/>
          </a:prstGeom>
          <a:noFill/>
          <a:ln>
            <a:noFill/>
          </a:ln>
        </p:spPr>
      </p:sp>
      <p:sp>
        <p:nvSpPr>
          <p:cNvPr id="161" name="Google Shape;161;p2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62" name="Google Shape;162;p2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163"/>
        <p:cNvGrpSpPr/>
        <p:nvPr/>
      </p:nvGrpSpPr>
      <p:grpSpPr>
        <a:xfrm>
          <a:off x="0" y="0"/>
          <a:ext cx="0" cy="0"/>
          <a:chOff x="0" y="0"/>
          <a:chExt cx="0" cy="0"/>
        </a:xfrm>
      </p:grpSpPr>
      <p:sp>
        <p:nvSpPr>
          <p:cNvPr id="164" name="Google Shape;164;p2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5" name="Google Shape;165;p2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6" name="Google Shape;166;p2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67" name="Google Shape;167;p2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168"/>
        <p:cNvGrpSpPr/>
        <p:nvPr/>
      </p:nvGrpSpPr>
      <p:grpSpPr>
        <a:xfrm>
          <a:off x="0" y="0"/>
          <a:ext cx="0" cy="0"/>
          <a:chOff x="0" y="0"/>
          <a:chExt cx="0" cy="0"/>
        </a:xfrm>
      </p:grpSpPr>
      <p:sp>
        <p:nvSpPr>
          <p:cNvPr id="169" name="Google Shape;169;p3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0" name="Google Shape;170;p30"/>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1" name="Google Shape;171;p30"/>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2" name="Google Shape;172;p3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73" name="Google Shape;173;p3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174"/>
        <p:cNvGrpSpPr/>
        <p:nvPr/>
      </p:nvGrpSpPr>
      <p:grpSpPr>
        <a:xfrm>
          <a:off x="0" y="0"/>
          <a:ext cx="0" cy="0"/>
          <a:chOff x="0" y="0"/>
          <a:chExt cx="0" cy="0"/>
        </a:xfrm>
      </p:grpSpPr>
      <p:sp>
        <p:nvSpPr>
          <p:cNvPr id="175" name="Google Shape;175;p31"/>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76" name="Google Shape;176;p31"/>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7" name="Google Shape;177;p31"/>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78" name="Google Shape;178;p31"/>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9" name="Google Shape;179;p3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2400"/>
              <a:buFont typeface="Calibri"/>
              <a:buNone/>
              <a:defRPr sz="24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0" name="Google Shape;180;p3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81" name="Google Shape;181;p3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182"/>
        <p:cNvGrpSpPr/>
        <p:nvPr/>
      </p:nvGrpSpPr>
      <p:grpSpPr>
        <a:xfrm>
          <a:off x="0" y="0"/>
          <a:ext cx="0" cy="0"/>
          <a:chOff x="0" y="0"/>
          <a:chExt cx="0" cy="0"/>
        </a:xfrm>
      </p:grpSpPr>
      <p:sp>
        <p:nvSpPr>
          <p:cNvPr id="183" name="Google Shape;183;p3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4" name="Google Shape;184;p3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5" name="Google Shape;185;p3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86" name="Google Shape;186;p3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187"/>
        <p:cNvGrpSpPr/>
        <p:nvPr/>
      </p:nvGrpSpPr>
      <p:grpSpPr>
        <a:xfrm>
          <a:off x="0" y="0"/>
          <a:ext cx="0" cy="0"/>
          <a:chOff x="0" y="0"/>
          <a:chExt cx="0" cy="0"/>
        </a:xfrm>
      </p:grpSpPr>
      <p:sp>
        <p:nvSpPr>
          <p:cNvPr id="188" name="Google Shape;188;p3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89" name="Google Shape;189;p33"/>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0" name="Google Shape;190;p3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91" name="Google Shape;191;p3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192"/>
        <p:cNvGrpSpPr/>
        <p:nvPr/>
      </p:nvGrpSpPr>
      <p:grpSpPr>
        <a:xfrm>
          <a:off x="0" y="0"/>
          <a:ext cx="0" cy="0"/>
          <a:chOff x="0" y="0"/>
          <a:chExt cx="0" cy="0"/>
        </a:xfrm>
      </p:grpSpPr>
      <p:sp>
        <p:nvSpPr>
          <p:cNvPr id="193" name="Google Shape;193;p3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94" name="Google Shape;194;p3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95" name="Google Shape;195;p3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6" name="Google Shape;196;p34"/>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97" name="Google Shape;197;p3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98" name="Google Shape;198;p3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199"/>
        <p:cNvGrpSpPr/>
        <p:nvPr/>
      </p:nvGrpSpPr>
      <p:grpSpPr>
        <a:xfrm>
          <a:off x="0" y="0"/>
          <a:ext cx="0" cy="0"/>
          <a:chOff x="0" y="0"/>
          <a:chExt cx="0" cy="0"/>
        </a:xfrm>
      </p:grpSpPr>
      <p:sp>
        <p:nvSpPr>
          <p:cNvPr id="200" name="Google Shape;200;p3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01" name="Google Shape;201;p3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02" name="Google Shape;202;p3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03" name="Google Shape;203;p35"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04" name="Google Shape;204;p35"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05" name="Google Shape;205;p35"/>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06" name="Google Shape;206;p3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07" name="Google Shape;207;p3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208"/>
        <p:cNvGrpSpPr/>
        <p:nvPr/>
      </p:nvGrpSpPr>
      <p:grpSpPr>
        <a:xfrm>
          <a:off x="0" y="0"/>
          <a:ext cx="0" cy="0"/>
          <a:chOff x="0" y="0"/>
          <a:chExt cx="0" cy="0"/>
        </a:xfrm>
      </p:grpSpPr>
      <p:sp>
        <p:nvSpPr>
          <p:cNvPr id="209" name="Google Shape;209;p3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0" name="Google Shape;210;p36"/>
          <p:cNvSpPr/>
          <p:nvPr/>
        </p:nvSpPr>
        <p:spPr>
          <a:xfrm>
            <a:off x="154641" y="4461062"/>
            <a:ext cx="88311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11" name="Google Shape;211;p36"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12" name="Google Shape;212;p36"/>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4"/>
              </a:buClr>
              <a:buSzPts val="4100"/>
              <a:buFont typeface="Calibri"/>
              <a:buNone/>
              <a:defRPr sz="4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3" name="Google Shape;213;p3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214" name="Google Shape;214;p36"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215" name="Google Shape;215;p3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16" name="Google Shape;216;p3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217"/>
        <p:cNvGrpSpPr/>
        <p:nvPr/>
      </p:nvGrpSpPr>
      <p:grpSpPr>
        <a:xfrm>
          <a:off x="0" y="0"/>
          <a:ext cx="0" cy="0"/>
          <a:chOff x="0" y="0"/>
          <a:chExt cx="0" cy="0"/>
        </a:xfrm>
      </p:grpSpPr>
      <p:sp>
        <p:nvSpPr>
          <p:cNvPr id="218" name="Google Shape;218;p3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9" name="Google Shape;219;p37"/>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20" name="Google Shape;220;p37"/>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4"/>
              </a:buClr>
              <a:buSzPts val="5100"/>
              <a:buFont typeface="Calibri"/>
              <a:buNone/>
              <a:defRPr sz="5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1" name="Google Shape;221;p37"/>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22" name="Google Shape;222;p37"/>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23" name="Google Shape;223;p3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24" name="Google Shape;224;p37"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225" name="Google Shape;225;p3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226"/>
        <p:cNvGrpSpPr/>
        <p:nvPr/>
      </p:nvGrpSpPr>
      <p:grpSpPr>
        <a:xfrm>
          <a:off x="0" y="0"/>
          <a:ext cx="0" cy="0"/>
          <a:chOff x="0" y="0"/>
          <a:chExt cx="0" cy="0"/>
        </a:xfrm>
      </p:grpSpPr>
      <p:sp>
        <p:nvSpPr>
          <p:cNvPr id="227" name="Google Shape;227;p3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8" name="Google Shape;228;p38"/>
          <p:cNvSpPr/>
          <p:nvPr/>
        </p:nvSpPr>
        <p:spPr>
          <a:xfrm>
            <a:off x="154641" y="161365"/>
            <a:ext cx="8831100" cy="10482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9" name="Google Shape;229;p3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0" name="Google Shape;230;p3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1" name="Google Shape;231;p3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32" name="Google Shape;232;p3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233"/>
        <p:cNvGrpSpPr/>
        <p:nvPr/>
      </p:nvGrpSpPr>
      <p:grpSpPr>
        <a:xfrm>
          <a:off x="0" y="0"/>
          <a:ext cx="0" cy="0"/>
          <a:chOff x="0" y="0"/>
          <a:chExt cx="0" cy="0"/>
        </a:xfrm>
      </p:grpSpPr>
      <p:sp>
        <p:nvSpPr>
          <p:cNvPr id="234" name="Google Shape;234;p3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5" name="Google Shape;235;p39"/>
          <p:cNvSpPr/>
          <p:nvPr/>
        </p:nvSpPr>
        <p:spPr>
          <a:xfrm>
            <a:off x="154642" y="161365"/>
            <a:ext cx="3547800" cy="4824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6" name="Google Shape;236;p39"/>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4"/>
              </a:buClr>
              <a:buSzPts val="3300"/>
              <a:buFont typeface="Calibri"/>
              <a:buNone/>
              <a:defRPr sz="33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7" name="Google Shape;237;p39"/>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38" name="Google Shape;238;p39"/>
          <p:cNvSpPr>
            <a:spLocks noGrp="1"/>
          </p:cNvSpPr>
          <p:nvPr>
            <p:ph type="pic" idx="2"/>
          </p:nvPr>
        </p:nvSpPr>
        <p:spPr>
          <a:xfrm>
            <a:off x="537883" y="2655094"/>
            <a:ext cx="2949000" cy="1740600"/>
          </a:xfrm>
          <a:prstGeom prst="rect">
            <a:avLst/>
          </a:prstGeom>
          <a:noFill/>
          <a:ln>
            <a:noFill/>
          </a:ln>
        </p:spPr>
      </p:sp>
      <p:sp>
        <p:nvSpPr>
          <p:cNvPr id="239" name="Google Shape;239;p3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40" name="Google Shape;240;p3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241"/>
        <p:cNvGrpSpPr/>
        <p:nvPr/>
      </p:nvGrpSpPr>
      <p:grpSpPr>
        <a:xfrm>
          <a:off x="0" y="0"/>
          <a:ext cx="0" cy="0"/>
          <a:chOff x="0" y="0"/>
          <a:chExt cx="0" cy="0"/>
        </a:xfrm>
      </p:grpSpPr>
      <p:sp>
        <p:nvSpPr>
          <p:cNvPr id="242" name="Google Shape;242;p4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3" name="Google Shape;243;p4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4" name="Google Shape;244;p4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45" name="Google Shape;245;p4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246"/>
        <p:cNvGrpSpPr/>
        <p:nvPr/>
      </p:nvGrpSpPr>
      <p:grpSpPr>
        <a:xfrm>
          <a:off x="0" y="0"/>
          <a:ext cx="0" cy="0"/>
          <a:chOff x="0" y="0"/>
          <a:chExt cx="0" cy="0"/>
        </a:xfrm>
      </p:grpSpPr>
      <p:sp>
        <p:nvSpPr>
          <p:cNvPr id="247" name="Google Shape;247;p4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8" name="Google Shape;248;p41"/>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9" name="Google Shape;249;p41"/>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0" name="Google Shape;250;p4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51" name="Google Shape;251;p4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252"/>
        <p:cNvGrpSpPr/>
        <p:nvPr/>
      </p:nvGrpSpPr>
      <p:grpSpPr>
        <a:xfrm>
          <a:off x="0" y="0"/>
          <a:ext cx="0" cy="0"/>
          <a:chOff x="0" y="0"/>
          <a:chExt cx="0" cy="0"/>
        </a:xfrm>
      </p:grpSpPr>
      <p:sp>
        <p:nvSpPr>
          <p:cNvPr id="253" name="Google Shape;253;p42"/>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54" name="Google Shape;254;p42"/>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5" name="Google Shape;255;p42"/>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56" name="Google Shape;256;p42"/>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7" name="Google Shape;257;p4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2400"/>
              <a:buFont typeface="Calibri"/>
              <a:buNone/>
              <a:defRPr sz="24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8" name="Google Shape;258;p4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59" name="Google Shape;259;p4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260"/>
        <p:cNvGrpSpPr/>
        <p:nvPr/>
      </p:nvGrpSpPr>
      <p:grpSpPr>
        <a:xfrm>
          <a:off x="0" y="0"/>
          <a:ext cx="0" cy="0"/>
          <a:chOff x="0" y="0"/>
          <a:chExt cx="0" cy="0"/>
        </a:xfrm>
      </p:grpSpPr>
      <p:sp>
        <p:nvSpPr>
          <p:cNvPr id="261" name="Google Shape;261;p4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2" name="Google Shape;262;p4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3" name="Google Shape;263;p4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64" name="Google Shape;264;p4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265"/>
        <p:cNvGrpSpPr/>
        <p:nvPr/>
      </p:nvGrpSpPr>
      <p:grpSpPr>
        <a:xfrm>
          <a:off x="0" y="0"/>
          <a:ext cx="0" cy="0"/>
          <a:chOff x="0" y="0"/>
          <a:chExt cx="0" cy="0"/>
        </a:xfrm>
      </p:grpSpPr>
      <p:sp>
        <p:nvSpPr>
          <p:cNvPr id="266" name="Google Shape;266;p4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67" name="Google Shape;267;p44"/>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8" name="Google Shape;268;p4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69" name="Google Shape;269;p4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270"/>
        <p:cNvGrpSpPr/>
        <p:nvPr/>
      </p:nvGrpSpPr>
      <p:grpSpPr>
        <a:xfrm>
          <a:off x="0" y="0"/>
          <a:ext cx="0" cy="0"/>
          <a:chOff x="0" y="0"/>
          <a:chExt cx="0" cy="0"/>
        </a:xfrm>
      </p:grpSpPr>
      <p:sp>
        <p:nvSpPr>
          <p:cNvPr id="271" name="Google Shape;271;p4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72" name="Google Shape;272;p4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73" name="Google Shape;273;p4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4" name="Google Shape;274;p45"/>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75" name="Google Shape;275;p4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76" name="Google Shape;276;p4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277"/>
        <p:cNvGrpSpPr/>
        <p:nvPr/>
      </p:nvGrpSpPr>
      <p:grpSpPr>
        <a:xfrm>
          <a:off x="0" y="0"/>
          <a:ext cx="0" cy="0"/>
          <a:chOff x="0" y="0"/>
          <a:chExt cx="0" cy="0"/>
        </a:xfrm>
      </p:grpSpPr>
      <p:sp>
        <p:nvSpPr>
          <p:cNvPr id="278" name="Google Shape;278;p4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79" name="Google Shape;279;p4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80" name="Google Shape;280;p4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81" name="Google Shape;281;p46"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82" name="Google Shape;282;p46"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83" name="Google Shape;283;p46"/>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84" name="Google Shape;284;p4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85" name="Google Shape;285;p4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286"/>
        <p:cNvGrpSpPr/>
        <p:nvPr/>
      </p:nvGrpSpPr>
      <p:grpSpPr>
        <a:xfrm>
          <a:off x="0" y="0"/>
          <a:ext cx="0" cy="0"/>
          <a:chOff x="0" y="0"/>
          <a:chExt cx="0" cy="0"/>
        </a:xfrm>
      </p:grpSpPr>
      <p:sp>
        <p:nvSpPr>
          <p:cNvPr id="287" name="Google Shape;287;p4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8" name="Google Shape;288;p47"/>
          <p:cNvSpPr/>
          <p:nvPr/>
        </p:nvSpPr>
        <p:spPr>
          <a:xfrm>
            <a:off x="154641" y="4461062"/>
            <a:ext cx="88311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89" name="Google Shape;289;p47"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90" name="Google Shape;290;p47"/>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3"/>
              </a:buClr>
              <a:buSzPts val="4100"/>
              <a:buFont typeface="Calibri"/>
              <a:buNone/>
              <a:defRPr sz="4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1" name="Google Shape;291;p4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292" name="Google Shape;292;p47"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293" name="Google Shape;293;p4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94" name="Google Shape;294;p4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295"/>
        <p:cNvGrpSpPr/>
        <p:nvPr/>
      </p:nvGrpSpPr>
      <p:grpSpPr>
        <a:xfrm>
          <a:off x="0" y="0"/>
          <a:ext cx="0" cy="0"/>
          <a:chOff x="0" y="0"/>
          <a:chExt cx="0" cy="0"/>
        </a:xfrm>
      </p:grpSpPr>
      <p:sp>
        <p:nvSpPr>
          <p:cNvPr id="296" name="Google Shape;296;p4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7" name="Google Shape;297;p48"/>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98" name="Google Shape;298;p48"/>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3"/>
              </a:buClr>
              <a:buSzPts val="5100"/>
              <a:buFont typeface="Calibri"/>
              <a:buNone/>
              <a:defRPr sz="5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99" name="Google Shape;299;p48"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300" name="Google Shape;300;p4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01" name="Google Shape;301;p4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302"/>
        <p:cNvGrpSpPr/>
        <p:nvPr/>
      </p:nvGrpSpPr>
      <p:grpSpPr>
        <a:xfrm>
          <a:off x="0" y="0"/>
          <a:ext cx="0" cy="0"/>
          <a:chOff x="0" y="0"/>
          <a:chExt cx="0" cy="0"/>
        </a:xfrm>
      </p:grpSpPr>
      <p:sp>
        <p:nvSpPr>
          <p:cNvPr id="303" name="Google Shape;303;p4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4" name="Google Shape;304;p49"/>
          <p:cNvSpPr/>
          <p:nvPr/>
        </p:nvSpPr>
        <p:spPr>
          <a:xfrm>
            <a:off x="154641" y="161365"/>
            <a:ext cx="8831100" cy="10482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5" name="Google Shape;305;p4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6" name="Google Shape;306;p4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7" name="Google Shape;307;p4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08" name="Google Shape;308;p4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309"/>
        <p:cNvGrpSpPr/>
        <p:nvPr/>
      </p:nvGrpSpPr>
      <p:grpSpPr>
        <a:xfrm>
          <a:off x="0" y="0"/>
          <a:ext cx="0" cy="0"/>
          <a:chOff x="0" y="0"/>
          <a:chExt cx="0" cy="0"/>
        </a:xfrm>
      </p:grpSpPr>
      <p:sp>
        <p:nvSpPr>
          <p:cNvPr id="310" name="Google Shape;310;p5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1" name="Google Shape;311;p50"/>
          <p:cNvSpPr/>
          <p:nvPr/>
        </p:nvSpPr>
        <p:spPr>
          <a:xfrm>
            <a:off x="154642" y="161365"/>
            <a:ext cx="3547800" cy="4824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2" name="Google Shape;312;p50"/>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3"/>
              </a:buClr>
              <a:buSzPts val="3300"/>
              <a:buFont typeface="Calibri"/>
              <a:buNone/>
              <a:defRPr sz="33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3" name="Google Shape;313;p50"/>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14" name="Google Shape;314;p50"/>
          <p:cNvSpPr>
            <a:spLocks noGrp="1"/>
          </p:cNvSpPr>
          <p:nvPr>
            <p:ph type="pic" idx="2"/>
          </p:nvPr>
        </p:nvSpPr>
        <p:spPr>
          <a:xfrm>
            <a:off x="537883" y="2655094"/>
            <a:ext cx="2949000" cy="1740600"/>
          </a:xfrm>
          <a:prstGeom prst="rect">
            <a:avLst/>
          </a:prstGeom>
          <a:noFill/>
          <a:ln>
            <a:noFill/>
          </a:ln>
        </p:spPr>
      </p:sp>
      <p:sp>
        <p:nvSpPr>
          <p:cNvPr id="315" name="Google Shape;315;p5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16" name="Google Shape;316;p5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317"/>
        <p:cNvGrpSpPr/>
        <p:nvPr/>
      </p:nvGrpSpPr>
      <p:grpSpPr>
        <a:xfrm>
          <a:off x="0" y="0"/>
          <a:ext cx="0" cy="0"/>
          <a:chOff x="0" y="0"/>
          <a:chExt cx="0" cy="0"/>
        </a:xfrm>
      </p:grpSpPr>
      <p:sp>
        <p:nvSpPr>
          <p:cNvPr id="318" name="Google Shape;318;p5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9" name="Google Shape;319;p5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0" name="Google Shape;320;p5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21" name="Google Shape;321;p5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322"/>
        <p:cNvGrpSpPr/>
        <p:nvPr/>
      </p:nvGrpSpPr>
      <p:grpSpPr>
        <a:xfrm>
          <a:off x="0" y="0"/>
          <a:ext cx="0" cy="0"/>
          <a:chOff x="0" y="0"/>
          <a:chExt cx="0" cy="0"/>
        </a:xfrm>
      </p:grpSpPr>
      <p:sp>
        <p:nvSpPr>
          <p:cNvPr id="323" name="Google Shape;323;p5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4" name="Google Shape;324;p52"/>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5" name="Google Shape;325;p52"/>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6" name="Google Shape;326;p5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27" name="Google Shape;327;p5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328"/>
        <p:cNvGrpSpPr/>
        <p:nvPr/>
      </p:nvGrpSpPr>
      <p:grpSpPr>
        <a:xfrm>
          <a:off x="0" y="0"/>
          <a:ext cx="0" cy="0"/>
          <a:chOff x="0" y="0"/>
          <a:chExt cx="0" cy="0"/>
        </a:xfrm>
      </p:grpSpPr>
      <p:sp>
        <p:nvSpPr>
          <p:cNvPr id="329" name="Google Shape;329;p53"/>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30" name="Google Shape;330;p53"/>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1" name="Google Shape;331;p53"/>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32" name="Google Shape;332;p53"/>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3" name="Google Shape;333;p5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2400"/>
              <a:buFont typeface="Calibri"/>
              <a:buNone/>
              <a:defRPr sz="24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4" name="Google Shape;334;p5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35" name="Google Shape;335;p5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336"/>
        <p:cNvGrpSpPr/>
        <p:nvPr/>
      </p:nvGrpSpPr>
      <p:grpSpPr>
        <a:xfrm>
          <a:off x="0" y="0"/>
          <a:ext cx="0" cy="0"/>
          <a:chOff x="0" y="0"/>
          <a:chExt cx="0" cy="0"/>
        </a:xfrm>
      </p:grpSpPr>
      <p:sp>
        <p:nvSpPr>
          <p:cNvPr id="337" name="Google Shape;337;p5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8" name="Google Shape;338;p5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9" name="Google Shape;339;p5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40" name="Google Shape;340;p5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341"/>
        <p:cNvGrpSpPr/>
        <p:nvPr/>
      </p:nvGrpSpPr>
      <p:grpSpPr>
        <a:xfrm>
          <a:off x="0" y="0"/>
          <a:ext cx="0" cy="0"/>
          <a:chOff x="0" y="0"/>
          <a:chExt cx="0" cy="0"/>
        </a:xfrm>
      </p:grpSpPr>
      <p:sp>
        <p:nvSpPr>
          <p:cNvPr id="342" name="Google Shape;342;p5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43" name="Google Shape;343;p55"/>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4" name="Google Shape;344;p5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45" name="Google Shape;345;p5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346"/>
        <p:cNvGrpSpPr/>
        <p:nvPr/>
      </p:nvGrpSpPr>
      <p:grpSpPr>
        <a:xfrm>
          <a:off x="0" y="0"/>
          <a:ext cx="0" cy="0"/>
          <a:chOff x="0" y="0"/>
          <a:chExt cx="0" cy="0"/>
        </a:xfrm>
      </p:grpSpPr>
      <p:sp>
        <p:nvSpPr>
          <p:cNvPr id="347" name="Google Shape;347;p5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48" name="Google Shape;348;p5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49" name="Google Shape;349;p5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0" name="Google Shape;350;p56"/>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51" name="Google Shape;351;p5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52" name="Google Shape;352;p5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353"/>
        <p:cNvGrpSpPr/>
        <p:nvPr/>
      </p:nvGrpSpPr>
      <p:grpSpPr>
        <a:xfrm>
          <a:off x="0" y="0"/>
          <a:ext cx="0" cy="0"/>
          <a:chOff x="0" y="0"/>
          <a:chExt cx="0" cy="0"/>
        </a:xfrm>
      </p:grpSpPr>
      <p:sp>
        <p:nvSpPr>
          <p:cNvPr id="354" name="Google Shape;354;p5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55" name="Google Shape;355;p5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56" name="Google Shape;356;p5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57" name="Google Shape;357;p57"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58" name="Google Shape;358;p57"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59" name="Google Shape;359;p57"/>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60" name="Google Shape;360;p5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61" name="Google Shape;361;p5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362"/>
        <p:cNvGrpSpPr/>
        <p:nvPr/>
      </p:nvGrpSpPr>
      <p:grpSpPr>
        <a:xfrm>
          <a:off x="0" y="0"/>
          <a:ext cx="0" cy="0"/>
          <a:chOff x="0" y="0"/>
          <a:chExt cx="0" cy="0"/>
        </a:xfrm>
      </p:grpSpPr>
      <p:sp>
        <p:nvSpPr>
          <p:cNvPr id="363" name="Google Shape;363;p5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4" name="Google Shape;364;p58"/>
          <p:cNvSpPr/>
          <p:nvPr/>
        </p:nvSpPr>
        <p:spPr>
          <a:xfrm>
            <a:off x="154641" y="4461062"/>
            <a:ext cx="88311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65" name="Google Shape;365;p58"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66" name="Google Shape;366;p58"/>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2"/>
              </a:buClr>
              <a:buSzPts val="4100"/>
              <a:buFont typeface="Calibri"/>
              <a:buNone/>
              <a:defRPr sz="4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7" name="Google Shape;367;p5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368" name="Google Shape;368;p58"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369" name="Google Shape;369;p5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70" name="Google Shape;370;p5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371"/>
        <p:cNvGrpSpPr/>
        <p:nvPr/>
      </p:nvGrpSpPr>
      <p:grpSpPr>
        <a:xfrm>
          <a:off x="0" y="0"/>
          <a:ext cx="0" cy="0"/>
          <a:chOff x="0" y="0"/>
          <a:chExt cx="0" cy="0"/>
        </a:xfrm>
      </p:grpSpPr>
      <p:sp>
        <p:nvSpPr>
          <p:cNvPr id="372" name="Google Shape;372;p5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73" name="Google Shape;373;p59"/>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74" name="Google Shape;374;p59"/>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5100"/>
              <a:buFont typeface="Calibri"/>
              <a:buNone/>
              <a:defRPr sz="5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75" name="Google Shape;375;p59"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376" name="Google Shape;376;p5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77" name="Google Shape;377;p5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378"/>
        <p:cNvGrpSpPr/>
        <p:nvPr/>
      </p:nvGrpSpPr>
      <p:grpSpPr>
        <a:xfrm>
          <a:off x="0" y="0"/>
          <a:ext cx="0" cy="0"/>
          <a:chOff x="0" y="0"/>
          <a:chExt cx="0" cy="0"/>
        </a:xfrm>
      </p:grpSpPr>
      <p:sp>
        <p:nvSpPr>
          <p:cNvPr id="379" name="Google Shape;379;p6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0" name="Google Shape;380;p60"/>
          <p:cNvSpPr/>
          <p:nvPr/>
        </p:nvSpPr>
        <p:spPr>
          <a:xfrm>
            <a:off x="154641" y="161365"/>
            <a:ext cx="8831100" cy="10482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1" name="Google Shape;381;p6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82" name="Google Shape;382;p6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3" name="Google Shape;383;p6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84" name="Google Shape;384;p6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385"/>
        <p:cNvGrpSpPr/>
        <p:nvPr/>
      </p:nvGrpSpPr>
      <p:grpSpPr>
        <a:xfrm>
          <a:off x="0" y="0"/>
          <a:ext cx="0" cy="0"/>
          <a:chOff x="0" y="0"/>
          <a:chExt cx="0" cy="0"/>
        </a:xfrm>
      </p:grpSpPr>
      <p:sp>
        <p:nvSpPr>
          <p:cNvPr id="386" name="Google Shape;386;p6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7" name="Google Shape;387;p61"/>
          <p:cNvSpPr/>
          <p:nvPr/>
        </p:nvSpPr>
        <p:spPr>
          <a:xfrm>
            <a:off x="154642" y="161365"/>
            <a:ext cx="3547800" cy="4824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8" name="Google Shape;388;p61"/>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3300"/>
              <a:buFont typeface="Calibri"/>
              <a:buNone/>
              <a:defRPr sz="33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9" name="Google Shape;389;p61"/>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90" name="Google Shape;390;p61"/>
          <p:cNvSpPr>
            <a:spLocks noGrp="1"/>
          </p:cNvSpPr>
          <p:nvPr>
            <p:ph type="pic" idx="2"/>
          </p:nvPr>
        </p:nvSpPr>
        <p:spPr>
          <a:xfrm>
            <a:off x="537883" y="2655094"/>
            <a:ext cx="2949000" cy="1740600"/>
          </a:xfrm>
          <a:prstGeom prst="rect">
            <a:avLst/>
          </a:prstGeom>
          <a:noFill/>
          <a:ln>
            <a:noFill/>
          </a:ln>
        </p:spPr>
      </p:sp>
      <p:sp>
        <p:nvSpPr>
          <p:cNvPr id="391" name="Google Shape;391;p6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92" name="Google Shape;392;p6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393"/>
        <p:cNvGrpSpPr/>
        <p:nvPr/>
      </p:nvGrpSpPr>
      <p:grpSpPr>
        <a:xfrm>
          <a:off x="0" y="0"/>
          <a:ext cx="0" cy="0"/>
          <a:chOff x="0" y="0"/>
          <a:chExt cx="0" cy="0"/>
        </a:xfrm>
      </p:grpSpPr>
      <p:sp>
        <p:nvSpPr>
          <p:cNvPr id="394" name="Google Shape;394;p6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95" name="Google Shape;395;p6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96" name="Google Shape;396;p6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97" name="Google Shape;397;p6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398"/>
        <p:cNvGrpSpPr/>
        <p:nvPr/>
      </p:nvGrpSpPr>
      <p:grpSpPr>
        <a:xfrm>
          <a:off x="0" y="0"/>
          <a:ext cx="0" cy="0"/>
          <a:chOff x="0" y="0"/>
          <a:chExt cx="0" cy="0"/>
        </a:xfrm>
      </p:grpSpPr>
      <p:sp>
        <p:nvSpPr>
          <p:cNvPr id="399" name="Google Shape;399;p6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00" name="Google Shape;400;p63"/>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1" name="Google Shape;401;p63"/>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2" name="Google Shape;402;p6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03" name="Google Shape;403;p6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404"/>
        <p:cNvGrpSpPr/>
        <p:nvPr/>
      </p:nvGrpSpPr>
      <p:grpSpPr>
        <a:xfrm>
          <a:off x="0" y="0"/>
          <a:ext cx="0" cy="0"/>
          <a:chOff x="0" y="0"/>
          <a:chExt cx="0" cy="0"/>
        </a:xfrm>
      </p:grpSpPr>
      <p:sp>
        <p:nvSpPr>
          <p:cNvPr id="405" name="Google Shape;405;p64"/>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06" name="Google Shape;406;p64"/>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7" name="Google Shape;407;p64"/>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08" name="Google Shape;408;p64"/>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9" name="Google Shape;409;p6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2400"/>
              <a:buFont typeface="Calibri"/>
              <a:buNone/>
              <a:defRPr sz="24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0" name="Google Shape;410;p6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11" name="Google Shape;411;p6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412"/>
        <p:cNvGrpSpPr/>
        <p:nvPr/>
      </p:nvGrpSpPr>
      <p:grpSpPr>
        <a:xfrm>
          <a:off x="0" y="0"/>
          <a:ext cx="0" cy="0"/>
          <a:chOff x="0" y="0"/>
          <a:chExt cx="0" cy="0"/>
        </a:xfrm>
      </p:grpSpPr>
      <p:sp>
        <p:nvSpPr>
          <p:cNvPr id="413" name="Google Shape;413;p6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4" name="Google Shape;414;p6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5" name="Google Shape;415;p6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16" name="Google Shape;416;p6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417"/>
        <p:cNvGrpSpPr/>
        <p:nvPr/>
      </p:nvGrpSpPr>
      <p:grpSpPr>
        <a:xfrm>
          <a:off x="0" y="0"/>
          <a:ext cx="0" cy="0"/>
          <a:chOff x="0" y="0"/>
          <a:chExt cx="0" cy="0"/>
        </a:xfrm>
      </p:grpSpPr>
      <p:sp>
        <p:nvSpPr>
          <p:cNvPr id="418" name="Google Shape;418;p6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419" name="Google Shape;419;p66"/>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20" name="Google Shape;420;p6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21" name="Google Shape;421;p6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422"/>
        <p:cNvGrpSpPr/>
        <p:nvPr/>
      </p:nvGrpSpPr>
      <p:grpSpPr>
        <a:xfrm>
          <a:off x="0" y="0"/>
          <a:ext cx="0" cy="0"/>
          <a:chOff x="0" y="0"/>
          <a:chExt cx="0" cy="0"/>
        </a:xfrm>
      </p:grpSpPr>
      <p:sp>
        <p:nvSpPr>
          <p:cNvPr id="423" name="Google Shape;423;p6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24" name="Google Shape;424;p6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25" name="Google Shape;425;p6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26" name="Google Shape;426;p67"/>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27" name="Google Shape;427;p6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28" name="Google Shape;428;p6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429"/>
        <p:cNvGrpSpPr/>
        <p:nvPr/>
      </p:nvGrpSpPr>
      <p:grpSpPr>
        <a:xfrm>
          <a:off x="0" y="0"/>
          <a:ext cx="0" cy="0"/>
          <a:chOff x="0" y="0"/>
          <a:chExt cx="0" cy="0"/>
        </a:xfrm>
      </p:grpSpPr>
      <p:sp>
        <p:nvSpPr>
          <p:cNvPr id="430" name="Google Shape;430;p6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31" name="Google Shape;431;p6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32" name="Google Shape;432;p6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433" name="Google Shape;433;p68"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434" name="Google Shape;434;p68"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435" name="Google Shape;435;p68"/>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436" name="Google Shape;436;p6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37" name="Google Shape;437;p6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438"/>
        <p:cNvGrpSpPr/>
        <p:nvPr/>
      </p:nvGrpSpPr>
      <p:grpSpPr>
        <a:xfrm>
          <a:off x="0" y="0"/>
          <a:ext cx="0" cy="0"/>
          <a:chOff x="0" y="0"/>
          <a:chExt cx="0" cy="0"/>
        </a:xfrm>
      </p:grpSpPr>
      <p:sp>
        <p:nvSpPr>
          <p:cNvPr id="439" name="Google Shape;439;p6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40" name="Google Shape;440;p69"/>
          <p:cNvSpPr/>
          <p:nvPr/>
        </p:nvSpPr>
        <p:spPr>
          <a:xfrm>
            <a:off x="154641" y="4461062"/>
            <a:ext cx="88311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41" name="Google Shape;441;p69"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442" name="Google Shape;442;p69"/>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2"/>
              </a:buClr>
              <a:buSzPts val="4100"/>
              <a:buFont typeface="Calibri"/>
              <a:buNone/>
              <a:defRPr sz="4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43" name="Google Shape;443;p69"/>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444" name="Google Shape;444;p69"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445" name="Google Shape;445;p6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46" name="Google Shape;446;p6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447"/>
        <p:cNvGrpSpPr/>
        <p:nvPr/>
      </p:nvGrpSpPr>
      <p:grpSpPr>
        <a:xfrm>
          <a:off x="0" y="0"/>
          <a:ext cx="0" cy="0"/>
          <a:chOff x="0" y="0"/>
          <a:chExt cx="0" cy="0"/>
        </a:xfrm>
      </p:grpSpPr>
      <p:sp>
        <p:nvSpPr>
          <p:cNvPr id="448" name="Google Shape;448;p7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49" name="Google Shape;449;p70"/>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450" name="Google Shape;450;p70"/>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5100"/>
              <a:buFont typeface="Calibri"/>
              <a:buNone/>
              <a:defRPr sz="5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451" name="Google Shape;451;p70"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452" name="Google Shape;452;p7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53" name="Google Shape;453;p7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454"/>
        <p:cNvGrpSpPr/>
        <p:nvPr/>
      </p:nvGrpSpPr>
      <p:grpSpPr>
        <a:xfrm>
          <a:off x="0" y="0"/>
          <a:ext cx="0" cy="0"/>
          <a:chOff x="0" y="0"/>
          <a:chExt cx="0" cy="0"/>
        </a:xfrm>
      </p:grpSpPr>
      <p:sp>
        <p:nvSpPr>
          <p:cNvPr id="455" name="Google Shape;455;p7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6" name="Google Shape;456;p71"/>
          <p:cNvSpPr/>
          <p:nvPr/>
        </p:nvSpPr>
        <p:spPr>
          <a:xfrm>
            <a:off x="154641" y="161365"/>
            <a:ext cx="8831100" cy="10482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7" name="Google Shape;457;p7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58" name="Google Shape;458;p7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59" name="Google Shape;459;p7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60" name="Google Shape;460;p7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461"/>
        <p:cNvGrpSpPr/>
        <p:nvPr/>
      </p:nvGrpSpPr>
      <p:grpSpPr>
        <a:xfrm>
          <a:off x="0" y="0"/>
          <a:ext cx="0" cy="0"/>
          <a:chOff x="0" y="0"/>
          <a:chExt cx="0" cy="0"/>
        </a:xfrm>
      </p:grpSpPr>
      <p:sp>
        <p:nvSpPr>
          <p:cNvPr id="462" name="Google Shape;462;p7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63" name="Google Shape;463;p72"/>
          <p:cNvSpPr/>
          <p:nvPr/>
        </p:nvSpPr>
        <p:spPr>
          <a:xfrm>
            <a:off x="154642" y="161365"/>
            <a:ext cx="3547800" cy="4824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64" name="Google Shape;464;p72"/>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2"/>
              </a:buClr>
              <a:buSzPts val="3300"/>
              <a:buFont typeface="Calibri"/>
              <a:buNone/>
              <a:defRPr sz="33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65" name="Google Shape;465;p72"/>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466" name="Google Shape;466;p72"/>
          <p:cNvSpPr>
            <a:spLocks noGrp="1"/>
          </p:cNvSpPr>
          <p:nvPr>
            <p:ph type="pic" idx="2"/>
          </p:nvPr>
        </p:nvSpPr>
        <p:spPr>
          <a:xfrm>
            <a:off x="537883" y="2655094"/>
            <a:ext cx="2949000" cy="1740600"/>
          </a:xfrm>
          <a:prstGeom prst="rect">
            <a:avLst/>
          </a:prstGeom>
          <a:noFill/>
          <a:ln>
            <a:noFill/>
          </a:ln>
        </p:spPr>
      </p:sp>
      <p:sp>
        <p:nvSpPr>
          <p:cNvPr id="467" name="Google Shape;467;p7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68" name="Google Shape;468;p7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469"/>
        <p:cNvGrpSpPr/>
        <p:nvPr/>
      </p:nvGrpSpPr>
      <p:grpSpPr>
        <a:xfrm>
          <a:off x="0" y="0"/>
          <a:ext cx="0" cy="0"/>
          <a:chOff x="0" y="0"/>
          <a:chExt cx="0" cy="0"/>
        </a:xfrm>
      </p:grpSpPr>
      <p:sp>
        <p:nvSpPr>
          <p:cNvPr id="470" name="Google Shape;470;p7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71" name="Google Shape;471;p7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2" name="Google Shape;472;p7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73" name="Google Shape;473;p7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474"/>
        <p:cNvGrpSpPr/>
        <p:nvPr/>
      </p:nvGrpSpPr>
      <p:grpSpPr>
        <a:xfrm>
          <a:off x="0" y="0"/>
          <a:ext cx="0" cy="0"/>
          <a:chOff x="0" y="0"/>
          <a:chExt cx="0" cy="0"/>
        </a:xfrm>
      </p:grpSpPr>
      <p:sp>
        <p:nvSpPr>
          <p:cNvPr id="475" name="Google Shape;475;p7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76" name="Google Shape;476;p74"/>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7" name="Google Shape;477;p74"/>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8" name="Google Shape;478;p7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79" name="Google Shape;479;p7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480"/>
        <p:cNvGrpSpPr/>
        <p:nvPr/>
      </p:nvGrpSpPr>
      <p:grpSpPr>
        <a:xfrm>
          <a:off x="0" y="0"/>
          <a:ext cx="0" cy="0"/>
          <a:chOff x="0" y="0"/>
          <a:chExt cx="0" cy="0"/>
        </a:xfrm>
      </p:grpSpPr>
      <p:sp>
        <p:nvSpPr>
          <p:cNvPr id="481" name="Google Shape;481;p75"/>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82" name="Google Shape;482;p75"/>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83" name="Google Shape;483;p75"/>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84" name="Google Shape;484;p75"/>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85" name="Google Shape;485;p7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2400"/>
              <a:buFont typeface="Calibri"/>
              <a:buNone/>
              <a:defRPr sz="24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86" name="Google Shape;486;p7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87" name="Google Shape;487;p7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488"/>
        <p:cNvGrpSpPr/>
        <p:nvPr/>
      </p:nvGrpSpPr>
      <p:grpSpPr>
        <a:xfrm>
          <a:off x="0" y="0"/>
          <a:ext cx="0" cy="0"/>
          <a:chOff x="0" y="0"/>
          <a:chExt cx="0" cy="0"/>
        </a:xfrm>
      </p:grpSpPr>
      <p:sp>
        <p:nvSpPr>
          <p:cNvPr id="489" name="Google Shape;489;p7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90" name="Google Shape;490;p7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91" name="Google Shape;491;p7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92" name="Google Shape;492;p7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493"/>
        <p:cNvGrpSpPr/>
        <p:nvPr/>
      </p:nvGrpSpPr>
      <p:grpSpPr>
        <a:xfrm>
          <a:off x="0" y="0"/>
          <a:ext cx="0" cy="0"/>
          <a:chOff x="0" y="0"/>
          <a:chExt cx="0" cy="0"/>
        </a:xfrm>
      </p:grpSpPr>
      <p:sp>
        <p:nvSpPr>
          <p:cNvPr id="494" name="Google Shape;494;p7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495" name="Google Shape;495;p77"/>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96" name="Google Shape;496;p7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97" name="Google Shape;497;p7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498"/>
        <p:cNvGrpSpPr/>
        <p:nvPr/>
      </p:nvGrpSpPr>
      <p:grpSpPr>
        <a:xfrm>
          <a:off x="0" y="0"/>
          <a:ext cx="0" cy="0"/>
          <a:chOff x="0" y="0"/>
          <a:chExt cx="0" cy="0"/>
        </a:xfrm>
      </p:grpSpPr>
      <p:sp>
        <p:nvSpPr>
          <p:cNvPr id="499" name="Google Shape;499;p7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00" name="Google Shape;500;p7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01" name="Google Shape;501;p7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02" name="Google Shape;502;p78"/>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503" name="Google Shape;503;p7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504" name="Google Shape;504;p7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505"/>
        <p:cNvGrpSpPr/>
        <p:nvPr/>
      </p:nvGrpSpPr>
      <p:grpSpPr>
        <a:xfrm>
          <a:off x="0" y="0"/>
          <a:ext cx="0" cy="0"/>
          <a:chOff x="0" y="0"/>
          <a:chExt cx="0" cy="0"/>
        </a:xfrm>
      </p:grpSpPr>
      <p:sp>
        <p:nvSpPr>
          <p:cNvPr id="506" name="Google Shape;506;p7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07" name="Google Shape;507;p7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08" name="Google Shape;508;p7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509" name="Google Shape;509;p79"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510" name="Google Shape;510;p79"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511" name="Google Shape;511;p79"/>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512" name="Google Shape;512;p7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513" name="Google Shape;513;p7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accent3"/>
        </a:solidFill>
        <a:effectLst/>
      </p:bgPr>
    </p:bg>
    <p:spTree>
      <p:nvGrpSpPr>
        <p:cNvPr id="1" name="Shape 514"/>
        <p:cNvGrpSpPr/>
        <p:nvPr/>
      </p:nvGrpSpPr>
      <p:grpSpPr>
        <a:xfrm>
          <a:off x="0" y="0"/>
          <a:ext cx="0" cy="0"/>
          <a:chOff x="0" y="0"/>
          <a:chExt cx="0" cy="0"/>
        </a:xfrm>
      </p:grpSpPr>
      <p:sp>
        <p:nvSpPr>
          <p:cNvPr id="515" name="Google Shape;515;p8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16" name="Google Shape;516;p8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17" name="Google Shape;517;p8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18" name="Google Shape;518;p80"/>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19" name="Google Shape;519;p80"/>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20" name="Google Shape;520;p8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21" name="Google Shape;521;p80"/>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Large Type 1">
  <p:cSld name="Large Type_1">
    <p:bg>
      <p:bgPr>
        <a:solidFill>
          <a:schemeClr val="dk2"/>
        </a:solidFill>
        <a:effectLst/>
      </p:bgPr>
    </p:bg>
    <p:spTree>
      <p:nvGrpSpPr>
        <p:cNvPr id="1" name="Shape 522"/>
        <p:cNvGrpSpPr/>
        <p:nvPr/>
      </p:nvGrpSpPr>
      <p:grpSpPr>
        <a:xfrm>
          <a:off x="0" y="0"/>
          <a:ext cx="0" cy="0"/>
          <a:chOff x="0" y="0"/>
          <a:chExt cx="0" cy="0"/>
        </a:xfrm>
      </p:grpSpPr>
      <p:sp>
        <p:nvSpPr>
          <p:cNvPr id="523" name="Google Shape;523;p8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Clr>
                <a:schemeClr val="dk1"/>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524" name="Google Shape;524;p8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25" name="Google Shape;525;p8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26" name="Google Shape;526;p81"/>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Clr>
                <a:schemeClr val="dk2"/>
              </a:buClr>
              <a:buSzPts val="1100"/>
              <a:buFont typeface="Calibri"/>
              <a:buNone/>
              <a:defRPr sz="1100"/>
            </a:lvl1pPr>
            <a:lvl2pPr lvl="1" algn="l" rtl="0">
              <a:spcBef>
                <a:spcPts val="0"/>
              </a:spcBef>
              <a:spcAft>
                <a:spcPts val="0"/>
              </a:spcAft>
              <a:buClr>
                <a:schemeClr val="dk1"/>
              </a:buClr>
              <a:buSzPts val="1100"/>
              <a:buFont typeface="Calibri"/>
              <a:buNone/>
              <a:defRPr sz="1100"/>
            </a:lvl2pPr>
            <a:lvl3pPr lvl="2" algn="l" rtl="0">
              <a:spcBef>
                <a:spcPts val="0"/>
              </a:spcBef>
              <a:spcAft>
                <a:spcPts val="0"/>
              </a:spcAft>
              <a:buClr>
                <a:schemeClr val="dk1"/>
              </a:buClr>
              <a:buSzPts val="1100"/>
              <a:buFont typeface="Calibri"/>
              <a:buNone/>
              <a:defRPr sz="1100"/>
            </a:lvl3pPr>
            <a:lvl4pPr lvl="3" algn="l" rtl="0">
              <a:spcBef>
                <a:spcPts val="0"/>
              </a:spcBef>
              <a:spcAft>
                <a:spcPts val="0"/>
              </a:spcAft>
              <a:buClr>
                <a:schemeClr val="dk1"/>
              </a:buClr>
              <a:buSzPts val="1100"/>
              <a:buFont typeface="Calibri"/>
              <a:buNone/>
              <a:defRPr sz="1100"/>
            </a:lvl4pPr>
            <a:lvl5pPr lvl="4" algn="l" rtl="0">
              <a:spcBef>
                <a:spcPts val="0"/>
              </a:spcBef>
              <a:spcAft>
                <a:spcPts val="0"/>
              </a:spcAft>
              <a:buClr>
                <a:schemeClr val="dk1"/>
              </a:buClr>
              <a:buSzPts val="1100"/>
              <a:buFont typeface="Calibri"/>
              <a:buNone/>
              <a:defRPr sz="1100"/>
            </a:lvl5pPr>
            <a:lvl6pPr lvl="5" algn="l" rtl="0">
              <a:spcBef>
                <a:spcPts val="0"/>
              </a:spcBef>
              <a:spcAft>
                <a:spcPts val="0"/>
              </a:spcAft>
              <a:buClr>
                <a:schemeClr val="dk1"/>
              </a:buClr>
              <a:buSzPts val="1100"/>
              <a:buFont typeface="Calibri"/>
              <a:buNone/>
              <a:defRPr sz="1100"/>
            </a:lvl6pPr>
            <a:lvl7pPr lvl="6" algn="l" rtl="0">
              <a:spcBef>
                <a:spcPts val="0"/>
              </a:spcBef>
              <a:spcAft>
                <a:spcPts val="0"/>
              </a:spcAft>
              <a:buClr>
                <a:schemeClr val="dk1"/>
              </a:buClr>
              <a:buSzPts val="1100"/>
              <a:buFont typeface="Calibri"/>
              <a:buNone/>
              <a:defRPr sz="1100"/>
            </a:lvl7pPr>
            <a:lvl8pPr lvl="7" algn="l" rtl="0">
              <a:spcBef>
                <a:spcPts val="0"/>
              </a:spcBef>
              <a:spcAft>
                <a:spcPts val="0"/>
              </a:spcAft>
              <a:buClr>
                <a:schemeClr val="dk1"/>
              </a:buClr>
              <a:buSzPts val="1100"/>
              <a:buFont typeface="Calibri"/>
              <a:buNone/>
              <a:defRPr sz="1100"/>
            </a:lvl8pPr>
            <a:lvl9pPr lvl="8" algn="l" rtl="0">
              <a:spcBef>
                <a:spcPts val="0"/>
              </a:spcBef>
              <a:spcAft>
                <a:spcPts val="0"/>
              </a:spcAft>
              <a:buClr>
                <a:schemeClr val="dk1"/>
              </a:buClr>
              <a:buSzPts val="1100"/>
              <a:buFont typeface="Calibri"/>
              <a:buNone/>
              <a:defRPr sz="1100"/>
            </a:lvl9pPr>
          </a:lstStyle>
          <a:p>
            <a:endParaRPr/>
          </a:p>
        </p:txBody>
      </p:sp>
      <p:sp>
        <p:nvSpPr>
          <p:cNvPr id="527" name="Google Shape;527;p81"/>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dk2"/>
              </a:buClr>
              <a:buSzPts val="1100"/>
              <a:buFont typeface="Calibri"/>
              <a:buNone/>
              <a:defRPr sz="1100"/>
            </a:lvl1pPr>
            <a:lvl2pPr lvl="1" algn="l" rtl="0">
              <a:spcBef>
                <a:spcPts val="0"/>
              </a:spcBef>
              <a:spcAft>
                <a:spcPts val="0"/>
              </a:spcAft>
              <a:buClr>
                <a:schemeClr val="dk1"/>
              </a:buClr>
              <a:buSzPts val="1100"/>
              <a:buFont typeface="Calibri"/>
              <a:buNone/>
              <a:defRPr sz="1100"/>
            </a:lvl2pPr>
            <a:lvl3pPr lvl="2" algn="l" rtl="0">
              <a:spcBef>
                <a:spcPts val="0"/>
              </a:spcBef>
              <a:spcAft>
                <a:spcPts val="0"/>
              </a:spcAft>
              <a:buClr>
                <a:schemeClr val="dk1"/>
              </a:buClr>
              <a:buSzPts val="1100"/>
              <a:buFont typeface="Calibri"/>
              <a:buNone/>
              <a:defRPr sz="1100"/>
            </a:lvl3pPr>
            <a:lvl4pPr lvl="3" algn="l" rtl="0">
              <a:spcBef>
                <a:spcPts val="0"/>
              </a:spcBef>
              <a:spcAft>
                <a:spcPts val="0"/>
              </a:spcAft>
              <a:buClr>
                <a:schemeClr val="dk1"/>
              </a:buClr>
              <a:buSzPts val="1100"/>
              <a:buFont typeface="Calibri"/>
              <a:buNone/>
              <a:defRPr sz="1100"/>
            </a:lvl4pPr>
            <a:lvl5pPr lvl="4" algn="l" rtl="0">
              <a:spcBef>
                <a:spcPts val="0"/>
              </a:spcBef>
              <a:spcAft>
                <a:spcPts val="0"/>
              </a:spcAft>
              <a:buClr>
                <a:schemeClr val="dk1"/>
              </a:buClr>
              <a:buSzPts val="1100"/>
              <a:buFont typeface="Calibri"/>
              <a:buNone/>
              <a:defRPr sz="1100"/>
            </a:lvl5pPr>
            <a:lvl6pPr lvl="5" algn="l" rtl="0">
              <a:spcBef>
                <a:spcPts val="0"/>
              </a:spcBef>
              <a:spcAft>
                <a:spcPts val="0"/>
              </a:spcAft>
              <a:buClr>
                <a:schemeClr val="dk1"/>
              </a:buClr>
              <a:buSzPts val="1100"/>
              <a:buFont typeface="Calibri"/>
              <a:buNone/>
              <a:defRPr sz="1100"/>
            </a:lvl6pPr>
            <a:lvl7pPr lvl="6" algn="l" rtl="0">
              <a:spcBef>
                <a:spcPts val="0"/>
              </a:spcBef>
              <a:spcAft>
                <a:spcPts val="0"/>
              </a:spcAft>
              <a:buClr>
                <a:schemeClr val="dk1"/>
              </a:buClr>
              <a:buSzPts val="1100"/>
              <a:buFont typeface="Calibri"/>
              <a:buNone/>
              <a:defRPr sz="1100"/>
            </a:lvl7pPr>
            <a:lvl8pPr lvl="7" algn="l" rtl="0">
              <a:spcBef>
                <a:spcPts val="0"/>
              </a:spcBef>
              <a:spcAft>
                <a:spcPts val="0"/>
              </a:spcAft>
              <a:buClr>
                <a:schemeClr val="dk1"/>
              </a:buClr>
              <a:buSzPts val="1100"/>
              <a:buFont typeface="Calibri"/>
              <a:buNone/>
              <a:defRPr sz="1100"/>
            </a:lvl8pPr>
            <a:lvl9pPr lvl="8" algn="l" rtl="0">
              <a:spcBef>
                <a:spcPts val="0"/>
              </a:spcBef>
              <a:spcAft>
                <a:spcPts val="0"/>
              </a:spcAft>
              <a:buClr>
                <a:schemeClr val="dk1"/>
              </a:buClr>
              <a:buSzPts val="1100"/>
              <a:buFont typeface="Calibri"/>
              <a:buNone/>
              <a:defRPr sz="1100"/>
            </a:lvl9pPr>
          </a:lstStyle>
          <a:p>
            <a:endParaRPr/>
          </a:p>
        </p:txBody>
      </p:sp>
      <p:sp>
        <p:nvSpPr>
          <p:cNvPr id="528" name="Google Shape;528;p8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1pPr>
            <a:lvl2pPr marL="0" marR="0" lvl="1"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2pPr>
            <a:lvl3pPr marL="0" marR="0" lvl="2"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3pPr>
            <a:lvl4pPr marL="0" marR="0" lvl="3"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4pPr>
            <a:lvl5pPr marL="0" marR="0" lvl="4"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5pPr>
            <a:lvl6pPr marL="0" marR="0" lvl="5"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6pPr>
            <a:lvl7pPr marL="0" marR="0" lvl="6"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7pPr>
            <a:lvl8pPr marL="0" marR="0" lvl="7"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8pPr>
            <a:lvl9pPr marL="0" marR="0" lvl="8"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529" name="Google Shape;529;p81"/>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Large Type 2">
  <p:cSld name="Large Type_2">
    <p:bg>
      <p:bgPr>
        <a:solidFill>
          <a:schemeClr val="dk2"/>
        </a:solidFill>
        <a:effectLst/>
      </p:bgPr>
    </p:bg>
    <p:spTree>
      <p:nvGrpSpPr>
        <p:cNvPr id="1" name="Shape 530"/>
        <p:cNvGrpSpPr/>
        <p:nvPr/>
      </p:nvGrpSpPr>
      <p:grpSpPr>
        <a:xfrm>
          <a:off x="0" y="0"/>
          <a:ext cx="0" cy="0"/>
          <a:chOff x="0" y="0"/>
          <a:chExt cx="0" cy="0"/>
        </a:xfrm>
      </p:grpSpPr>
      <p:sp>
        <p:nvSpPr>
          <p:cNvPr id="531" name="Google Shape;531;p8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32" name="Google Shape;532;p8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33" name="Google Shape;533;p8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34" name="Google Shape;534;p82"/>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35" name="Google Shape;535;p82"/>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36" name="Google Shape;536;p8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37" name="Google Shape;537;p82"/>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Large Type 3">
  <p:cSld name="Large Type_3">
    <p:bg>
      <p:bgPr>
        <a:solidFill>
          <a:schemeClr val="accent5"/>
        </a:solidFill>
        <a:effectLst/>
      </p:bgPr>
    </p:bg>
    <p:spTree>
      <p:nvGrpSpPr>
        <p:cNvPr id="1" name="Shape 538"/>
        <p:cNvGrpSpPr/>
        <p:nvPr/>
      </p:nvGrpSpPr>
      <p:grpSpPr>
        <a:xfrm>
          <a:off x="0" y="0"/>
          <a:ext cx="0" cy="0"/>
          <a:chOff x="0" y="0"/>
          <a:chExt cx="0" cy="0"/>
        </a:xfrm>
      </p:grpSpPr>
      <p:sp>
        <p:nvSpPr>
          <p:cNvPr id="539" name="Google Shape;539;p8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40" name="Google Shape;540;p8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41" name="Google Shape;541;p8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42" name="Google Shape;542;p83"/>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43" name="Google Shape;543;p83"/>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44" name="Google Shape;544;p8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45" name="Google Shape;545;p83"/>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accent1"/>
        </a:solidFill>
        <a:effectLst/>
      </p:bgPr>
    </p:bg>
    <p:spTree>
      <p:nvGrpSpPr>
        <p:cNvPr id="1" name="Shape 546"/>
        <p:cNvGrpSpPr/>
        <p:nvPr/>
      </p:nvGrpSpPr>
      <p:grpSpPr>
        <a:xfrm>
          <a:off x="0" y="0"/>
          <a:ext cx="0" cy="0"/>
          <a:chOff x="0" y="0"/>
          <a:chExt cx="0" cy="0"/>
        </a:xfrm>
      </p:grpSpPr>
      <p:sp>
        <p:nvSpPr>
          <p:cNvPr id="547" name="Google Shape;547;p8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48" name="Google Shape;548;p8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49" name="Google Shape;549;p8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50" name="Google Shape;550;p84"/>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51" name="Google Shape;551;p84"/>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52" name="Google Shape;552;p8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553" name="Google Shape;553;p8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554" name="Google Shape;554;p8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555" name="Google Shape;555;p8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b="0" i="0" u="none" strike="noStrike" cap="none">
                <a:solidFill>
                  <a:schemeClr val="accent1"/>
                </a:solidFill>
                <a:latin typeface="Calibri"/>
                <a:ea typeface="Calibri"/>
                <a:cs typeface="Calibri"/>
                <a:sym typeface="Calibri"/>
              </a:rPr>
              <a:t>twitter.com/ORDeptEd | fb.com/ORDeptEd</a:t>
            </a:r>
            <a:endParaRPr sz="18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7" Type="http://schemas.openxmlformats.org/officeDocument/2006/relationships/slideLayout" Target="../slideLayouts/slideLayout18.xml"/><Relationship Id="rId71" Type="http://schemas.openxmlformats.org/officeDocument/2006/relationships/slideLayout" Target="../slideLayouts/slideLayout8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66" Type="http://schemas.openxmlformats.org/officeDocument/2006/relationships/slideLayout" Target="../slideLayouts/slideLayout77.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61" Type="http://schemas.openxmlformats.org/officeDocument/2006/relationships/slideLayout" Target="../slideLayouts/slideLayout7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73"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69" Type="http://schemas.openxmlformats.org/officeDocument/2006/relationships/slideLayout" Target="../slideLayouts/slideLayout80.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theme" Target="../theme/theme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slideLayout" Target="../slideLayouts/slideLayout78.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70" Type="http://schemas.openxmlformats.org/officeDocument/2006/relationships/slideLayout" Target="../slideLayouts/slideLayout81.xml"/><Relationship Id="rId1" Type="http://schemas.openxmlformats.org/officeDocument/2006/relationships/slideLayout" Target="../slideLayouts/slideLayout12.xml"/><Relationship Id="rId6"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0"/>
        <p:cNvGrpSpPr/>
        <p:nvPr/>
      </p:nvGrpSpPr>
      <p:grpSpPr>
        <a:xfrm>
          <a:off x="0" y="0"/>
          <a:ext cx="0" cy="0"/>
          <a:chOff x="0" y="0"/>
          <a:chExt cx="0" cy="0"/>
        </a:xfrm>
      </p:grpSpPr>
      <p:sp>
        <p:nvSpPr>
          <p:cNvPr id="51" name="Google Shape;51;p1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52" name="Google Shape;52;p1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3" name="Google Shape;53;p1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595959"/>
                </a:solidFill>
                <a:latin typeface="Calibri"/>
                <a:ea typeface="Calibri"/>
                <a:cs typeface="Calibri"/>
                <a:sym typeface="Calibri"/>
              </a:defRPr>
            </a:lvl1pPr>
            <a:lvl2pPr marL="0" marR="0" lvl="1" indent="0" algn="r" rtl="0">
              <a:spcBef>
                <a:spcPts val="0"/>
              </a:spcBef>
              <a:buNone/>
              <a:defRPr sz="900" b="0" i="0" u="none" strike="noStrike" cap="none">
                <a:solidFill>
                  <a:srgbClr val="595959"/>
                </a:solidFill>
                <a:latin typeface="Calibri"/>
                <a:ea typeface="Calibri"/>
                <a:cs typeface="Calibri"/>
                <a:sym typeface="Calibri"/>
              </a:defRPr>
            </a:lvl2pPr>
            <a:lvl3pPr marL="0" marR="0" lvl="2" indent="0" algn="r" rtl="0">
              <a:spcBef>
                <a:spcPts val="0"/>
              </a:spcBef>
              <a:buNone/>
              <a:defRPr sz="900" b="0" i="0" u="none" strike="noStrike" cap="none">
                <a:solidFill>
                  <a:srgbClr val="595959"/>
                </a:solidFill>
                <a:latin typeface="Calibri"/>
                <a:ea typeface="Calibri"/>
                <a:cs typeface="Calibri"/>
                <a:sym typeface="Calibri"/>
              </a:defRPr>
            </a:lvl3pPr>
            <a:lvl4pPr marL="0" marR="0" lvl="3" indent="0" algn="r" rtl="0">
              <a:spcBef>
                <a:spcPts val="0"/>
              </a:spcBef>
              <a:buNone/>
              <a:defRPr sz="900" b="0" i="0" u="none" strike="noStrike" cap="none">
                <a:solidFill>
                  <a:srgbClr val="595959"/>
                </a:solidFill>
                <a:latin typeface="Calibri"/>
                <a:ea typeface="Calibri"/>
                <a:cs typeface="Calibri"/>
                <a:sym typeface="Calibri"/>
              </a:defRPr>
            </a:lvl4pPr>
            <a:lvl5pPr marL="0" marR="0" lvl="4" indent="0" algn="r" rtl="0">
              <a:spcBef>
                <a:spcPts val="0"/>
              </a:spcBef>
              <a:buNone/>
              <a:defRPr sz="900" b="0" i="0" u="none" strike="noStrike" cap="none">
                <a:solidFill>
                  <a:srgbClr val="595959"/>
                </a:solidFill>
                <a:latin typeface="Calibri"/>
                <a:ea typeface="Calibri"/>
                <a:cs typeface="Calibri"/>
                <a:sym typeface="Calibri"/>
              </a:defRPr>
            </a:lvl5pPr>
            <a:lvl6pPr marL="0" marR="0" lvl="5" indent="0" algn="r" rtl="0">
              <a:spcBef>
                <a:spcPts val="0"/>
              </a:spcBef>
              <a:buNone/>
              <a:defRPr sz="900" b="0" i="0" u="none" strike="noStrike" cap="none">
                <a:solidFill>
                  <a:srgbClr val="595959"/>
                </a:solidFill>
                <a:latin typeface="Calibri"/>
                <a:ea typeface="Calibri"/>
                <a:cs typeface="Calibri"/>
                <a:sym typeface="Calibri"/>
              </a:defRPr>
            </a:lvl6pPr>
            <a:lvl7pPr marL="0" marR="0" lvl="6" indent="0" algn="r" rtl="0">
              <a:spcBef>
                <a:spcPts val="0"/>
              </a:spcBef>
              <a:buNone/>
              <a:defRPr sz="900" b="0" i="0" u="none" strike="noStrike" cap="none">
                <a:solidFill>
                  <a:srgbClr val="595959"/>
                </a:solidFill>
                <a:latin typeface="Calibri"/>
                <a:ea typeface="Calibri"/>
                <a:cs typeface="Calibri"/>
                <a:sym typeface="Calibri"/>
              </a:defRPr>
            </a:lvl7pPr>
            <a:lvl8pPr marL="0" marR="0" lvl="7" indent="0" algn="r" rtl="0">
              <a:spcBef>
                <a:spcPts val="0"/>
              </a:spcBef>
              <a:buNone/>
              <a:defRPr sz="900" b="0" i="0" u="none" strike="noStrike" cap="none">
                <a:solidFill>
                  <a:srgbClr val="595959"/>
                </a:solidFill>
                <a:latin typeface="Calibri"/>
                <a:ea typeface="Calibri"/>
                <a:cs typeface="Calibri"/>
                <a:sym typeface="Calibri"/>
              </a:defRPr>
            </a:lvl8pPr>
            <a:lvl9pPr marL="0" marR="0" lvl="8" indent="0" algn="r" rtl="0">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55" name="Google Shape;55;p13" descr="Decorative line break"/>
          <p:cNvPicPr preferRelativeResize="0"/>
          <p:nvPr/>
        </p:nvPicPr>
        <p:blipFill rotWithShape="1">
          <a:blip r:embed="rId73">
            <a:alphaModFix/>
          </a:blip>
          <a:srcRect/>
          <a:stretch/>
        </p:blipFill>
        <p:spPr>
          <a:xfrm>
            <a:off x="603503" y="1168770"/>
            <a:ext cx="964694" cy="182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 id="2147483703" r:id="rId45"/>
    <p:sldLayoutId id="2147483704" r:id="rId46"/>
    <p:sldLayoutId id="2147483705" r:id="rId47"/>
    <p:sldLayoutId id="2147483706" r:id="rId48"/>
    <p:sldLayoutId id="2147483707" r:id="rId49"/>
    <p:sldLayoutId id="2147483708" r:id="rId50"/>
    <p:sldLayoutId id="2147483709" r:id="rId51"/>
    <p:sldLayoutId id="2147483710" r:id="rId52"/>
    <p:sldLayoutId id="2147483711" r:id="rId53"/>
    <p:sldLayoutId id="2147483712" r:id="rId54"/>
    <p:sldLayoutId id="2147483713" r:id="rId55"/>
    <p:sldLayoutId id="2147483714" r:id="rId56"/>
    <p:sldLayoutId id="2147483715" r:id="rId57"/>
    <p:sldLayoutId id="2147483716" r:id="rId58"/>
    <p:sldLayoutId id="2147483717" r:id="rId59"/>
    <p:sldLayoutId id="2147483718" r:id="rId60"/>
    <p:sldLayoutId id="2147483719" r:id="rId61"/>
    <p:sldLayoutId id="2147483720" r:id="rId62"/>
    <p:sldLayoutId id="2147483721" r:id="rId63"/>
    <p:sldLayoutId id="2147483722" r:id="rId64"/>
    <p:sldLayoutId id="2147483723" r:id="rId65"/>
    <p:sldLayoutId id="2147483724" r:id="rId66"/>
    <p:sldLayoutId id="2147483725" r:id="rId67"/>
    <p:sldLayoutId id="2147483726" r:id="rId68"/>
    <p:sldLayoutId id="2147483727" r:id="rId69"/>
    <p:sldLayoutId id="2147483728" r:id="rId70"/>
    <p:sldLayoutId id="2147483729" r:id="rId7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0.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5.xml"/><Relationship Id="rId5" Type="http://schemas.openxmlformats.org/officeDocument/2006/relationships/image" Target="../media/image7.png"/><Relationship Id="rId4" Type="http://schemas.openxmlformats.org/officeDocument/2006/relationships/hyperlink" Target="https://padlet.com/stacyparrish/from-root-causes-to-systemic-change-r2y5fa7tpz1lwfs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8.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5.xml"/><Relationship Id="rId5" Type="http://schemas.openxmlformats.org/officeDocument/2006/relationships/image" Target="../media/image11.png"/><Relationship Id="rId4" Type="http://schemas.openxmlformats.org/officeDocument/2006/relationships/hyperlink" Target="https://padlet.com/stacyparrish/from-root-causes-to-systemic-change-r2y5fa7tpz1lwfsc"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5.xml"/><Relationship Id="rId5" Type="http://schemas.openxmlformats.org/officeDocument/2006/relationships/image" Target="../media/image12.png"/><Relationship Id="rId4" Type="http://schemas.openxmlformats.org/officeDocument/2006/relationships/hyperlink" Target="https://padlet.com/stacyparrish/from-root-causes-to-systemic-change-r2y5fa7tpz1lwfsc"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85"/>
          <p:cNvSpPr txBox="1">
            <a:spLocks noGrp="1"/>
          </p:cNvSpPr>
          <p:nvPr>
            <p:ph type="ctrTitle"/>
          </p:nvPr>
        </p:nvSpPr>
        <p:spPr>
          <a:xfrm>
            <a:off x="600150" y="1831450"/>
            <a:ext cx="8091300" cy="7674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accent1"/>
              </a:buClr>
              <a:buSzPts val="4100"/>
              <a:buFont typeface="Calibri"/>
              <a:buNone/>
            </a:pPr>
            <a:r>
              <a:rPr lang="en" sz="3800"/>
              <a:t>TAPP Family Advocate Monthly Meeting Part 2</a:t>
            </a:r>
            <a:endParaRPr sz="3800"/>
          </a:p>
        </p:txBody>
      </p:sp>
      <p:sp>
        <p:nvSpPr>
          <p:cNvPr id="561" name="Google Shape;561;p85"/>
          <p:cNvSpPr txBox="1">
            <a:spLocks noGrp="1"/>
          </p:cNvSpPr>
          <p:nvPr>
            <p:ph type="subTitle" idx="1"/>
          </p:nvPr>
        </p:nvSpPr>
        <p:spPr>
          <a:xfrm>
            <a:off x="546150" y="2701550"/>
            <a:ext cx="8199300" cy="18006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accent1"/>
              </a:buClr>
              <a:buSzPts val="1800"/>
              <a:buNone/>
            </a:pPr>
            <a:r>
              <a:rPr lang="en"/>
              <a:t>January 23, 2025 - 12:30-2:30PM</a:t>
            </a:r>
            <a:endParaRPr/>
          </a:p>
          <a:p>
            <a:pPr marL="0" lvl="0" indent="0" algn="ctr" rtl="0">
              <a:lnSpc>
                <a:spcPct val="90000"/>
              </a:lnSpc>
              <a:spcBef>
                <a:spcPts val="0"/>
              </a:spcBef>
              <a:spcAft>
                <a:spcPts val="0"/>
              </a:spcAft>
              <a:buClr>
                <a:schemeClr val="accent1"/>
              </a:buClr>
              <a:buSzPts val="1800"/>
              <a:buNone/>
            </a:pPr>
            <a:endParaRPr/>
          </a:p>
          <a:p>
            <a:pPr marL="0" lvl="0" indent="0" algn="l" rtl="0">
              <a:lnSpc>
                <a:spcPct val="90000"/>
              </a:lnSpc>
              <a:spcBef>
                <a:spcPts val="0"/>
              </a:spcBef>
              <a:spcAft>
                <a:spcPts val="0"/>
              </a:spcAft>
              <a:buClr>
                <a:schemeClr val="accent1"/>
              </a:buClr>
              <a:buSzPts val="1800"/>
              <a:buNone/>
            </a:pPr>
            <a:r>
              <a:rPr lang="en" sz="2000" b="1"/>
              <a:t>✅ </a:t>
            </a:r>
            <a:r>
              <a:rPr lang="en" sz="2000">
                <a:highlight>
                  <a:srgbClr val="F0F4E6"/>
                </a:highlight>
              </a:rPr>
              <a:t>Materials Needed - Iceberg protocol notes, Street Data book, Writing utensils, notebook, ambo (water), snacks, reading glasses, any other materials to help you feel comfortable.</a:t>
            </a:r>
            <a:endParaRPr sz="2000">
              <a:highlight>
                <a:srgbClr val="F0F4E6"/>
              </a:highlight>
            </a:endParaRPr>
          </a:p>
        </p:txBody>
      </p:sp>
      <p:sp>
        <p:nvSpPr>
          <p:cNvPr id="562" name="Google Shape;562;p8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a:t>
            </a:fld>
            <a:endParaRPr/>
          </a:p>
        </p:txBody>
      </p:sp>
      <p:sp>
        <p:nvSpPr>
          <p:cNvPr id="563" name="Google Shape;563;p85"/>
          <p:cNvSpPr txBox="1"/>
          <p:nvPr/>
        </p:nvSpPr>
        <p:spPr>
          <a:xfrm>
            <a:off x="1320200" y="675625"/>
            <a:ext cx="1405500" cy="35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lt1"/>
                </a:solidFill>
                <a:latin typeface="Calibri"/>
                <a:ea typeface="Calibri"/>
                <a:cs typeface="Calibri"/>
                <a:sym typeface="Calibri"/>
              </a:rPr>
              <a:t>Saturday Dec 21</a:t>
            </a:r>
            <a:endParaRPr sz="13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94"/>
          <p:cNvSpPr txBox="1"/>
          <p:nvPr/>
        </p:nvSpPr>
        <p:spPr>
          <a:xfrm>
            <a:off x="424688" y="1125600"/>
            <a:ext cx="2390700" cy="1523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632" name="Google Shape;632;p94"/>
          <p:cNvSpPr txBox="1"/>
          <p:nvPr/>
        </p:nvSpPr>
        <p:spPr>
          <a:xfrm>
            <a:off x="2956425" y="1125600"/>
            <a:ext cx="2742900" cy="1523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633" name="Google Shape;633;p94"/>
          <p:cNvSpPr txBox="1"/>
          <p:nvPr/>
        </p:nvSpPr>
        <p:spPr>
          <a:xfrm>
            <a:off x="424700" y="2851850"/>
            <a:ext cx="2390700" cy="2031900"/>
          </a:xfrm>
          <a:prstGeom prst="rect">
            <a:avLst/>
          </a:prstGeom>
          <a:solidFill>
            <a:srgbClr val="CC4125"/>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rgbClr val="FFFFFF"/>
                </a:solidFill>
              </a:rPr>
              <a:t>WHAT INVISIBLE MENTAL MODELS may be shaping the outcomes we currently have?</a:t>
            </a:r>
            <a:endParaRPr sz="1200" b="1">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p:txBody>
      </p:sp>
      <p:sp>
        <p:nvSpPr>
          <p:cNvPr id="634" name="Google Shape;634;p94"/>
          <p:cNvSpPr txBox="1"/>
          <p:nvPr/>
        </p:nvSpPr>
        <p:spPr>
          <a:xfrm>
            <a:off x="424700" y="703650"/>
            <a:ext cx="1625400" cy="366900"/>
          </a:xfrm>
          <a:prstGeom prst="rect">
            <a:avLst/>
          </a:prstGeom>
          <a:solidFill>
            <a:srgbClr val="99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lt1"/>
                </a:solidFill>
                <a:latin typeface="Calibri"/>
                <a:ea typeface="Calibri"/>
                <a:cs typeface="Calibri"/>
                <a:sym typeface="Calibri"/>
              </a:rPr>
              <a:t>ENTRY POINTS</a:t>
            </a:r>
            <a:endParaRPr sz="1800" b="1">
              <a:solidFill>
                <a:schemeClr val="lt1"/>
              </a:solidFill>
              <a:latin typeface="Calibri"/>
              <a:ea typeface="Calibri"/>
              <a:cs typeface="Calibri"/>
              <a:sym typeface="Calibri"/>
            </a:endParaRPr>
          </a:p>
        </p:txBody>
      </p:sp>
      <p:sp>
        <p:nvSpPr>
          <p:cNvPr id="635" name="Google Shape;635;p94"/>
          <p:cNvSpPr txBox="1"/>
          <p:nvPr/>
        </p:nvSpPr>
        <p:spPr>
          <a:xfrm>
            <a:off x="2050013" y="703650"/>
            <a:ext cx="7653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636" name="Google Shape;636;p94"/>
          <p:cNvCxnSpPr/>
          <p:nvPr/>
        </p:nvCxnSpPr>
        <p:spPr>
          <a:xfrm rot="10800000" flipH="1">
            <a:off x="2165388" y="889725"/>
            <a:ext cx="597600" cy="8100"/>
          </a:xfrm>
          <a:prstGeom prst="straightConnector1">
            <a:avLst/>
          </a:prstGeom>
          <a:noFill/>
          <a:ln w="38100" cap="flat" cmpd="sng">
            <a:solidFill>
              <a:schemeClr val="lt1"/>
            </a:solidFill>
            <a:prstDash val="solid"/>
            <a:round/>
            <a:headEnd type="none" w="med" len="med"/>
            <a:tailEnd type="triangle" w="med" len="med"/>
          </a:ln>
        </p:spPr>
      </p:cxnSp>
      <p:sp>
        <p:nvSpPr>
          <p:cNvPr id="637" name="Google Shape;637;p94"/>
          <p:cNvSpPr txBox="1"/>
          <p:nvPr/>
        </p:nvSpPr>
        <p:spPr>
          <a:xfrm>
            <a:off x="4934113" y="703650"/>
            <a:ext cx="7653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638" name="Google Shape;638;p94"/>
          <p:cNvCxnSpPr/>
          <p:nvPr/>
        </p:nvCxnSpPr>
        <p:spPr>
          <a:xfrm rot="10800000" flipH="1">
            <a:off x="5038963" y="889725"/>
            <a:ext cx="597600" cy="8100"/>
          </a:xfrm>
          <a:prstGeom prst="straightConnector1">
            <a:avLst/>
          </a:prstGeom>
          <a:noFill/>
          <a:ln w="38100" cap="flat" cmpd="sng">
            <a:solidFill>
              <a:schemeClr val="lt1"/>
            </a:solidFill>
            <a:prstDash val="solid"/>
            <a:round/>
            <a:headEnd type="none" w="med" len="med"/>
            <a:tailEnd type="triangle" w="med" len="med"/>
          </a:ln>
        </p:spPr>
      </p:cxnSp>
      <p:sp>
        <p:nvSpPr>
          <p:cNvPr id="639" name="Google Shape;639;p94"/>
          <p:cNvSpPr txBox="1"/>
          <p:nvPr/>
        </p:nvSpPr>
        <p:spPr>
          <a:xfrm>
            <a:off x="2956425" y="703650"/>
            <a:ext cx="1977600" cy="36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lt1"/>
                </a:solidFill>
                <a:latin typeface="Calibri"/>
                <a:ea typeface="Calibri"/>
                <a:cs typeface="Calibri"/>
                <a:sym typeface="Calibri"/>
              </a:rPr>
              <a:t>STRATEGIES</a:t>
            </a:r>
            <a:endParaRPr sz="1800" b="1">
              <a:solidFill>
                <a:schemeClr val="lt1"/>
              </a:solidFill>
              <a:latin typeface="Calibri"/>
              <a:ea typeface="Calibri"/>
              <a:cs typeface="Calibri"/>
              <a:sym typeface="Calibri"/>
            </a:endParaRPr>
          </a:p>
        </p:txBody>
      </p:sp>
      <p:sp>
        <p:nvSpPr>
          <p:cNvPr id="640" name="Google Shape;640;p94"/>
          <p:cNvSpPr txBox="1"/>
          <p:nvPr/>
        </p:nvSpPr>
        <p:spPr>
          <a:xfrm>
            <a:off x="7945025" y="710325"/>
            <a:ext cx="7653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641" name="Google Shape;641;p94"/>
          <p:cNvCxnSpPr/>
          <p:nvPr/>
        </p:nvCxnSpPr>
        <p:spPr>
          <a:xfrm rot="10800000" flipH="1">
            <a:off x="8055200" y="889725"/>
            <a:ext cx="597600" cy="8100"/>
          </a:xfrm>
          <a:prstGeom prst="straightConnector1">
            <a:avLst/>
          </a:prstGeom>
          <a:noFill/>
          <a:ln w="38100" cap="flat" cmpd="sng">
            <a:solidFill>
              <a:schemeClr val="lt1"/>
            </a:solidFill>
            <a:prstDash val="solid"/>
            <a:round/>
            <a:headEnd type="none" w="med" len="med"/>
            <a:tailEnd type="triangle" w="med" len="med"/>
          </a:ln>
        </p:spPr>
      </p:cxnSp>
      <p:sp>
        <p:nvSpPr>
          <p:cNvPr id="642" name="Google Shape;642;p94"/>
          <p:cNvSpPr txBox="1"/>
          <p:nvPr/>
        </p:nvSpPr>
        <p:spPr>
          <a:xfrm>
            <a:off x="5851313" y="710325"/>
            <a:ext cx="2108400" cy="366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Calibri"/>
                <a:ea typeface="Calibri"/>
                <a:cs typeface="Calibri"/>
                <a:sym typeface="Calibri"/>
              </a:rPr>
              <a:t>SHORT TERM OUTCOMES</a:t>
            </a:r>
            <a:endParaRPr b="1">
              <a:solidFill>
                <a:schemeClr val="lt1"/>
              </a:solidFill>
              <a:latin typeface="Calibri"/>
              <a:ea typeface="Calibri"/>
              <a:cs typeface="Calibri"/>
              <a:sym typeface="Calibri"/>
            </a:endParaRPr>
          </a:p>
        </p:txBody>
      </p:sp>
      <p:sp>
        <p:nvSpPr>
          <p:cNvPr id="643" name="Google Shape;643;p94"/>
          <p:cNvSpPr txBox="1"/>
          <p:nvPr/>
        </p:nvSpPr>
        <p:spPr>
          <a:xfrm>
            <a:off x="5851325" y="1125600"/>
            <a:ext cx="2862300" cy="1523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644" name="Google Shape;644;p94"/>
          <p:cNvSpPr txBox="1"/>
          <p:nvPr/>
        </p:nvSpPr>
        <p:spPr>
          <a:xfrm>
            <a:off x="7954000" y="2851850"/>
            <a:ext cx="7653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645" name="Google Shape;645;p94"/>
          <p:cNvCxnSpPr/>
          <p:nvPr/>
        </p:nvCxnSpPr>
        <p:spPr>
          <a:xfrm rot="10800000">
            <a:off x="8006500" y="3023300"/>
            <a:ext cx="660300" cy="2100"/>
          </a:xfrm>
          <a:prstGeom prst="straightConnector1">
            <a:avLst/>
          </a:prstGeom>
          <a:noFill/>
          <a:ln w="38100" cap="flat" cmpd="sng">
            <a:solidFill>
              <a:schemeClr val="lt1"/>
            </a:solidFill>
            <a:prstDash val="solid"/>
            <a:round/>
            <a:headEnd type="none" w="med" len="med"/>
            <a:tailEnd type="triangle" w="med" len="med"/>
          </a:ln>
        </p:spPr>
      </p:cxnSp>
      <p:sp>
        <p:nvSpPr>
          <p:cNvPr id="646" name="Google Shape;646;p94"/>
          <p:cNvSpPr txBox="1"/>
          <p:nvPr/>
        </p:nvSpPr>
        <p:spPr>
          <a:xfrm>
            <a:off x="5845650" y="2851850"/>
            <a:ext cx="2108400" cy="366900"/>
          </a:xfrm>
          <a:prstGeom prst="rect">
            <a:avLst/>
          </a:prstGeom>
          <a:solidFill>
            <a:srgbClr val="7DCB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Calibri"/>
                <a:ea typeface="Calibri"/>
                <a:cs typeface="Calibri"/>
                <a:sym typeface="Calibri"/>
              </a:rPr>
              <a:t>INTERMEDIATE OUTCOMES</a:t>
            </a:r>
            <a:endParaRPr sz="1300" b="1">
              <a:solidFill>
                <a:schemeClr val="lt1"/>
              </a:solidFill>
              <a:latin typeface="Calibri"/>
              <a:ea typeface="Calibri"/>
              <a:cs typeface="Calibri"/>
              <a:sym typeface="Calibri"/>
            </a:endParaRPr>
          </a:p>
        </p:txBody>
      </p:sp>
      <p:sp>
        <p:nvSpPr>
          <p:cNvPr id="647" name="Google Shape;647;p94"/>
          <p:cNvSpPr txBox="1"/>
          <p:nvPr/>
        </p:nvSpPr>
        <p:spPr>
          <a:xfrm>
            <a:off x="5099300" y="2851850"/>
            <a:ext cx="6318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648" name="Google Shape;648;p94"/>
          <p:cNvCxnSpPr/>
          <p:nvPr/>
        </p:nvCxnSpPr>
        <p:spPr>
          <a:xfrm flipH="1">
            <a:off x="5181133" y="3025400"/>
            <a:ext cx="500700" cy="11700"/>
          </a:xfrm>
          <a:prstGeom prst="straightConnector1">
            <a:avLst/>
          </a:prstGeom>
          <a:noFill/>
          <a:ln w="38100" cap="flat" cmpd="sng">
            <a:solidFill>
              <a:schemeClr val="lt1"/>
            </a:solidFill>
            <a:prstDash val="solid"/>
            <a:round/>
            <a:headEnd type="none" w="med" len="med"/>
            <a:tailEnd type="triangle" w="med" len="med"/>
          </a:ln>
        </p:spPr>
      </p:cxnSp>
      <p:sp>
        <p:nvSpPr>
          <p:cNvPr id="649" name="Google Shape;649;p94"/>
          <p:cNvSpPr txBox="1"/>
          <p:nvPr/>
        </p:nvSpPr>
        <p:spPr>
          <a:xfrm>
            <a:off x="2956425" y="2851850"/>
            <a:ext cx="2177100" cy="366900"/>
          </a:xfrm>
          <a:prstGeom prst="rect">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Calibri"/>
                <a:ea typeface="Calibri"/>
                <a:cs typeface="Calibri"/>
                <a:sym typeface="Calibri"/>
              </a:rPr>
              <a:t>DESIRED LONG TERM IMPACT</a:t>
            </a:r>
            <a:endParaRPr sz="1300" b="1">
              <a:solidFill>
                <a:schemeClr val="lt1"/>
              </a:solidFill>
              <a:latin typeface="Calibri"/>
              <a:ea typeface="Calibri"/>
              <a:cs typeface="Calibri"/>
              <a:sym typeface="Calibri"/>
            </a:endParaRPr>
          </a:p>
        </p:txBody>
      </p:sp>
      <p:sp>
        <p:nvSpPr>
          <p:cNvPr id="650" name="Google Shape;650;p94"/>
          <p:cNvSpPr txBox="1"/>
          <p:nvPr/>
        </p:nvSpPr>
        <p:spPr>
          <a:xfrm>
            <a:off x="2956425" y="3296950"/>
            <a:ext cx="2774700" cy="1539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3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651" name="Google Shape;651;p94"/>
          <p:cNvSpPr txBox="1"/>
          <p:nvPr/>
        </p:nvSpPr>
        <p:spPr>
          <a:xfrm>
            <a:off x="5851876" y="3296950"/>
            <a:ext cx="2862300" cy="1523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652" name="Google Shape;652;p94"/>
          <p:cNvSpPr txBox="1"/>
          <p:nvPr/>
        </p:nvSpPr>
        <p:spPr>
          <a:xfrm>
            <a:off x="404025" y="225125"/>
            <a:ext cx="2061300" cy="42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latin typeface="Calibri"/>
                <a:ea typeface="Calibri"/>
                <a:cs typeface="Calibri"/>
                <a:sym typeface="Calibri"/>
              </a:rPr>
              <a:t>[School District]</a:t>
            </a:r>
            <a:endParaRPr sz="1200" b="1">
              <a:solidFill>
                <a:schemeClr val="dk1"/>
              </a:solidFill>
              <a:latin typeface="Calibri"/>
              <a:ea typeface="Calibri"/>
              <a:cs typeface="Calibri"/>
              <a:sym typeface="Calibri"/>
            </a:endParaRPr>
          </a:p>
        </p:txBody>
      </p:sp>
      <p:sp>
        <p:nvSpPr>
          <p:cNvPr id="653" name="Google Shape;653;p94"/>
          <p:cNvSpPr txBox="1"/>
          <p:nvPr/>
        </p:nvSpPr>
        <p:spPr>
          <a:xfrm>
            <a:off x="2553950" y="225000"/>
            <a:ext cx="6112500" cy="4236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Equity Transformation Cycle: [Our Problem of Practice]</a:t>
            </a:r>
            <a:endParaRPr sz="1500" b="1">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95"/>
          <p:cNvSpPr txBox="1"/>
          <p:nvPr/>
        </p:nvSpPr>
        <p:spPr>
          <a:xfrm>
            <a:off x="424688" y="1125600"/>
            <a:ext cx="2390700" cy="1523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659" name="Google Shape;659;p95"/>
          <p:cNvSpPr txBox="1"/>
          <p:nvPr/>
        </p:nvSpPr>
        <p:spPr>
          <a:xfrm>
            <a:off x="2956425" y="1125600"/>
            <a:ext cx="2742900" cy="1523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660" name="Google Shape;660;p95"/>
          <p:cNvSpPr txBox="1"/>
          <p:nvPr/>
        </p:nvSpPr>
        <p:spPr>
          <a:xfrm>
            <a:off x="424700" y="2851850"/>
            <a:ext cx="2390700" cy="2031900"/>
          </a:xfrm>
          <a:prstGeom prst="rect">
            <a:avLst/>
          </a:prstGeom>
          <a:solidFill>
            <a:srgbClr val="CC4125"/>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rgbClr val="FFFFFF"/>
                </a:solidFill>
              </a:rPr>
              <a:t>WHAT INVISIBLE MENTAL MODELS may be shaping the outcomes we currently have?</a:t>
            </a:r>
            <a:endParaRPr sz="1200" b="1">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p:txBody>
      </p:sp>
      <p:sp>
        <p:nvSpPr>
          <p:cNvPr id="661" name="Google Shape;661;p95"/>
          <p:cNvSpPr txBox="1"/>
          <p:nvPr/>
        </p:nvSpPr>
        <p:spPr>
          <a:xfrm>
            <a:off x="424700" y="703650"/>
            <a:ext cx="1625400" cy="366900"/>
          </a:xfrm>
          <a:prstGeom prst="rect">
            <a:avLst/>
          </a:prstGeom>
          <a:solidFill>
            <a:srgbClr val="99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lt1"/>
                </a:solidFill>
                <a:latin typeface="Calibri"/>
                <a:ea typeface="Calibri"/>
                <a:cs typeface="Calibri"/>
                <a:sym typeface="Calibri"/>
              </a:rPr>
              <a:t>ENTRY POINTS</a:t>
            </a:r>
            <a:endParaRPr sz="1800" b="1">
              <a:solidFill>
                <a:schemeClr val="lt1"/>
              </a:solidFill>
              <a:latin typeface="Calibri"/>
              <a:ea typeface="Calibri"/>
              <a:cs typeface="Calibri"/>
              <a:sym typeface="Calibri"/>
            </a:endParaRPr>
          </a:p>
        </p:txBody>
      </p:sp>
      <p:sp>
        <p:nvSpPr>
          <p:cNvPr id="662" name="Google Shape;662;p95"/>
          <p:cNvSpPr txBox="1"/>
          <p:nvPr/>
        </p:nvSpPr>
        <p:spPr>
          <a:xfrm>
            <a:off x="2050013" y="703650"/>
            <a:ext cx="7653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663" name="Google Shape;663;p95"/>
          <p:cNvCxnSpPr/>
          <p:nvPr/>
        </p:nvCxnSpPr>
        <p:spPr>
          <a:xfrm rot="10800000" flipH="1">
            <a:off x="2165388" y="889725"/>
            <a:ext cx="597600" cy="8100"/>
          </a:xfrm>
          <a:prstGeom prst="straightConnector1">
            <a:avLst/>
          </a:prstGeom>
          <a:noFill/>
          <a:ln w="38100" cap="flat" cmpd="sng">
            <a:solidFill>
              <a:schemeClr val="lt1"/>
            </a:solidFill>
            <a:prstDash val="solid"/>
            <a:round/>
            <a:headEnd type="none" w="med" len="med"/>
            <a:tailEnd type="triangle" w="med" len="med"/>
          </a:ln>
        </p:spPr>
      </p:cxnSp>
      <p:sp>
        <p:nvSpPr>
          <p:cNvPr id="664" name="Google Shape;664;p95"/>
          <p:cNvSpPr txBox="1"/>
          <p:nvPr/>
        </p:nvSpPr>
        <p:spPr>
          <a:xfrm>
            <a:off x="4934113" y="703650"/>
            <a:ext cx="7653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665" name="Google Shape;665;p95"/>
          <p:cNvCxnSpPr/>
          <p:nvPr/>
        </p:nvCxnSpPr>
        <p:spPr>
          <a:xfrm rot="10800000" flipH="1">
            <a:off x="5038963" y="889725"/>
            <a:ext cx="597600" cy="8100"/>
          </a:xfrm>
          <a:prstGeom prst="straightConnector1">
            <a:avLst/>
          </a:prstGeom>
          <a:noFill/>
          <a:ln w="38100" cap="flat" cmpd="sng">
            <a:solidFill>
              <a:schemeClr val="lt1"/>
            </a:solidFill>
            <a:prstDash val="solid"/>
            <a:round/>
            <a:headEnd type="none" w="med" len="med"/>
            <a:tailEnd type="triangle" w="med" len="med"/>
          </a:ln>
        </p:spPr>
      </p:cxnSp>
      <p:sp>
        <p:nvSpPr>
          <p:cNvPr id="666" name="Google Shape;666;p95"/>
          <p:cNvSpPr txBox="1"/>
          <p:nvPr/>
        </p:nvSpPr>
        <p:spPr>
          <a:xfrm>
            <a:off x="2956425" y="703650"/>
            <a:ext cx="1977600" cy="36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lt1"/>
                </a:solidFill>
                <a:latin typeface="Calibri"/>
                <a:ea typeface="Calibri"/>
                <a:cs typeface="Calibri"/>
                <a:sym typeface="Calibri"/>
              </a:rPr>
              <a:t>STRATEGIES</a:t>
            </a:r>
            <a:endParaRPr sz="1800" b="1">
              <a:solidFill>
                <a:schemeClr val="lt1"/>
              </a:solidFill>
              <a:latin typeface="Calibri"/>
              <a:ea typeface="Calibri"/>
              <a:cs typeface="Calibri"/>
              <a:sym typeface="Calibri"/>
            </a:endParaRPr>
          </a:p>
        </p:txBody>
      </p:sp>
      <p:sp>
        <p:nvSpPr>
          <p:cNvPr id="667" name="Google Shape;667;p95"/>
          <p:cNvSpPr txBox="1"/>
          <p:nvPr/>
        </p:nvSpPr>
        <p:spPr>
          <a:xfrm>
            <a:off x="7945025" y="710325"/>
            <a:ext cx="7653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668" name="Google Shape;668;p95"/>
          <p:cNvCxnSpPr/>
          <p:nvPr/>
        </p:nvCxnSpPr>
        <p:spPr>
          <a:xfrm rot="10800000" flipH="1">
            <a:off x="8055200" y="889725"/>
            <a:ext cx="597600" cy="8100"/>
          </a:xfrm>
          <a:prstGeom prst="straightConnector1">
            <a:avLst/>
          </a:prstGeom>
          <a:noFill/>
          <a:ln w="38100" cap="flat" cmpd="sng">
            <a:solidFill>
              <a:schemeClr val="lt1"/>
            </a:solidFill>
            <a:prstDash val="solid"/>
            <a:round/>
            <a:headEnd type="none" w="med" len="med"/>
            <a:tailEnd type="triangle" w="med" len="med"/>
          </a:ln>
        </p:spPr>
      </p:cxnSp>
      <p:sp>
        <p:nvSpPr>
          <p:cNvPr id="669" name="Google Shape;669;p95"/>
          <p:cNvSpPr txBox="1"/>
          <p:nvPr/>
        </p:nvSpPr>
        <p:spPr>
          <a:xfrm>
            <a:off x="5851313" y="710325"/>
            <a:ext cx="2108400" cy="366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Calibri"/>
                <a:ea typeface="Calibri"/>
                <a:cs typeface="Calibri"/>
                <a:sym typeface="Calibri"/>
              </a:rPr>
              <a:t>SHORT TERM OUTCOMES</a:t>
            </a:r>
            <a:endParaRPr b="1">
              <a:solidFill>
                <a:schemeClr val="lt1"/>
              </a:solidFill>
              <a:latin typeface="Calibri"/>
              <a:ea typeface="Calibri"/>
              <a:cs typeface="Calibri"/>
              <a:sym typeface="Calibri"/>
            </a:endParaRPr>
          </a:p>
        </p:txBody>
      </p:sp>
      <p:sp>
        <p:nvSpPr>
          <p:cNvPr id="670" name="Google Shape;670;p95"/>
          <p:cNvSpPr txBox="1"/>
          <p:nvPr/>
        </p:nvSpPr>
        <p:spPr>
          <a:xfrm>
            <a:off x="5851325" y="1125600"/>
            <a:ext cx="2862300" cy="1523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671" name="Google Shape;671;p95"/>
          <p:cNvSpPr txBox="1"/>
          <p:nvPr/>
        </p:nvSpPr>
        <p:spPr>
          <a:xfrm>
            <a:off x="7954000" y="2851850"/>
            <a:ext cx="7653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672" name="Google Shape;672;p95"/>
          <p:cNvCxnSpPr/>
          <p:nvPr/>
        </p:nvCxnSpPr>
        <p:spPr>
          <a:xfrm rot="10800000">
            <a:off x="8006500" y="3023300"/>
            <a:ext cx="660300" cy="2100"/>
          </a:xfrm>
          <a:prstGeom prst="straightConnector1">
            <a:avLst/>
          </a:prstGeom>
          <a:noFill/>
          <a:ln w="38100" cap="flat" cmpd="sng">
            <a:solidFill>
              <a:schemeClr val="lt1"/>
            </a:solidFill>
            <a:prstDash val="solid"/>
            <a:round/>
            <a:headEnd type="none" w="med" len="med"/>
            <a:tailEnd type="triangle" w="med" len="med"/>
          </a:ln>
        </p:spPr>
      </p:cxnSp>
      <p:sp>
        <p:nvSpPr>
          <p:cNvPr id="673" name="Google Shape;673;p95"/>
          <p:cNvSpPr txBox="1"/>
          <p:nvPr/>
        </p:nvSpPr>
        <p:spPr>
          <a:xfrm>
            <a:off x="5845650" y="2851850"/>
            <a:ext cx="2108400" cy="366900"/>
          </a:xfrm>
          <a:prstGeom prst="rect">
            <a:avLst/>
          </a:prstGeom>
          <a:solidFill>
            <a:srgbClr val="7DCB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Calibri"/>
                <a:ea typeface="Calibri"/>
                <a:cs typeface="Calibri"/>
                <a:sym typeface="Calibri"/>
              </a:rPr>
              <a:t>INTERMEDIATE OUTCOMES</a:t>
            </a:r>
            <a:endParaRPr sz="1300" b="1">
              <a:solidFill>
                <a:schemeClr val="lt1"/>
              </a:solidFill>
              <a:latin typeface="Calibri"/>
              <a:ea typeface="Calibri"/>
              <a:cs typeface="Calibri"/>
              <a:sym typeface="Calibri"/>
            </a:endParaRPr>
          </a:p>
        </p:txBody>
      </p:sp>
      <p:sp>
        <p:nvSpPr>
          <p:cNvPr id="674" name="Google Shape;674;p95"/>
          <p:cNvSpPr txBox="1"/>
          <p:nvPr/>
        </p:nvSpPr>
        <p:spPr>
          <a:xfrm>
            <a:off x="5099300" y="2851850"/>
            <a:ext cx="6318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675" name="Google Shape;675;p95"/>
          <p:cNvCxnSpPr/>
          <p:nvPr/>
        </p:nvCxnSpPr>
        <p:spPr>
          <a:xfrm flipH="1">
            <a:off x="5181133" y="3025400"/>
            <a:ext cx="500700" cy="11700"/>
          </a:xfrm>
          <a:prstGeom prst="straightConnector1">
            <a:avLst/>
          </a:prstGeom>
          <a:noFill/>
          <a:ln w="38100" cap="flat" cmpd="sng">
            <a:solidFill>
              <a:schemeClr val="lt1"/>
            </a:solidFill>
            <a:prstDash val="solid"/>
            <a:round/>
            <a:headEnd type="none" w="med" len="med"/>
            <a:tailEnd type="triangle" w="med" len="med"/>
          </a:ln>
        </p:spPr>
      </p:cxnSp>
      <p:sp>
        <p:nvSpPr>
          <p:cNvPr id="676" name="Google Shape;676;p95"/>
          <p:cNvSpPr txBox="1"/>
          <p:nvPr/>
        </p:nvSpPr>
        <p:spPr>
          <a:xfrm>
            <a:off x="2956425" y="2851850"/>
            <a:ext cx="2177100" cy="366900"/>
          </a:xfrm>
          <a:prstGeom prst="rect">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Calibri"/>
                <a:ea typeface="Calibri"/>
                <a:cs typeface="Calibri"/>
                <a:sym typeface="Calibri"/>
              </a:rPr>
              <a:t>DESIRED LONG TERM IMPACT</a:t>
            </a:r>
            <a:endParaRPr sz="1300" b="1">
              <a:solidFill>
                <a:schemeClr val="lt1"/>
              </a:solidFill>
              <a:latin typeface="Calibri"/>
              <a:ea typeface="Calibri"/>
              <a:cs typeface="Calibri"/>
              <a:sym typeface="Calibri"/>
            </a:endParaRPr>
          </a:p>
        </p:txBody>
      </p:sp>
      <p:sp>
        <p:nvSpPr>
          <p:cNvPr id="677" name="Google Shape;677;p95"/>
          <p:cNvSpPr txBox="1"/>
          <p:nvPr/>
        </p:nvSpPr>
        <p:spPr>
          <a:xfrm>
            <a:off x="2956425" y="3296950"/>
            <a:ext cx="2774700" cy="1539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3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678" name="Google Shape;678;p95"/>
          <p:cNvSpPr txBox="1"/>
          <p:nvPr/>
        </p:nvSpPr>
        <p:spPr>
          <a:xfrm>
            <a:off x="5851876" y="3296950"/>
            <a:ext cx="2862300" cy="1523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679" name="Google Shape;679;p95"/>
          <p:cNvSpPr txBox="1"/>
          <p:nvPr/>
        </p:nvSpPr>
        <p:spPr>
          <a:xfrm>
            <a:off x="404025" y="225125"/>
            <a:ext cx="2061300" cy="42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latin typeface="Calibri"/>
                <a:ea typeface="Calibri"/>
                <a:cs typeface="Calibri"/>
                <a:sym typeface="Calibri"/>
              </a:rPr>
              <a:t>[School District]</a:t>
            </a:r>
            <a:endParaRPr sz="1200" b="1">
              <a:solidFill>
                <a:schemeClr val="dk1"/>
              </a:solidFill>
              <a:latin typeface="Calibri"/>
              <a:ea typeface="Calibri"/>
              <a:cs typeface="Calibri"/>
              <a:sym typeface="Calibri"/>
            </a:endParaRPr>
          </a:p>
        </p:txBody>
      </p:sp>
      <p:sp>
        <p:nvSpPr>
          <p:cNvPr id="680" name="Google Shape;680;p95"/>
          <p:cNvSpPr txBox="1"/>
          <p:nvPr/>
        </p:nvSpPr>
        <p:spPr>
          <a:xfrm>
            <a:off x="2553950" y="225000"/>
            <a:ext cx="6112500" cy="4236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Equity Transformation Cycle: [Our Problem of Practice]</a:t>
            </a:r>
            <a:endParaRPr sz="1500" b="1">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96"/>
          <p:cNvSpPr txBox="1"/>
          <p:nvPr/>
        </p:nvSpPr>
        <p:spPr>
          <a:xfrm>
            <a:off x="424688" y="1125600"/>
            <a:ext cx="2390700" cy="1523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686" name="Google Shape;686;p96"/>
          <p:cNvSpPr txBox="1"/>
          <p:nvPr/>
        </p:nvSpPr>
        <p:spPr>
          <a:xfrm>
            <a:off x="2956425" y="1125600"/>
            <a:ext cx="2742900" cy="1523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687" name="Google Shape;687;p96"/>
          <p:cNvSpPr txBox="1"/>
          <p:nvPr/>
        </p:nvSpPr>
        <p:spPr>
          <a:xfrm>
            <a:off x="424700" y="2851850"/>
            <a:ext cx="2390700" cy="2031900"/>
          </a:xfrm>
          <a:prstGeom prst="rect">
            <a:avLst/>
          </a:prstGeom>
          <a:solidFill>
            <a:srgbClr val="CC4125"/>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rgbClr val="FFFFFF"/>
                </a:solidFill>
              </a:rPr>
              <a:t>WHAT INVISIBLE MENTAL MODELS may be shaping the outcomes we currently have?</a:t>
            </a:r>
            <a:endParaRPr sz="1200" b="1">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p:txBody>
      </p:sp>
      <p:sp>
        <p:nvSpPr>
          <p:cNvPr id="688" name="Google Shape;688;p96"/>
          <p:cNvSpPr txBox="1"/>
          <p:nvPr/>
        </p:nvSpPr>
        <p:spPr>
          <a:xfrm>
            <a:off x="424700" y="703650"/>
            <a:ext cx="1625400" cy="366900"/>
          </a:xfrm>
          <a:prstGeom prst="rect">
            <a:avLst/>
          </a:prstGeom>
          <a:solidFill>
            <a:srgbClr val="99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lt1"/>
                </a:solidFill>
                <a:latin typeface="Calibri"/>
                <a:ea typeface="Calibri"/>
                <a:cs typeface="Calibri"/>
                <a:sym typeface="Calibri"/>
              </a:rPr>
              <a:t>ENTRY POINTS</a:t>
            </a:r>
            <a:endParaRPr sz="1800" b="1">
              <a:solidFill>
                <a:schemeClr val="lt1"/>
              </a:solidFill>
              <a:latin typeface="Calibri"/>
              <a:ea typeface="Calibri"/>
              <a:cs typeface="Calibri"/>
              <a:sym typeface="Calibri"/>
            </a:endParaRPr>
          </a:p>
        </p:txBody>
      </p:sp>
      <p:sp>
        <p:nvSpPr>
          <p:cNvPr id="689" name="Google Shape;689;p96"/>
          <p:cNvSpPr txBox="1"/>
          <p:nvPr/>
        </p:nvSpPr>
        <p:spPr>
          <a:xfrm>
            <a:off x="2050013" y="703650"/>
            <a:ext cx="7653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690" name="Google Shape;690;p96"/>
          <p:cNvCxnSpPr/>
          <p:nvPr/>
        </p:nvCxnSpPr>
        <p:spPr>
          <a:xfrm rot="10800000" flipH="1">
            <a:off x="2165388" y="889725"/>
            <a:ext cx="597600" cy="8100"/>
          </a:xfrm>
          <a:prstGeom prst="straightConnector1">
            <a:avLst/>
          </a:prstGeom>
          <a:noFill/>
          <a:ln w="38100" cap="flat" cmpd="sng">
            <a:solidFill>
              <a:schemeClr val="lt1"/>
            </a:solidFill>
            <a:prstDash val="solid"/>
            <a:round/>
            <a:headEnd type="none" w="med" len="med"/>
            <a:tailEnd type="triangle" w="med" len="med"/>
          </a:ln>
        </p:spPr>
      </p:cxnSp>
      <p:sp>
        <p:nvSpPr>
          <p:cNvPr id="691" name="Google Shape;691;p96"/>
          <p:cNvSpPr txBox="1"/>
          <p:nvPr/>
        </p:nvSpPr>
        <p:spPr>
          <a:xfrm>
            <a:off x="4934113" y="703650"/>
            <a:ext cx="7653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692" name="Google Shape;692;p96"/>
          <p:cNvCxnSpPr/>
          <p:nvPr/>
        </p:nvCxnSpPr>
        <p:spPr>
          <a:xfrm rot="10800000" flipH="1">
            <a:off x="5038963" y="889725"/>
            <a:ext cx="597600" cy="8100"/>
          </a:xfrm>
          <a:prstGeom prst="straightConnector1">
            <a:avLst/>
          </a:prstGeom>
          <a:noFill/>
          <a:ln w="38100" cap="flat" cmpd="sng">
            <a:solidFill>
              <a:schemeClr val="lt1"/>
            </a:solidFill>
            <a:prstDash val="solid"/>
            <a:round/>
            <a:headEnd type="none" w="med" len="med"/>
            <a:tailEnd type="triangle" w="med" len="med"/>
          </a:ln>
        </p:spPr>
      </p:cxnSp>
      <p:sp>
        <p:nvSpPr>
          <p:cNvPr id="693" name="Google Shape;693;p96"/>
          <p:cNvSpPr txBox="1"/>
          <p:nvPr/>
        </p:nvSpPr>
        <p:spPr>
          <a:xfrm>
            <a:off x="2956425" y="703650"/>
            <a:ext cx="1977600" cy="36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lt1"/>
                </a:solidFill>
                <a:latin typeface="Calibri"/>
                <a:ea typeface="Calibri"/>
                <a:cs typeface="Calibri"/>
                <a:sym typeface="Calibri"/>
              </a:rPr>
              <a:t>STRATEGIES</a:t>
            </a:r>
            <a:endParaRPr sz="1800" b="1">
              <a:solidFill>
                <a:schemeClr val="lt1"/>
              </a:solidFill>
              <a:latin typeface="Calibri"/>
              <a:ea typeface="Calibri"/>
              <a:cs typeface="Calibri"/>
              <a:sym typeface="Calibri"/>
            </a:endParaRPr>
          </a:p>
        </p:txBody>
      </p:sp>
      <p:sp>
        <p:nvSpPr>
          <p:cNvPr id="694" name="Google Shape;694;p96"/>
          <p:cNvSpPr txBox="1"/>
          <p:nvPr/>
        </p:nvSpPr>
        <p:spPr>
          <a:xfrm>
            <a:off x="7945025" y="710325"/>
            <a:ext cx="7653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695" name="Google Shape;695;p96"/>
          <p:cNvCxnSpPr/>
          <p:nvPr/>
        </p:nvCxnSpPr>
        <p:spPr>
          <a:xfrm rot="10800000" flipH="1">
            <a:off x="8055200" y="889725"/>
            <a:ext cx="597600" cy="8100"/>
          </a:xfrm>
          <a:prstGeom prst="straightConnector1">
            <a:avLst/>
          </a:prstGeom>
          <a:noFill/>
          <a:ln w="38100" cap="flat" cmpd="sng">
            <a:solidFill>
              <a:schemeClr val="lt1"/>
            </a:solidFill>
            <a:prstDash val="solid"/>
            <a:round/>
            <a:headEnd type="none" w="med" len="med"/>
            <a:tailEnd type="triangle" w="med" len="med"/>
          </a:ln>
        </p:spPr>
      </p:cxnSp>
      <p:sp>
        <p:nvSpPr>
          <p:cNvPr id="696" name="Google Shape;696;p96"/>
          <p:cNvSpPr txBox="1"/>
          <p:nvPr/>
        </p:nvSpPr>
        <p:spPr>
          <a:xfrm>
            <a:off x="5851313" y="710325"/>
            <a:ext cx="2108400" cy="366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Calibri"/>
                <a:ea typeface="Calibri"/>
                <a:cs typeface="Calibri"/>
                <a:sym typeface="Calibri"/>
              </a:rPr>
              <a:t>SHORT TERM OUTCOMES</a:t>
            </a:r>
            <a:endParaRPr b="1">
              <a:solidFill>
                <a:schemeClr val="lt1"/>
              </a:solidFill>
              <a:latin typeface="Calibri"/>
              <a:ea typeface="Calibri"/>
              <a:cs typeface="Calibri"/>
              <a:sym typeface="Calibri"/>
            </a:endParaRPr>
          </a:p>
        </p:txBody>
      </p:sp>
      <p:sp>
        <p:nvSpPr>
          <p:cNvPr id="697" name="Google Shape;697;p96"/>
          <p:cNvSpPr txBox="1"/>
          <p:nvPr/>
        </p:nvSpPr>
        <p:spPr>
          <a:xfrm>
            <a:off x="5851325" y="1125600"/>
            <a:ext cx="2862300" cy="1523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698" name="Google Shape;698;p96"/>
          <p:cNvSpPr txBox="1"/>
          <p:nvPr/>
        </p:nvSpPr>
        <p:spPr>
          <a:xfrm>
            <a:off x="7954000" y="2851850"/>
            <a:ext cx="7653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699" name="Google Shape;699;p96"/>
          <p:cNvCxnSpPr/>
          <p:nvPr/>
        </p:nvCxnSpPr>
        <p:spPr>
          <a:xfrm rot="10800000">
            <a:off x="8006500" y="3023300"/>
            <a:ext cx="660300" cy="2100"/>
          </a:xfrm>
          <a:prstGeom prst="straightConnector1">
            <a:avLst/>
          </a:prstGeom>
          <a:noFill/>
          <a:ln w="38100" cap="flat" cmpd="sng">
            <a:solidFill>
              <a:schemeClr val="lt1"/>
            </a:solidFill>
            <a:prstDash val="solid"/>
            <a:round/>
            <a:headEnd type="none" w="med" len="med"/>
            <a:tailEnd type="triangle" w="med" len="med"/>
          </a:ln>
        </p:spPr>
      </p:cxnSp>
      <p:sp>
        <p:nvSpPr>
          <p:cNvPr id="700" name="Google Shape;700;p96"/>
          <p:cNvSpPr txBox="1"/>
          <p:nvPr/>
        </p:nvSpPr>
        <p:spPr>
          <a:xfrm>
            <a:off x="5845650" y="2851850"/>
            <a:ext cx="2108400" cy="366900"/>
          </a:xfrm>
          <a:prstGeom prst="rect">
            <a:avLst/>
          </a:prstGeom>
          <a:solidFill>
            <a:srgbClr val="7DCB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Calibri"/>
                <a:ea typeface="Calibri"/>
                <a:cs typeface="Calibri"/>
                <a:sym typeface="Calibri"/>
              </a:rPr>
              <a:t>INTERMEDIATE OUTCOMES</a:t>
            </a:r>
            <a:endParaRPr sz="1300" b="1">
              <a:solidFill>
                <a:schemeClr val="lt1"/>
              </a:solidFill>
              <a:latin typeface="Calibri"/>
              <a:ea typeface="Calibri"/>
              <a:cs typeface="Calibri"/>
              <a:sym typeface="Calibri"/>
            </a:endParaRPr>
          </a:p>
        </p:txBody>
      </p:sp>
      <p:sp>
        <p:nvSpPr>
          <p:cNvPr id="701" name="Google Shape;701;p96"/>
          <p:cNvSpPr txBox="1"/>
          <p:nvPr/>
        </p:nvSpPr>
        <p:spPr>
          <a:xfrm>
            <a:off x="5099300" y="2851850"/>
            <a:ext cx="6318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702" name="Google Shape;702;p96"/>
          <p:cNvCxnSpPr/>
          <p:nvPr/>
        </p:nvCxnSpPr>
        <p:spPr>
          <a:xfrm flipH="1">
            <a:off x="5181133" y="3025400"/>
            <a:ext cx="500700" cy="11700"/>
          </a:xfrm>
          <a:prstGeom prst="straightConnector1">
            <a:avLst/>
          </a:prstGeom>
          <a:noFill/>
          <a:ln w="38100" cap="flat" cmpd="sng">
            <a:solidFill>
              <a:schemeClr val="lt1"/>
            </a:solidFill>
            <a:prstDash val="solid"/>
            <a:round/>
            <a:headEnd type="none" w="med" len="med"/>
            <a:tailEnd type="triangle" w="med" len="med"/>
          </a:ln>
        </p:spPr>
      </p:cxnSp>
      <p:sp>
        <p:nvSpPr>
          <p:cNvPr id="703" name="Google Shape;703;p96"/>
          <p:cNvSpPr txBox="1"/>
          <p:nvPr/>
        </p:nvSpPr>
        <p:spPr>
          <a:xfrm>
            <a:off x="2956425" y="2851850"/>
            <a:ext cx="2177100" cy="366900"/>
          </a:xfrm>
          <a:prstGeom prst="rect">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Calibri"/>
                <a:ea typeface="Calibri"/>
                <a:cs typeface="Calibri"/>
                <a:sym typeface="Calibri"/>
              </a:rPr>
              <a:t>DESIRED LONG TERM IMPACT</a:t>
            </a:r>
            <a:endParaRPr sz="1300" b="1">
              <a:solidFill>
                <a:schemeClr val="lt1"/>
              </a:solidFill>
              <a:latin typeface="Calibri"/>
              <a:ea typeface="Calibri"/>
              <a:cs typeface="Calibri"/>
              <a:sym typeface="Calibri"/>
            </a:endParaRPr>
          </a:p>
        </p:txBody>
      </p:sp>
      <p:sp>
        <p:nvSpPr>
          <p:cNvPr id="704" name="Google Shape;704;p96"/>
          <p:cNvSpPr txBox="1"/>
          <p:nvPr/>
        </p:nvSpPr>
        <p:spPr>
          <a:xfrm>
            <a:off x="2956425" y="3296950"/>
            <a:ext cx="2774700" cy="1539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3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705" name="Google Shape;705;p96"/>
          <p:cNvSpPr txBox="1"/>
          <p:nvPr/>
        </p:nvSpPr>
        <p:spPr>
          <a:xfrm>
            <a:off x="5851876" y="3296950"/>
            <a:ext cx="2862300" cy="1523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706" name="Google Shape;706;p96"/>
          <p:cNvSpPr txBox="1"/>
          <p:nvPr/>
        </p:nvSpPr>
        <p:spPr>
          <a:xfrm>
            <a:off x="404025" y="225125"/>
            <a:ext cx="2061300" cy="42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latin typeface="Calibri"/>
                <a:ea typeface="Calibri"/>
                <a:cs typeface="Calibri"/>
                <a:sym typeface="Calibri"/>
              </a:rPr>
              <a:t>[School District]</a:t>
            </a:r>
            <a:endParaRPr sz="1200" b="1">
              <a:solidFill>
                <a:schemeClr val="dk1"/>
              </a:solidFill>
              <a:latin typeface="Calibri"/>
              <a:ea typeface="Calibri"/>
              <a:cs typeface="Calibri"/>
              <a:sym typeface="Calibri"/>
            </a:endParaRPr>
          </a:p>
        </p:txBody>
      </p:sp>
      <p:sp>
        <p:nvSpPr>
          <p:cNvPr id="707" name="Google Shape;707;p96"/>
          <p:cNvSpPr txBox="1"/>
          <p:nvPr/>
        </p:nvSpPr>
        <p:spPr>
          <a:xfrm>
            <a:off x="2553950" y="225000"/>
            <a:ext cx="6112500" cy="4236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Equity Transformation Cycle: [Our Problem of Practice]</a:t>
            </a:r>
            <a:endParaRPr sz="1500" b="1">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97"/>
          <p:cNvSpPr txBox="1"/>
          <p:nvPr/>
        </p:nvSpPr>
        <p:spPr>
          <a:xfrm>
            <a:off x="424688" y="1125600"/>
            <a:ext cx="2390700" cy="1523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713" name="Google Shape;713;p97"/>
          <p:cNvSpPr txBox="1"/>
          <p:nvPr/>
        </p:nvSpPr>
        <p:spPr>
          <a:xfrm>
            <a:off x="2956425" y="1125600"/>
            <a:ext cx="2742900" cy="1523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714" name="Google Shape;714;p97"/>
          <p:cNvSpPr txBox="1"/>
          <p:nvPr/>
        </p:nvSpPr>
        <p:spPr>
          <a:xfrm>
            <a:off x="424700" y="2851850"/>
            <a:ext cx="2390700" cy="2031900"/>
          </a:xfrm>
          <a:prstGeom prst="rect">
            <a:avLst/>
          </a:prstGeom>
          <a:solidFill>
            <a:srgbClr val="CC4125"/>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rgbClr val="FFFFFF"/>
                </a:solidFill>
              </a:rPr>
              <a:t>WHAT INVISIBLE MENTAL MODELS may be shaping the outcomes we currently have?</a:t>
            </a:r>
            <a:endParaRPr sz="1200" b="1">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p:txBody>
      </p:sp>
      <p:sp>
        <p:nvSpPr>
          <p:cNvPr id="715" name="Google Shape;715;p97"/>
          <p:cNvSpPr txBox="1"/>
          <p:nvPr/>
        </p:nvSpPr>
        <p:spPr>
          <a:xfrm>
            <a:off x="424700" y="703650"/>
            <a:ext cx="1625400" cy="366900"/>
          </a:xfrm>
          <a:prstGeom prst="rect">
            <a:avLst/>
          </a:prstGeom>
          <a:solidFill>
            <a:srgbClr val="99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lt1"/>
                </a:solidFill>
                <a:latin typeface="Calibri"/>
                <a:ea typeface="Calibri"/>
                <a:cs typeface="Calibri"/>
                <a:sym typeface="Calibri"/>
              </a:rPr>
              <a:t>ENTRY POINTS</a:t>
            </a:r>
            <a:endParaRPr sz="1800" b="1">
              <a:solidFill>
                <a:schemeClr val="lt1"/>
              </a:solidFill>
              <a:latin typeface="Calibri"/>
              <a:ea typeface="Calibri"/>
              <a:cs typeface="Calibri"/>
              <a:sym typeface="Calibri"/>
            </a:endParaRPr>
          </a:p>
        </p:txBody>
      </p:sp>
      <p:sp>
        <p:nvSpPr>
          <p:cNvPr id="716" name="Google Shape;716;p97"/>
          <p:cNvSpPr txBox="1"/>
          <p:nvPr/>
        </p:nvSpPr>
        <p:spPr>
          <a:xfrm>
            <a:off x="2050013" y="703650"/>
            <a:ext cx="7653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717" name="Google Shape;717;p97"/>
          <p:cNvCxnSpPr/>
          <p:nvPr/>
        </p:nvCxnSpPr>
        <p:spPr>
          <a:xfrm rot="10800000" flipH="1">
            <a:off x="2165388" y="889725"/>
            <a:ext cx="597600" cy="8100"/>
          </a:xfrm>
          <a:prstGeom prst="straightConnector1">
            <a:avLst/>
          </a:prstGeom>
          <a:noFill/>
          <a:ln w="38100" cap="flat" cmpd="sng">
            <a:solidFill>
              <a:schemeClr val="lt1"/>
            </a:solidFill>
            <a:prstDash val="solid"/>
            <a:round/>
            <a:headEnd type="none" w="med" len="med"/>
            <a:tailEnd type="triangle" w="med" len="med"/>
          </a:ln>
        </p:spPr>
      </p:cxnSp>
      <p:sp>
        <p:nvSpPr>
          <p:cNvPr id="718" name="Google Shape;718;p97"/>
          <p:cNvSpPr txBox="1"/>
          <p:nvPr/>
        </p:nvSpPr>
        <p:spPr>
          <a:xfrm>
            <a:off x="4934113" y="703650"/>
            <a:ext cx="7653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719" name="Google Shape;719;p97"/>
          <p:cNvCxnSpPr/>
          <p:nvPr/>
        </p:nvCxnSpPr>
        <p:spPr>
          <a:xfrm rot="10800000" flipH="1">
            <a:off x="5038963" y="889725"/>
            <a:ext cx="597600" cy="8100"/>
          </a:xfrm>
          <a:prstGeom prst="straightConnector1">
            <a:avLst/>
          </a:prstGeom>
          <a:noFill/>
          <a:ln w="38100" cap="flat" cmpd="sng">
            <a:solidFill>
              <a:schemeClr val="lt1"/>
            </a:solidFill>
            <a:prstDash val="solid"/>
            <a:round/>
            <a:headEnd type="none" w="med" len="med"/>
            <a:tailEnd type="triangle" w="med" len="med"/>
          </a:ln>
        </p:spPr>
      </p:cxnSp>
      <p:sp>
        <p:nvSpPr>
          <p:cNvPr id="720" name="Google Shape;720;p97"/>
          <p:cNvSpPr txBox="1"/>
          <p:nvPr/>
        </p:nvSpPr>
        <p:spPr>
          <a:xfrm>
            <a:off x="2956425" y="703650"/>
            <a:ext cx="1977600" cy="36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lt1"/>
                </a:solidFill>
                <a:latin typeface="Calibri"/>
                <a:ea typeface="Calibri"/>
                <a:cs typeface="Calibri"/>
                <a:sym typeface="Calibri"/>
              </a:rPr>
              <a:t>STRATEGIES</a:t>
            </a:r>
            <a:endParaRPr sz="1800" b="1">
              <a:solidFill>
                <a:schemeClr val="lt1"/>
              </a:solidFill>
              <a:latin typeface="Calibri"/>
              <a:ea typeface="Calibri"/>
              <a:cs typeface="Calibri"/>
              <a:sym typeface="Calibri"/>
            </a:endParaRPr>
          </a:p>
        </p:txBody>
      </p:sp>
      <p:sp>
        <p:nvSpPr>
          <p:cNvPr id="721" name="Google Shape;721;p97"/>
          <p:cNvSpPr txBox="1"/>
          <p:nvPr/>
        </p:nvSpPr>
        <p:spPr>
          <a:xfrm>
            <a:off x="7945025" y="710325"/>
            <a:ext cx="7653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722" name="Google Shape;722;p97"/>
          <p:cNvCxnSpPr/>
          <p:nvPr/>
        </p:nvCxnSpPr>
        <p:spPr>
          <a:xfrm rot="10800000" flipH="1">
            <a:off x="8055200" y="889725"/>
            <a:ext cx="597600" cy="8100"/>
          </a:xfrm>
          <a:prstGeom prst="straightConnector1">
            <a:avLst/>
          </a:prstGeom>
          <a:noFill/>
          <a:ln w="38100" cap="flat" cmpd="sng">
            <a:solidFill>
              <a:schemeClr val="lt1"/>
            </a:solidFill>
            <a:prstDash val="solid"/>
            <a:round/>
            <a:headEnd type="none" w="med" len="med"/>
            <a:tailEnd type="triangle" w="med" len="med"/>
          </a:ln>
        </p:spPr>
      </p:cxnSp>
      <p:sp>
        <p:nvSpPr>
          <p:cNvPr id="723" name="Google Shape;723;p97"/>
          <p:cNvSpPr txBox="1"/>
          <p:nvPr/>
        </p:nvSpPr>
        <p:spPr>
          <a:xfrm>
            <a:off x="5851313" y="710325"/>
            <a:ext cx="2108400" cy="366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Calibri"/>
                <a:ea typeface="Calibri"/>
                <a:cs typeface="Calibri"/>
                <a:sym typeface="Calibri"/>
              </a:rPr>
              <a:t>SHORT TERM OUTCOMES</a:t>
            </a:r>
            <a:endParaRPr b="1">
              <a:solidFill>
                <a:schemeClr val="lt1"/>
              </a:solidFill>
              <a:latin typeface="Calibri"/>
              <a:ea typeface="Calibri"/>
              <a:cs typeface="Calibri"/>
              <a:sym typeface="Calibri"/>
            </a:endParaRPr>
          </a:p>
        </p:txBody>
      </p:sp>
      <p:sp>
        <p:nvSpPr>
          <p:cNvPr id="724" name="Google Shape;724;p97"/>
          <p:cNvSpPr txBox="1"/>
          <p:nvPr/>
        </p:nvSpPr>
        <p:spPr>
          <a:xfrm>
            <a:off x="5851325" y="1125600"/>
            <a:ext cx="2862300" cy="1523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725" name="Google Shape;725;p97"/>
          <p:cNvSpPr txBox="1"/>
          <p:nvPr/>
        </p:nvSpPr>
        <p:spPr>
          <a:xfrm>
            <a:off x="7954000" y="2851850"/>
            <a:ext cx="7653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726" name="Google Shape;726;p97"/>
          <p:cNvCxnSpPr/>
          <p:nvPr/>
        </p:nvCxnSpPr>
        <p:spPr>
          <a:xfrm rot="10800000">
            <a:off x="8006500" y="3023300"/>
            <a:ext cx="660300" cy="2100"/>
          </a:xfrm>
          <a:prstGeom prst="straightConnector1">
            <a:avLst/>
          </a:prstGeom>
          <a:noFill/>
          <a:ln w="38100" cap="flat" cmpd="sng">
            <a:solidFill>
              <a:schemeClr val="lt1"/>
            </a:solidFill>
            <a:prstDash val="solid"/>
            <a:round/>
            <a:headEnd type="none" w="med" len="med"/>
            <a:tailEnd type="triangle" w="med" len="med"/>
          </a:ln>
        </p:spPr>
      </p:cxnSp>
      <p:sp>
        <p:nvSpPr>
          <p:cNvPr id="727" name="Google Shape;727;p97"/>
          <p:cNvSpPr txBox="1"/>
          <p:nvPr/>
        </p:nvSpPr>
        <p:spPr>
          <a:xfrm>
            <a:off x="5845650" y="2851850"/>
            <a:ext cx="2108400" cy="366900"/>
          </a:xfrm>
          <a:prstGeom prst="rect">
            <a:avLst/>
          </a:prstGeom>
          <a:solidFill>
            <a:srgbClr val="7DCB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Calibri"/>
                <a:ea typeface="Calibri"/>
                <a:cs typeface="Calibri"/>
                <a:sym typeface="Calibri"/>
              </a:rPr>
              <a:t>INTERMEDIATE OUTCOMES</a:t>
            </a:r>
            <a:endParaRPr sz="1300" b="1">
              <a:solidFill>
                <a:schemeClr val="lt1"/>
              </a:solidFill>
              <a:latin typeface="Calibri"/>
              <a:ea typeface="Calibri"/>
              <a:cs typeface="Calibri"/>
              <a:sym typeface="Calibri"/>
            </a:endParaRPr>
          </a:p>
        </p:txBody>
      </p:sp>
      <p:sp>
        <p:nvSpPr>
          <p:cNvPr id="728" name="Google Shape;728;p97"/>
          <p:cNvSpPr txBox="1"/>
          <p:nvPr/>
        </p:nvSpPr>
        <p:spPr>
          <a:xfrm>
            <a:off x="5099300" y="2851850"/>
            <a:ext cx="6318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729" name="Google Shape;729;p97"/>
          <p:cNvCxnSpPr/>
          <p:nvPr/>
        </p:nvCxnSpPr>
        <p:spPr>
          <a:xfrm flipH="1">
            <a:off x="5181133" y="3025400"/>
            <a:ext cx="500700" cy="11700"/>
          </a:xfrm>
          <a:prstGeom prst="straightConnector1">
            <a:avLst/>
          </a:prstGeom>
          <a:noFill/>
          <a:ln w="38100" cap="flat" cmpd="sng">
            <a:solidFill>
              <a:schemeClr val="lt1"/>
            </a:solidFill>
            <a:prstDash val="solid"/>
            <a:round/>
            <a:headEnd type="none" w="med" len="med"/>
            <a:tailEnd type="triangle" w="med" len="med"/>
          </a:ln>
        </p:spPr>
      </p:cxnSp>
      <p:sp>
        <p:nvSpPr>
          <p:cNvPr id="730" name="Google Shape;730;p97"/>
          <p:cNvSpPr txBox="1"/>
          <p:nvPr/>
        </p:nvSpPr>
        <p:spPr>
          <a:xfrm>
            <a:off x="2956425" y="2851850"/>
            <a:ext cx="2177100" cy="366900"/>
          </a:xfrm>
          <a:prstGeom prst="rect">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Calibri"/>
                <a:ea typeface="Calibri"/>
                <a:cs typeface="Calibri"/>
                <a:sym typeface="Calibri"/>
              </a:rPr>
              <a:t>DESIRED LONG TERM IMPACT</a:t>
            </a:r>
            <a:endParaRPr sz="1300" b="1">
              <a:solidFill>
                <a:schemeClr val="lt1"/>
              </a:solidFill>
              <a:latin typeface="Calibri"/>
              <a:ea typeface="Calibri"/>
              <a:cs typeface="Calibri"/>
              <a:sym typeface="Calibri"/>
            </a:endParaRPr>
          </a:p>
        </p:txBody>
      </p:sp>
      <p:sp>
        <p:nvSpPr>
          <p:cNvPr id="731" name="Google Shape;731;p97"/>
          <p:cNvSpPr txBox="1"/>
          <p:nvPr/>
        </p:nvSpPr>
        <p:spPr>
          <a:xfrm>
            <a:off x="2956425" y="3296950"/>
            <a:ext cx="2774700" cy="1539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3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732" name="Google Shape;732;p97"/>
          <p:cNvSpPr txBox="1"/>
          <p:nvPr/>
        </p:nvSpPr>
        <p:spPr>
          <a:xfrm>
            <a:off x="5851876" y="3296950"/>
            <a:ext cx="2862300" cy="1523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733" name="Google Shape;733;p97"/>
          <p:cNvSpPr txBox="1"/>
          <p:nvPr/>
        </p:nvSpPr>
        <p:spPr>
          <a:xfrm>
            <a:off x="404025" y="225125"/>
            <a:ext cx="2061300" cy="42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latin typeface="Calibri"/>
                <a:ea typeface="Calibri"/>
                <a:cs typeface="Calibri"/>
                <a:sym typeface="Calibri"/>
              </a:rPr>
              <a:t>[School District]</a:t>
            </a:r>
            <a:endParaRPr sz="1200" b="1">
              <a:solidFill>
                <a:schemeClr val="dk1"/>
              </a:solidFill>
              <a:latin typeface="Calibri"/>
              <a:ea typeface="Calibri"/>
              <a:cs typeface="Calibri"/>
              <a:sym typeface="Calibri"/>
            </a:endParaRPr>
          </a:p>
        </p:txBody>
      </p:sp>
      <p:sp>
        <p:nvSpPr>
          <p:cNvPr id="734" name="Google Shape;734;p97"/>
          <p:cNvSpPr txBox="1"/>
          <p:nvPr/>
        </p:nvSpPr>
        <p:spPr>
          <a:xfrm>
            <a:off x="2553950" y="225000"/>
            <a:ext cx="6112500" cy="4236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Equity Transformation Cycle: [Our Problem of Practice]</a:t>
            </a:r>
            <a:endParaRPr sz="1500" b="1">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98"/>
          <p:cNvSpPr txBox="1"/>
          <p:nvPr/>
        </p:nvSpPr>
        <p:spPr>
          <a:xfrm>
            <a:off x="424688" y="1125600"/>
            <a:ext cx="2390700" cy="1523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740" name="Google Shape;740;p98"/>
          <p:cNvSpPr txBox="1"/>
          <p:nvPr/>
        </p:nvSpPr>
        <p:spPr>
          <a:xfrm>
            <a:off x="2956425" y="1125600"/>
            <a:ext cx="2742900" cy="1523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741" name="Google Shape;741;p98"/>
          <p:cNvSpPr txBox="1"/>
          <p:nvPr/>
        </p:nvSpPr>
        <p:spPr>
          <a:xfrm>
            <a:off x="424700" y="2851850"/>
            <a:ext cx="2390700" cy="2031900"/>
          </a:xfrm>
          <a:prstGeom prst="rect">
            <a:avLst/>
          </a:prstGeom>
          <a:solidFill>
            <a:srgbClr val="CC4125"/>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rgbClr val="FFFFFF"/>
                </a:solidFill>
              </a:rPr>
              <a:t>WHAT INVISIBLE MENTAL MODELS may be shaping the outcomes we currently have?</a:t>
            </a:r>
            <a:endParaRPr sz="1200" b="1">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p:txBody>
      </p:sp>
      <p:sp>
        <p:nvSpPr>
          <p:cNvPr id="742" name="Google Shape;742;p98"/>
          <p:cNvSpPr txBox="1"/>
          <p:nvPr/>
        </p:nvSpPr>
        <p:spPr>
          <a:xfrm>
            <a:off x="424700" y="703650"/>
            <a:ext cx="1625400" cy="366900"/>
          </a:xfrm>
          <a:prstGeom prst="rect">
            <a:avLst/>
          </a:prstGeom>
          <a:solidFill>
            <a:srgbClr val="99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lt1"/>
                </a:solidFill>
                <a:latin typeface="Calibri"/>
                <a:ea typeface="Calibri"/>
                <a:cs typeface="Calibri"/>
                <a:sym typeface="Calibri"/>
              </a:rPr>
              <a:t>ENTRY POINTS</a:t>
            </a:r>
            <a:endParaRPr sz="1800" b="1">
              <a:solidFill>
                <a:schemeClr val="lt1"/>
              </a:solidFill>
              <a:latin typeface="Calibri"/>
              <a:ea typeface="Calibri"/>
              <a:cs typeface="Calibri"/>
              <a:sym typeface="Calibri"/>
            </a:endParaRPr>
          </a:p>
        </p:txBody>
      </p:sp>
      <p:sp>
        <p:nvSpPr>
          <p:cNvPr id="743" name="Google Shape;743;p98"/>
          <p:cNvSpPr txBox="1"/>
          <p:nvPr/>
        </p:nvSpPr>
        <p:spPr>
          <a:xfrm>
            <a:off x="2050013" y="703650"/>
            <a:ext cx="7653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744" name="Google Shape;744;p98"/>
          <p:cNvCxnSpPr/>
          <p:nvPr/>
        </p:nvCxnSpPr>
        <p:spPr>
          <a:xfrm rot="10800000" flipH="1">
            <a:off x="2165388" y="889725"/>
            <a:ext cx="597600" cy="8100"/>
          </a:xfrm>
          <a:prstGeom prst="straightConnector1">
            <a:avLst/>
          </a:prstGeom>
          <a:noFill/>
          <a:ln w="38100" cap="flat" cmpd="sng">
            <a:solidFill>
              <a:schemeClr val="lt1"/>
            </a:solidFill>
            <a:prstDash val="solid"/>
            <a:round/>
            <a:headEnd type="none" w="med" len="med"/>
            <a:tailEnd type="triangle" w="med" len="med"/>
          </a:ln>
        </p:spPr>
      </p:cxnSp>
      <p:sp>
        <p:nvSpPr>
          <p:cNvPr id="745" name="Google Shape;745;p98"/>
          <p:cNvSpPr txBox="1"/>
          <p:nvPr/>
        </p:nvSpPr>
        <p:spPr>
          <a:xfrm>
            <a:off x="4934113" y="703650"/>
            <a:ext cx="7653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746" name="Google Shape;746;p98"/>
          <p:cNvCxnSpPr/>
          <p:nvPr/>
        </p:nvCxnSpPr>
        <p:spPr>
          <a:xfrm rot="10800000" flipH="1">
            <a:off x="5038963" y="889725"/>
            <a:ext cx="597600" cy="8100"/>
          </a:xfrm>
          <a:prstGeom prst="straightConnector1">
            <a:avLst/>
          </a:prstGeom>
          <a:noFill/>
          <a:ln w="38100" cap="flat" cmpd="sng">
            <a:solidFill>
              <a:schemeClr val="lt1"/>
            </a:solidFill>
            <a:prstDash val="solid"/>
            <a:round/>
            <a:headEnd type="none" w="med" len="med"/>
            <a:tailEnd type="triangle" w="med" len="med"/>
          </a:ln>
        </p:spPr>
      </p:cxnSp>
      <p:sp>
        <p:nvSpPr>
          <p:cNvPr id="747" name="Google Shape;747;p98"/>
          <p:cNvSpPr txBox="1"/>
          <p:nvPr/>
        </p:nvSpPr>
        <p:spPr>
          <a:xfrm>
            <a:off x="2956425" y="703650"/>
            <a:ext cx="1977600" cy="36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lt1"/>
                </a:solidFill>
                <a:latin typeface="Calibri"/>
                <a:ea typeface="Calibri"/>
                <a:cs typeface="Calibri"/>
                <a:sym typeface="Calibri"/>
              </a:rPr>
              <a:t>STRATEGIES</a:t>
            </a:r>
            <a:endParaRPr sz="1800" b="1">
              <a:solidFill>
                <a:schemeClr val="lt1"/>
              </a:solidFill>
              <a:latin typeface="Calibri"/>
              <a:ea typeface="Calibri"/>
              <a:cs typeface="Calibri"/>
              <a:sym typeface="Calibri"/>
            </a:endParaRPr>
          </a:p>
        </p:txBody>
      </p:sp>
      <p:sp>
        <p:nvSpPr>
          <p:cNvPr id="748" name="Google Shape;748;p98"/>
          <p:cNvSpPr txBox="1"/>
          <p:nvPr/>
        </p:nvSpPr>
        <p:spPr>
          <a:xfrm>
            <a:off x="7945025" y="710325"/>
            <a:ext cx="7653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749" name="Google Shape;749;p98"/>
          <p:cNvCxnSpPr/>
          <p:nvPr/>
        </p:nvCxnSpPr>
        <p:spPr>
          <a:xfrm rot="10800000" flipH="1">
            <a:off x="8055200" y="889725"/>
            <a:ext cx="597600" cy="8100"/>
          </a:xfrm>
          <a:prstGeom prst="straightConnector1">
            <a:avLst/>
          </a:prstGeom>
          <a:noFill/>
          <a:ln w="38100" cap="flat" cmpd="sng">
            <a:solidFill>
              <a:schemeClr val="lt1"/>
            </a:solidFill>
            <a:prstDash val="solid"/>
            <a:round/>
            <a:headEnd type="none" w="med" len="med"/>
            <a:tailEnd type="triangle" w="med" len="med"/>
          </a:ln>
        </p:spPr>
      </p:cxnSp>
      <p:sp>
        <p:nvSpPr>
          <p:cNvPr id="750" name="Google Shape;750;p98"/>
          <p:cNvSpPr txBox="1"/>
          <p:nvPr/>
        </p:nvSpPr>
        <p:spPr>
          <a:xfrm>
            <a:off x="5851313" y="710325"/>
            <a:ext cx="2108400" cy="366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Calibri"/>
                <a:ea typeface="Calibri"/>
                <a:cs typeface="Calibri"/>
                <a:sym typeface="Calibri"/>
              </a:rPr>
              <a:t>SHORT TERM OUTCOMES</a:t>
            </a:r>
            <a:endParaRPr b="1">
              <a:solidFill>
                <a:schemeClr val="lt1"/>
              </a:solidFill>
              <a:latin typeface="Calibri"/>
              <a:ea typeface="Calibri"/>
              <a:cs typeface="Calibri"/>
              <a:sym typeface="Calibri"/>
            </a:endParaRPr>
          </a:p>
        </p:txBody>
      </p:sp>
      <p:sp>
        <p:nvSpPr>
          <p:cNvPr id="751" name="Google Shape;751;p98"/>
          <p:cNvSpPr txBox="1"/>
          <p:nvPr/>
        </p:nvSpPr>
        <p:spPr>
          <a:xfrm>
            <a:off x="5851325" y="1125600"/>
            <a:ext cx="2862300" cy="1523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752" name="Google Shape;752;p98"/>
          <p:cNvSpPr txBox="1"/>
          <p:nvPr/>
        </p:nvSpPr>
        <p:spPr>
          <a:xfrm>
            <a:off x="7954000" y="2851850"/>
            <a:ext cx="7653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753" name="Google Shape;753;p98"/>
          <p:cNvCxnSpPr/>
          <p:nvPr/>
        </p:nvCxnSpPr>
        <p:spPr>
          <a:xfrm rot="10800000">
            <a:off x="8006500" y="3023300"/>
            <a:ext cx="660300" cy="2100"/>
          </a:xfrm>
          <a:prstGeom prst="straightConnector1">
            <a:avLst/>
          </a:prstGeom>
          <a:noFill/>
          <a:ln w="38100" cap="flat" cmpd="sng">
            <a:solidFill>
              <a:schemeClr val="lt1"/>
            </a:solidFill>
            <a:prstDash val="solid"/>
            <a:round/>
            <a:headEnd type="none" w="med" len="med"/>
            <a:tailEnd type="triangle" w="med" len="med"/>
          </a:ln>
        </p:spPr>
      </p:cxnSp>
      <p:sp>
        <p:nvSpPr>
          <p:cNvPr id="754" name="Google Shape;754;p98"/>
          <p:cNvSpPr txBox="1"/>
          <p:nvPr/>
        </p:nvSpPr>
        <p:spPr>
          <a:xfrm>
            <a:off x="5845650" y="2851850"/>
            <a:ext cx="2108400" cy="366900"/>
          </a:xfrm>
          <a:prstGeom prst="rect">
            <a:avLst/>
          </a:prstGeom>
          <a:solidFill>
            <a:srgbClr val="7DCB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Calibri"/>
                <a:ea typeface="Calibri"/>
                <a:cs typeface="Calibri"/>
                <a:sym typeface="Calibri"/>
              </a:rPr>
              <a:t>INTERMEDIATE OUTCOMES</a:t>
            </a:r>
            <a:endParaRPr sz="1300" b="1">
              <a:solidFill>
                <a:schemeClr val="lt1"/>
              </a:solidFill>
              <a:latin typeface="Calibri"/>
              <a:ea typeface="Calibri"/>
              <a:cs typeface="Calibri"/>
              <a:sym typeface="Calibri"/>
            </a:endParaRPr>
          </a:p>
        </p:txBody>
      </p:sp>
      <p:sp>
        <p:nvSpPr>
          <p:cNvPr id="755" name="Google Shape;755;p98"/>
          <p:cNvSpPr txBox="1"/>
          <p:nvPr/>
        </p:nvSpPr>
        <p:spPr>
          <a:xfrm>
            <a:off x="5099300" y="2851850"/>
            <a:ext cx="6318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756" name="Google Shape;756;p98"/>
          <p:cNvCxnSpPr/>
          <p:nvPr/>
        </p:nvCxnSpPr>
        <p:spPr>
          <a:xfrm flipH="1">
            <a:off x="5181133" y="3025400"/>
            <a:ext cx="500700" cy="11700"/>
          </a:xfrm>
          <a:prstGeom prst="straightConnector1">
            <a:avLst/>
          </a:prstGeom>
          <a:noFill/>
          <a:ln w="38100" cap="flat" cmpd="sng">
            <a:solidFill>
              <a:schemeClr val="lt1"/>
            </a:solidFill>
            <a:prstDash val="solid"/>
            <a:round/>
            <a:headEnd type="none" w="med" len="med"/>
            <a:tailEnd type="triangle" w="med" len="med"/>
          </a:ln>
        </p:spPr>
      </p:cxnSp>
      <p:sp>
        <p:nvSpPr>
          <p:cNvPr id="757" name="Google Shape;757;p98"/>
          <p:cNvSpPr txBox="1"/>
          <p:nvPr/>
        </p:nvSpPr>
        <p:spPr>
          <a:xfrm>
            <a:off x="2956425" y="2851850"/>
            <a:ext cx="2177100" cy="366900"/>
          </a:xfrm>
          <a:prstGeom prst="rect">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Calibri"/>
                <a:ea typeface="Calibri"/>
                <a:cs typeface="Calibri"/>
                <a:sym typeface="Calibri"/>
              </a:rPr>
              <a:t>DESIRED LONG TERM IMPACT</a:t>
            </a:r>
            <a:endParaRPr sz="1300" b="1">
              <a:solidFill>
                <a:schemeClr val="lt1"/>
              </a:solidFill>
              <a:latin typeface="Calibri"/>
              <a:ea typeface="Calibri"/>
              <a:cs typeface="Calibri"/>
              <a:sym typeface="Calibri"/>
            </a:endParaRPr>
          </a:p>
        </p:txBody>
      </p:sp>
      <p:sp>
        <p:nvSpPr>
          <p:cNvPr id="758" name="Google Shape;758;p98"/>
          <p:cNvSpPr txBox="1"/>
          <p:nvPr/>
        </p:nvSpPr>
        <p:spPr>
          <a:xfrm>
            <a:off x="2956425" y="3296950"/>
            <a:ext cx="2774700" cy="1539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3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759" name="Google Shape;759;p98"/>
          <p:cNvSpPr txBox="1"/>
          <p:nvPr/>
        </p:nvSpPr>
        <p:spPr>
          <a:xfrm>
            <a:off x="5851876" y="3296950"/>
            <a:ext cx="2862300" cy="1523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760" name="Google Shape;760;p98"/>
          <p:cNvSpPr txBox="1"/>
          <p:nvPr/>
        </p:nvSpPr>
        <p:spPr>
          <a:xfrm>
            <a:off x="404025" y="225125"/>
            <a:ext cx="2061300" cy="42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latin typeface="Calibri"/>
                <a:ea typeface="Calibri"/>
                <a:cs typeface="Calibri"/>
                <a:sym typeface="Calibri"/>
              </a:rPr>
              <a:t>[School District]</a:t>
            </a:r>
            <a:endParaRPr sz="1200" b="1">
              <a:solidFill>
                <a:schemeClr val="dk1"/>
              </a:solidFill>
              <a:latin typeface="Calibri"/>
              <a:ea typeface="Calibri"/>
              <a:cs typeface="Calibri"/>
              <a:sym typeface="Calibri"/>
            </a:endParaRPr>
          </a:p>
        </p:txBody>
      </p:sp>
      <p:sp>
        <p:nvSpPr>
          <p:cNvPr id="761" name="Google Shape;761;p98"/>
          <p:cNvSpPr txBox="1"/>
          <p:nvPr/>
        </p:nvSpPr>
        <p:spPr>
          <a:xfrm>
            <a:off x="2553950" y="225000"/>
            <a:ext cx="6112500" cy="4236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Equity Transformation Cycle: [Our Problem of Practice]</a:t>
            </a:r>
            <a:endParaRPr sz="1500" b="1">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99"/>
          <p:cNvSpPr txBox="1"/>
          <p:nvPr/>
        </p:nvSpPr>
        <p:spPr>
          <a:xfrm>
            <a:off x="424688" y="1125600"/>
            <a:ext cx="2390700" cy="1523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767" name="Google Shape;767;p99"/>
          <p:cNvSpPr txBox="1"/>
          <p:nvPr/>
        </p:nvSpPr>
        <p:spPr>
          <a:xfrm>
            <a:off x="2956425" y="1125600"/>
            <a:ext cx="2742900" cy="1523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768" name="Google Shape;768;p99"/>
          <p:cNvSpPr txBox="1"/>
          <p:nvPr/>
        </p:nvSpPr>
        <p:spPr>
          <a:xfrm>
            <a:off x="424700" y="2851850"/>
            <a:ext cx="2390700" cy="2031900"/>
          </a:xfrm>
          <a:prstGeom prst="rect">
            <a:avLst/>
          </a:prstGeom>
          <a:solidFill>
            <a:srgbClr val="CC4125"/>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rgbClr val="FFFFFF"/>
                </a:solidFill>
              </a:rPr>
              <a:t>WHAT INVISIBLE MENTAL MODELS may be shaping the outcomes we currently have?</a:t>
            </a:r>
            <a:endParaRPr sz="1200" b="1">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p:txBody>
      </p:sp>
      <p:sp>
        <p:nvSpPr>
          <p:cNvPr id="769" name="Google Shape;769;p99"/>
          <p:cNvSpPr txBox="1"/>
          <p:nvPr/>
        </p:nvSpPr>
        <p:spPr>
          <a:xfrm>
            <a:off x="424700" y="703650"/>
            <a:ext cx="1625400" cy="366900"/>
          </a:xfrm>
          <a:prstGeom prst="rect">
            <a:avLst/>
          </a:prstGeom>
          <a:solidFill>
            <a:srgbClr val="99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lt1"/>
                </a:solidFill>
                <a:latin typeface="Calibri"/>
                <a:ea typeface="Calibri"/>
                <a:cs typeface="Calibri"/>
                <a:sym typeface="Calibri"/>
              </a:rPr>
              <a:t>ENTRY POINTS</a:t>
            </a:r>
            <a:endParaRPr sz="1800" b="1">
              <a:solidFill>
                <a:schemeClr val="lt1"/>
              </a:solidFill>
              <a:latin typeface="Calibri"/>
              <a:ea typeface="Calibri"/>
              <a:cs typeface="Calibri"/>
              <a:sym typeface="Calibri"/>
            </a:endParaRPr>
          </a:p>
        </p:txBody>
      </p:sp>
      <p:sp>
        <p:nvSpPr>
          <p:cNvPr id="770" name="Google Shape;770;p99"/>
          <p:cNvSpPr txBox="1"/>
          <p:nvPr/>
        </p:nvSpPr>
        <p:spPr>
          <a:xfrm>
            <a:off x="2050013" y="703650"/>
            <a:ext cx="7653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771" name="Google Shape;771;p99"/>
          <p:cNvCxnSpPr/>
          <p:nvPr/>
        </p:nvCxnSpPr>
        <p:spPr>
          <a:xfrm rot="10800000" flipH="1">
            <a:off x="2165388" y="889725"/>
            <a:ext cx="597600" cy="8100"/>
          </a:xfrm>
          <a:prstGeom prst="straightConnector1">
            <a:avLst/>
          </a:prstGeom>
          <a:noFill/>
          <a:ln w="38100" cap="flat" cmpd="sng">
            <a:solidFill>
              <a:schemeClr val="lt1"/>
            </a:solidFill>
            <a:prstDash val="solid"/>
            <a:round/>
            <a:headEnd type="none" w="med" len="med"/>
            <a:tailEnd type="triangle" w="med" len="med"/>
          </a:ln>
        </p:spPr>
      </p:cxnSp>
      <p:sp>
        <p:nvSpPr>
          <p:cNvPr id="772" name="Google Shape;772;p99"/>
          <p:cNvSpPr txBox="1"/>
          <p:nvPr/>
        </p:nvSpPr>
        <p:spPr>
          <a:xfrm>
            <a:off x="4934113" y="703650"/>
            <a:ext cx="7653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773" name="Google Shape;773;p99"/>
          <p:cNvCxnSpPr/>
          <p:nvPr/>
        </p:nvCxnSpPr>
        <p:spPr>
          <a:xfrm rot="10800000" flipH="1">
            <a:off x="5038963" y="889725"/>
            <a:ext cx="597600" cy="8100"/>
          </a:xfrm>
          <a:prstGeom prst="straightConnector1">
            <a:avLst/>
          </a:prstGeom>
          <a:noFill/>
          <a:ln w="38100" cap="flat" cmpd="sng">
            <a:solidFill>
              <a:schemeClr val="lt1"/>
            </a:solidFill>
            <a:prstDash val="solid"/>
            <a:round/>
            <a:headEnd type="none" w="med" len="med"/>
            <a:tailEnd type="triangle" w="med" len="med"/>
          </a:ln>
        </p:spPr>
      </p:cxnSp>
      <p:sp>
        <p:nvSpPr>
          <p:cNvPr id="774" name="Google Shape;774;p99"/>
          <p:cNvSpPr txBox="1"/>
          <p:nvPr/>
        </p:nvSpPr>
        <p:spPr>
          <a:xfrm>
            <a:off x="2956425" y="703650"/>
            <a:ext cx="1977600" cy="36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lt1"/>
                </a:solidFill>
                <a:latin typeface="Calibri"/>
                <a:ea typeface="Calibri"/>
                <a:cs typeface="Calibri"/>
                <a:sym typeface="Calibri"/>
              </a:rPr>
              <a:t>STRATEGIES</a:t>
            </a:r>
            <a:endParaRPr sz="1800" b="1">
              <a:solidFill>
                <a:schemeClr val="lt1"/>
              </a:solidFill>
              <a:latin typeface="Calibri"/>
              <a:ea typeface="Calibri"/>
              <a:cs typeface="Calibri"/>
              <a:sym typeface="Calibri"/>
            </a:endParaRPr>
          </a:p>
        </p:txBody>
      </p:sp>
      <p:sp>
        <p:nvSpPr>
          <p:cNvPr id="775" name="Google Shape;775;p99"/>
          <p:cNvSpPr txBox="1"/>
          <p:nvPr/>
        </p:nvSpPr>
        <p:spPr>
          <a:xfrm>
            <a:off x="7945025" y="710325"/>
            <a:ext cx="7653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776" name="Google Shape;776;p99"/>
          <p:cNvCxnSpPr/>
          <p:nvPr/>
        </p:nvCxnSpPr>
        <p:spPr>
          <a:xfrm rot="10800000" flipH="1">
            <a:off x="8055200" y="889725"/>
            <a:ext cx="597600" cy="8100"/>
          </a:xfrm>
          <a:prstGeom prst="straightConnector1">
            <a:avLst/>
          </a:prstGeom>
          <a:noFill/>
          <a:ln w="38100" cap="flat" cmpd="sng">
            <a:solidFill>
              <a:schemeClr val="lt1"/>
            </a:solidFill>
            <a:prstDash val="solid"/>
            <a:round/>
            <a:headEnd type="none" w="med" len="med"/>
            <a:tailEnd type="triangle" w="med" len="med"/>
          </a:ln>
        </p:spPr>
      </p:cxnSp>
      <p:sp>
        <p:nvSpPr>
          <p:cNvPr id="777" name="Google Shape;777;p99"/>
          <p:cNvSpPr txBox="1"/>
          <p:nvPr/>
        </p:nvSpPr>
        <p:spPr>
          <a:xfrm>
            <a:off x="5851313" y="710325"/>
            <a:ext cx="2108400" cy="366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Calibri"/>
                <a:ea typeface="Calibri"/>
                <a:cs typeface="Calibri"/>
                <a:sym typeface="Calibri"/>
              </a:rPr>
              <a:t>SHORT TERM OUTCOMES</a:t>
            </a:r>
            <a:endParaRPr b="1">
              <a:solidFill>
                <a:schemeClr val="lt1"/>
              </a:solidFill>
              <a:latin typeface="Calibri"/>
              <a:ea typeface="Calibri"/>
              <a:cs typeface="Calibri"/>
              <a:sym typeface="Calibri"/>
            </a:endParaRPr>
          </a:p>
        </p:txBody>
      </p:sp>
      <p:sp>
        <p:nvSpPr>
          <p:cNvPr id="778" name="Google Shape;778;p99"/>
          <p:cNvSpPr txBox="1"/>
          <p:nvPr/>
        </p:nvSpPr>
        <p:spPr>
          <a:xfrm>
            <a:off x="5851325" y="1125600"/>
            <a:ext cx="2862300" cy="1523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779" name="Google Shape;779;p99"/>
          <p:cNvSpPr txBox="1"/>
          <p:nvPr/>
        </p:nvSpPr>
        <p:spPr>
          <a:xfrm>
            <a:off x="7954000" y="2851850"/>
            <a:ext cx="7653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780" name="Google Shape;780;p99"/>
          <p:cNvCxnSpPr/>
          <p:nvPr/>
        </p:nvCxnSpPr>
        <p:spPr>
          <a:xfrm rot="10800000">
            <a:off x="8006500" y="3023300"/>
            <a:ext cx="660300" cy="2100"/>
          </a:xfrm>
          <a:prstGeom prst="straightConnector1">
            <a:avLst/>
          </a:prstGeom>
          <a:noFill/>
          <a:ln w="38100" cap="flat" cmpd="sng">
            <a:solidFill>
              <a:schemeClr val="lt1"/>
            </a:solidFill>
            <a:prstDash val="solid"/>
            <a:round/>
            <a:headEnd type="none" w="med" len="med"/>
            <a:tailEnd type="triangle" w="med" len="med"/>
          </a:ln>
        </p:spPr>
      </p:cxnSp>
      <p:sp>
        <p:nvSpPr>
          <p:cNvPr id="781" name="Google Shape;781;p99"/>
          <p:cNvSpPr txBox="1"/>
          <p:nvPr/>
        </p:nvSpPr>
        <p:spPr>
          <a:xfrm>
            <a:off x="5845650" y="2851850"/>
            <a:ext cx="2108400" cy="366900"/>
          </a:xfrm>
          <a:prstGeom prst="rect">
            <a:avLst/>
          </a:prstGeom>
          <a:solidFill>
            <a:srgbClr val="7DCB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Calibri"/>
                <a:ea typeface="Calibri"/>
                <a:cs typeface="Calibri"/>
                <a:sym typeface="Calibri"/>
              </a:rPr>
              <a:t>INTERMEDIATE OUTCOMES</a:t>
            </a:r>
            <a:endParaRPr sz="1300" b="1">
              <a:solidFill>
                <a:schemeClr val="lt1"/>
              </a:solidFill>
              <a:latin typeface="Calibri"/>
              <a:ea typeface="Calibri"/>
              <a:cs typeface="Calibri"/>
              <a:sym typeface="Calibri"/>
            </a:endParaRPr>
          </a:p>
        </p:txBody>
      </p:sp>
      <p:sp>
        <p:nvSpPr>
          <p:cNvPr id="782" name="Google Shape;782;p99"/>
          <p:cNvSpPr txBox="1"/>
          <p:nvPr/>
        </p:nvSpPr>
        <p:spPr>
          <a:xfrm>
            <a:off x="5099300" y="2851850"/>
            <a:ext cx="6318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783" name="Google Shape;783;p99"/>
          <p:cNvCxnSpPr/>
          <p:nvPr/>
        </p:nvCxnSpPr>
        <p:spPr>
          <a:xfrm flipH="1">
            <a:off x="5181133" y="3025400"/>
            <a:ext cx="500700" cy="11700"/>
          </a:xfrm>
          <a:prstGeom prst="straightConnector1">
            <a:avLst/>
          </a:prstGeom>
          <a:noFill/>
          <a:ln w="38100" cap="flat" cmpd="sng">
            <a:solidFill>
              <a:schemeClr val="lt1"/>
            </a:solidFill>
            <a:prstDash val="solid"/>
            <a:round/>
            <a:headEnd type="none" w="med" len="med"/>
            <a:tailEnd type="triangle" w="med" len="med"/>
          </a:ln>
        </p:spPr>
      </p:cxnSp>
      <p:sp>
        <p:nvSpPr>
          <p:cNvPr id="784" name="Google Shape;784;p99"/>
          <p:cNvSpPr txBox="1"/>
          <p:nvPr/>
        </p:nvSpPr>
        <p:spPr>
          <a:xfrm>
            <a:off x="2956425" y="2851850"/>
            <a:ext cx="2177100" cy="366900"/>
          </a:xfrm>
          <a:prstGeom prst="rect">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Calibri"/>
                <a:ea typeface="Calibri"/>
                <a:cs typeface="Calibri"/>
                <a:sym typeface="Calibri"/>
              </a:rPr>
              <a:t>DESIRED LONG TERM IMPACT</a:t>
            </a:r>
            <a:endParaRPr sz="1300" b="1">
              <a:solidFill>
                <a:schemeClr val="lt1"/>
              </a:solidFill>
              <a:latin typeface="Calibri"/>
              <a:ea typeface="Calibri"/>
              <a:cs typeface="Calibri"/>
              <a:sym typeface="Calibri"/>
            </a:endParaRPr>
          </a:p>
        </p:txBody>
      </p:sp>
      <p:sp>
        <p:nvSpPr>
          <p:cNvPr id="785" name="Google Shape;785;p99"/>
          <p:cNvSpPr txBox="1"/>
          <p:nvPr/>
        </p:nvSpPr>
        <p:spPr>
          <a:xfrm>
            <a:off x="2956425" y="3296950"/>
            <a:ext cx="2774700" cy="1539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3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786" name="Google Shape;786;p99"/>
          <p:cNvSpPr txBox="1"/>
          <p:nvPr/>
        </p:nvSpPr>
        <p:spPr>
          <a:xfrm>
            <a:off x="5851876" y="3296950"/>
            <a:ext cx="2862300" cy="1523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787" name="Google Shape;787;p99"/>
          <p:cNvSpPr txBox="1"/>
          <p:nvPr/>
        </p:nvSpPr>
        <p:spPr>
          <a:xfrm>
            <a:off x="404025" y="225125"/>
            <a:ext cx="2061300" cy="42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latin typeface="Calibri"/>
                <a:ea typeface="Calibri"/>
                <a:cs typeface="Calibri"/>
                <a:sym typeface="Calibri"/>
              </a:rPr>
              <a:t>[School District]</a:t>
            </a:r>
            <a:endParaRPr sz="1200" b="1">
              <a:solidFill>
                <a:schemeClr val="dk1"/>
              </a:solidFill>
              <a:latin typeface="Calibri"/>
              <a:ea typeface="Calibri"/>
              <a:cs typeface="Calibri"/>
              <a:sym typeface="Calibri"/>
            </a:endParaRPr>
          </a:p>
        </p:txBody>
      </p:sp>
      <p:sp>
        <p:nvSpPr>
          <p:cNvPr id="788" name="Google Shape;788;p99"/>
          <p:cNvSpPr txBox="1"/>
          <p:nvPr/>
        </p:nvSpPr>
        <p:spPr>
          <a:xfrm>
            <a:off x="2553950" y="225000"/>
            <a:ext cx="6112500" cy="4236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Equity Transformation Cycle: [Our Problem of Practice]</a:t>
            </a:r>
            <a:endParaRPr sz="1500" b="1">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100"/>
          <p:cNvSpPr txBox="1"/>
          <p:nvPr/>
        </p:nvSpPr>
        <p:spPr>
          <a:xfrm>
            <a:off x="424688" y="1125600"/>
            <a:ext cx="2390700" cy="1523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794" name="Google Shape;794;p100"/>
          <p:cNvSpPr txBox="1"/>
          <p:nvPr/>
        </p:nvSpPr>
        <p:spPr>
          <a:xfrm>
            <a:off x="2956425" y="1125600"/>
            <a:ext cx="2742900" cy="1523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795" name="Google Shape;795;p100"/>
          <p:cNvSpPr txBox="1"/>
          <p:nvPr/>
        </p:nvSpPr>
        <p:spPr>
          <a:xfrm>
            <a:off x="424700" y="2851850"/>
            <a:ext cx="2390700" cy="2031900"/>
          </a:xfrm>
          <a:prstGeom prst="rect">
            <a:avLst/>
          </a:prstGeom>
          <a:solidFill>
            <a:srgbClr val="CC4125"/>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rgbClr val="FFFFFF"/>
                </a:solidFill>
              </a:rPr>
              <a:t>WHAT INVISIBLE MENTAL MODELS may be shaping the outcomes we currently have?</a:t>
            </a:r>
            <a:endParaRPr sz="1200" b="1">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p:txBody>
      </p:sp>
      <p:sp>
        <p:nvSpPr>
          <p:cNvPr id="796" name="Google Shape;796;p100"/>
          <p:cNvSpPr txBox="1"/>
          <p:nvPr/>
        </p:nvSpPr>
        <p:spPr>
          <a:xfrm>
            <a:off x="424700" y="703650"/>
            <a:ext cx="1625400" cy="366900"/>
          </a:xfrm>
          <a:prstGeom prst="rect">
            <a:avLst/>
          </a:prstGeom>
          <a:solidFill>
            <a:srgbClr val="99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lt1"/>
                </a:solidFill>
                <a:latin typeface="Calibri"/>
                <a:ea typeface="Calibri"/>
                <a:cs typeface="Calibri"/>
                <a:sym typeface="Calibri"/>
              </a:rPr>
              <a:t>ENTRY POINTS</a:t>
            </a:r>
            <a:endParaRPr sz="1800" b="1">
              <a:solidFill>
                <a:schemeClr val="lt1"/>
              </a:solidFill>
              <a:latin typeface="Calibri"/>
              <a:ea typeface="Calibri"/>
              <a:cs typeface="Calibri"/>
              <a:sym typeface="Calibri"/>
            </a:endParaRPr>
          </a:p>
        </p:txBody>
      </p:sp>
      <p:sp>
        <p:nvSpPr>
          <p:cNvPr id="797" name="Google Shape;797;p100"/>
          <p:cNvSpPr txBox="1"/>
          <p:nvPr/>
        </p:nvSpPr>
        <p:spPr>
          <a:xfrm>
            <a:off x="2050013" y="703650"/>
            <a:ext cx="7653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798" name="Google Shape;798;p100"/>
          <p:cNvCxnSpPr/>
          <p:nvPr/>
        </p:nvCxnSpPr>
        <p:spPr>
          <a:xfrm rot="10800000" flipH="1">
            <a:off x="2165388" y="889725"/>
            <a:ext cx="597600" cy="8100"/>
          </a:xfrm>
          <a:prstGeom prst="straightConnector1">
            <a:avLst/>
          </a:prstGeom>
          <a:noFill/>
          <a:ln w="38100" cap="flat" cmpd="sng">
            <a:solidFill>
              <a:schemeClr val="lt1"/>
            </a:solidFill>
            <a:prstDash val="solid"/>
            <a:round/>
            <a:headEnd type="none" w="med" len="med"/>
            <a:tailEnd type="triangle" w="med" len="med"/>
          </a:ln>
        </p:spPr>
      </p:cxnSp>
      <p:sp>
        <p:nvSpPr>
          <p:cNvPr id="799" name="Google Shape;799;p100"/>
          <p:cNvSpPr txBox="1"/>
          <p:nvPr/>
        </p:nvSpPr>
        <p:spPr>
          <a:xfrm>
            <a:off x="4934113" y="703650"/>
            <a:ext cx="7653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800" name="Google Shape;800;p100"/>
          <p:cNvCxnSpPr/>
          <p:nvPr/>
        </p:nvCxnSpPr>
        <p:spPr>
          <a:xfrm rot="10800000" flipH="1">
            <a:off x="5038963" y="889725"/>
            <a:ext cx="597600" cy="8100"/>
          </a:xfrm>
          <a:prstGeom prst="straightConnector1">
            <a:avLst/>
          </a:prstGeom>
          <a:noFill/>
          <a:ln w="38100" cap="flat" cmpd="sng">
            <a:solidFill>
              <a:schemeClr val="lt1"/>
            </a:solidFill>
            <a:prstDash val="solid"/>
            <a:round/>
            <a:headEnd type="none" w="med" len="med"/>
            <a:tailEnd type="triangle" w="med" len="med"/>
          </a:ln>
        </p:spPr>
      </p:cxnSp>
      <p:sp>
        <p:nvSpPr>
          <p:cNvPr id="801" name="Google Shape;801;p100"/>
          <p:cNvSpPr txBox="1"/>
          <p:nvPr/>
        </p:nvSpPr>
        <p:spPr>
          <a:xfrm>
            <a:off x="2956425" y="703650"/>
            <a:ext cx="1977600" cy="36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lt1"/>
                </a:solidFill>
                <a:latin typeface="Calibri"/>
                <a:ea typeface="Calibri"/>
                <a:cs typeface="Calibri"/>
                <a:sym typeface="Calibri"/>
              </a:rPr>
              <a:t>STRATEGIES</a:t>
            </a:r>
            <a:endParaRPr sz="1800" b="1">
              <a:solidFill>
                <a:schemeClr val="lt1"/>
              </a:solidFill>
              <a:latin typeface="Calibri"/>
              <a:ea typeface="Calibri"/>
              <a:cs typeface="Calibri"/>
              <a:sym typeface="Calibri"/>
            </a:endParaRPr>
          </a:p>
        </p:txBody>
      </p:sp>
      <p:sp>
        <p:nvSpPr>
          <p:cNvPr id="802" name="Google Shape;802;p100"/>
          <p:cNvSpPr txBox="1"/>
          <p:nvPr/>
        </p:nvSpPr>
        <p:spPr>
          <a:xfrm>
            <a:off x="7945025" y="710325"/>
            <a:ext cx="7653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803" name="Google Shape;803;p100"/>
          <p:cNvCxnSpPr/>
          <p:nvPr/>
        </p:nvCxnSpPr>
        <p:spPr>
          <a:xfrm rot="10800000" flipH="1">
            <a:off x="8055200" y="889725"/>
            <a:ext cx="597600" cy="8100"/>
          </a:xfrm>
          <a:prstGeom prst="straightConnector1">
            <a:avLst/>
          </a:prstGeom>
          <a:noFill/>
          <a:ln w="38100" cap="flat" cmpd="sng">
            <a:solidFill>
              <a:schemeClr val="lt1"/>
            </a:solidFill>
            <a:prstDash val="solid"/>
            <a:round/>
            <a:headEnd type="none" w="med" len="med"/>
            <a:tailEnd type="triangle" w="med" len="med"/>
          </a:ln>
        </p:spPr>
      </p:cxnSp>
      <p:sp>
        <p:nvSpPr>
          <p:cNvPr id="804" name="Google Shape;804;p100"/>
          <p:cNvSpPr txBox="1"/>
          <p:nvPr/>
        </p:nvSpPr>
        <p:spPr>
          <a:xfrm>
            <a:off x="5851313" y="710325"/>
            <a:ext cx="2108400" cy="366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Calibri"/>
                <a:ea typeface="Calibri"/>
                <a:cs typeface="Calibri"/>
                <a:sym typeface="Calibri"/>
              </a:rPr>
              <a:t>SHORT TERM OUTCOMES</a:t>
            </a:r>
            <a:endParaRPr b="1">
              <a:solidFill>
                <a:schemeClr val="lt1"/>
              </a:solidFill>
              <a:latin typeface="Calibri"/>
              <a:ea typeface="Calibri"/>
              <a:cs typeface="Calibri"/>
              <a:sym typeface="Calibri"/>
            </a:endParaRPr>
          </a:p>
        </p:txBody>
      </p:sp>
      <p:sp>
        <p:nvSpPr>
          <p:cNvPr id="805" name="Google Shape;805;p100"/>
          <p:cNvSpPr txBox="1"/>
          <p:nvPr/>
        </p:nvSpPr>
        <p:spPr>
          <a:xfrm>
            <a:off x="5851325" y="1125600"/>
            <a:ext cx="2862300" cy="1523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806" name="Google Shape;806;p100"/>
          <p:cNvSpPr txBox="1"/>
          <p:nvPr/>
        </p:nvSpPr>
        <p:spPr>
          <a:xfrm>
            <a:off x="7954000" y="2851850"/>
            <a:ext cx="7653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807" name="Google Shape;807;p100"/>
          <p:cNvCxnSpPr/>
          <p:nvPr/>
        </p:nvCxnSpPr>
        <p:spPr>
          <a:xfrm rot="10800000">
            <a:off x="8006500" y="3023300"/>
            <a:ext cx="660300" cy="2100"/>
          </a:xfrm>
          <a:prstGeom prst="straightConnector1">
            <a:avLst/>
          </a:prstGeom>
          <a:noFill/>
          <a:ln w="38100" cap="flat" cmpd="sng">
            <a:solidFill>
              <a:schemeClr val="lt1"/>
            </a:solidFill>
            <a:prstDash val="solid"/>
            <a:round/>
            <a:headEnd type="none" w="med" len="med"/>
            <a:tailEnd type="triangle" w="med" len="med"/>
          </a:ln>
        </p:spPr>
      </p:cxnSp>
      <p:sp>
        <p:nvSpPr>
          <p:cNvPr id="808" name="Google Shape;808;p100"/>
          <p:cNvSpPr txBox="1"/>
          <p:nvPr/>
        </p:nvSpPr>
        <p:spPr>
          <a:xfrm>
            <a:off x="5845650" y="2851850"/>
            <a:ext cx="2108400" cy="366900"/>
          </a:xfrm>
          <a:prstGeom prst="rect">
            <a:avLst/>
          </a:prstGeom>
          <a:solidFill>
            <a:srgbClr val="7DCB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Calibri"/>
                <a:ea typeface="Calibri"/>
                <a:cs typeface="Calibri"/>
                <a:sym typeface="Calibri"/>
              </a:rPr>
              <a:t>INTERMEDIATE OUTCOMES</a:t>
            </a:r>
            <a:endParaRPr sz="1300" b="1">
              <a:solidFill>
                <a:schemeClr val="lt1"/>
              </a:solidFill>
              <a:latin typeface="Calibri"/>
              <a:ea typeface="Calibri"/>
              <a:cs typeface="Calibri"/>
              <a:sym typeface="Calibri"/>
            </a:endParaRPr>
          </a:p>
        </p:txBody>
      </p:sp>
      <p:sp>
        <p:nvSpPr>
          <p:cNvPr id="809" name="Google Shape;809;p100"/>
          <p:cNvSpPr txBox="1"/>
          <p:nvPr/>
        </p:nvSpPr>
        <p:spPr>
          <a:xfrm>
            <a:off x="5099300" y="2851850"/>
            <a:ext cx="6318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810" name="Google Shape;810;p100"/>
          <p:cNvCxnSpPr/>
          <p:nvPr/>
        </p:nvCxnSpPr>
        <p:spPr>
          <a:xfrm flipH="1">
            <a:off x="5181133" y="3025400"/>
            <a:ext cx="500700" cy="11700"/>
          </a:xfrm>
          <a:prstGeom prst="straightConnector1">
            <a:avLst/>
          </a:prstGeom>
          <a:noFill/>
          <a:ln w="38100" cap="flat" cmpd="sng">
            <a:solidFill>
              <a:schemeClr val="lt1"/>
            </a:solidFill>
            <a:prstDash val="solid"/>
            <a:round/>
            <a:headEnd type="none" w="med" len="med"/>
            <a:tailEnd type="triangle" w="med" len="med"/>
          </a:ln>
        </p:spPr>
      </p:cxnSp>
      <p:sp>
        <p:nvSpPr>
          <p:cNvPr id="811" name="Google Shape;811;p100"/>
          <p:cNvSpPr txBox="1"/>
          <p:nvPr/>
        </p:nvSpPr>
        <p:spPr>
          <a:xfrm>
            <a:off x="2956425" y="2851850"/>
            <a:ext cx="2177100" cy="366900"/>
          </a:xfrm>
          <a:prstGeom prst="rect">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Calibri"/>
                <a:ea typeface="Calibri"/>
                <a:cs typeface="Calibri"/>
                <a:sym typeface="Calibri"/>
              </a:rPr>
              <a:t>DESIRED LONG TERM IMPACT</a:t>
            </a:r>
            <a:endParaRPr sz="1300" b="1">
              <a:solidFill>
                <a:schemeClr val="lt1"/>
              </a:solidFill>
              <a:latin typeface="Calibri"/>
              <a:ea typeface="Calibri"/>
              <a:cs typeface="Calibri"/>
              <a:sym typeface="Calibri"/>
            </a:endParaRPr>
          </a:p>
        </p:txBody>
      </p:sp>
      <p:sp>
        <p:nvSpPr>
          <p:cNvPr id="812" name="Google Shape;812;p100"/>
          <p:cNvSpPr txBox="1"/>
          <p:nvPr/>
        </p:nvSpPr>
        <p:spPr>
          <a:xfrm>
            <a:off x="2956425" y="3296950"/>
            <a:ext cx="2774700" cy="1539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3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813" name="Google Shape;813;p100"/>
          <p:cNvSpPr txBox="1"/>
          <p:nvPr/>
        </p:nvSpPr>
        <p:spPr>
          <a:xfrm>
            <a:off x="5851876" y="3296950"/>
            <a:ext cx="2862300" cy="1523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814" name="Google Shape;814;p100"/>
          <p:cNvSpPr txBox="1"/>
          <p:nvPr/>
        </p:nvSpPr>
        <p:spPr>
          <a:xfrm>
            <a:off x="404025" y="225125"/>
            <a:ext cx="2061300" cy="42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latin typeface="Calibri"/>
                <a:ea typeface="Calibri"/>
                <a:cs typeface="Calibri"/>
                <a:sym typeface="Calibri"/>
              </a:rPr>
              <a:t>[School District]</a:t>
            </a:r>
            <a:endParaRPr sz="1200" b="1">
              <a:solidFill>
                <a:schemeClr val="dk1"/>
              </a:solidFill>
              <a:latin typeface="Calibri"/>
              <a:ea typeface="Calibri"/>
              <a:cs typeface="Calibri"/>
              <a:sym typeface="Calibri"/>
            </a:endParaRPr>
          </a:p>
        </p:txBody>
      </p:sp>
      <p:sp>
        <p:nvSpPr>
          <p:cNvPr id="815" name="Google Shape;815;p100"/>
          <p:cNvSpPr txBox="1"/>
          <p:nvPr/>
        </p:nvSpPr>
        <p:spPr>
          <a:xfrm>
            <a:off x="2553950" y="225000"/>
            <a:ext cx="6112500" cy="4236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Equity Transformation Cycle: [Our Problem of Practice]</a:t>
            </a:r>
            <a:endParaRPr sz="1500" b="1">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101"/>
          <p:cNvSpPr txBox="1"/>
          <p:nvPr/>
        </p:nvSpPr>
        <p:spPr>
          <a:xfrm>
            <a:off x="424688" y="1125600"/>
            <a:ext cx="2390700" cy="1523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821" name="Google Shape;821;p101"/>
          <p:cNvSpPr txBox="1"/>
          <p:nvPr/>
        </p:nvSpPr>
        <p:spPr>
          <a:xfrm>
            <a:off x="2956425" y="1125600"/>
            <a:ext cx="2742900" cy="1523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822" name="Google Shape;822;p101"/>
          <p:cNvSpPr txBox="1"/>
          <p:nvPr/>
        </p:nvSpPr>
        <p:spPr>
          <a:xfrm>
            <a:off x="424700" y="2851850"/>
            <a:ext cx="2390700" cy="2031900"/>
          </a:xfrm>
          <a:prstGeom prst="rect">
            <a:avLst/>
          </a:prstGeom>
          <a:solidFill>
            <a:srgbClr val="CC4125"/>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rgbClr val="FFFFFF"/>
                </a:solidFill>
              </a:rPr>
              <a:t>WHAT INVISIBLE MENTAL MODELS may be shaping the outcomes we currently have?</a:t>
            </a:r>
            <a:endParaRPr sz="1200" b="1">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p:txBody>
      </p:sp>
      <p:sp>
        <p:nvSpPr>
          <p:cNvPr id="823" name="Google Shape;823;p101"/>
          <p:cNvSpPr txBox="1"/>
          <p:nvPr/>
        </p:nvSpPr>
        <p:spPr>
          <a:xfrm>
            <a:off x="424700" y="703650"/>
            <a:ext cx="1625400" cy="366900"/>
          </a:xfrm>
          <a:prstGeom prst="rect">
            <a:avLst/>
          </a:prstGeom>
          <a:solidFill>
            <a:srgbClr val="99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lt1"/>
                </a:solidFill>
                <a:latin typeface="Calibri"/>
                <a:ea typeface="Calibri"/>
                <a:cs typeface="Calibri"/>
                <a:sym typeface="Calibri"/>
              </a:rPr>
              <a:t>ENTRY POINTS</a:t>
            </a:r>
            <a:endParaRPr sz="1800" b="1">
              <a:solidFill>
                <a:schemeClr val="lt1"/>
              </a:solidFill>
              <a:latin typeface="Calibri"/>
              <a:ea typeface="Calibri"/>
              <a:cs typeface="Calibri"/>
              <a:sym typeface="Calibri"/>
            </a:endParaRPr>
          </a:p>
        </p:txBody>
      </p:sp>
      <p:sp>
        <p:nvSpPr>
          <p:cNvPr id="824" name="Google Shape;824;p101"/>
          <p:cNvSpPr txBox="1"/>
          <p:nvPr/>
        </p:nvSpPr>
        <p:spPr>
          <a:xfrm>
            <a:off x="2050013" y="703650"/>
            <a:ext cx="7653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825" name="Google Shape;825;p101"/>
          <p:cNvCxnSpPr/>
          <p:nvPr/>
        </p:nvCxnSpPr>
        <p:spPr>
          <a:xfrm rot="10800000" flipH="1">
            <a:off x="2165388" y="889725"/>
            <a:ext cx="597600" cy="8100"/>
          </a:xfrm>
          <a:prstGeom prst="straightConnector1">
            <a:avLst/>
          </a:prstGeom>
          <a:noFill/>
          <a:ln w="38100" cap="flat" cmpd="sng">
            <a:solidFill>
              <a:schemeClr val="lt1"/>
            </a:solidFill>
            <a:prstDash val="solid"/>
            <a:round/>
            <a:headEnd type="none" w="med" len="med"/>
            <a:tailEnd type="triangle" w="med" len="med"/>
          </a:ln>
        </p:spPr>
      </p:cxnSp>
      <p:sp>
        <p:nvSpPr>
          <p:cNvPr id="826" name="Google Shape;826;p101"/>
          <p:cNvSpPr txBox="1"/>
          <p:nvPr/>
        </p:nvSpPr>
        <p:spPr>
          <a:xfrm>
            <a:off x="4934113" y="703650"/>
            <a:ext cx="7653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827" name="Google Shape;827;p101"/>
          <p:cNvCxnSpPr/>
          <p:nvPr/>
        </p:nvCxnSpPr>
        <p:spPr>
          <a:xfrm rot="10800000" flipH="1">
            <a:off x="5038963" y="889725"/>
            <a:ext cx="597600" cy="8100"/>
          </a:xfrm>
          <a:prstGeom prst="straightConnector1">
            <a:avLst/>
          </a:prstGeom>
          <a:noFill/>
          <a:ln w="38100" cap="flat" cmpd="sng">
            <a:solidFill>
              <a:schemeClr val="lt1"/>
            </a:solidFill>
            <a:prstDash val="solid"/>
            <a:round/>
            <a:headEnd type="none" w="med" len="med"/>
            <a:tailEnd type="triangle" w="med" len="med"/>
          </a:ln>
        </p:spPr>
      </p:cxnSp>
      <p:sp>
        <p:nvSpPr>
          <p:cNvPr id="828" name="Google Shape;828;p101"/>
          <p:cNvSpPr txBox="1"/>
          <p:nvPr/>
        </p:nvSpPr>
        <p:spPr>
          <a:xfrm>
            <a:off x="2956425" y="703650"/>
            <a:ext cx="1977600" cy="36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lt1"/>
                </a:solidFill>
                <a:latin typeface="Calibri"/>
                <a:ea typeface="Calibri"/>
                <a:cs typeface="Calibri"/>
                <a:sym typeface="Calibri"/>
              </a:rPr>
              <a:t>STRATEGIES</a:t>
            </a:r>
            <a:endParaRPr sz="1800" b="1">
              <a:solidFill>
                <a:schemeClr val="lt1"/>
              </a:solidFill>
              <a:latin typeface="Calibri"/>
              <a:ea typeface="Calibri"/>
              <a:cs typeface="Calibri"/>
              <a:sym typeface="Calibri"/>
            </a:endParaRPr>
          </a:p>
        </p:txBody>
      </p:sp>
      <p:sp>
        <p:nvSpPr>
          <p:cNvPr id="829" name="Google Shape;829;p101"/>
          <p:cNvSpPr txBox="1"/>
          <p:nvPr/>
        </p:nvSpPr>
        <p:spPr>
          <a:xfrm>
            <a:off x="7945025" y="710325"/>
            <a:ext cx="7653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830" name="Google Shape;830;p101"/>
          <p:cNvCxnSpPr/>
          <p:nvPr/>
        </p:nvCxnSpPr>
        <p:spPr>
          <a:xfrm rot="10800000" flipH="1">
            <a:off x="8055200" y="889725"/>
            <a:ext cx="597600" cy="8100"/>
          </a:xfrm>
          <a:prstGeom prst="straightConnector1">
            <a:avLst/>
          </a:prstGeom>
          <a:noFill/>
          <a:ln w="38100" cap="flat" cmpd="sng">
            <a:solidFill>
              <a:schemeClr val="lt1"/>
            </a:solidFill>
            <a:prstDash val="solid"/>
            <a:round/>
            <a:headEnd type="none" w="med" len="med"/>
            <a:tailEnd type="triangle" w="med" len="med"/>
          </a:ln>
        </p:spPr>
      </p:cxnSp>
      <p:sp>
        <p:nvSpPr>
          <p:cNvPr id="831" name="Google Shape;831;p101"/>
          <p:cNvSpPr txBox="1"/>
          <p:nvPr/>
        </p:nvSpPr>
        <p:spPr>
          <a:xfrm>
            <a:off x="5851313" y="710325"/>
            <a:ext cx="2108400" cy="366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Calibri"/>
                <a:ea typeface="Calibri"/>
                <a:cs typeface="Calibri"/>
                <a:sym typeface="Calibri"/>
              </a:rPr>
              <a:t>SHORT TERM OUTCOMES</a:t>
            </a:r>
            <a:endParaRPr b="1">
              <a:solidFill>
                <a:schemeClr val="lt1"/>
              </a:solidFill>
              <a:latin typeface="Calibri"/>
              <a:ea typeface="Calibri"/>
              <a:cs typeface="Calibri"/>
              <a:sym typeface="Calibri"/>
            </a:endParaRPr>
          </a:p>
        </p:txBody>
      </p:sp>
      <p:sp>
        <p:nvSpPr>
          <p:cNvPr id="832" name="Google Shape;832;p101"/>
          <p:cNvSpPr txBox="1"/>
          <p:nvPr/>
        </p:nvSpPr>
        <p:spPr>
          <a:xfrm>
            <a:off x="5851325" y="1125600"/>
            <a:ext cx="2862300" cy="1523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833" name="Google Shape;833;p101"/>
          <p:cNvSpPr txBox="1"/>
          <p:nvPr/>
        </p:nvSpPr>
        <p:spPr>
          <a:xfrm>
            <a:off x="7954000" y="2851850"/>
            <a:ext cx="7653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834" name="Google Shape;834;p101"/>
          <p:cNvCxnSpPr/>
          <p:nvPr/>
        </p:nvCxnSpPr>
        <p:spPr>
          <a:xfrm rot="10800000">
            <a:off x="8006500" y="3023300"/>
            <a:ext cx="660300" cy="2100"/>
          </a:xfrm>
          <a:prstGeom prst="straightConnector1">
            <a:avLst/>
          </a:prstGeom>
          <a:noFill/>
          <a:ln w="38100" cap="flat" cmpd="sng">
            <a:solidFill>
              <a:schemeClr val="lt1"/>
            </a:solidFill>
            <a:prstDash val="solid"/>
            <a:round/>
            <a:headEnd type="none" w="med" len="med"/>
            <a:tailEnd type="triangle" w="med" len="med"/>
          </a:ln>
        </p:spPr>
      </p:cxnSp>
      <p:sp>
        <p:nvSpPr>
          <p:cNvPr id="835" name="Google Shape;835;p101"/>
          <p:cNvSpPr txBox="1"/>
          <p:nvPr/>
        </p:nvSpPr>
        <p:spPr>
          <a:xfrm>
            <a:off x="5845650" y="2851850"/>
            <a:ext cx="2108400" cy="366900"/>
          </a:xfrm>
          <a:prstGeom prst="rect">
            <a:avLst/>
          </a:prstGeom>
          <a:solidFill>
            <a:srgbClr val="7DCB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Calibri"/>
                <a:ea typeface="Calibri"/>
                <a:cs typeface="Calibri"/>
                <a:sym typeface="Calibri"/>
              </a:rPr>
              <a:t>INTERMEDIATE OUTCOMES</a:t>
            </a:r>
            <a:endParaRPr sz="1300" b="1">
              <a:solidFill>
                <a:schemeClr val="lt1"/>
              </a:solidFill>
              <a:latin typeface="Calibri"/>
              <a:ea typeface="Calibri"/>
              <a:cs typeface="Calibri"/>
              <a:sym typeface="Calibri"/>
            </a:endParaRPr>
          </a:p>
        </p:txBody>
      </p:sp>
      <p:sp>
        <p:nvSpPr>
          <p:cNvPr id="836" name="Google Shape;836;p101"/>
          <p:cNvSpPr txBox="1"/>
          <p:nvPr/>
        </p:nvSpPr>
        <p:spPr>
          <a:xfrm>
            <a:off x="5099300" y="2851850"/>
            <a:ext cx="6318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837" name="Google Shape;837;p101"/>
          <p:cNvCxnSpPr/>
          <p:nvPr/>
        </p:nvCxnSpPr>
        <p:spPr>
          <a:xfrm flipH="1">
            <a:off x="5181133" y="3025400"/>
            <a:ext cx="500700" cy="11700"/>
          </a:xfrm>
          <a:prstGeom prst="straightConnector1">
            <a:avLst/>
          </a:prstGeom>
          <a:noFill/>
          <a:ln w="38100" cap="flat" cmpd="sng">
            <a:solidFill>
              <a:schemeClr val="lt1"/>
            </a:solidFill>
            <a:prstDash val="solid"/>
            <a:round/>
            <a:headEnd type="none" w="med" len="med"/>
            <a:tailEnd type="triangle" w="med" len="med"/>
          </a:ln>
        </p:spPr>
      </p:cxnSp>
      <p:sp>
        <p:nvSpPr>
          <p:cNvPr id="838" name="Google Shape;838;p101"/>
          <p:cNvSpPr txBox="1"/>
          <p:nvPr/>
        </p:nvSpPr>
        <p:spPr>
          <a:xfrm>
            <a:off x="2956425" y="2851850"/>
            <a:ext cx="2177100" cy="366900"/>
          </a:xfrm>
          <a:prstGeom prst="rect">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Calibri"/>
                <a:ea typeface="Calibri"/>
                <a:cs typeface="Calibri"/>
                <a:sym typeface="Calibri"/>
              </a:rPr>
              <a:t>DESIRED LONG TERM IMPACT</a:t>
            </a:r>
            <a:endParaRPr sz="1300" b="1">
              <a:solidFill>
                <a:schemeClr val="lt1"/>
              </a:solidFill>
              <a:latin typeface="Calibri"/>
              <a:ea typeface="Calibri"/>
              <a:cs typeface="Calibri"/>
              <a:sym typeface="Calibri"/>
            </a:endParaRPr>
          </a:p>
        </p:txBody>
      </p:sp>
      <p:sp>
        <p:nvSpPr>
          <p:cNvPr id="839" name="Google Shape;839;p101"/>
          <p:cNvSpPr txBox="1"/>
          <p:nvPr/>
        </p:nvSpPr>
        <p:spPr>
          <a:xfrm>
            <a:off x="2956425" y="3296950"/>
            <a:ext cx="2774700" cy="1539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3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840" name="Google Shape;840;p101"/>
          <p:cNvSpPr txBox="1"/>
          <p:nvPr/>
        </p:nvSpPr>
        <p:spPr>
          <a:xfrm>
            <a:off x="5851876" y="3296950"/>
            <a:ext cx="2862300" cy="1523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841" name="Google Shape;841;p101"/>
          <p:cNvSpPr txBox="1"/>
          <p:nvPr/>
        </p:nvSpPr>
        <p:spPr>
          <a:xfrm>
            <a:off x="404025" y="225125"/>
            <a:ext cx="2061300" cy="42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latin typeface="Calibri"/>
                <a:ea typeface="Calibri"/>
                <a:cs typeface="Calibri"/>
                <a:sym typeface="Calibri"/>
              </a:rPr>
              <a:t>[School District]</a:t>
            </a:r>
            <a:endParaRPr sz="1200" b="1">
              <a:solidFill>
                <a:schemeClr val="dk1"/>
              </a:solidFill>
              <a:latin typeface="Calibri"/>
              <a:ea typeface="Calibri"/>
              <a:cs typeface="Calibri"/>
              <a:sym typeface="Calibri"/>
            </a:endParaRPr>
          </a:p>
        </p:txBody>
      </p:sp>
      <p:sp>
        <p:nvSpPr>
          <p:cNvPr id="842" name="Google Shape;842;p101"/>
          <p:cNvSpPr txBox="1"/>
          <p:nvPr/>
        </p:nvSpPr>
        <p:spPr>
          <a:xfrm>
            <a:off x="2553950" y="225000"/>
            <a:ext cx="6112500" cy="4236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Equity Transformation Cycle: [Our Problem of Practice]</a:t>
            </a:r>
            <a:endParaRPr sz="1500" b="1">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102"/>
          <p:cNvSpPr txBox="1"/>
          <p:nvPr/>
        </p:nvSpPr>
        <p:spPr>
          <a:xfrm>
            <a:off x="424688" y="1125600"/>
            <a:ext cx="2390700" cy="1523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848" name="Google Shape;848;p102"/>
          <p:cNvSpPr txBox="1"/>
          <p:nvPr/>
        </p:nvSpPr>
        <p:spPr>
          <a:xfrm>
            <a:off x="2956425" y="1125600"/>
            <a:ext cx="2742900" cy="1523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849" name="Google Shape;849;p102"/>
          <p:cNvSpPr txBox="1"/>
          <p:nvPr/>
        </p:nvSpPr>
        <p:spPr>
          <a:xfrm>
            <a:off x="424700" y="2851850"/>
            <a:ext cx="2390700" cy="2031900"/>
          </a:xfrm>
          <a:prstGeom prst="rect">
            <a:avLst/>
          </a:prstGeom>
          <a:solidFill>
            <a:srgbClr val="CC4125"/>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rgbClr val="FFFFFF"/>
                </a:solidFill>
              </a:rPr>
              <a:t>WHAT INVISIBLE MENTAL MODELS may be shaping the outcomes we currently have?</a:t>
            </a:r>
            <a:endParaRPr sz="1200" b="1">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p:txBody>
      </p:sp>
      <p:sp>
        <p:nvSpPr>
          <p:cNvPr id="850" name="Google Shape;850;p102"/>
          <p:cNvSpPr txBox="1"/>
          <p:nvPr/>
        </p:nvSpPr>
        <p:spPr>
          <a:xfrm>
            <a:off x="424700" y="703650"/>
            <a:ext cx="1625400" cy="366900"/>
          </a:xfrm>
          <a:prstGeom prst="rect">
            <a:avLst/>
          </a:prstGeom>
          <a:solidFill>
            <a:srgbClr val="99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lt1"/>
                </a:solidFill>
                <a:latin typeface="Calibri"/>
                <a:ea typeface="Calibri"/>
                <a:cs typeface="Calibri"/>
                <a:sym typeface="Calibri"/>
              </a:rPr>
              <a:t>ENTRY POINTS</a:t>
            </a:r>
            <a:endParaRPr sz="1800" b="1">
              <a:solidFill>
                <a:schemeClr val="lt1"/>
              </a:solidFill>
              <a:latin typeface="Calibri"/>
              <a:ea typeface="Calibri"/>
              <a:cs typeface="Calibri"/>
              <a:sym typeface="Calibri"/>
            </a:endParaRPr>
          </a:p>
        </p:txBody>
      </p:sp>
      <p:sp>
        <p:nvSpPr>
          <p:cNvPr id="851" name="Google Shape;851;p102"/>
          <p:cNvSpPr txBox="1"/>
          <p:nvPr/>
        </p:nvSpPr>
        <p:spPr>
          <a:xfrm>
            <a:off x="2050013" y="703650"/>
            <a:ext cx="7653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852" name="Google Shape;852;p102"/>
          <p:cNvCxnSpPr/>
          <p:nvPr/>
        </p:nvCxnSpPr>
        <p:spPr>
          <a:xfrm rot="10800000" flipH="1">
            <a:off x="2165388" y="889725"/>
            <a:ext cx="597600" cy="8100"/>
          </a:xfrm>
          <a:prstGeom prst="straightConnector1">
            <a:avLst/>
          </a:prstGeom>
          <a:noFill/>
          <a:ln w="38100" cap="flat" cmpd="sng">
            <a:solidFill>
              <a:schemeClr val="lt1"/>
            </a:solidFill>
            <a:prstDash val="solid"/>
            <a:round/>
            <a:headEnd type="none" w="med" len="med"/>
            <a:tailEnd type="triangle" w="med" len="med"/>
          </a:ln>
        </p:spPr>
      </p:cxnSp>
      <p:sp>
        <p:nvSpPr>
          <p:cNvPr id="853" name="Google Shape;853;p102"/>
          <p:cNvSpPr txBox="1"/>
          <p:nvPr/>
        </p:nvSpPr>
        <p:spPr>
          <a:xfrm>
            <a:off x="4934113" y="703650"/>
            <a:ext cx="7653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854" name="Google Shape;854;p102"/>
          <p:cNvCxnSpPr/>
          <p:nvPr/>
        </p:nvCxnSpPr>
        <p:spPr>
          <a:xfrm rot="10800000" flipH="1">
            <a:off x="5038963" y="889725"/>
            <a:ext cx="597600" cy="8100"/>
          </a:xfrm>
          <a:prstGeom prst="straightConnector1">
            <a:avLst/>
          </a:prstGeom>
          <a:noFill/>
          <a:ln w="38100" cap="flat" cmpd="sng">
            <a:solidFill>
              <a:schemeClr val="lt1"/>
            </a:solidFill>
            <a:prstDash val="solid"/>
            <a:round/>
            <a:headEnd type="none" w="med" len="med"/>
            <a:tailEnd type="triangle" w="med" len="med"/>
          </a:ln>
        </p:spPr>
      </p:cxnSp>
      <p:sp>
        <p:nvSpPr>
          <p:cNvPr id="855" name="Google Shape;855;p102"/>
          <p:cNvSpPr txBox="1"/>
          <p:nvPr/>
        </p:nvSpPr>
        <p:spPr>
          <a:xfrm>
            <a:off x="2956425" y="703650"/>
            <a:ext cx="1977600" cy="36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lt1"/>
                </a:solidFill>
                <a:latin typeface="Calibri"/>
                <a:ea typeface="Calibri"/>
                <a:cs typeface="Calibri"/>
                <a:sym typeface="Calibri"/>
              </a:rPr>
              <a:t>STRATEGIES</a:t>
            </a:r>
            <a:endParaRPr sz="1800" b="1">
              <a:solidFill>
                <a:schemeClr val="lt1"/>
              </a:solidFill>
              <a:latin typeface="Calibri"/>
              <a:ea typeface="Calibri"/>
              <a:cs typeface="Calibri"/>
              <a:sym typeface="Calibri"/>
            </a:endParaRPr>
          </a:p>
        </p:txBody>
      </p:sp>
      <p:sp>
        <p:nvSpPr>
          <p:cNvPr id="856" name="Google Shape;856;p102"/>
          <p:cNvSpPr txBox="1"/>
          <p:nvPr/>
        </p:nvSpPr>
        <p:spPr>
          <a:xfrm>
            <a:off x="7945025" y="710325"/>
            <a:ext cx="7653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857" name="Google Shape;857;p102"/>
          <p:cNvCxnSpPr/>
          <p:nvPr/>
        </p:nvCxnSpPr>
        <p:spPr>
          <a:xfrm rot="10800000" flipH="1">
            <a:off x="8055200" y="889725"/>
            <a:ext cx="597600" cy="8100"/>
          </a:xfrm>
          <a:prstGeom prst="straightConnector1">
            <a:avLst/>
          </a:prstGeom>
          <a:noFill/>
          <a:ln w="38100" cap="flat" cmpd="sng">
            <a:solidFill>
              <a:schemeClr val="lt1"/>
            </a:solidFill>
            <a:prstDash val="solid"/>
            <a:round/>
            <a:headEnd type="none" w="med" len="med"/>
            <a:tailEnd type="triangle" w="med" len="med"/>
          </a:ln>
        </p:spPr>
      </p:cxnSp>
      <p:sp>
        <p:nvSpPr>
          <p:cNvPr id="858" name="Google Shape;858;p102"/>
          <p:cNvSpPr txBox="1"/>
          <p:nvPr/>
        </p:nvSpPr>
        <p:spPr>
          <a:xfrm>
            <a:off x="5851313" y="710325"/>
            <a:ext cx="2108400" cy="366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Calibri"/>
                <a:ea typeface="Calibri"/>
                <a:cs typeface="Calibri"/>
                <a:sym typeface="Calibri"/>
              </a:rPr>
              <a:t>SHORT TERM OUTCOMES</a:t>
            </a:r>
            <a:endParaRPr b="1">
              <a:solidFill>
                <a:schemeClr val="lt1"/>
              </a:solidFill>
              <a:latin typeface="Calibri"/>
              <a:ea typeface="Calibri"/>
              <a:cs typeface="Calibri"/>
              <a:sym typeface="Calibri"/>
            </a:endParaRPr>
          </a:p>
        </p:txBody>
      </p:sp>
      <p:sp>
        <p:nvSpPr>
          <p:cNvPr id="859" name="Google Shape;859;p102"/>
          <p:cNvSpPr txBox="1"/>
          <p:nvPr/>
        </p:nvSpPr>
        <p:spPr>
          <a:xfrm>
            <a:off x="5851325" y="1125600"/>
            <a:ext cx="2862300" cy="1523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860" name="Google Shape;860;p102"/>
          <p:cNvSpPr txBox="1"/>
          <p:nvPr/>
        </p:nvSpPr>
        <p:spPr>
          <a:xfrm>
            <a:off x="7954000" y="2851850"/>
            <a:ext cx="7653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861" name="Google Shape;861;p102"/>
          <p:cNvCxnSpPr/>
          <p:nvPr/>
        </p:nvCxnSpPr>
        <p:spPr>
          <a:xfrm rot="10800000">
            <a:off x="8006500" y="3023300"/>
            <a:ext cx="660300" cy="2100"/>
          </a:xfrm>
          <a:prstGeom prst="straightConnector1">
            <a:avLst/>
          </a:prstGeom>
          <a:noFill/>
          <a:ln w="38100" cap="flat" cmpd="sng">
            <a:solidFill>
              <a:schemeClr val="lt1"/>
            </a:solidFill>
            <a:prstDash val="solid"/>
            <a:round/>
            <a:headEnd type="none" w="med" len="med"/>
            <a:tailEnd type="triangle" w="med" len="med"/>
          </a:ln>
        </p:spPr>
      </p:cxnSp>
      <p:sp>
        <p:nvSpPr>
          <p:cNvPr id="862" name="Google Shape;862;p102"/>
          <p:cNvSpPr txBox="1"/>
          <p:nvPr/>
        </p:nvSpPr>
        <p:spPr>
          <a:xfrm>
            <a:off x="5845650" y="2851850"/>
            <a:ext cx="2108400" cy="366900"/>
          </a:xfrm>
          <a:prstGeom prst="rect">
            <a:avLst/>
          </a:prstGeom>
          <a:solidFill>
            <a:srgbClr val="7DCB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Calibri"/>
                <a:ea typeface="Calibri"/>
                <a:cs typeface="Calibri"/>
                <a:sym typeface="Calibri"/>
              </a:rPr>
              <a:t>INTERMEDIATE OUTCOMES</a:t>
            </a:r>
            <a:endParaRPr sz="1300" b="1">
              <a:solidFill>
                <a:schemeClr val="lt1"/>
              </a:solidFill>
              <a:latin typeface="Calibri"/>
              <a:ea typeface="Calibri"/>
              <a:cs typeface="Calibri"/>
              <a:sym typeface="Calibri"/>
            </a:endParaRPr>
          </a:p>
        </p:txBody>
      </p:sp>
      <p:sp>
        <p:nvSpPr>
          <p:cNvPr id="863" name="Google Shape;863;p102"/>
          <p:cNvSpPr txBox="1"/>
          <p:nvPr/>
        </p:nvSpPr>
        <p:spPr>
          <a:xfrm>
            <a:off x="5099300" y="2851850"/>
            <a:ext cx="6318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864" name="Google Shape;864;p102"/>
          <p:cNvCxnSpPr/>
          <p:nvPr/>
        </p:nvCxnSpPr>
        <p:spPr>
          <a:xfrm flipH="1">
            <a:off x="5181133" y="3025400"/>
            <a:ext cx="500700" cy="11700"/>
          </a:xfrm>
          <a:prstGeom prst="straightConnector1">
            <a:avLst/>
          </a:prstGeom>
          <a:noFill/>
          <a:ln w="38100" cap="flat" cmpd="sng">
            <a:solidFill>
              <a:schemeClr val="lt1"/>
            </a:solidFill>
            <a:prstDash val="solid"/>
            <a:round/>
            <a:headEnd type="none" w="med" len="med"/>
            <a:tailEnd type="triangle" w="med" len="med"/>
          </a:ln>
        </p:spPr>
      </p:cxnSp>
      <p:sp>
        <p:nvSpPr>
          <p:cNvPr id="865" name="Google Shape;865;p102"/>
          <p:cNvSpPr txBox="1"/>
          <p:nvPr/>
        </p:nvSpPr>
        <p:spPr>
          <a:xfrm>
            <a:off x="2956425" y="2851850"/>
            <a:ext cx="2177100" cy="366900"/>
          </a:xfrm>
          <a:prstGeom prst="rect">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Calibri"/>
                <a:ea typeface="Calibri"/>
                <a:cs typeface="Calibri"/>
                <a:sym typeface="Calibri"/>
              </a:rPr>
              <a:t>DESIRED LONG TERM IMPACT</a:t>
            </a:r>
            <a:endParaRPr sz="1300" b="1">
              <a:solidFill>
                <a:schemeClr val="lt1"/>
              </a:solidFill>
              <a:latin typeface="Calibri"/>
              <a:ea typeface="Calibri"/>
              <a:cs typeface="Calibri"/>
              <a:sym typeface="Calibri"/>
            </a:endParaRPr>
          </a:p>
        </p:txBody>
      </p:sp>
      <p:sp>
        <p:nvSpPr>
          <p:cNvPr id="866" name="Google Shape;866;p102"/>
          <p:cNvSpPr txBox="1"/>
          <p:nvPr/>
        </p:nvSpPr>
        <p:spPr>
          <a:xfrm>
            <a:off x="2956425" y="3296950"/>
            <a:ext cx="2774700" cy="1539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3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867" name="Google Shape;867;p102"/>
          <p:cNvSpPr txBox="1"/>
          <p:nvPr/>
        </p:nvSpPr>
        <p:spPr>
          <a:xfrm>
            <a:off x="5851876" y="3296950"/>
            <a:ext cx="2862300" cy="1523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868" name="Google Shape;868;p102"/>
          <p:cNvSpPr txBox="1"/>
          <p:nvPr/>
        </p:nvSpPr>
        <p:spPr>
          <a:xfrm>
            <a:off x="404025" y="225125"/>
            <a:ext cx="2061300" cy="42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latin typeface="Calibri"/>
                <a:ea typeface="Calibri"/>
                <a:cs typeface="Calibri"/>
                <a:sym typeface="Calibri"/>
              </a:rPr>
              <a:t>[School District]</a:t>
            </a:r>
            <a:endParaRPr sz="1200" b="1">
              <a:solidFill>
                <a:schemeClr val="dk1"/>
              </a:solidFill>
              <a:latin typeface="Calibri"/>
              <a:ea typeface="Calibri"/>
              <a:cs typeface="Calibri"/>
              <a:sym typeface="Calibri"/>
            </a:endParaRPr>
          </a:p>
        </p:txBody>
      </p:sp>
      <p:sp>
        <p:nvSpPr>
          <p:cNvPr id="869" name="Google Shape;869;p102"/>
          <p:cNvSpPr txBox="1"/>
          <p:nvPr/>
        </p:nvSpPr>
        <p:spPr>
          <a:xfrm>
            <a:off x="2553950" y="225000"/>
            <a:ext cx="6112500" cy="4236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Equity Transformation Cycle: [Our Problem of Practice]</a:t>
            </a:r>
            <a:endParaRPr sz="1500" b="1">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103"/>
          <p:cNvSpPr txBox="1"/>
          <p:nvPr/>
        </p:nvSpPr>
        <p:spPr>
          <a:xfrm>
            <a:off x="424688" y="1125600"/>
            <a:ext cx="2390700" cy="1523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875" name="Google Shape;875;p103"/>
          <p:cNvSpPr txBox="1"/>
          <p:nvPr/>
        </p:nvSpPr>
        <p:spPr>
          <a:xfrm>
            <a:off x="2956425" y="1125600"/>
            <a:ext cx="2742900" cy="1523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876" name="Google Shape;876;p103"/>
          <p:cNvSpPr txBox="1"/>
          <p:nvPr/>
        </p:nvSpPr>
        <p:spPr>
          <a:xfrm>
            <a:off x="424700" y="2851850"/>
            <a:ext cx="2390700" cy="2031900"/>
          </a:xfrm>
          <a:prstGeom prst="rect">
            <a:avLst/>
          </a:prstGeom>
          <a:solidFill>
            <a:srgbClr val="CC4125"/>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rgbClr val="FFFFFF"/>
                </a:solidFill>
              </a:rPr>
              <a:t>WHAT INVISIBLE MENTAL MODELS may be shaping the outcomes we currently have?</a:t>
            </a:r>
            <a:endParaRPr sz="1200" b="1">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p:txBody>
      </p:sp>
      <p:sp>
        <p:nvSpPr>
          <p:cNvPr id="877" name="Google Shape;877;p103"/>
          <p:cNvSpPr txBox="1"/>
          <p:nvPr/>
        </p:nvSpPr>
        <p:spPr>
          <a:xfrm>
            <a:off x="424700" y="703650"/>
            <a:ext cx="1625400" cy="366900"/>
          </a:xfrm>
          <a:prstGeom prst="rect">
            <a:avLst/>
          </a:prstGeom>
          <a:solidFill>
            <a:srgbClr val="99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lt1"/>
                </a:solidFill>
                <a:latin typeface="Calibri"/>
                <a:ea typeface="Calibri"/>
                <a:cs typeface="Calibri"/>
                <a:sym typeface="Calibri"/>
              </a:rPr>
              <a:t>ENTRY POINTS</a:t>
            </a:r>
            <a:endParaRPr sz="1800" b="1">
              <a:solidFill>
                <a:schemeClr val="lt1"/>
              </a:solidFill>
              <a:latin typeface="Calibri"/>
              <a:ea typeface="Calibri"/>
              <a:cs typeface="Calibri"/>
              <a:sym typeface="Calibri"/>
            </a:endParaRPr>
          </a:p>
        </p:txBody>
      </p:sp>
      <p:sp>
        <p:nvSpPr>
          <p:cNvPr id="878" name="Google Shape;878;p103"/>
          <p:cNvSpPr txBox="1"/>
          <p:nvPr/>
        </p:nvSpPr>
        <p:spPr>
          <a:xfrm>
            <a:off x="2050013" y="703650"/>
            <a:ext cx="7653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879" name="Google Shape;879;p103"/>
          <p:cNvCxnSpPr/>
          <p:nvPr/>
        </p:nvCxnSpPr>
        <p:spPr>
          <a:xfrm rot="10800000" flipH="1">
            <a:off x="2165388" y="889725"/>
            <a:ext cx="597600" cy="8100"/>
          </a:xfrm>
          <a:prstGeom prst="straightConnector1">
            <a:avLst/>
          </a:prstGeom>
          <a:noFill/>
          <a:ln w="38100" cap="flat" cmpd="sng">
            <a:solidFill>
              <a:schemeClr val="lt1"/>
            </a:solidFill>
            <a:prstDash val="solid"/>
            <a:round/>
            <a:headEnd type="none" w="med" len="med"/>
            <a:tailEnd type="triangle" w="med" len="med"/>
          </a:ln>
        </p:spPr>
      </p:cxnSp>
      <p:sp>
        <p:nvSpPr>
          <p:cNvPr id="880" name="Google Shape;880;p103"/>
          <p:cNvSpPr txBox="1"/>
          <p:nvPr/>
        </p:nvSpPr>
        <p:spPr>
          <a:xfrm>
            <a:off x="4934113" y="703650"/>
            <a:ext cx="7653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881" name="Google Shape;881;p103"/>
          <p:cNvCxnSpPr/>
          <p:nvPr/>
        </p:nvCxnSpPr>
        <p:spPr>
          <a:xfrm rot="10800000" flipH="1">
            <a:off x="5038963" y="889725"/>
            <a:ext cx="597600" cy="8100"/>
          </a:xfrm>
          <a:prstGeom prst="straightConnector1">
            <a:avLst/>
          </a:prstGeom>
          <a:noFill/>
          <a:ln w="38100" cap="flat" cmpd="sng">
            <a:solidFill>
              <a:schemeClr val="lt1"/>
            </a:solidFill>
            <a:prstDash val="solid"/>
            <a:round/>
            <a:headEnd type="none" w="med" len="med"/>
            <a:tailEnd type="triangle" w="med" len="med"/>
          </a:ln>
        </p:spPr>
      </p:cxnSp>
      <p:sp>
        <p:nvSpPr>
          <p:cNvPr id="882" name="Google Shape;882;p103"/>
          <p:cNvSpPr txBox="1"/>
          <p:nvPr/>
        </p:nvSpPr>
        <p:spPr>
          <a:xfrm>
            <a:off x="2956425" y="703650"/>
            <a:ext cx="1977600" cy="36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lt1"/>
                </a:solidFill>
                <a:latin typeface="Calibri"/>
                <a:ea typeface="Calibri"/>
                <a:cs typeface="Calibri"/>
                <a:sym typeface="Calibri"/>
              </a:rPr>
              <a:t>STRATEGIES</a:t>
            </a:r>
            <a:endParaRPr sz="1800" b="1">
              <a:solidFill>
                <a:schemeClr val="lt1"/>
              </a:solidFill>
              <a:latin typeface="Calibri"/>
              <a:ea typeface="Calibri"/>
              <a:cs typeface="Calibri"/>
              <a:sym typeface="Calibri"/>
            </a:endParaRPr>
          </a:p>
        </p:txBody>
      </p:sp>
      <p:sp>
        <p:nvSpPr>
          <p:cNvPr id="883" name="Google Shape;883;p103"/>
          <p:cNvSpPr txBox="1"/>
          <p:nvPr/>
        </p:nvSpPr>
        <p:spPr>
          <a:xfrm>
            <a:off x="7945025" y="710325"/>
            <a:ext cx="7653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884" name="Google Shape;884;p103"/>
          <p:cNvCxnSpPr/>
          <p:nvPr/>
        </p:nvCxnSpPr>
        <p:spPr>
          <a:xfrm rot="10800000" flipH="1">
            <a:off x="8055200" y="889725"/>
            <a:ext cx="597600" cy="8100"/>
          </a:xfrm>
          <a:prstGeom prst="straightConnector1">
            <a:avLst/>
          </a:prstGeom>
          <a:noFill/>
          <a:ln w="38100" cap="flat" cmpd="sng">
            <a:solidFill>
              <a:schemeClr val="lt1"/>
            </a:solidFill>
            <a:prstDash val="solid"/>
            <a:round/>
            <a:headEnd type="none" w="med" len="med"/>
            <a:tailEnd type="triangle" w="med" len="med"/>
          </a:ln>
        </p:spPr>
      </p:cxnSp>
      <p:sp>
        <p:nvSpPr>
          <p:cNvPr id="885" name="Google Shape;885;p103"/>
          <p:cNvSpPr txBox="1"/>
          <p:nvPr/>
        </p:nvSpPr>
        <p:spPr>
          <a:xfrm>
            <a:off x="5851313" y="710325"/>
            <a:ext cx="2108400" cy="366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Calibri"/>
                <a:ea typeface="Calibri"/>
                <a:cs typeface="Calibri"/>
                <a:sym typeface="Calibri"/>
              </a:rPr>
              <a:t>SHORT TERM OUTCOMES</a:t>
            </a:r>
            <a:endParaRPr b="1">
              <a:solidFill>
                <a:schemeClr val="lt1"/>
              </a:solidFill>
              <a:latin typeface="Calibri"/>
              <a:ea typeface="Calibri"/>
              <a:cs typeface="Calibri"/>
              <a:sym typeface="Calibri"/>
            </a:endParaRPr>
          </a:p>
        </p:txBody>
      </p:sp>
      <p:sp>
        <p:nvSpPr>
          <p:cNvPr id="886" name="Google Shape;886;p103"/>
          <p:cNvSpPr txBox="1"/>
          <p:nvPr/>
        </p:nvSpPr>
        <p:spPr>
          <a:xfrm>
            <a:off x="5851325" y="1125600"/>
            <a:ext cx="2862300" cy="1523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887" name="Google Shape;887;p103"/>
          <p:cNvSpPr txBox="1"/>
          <p:nvPr/>
        </p:nvSpPr>
        <p:spPr>
          <a:xfrm>
            <a:off x="7954000" y="2851850"/>
            <a:ext cx="7653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888" name="Google Shape;888;p103"/>
          <p:cNvCxnSpPr/>
          <p:nvPr/>
        </p:nvCxnSpPr>
        <p:spPr>
          <a:xfrm rot="10800000">
            <a:off x="8006500" y="3023300"/>
            <a:ext cx="660300" cy="2100"/>
          </a:xfrm>
          <a:prstGeom prst="straightConnector1">
            <a:avLst/>
          </a:prstGeom>
          <a:noFill/>
          <a:ln w="38100" cap="flat" cmpd="sng">
            <a:solidFill>
              <a:schemeClr val="lt1"/>
            </a:solidFill>
            <a:prstDash val="solid"/>
            <a:round/>
            <a:headEnd type="none" w="med" len="med"/>
            <a:tailEnd type="triangle" w="med" len="med"/>
          </a:ln>
        </p:spPr>
      </p:cxnSp>
      <p:sp>
        <p:nvSpPr>
          <p:cNvPr id="889" name="Google Shape;889;p103"/>
          <p:cNvSpPr txBox="1"/>
          <p:nvPr/>
        </p:nvSpPr>
        <p:spPr>
          <a:xfrm>
            <a:off x="5845650" y="2851850"/>
            <a:ext cx="2108400" cy="366900"/>
          </a:xfrm>
          <a:prstGeom prst="rect">
            <a:avLst/>
          </a:prstGeom>
          <a:solidFill>
            <a:srgbClr val="7DCB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Calibri"/>
                <a:ea typeface="Calibri"/>
                <a:cs typeface="Calibri"/>
                <a:sym typeface="Calibri"/>
              </a:rPr>
              <a:t>INTERMEDIATE OUTCOMES</a:t>
            </a:r>
            <a:endParaRPr sz="1300" b="1">
              <a:solidFill>
                <a:schemeClr val="lt1"/>
              </a:solidFill>
              <a:latin typeface="Calibri"/>
              <a:ea typeface="Calibri"/>
              <a:cs typeface="Calibri"/>
              <a:sym typeface="Calibri"/>
            </a:endParaRPr>
          </a:p>
        </p:txBody>
      </p:sp>
      <p:sp>
        <p:nvSpPr>
          <p:cNvPr id="890" name="Google Shape;890;p103"/>
          <p:cNvSpPr txBox="1"/>
          <p:nvPr/>
        </p:nvSpPr>
        <p:spPr>
          <a:xfrm>
            <a:off x="5099300" y="2851850"/>
            <a:ext cx="6318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891" name="Google Shape;891;p103"/>
          <p:cNvCxnSpPr/>
          <p:nvPr/>
        </p:nvCxnSpPr>
        <p:spPr>
          <a:xfrm flipH="1">
            <a:off x="5181133" y="3025400"/>
            <a:ext cx="500700" cy="11700"/>
          </a:xfrm>
          <a:prstGeom prst="straightConnector1">
            <a:avLst/>
          </a:prstGeom>
          <a:noFill/>
          <a:ln w="38100" cap="flat" cmpd="sng">
            <a:solidFill>
              <a:schemeClr val="lt1"/>
            </a:solidFill>
            <a:prstDash val="solid"/>
            <a:round/>
            <a:headEnd type="none" w="med" len="med"/>
            <a:tailEnd type="triangle" w="med" len="med"/>
          </a:ln>
        </p:spPr>
      </p:cxnSp>
      <p:sp>
        <p:nvSpPr>
          <p:cNvPr id="892" name="Google Shape;892;p103"/>
          <p:cNvSpPr txBox="1"/>
          <p:nvPr/>
        </p:nvSpPr>
        <p:spPr>
          <a:xfrm>
            <a:off x="2956425" y="2851850"/>
            <a:ext cx="2177100" cy="366900"/>
          </a:xfrm>
          <a:prstGeom prst="rect">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Calibri"/>
                <a:ea typeface="Calibri"/>
                <a:cs typeface="Calibri"/>
                <a:sym typeface="Calibri"/>
              </a:rPr>
              <a:t>DESIRED LONG TERM IMPACT</a:t>
            </a:r>
            <a:endParaRPr sz="1300" b="1">
              <a:solidFill>
                <a:schemeClr val="lt1"/>
              </a:solidFill>
              <a:latin typeface="Calibri"/>
              <a:ea typeface="Calibri"/>
              <a:cs typeface="Calibri"/>
              <a:sym typeface="Calibri"/>
            </a:endParaRPr>
          </a:p>
        </p:txBody>
      </p:sp>
      <p:sp>
        <p:nvSpPr>
          <p:cNvPr id="893" name="Google Shape;893;p103"/>
          <p:cNvSpPr txBox="1"/>
          <p:nvPr/>
        </p:nvSpPr>
        <p:spPr>
          <a:xfrm>
            <a:off x="2956425" y="3296950"/>
            <a:ext cx="2774700" cy="1539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3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894" name="Google Shape;894;p103"/>
          <p:cNvSpPr txBox="1"/>
          <p:nvPr/>
        </p:nvSpPr>
        <p:spPr>
          <a:xfrm>
            <a:off x="5851876" y="3296950"/>
            <a:ext cx="2862300" cy="1523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895" name="Google Shape;895;p103"/>
          <p:cNvSpPr txBox="1"/>
          <p:nvPr/>
        </p:nvSpPr>
        <p:spPr>
          <a:xfrm>
            <a:off x="404025" y="225125"/>
            <a:ext cx="2061300" cy="42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latin typeface="Calibri"/>
                <a:ea typeface="Calibri"/>
                <a:cs typeface="Calibri"/>
                <a:sym typeface="Calibri"/>
              </a:rPr>
              <a:t>[School District]</a:t>
            </a:r>
            <a:endParaRPr sz="1200" b="1">
              <a:solidFill>
                <a:schemeClr val="dk1"/>
              </a:solidFill>
              <a:latin typeface="Calibri"/>
              <a:ea typeface="Calibri"/>
              <a:cs typeface="Calibri"/>
              <a:sym typeface="Calibri"/>
            </a:endParaRPr>
          </a:p>
        </p:txBody>
      </p:sp>
      <p:sp>
        <p:nvSpPr>
          <p:cNvPr id="896" name="Google Shape;896;p103"/>
          <p:cNvSpPr txBox="1"/>
          <p:nvPr/>
        </p:nvSpPr>
        <p:spPr>
          <a:xfrm>
            <a:off x="2553950" y="225000"/>
            <a:ext cx="6112500" cy="4236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Equity Transformation Cycle: [Our Problem of Practice]</a:t>
            </a:r>
            <a:endParaRPr sz="1500" b="1">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86"/>
          <p:cNvSpPr txBox="1">
            <a:spLocks noGrp="1"/>
          </p:cNvSpPr>
          <p:nvPr>
            <p:ph type="ctrTitle"/>
          </p:nvPr>
        </p:nvSpPr>
        <p:spPr>
          <a:xfrm>
            <a:off x="1006950" y="752975"/>
            <a:ext cx="71301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6900"/>
              <a:t>TAPP Work Session</a:t>
            </a:r>
            <a:endParaRPr sz="6900"/>
          </a:p>
        </p:txBody>
      </p:sp>
      <p:sp>
        <p:nvSpPr>
          <p:cNvPr id="569" name="Google Shape;569;p86"/>
          <p:cNvSpPr txBox="1">
            <a:spLocks noGrp="1"/>
          </p:cNvSpPr>
          <p:nvPr>
            <p:ph type="subTitle" idx="1"/>
          </p:nvPr>
        </p:nvSpPr>
        <p:spPr>
          <a:xfrm>
            <a:off x="1192100" y="3039213"/>
            <a:ext cx="6858000" cy="6603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 sz="3000"/>
              <a:t>from Root Causes to Systemic Change</a:t>
            </a:r>
            <a:endParaRPr sz="3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p104"/>
          <p:cNvSpPr txBox="1">
            <a:spLocks noGrp="1"/>
          </p:cNvSpPr>
          <p:nvPr>
            <p:ph type="body" idx="1"/>
          </p:nvPr>
        </p:nvSpPr>
        <p:spPr>
          <a:xfrm>
            <a:off x="6133700" y="1494450"/>
            <a:ext cx="2679300" cy="2154600"/>
          </a:xfrm>
          <a:prstGeom prst="rect">
            <a:avLst/>
          </a:prstGeom>
          <a:solidFill>
            <a:schemeClr val="lt2"/>
          </a:solidFill>
          <a:ln w="19050" cap="flat" cmpd="sng">
            <a:solidFill>
              <a:schemeClr val="dk1"/>
            </a:solidFill>
            <a:prstDash val="dash"/>
            <a:round/>
            <a:headEnd type="none" w="sm" len="sm"/>
            <a:tailEnd type="none" w="sm" len="sm"/>
          </a:ln>
        </p:spPr>
        <p:txBody>
          <a:bodyPr spcFirstLastPara="1" wrap="square" lIns="68575" tIns="34275" rIns="68575" bIns="34275" anchor="t" anchorCtr="0">
            <a:normAutofit/>
          </a:bodyPr>
          <a:lstStyle/>
          <a:p>
            <a:pPr marL="0" lvl="0" indent="0" algn="l" rtl="0">
              <a:spcBef>
                <a:spcPts val="800"/>
              </a:spcBef>
              <a:spcAft>
                <a:spcPts val="0"/>
              </a:spcAft>
              <a:buNone/>
            </a:pPr>
            <a:r>
              <a:rPr lang="en" sz="1600" b="1">
                <a:solidFill>
                  <a:schemeClr val="accent5"/>
                </a:solidFill>
              </a:rPr>
              <a:t>5 minutes</a:t>
            </a:r>
            <a:r>
              <a:rPr lang="en" sz="1600"/>
              <a:t> -</a:t>
            </a:r>
            <a:endParaRPr sz="1600"/>
          </a:p>
          <a:p>
            <a:pPr marL="0" lvl="0" indent="0" algn="l" rtl="0">
              <a:spcBef>
                <a:spcPts val="800"/>
              </a:spcBef>
              <a:spcAft>
                <a:spcPts val="0"/>
              </a:spcAft>
              <a:buNone/>
            </a:pPr>
            <a:r>
              <a:rPr lang="en" sz="1600"/>
              <a:t>Think about your Root Cause.</a:t>
            </a:r>
            <a:endParaRPr sz="1600"/>
          </a:p>
          <a:p>
            <a:pPr marL="0" lvl="0" indent="0" algn="l" rtl="0">
              <a:spcBef>
                <a:spcPts val="800"/>
              </a:spcBef>
              <a:spcAft>
                <a:spcPts val="0"/>
              </a:spcAft>
              <a:buNone/>
            </a:pPr>
            <a:r>
              <a:rPr lang="en" sz="1600"/>
              <a:t>Go back to your Iceberg Protocol reflections</a:t>
            </a:r>
            <a:r>
              <a:rPr lang="en" sz="1600" b="1"/>
              <a:t>.</a:t>
            </a:r>
            <a:endParaRPr sz="1600" b="1"/>
          </a:p>
          <a:p>
            <a:pPr marL="0" lvl="0" indent="0" algn="l" rtl="0">
              <a:spcBef>
                <a:spcPts val="800"/>
              </a:spcBef>
              <a:spcAft>
                <a:spcPts val="0"/>
              </a:spcAft>
              <a:buNone/>
            </a:pPr>
            <a:r>
              <a:rPr lang="en" sz="1600"/>
              <a:t>Re-read them, adding any additional reflections and </a:t>
            </a:r>
            <a:r>
              <a:rPr lang="en" sz="1600" i="1"/>
              <a:t>details</a:t>
            </a:r>
            <a:r>
              <a:rPr lang="en" sz="1600"/>
              <a:t> to them.</a:t>
            </a:r>
            <a:endParaRPr sz="1600"/>
          </a:p>
        </p:txBody>
      </p:sp>
      <p:pic>
        <p:nvPicPr>
          <p:cNvPr id="902" name="Google Shape;902;p104"/>
          <p:cNvPicPr preferRelativeResize="0"/>
          <p:nvPr/>
        </p:nvPicPr>
        <p:blipFill>
          <a:blip r:embed="rId3">
            <a:alphaModFix/>
          </a:blip>
          <a:stretch>
            <a:fillRect/>
          </a:stretch>
        </p:blipFill>
        <p:spPr>
          <a:xfrm>
            <a:off x="290200" y="1263725"/>
            <a:ext cx="5843500" cy="3653325"/>
          </a:xfrm>
          <a:prstGeom prst="rect">
            <a:avLst/>
          </a:prstGeom>
          <a:noFill/>
          <a:ln>
            <a:noFill/>
          </a:ln>
        </p:spPr>
      </p:pic>
      <p:sp>
        <p:nvSpPr>
          <p:cNvPr id="903" name="Google Shape;903;p104"/>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The Iceberg Protocol</a:t>
            </a:r>
            <a:endParaRPr/>
          </a:p>
        </p:txBody>
      </p:sp>
      <p:sp>
        <p:nvSpPr>
          <p:cNvPr id="904" name="Google Shape;904;p104"/>
          <p:cNvSpPr txBox="1"/>
          <p:nvPr/>
        </p:nvSpPr>
        <p:spPr>
          <a:xfrm>
            <a:off x="3706400" y="3366975"/>
            <a:ext cx="1133100" cy="24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chemeClr val="dk1"/>
                </a:solidFill>
                <a:latin typeface="Calibri"/>
                <a:ea typeface="Calibri"/>
                <a:cs typeface="Calibri"/>
                <a:sym typeface="Calibri"/>
              </a:rPr>
              <a:t>policies, procedures</a:t>
            </a:r>
            <a:endParaRPr sz="800" b="1">
              <a:solidFill>
                <a:schemeClr val="dk1"/>
              </a:solidFill>
              <a:latin typeface="Calibri"/>
              <a:ea typeface="Calibri"/>
              <a:cs typeface="Calibri"/>
              <a:sym typeface="Calibri"/>
            </a:endParaRPr>
          </a:p>
        </p:txBody>
      </p:sp>
      <p:sp>
        <p:nvSpPr>
          <p:cNvPr id="905" name="Google Shape;905;p104"/>
          <p:cNvSpPr txBox="1"/>
          <p:nvPr/>
        </p:nvSpPr>
        <p:spPr>
          <a:xfrm>
            <a:off x="4243900" y="4135500"/>
            <a:ext cx="1288800" cy="2421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dk1"/>
                </a:solidFill>
                <a:latin typeface="Calibri"/>
                <a:ea typeface="Calibri"/>
                <a:cs typeface="Calibri"/>
                <a:sym typeface="Calibri"/>
              </a:rPr>
              <a:t>supporting AI/AN+ students with positive attendance</a:t>
            </a:r>
            <a:endParaRPr sz="900" b="1">
              <a:solidFill>
                <a:schemeClr val="dk1"/>
              </a:solidFill>
              <a:latin typeface="Calibri"/>
              <a:ea typeface="Calibri"/>
              <a:cs typeface="Calibri"/>
              <a:sym typeface="Calibri"/>
            </a:endParaRPr>
          </a:p>
        </p:txBody>
      </p:sp>
      <p:sp>
        <p:nvSpPr>
          <p:cNvPr id="906" name="Google Shape;906;p104"/>
          <p:cNvSpPr/>
          <p:nvPr/>
        </p:nvSpPr>
        <p:spPr>
          <a:xfrm>
            <a:off x="145100" y="1342200"/>
            <a:ext cx="6150000" cy="3574800"/>
          </a:xfrm>
          <a:prstGeom prst="triangle">
            <a:avLst>
              <a:gd name="adj" fmla="val 49180"/>
            </a:avLst>
          </a:prstGeom>
          <a:noFill/>
          <a:ln w="762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pic>
        <p:nvPicPr>
          <p:cNvPr id="574" name="Google Shape;574;p87"/>
          <p:cNvPicPr preferRelativeResize="0"/>
          <p:nvPr/>
        </p:nvPicPr>
        <p:blipFill>
          <a:blip r:embed="rId3">
            <a:alphaModFix/>
          </a:blip>
          <a:stretch>
            <a:fillRect/>
          </a:stretch>
        </p:blipFill>
        <p:spPr>
          <a:xfrm>
            <a:off x="258913" y="301631"/>
            <a:ext cx="8626176" cy="1327443"/>
          </a:xfrm>
          <a:prstGeom prst="rect">
            <a:avLst/>
          </a:prstGeom>
          <a:noFill/>
          <a:ln>
            <a:noFill/>
          </a:ln>
        </p:spPr>
      </p:pic>
      <p:sp>
        <p:nvSpPr>
          <p:cNvPr id="575" name="Google Shape;575;p87"/>
          <p:cNvSpPr txBox="1"/>
          <p:nvPr/>
        </p:nvSpPr>
        <p:spPr>
          <a:xfrm>
            <a:off x="507725" y="1883300"/>
            <a:ext cx="8269800" cy="1654200"/>
          </a:xfrm>
          <a:prstGeom prst="rect">
            <a:avLst/>
          </a:prstGeom>
          <a:solidFill>
            <a:srgbClr val="E7F5F3"/>
          </a:solid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Calibri"/>
                <a:ea typeface="Calibri"/>
                <a:cs typeface="Calibri"/>
                <a:sym typeface="Calibri"/>
              </a:rPr>
              <a:t>Diving Back In - </a:t>
            </a:r>
            <a:endParaRPr sz="1800" b="1">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Open up the </a:t>
            </a:r>
            <a:r>
              <a:rPr lang="en" sz="1800" u="sng">
                <a:solidFill>
                  <a:schemeClr val="hlink"/>
                </a:solidFill>
                <a:latin typeface="Calibri"/>
                <a:ea typeface="Calibri"/>
                <a:cs typeface="Calibri"/>
                <a:sym typeface="Calibri"/>
                <a:hlinkClick r:id="rId4"/>
              </a:rPr>
              <a:t>Padlet</a:t>
            </a:r>
            <a:r>
              <a:rPr lang="en"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Re-read your Root Cause and the comments I have added to it.</a:t>
            </a: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Make any edits or adjustments to your Root Cause based on the feedback I have provided and any new insights you have gained since we last met.</a:t>
            </a:r>
            <a:endParaRPr sz="1800">
              <a:solidFill>
                <a:schemeClr val="dk1"/>
              </a:solidFill>
              <a:latin typeface="Calibri"/>
              <a:ea typeface="Calibri"/>
              <a:cs typeface="Calibri"/>
              <a:sym typeface="Calibri"/>
            </a:endParaRPr>
          </a:p>
        </p:txBody>
      </p:sp>
      <p:pic>
        <p:nvPicPr>
          <p:cNvPr id="576" name="Google Shape;576;p87"/>
          <p:cNvPicPr preferRelativeResize="0"/>
          <p:nvPr/>
        </p:nvPicPr>
        <p:blipFill>
          <a:blip r:embed="rId5">
            <a:alphaModFix/>
          </a:blip>
          <a:stretch>
            <a:fillRect/>
          </a:stretch>
        </p:blipFill>
        <p:spPr>
          <a:xfrm>
            <a:off x="6258150" y="3687000"/>
            <a:ext cx="2230050" cy="1167050"/>
          </a:xfrm>
          <a:prstGeom prst="rect">
            <a:avLst/>
          </a:prstGeom>
          <a:noFill/>
          <a:ln>
            <a:noFill/>
          </a:ln>
        </p:spPr>
      </p:pic>
      <p:sp>
        <p:nvSpPr>
          <p:cNvPr id="577" name="Google Shape;577;p87"/>
          <p:cNvSpPr/>
          <p:nvPr/>
        </p:nvSpPr>
        <p:spPr>
          <a:xfrm>
            <a:off x="7981000" y="3596900"/>
            <a:ext cx="646800" cy="5166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88"/>
          <p:cNvSpPr txBox="1">
            <a:spLocks noGrp="1"/>
          </p:cNvSpPr>
          <p:nvPr>
            <p:ph type="body" idx="1"/>
          </p:nvPr>
        </p:nvSpPr>
        <p:spPr>
          <a:xfrm>
            <a:off x="3887400" y="343275"/>
            <a:ext cx="4971900" cy="4349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1900"/>
              <a:t>The “Re-Imagine” and the “Move” stage of the Equity Transformation Cycle is where we start planning for our change idea and implementing it. </a:t>
            </a:r>
            <a:endParaRPr sz="1000"/>
          </a:p>
          <a:p>
            <a:pPr marL="0" lvl="0" indent="0" algn="l" rtl="0">
              <a:spcBef>
                <a:spcPts val="800"/>
              </a:spcBef>
              <a:spcAft>
                <a:spcPts val="0"/>
              </a:spcAft>
              <a:buNone/>
            </a:pPr>
            <a:r>
              <a:rPr lang="en" sz="1900"/>
              <a:t>Read page 88-92.</a:t>
            </a:r>
            <a:endParaRPr sz="1900"/>
          </a:p>
          <a:p>
            <a:pPr marL="0" lvl="0" indent="0" algn="l" rtl="0">
              <a:spcBef>
                <a:spcPts val="800"/>
              </a:spcBef>
              <a:spcAft>
                <a:spcPts val="0"/>
              </a:spcAft>
              <a:buNone/>
            </a:pPr>
            <a:r>
              <a:rPr lang="en" sz="1900"/>
              <a:t>As you read, think about your strengthened Root Cause.  Remind yourself of all of the Street Data you have collected from empathy interviews, surveys, 1:1 conversations, etc. Hold that in your mind.</a:t>
            </a:r>
            <a:endParaRPr sz="1900"/>
          </a:p>
          <a:p>
            <a:pPr marL="0" lvl="0" indent="0" algn="l" rtl="0">
              <a:lnSpc>
                <a:spcPct val="100000"/>
              </a:lnSpc>
              <a:spcBef>
                <a:spcPts val="0"/>
              </a:spcBef>
              <a:spcAft>
                <a:spcPts val="0"/>
              </a:spcAft>
              <a:buClr>
                <a:schemeClr val="dk1"/>
              </a:buClr>
              <a:buSzPts val="1100"/>
              <a:buFont typeface="Arial"/>
              <a:buNone/>
            </a:pPr>
            <a:endParaRPr sz="1900"/>
          </a:p>
          <a:p>
            <a:pPr marL="0" lvl="0" indent="0" algn="l" rtl="0">
              <a:lnSpc>
                <a:spcPct val="100000"/>
              </a:lnSpc>
              <a:spcBef>
                <a:spcPts val="0"/>
              </a:spcBef>
              <a:spcAft>
                <a:spcPts val="0"/>
              </a:spcAft>
              <a:buNone/>
            </a:pPr>
            <a:r>
              <a:rPr lang="en" sz="1900"/>
              <a:t>When you think about how you will address this root cause, ask yourself, “What are you trying to disrupt or build?” </a:t>
            </a:r>
            <a:endParaRPr sz="1900"/>
          </a:p>
        </p:txBody>
      </p:sp>
      <p:sp>
        <p:nvSpPr>
          <p:cNvPr id="583" name="Google Shape;583;p88"/>
          <p:cNvSpPr txBox="1">
            <a:spLocks noGrp="1"/>
          </p:cNvSpPr>
          <p:nvPr>
            <p:ph type="title"/>
          </p:nvPr>
        </p:nvSpPr>
        <p:spPr>
          <a:xfrm>
            <a:off x="502958" y="255084"/>
            <a:ext cx="2949000" cy="19005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sz="2600"/>
              <a:t>Uncover: The Mindset of Curiosity</a:t>
            </a:r>
            <a:endParaRPr sz="2600"/>
          </a:p>
        </p:txBody>
      </p:sp>
      <p:sp>
        <p:nvSpPr>
          <p:cNvPr id="584" name="Google Shape;584;p88"/>
          <p:cNvSpPr/>
          <p:nvPr/>
        </p:nvSpPr>
        <p:spPr>
          <a:xfrm>
            <a:off x="1100950" y="3813550"/>
            <a:ext cx="1468800" cy="5280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585" name="Google Shape;585;p88"/>
          <p:cNvSpPr/>
          <p:nvPr/>
        </p:nvSpPr>
        <p:spPr>
          <a:xfrm>
            <a:off x="604150" y="3342750"/>
            <a:ext cx="2523600" cy="12585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586" name="Google Shape;586;p88"/>
          <p:cNvPicPr preferRelativeResize="0"/>
          <p:nvPr/>
        </p:nvPicPr>
        <p:blipFill>
          <a:blip r:embed="rId3">
            <a:alphaModFix/>
          </a:blip>
          <a:stretch>
            <a:fillRect/>
          </a:stretch>
        </p:blipFill>
        <p:spPr>
          <a:xfrm>
            <a:off x="767475" y="2155578"/>
            <a:ext cx="2224996" cy="994713"/>
          </a:xfrm>
          <a:prstGeom prst="rect">
            <a:avLst/>
          </a:prstGeom>
          <a:noFill/>
          <a:ln>
            <a:noFill/>
          </a:ln>
        </p:spPr>
      </p:pic>
      <p:pic>
        <p:nvPicPr>
          <p:cNvPr id="587" name="Google Shape;587;p88"/>
          <p:cNvPicPr preferRelativeResize="0"/>
          <p:nvPr/>
        </p:nvPicPr>
        <p:blipFill>
          <a:blip r:embed="rId4">
            <a:alphaModFix/>
          </a:blip>
          <a:stretch>
            <a:fillRect/>
          </a:stretch>
        </p:blipFill>
        <p:spPr>
          <a:xfrm>
            <a:off x="708182" y="3472550"/>
            <a:ext cx="2284294" cy="994725"/>
          </a:xfrm>
          <a:prstGeom prst="rect">
            <a:avLst/>
          </a:prstGeom>
          <a:noFill/>
          <a:ln>
            <a:noFill/>
          </a:ln>
        </p:spPr>
      </p:pic>
      <p:pic>
        <p:nvPicPr>
          <p:cNvPr id="588" name="Google Shape;588;p88"/>
          <p:cNvPicPr preferRelativeResize="0"/>
          <p:nvPr/>
        </p:nvPicPr>
        <p:blipFill>
          <a:blip r:embed="rId5">
            <a:alphaModFix/>
          </a:blip>
          <a:stretch>
            <a:fillRect/>
          </a:stretch>
        </p:blipFill>
        <p:spPr>
          <a:xfrm>
            <a:off x="733272" y="1194549"/>
            <a:ext cx="2265347" cy="799225"/>
          </a:xfrm>
          <a:prstGeom prst="rect">
            <a:avLst/>
          </a:prstGeom>
          <a:noFill/>
          <a:ln>
            <a:noFill/>
          </a:ln>
        </p:spPr>
      </p:pic>
      <p:sp>
        <p:nvSpPr>
          <p:cNvPr id="589" name="Google Shape;589;p88"/>
          <p:cNvSpPr/>
          <p:nvPr/>
        </p:nvSpPr>
        <p:spPr>
          <a:xfrm>
            <a:off x="604150" y="1194550"/>
            <a:ext cx="2523600" cy="20484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pic>
        <p:nvPicPr>
          <p:cNvPr id="594" name="Google Shape;594;p89"/>
          <p:cNvPicPr preferRelativeResize="0"/>
          <p:nvPr/>
        </p:nvPicPr>
        <p:blipFill>
          <a:blip r:embed="rId3">
            <a:alphaModFix/>
          </a:blip>
          <a:stretch>
            <a:fillRect/>
          </a:stretch>
        </p:blipFill>
        <p:spPr>
          <a:xfrm>
            <a:off x="258913" y="301631"/>
            <a:ext cx="8626176" cy="1327443"/>
          </a:xfrm>
          <a:prstGeom prst="rect">
            <a:avLst/>
          </a:prstGeom>
          <a:noFill/>
          <a:ln>
            <a:noFill/>
          </a:ln>
        </p:spPr>
      </p:pic>
      <p:sp>
        <p:nvSpPr>
          <p:cNvPr id="595" name="Google Shape;595;p89"/>
          <p:cNvSpPr txBox="1"/>
          <p:nvPr/>
        </p:nvSpPr>
        <p:spPr>
          <a:xfrm>
            <a:off x="537425" y="1792250"/>
            <a:ext cx="5248800" cy="3054600"/>
          </a:xfrm>
          <a:prstGeom prst="rect">
            <a:avLst/>
          </a:prstGeom>
          <a:solidFill>
            <a:srgbClr val="FAF5E3"/>
          </a:solid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Calibri"/>
                <a:ea typeface="Calibri"/>
                <a:cs typeface="Calibri"/>
                <a:sym typeface="Calibri"/>
              </a:rPr>
              <a:t>Step 2 - Return to your </a:t>
            </a:r>
            <a:r>
              <a:rPr lang="en" sz="1800" b="1" u="sng">
                <a:solidFill>
                  <a:schemeClr val="hlink"/>
                </a:solidFill>
                <a:latin typeface="Calibri"/>
                <a:ea typeface="Calibri"/>
                <a:cs typeface="Calibri"/>
                <a:sym typeface="Calibri"/>
                <a:hlinkClick r:id="rId4"/>
              </a:rPr>
              <a:t>Padlet</a:t>
            </a:r>
            <a:r>
              <a:rPr lang="en" sz="1800" b="1">
                <a:solidFill>
                  <a:schemeClr val="dk1"/>
                </a:solidFill>
                <a:latin typeface="Calibri"/>
                <a:ea typeface="Calibri"/>
                <a:cs typeface="Calibri"/>
                <a:sym typeface="Calibri"/>
              </a:rPr>
              <a:t>.</a:t>
            </a:r>
            <a:endParaRPr sz="1800" b="1">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Using your new insights and reflections, complete the following in the Padlet –</a:t>
            </a:r>
            <a:endParaRPr sz="1800">
              <a:solidFill>
                <a:schemeClr val="dk1"/>
              </a:solidFill>
              <a:latin typeface="Calibri"/>
              <a:ea typeface="Calibri"/>
              <a:cs typeface="Calibri"/>
              <a:sym typeface="Calibri"/>
            </a:endParaRPr>
          </a:p>
          <a:p>
            <a:pPr marL="914400" lvl="1" indent="-342900" algn="l" rtl="0">
              <a:spcBef>
                <a:spcPts val="0"/>
              </a:spcBef>
              <a:spcAft>
                <a:spcPts val="0"/>
              </a:spcAft>
              <a:buClr>
                <a:schemeClr val="dk1"/>
              </a:buClr>
              <a:buSzPts val="1800"/>
              <a:buFont typeface="Calibri"/>
              <a:buChar char="○"/>
            </a:pPr>
            <a:r>
              <a:rPr lang="en" sz="1800" b="1">
                <a:solidFill>
                  <a:schemeClr val="accent5"/>
                </a:solidFill>
                <a:latin typeface="Calibri"/>
                <a:ea typeface="Calibri"/>
                <a:cs typeface="Calibri"/>
                <a:sym typeface="Calibri"/>
              </a:rPr>
              <a:t>Desired Long Term Impacts</a:t>
            </a:r>
            <a:r>
              <a:rPr lang="en" sz="1800">
                <a:solidFill>
                  <a:schemeClr val="dk1"/>
                </a:solidFill>
                <a:latin typeface="Calibri"/>
                <a:ea typeface="Calibri"/>
                <a:cs typeface="Calibri"/>
                <a:sym typeface="Calibri"/>
              </a:rPr>
              <a:t> you hope to see as you address your Root Cause</a:t>
            </a:r>
            <a:endParaRPr sz="1800">
              <a:solidFill>
                <a:schemeClr val="dk1"/>
              </a:solidFill>
              <a:latin typeface="Calibri"/>
              <a:ea typeface="Calibri"/>
              <a:cs typeface="Calibri"/>
              <a:sym typeface="Calibri"/>
            </a:endParaRPr>
          </a:p>
          <a:p>
            <a:pPr marL="1371600" lvl="2"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What are you trying to disrupt or build?</a:t>
            </a:r>
            <a:endParaRPr sz="1800">
              <a:solidFill>
                <a:schemeClr val="dk1"/>
              </a:solidFill>
              <a:latin typeface="Calibri"/>
              <a:ea typeface="Calibri"/>
              <a:cs typeface="Calibri"/>
              <a:sym typeface="Calibri"/>
            </a:endParaRPr>
          </a:p>
          <a:p>
            <a:pPr marL="1371600" lvl="2"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WILL YOUR</a:t>
            </a:r>
            <a:r>
              <a:rPr lang="en" sz="1800" b="1">
                <a:solidFill>
                  <a:schemeClr val="dk1"/>
                </a:solidFill>
                <a:latin typeface="Calibri"/>
                <a:ea typeface="Calibri"/>
                <a:cs typeface="Calibri"/>
                <a:sym typeface="Calibri"/>
              </a:rPr>
              <a:t> </a:t>
            </a:r>
            <a:r>
              <a:rPr lang="en" sz="1800" b="1">
                <a:solidFill>
                  <a:schemeClr val="accent2"/>
                </a:solidFill>
                <a:latin typeface="Calibri"/>
                <a:ea typeface="Calibri"/>
                <a:cs typeface="Calibri"/>
                <a:sym typeface="Calibri"/>
              </a:rPr>
              <a:t>LONG TERM IMPACTS</a:t>
            </a:r>
            <a:r>
              <a:rPr lang="en" sz="1800" b="1">
                <a:solidFill>
                  <a:schemeClr val="dk1"/>
                </a:solidFill>
                <a:latin typeface="Calibri"/>
                <a:ea typeface="Calibri"/>
                <a:cs typeface="Calibri"/>
                <a:sym typeface="Calibri"/>
              </a:rPr>
              <a:t> </a:t>
            </a:r>
            <a:r>
              <a:rPr lang="en" sz="1800">
                <a:solidFill>
                  <a:schemeClr val="dk1"/>
                </a:solidFill>
                <a:latin typeface="Calibri"/>
                <a:ea typeface="Calibri"/>
                <a:cs typeface="Calibri"/>
                <a:sym typeface="Calibri"/>
              </a:rPr>
              <a:t>LEAD TO SYSTEMIC CHANGE?</a:t>
            </a:r>
            <a:endParaRPr sz="1800">
              <a:solidFill>
                <a:schemeClr val="dk1"/>
              </a:solidFill>
              <a:latin typeface="Calibri"/>
              <a:ea typeface="Calibri"/>
              <a:cs typeface="Calibri"/>
              <a:sym typeface="Calibri"/>
            </a:endParaRPr>
          </a:p>
          <a:p>
            <a:pPr marL="1371600" lvl="2"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Make any revisions you see necessary after the reading.</a:t>
            </a:r>
            <a:endParaRPr sz="1800">
              <a:solidFill>
                <a:schemeClr val="dk1"/>
              </a:solidFill>
              <a:latin typeface="Calibri"/>
              <a:ea typeface="Calibri"/>
              <a:cs typeface="Calibri"/>
              <a:sym typeface="Calibri"/>
            </a:endParaRPr>
          </a:p>
        </p:txBody>
      </p:sp>
      <p:pic>
        <p:nvPicPr>
          <p:cNvPr id="596" name="Google Shape;596;p89"/>
          <p:cNvPicPr preferRelativeResize="0"/>
          <p:nvPr/>
        </p:nvPicPr>
        <p:blipFill>
          <a:blip r:embed="rId5">
            <a:alphaModFix/>
          </a:blip>
          <a:stretch>
            <a:fillRect/>
          </a:stretch>
        </p:blipFill>
        <p:spPr>
          <a:xfrm>
            <a:off x="6050775" y="1760150"/>
            <a:ext cx="2673875" cy="3195925"/>
          </a:xfrm>
          <a:prstGeom prst="rect">
            <a:avLst/>
          </a:prstGeom>
          <a:noFill/>
          <a:ln>
            <a:noFill/>
          </a:ln>
        </p:spPr>
      </p:pic>
      <p:sp>
        <p:nvSpPr>
          <p:cNvPr id="597" name="Google Shape;597;p89"/>
          <p:cNvSpPr/>
          <p:nvPr/>
        </p:nvSpPr>
        <p:spPr>
          <a:xfrm>
            <a:off x="8238300" y="1992375"/>
            <a:ext cx="646800" cy="5166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90"/>
          <p:cNvSpPr txBox="1">
            <a:spLocks noGrp="1"/>
          </p:cNvSpPr>
          <p:nvPr>
            <p:ph type="body" idx="1"/>
          </p:nvPr>
        </p:nvSpPr>
        <p:spPr>
          <a:xfrm>
            <a:off x="527857" y="1346769"/>
            <a:ext cx="8088300" cy="30819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2100"/>
              <a:t>Your root causes become your Problem of Practice. </a:t>
            </a:r>
            <a:endParaRPr sz="2100"/>
          </a:p>
          <a:p>
            <a:pPr marL="0" lvl="0" indent="0" algn="l" rtl="0">
              <a:spcBef>
                <a:spcPts val="800"/>
              </a:spcBef>
              <a:spcAft>
                <a:spcPts val="0"/>
              </a:spcAft>
              <a:buNone/>
            </a:pPr>
            <a:r>
              <a:rPr lang="en" sz="2100"/>
              <a:t>Your Root Causes are nagging issues or challenges that emerge within your spheres of work that do not have a single solution, but require discussion and collective problem-solving to address.</a:t>
            </a:r>
            <a:endParaRPr sz="2100"/>
          </a:p>
        </p:txBody>
      </p:sp>
      <p:sp>
        <p:nvSpPr>
          <p:cNvPr id="603" name="Google Shape;603;p90"/>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SzPct val="34494"/>
              <a:buNone/>
            </a:pPr>
            <a:r>
              <a:rPr lang="en" sz="2870"/>
              <a:t>Root Cause to Problem of Practice to an Equity Transformation Cycle</a:t>
            </a:r>
            <a:endParaRPr sz="2870"/>
          </a:p>
        </p:txBody>
      </p:sp>
      <p:sp>
        <p:nvSpPr>
          <p:cNvPr id="604" name="Google Shape;604;p90"/>
          <p:cNvSpPr txBox="1"/>
          <p:nvPr/>
        </p:nvSpPr>
        <p:spPr>
          <a:xfrm>
            <a:off x="627900" y="2683725"/>
            <a:ext cx="7888200" cy="1965900"/>
          </a:xfrm>
          <a:prstGeom prst="rect">
            <a:avLst/>
          </a:prstGeom>
          <a:solidFill>
            <a:srgbClr val="E7F5F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chemeClr val="accent2"/>
                </a:solidFill>
                <a:latin typeface="Calibri"/>
                <a:ea typeface="Calibri"/>
                <a:cs typeface="Calibri"/>
                <a:sym typeface="Calibri"/>
              </a:rPr>
              <a:t>The Equity Transformation Cycle is </a:t>
            </a:r>
            <a:r>
              <a:rPr lang="en" sz="2400" b="1" u="sng">
                <a:solidFill>
                  <a:schemeClr val="accent2"/>
                </a:solidFill>
                <a:latin typeface="Calibri"/>
                <a:ea typeface="Calibri"/>
                <a:cs typeface="Calibri"/>
                <a:sym typeface="Calibri"/>
              </a:rPr>
              <a:t>how </a:t>
            </a:r>
            <a:r>
              <a:rPr lang="en" sz="2400" b="1">
                <a:solidFill>
                  <a:schemeClr val="accent2"/>
                </a:solidFill>
                <a:latin typeface="Calibri"/>
                <a:ea typeface="Calibri"/>
                <a:cs typeface="Calibri"/>
                <a:sym typeface="Calibri"/>
              </a:rPr>
              <a:t>change is going to happen, </a:t>
            </a:r>
            <a:r>
              <a:rPr lang="en" sz="2400" b="1" u="sng">
                <a:solidFill>
                  <a:schemeClr val="accent2"/>
                </a:solidFill>
                <a:latin typeface="Calibri"/>
                <a:ea typeface="Calibri"/>
                <a:cs typeface="Calibri"/>
                <a:sym typeface="Calibri"/>
              </a:rPr>
              <a:t>when</a:t>
            </a:r>
            <a:r>
              <a:rPr lang="en" sz="2400" b="1">
                <a:solidFill>
                  <a:schemeClr val="accent2"/>
                </a:solidFill>
                <a:latin typeface="Calibri"/>
                <a:ea typeface="Calibri"/>
                <a:cs typeface="Calibri"/>
                <a:sym typeface="Calibri"/>
              </a:rPr>
              <a:t> it will happen, </a:t>
            </a:r>
            <a:r>
              <a:rPr lang="en" sz="2400" b="1" u="sng">
                <a:solidFill>
                  <a:schemeClr val="accent2"/>
                </a:solidFill>
                <a:latin typeface="Calibri"/>
                <a:ea typeface="Calibri"/>
                <a:cs typeface="Calibri"/>
                <a:sym typeface="Calibri"/>
              </a:rPr>
              <a:t>what kinds</a:t>
            </a:r>
            <a:r>
              <a:rPr lang="en" sz="2400" b="1">
                <a:solidFill>
                  <a:schemeClr val="accent2"/>
                </a:solidFill>
                <a:latin typeface="Calibri"/>
                <a:ea typeface="Calibri"/>
                <a:cs typeface="Calibri"/>
                <a:sym typeface="Calibri"/>
              </a:rPr>
              <a:t> of change will happen, and </a:t>
            </a:r>
            <a:r>
              <a:rPr lang="en" sz="2400" b="1" u="sng">
                <a:solidFill>
                  <a:schemeClr val="accent2"/>
                </a:solidFill>
                <a:latin typeface="Calibri"/>
                <a:ea typeface="Calibri"/>
                <a:cs typeface="Calibri"/>
                <a:sym typeface="Calibri"/>
              </a:rPr>
              <a:t>who</a:t>
            </a:r>
            <a:r>
              <a:rPr lang="en" sz="2400" b="1">
                <a:solidFill>
                  <a:schemeClr val="accent2"/>
                </a:solidFill>
                <a:latin typeface="Calibri"/>
                <a:ea typeface="Calibri"/>
                <a:cs typeface="Calibri"/>
                <a:sym typeface="Calibri"/>
              </a:rPr>
              <a:t> will be involved.</a:t>
            </a:r>
            <a:endParaRPr sz="2400" b="1">
              <a:solidFill>
                <a:schemeClr val="accent2"/>
              </a:solidFill>
              <a:latin typeface="Calibri"/>
              <a:ea typeface="Calibri"/>
              <a:cs typeface="Calibri"/>
              <a:sym typeface="Calibri"/>
            </a:endParaRPr>
          </a:p>
          <a:p>
            <a:pPr marL="0" lvl="0" indent="0" algn="l" rtl="0">
              <a:spcBef>
                <a:spcPts val="0"/>
              </a:spcBef>
              <a:spcAft>
                <a:spcPts val="0"/>
              </a:spcAft>
              <a:buNone/>
            </a:pPr>
            <a:r>
              <a:rPr lang="en" sz="2400" b="1">
                <a:solidFill>
                  <a:schemeClr val="accent2"/>
                </a:solidFill>
                <a:latin typeface="Calibri"/>
                <a:ea typeface="Calibri"/>
                <a:cs typeface="Calibri"/>
                <a:sym typeface="Calibri"/>
              </a:rPr>
              <a:t>The ETC is how you are going to disrupt the Problem of Practice - transparently - and build something new.</a:t>
            </a:r>
            <a:endParaRPr sz="2400" b="1">
              <a:solidFill>
                <a:schemeClr val="accent2"/>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pic>
        <p:nvPicPr>
          <p:cNvPr id="609" name="Google Shape;609;p91"/>
          <p:cNvPicPr preferRelativeResize="0"/>
          <p:nvPr/>
        </p:nvPicPr>
        <p:blipFill>
          <a:blip r:embed="rId3">
            <a:alphaModFix/>
          </a:blip>
          <a:stretch>
            <a:fillRect/>
          </a:stretch>
        </p:blipFill>
        <p:spPr>
          <a:xfrm>
            <a:off x="258913" y="301631"/>
            <a:ext cx="8626176" cy="1327443"/>
          </a:xfrm>
          <a:prstGeom prst="rect">
            <a:avLst/>
          </a:prstGeom>
          <a:noFill/>
          <a:ln>
            <a:noFill/>
          </a:ln>
        </p:spPr>
      </p:pic>
      <p:sp>
        <p:nvSpPr>
          <p:cNvPr id="610" name="Google Shape;610;p91"/>
          <p:cNvSpPr txBox="1"/>
          <p:nvPr/>
        </p:nvSpPr>
        <p:spPr>
          <a:xfrm>
            <a:off x="559750" y="1931400"/>
            <a:ext cx="5248800" cy="1401600"/>
          </a:xfrm>
          <a:prstGeom prst="rect">
            <a:avLst/>
          </a:prstGeom>
          <a:solidFill>
            <a:srgbClr val="FAF5E3"/>
          </a:solid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Calibri"/>
                <a:ea typeface="Calibri"/>
                <a:cs typeface="Calibri"/>
                <a:sym typeface="Calibri"/>
              </a:rPr>
              <a:t>Step 3 - Return to your </a:t>
            </a:r>
            <a:r>
              <a:rPr lang="en" sz="1800" b="1" u="sng">
                <a:solidFill>
                  <a:schemeClr val="hlink"/>
                </a:solidFill>
                <a:latin typeface="Calibri"/>
                <a:ea typeface="Calibri"/>
                <a:cs typeface="Calibri"/>
                <a:sym typeface="Calibri"/>
                <a:hlinkClick r:id="rId4"/>
              </a:rPr>
              <a:t>Padlet</a:t>
            </a:r>
            <a:r>
              <a:rPr lang="en" sz="1800" b="1">
                <a:solidFill>
                  <a:schemeClr val="dk1"/>
                </a:solidFill>
                <a:latin typeface="Calibri"/>
                <a:ea typeface="Calibri"/>
                <a:cs typeface="Calibri"/>
                <a:sym typeface="Calibri"/>
              </a:rPr>
              <a:t>.</a:t>
            </a:r>
            <a:endParaRPr sz="1800" b="1">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Using your new insights and reflections, respond to this question  –</a:t>
            </a:r>
            <a:endParaRPr sz="1800">
              <a:solidFill>
                <a:schemeClr val="dk1"/>
              </a:solidFill>
              <a:latin typeface="Calibri"/>
              <a:ea typeface="Calibri"/>
              <a:cs typeface="Calibri"/>
              <a:sym typeface="Calibri"/>
            </a:endParaRPr>
          </a:p>
          <a:p>
            <a:pPr marL="914400" lvl="1"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Build out your Equity Transformation Cycle</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11" name="Google Shape;611;p91"/>
          <p:cNvPicPr preferRelativeResize="0"/>
          <p:nvPr/>
        </p:nvPicPr>
        <p:blipFill>
          <a:blip r:embed="rId5">
            <a:alphaModFix/>
          </a:blip>
          <a:stretch>
            <a:fillRect/>
          </a:stretch>
        </p:blipFill>
        <p:spPr>
          <a:xfrm>
            <a:off x="6213625" y="1931400"/>
            <a:ext cx="2300875" cy="2565091"/>
          </a:xfrm>
          <a:prstGeom prst="rect">
            <a:avLst/>
          </a:prstGeom>
          <a:noFill/>
          <a:ln>
            <a:noFill/>
          </a:ln>
        </p:spPr>
      </p:pic>
      <p:sp>
        <p:nvSpPr>
          <p:cNvPr id="612" name="Google Shape;612;p91"/>
          <p:cNvSpPr/>
          <p:nvPr/>
        </p:nvSpPr>
        <p:spPr>
          <a:xfrm>
            <a:off x="7964725" y="1931400"/>
            <a:ext cx="646800" cy="5166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613" name="Google Shape;613;p91"/>
          <p:cNvSpPr/>
          <p:nvPr/>
        </p:nvSpPr>
        <p:spPr>
          <a:xfrm>
            <a:off x="7964725" y="2594800"/>
            <a:ext cx="646800" cy="5166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614" name="Google Shape;614;p91"/>
          <p:cNvSpPr/>
          <p:nvPr/>
        </p:nvSpPr>
        <p:spPr>
          <a:xfrm>
            <a:off x="7964725" y="3443475"/>
            <a:ext cx="646800" cy="5166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92"/>
          <p:cNvSpPr txBox="1">
            <a:spLocks noGrp="1"/>
          </p:cNvSpPr>
          <p:nvPr>
            <p:ph type="title"/>
          </p:nvPr>
        </p:nvSpPr>
        <p:spPr>
          <a:xfrm>
            <a:off x="493857" y="568425"/>
            <a:ext cx="8088300" cy="7701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
              <a:t>Fundamental Question - Will our Equity Transformation Cycle lead us to Systemic Change?</a:t>
            </a:r>
            <a:endParaRPr/>
          </a:p>
        </p:txBody>
      </p:sp>
      <p:sp>
        <p:nvSpPr>
          <p:cNvPr id="620" name="Google Shape;620;p92"/>
          <p:cNvSpPr txBox="1"/>
          <p:nvPr/>
        </p:nvSpPr>
        <p:spPr>
          <a:xfrm>
            <a:off x="688500" y="1456825"/>
            <a:ext cx="7795200" cy="291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chemeClr val="dk1"/>
                </a:solidFill>
                <a:latin typeface="Calibri"/>
                <a:ea typeface="Calibri"/>
                <a:cs typeface="Calibri"/>
                <a:sym typeface="Calibri"/>
              </a:rPr>
              <a:t>Sustainable, long-lasting changes </a:t>
            </a:r>
            <a:r>
              <a:rPr lang="en" sz="2200">
                <a:solidFill>
                  <a:schemeClr val="dk1"/>
                </a:solidFill>
                <a:latin typeface="Calibri"/>
                <a:ea typeface="Calibri"/>
                <a:cs typeface="Calibri"/>
                <a:sym typeface="Calibri"/>
              </a:rPr>
              <a:t>at a </a:t>
            </a:r>
            <a:r>
              <a:rPr lang="en" sz="2200" b="1">
                <a:solidFill>
                  <a:schemeClr val="dk1"/>
                </a:solidFill>
                <a:latin typeface="Calibri"/>
                <a:ea typeface="Calibri"/>
                <a:cs typeface="Calibri"/>
                <a:sym typeface="Calibri"/>
              </a:rPr>
              <a:t>systemwide level - </a:t>
            </a:r>
            <a:r>
              <a:rPr lang="en" sz="2200">
                <a:solidFill>
                  <a:schemeClr val="dk1"/>
                </a:solidFill>
                <a:latin typeface="Calibri"/>
                <a:ea typeface="Calibri"/>
                <a:cs typeface="Calibri"/>
                <a:sym typeface="Calibri"/>
              </a:rPr>
              <a:t>district, school, department, classroom - </a:t>
            </a:r>
            <a:r>
              <a:rPr lang="en" sz="2200" b="1">
                <a:solidFill>
                  <a:schemeClr val="dk1"/>
                </a:solidFill>
                <a:latin typeface="Calibri"/>
                <a:ea typeface="Calibri"/>
                <a:cs typeface="Calibri"/>
                <a:sym typeface="Calibri"/>
              </a:rPr>
              <a:t>that alter the status quo, including outcomes and people’s experiences in and with the system.</a:t>
            </a:r>
            <a:endParaRPr sz="2200" b="1">
              <a:solidFill>
                <a:schemeClr val="dk1"/>
              </a:solidFill>
              <a:latin typeface="Calibri"/>
              <a:ea typeface="Calibri"/>
              <a:cs typeface="Calibri"/>
              <a:sym typeface="Calibri"/>
            </a:endParaRPr>
          </a:p>
          <a:p>
            <a:pPr marL="0" lvl="0" indent="0" algn="l" rtl="0">
              <a:spcBef>
                <a:spcPts val="0"/>
              </a:spcBef>
              <a:spcAft>
                <a:spcPts val="0"/>
              </a:spcAft>
              <a:buNone/>
            </a:pPr>
            <a:endParaRPr sz="2200" b="1">
              <a:solidFill>
                <a:schemeClr val="dk1"/>
              </a:solidFill>
              <a:latin typeface="Calibri"/>
              <a:ea typeface="Calibri"/>
              <a:cs typeface="Calibri"/>
              <a:sym typeface="Calibri"/>
            </a:endParaRPr>
          </a:p>
          <a:p>
            <a:pPr marL="0" lvl="0" indent="0" algn="l" rtl="0">
              <a:spcBef>
                <a:spcPts val="0"/>
              </a:spcBef>
              <a:spcAft>
                <a:spcPts val="0"/>
              </a:spcAft>
              <a:buNone/>
            </a:pPr>
            <a:r>
              <a:rPr lang="en" sz="2200">
                <a:solidFill>
                  <a:schemeClr val="dk1"/>
                </a:solidFill>
                <a:latin typeface="Calibri"/>
                <a:ea typeface="Calibri"/>
                <a:cs typeface="Calibri"/>
                <a:sym typeface="Calibri"/>
              </a:rPr>
              <a:t>Systemic change requires shifts in the structures of a system and how it operates. This includes changes in the system’s values, policies, resources, practices, relationships, and power structures.</a:t>
            </a:r>
            <a:endParaRPr sz="22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pic>
        <p:nvPicPr>
          <p:cNvPr id="625" name="Google Shape;625;p93"/>
          <p:cNvPicPr preferRelativeResize="0"/>
          <p:nvPr/>
        </p:nvPicPr>
        <p:blipFill>
          <a:blip r:embed="rId3">
            <a:alphaModFix/>
          </a:blip>
          <a:stretch>
            <a:fillRect/>
          </a:stretch>
        </p:blipFill>
        <p:spPr>
          <a:xfrm>
            <a:off x="2646650" y="117675"/>
            <a:ext cx="6441326" cy="4803575"/>
          </a:xfrm>
          <a:prstGeom prst="rect">
            <a:avLst/>
          </a:prstGeom>
          <a:noFill/>
          <a:ln>
            <a:noFill/>
          </a:ln>
        </p:spPr>
      </p:pic>
      <p:sp>
        <p:nvSpPr>
          <p:cNvPr id="626" name="Google Shape;626;p93"/>
          <p:cNvSpPr txBox="1"/>
          <p:nvPr/>
        </p:nvSpPr>
        <p:spPr>
          <a:xfrm>
            <a:off x="224125" y="903750"/>
            <a:ext cx="2382000" cy="16680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dk1"/>
                </a:solidFill>
                <a:latin typeface="Calibri"/>
                <a:ea typeface="Calibri"/>
                <a:cs typeface="Calibri"/>
                <a:sym typeface="Calibri"/>
              </a:rPr>
              <a:t>Are we are risk of falling into any of these traps and tropes? P. 32-33</a:t>
            </a:r>
            <a:endParaRPr sz="15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34fb217e-71e5-45f5-ac12-57a9bc5aa8c7">2025-06-04T07:00:00+00:00</Remediation_x0020_Date>
    <Priority xmlns="34fb217e-71e5-45f5-ac12-57a9bc5aa8c7">New</Priority>
    <PublishingExpirationDate xmlns="http://schemas.microsoft.com/sharepoint/v3" xsi:nil="true"/>
    <PublishingStartDate xmlns="http://schemas.microsoft.com/sharepoint/v3" xsi:nil="true"/>
    <Estimated_x0020_Creation_x0020_Date xmlns="34fb217e-71e5-45f5-ac12-57a9bc5aa8c7" xsi:nil="true"/>
  </documentManagement>
</p:properties>
</file>

<file path=customXml/itemProps1.xml><?xml version="1.0" encoding="utf-8"?>
<ds:datastoreItem xmlns:ds="http://schemas.openxmlformats.org/officeDocument/2006/customXml" ds:itemID="{7657D22B-DC3D-4834-B71A-A026A5E6C843}"/>
</file>

<file path=customXml/itemProps2.xml><?xml version="1.0" encoding="utf-8"?>
<ds:datastoreItem xmlns:ds="http://schemas.openxmlformats.org/officeDocument/2006/customXml" ds:itemID="{D1A068FF-51B7-4F2C-99A9-7ADD2FA019CC}"/>
</file>

<file path=customXml/itemProps3.xml><?xml version="1.0" encoding="utf-8"?>
<ds:datastoreItem xmlns:ds="http://schemas.openxmlformats.org/officeDocument/2006/customXml" ds:itemID="{4A5871EE-3953-4696-9262-DB656BAA6D52}"/>
</file>

<file path=docMetadata/LabelInfo.xml><?xml version="1.0" encoding="utf-8"?>
<clbl:labelList xmlns:clbl="http://schemas.microsoft.com/office/2020/mipLabelMetadata">
  <clbl:label id="{7730ea53-6f5e-4160-81a5-992a9105450a}" enabled="1" method="Standard" siteId="{b4f51418-b269-49a2-935a-fa54bf584fc8}" contentBits="0" removed="0"/>
</clbl:labelList>
</file>

<file path=docProps/app.xml><?xml version="1.0" encoding="utf-8"?>
<Properties xmlns="http://schemas.openxmlformats.org/officeDocument/2006/extended-properties" xmlns:vt="http://schemas.openxmlformats.org/officeDocument/2006/docPropsVTypes">
  <TotalTime>0</TotalTime>
  <Words>1435</Words>
  <Application>Microsoft Office PowerPoint</Application>
  <PresentationFormat>On-screen Show (16:9)</PresentationFormat>
  <Paragraphs>401</Paragraphs>
  <Slides>20</Slides>
  <Notes>20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20</vt:i4>
      </vt:variant>
    </vt:vector>
  </HeadingPairs>
  <TitlesOfParts>
    <vt:vector size="24" baseType="lpstr">
      <vt:lpstr>Arial</vt:lpstr>
      <vt:lpstr>Calibri</vt:lpstr>
      <vt:lpstr>Simple Light</vt:lpstr>
      <vt:lpstr>Blue_2021ODE</vt:lpstr>
      <vt:lpstr>TAPP Family Advocate Monthly Meeting Part 2</vt:lpstr>
      <vt:lpstr>TAPP Work Session</vt:lpstr>
      <vt:lpstr>PowerPoint Presentation</vt:lpstr>
      <vt:lpstr>Uncover: The Mindset of Curiosity</vt:lpstr>
      <vt:lpstr>PowerPoint Presentation</vt:lpstr>
      <vt:lpstr>Root Cause to Problem of Practice to an Equity Transformation Cycle</vt:lpstr>
      <vt:lpstr>PowerPoint Presentation</vt:lpstr>
      <vt:lpstr>Fundamental Question - Will our Equity Transformation Cycle lead us to Systemic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Iceberg Protocol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REECE Raina * ODE</dc:creator>
  <cp:lastModifiedBy>REECE Raina * ODE</cp:lastModifiedBy>
  <cp:revision>1</cp:revision>
  <dcterms:modified xsi:type="dcterms:W3CDTF">2025-06-04T19:57:39Z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ies>
</file>