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Default Extension="odttf" ContentType="application/vnd.openxmlformats-officedocument.obfuscatedFont"/>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13716000" cx="24387175"/>
  <p:notesSz cx="6858000" cy="9144000"/>
  <p:embeddedFontLst>
    <p:embeddedFont>
      <p:font typeface="Noto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F81AADB-30BA-43B3-97B1-FF78C1B8D35A}">
  <a:tblStyle styleId="{AF81AADB-30BA-43B3-97B1-FF78C1B8D35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1DA484B-3CEA-48DC-B4B5-235A80B71DC3}" styleName="Table_1">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8" Type="http://schemas.openxmlformats.org/officeDocument/2006/relationships/slide" Target="slides/slide2.xml"/><Relationship Id="rId26" Type="http://schemas.openxmlformats.org/officeDocument/2006/relationships/customXml" Target="../customXml/item3.xml"/><Relationship Id="rId21" Type="http://schemas.openxmlformats.org/officeDocument/2006/relationships/font" Target="fonts/NotoSans-bold.fntdata"/><Relationship Id="rId3" Type="http://schemas.openxmlformats.org/officeDocument/2006/relationships/tableStyles" Target="tableStyles.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5" Type="http://schemas.openxmlformats.org/officeDocument/2006/relationships/customXml" Target="../customXml/item2.xml"/><Relationship Id="rId20" Type="http://schemas.openxmlformats.org/officeDocument/2006/relationships/font" Target="fonts/NotoSans-regular.fntdata"/><Relationship Id="rId2"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1" Type="http://schemas.openxmlformats.org/officeDocument/2006/relationships/theme" Target="theme/theme1.xml"/><Relationship Id="rId6" Type="http://schemas.openxmlformats.org/officeDocument/2006/relationships/notesMaster" Target="notesMasters/notesMaster1.xml"/><Relationship Id="rId24" Type="http://schemas.openxmlformats.org/officeDocument/2006/relationships/customXml" Target="../customXml/item1.xml"/><Relationship Id="rId23" Type="http://schemas.openxmlformats.org/officeDocument/2006/relationships/font" Target="fonts/NotoSans-boldItalic.fntdata"/><Relationship Id="rId15" Type="http://schemas.openxmlformats.org/officeDocument/2006/relationships/slide" Target="slides/slide9.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font" Target="fonts/NotoSans-italic.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stockphoto.com/portfolio/stellalevi?mediatype=illustration" TargetMode="External"/><Relationship Id="rId3" Type="http://schemas.openxmlformats.org/officeDocument/2006/relationships/hyperlink" Target="https://www.istockphoto.com/portfolio/stellalevi?mediatype=illustration"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Arial"/>
                <a:ea typeface="Arial"/>
                <a:cs typeface="Arial"/>
                <a:sym typeface="Arial"/>
              </a:rPr>
              <a:t>Introduce the lesson topic to students. Let them know they will be learning about Native American Tribes in Oregon and agreements they made with the U.S. called treaties. Tell students they will be counting how many treaties were signed a few hundred years ago.</a:t>
            </a:r>
            <a:endParaRPr sz="12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111" name="Google Shape;1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Ask students: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Which Tribe has 8 treaties?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Which Tribe has 7 treaties?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Which Tribes have 1 treaty?</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Which Tribe has 0 treaties?</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0"/>
              </a:spcBef>
              <a:spcAft>
                <a:spcPts val="0"/>
              </a:spcAft>
              <a:buSzPts val="1400"/>
              <a:buNone/>
            </a:pPr>
            <a:r>
              <a:rPr lang="en-US" sz="1100">
                <a:latin typeface="Arial"/>
                <a:ea typeface="Arial"/>
                <a:cs typeface="Arial"/>
                <a:sym typeface="Arial"/>
              </a:rPr>
              <a:t>Students can then compare who had more or fewer treaties. You can write out the names of various Tribes and ask students to use the greater than, less than, or equal symbol. For example:</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298450" lvl="3" marL="18288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Siletz  __ Grand Ronde</a:t>
            </a:r>
            <a:endParaRPr sz="1100">
              <a:latin typeface="Arial"/>
              <a:ea typeface="Arial"/>
              <a:cs typeface="Arial"/>
              <a:sym typeface="Arial"/>
            </a:endParaRPr>
          </a:p>
          <a:p>
            <a:pPr indent="-298450" lvl="3" marL="18288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Grand Ronde __ Klamath</a:t>
            </a:r>
            <a:endParaRPr sz="1100">
              <a:latin typeface="Arial"/>
              <a:ea typeface="Arial"/>
              <a:cs typeface="Arial"/>
              <a:sym typeface="Arial"/>
            </a:endParaRPr>
          </a:p>
          <a:p>
            <a:pPr indent="-298450" lvl="3" marL="18288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Coquille __ Umatilla</a:t>
            </a:r>
            <a:endParaRPr sz="1100">
              <a:latin typeface="Arial"/>
              <a:ea typeface="Arial"/>
              <a:cs typeface="Arial"/>
              <a:sym typeface="Arial"/>
            </a:endParaRPr>
          </a:p>
        </p:txBody>
      </p:sp>
      <p:sp>
        <p:nvSpPr>
          <p:cNvPr id="193" name="Google Shape;193;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US" sz="1100">
                <a:latin typeface="Arial"/>
                <a:ea typeface="Arial"/>
                <a:cs typeface="Arial"/>
                <a:sym typeface="Arial"/>
              </a:rPr>
              <a:t>Reflection &amp; Share (10 minutes)</a:t>
            </a:r>
            <a:endParaRPr/>
          </a:p>
          <a:p>
            <a:pPr indent="0" lvl="0" marL="0" rtl="0" algn="l">
              <a:lnSpc>
                <a:spcPct val="115000"/>
              </a:lnSpc>
              <a:spcBef>
                <a:spcPts val="0"/>
              </a:spcBef>
              <a:spcAft>
                <a:spcPts val="0"/>
              </a:spcAft>
              <a:buSzPts val="1400"/>
              <a:buNone/>
            </a:pPr>
            <a:r>
              <a:rPr lang="en-US" sz="1200"/>
              <a:t>Let students turn to a partner and share:</a:t>
            </a:r>
            <a:endParaRPr sz="1200"/>
          </a:p>
          <a:p>
            <a:pPr indent="-330200" lvl="0" marL="342900" rtl="0" algn="l">
              <a:lnSpc>
                <a:spcPct val="115000"/>
              </a:lnSpc>
              <a:spcBef>
                <a:spcPts val="0"/>
              </a:spcBef>
              <a:spcAft>
                <a:spcPts val="0"/>
              </a:spcAft>
              <a:buSzPts val="1200"/>
              <a:buFont typeface="Arial"/>
              <a:buChar char="•"/>
            </a:pPr>
            <a:r>
              <a:rPr lang="en-US" sz="1200"/>
              <a:t>“One thing I learned about Oregon Tribes is…”</a:t>
            </a:r>
            <a:endParaRPr sz="1200"/>
          </a:p>
          <a:p>
            <a:pPr indent="-330200" lvl="0" marL="342900" rtl="0" algn="l">
              <a:lnSpc>
                <a:spcPct val="115000"/>
              </a:lnSpc>
              <a:spcBef>
                <a:spcPts val="0"/>
              </a:spcBef>
              <a:spcAft>
                <a:spcPts val="0"/>
              </a:spcAft>
              <a:buSzPts val="1200"/>
              <a:buFont typeface="Arial"/>
              <a:buChar char="•"/>
            </a:pPr>
            <a:r>
              <a:rPr lang="en-US" sz="1200"/>
              <a:t>“I saw that some Tribes had more treaties than others. For example…”</a:t>
            </a:r>
            <a:endParaRPr sz="1200"/>
          </a:p>
          <a:p>
            <a:pPr indent="-82550" lvl="0" marL="171450" rtl="0" algn="l">
              <a:lnSpc>
                <a:spcPct val="115000"/>
              </a:lnSpc>
              <a:spcBef>
                <a:spcPts val="0"/>
              </a:spcBef>
              <a:spcAft>
                <a:spcPts val="0"/>
              </a:spcAft>
              <a:buSzPts val="1400"/>
              <a:buFont typeface="Arial"/>
              <a:buNone/>
            </a:pPr>
            <a:r>
              <a:t/>
            </a:r>
            <a:endParaRPr b="1" sz="12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200">
              <a:latin typeface="Arial"/>
              <a:ea typeface="Arial"/>
              <a:cs typeface="Arial"/>
              <a:sym typeface="Arial"/>
            </a:endParaRPr>
          </a:p>
          <a:p>
            <a:pPr indent="0" lvl="0" marL="0" rtl="0" algn="l">
              <a:lnSpc>
                <a:spcPct val="100000"/>
              </a:lnSpc>
              <a:spcBef>
                <a:spcPts val="1200"/>
              </a:spcBef>
              <a:spcAft>
                <a:spcPts val="0"/>
              </a:spcAft>
              <a:buSzPts val="1400"/>
              <a:buNone/>
            </a:pPr>
            <a:r>
              <a:t/>
            </a:r>
            <a:endParaRPr sz="1200">
              <a:latin typeface="Arial"/>
              <a:ea typeface="Arial"/>
              <a:cs typeface="Arial"/>
              <a:sym typeface="Arial"/>
            </a:endParaRPr>
          </a:p>
        </p:txBody>
      </p:sp>
      <p:sp>
        <p:nvSpPr>
          <p:cNvPr id="207" name="Google Shape;207;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Ask students to self-assess based on the success criteria. They can pick their level of learning (</a:t>
            </a:r>
            <a:r>
              <a:rPr i="1" lang="en-US" sz="1200"/>
              <a:t>not yet or yes</a:t>
            </a:r>
            <a:r>
              <a:rPr lang="en-US" sz="1200"/>
              <a:t>) and share with a peer, or you can print out the self-assessment and ask students to fill it out and turn it in.</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sz="1200"/>
          </a:p>
        </p:txBody>
      </p:sp>
      <p:sp>
        <p:nvSpPr>
          <p:cNvPr id="214" name="Google Shape;21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Explain to students what a Tribe is and how they are made up of Native Americans. Share that there are many Native American Tribes in Oregon today.</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p:txBody>
      </p:sp>
      <p:sp>
        <p:nvSpPr>
          <p:cNvPr id="119" name="Google Shape;119;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Explain to students that Native American Tribes in Oregon signed treaties with the United States to protect their people and traditions. </a:t>
            </a:r>
            <a:r>
              <a:rPr lang="en-US" sz="1400">
                <a:solidFill>
                  <a:srgbClr val="333333"/>
                </a:solidFill>
              </a:rPr>
              <a:t>Treaties are agreements between the tribal nations and the United States for the sale of the tribal lands. Tribes may be promised money, supplies, and services to remove to a permanent reservation for their home.</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US" sz="1400"/>
              <a:t>Image: iStock: </a:t>
            </a:r>
            <a:r>
              <a:rPr lang="en-US" sz="900">
                <a:solidFill>
                  <a:srgbClr val="0C0D0D"/>
                </a:solidFill>
                <a:highlight>
                  <a:srgbClr val="E8EDED"/>
                </a:highlight>
                <a:uFill>
                  <a:noFill/>
                </a:uFill>
                <a:latin typeface="Arial"/>
                <a:ea typeface="Arial"/>
                <a:cs typeface="Arial"/>
                <a:sym typeface="Arial"/>
                <a:hlinkClick r:id="rId2">
                  <a:extLst>
                    <a:ext uri="{A12FA001-AC4F-418D-AE19-62706E023703}">
                      <ahyp:hlinkClr val="tx"/>
                    </a:ext>
                  </a:extLst>
                </a:hlinkClick>
              </a:rPr>
              <a:t>Credit:</a:t>
            </a:r>
            <a:r>
              <a:rPr lang="en-US" sz="900">
                <a:solidFill>
                  <a:srgbClr val="028A71"/>
                </a:solidFill>
                <a:highlight>
                  <a:srgbClr val="E8EDED"/>
                </a:highlight>
                <a:uFill>
                  <a:noFill/>
                </a:uFill>
                <a:latin typeface="Arial"/>
                <a:ea typeface="Arial"/>
                <a:cs typeface="Arial"/>
                <a:sym typeface="Arial"/>
                <a:hlinkClick r:id="rId3">
                  <a:extLst>
                    <a:ext uri="{A12FA001-AC4F-418D-AE19-62706E023703}">
                      <ahyp:hlinkClr val="tx"/>
                    </a:ext>
                  </a:extLst>
                </a:hlinkClick>
              </a:rPr>
              <a:t>stella levi</a:t>
            </a:r>
            <a:endParaRPr sz="1400"/>
          </a:p>
        </p:txBody>
      </p:sp>
      <p:sp>
        <p:nvSpPr>
          <p:cNvPr id="129" name="Google Shape;129;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Read aloud the following short story: </a:t>
            </a:r>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“There are many Native American Tribes living all across the land we now call Oregon. They have been here since time immemorial, since before anyone can remember. They have their own languages, their own ways of living, and special places that are important to them. Today, there are nine federally recognized Tribes in Oregon. </a:t>
            </a:r>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A few hundred years ago, people from far away came to Oregon and demanded that the Native American Tribes give them their land and move away to places far from their homes. Native people were in danger from these outsiders, including the U.S. government. The U.S. government promised Tribes that if they signed treaties agreeing to move away, the U.S. government would help protect them. Even though the U.S. government broke many of the promises they made in those treaties, Tribes use them today as a way to get the U.S. government to honor their promises and get back their lands.”</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91440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39" name="Google Shape;139;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Let students know that this is a map of Oregon. Ask students if they can count how many Tribes are on the map. Tell students each icon/picture represents a tribe.</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49" name="Google Shape;149;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Read and discuss what this might mean. </a:t>
            </a:r>
            <a:endParaRPr sz="1400"/>
          </a:p>
        </p:txBody>
      </p:sp>
      <p:sp>
        <p:nvSpPr>
          <p:cNvPr id="157" name="Google Shape;1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US" sz="1100">
                <a:latin typeface="Arial"/>
                <a:ea typeface="Arial"/>
                <a:cs typeface="Arial"/>
                <a:sym typeface="Arial"/>
              </a:rPr>
              <a:t>Counting Treaties Activity (15 minutes):</a:t>
            </a:r>
            <a:endParaRPr b="1"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0"/>
              </a:spcBef>
              <a:spcAft>
                <a:spcPts val="0"/>
              </a:spcAft>
              <a:buSzPts val="1400"/>
              <a:buNone/>
            </a:pPr>
            <a:r>
              <a:rPr lang="en-US" sz="1100">
                <a:latin typeface="Arial"/>
                <a:ea typeface="Arial"/>
                <a:cs typeface="Arial"/>
                <a:sym typeface="Arial"/>
              </a:rPr>
              <a:t>This is a chart with the nine tribes and the number of treaties they signed. Review the chart with the nine Tribes with students. Explain what information is in each column. Echo read the names of the Tribes and invite students to try the pronunciation. Explain that the numbers on the right show how many treaties each Tribe signed.</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914400" rtl="0" algn="l">
              <a:lnSpc>
                <a:spcPct val="115000"/>
              </a:lnSpc>
              <a:spcBef>
                <a:spcPts val="0"/>
              </a:spcBef>
              <a:spcAft>
                <a:spcPts val="0"/>
              </a:spcAft>
              <a:buSzPts val="1400"/>
              <a:buNone/>
            </a:pPr>
            <a:r>
              <a:t/>
            </a:r>
            <a:endParaRPr sz="1100">
              <a:latin typeface="Arial"/>
              <a:ea typeface="Arial"/>
              <a:cs typeface="Arial"/>
              <a:sym typeface="Arial"/>
            </a:endParaRPr>
          </a:p>
        </p:txBody>
      </p:sp>
      <p:sp>
        <p:nvSpPr>
          <p:cNvPr id="167" name="Google Shape;167;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US" sz="1100">
                <a:latin typeface="Arial"/>
                <a:ea typeface="Arial"/>
                <a:cs typeface="Arial"/>
                <a:sym typeface="Arial"/>
              </a:rPr>
              <a:t>Math Task:</a:t>
            </a:r>
            <a:endParaRPr b="1"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Count how many treaties in total</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Use the table to sum the number of treaties</a:t>
            </a:r>
            <a:endParaRPr sz="1100">
              <a:latin typeface="Arial"/>
              <a:ea typeface="Arial"/>
              <a:cs typeface="Arial"/>
              <a:sym typeface="Arial"/>
            </a:endParaRPr>
          </a:p>
          <a:p>
            <a:pPr indent="0" lvl="0" marL="45720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2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p:txBody>
      </p:sp>
      <p:sp>
        <p:nvSpPr>
          <p:cNvPr id="174" name="Google Shape;17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FFFFFF"/>
        </a:solidFill>
      </p:bgPr>
    </p:bg>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mt="85000"/>
          </a:blip>
          <a:srcRect b="0" l="33563" r="40777" t="0"/>
          <a:stretch/>
        </p:blipFill>
        <p:spPr>
          <a:xfrm flipH="1">
            <a:off x="0" y="-2"/>
            <a:ext cx="7047571" cy="13732510"/>
          </a:xfrm>
          <a:prstGeom prst="rect">
            <a:avLst/>
          </a:prstGeom>
          <a:noFill/>
          <a:ln>
            <a:noFill/>
          </a:ln>
        </p:spPr>
      </p:pic>
      <p:sp>
        <p:nvSpPr>
          <p:cNvPr id="12" name="Google Shape;12;p2"/>
          <p:cNvSpPr/>
          <p:nvPr/>
        </p:nvSpPr>
        <p:spPr>
          <a:xfrm flipH="1" rot="5400000">
            <a:off x="14918679" y="87556"/>
            <a:ext cx="1159728" cy="1690855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2"/>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2"/>
          <p:cNvSpPr txBox="1"/>
          <p:nvPr>
            <p:ph idx="1" type="subTitle"/>
          </p:nvPr>
        </p:nvSpPr>
        <p:spPr>
          <a:xfrm>
            <a:off x="8286579" y="7978750"/>
            <a:ext cx="14261187" cy="112064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2000"/>
              </a:spcBef>
              <a:spcAft>
                <a:spcPts val="0"/>
              </a:spcAft>
              <a:buClr>
                <a:srgbClr val="FFFFFF"/>
              </a:buClr>
              <a:buSzPts val="4000"/>
              <a:buFont typeface="Arial"/>
              <a:buNone/>
              <a:defRPr b="1" i="0" sz="4000" u="none" cap="none" strike="noStrike">
                <a:solidFill>
                  <a:srgbClr val="FFFFFF"/>
                </a:solidFill>
                <a:latin typeface="Arial"/>
                <a:ea typeface="Arial"/>
                <a:cs typeface="Arial"/>
                <a:sym typeface="Arial"/>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sp>
        <p:nvSpPr>
          <p:cNvPr id="15" name="Google Shape;15;p2"/>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 name="Google Shape;16;p2"/>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7" name="Google Shape;17;p2"/>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8" name="Google Shape;18;p2"/>
          <p:cNvSpPr/>
          <p:nvPr/>
        </p:nvSpPr>
        <p:spPr>
          <a:xfrm flipH="1" rot="5400000">
            <a:off x="5883758" y="79611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p:nvPr/>
        </p:nvSpPr>
        <p:spPr>
          <a:xfrm flipH="1" rot="5400000">
            <a:off x="4974269" y="8214455"/>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544">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83" name="Shape 83"/>
        <p:cNvGrpSpPr/>
        <p:nvPr/>
      </p:nvGrpSpPr>
      <p:grpSpPr>
        <a:xfrm>
          <a:off x="0" y="0"/>
          <a:ext cx="0" cy="0"/>
          <a:chOff x="0" y="0"/>
          <a:chExt cx="0" cy="0"/>
        </a:xfrm>
      </p:grpSpPr>
      <p:sp>
        <p:nvSpPr>
          <p:cNvPr id="84" name="Google Shape;84;p12"/>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5" name="Google Shape;85;p12"/>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2"/>
          <p:cNvSpPr txBox="1"/>
          <p:nvPr>
            <p:ph idx="3" type="body"/>
          </p:nvPr>
        </p:nvSpPr>
        <p:spPr>
          <a:xfrm>
            <a:off x="12637477" y="400938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7" name="Google Shape;87;p12"/>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2"/>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p1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90" name="Shape 90"/>
        <p:cNvGrpSpPr/>
        <p:nvPr/>
      </p:nvGrpSpPr>
      <p:grpSpPr>
        <a:xfrm>
          <a:off x="0" y="0"/>
          <a:ext cx="0" cy="0"/>
          <a:chOff x="0" y="0"/>
          <a:chExt cx="0" cy="0"/>
        </a:xfrm>
      </p:grpSpPr>
      <p:sp>
        <p:nvSpPr>
          <p:cNvPr id="91" name="Google Shape;91;p13"/>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13"/>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13"/>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p1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95" name="Shape 95"/>
        <p:cNvGrpSpPr/>
        <p:nvPr/>
      </p:nvGrpSpPr>
      <p:grpSpPr>
        <a:xfrm>
          <a:off x="0" y="0"/>
          <a:ext cx="0" cy="0"/>
          <a:chOff x="0" y="0"/>
          <a:chExt cx="0" cy="0"/>
        </a:xfrm>
      </p:grpSpPr>
      <p:sp>
        <p:nvSpPr>
          <p:cNvPr id="96" name="Google Shape;96;p14"/>
          <p:cNvSpPr/>
          <p:nvPr/>
        </p:nvSpPr>
        <p:spPr>
          <a:xfrm>
            <a:off x="17039095" y="469047"/>
            <a:ext cx="1683408" cy="12791747"/>
          </a:xfrm>
          <a:prstGeom prst="rect">
            <a:avLst/>
          </a:prstGeom>
          <a:solidFill>
            <a:schemeClr val="accent6">
              <a:alpha val="2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4"/>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98" name="Google Shape;98;p14"/>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99" name="Google Shape;99;p14"/>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4"/>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 name="Google Shape;101;p14"/>
          <p:cNvSpPr/>
          <p:nvPr/>
        </p:nvSpPr>
        <p:spPr>
          <a:xfrm>
            <a:off x="16198646" y="466929"/>
            <a:ext cx="840971" cy="12780150"/>
          </a:xfrm>
          <a:prstGeom prst="rect">
            <a:avLst/>
          </a:prstGeom>
          <a:solidFill>
            <a:schemeClr val="lt1">
              <a:alpha val="1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4"/>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oter Only">
  <p:cSld name="Title and Footer Only">
    <p:spTree>
      <p:nvGrpSpPr>
        <p:cNvPr id="104" name="Shape 104"/>
        <p:cNvGrpSpPr/>
        <p:nvPr/>
      </p:nvGrpSpPr>
      <p:grpSpPr>
        <a:xfrm>
          <a:off x="0" y="0"/>
          <a:ext cx="0" cy="0"/>
          <a:chOff x="0" y="0"/>
          <a:chExt cx="0" cy="0"/>
        </a:xfrm>
      </p:grpSpPr>
      <p:sp>
        <p:nvSpPr>
          <p:cNvPr id="105" name="Google Shape;105;p15"/>
          <p:cNvSpPr txBox="1"/>
          <p:nvPr>
            <p:ph type="title"/>
          </p:nvPr>
        </p:nvSpPr>
        <p:spPr>
          <a:xfrm>
            <a:off x="2439990" y="174419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 name="Google Shape;106;p1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107" name="Shape 107"/>
        <p:cNvGrpSpPr/>
        <p:nvPr/>
      </p:nvGrpSpPr>
      <p:grpSpPr>
        <a:xfrm>
          <a:off x="0" y="0"/>
          <a:ext cx="0" cy="0"/>
          <a:chOff x="0" y="0"/>
          <a:chExt cx="0" cy="0"/>
        </a:xfrm>
      </p:grpSpPr>
      <p:sp>
        <p:nvSpPr>
          <p:cNvPr id="108" name="Google Shape;108;p1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mt="85000"/>
          </a:blip>
          <a:srcRect b="0" l="36908" r="36907" t="0"/>
          <a:stretch/>
        </p:blipFill>
        <p:spPr>
          <a:xfrm>
            <a:off x="0" y="-1"/>
            <a:ext cx="7182861" cy="13716000"/>
          </a:xfrm>
          <a:prstGeom prst="rect">
            <a:avLst/>
          </a:prstGeom>
          <a:noFill/>
          <a:ln>
            <a:noFill/>
          </a:ln>
        </p:spPr>
      </p:pic>
      <p:sp>
        <p:nvSpPr>
          <p:cNvPr id="22" name="Google Shape;22;p3"/>
          <p:cNvSpPr/>
          <p:nvPr/>
        </p:nvSpPr>
        <p:spPr>
          <a:xfrm rot="-5400000">
            <a:off x="3250354" y="819543"/>
            <a:ext cx="1159728" cy="6727370"/>
          </a:xfrm>
          <a:prstGeom prst="rect">
            <a:avLst/>
          </a:prstGeom>
          <a:solidFill>
            <a:schemeClr val="accent1">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
          <p:cNvSpPr txBox="1"/>
          <p:nvPr>
            <p:ph idx="1" type="body"/>
          </p:nvPr>
        </p:nvSpPr>
        <p:spPr>
          <a:xfrm>
            <a:off x="8718472" y="7896491"/>
            <a:ext cx="9505535" cy="1646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24" name="Google Shape;24;p3"/>
          <p:cNvSpPr txBox="1"/>
          <p:nvPr>
            <p:ph idx="2" type="body"/>
          </p:nvPr>
        </p:nvSpPr>
        <p:spPr>
          <a:xfrm>
            <a:off x="8718473" y="7013443"/>
            <a:ext cx="9480317" cy="7620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25" name="Google Shape;25;p3"/>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 name="Google Shape;26;p3"/>
          <p:cNvSpPr/>
          <p:nvPr/>
        </p:nvSpPr>
        <p:spPr>
          <a:xfrm rot="-5400000">
            <a:off x="6023086" y="3602584"/>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3"/>
          <p:cNvSpPr/>
          <p:nvPr/>
        </p:nvSpPr>
        <p:spPr>
          <a:xfrm rot="-5400000">
            <a:off x="6929391" y="3855862"/>
            <a:ext cx="1159728" cy="6547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28" name="Google Shape;28;p3"/>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29" name="Google Shape;29;p3"/>
          <p:cNvSpPr/>
          <p:nvPr/>
        </p:nvSpPr>
        <p:spPr>
          <a:xfrm rot="-5400000">
            <a:off x="4861944" y="3605695"/>
            <a:ext cx="1159728" cy="1161288"/>
          </a:xfrm>
          <a:prstGeom prst="rect">
            <a:avLst/>
          </a:prstGeom>
          <a:solidFill>
            <a:schemeClr val="accent1">
              <a:alpha val="6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3"/>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t">
  <p:cSld name="Title Slide Alt">
    <p:spTree>
      <p:nvGrpSpPr>
        <p:cNvPr id="31" name="Shape 31"/>
        <p:cNvGrpSpPr/>
        <p:nvPr/>
      </p:nvGrpSpPr>
      <p:grpSpPr>
        <a:xfrm>
          <a:off x="0" y="0"/>
          <a:ext cx="0" cy="0"/>
          <a:chOff x="0" y="0"/>
          <a:chExt cx="0" cy="0"/>
        </a:xfrm>
      </p:grpSpPr>
      <p:pic>
        <p:nvPicPr>
          <p:cNvPr id="32" name="Google Shape;32;p4"/>
          <p:cNvPicPr preferRelativeResize="0"/>
          <p:nvPr/>
        </p:nvPicPr>
        <p:blipFill rotWithShape="1">
          <a:blip r:embed="rId2">
            <a:alphaModFix amt="85000"/>
          </a:blip>
          <a:srcRect b="24065" l="0" r="0" t="24065"/>
          <a:stretch/>
        </p:blipFill>
        <p:spPr>
          <a:xfrm flipH="1">
            <a:off x="1" y="4587622"/>
            <a:ext cx="24387175" cy="6324600"/>
          </a:xfrm>
          <a:prstGeom prst="rect">
            <a:avLst/>
          </a:prstGeom>
          <a:noFill/>
          <a:ln>
            <a:noFill/>
          </a:ln>
        </p:spPr>
      </p:pic>
      <p:sp>
        <p:nvSpPr>
          <p:cNvPr id="33" name="Google Shape;33;p4"/>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4"/>
          <p:cNvSpPr/>
          <p:nvPr/>
        </p:nvSpPr>
        <p:spPr>
          <a:xfrm>
            <a:off x="11093206" y="3540369"/>
            <a:ext cx="13293969" cy="77992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4"/>
          <p:cNvSpPr txBox="1"/>
          <p:nvPr>
            <p:ph idx="1" type="body"/>
          </p:nvPr>
        </p:nvSpPr>
        <p:spPr>
          <a:xfrm>
            <a:off x="11295760" y="11960931"/>
            <a:ext cx="11058913" cy="6154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 name="Google Shape;36;p4"/>
          <p:cNvSpPr/>
          <p:nvPr/>
        </p:nvSpPr>
        <p:spPr>
          <a:xfrm rot="-5400000">
            <a:off x="13276432" y="511760"/>
            <a:ext cx="6112041" cy="161094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 name="Google Shape;37;p4"/>
          <p:cNvSpPr txBox="1"/>
          <p:nvPr>
            <p:ph type="ctrTitle"/>
          </p:nvPr>
        </p:nvSpPr>
        <p:spPr>
          <a:xfrm>
            <a:off x="11285620" y="6472989"/>
            <a:ext cx="10996863"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4"/>
          <p:cNvSpPr txBox="1"/>
          <p:nvPr>
            <p:ph idx="2" type="subTitle"/>
          </p:nvPr>
        </p:nvSpPr>
        <p:spPr>
          <a:xfrm>
            <a:off x="11268317" y="9713008"/>
            <a:ext cx="11038229" cy="14192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dk2"/>
              </a:buClr>
              <a:buSzPts val="4000"/>
              <a:buFont typeface="Arial"/>
              <a:buNone/>
              <a:defRPr b="1" i="0" sz="4000" u="none" cap="none" strike="noStrike">
                <a:solidFill>
                  <a:schemeClr val="dk2"/>
                </a:solidFill>
                <a:latin typeface="Arial"/>
                <a:ea typeface="Arial"/>
                <a:cs typeface="Arial"/>
                <a:sym typeface="Arial"/>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pic>
        <p:nvPicPr>
          <p:cNvPr descr="A logo with text on it&#10;&#10;Description automatically generated" id="39" name="Google Shape;39;p4"/>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
        <p:nvSpPr>
          <p:cNvPr id="40" name="Google Shape;40;p4"/>
          <p:cNvSpPr/>
          <p:nvPr/>
        </p:nvSpPr>
        <p:spPr>
          <a:xfrm flipH="1" rot="5400000">
            <a:off x="8275835" y="9748574"/>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4"/>
          <p:cNvSpPr/>
          <p:nvPr/>
        </p:nvSpPr>
        <p:spPr>
          <a:xfrm flipH="1" rot="5400000">
            <a:off x="7361266" y="9996196"/>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4"/>
          <p:cNvSpPr/>
          <p:nvPr/>
        </p:nvSpPr>
        <p:spPr>
          <a:xfrm flipH="1" rot="5400000">
            <a:off x="23226667" y="5512750"/>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4"/>
          <p:cNvSpPr/>
          <p:nvPr/>
        </p:nvSpPr>
        <p:spPr>
          <a:xfrm flipH="1" rot="5400000">
            <a:off x="6700866" y="9996196"/>
            <a:ext cx="1159728" cy="66604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44" name="Shape 44"/>
        <p:cNvGrpSpPr/>
        <p:nvPr/>
      </p:nvGrpSpPr>
      <p:grpSpPr>
        <a:xfrm>
          <a:off x="0" y="0"/>
          <a:ext cx="0" cy="0"/>
          <a:chOff x="0" y="0"/>
          <a:chExt cx="0" cy="0"/>
        </a:xfrm>
      </p:grpSpPr>
      <p:pic>
        <p:nvPicPr>
          <p:cNvPr id="45" name="Google Shape;45;p5"/>
          <p:cNvPicPr preferRelativeResize="0"/>
          <p:nvPr/>
        </p:nvPicPr>
        <p:blipFill rotWithShape="1">
          <a:blip r:embed="rId2">
            <a:alphaModFix amt="85000"/>
          </a:blip>
          <a:srcRect b="14559" l="0" r="0" t="28178"/>
          <a:stretch/>
        </p:blipFill>
        <p:spPr>
          <a:xfrm rot="10800000">
            <a:off x="-1" y="6733890"/>
            <a:ext cx="24387175" cy="6982109"/>
          </a:xfrm>
          <a:prstGeom prst="rect">
            <a:avLst/>
          </a:prstGeom>
          <a:noFill/>
          <a:ln>
            <a:noFill/>
          </a:ln>
        </p:spPr>
      </p:pic>
      <p:sp>
        <p:nvSpPr>
          <p:cNvPr id="46" name="Google Shape;46;p5"/>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5"/>
          <p:cNvSpPr/>
          <p:nvPr/>
        </p:nvSpPr>
        <p:spPr>
          <a:xfrm rot="5400000">
            <a:off x="11453937" y="-3869447"/>
            <a:ext cx="3960260" cy="21906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5"/>
          <p:cNvSpPr txBox="1"/>
          <p:nvPr>
            <p:ph idx="1" type="body"/>
          </p:nvPr>
        </p:nvSpPr>
        <p:spPr>
          <a:xfrm>
            <a:off x="11787809" y="9414971"/>
            <a:ext cx="10475843" cy="1654081"/>
          </a:xfrm>
          <a:prstGeom prst="rect">
            <a:avLst/>
          </a:prstGeom>
          <a:noFill/>
          <a:ln>
            <a:noFill/>
          </a:ln>
        </p:spPr>
        <p:txBody>
          <a:bodyPr anchorCtr="0" anchor="t" bIns="45700" lIns="0" spcFirstLastPara="1" rIns="91425" wrap="square" tIns="45700">
            <a:noAutofit/>
          </a:bodyPr>
          <a:lstStyle>
            <a:lvl1pPr indent="-228600" lvl="0" marL="457200" marR="0" rtl="0" algn="r">
              <a:lnSpc>
                <a:spcPct val="100000"/>
              </a:lnSpc>
              <a:spcBef>
                <a:spcPts val="200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49" name="Google Shape;49;p5"/>
          <p:cNvSpPr txBox="1"/>
          <p:nvPr>
            <p:ph type="title"/>
          </p:nvPr>
        </p:nvSpPr>
        <p:spPr>
          <a:xfrm>
            <a:off x="4580021" y="5173577"/>
            <a:ext cx="17679988" cy="3790951"/>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9600"/>
              <a:buFont typeface="Calibri"/>
              <a:buNone/>
              <a:defRPr b="1" i="0" sz="9600" u="none" cap="none" strike="noStrike">
                <a:solidFill>
                  <a:schemeClr val="l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5"/>
          <p:cNvSpPr/>
          <p:nvPr/>
        </p:nvSpPr>
        <p:spPr>
          <a:xfrm flipH="1" rot="5400000">
            <a:off x="2210406" y="7013971"/>
            <a:ext cx="1703105"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5"/>
          <p:cNvSpPr/>
          <p:nvPr/>
        </p:nvSpPr>
        <p:spPr>
          <a:xfrm flipH="1" rot="5400000">
            <a:off x="2653195" y="8081783"/>
            <a:ext cx="817528" cy="11612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5"/>
          <p:cNvSpPr/>
          <p:nvPr/>
        </p:nvSpPr>
        <p:spPr>
          <a:xfrm flipH="1" rot="5400000">
            <a:off x="23226667" y="51059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53" name="Google Shape;53;p5"/>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exture">
  <p:cSld name="Blank with Texture">
    <p:spTree>
      <p:nvGrpSpPr>
        <p:cNvPr id="54" name="Shape 5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65" name="Shape 65"/>
        <p:cNvGrpSpPr/>
        <p:nvPr/>
      </p:nvGrpSpPr>
      <p:grpSpPr>
        <a:xfrm>
          <a:off x="0" y="0"/>
          <a:ext cx="0" cy="0"/>
          <a:chOff x="0" y="0"/>
          <a:chExt cx="0" cy="0"/>
        </a:xfrm>
      </p:grpSpPr>
      <p:sp>
        <p:nvSpPr>
          <p:cNvPr id="66" name="Google Shape;66;p8"/>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8"/>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8"/>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9" name="Google Shape;69;p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70" name="Shape 70"/>
        <p:cNvGrpSpPr/>
        <p:nvPr/>
      </p:nvGrpSpPr>
      <p:grpSpPr>
        <a:xfrm>
          <a:off x="0" y="0"/>
          <a:ext cx="0" cy="0"/>
          <a:chOff x="0" y="0"/>
          <a:chExt cx="0" cy="0"/>
        </a:xfrm>
      </p:grpSpPr>
      <p:sp>
        <p:nvSpPr>
          <p:cNvPr id="71" name="Google Shape;71;p9"/>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9"/>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74" name="Shape 74"/>
        <p:cNvGrpSpPr/>
        <p:nvPr/>
      </p:nvGrpSpPr>
      <p:grpSpPr>
        <a:xfrm>
          <a:off x="0" y="0"/>
          <a:ext cx="0" cy="0"/>
          <a:chOff x="0" y="0"/>
          <a:chExt cx="0" cy="0"/>
        </a:xfrm>
      </p:grpSpPr>
      <p:sp>
        <p:nvSpPr>
          <p:cNvPr id="75" name="Google Shape;75;p10"/>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0"/>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0"/>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p1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79" name="Shape 79"/>
        <p:cNvGrpSpPr/>
        <p:nvPr/>
      </p:nvGrpSpPr>
      <p:grpSpPr>
        <a:xfrm>
          <a:off x="0" y="0"/>
          <a:ext cx="0" cy="0"/>
          <a:chOff x="0" y="0"/>
          <a:chExt cx="0" cy="0"/>
        </a:xfrm>
      </p:grpSpPr>
      <p:sp>
        <p:nvSpPr>
          <p:cNvPr id="80" name="Google Shape;80;p11"/>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1"/>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1"/>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5.png"/><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2.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313">
          <p15:clr>
            <a:srgbClr val="F26B43"/>
          </p15:clr>
        </p15:guide>
        <p15:guide id="2" pos="7681">
          <p15:clr>
            <a:srgbClr val="F26B43"/>
          </p15:clr>
        </p15:guide>
        <p15:guide id="3" pos="13825">
          <p15:clr>
            <a:srgbClr val="F26B43"/>
          </p15:clr>
        </p15:guide>
        <p15:guide id="4" orient="horz" pos="7536">
          <p15:clr>
            <a:srgbClr val="F26B43"/>
          </p15:clr>
        </p15:guide>
        <p15:guide id="5" pos="1537">
          <p15:clr>
            <a:srgbClr val="F26B43"/>
          </p15:clr>
        </p15:guide>
        <p15:guide id="6" orient="horz" pos="1080">
          <p15:clr>
            <a:srgbClr val="F26B43"/>
          </p15:clr>
        </p15:guide>
        <p15:guide id="7" orient="horz" pos="254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grpSp>
        <p:nvGrpSpPr>
          <p:cNvPr id="56" name="Google Shape;56;p7"/>
          <p:cNvGrpSpPr/>
          <p:nvPr/>
        </p:nvGrpSpPr>
        <p:grpSpPr>
          <a:xfrm>
            <a:off x="-1" y="12007516"/>
            <a:ext cx="24387176" cy="1708484"/>
            <a:chOff x="-1" y="0"/>
            <a:chExt cx="24387176" cy="1880721"/>
          </a:xfrm>
        </p:grpSpPr>
        <p:pic>
          <p:nvPicPr>
            <p:cNvPr id="57" name="Google Shape;57;p7"/>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58" name="Google Shape;58;p7"/>
            <p:cNvGrpSpPr/>
            <p:nvPr/>
          </p:nvGrpSpPr>
          <p:grpSpPr>
            <a:xfrm flipH="1">
              <a:off x="-1" y="0"/>
              <a:ext cx="24387175" cy="1876926"/>
              <a:chOff x="-2036372" y="0"/>
              <a:chExt cx="9798138" cy="457200"/>
            </a:xfrm>
          </p:grpSpPr>
          <p:sp>
            <p:nvSpPr>
              <p:cNvPr id="59" name="Google Shape;59;p7"/>
              <p:cNvSpPr/>
              <p:nvPr/>
            </p:nvSpPr>
            <p:spPr>
              <a:xfrm>
                <a:off x="-1" y="0"/>
                <a:ext cx="7761767" cy="457200"/>
              </a:xfrm>
              <a:prstGeom prst="rect">
                <a:avLst/>
              </a:prstGeom>
              <a:solidFill>
                <a:schemeClr val="accent1">
                  <a:alpha val="2117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7"/>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7"/>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7"/>
              <p:cNvSpPr/>
              <p:nvPr/>
            </p:nvSpPr>
            <p:spPr>
              <a:xfrm>
                <a:off x="914400" y="0"/>
                <a:ext cx="340831" cy="457200"/>
              </a:xfrm>
              <a:prstGeom prst="rect">
                <a:avLst/>
              </a:prstGeom>
              <a:solidFill>
                <a:schemeClr val="dk2">
                  <a:alpha val="6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63" name="Google Shape;63;p7"/>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64" name="Google Shape;64;p7"/>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0.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ctrTitle"/>
          </p:nvPr>
        </p:nvSpPr>
        <p:spPr>
          <a:xfrm>
            <a:off x="8184082" y="2932959"/>
            <a:ext cx="14355300" cy="2957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SzPts val="12000"/>
              <a:buNone/>
            </a:pPr>
            <a:r>
              <a:rPr lang="en-US" sz="6400">
                <a:solidFill>
                  <a:srgbClr val="000000"/>
                </a:solidFill>
                <a:latin typeface="Arial"/>
                <a:ea typeface="Arial"/>
                <a:cs typeface="Arial"/>
                <a:sym typeface="Arial"/>
              </a:rPr>
              <a:t>Treaties Signed by Oregon Tribes</a:t>
            </a:r>
            <a:endParaRPr sz="6700"/>
          </a:p>
        </p:txBody>
      </p:sp>
      <p:sp>
        <p:nvSpPr>
          <p:cNvPr id="114" name="Google Shape;114;p17"/>
          <p:cNvSpPr txBox="1"/>
          <p:nvPr>
            <p:ph idx="1" type="subTitle"/>
          </p:nvPr>
        </p:nvSpPr>
        <p:spPr>
          <a:xfrm>
            <a:off x="7351500" y="7962425"/>
            <a:ext cx="16542900" cy="1120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4000"/>
              <a:buNone/>
            </a:pPr>
            <a:r>
              <a:rPr b="0" lang="en-US" sz="3600"/>
              <a:t>Native American Tribes use treaties today to protect their people and traditions.</a:t>
            </a:r>
            <a:endParaRPr b="0" sz="5500">
              <a:highlight>
                <a:srgbClr val="FFFFFF"/>
              </a:highlight>
            </a:endParaRPr>
          </a:p>
        </p:txBody>
      </p:sp>
      <p:sp>
        <p:nvSpPr>
          <p:cNvPr id="115" name="Google Shape;115;p17"/>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n-US"/>
              <a:t>1st grade </a:t>
            </a:r>
            <a:endParaRPr/>
          </a:p>
          <a:p>
            <a:pPr indent="0" lvl="0" marL="0" rtl="0" algn="l">
              <a:lnSpc>
                <a:spcPct val="90000"/>
              </a:lnSpc>
              <a:spcBef>
                <a:spcPts val="0"/>
              </a:spcBef>
              <a:spcAft>
                <a:spcPts val="0"/>
              </a:spcAft>
              <a:buClr>
                <a:schemeClr val="lt1"/>
              </a:buClr>
              <a:buSzPts val="3200"/>
              <a:buNone/>
            </a:pPr>
            <a:r>
              <a:rPr lang="en-US"/>
              <a:t>Math Lesson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2439988" y="1754823"/>
            <a:ext cx="16617950" cy="21907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Comparing Numbers</a:t>
            </a:r>
            <a:endParaRPr/>
          </a:p>
        </p:txBody>
      </p:sp>
      <p:sp>
        <p:nvSpPr>
          <p:cNvPr id="196" name="Google Shape;196;p26"/>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p>
            <a:pPr indent="-685800" lvl="2" marL="1524000" rtl="0" algn="l">
              <a:lnSpc>
                <a:spcPct val="115000"/>
              </a:lnSpc>
              <a:spcBef>
                <a:spcPts val="0"/>
              </a:spcBef>
              <a:spcAft>
                <a:spcPts val="0"/>
              </a:spcAft>
              <a:buSzPts val="4800"/>
              <a:buChar char="•"/>
            </a:pPr>
            <a:r>
              <a:rPr lang="en-US" sz="4800"/>
              <a:t>Compare who had more or fewer treaties.</a:t>
            </a:r>
            <a:endParaRPr/>
          </a:p>
        </p:txBody>
      </p:sp>
      <p:pic>
        <p:nvPicPr>
          <p:cNvPr descr="less than symbol" id="197" name="Google Shape;197;p26"/>
          <p:cNvPicPr preferRelativeResize="0"/>
          <p:nvPr/>
        </p:nvPicPr>
        <p:blipFill rotWithShape="1">
          <a:blip r:embed="rId3">
            <a:alphaModFix/>
          </a:blip>
          <a:srcRect b="0" l="0" r="0" t="0"/>
          <a:stretch/>
        </p:blipFill>
        <p:spPr>
          <a:xfrm>
            <a:off x="15247475" y="2686050"/>
            <a:ext cx="2781300" cy="2705100"/>
          </a:xfrm>
          <a:prstGeom prst="rect">
            <a:avLst/>
          </a:prstGeom>
          <a:noFill/>
          <a:ln>
            <a:noFill/>
          </a:ln>
        </p:spPr>
      </p:pic>
      <p:pic>
        <p:nvPicPr>
          <p:cNvPr descr="Greater than symbol" id="198" name="Google Shape;198;p26"/>
          <p:cNvPicPr preferRelativeResize="0"/>
          <p:nvPr/>
        </p:nvPicPr>
        <p:blipFill rotWithShape="1">
          <a:blip r:embed="rId4">
            <a:alphaModFix/>
          </a:blip>
          <a:srcRect b="0" l="0" r="0" t="0"/>
          <a:stretch/>
        </p:blipFill>
        <p:spPr>
          <a:xfrm>
            <a:off x="19929475" y="5391150"/>
            <a:ext cx="2912575" cy="3526575"/>
          </a:xfrm>
          <a:prstGeom prst="rect">
            <a:avLst/>
          </a:prstGeom>
          <a:noFill/>
          <a:ln>
            <a:noFill/>
          </a:ln>
        </p:spPr>
      </p:pic>
      <p:pic>
        <p:nvPicPr>
          <p:cNvPr descr="equal symbol" id="199" name="Google Shape;199;p26"/>
          <p:cNvPicPr preferRelativeResize="0"/>
          <p:nvPr/>
        </p:nvPicPr>
        <p:blipFill rotWithShape="1">
          <a:blip r:embed="rId5">
            <a:alphaModFix/>
          </a:blip>
          <a:srcRect b="0" l="0" r="0" t="0"/>
          <a:stretch/>
        </p:blipFill>
        <p:spPr>
          <a:xfrm>
            <a:off x="15247475" y="8110725"/>
            <a:ext cx="3805400" cy="4189025"/>
          </a:xfrm>
          <a:prstGeom prst="rect">
            <a:avLst/>
          </a:prstGeom>
          <a:noFill/>
          <a:ln>
            <a:noFill/>
          </a:ln>
        </p:spPr>
      </p:pic>
      <p:sp>
        <p:nvSpPr>
          <p:cNvPr id="200" name="Google Shape;200;p26"/>
          <p:cNvSpPr txBox="1"/>
          <p:nvPr/>
        </p:nvSpPr>
        <p:spPr>
          <a:xfrm>
            <a:off x="18459875" y="3576900"/>
            <a:ext cx="42540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Arial"/>
                <a:ea typeface="Arial"/>
                <a:cs typeface="Arial"/>
                <a:sym typeface="Arial"/>
              </a:rPr>
              <a:t>“Less than”</a:t>
            </a:r>
            <a:endParaRPr b="0" i="0" sz="4800" u="none" cap="none" strike="noStrike">
              <a:solidFill>
                <a:srgbClr val="000000"/>
              </a:solidFill>
              <a:latin typeface="Arial"/>
              <a:ea typeface="Arial"/>
              <a:cs typeface="Arial"/>
              <a:sym typeface="Arial"/>
            </a:endParaRPr>
          </a:p>
        </p:txBody>
      </p:sp>
      <p:sp>
        <p:nvSpPr>
          <p:cNvPr id="201" name="Google Shape;201;p26"/>
          <p:cNvSpPr txBox="1"/>
          <p:nvPr/>
        </p:nvSpPr>
        <p:spPr>
          <a:xfrm>
            <a:off x="15675475" y="7187325"/>
            <a:ext cx="42540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Arial"/>
                <a:ea typeface="Arial"/>
                <a:cs typeface="Arial"/>
                <a:sym typeface="Arial"/>
              </a:rPr>
              <a:t>“More than”</a:t>
            </a:r>
            <a:endParaRPr b="0" i="0" sz="4800" u="none" cap="none" strike="noStrike">
              <a:solidFill>
                <a:srgbClr val="000000"/>
              </a:solidFill>
              <a:latin typeface="Arial"/>
              <a:ea typeface="Arial"/>
              <a:cs typeface="Arial"/>
              <a:sym typeface="Arial"/>
            </a:endParaRPr>
          </a:p>
        </p:txBody>
      </p:sp>
      <p:sp>
        <p:nvSpPr>
          <p:cNvPr id="202" name="Google Shape;202;p26"/>
          <p:cNvSpPr txBox="1"/>
          <p:nvPr/>
        </p:nvSpPr>
        <p:spPr>
          <a:xfrm>
            <a:off x="19052875" y="9743525"/>
            <a:ext cx="42540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Arial"/>
                <a:ea typeface="Arial"/>
                <a:cs typeface="Arial"/>
                <a:sym typeface="Arial"/>
              </a:rPr>
              <a:t>“Equal”</a:t>
            </a:r>
            <a:endParaRPr b="0" i="0" sz="4800" u="none" cap="none" strike="noStrike">
              <a:solidFill>
                <a:srgbClr val="000000"/>
              </a:solidFill>
              <a:latin typeface="Arial"/>
              <a:ea typeface="Arial"/>
              <a:cs typeface="Arial"/>
              <a:sym typeface="Arial"/>
            </a:endParaRPr>
          </a:p>
        </p:txBody>
      </p:sp>
      <p:sp>
        <p:nvSpPr>
          <p:cNvPr id="203" name="Google Shape;203;p2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idx="1" type="body"/>
          </p:nvPr>
        </p:nvSpPr>
        <p:spPr>
          <a:xfrm>
            <a:off x="2439990" y="3636575"/>
            <a:ext cx="19507200" cy="693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3600"/>
              <a:buNone/>
            </a:pPr>
            <a:r>
              <a:t/>
            </a:r>
            <a:endParaRPr sz="5300"/>
          </a:p>
          <a:p>
            <a:pPr indent="0" lvl="0" marL="0" rtl="0" algn="l">
              <a:lnSpc>
                <a:spcPct val="110000"/>
              </a:lnSpc>
              <a:spcBef>
                <a:spcPts val="2000"/>
              </a:spcBef>
              <a:spcAft>
                <a:spcPts val="0"/>
              </a:spcAft>
              <a:buSzPts val="3600"/>
              <a:buNone/>
            </a:pPr>
            <a:r>
              <a:rPr lang="en-US" sz="5300"/>
              <a:t>“I saw that some Tribes had more treaties than others. For example…”</a:t>
            </a:r>
            <a:endParaRPr sz="5300"/>
          </a:p>
          <a:p>
            <a:pPr indent="0" lvl="0" marL="0" rtl="0" algn="l">
              <a:lnSpc>
                <a:spcPct val="110000"/>
              </a:lnSpc>
              <a:spcBef>
                <a:spcPts val="2000"/>
              </a:spcBef>
              <a:spcAft>
                <a:spcPts val="0"/>
              </a:spcAft>
              <a:buSzPts val="3600"/>
              <a:buNone/>
            </a:pPr>
            <a:r>
              <a:t/>
            </a:r>
            <a:endParaRPr sz="5300"/>
          </a:p>
          <a:p>
            <a:pPr indent="0" lvl="0" marL="0" rtl="0" algn="l">
              <a:lnSpc>
                <a:spcPct val="110000"/>
              </a:lnSpc>
              <a:spcBef>
                <a:spcPts val="2000"/>
              </a:spcBef>
              <a:spcAft>
                <a:spcPts val="0"/>
              </a:spcAft>
              <a:buSzPts val="3600"/>
              <a:buNone/>
            </a:pPr>
            <a:r>
              <a:rPr lang="en-US" sz="5300"/>
              <a:t>“One thing I learned about Oregon Tribes is…”</a:t>
            </a:r>
            <a:endParaRPr sz="5300"/>
          </a:p>
        </p:txBody>
      </p:sp>
      <p:sp>
        <p:nvSpPr>
          <p:cNvPr id="210" name="Google Shape;210;p27"/>
          <p:cNvSpPr txBox="1"/>
          <p:nvPr>
            <p:ph type="title"/>
          </p:nvPr>
        </p:nvSpPr>
        <p:spPr>
          <a:xfrm>
            <a:off x="2439990" y="1732547"/>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Closing Discussion and Reflection</a:t>
            </a:r>
            <a:endParaRPr/>
          </a:p>
        </p:txBody>
      </p:sp>
      <p:sp>
        <p:nvSpPr>
          <p:cNvPr id="211" name="Google Shape;211;p27"/>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8"/>
          <p:cNvSpPr txBox="1"/>
          <p:nvPr>
            <p:ph type="title"/>
          </p:nvPr>
        </p:nvSpPr>
        <p:spPr>
          <a:xfrm>
            <a:off x="2439990" y="1756610"/>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latin typeface="Arial"/>
                <a:ea typeface="Arial"/>
                <a:cs typeface="Arial"/>
                <a:sym typeface="Arial"/>
              </a:rPr>
              <a:t>Self-assessment</a:t>
            </a:r>
            <a:endParaRPr/>
          </a:p>
        </p:txBody>
      </p:sp>
      <p:graphicFrame>
        <p:nvGraphicFramePr>
          <p:cNvPr id="217" name="Google Shape;217;p28"/>
          <p:cNvGraphicFramePr/>
          <p:nvPr/>
        </p:nvGraphicFramePr>
        <p:xfrm>
          <a:off x="2440000" y="3805575"/>
          <a:ext cx="3000000" cy="3000000"/>
        </p:xfrm>
        <a:graphic>
          <a:graphicData uri="http://schemas.openxmlformats.org/drawingml/2006/table">
            <a:tbl>
              <a:tblPr firstRow="1">
                <a:noFill/>
                <a:tableStyleId>{D1DA484B-3CEA-48DC-B4B5-235A80B71DC3}</a:tableStyleId>
              </a:tblPr>
              <a:tblGrid>
                <a:gridCol w="1511475"/>
                <a:gridCol w="7492450"/>
                <a:gridCol w="4501950"/>
                <a:gridCol w="4501950"/>
              </a:tblGrid>
              <a:tr h="162255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a:t>
                      </a:r>
                      <a:endParaRPr sz="3600" u="none" cap="none" strike="noStrike">
                        <a:latin typeface="Arial"/>
                        <a:ea typeface="Arial"/>
                        <a:cs typeface="Arial"/>
                        <a:sym typeface="Arial"/>
                      </a:endParaRPr>
                    </a:p>
                  </a:txBody>
                  <a:tcPr marT="63500" marB="63500" marR="63500" marL="63500"/>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Can I… ? </a:t>
                      </a:r>
                      <a:endParaRPr b="1" sz="3600" u="none" cap="none" strike="noStrike">
                        <a:latin typeface="Arial"/>
                        <a:ea typeface="Arial"/>
                        <a:cs typeface="Arial"/>
                        <a:sym typeface="Arial"/>
                      </a:endParaRPr>
                    </a:p>
                  </a:txBody>
                  <a:tcPr marT="63500" marB="63500" marR="63500" marL="63500"/>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Not yet</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txBody>
                  <a:tcPr marT="63500" marB="63500" marR="63500" marL="63500"/>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Yes</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txBody>
                  <a:tcPr marT="63500" marB="63500" marR="63500" marL="63500"/>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1</a:t>
                      </a:r>
                      <a:endParaRPr sz="3600" u="none" cap="none" strike="noStrike">
                        <a:latin typeface="Arial"/>
                        <a:ea typeface="Arial"/>
                        <a:cs typeface="Arial"/>
                        <a:sym typeface="Arial"/>
                      </a:endParaRPr>
                    </a:p>
                  </a:txBody>
                  <a:tcPr marT="63500" marB="63500" marR="63500" marL="63500" anchor="ctr"/>
                </a:tc>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explain what a treaty is in my own words?</a:t>
                      </a:r>
                      <a:endParaRPr sz="3600" u="none" cap="none" strike="noStrike">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FFFF"/>
                          </a:solidFill>
                        </a:rPr>
                        <a:t>.</a:t>
                      </a:r>
                      <a:endParaRPr sz="3600" u="none" cap="none" strike="noStrike">
                        <a:solidFill>
                          <a:srgbClr val="FFFFFF"/>
                        </a:solidFill>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FFFF"/>
                          </a:solidFill>
                        </a:rPr>
                        <a:t>.</a:t>
                      </a:r>
                      <a:endParaRPr sz="3600" u="none" cap="none" strike="noStrike">
                        <a:solidFill>
                          <a:srgbClr val="FFFFFF"/>
                        </a:solidFill>
                        <a:latin typeface="Arial"/>
                        <a:ea typeface="Arial"/>
                        <a:cs typeface="Arial"/>
                        <a:sym typeface="Arial"/>
                      </a:endParaRPr>
                    </a:p>
                  </a:txBody>
                  <a:tcPr marT="63500" marB="63500" marR="63500" marL="63500"/>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2</a:t>
                      </a:r>
                      <a:endParaRPr sz="3600" u="none" cap="none" strike="noStrike">
                        <a:latin typeface="Arial"/>
                        <a:ea typeface="Arial"/>
                        <a:cs typeface="Arial"/>
                        <a:sym typeface="Arial"/>
                      </a:endParaRPr>
                    </a:p>
                  </a:txBody>
                  <a:tcPr marT="63500" marB="63500" marR="63500" marL="63500" anchor="ctr"/>
                </a:tc>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count how many treaties a tribe signed?</a:t>
                      </a:r>
                      <a:endParaRPr sz="36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FFFF"/>
                          </a:solidFill>
                        </a:rPr>
                        <a:t>.</a:t>
                      </a:r>
                      <a:endParaRPr sz="3600" u="none" cap="none" strike="noStrike">
                        <a:solidFill>
                          <a:srgbClr val="FFFFFF"/>
                        </a:solidFill>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FFFF"/>
                          </a:solidFill>
                        </a:rPr>
                        <a:t>.</a:t>
                      </a:r>
                      <a:endParaRPr sz="3600" u="none" cap="none" strike="noStrike">
                        <a:solidFill>
                          <a:srgbClr val="FFFFFF"/>
                        </a:solidFill>
                        <a:latin typeface="Arial"/>
                        <a:ea typeface="Arial"/>
                        <a:cs typeface="Arial"/>
                        <a:sym typeface="Arial"/>
                      </a:endParaRPr>
                    </a:p>
                  </a:txBody>
                  <a:tcPr marT="63500" marB="63500" marR="63500" marL="63500"/>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3</a:t>
                      </a:r>
                      <a:endParaRPr sz="3600" u="none" cap="none" strike="noStrike">
                        <a:latin typeface="Arial"/>
                        <a:ea typeface="Arial"/>
                        <a:cs typeface="Arial"/>
                        <a:sym typeface="Arial"/>
                      </a:endParaRPr>
                    </a:p>
                  </a:txBody>
                  <a:tcPr marT="63500" marB="63500" marR="63500" marL="63500" anchor="ctr"/>
                </a:tc>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explain why treaties are important to Oregon Tribes?</a:t>
                      </a:r>
                      <a:endParaRPr sz="3600" u="none" cap="none" strike="noStrike">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FFFF"/>
                          </a:solidFill>
                        </a:rPr>
                        <a:t>.</a:t>
                      </a:r>
                      <a:endParaRPr sz="3600" u="none" cap="none" strike="noStrike">
                        <a:solidFill>
                          <a:srgbClr val="FFFFFF"/>
                        </a:solidFill>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FFFF"/>
                          </a:solidFill>
                        </a:rPr>
                        <a:t>.</a:t>
                      </a:r>
                      <a:endParaRPr sz="3600" u="none" cap="none" strike="noStrike">
                        <a:solidFill>
                          <a:srgbClr val="FFFFFF"/>
                        </a:solidFill>
                        <a:latin typeface="Arial"/>
                        <a:ea typeface="Arial"/>
                        <a:cs typeface="Arial"/>
                        <a:sym typeface="Arial"/>
                      </a:endParaRPr>
                    </a:p>
                  </a:txBody>
                  <a:tcPr marT="63500" marB="63500" marR="63500" marL="63500"/>
                </a:tc>
              </a:tr>
            </a:tbl>
          </a:graphicData>
        </a:graphic>
      </p:graphicFrame>
      <p:sp>
        <p:nvSpPr>
          <p:cNvPr id="218" name="Google Shape;218;p2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thumb sideways" id="219" name="Google Shape;219;p28"/>
          <p:cNvPicPr preferRelativeResize="0"/>
          <p:nvPr/>
        </p:nvPicPr>
        <p:blipFill rotWithShape="1">
          <a:blip r:embed="rId3">
            <a:alphaModFix/>
          </a:blip>
          <a:srcRect b="0" l="0" r="0" t="0"/>
          <a:stretch/>
        </p:blipFill>
        <p:spPr>
          <a:xfrm>
            <a:off x="13136088" y="4430713"/>
            <a:ext cx="1028700" cy="1000125"/>
          </a:xfrm>
          <a:prstGeom prst="rect">
            <a:avLst/>
          </a:prstGeom>
          <a:noFill/>
          <a:ln>
            <a:noFill/>
          </a:ln>
        </p:spPr>
      </p:pic>
      <p:pic>
        <p:nvPicPr>
          <p:cNvPr descr="thumbs up" id="220" name="Google Shape;220;p28"/>
          <p:cNvPicPr preferRelativeResize="0"/>
          <p:nvPr/>
        </p:nvPicPr>
        <p:blipFill rotWithShape="1">
          <a:blip r:embed="rId4">
            <a:alphaModFix/>
          </a:blip>
          <a:srcRect b="0" l="0" r="0" t="0"/>
          <a:stretch/>
        </p:blipFill>
        <p:spPr>
          <a:xfrm>
            <a:off x="17681138" y="4435475"/>
            <a:ext cx="952500" cy="99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9"/>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2000"/>
              <a:buFont typeface="Calibri"/>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9645168" y="2130461"/>
            <a:ext cx="14742000" cy="381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0"/>
              <a:buNone/>
            </a:pPr>
            <a:r>
              <a:rPr lang="en-US"/>
              <a:t>A Tribe</a:t>
            </a:r>
            <a:endParaRPr/>
          </a:p>
        </p:txBody>
      </p:sp>
      <p:sp>
        <p:nvSpPr>
          <p:cNvPr id="122" name="Google Shape;122;p18"/>
          <p:cNvSpPr txBox="1"/>
          <p:nvPr>
            <p:ph idx="2" type="body"/>
          </p:nvPr>
        </p:nvSpPr>
        <p:spPr>
          <a:xfrm>
            <a:off x="10825775" y="6041423"/>
            <a:ext cx="9480300" cy="3265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000"/>
              </a:spcBef>
              <a:spcAft>
                <a:spcPts val="0"/>
              </a:spcAft>
              <a:buSzPts val="3600"/>
              <a:buNone/>
            </a:pPr>
            <a:r>
              <a:rPr lang="en-US" sz="5400"/>
              <a:t>is a group of families who come from this land and share ways of doing things for a long, long time.</a:t>
            </a:r>
            <a:endParaRPr sz="3900"/>
          </a:p>
        </p:txBody>
      </p:sp>
      <p:sp>
        <p:nvSpPr>
          <p:cNvPr id="123" name="Google Shape;123;p18"/>
          <p:cNvSpPr txBox="1"/>
          <p:nvPr>
            <p:ph idx="1" type="body"/>
          </p:nvPr>
        </p:nvSpPr>
        <p:spPr>
          <a:xfrm>
            <a:off x="10949924" y="10140875"/>
            <a:ext cx="7299900" cy="164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000"/>
              </a:spcBef>
              <a:spcAft>
                <a:spcPts val="0"/>
              </a:spcAft>
              <a:buSzPts val="3200"/>
              <a:buNone/>
            </a:pPr>
            <a:r>
              <a:rPr lang="en-US" sz="4800"/>
              <a:t>Tribes are made up of people called Native Americans.</a:t>
            </a:r>
            <a:endParaRPr sz="4800"/>
          </a:p>
        </p:txBody>
      </p:sp>
      <p:pic>
        <p:nvPicPr>
          <p:cNvPr descr="two women crafting" id="124" name="Google Shape;124;p18"/>
          <p:cNvPicPr preferRelativeResize="0"/>
          <p:nvPr/>
        </p:nvPicPr>
        <p:blipFill rotWithShape="1">
          <a:blip r:embed="rId3">
            <a:alphaModFix/>
          </a:blip>
          <a:srcRect b="504" l="1438" r="0" t="2416"/>
          <a:stretch/>
        </p:blipFill>
        <p:spPr>
          <a:xfrm>
            <a:off x="1351850" y="6191425"/>
            <a:ext cx="8073551" cy="6029200"/>
          </a:xfrm>
          <a:prstGeom prst="rect">
            <a:avLst/>
          </a:prstGeom>
          <a:noFill/>
          <a:ln>
            <a:noFill/>
          </a:ln>
        </p:spPr>
      </p:pic>
      <p:sp>
        <p:nvSpPr>
          <p:cNvPr id="125" name="Google Shape;125;p18"/>
          <p:cNvSpPr txBox="1"/>
          <p:nvPr/>
        </p:nvSpPr>
        <p:spPr>
          <a:xfrm>
            <a:off x="1351850" y="12220625"/>
            <a:ext cx="5839800" cy="94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Photo courtesy of the Burns Paiute Tribe</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9257618" y="1947571"/>
            <a:ext cx="14742000" cy="381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0"/>
              <a:buNone/>
            </a:pPr>
            <a:r>
              <a:rPr lang="en-US"/>
              <a:t>A Treaty</a:t>
            </a:r>
            <a:endParaRPr/>
          </a:p>
        </p:txBody>
      </p:sp>
      <p:sp>
        <p:nvSpPr>
          <p:cNvPr id="132" name="Google Shape;132;p19"/>
          <p:cNvSpPr txBox="1"/>
          <p:nvPr>
            <p:ph idx="2" type="body"/>
          </p:nvPr>
        </p:nvSpPr>
        <p:spPr>
          <a:xfrm>
            <a:off x="11355450" y="7152925"/>
            <a:ext cx="8773500" cy="76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000"/>
              </a:spcBef>
              <a:spcAft>
                <a:spcPts val="0"/>
              </a:spcAft>
              <a:buSzPts val="3600"/>
              <a:buNone/>
            </a:pPr>
            <a:r>
              <a:rPr lang="en-US" sz="5400"/>
              <a:t>is a legal document with promises and agreements.</a:t>
            </a:r>
            <a:endParaRPr sz="5400"/>
          </a:p>
        </p:txBody>
      </p:sp>
      <p:sp>
        <p:nvSpPr>
          <p:cNvPr id="133" name="Google Shape;133;p19"/>
          <p:cNvSpPr txBox="1"/>
          <p:nvPr>
            <p:ph idx="1" type="body"/>
          </p:nvPr>
        </p:nvSpPr>
        <p:spPr>
          <a:xfrm>
            <a:off x="11355449" y="10316400"/>
            <a:ext cx="6490500" cy="164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000"/>
              </a:spcBef>
              <a:spcAft>
                <a:spcPts val="0"/>
              </a:spcAft>
              <a:buSzPts val="3200"/>
              <a:buNone/>
            </a:pPr>
            <a:r>
              <a:rPr lang="en-US" sz="4800"/>
              <a:t>Oregon Tribes signed treaties with the United States.</a:t>
            </a:r>
            <a:endParaRPr sz="4800"/>
          </a:p>
        </p:txBody>
      </p:sp>
      <p:pic>
        <p:nvPicPr>
          <p:cNvPr descr="People rowing a traditional canoe on a body of water." id="134" name="Google Shape;134;p19"/>
          <p:cNvPicPr preferRelativeResize="0"/>
          <p:nvPr/>
        </p:nvPicPr>
        <p:blipFill rotWithShape="1">
          <a:blip r:embed="rId3">
            <a:alphaModFix/>
          </a:blip>
          <a:srcRect b="0" l="0" r="0" t="0"/>
          <a:stretch/>
        </p:blipFill>
        <p:spPr>
          <a:xfrm>
            <a:off x="1264525" y="5527600"/>
            <a:ext cx="8141425" cy="5361800"/>
          </a:xfrm>
          <a:prstGeom prst="rect">
            <a:avLst/>
          </a:prstGeom>
          <a:noFill/>
          <a:ln>
            <a:noFill/>
          </a:ln>
        </p:spPr>
      </p:pic>
      <p:sp>
        <p:nvSpPr>
          <p:cNvPr id="135" name="Google Shape;135;p19"/>
          <p:cNvSpPr txBox="1"/>
          <p:nvPr/>
        </p:nvSpPr>
        <p:spPr>
          <a:xfrm>
            <a:off x="1264538" y="11094300"/>
            <a:ext cx="8141400" cy="73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Photo courtesy of The Confederated Tribes of Coos, Lower Umpqua and Siuslaw Indians</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2439990" y="1732548"/>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sz="7200">
                <a:latin typeface="Arial"/>
                <a:ea typeface="Arial"/>
                <a:cs typeface="Arial"/>
                <a:sym typeface="Arial"/>
              </a:rPr>
              <a:t>Short Story</a:t>
            </a:r>
            <a:endParaRPr sz="7200">
              <a:latin typeface="Arial"/>
              <a:ea typeface="Arial"/>
              <a:cs typeface="Arial"/>
              <a:sym typeface="Arial"/>
            </a:endParaRPr>
          </a:p>
        </p:txBody>
      </p:sp>
      <p:sp>
        <p:nvSpPr>
          <p:cNvPr id="142" name="Google Shape;142;p20"/>
          <p:cNvSpPr txBox="1"/>
          <p:nvPr>
            <p:ph idx="2" type="body"/>
          </p:nvPr>
        </p:nvSpPr>
        <p:spPr>
          <a:xfrm>
            <a:off x="2440000" y="4772800"/>
            <a:ext cx="8734800" cy="532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4400"/>
              <a:buNone/>
            </a:pPr>
            <a:r>
              <a:rPr lang="en-US" sz="4800">
                <a:latin typeface="Arial"/>
                <a:ea typeface="Arial"/>
                <a:cs typeface="Arial"/>
                <a:sym typeface="Arial"/>
              </a:rPr>
              <a:t>“A long time ago, there were many Native American Tribes living all across the land we now call Oregon…”</a:t>
            </a:r>
            <a:endParaRPr sz="4800">
              <a:latin typeface="Arial"/>
              <a:ea typeface="Arial"/>
              <a:cs typeface="Arial"/>
              <a:sym typeface="Arial"/>
            </a:endParaRPr>
          </a:p>
        </p:txBody>
      </p:sp>
      <p:sp>
        <p:nvSpPr>
          <p:cNvPr id="143" name="Google Shape;143;p20"/>
          <p:cNvSpPr txBox="1"/>
          <p:nvPr/>
        </p:nvSpPr>
        <p:spPr>
          <a:xfrm>
            <a:off x="13924950" y="10627600"/>
            <a:ext cx="6811200" cy="73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Photo courtesy of The Confederated Tribes of Coos, Lower Umpqua and Siuslaw Indians</a:t>
            </a:r>
            <a:endParaRPr b="0" i="0" sz="1900" u="none" cap="none" strike="noStrike">
              <a:solidFill>
                <a:srgbClr val="000000"/>
              </a:solidFill>
              <a:latin typeface="Arial"/>
              <a:ea typeface="Arial"/>
              <a:cs typeface="Arial"/>
              <a:sym typeface="Arial"/>
            </a:endParaRPr>
          </a:p>
        </p:txBody>
      </p:sp>
      <p:pic>
        <p:nvPicPr>
          <p:cNvPr descr="Drawing of a historical scene of people, a plankhouse, and canoe in nature." id="144" name="Google Shape;144;p20"/>
          <p:cNvPicPr preferRelativeResize="0"/>
          <p:nvPr/>
        </p:nvPicPr>
        <p:blipFill rotWithShape="1">
          <a:blip r:embed="rId3">
            <a:alphaModFix/>
          </a:blip>
          <a:srcRect b="0" l="0" r="0" t="0"/>
          <a:stretch/>
        </p:blipFill>
        <p:spPr>
          <a:xfrm>
            <a:off x="13924900" y="2197950"/>
            <a:ext cx="6811300" cy="8219874"/>
          </a:xfrm>
          <a:prstGeom prst="rect">
            <a:avLst/>
          </a:prstGeom>
          <a:noFill/>
          <a:ln>
            <a:noFill/>
          </a:ln>
        </p:spPr>
      </p:pic>
      <p:sp>
        <p:nvSpPr>
          <p:cNvPr id="145" name="Google Shape;145;p20"/>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A map of the nine federally recognized Tribes in Oregon." id="151" name="Google Shape;151;p21"/>
          <p:cNvPicPr preferRelativeResize="0"/>
          <p:nvPr/>
        </p:nvPicPr>
        <p:blipFill rotWithShape="1">
          <a:blip r:embed="rId3">
            <a:alphaModFix/>
          </a:blip>
          <a:srcRect b="1941" l="2056" r="0" t="0"/>
          <a:stretch/>
        </p:blipFill>
        <p:spPr>
          <a:xfrm>
            <a:off x="8442500" y="776075"/>
            <a:ext cx="15392575" cy="10741850"/>
          </a:xfrm>
          <a:prstGeom prst="rect">
            <a:avLst/>
          </a:prstGeom>
          <a:noFill/>
          <a:ln>
            <a:noFill/>
          </a:ln>
        </p:spPr>
      </p:pic>
      <p:sp>
        <p:nvSpPr>
          <p:cNvPr id="152" name="Google Shape;152;p21"/>
          <p:cNvSpPr txBox="1"/>
          <p:nvPr>
            <p:ph type="title"/>
          </p:nvPr>
        </p:nvSpPr>
        <p:spPr>
          <a:xfrm>
            <a:off x="2439988" y="1731963"/>
            <a:ext cx="7618412" cy="21907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How many Oregon Tribes are there?</a:t>
            </a:r>
            <a:endParaRPr/>
          </a:p>
        </p:txBody>
      </p:sp>
      <p:sp>
        <p:nvSpPr>
          <p:cNvPr id="153" name="Google Shape;153;p21"/>
          <p:cNvSpPr txBox="1"/>
          <p:nvPr>
            <p:ph idx="2" type="body"/>
          </p:nvPr>
        </p:nvSpPr>
        <p:spPr>
          <a:xfrm>
            <a:off x="2454275" y="3989839"/>
            <a:ext cx="6933565" cy="8887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4400"/>
              <a:buNone/>
            </a:pPr>
            <a:r>
              <a:rPr lang="en-US"/>
              <a:t>You may count the small pictures.</a:t>
            </a:r>
            <a:endParaRPr/>
          </a:p>
        </p:txBody>
      </p:sp>
      <p:sp>
        <p:nvSpPr>
          <p:cNvPr id="154" name="Google Shape;154;p2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ph type="ctrTitle"/>
          </p:nvPr>
        </p:nvSpPr>
        <p:spPr>
          <a:xfrm>
            <a:off x="8201002" y="1080900"/>
            <a:ext cx="15487500" cy="295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2000"/>
              <a:buFont typeface="Calibri"/>
              <a:buNone/>
            </a:pPr>
            <a:r>
              <a:rPr lang="en-US"/>
              <a:t>Essential Question</a:t>
            </a:r>
            <a:endParaRPr/>
          </a:p>
        </p:txBody>
      </p:sp>
      <p:sp>
        <p:nvSpPr>
          <p:cNvPr id="160" name="Google Shape;160;p22"/>
          <p:cNvSpPr txBox="1"/>
          <p:nvPr>
            <p:ph idx="1" type="body"/>
          </p:nvPr>
        </p:nvSpPr>
        <p:spPr>
          <a:xfrm>
            <a:off x="10356500" y="8433599"/>
            <a:ext cx="12117300" cy="248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200"/>
              <a:buNone/>
            </a:pPr>
            <a:r>
              <a:rPr b="1" lang="en-US" sz="6000">
                <a:solidFill>
                  <a:schemeClr val="dk1"/>
                </a:solidFill>
              </a:rPr>
              <a:t>Tribes use them to protect their people and traditions!</a:t>
            </a:r>
            <a:endParaRPr b="1" sz="6000">
              <a:solidFill>
                <a:schemeClr val="dk1"/>
              </a:solidFill>
            </a:endParaRPr>
          </a:p>
        </p:txBody>
      </p:sp>
      <p:sp>
        <p:nvSpPr>
          <p:cNvPr id="161" name="Google Shape;161;p22"/>
          <p:cNvSpPr txBox="1"/>
          <p:nvPr>
            <p:ph idx="2" type="subTitle"/>
          </p:nvPr>
        </p:nvSpPr>
        <p:spPr>
          <a:xfrm>
            <a:off x="10356500" y="6522000"/>
            <a:ext cx="12835800" cy="191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000"/>
              <a:buNone/>
            </a:pPr>
            <a:r>
              <a:rPr lang="en-US" sz="6000">
                <a:solidFill>
                  <a:schemeClr val="dk1"/>
                </a:solidFill>
              </a:rPr>
              <a:t>Why are treaties important to Tribes today?</a:t>
            </a:r>
            <a:endParaRPr b="0" sz="4300">
              <a:solidFill>
                <a:srgbClr val="000000"/>
              </a:solidFill>
              <a:latin typeface="Arial"/>
              <a:ea typeface="Arial"/>
              <a:cs typeface="Arial"/>
              <a:sym typeface="Arial"/>
            </a:endParaRPr>
          </a:p>
        </p:txBody>
      </p:sp>
      <p:pic>
        <p:nvPicPr>
          <p:cNvPr descr="Historical photo of two seated women working" id="162" name="Google Shape;162;p22"/>
          <p:cNvPicPr preferRelativeResize="0"/>
          <p:nvPr/>
        </p:nvPicPr>
        <p:blipFill rotWithShape="1">
          <a:blip r:embed="rId3">
            <a:alphaModFix/>
          </a:blip>
          <a:srcRect b="0" l="0" r="0" t="0"/>
          <a:stretch/>
        </p:blipFill>
        <p:spPr>
          <a:xfrm>
            <a:off x="746250" y="4590300"/>
            <a:ext cx="8776175" cy="6328375"/>
          </a:xfrm>
          <a:prstGeom prst="rect">
            <a:avLst/>
          </a:prstGeom>
          <a:noFill/>
          <a:ln>
            <a:noFill/>
          </a:ln>
        </p:spPr>
      </p:pic>
      <p:sp>
        <p:nvSpPr>
          <p:cNvPr id="163" name="Google Shape;163;p22"/>
          <p:cNvSpPr txBox="1"/>
          <p:nvPr/>
        </p:nvSpPr>
        <p:spPr>
          <a:xfrm>
            <a:off x="746250" y="11129100"/>
            <a:ext cx="8495700" cy="69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Photo courtesy of The Confederated Tribes of Siletz Indians</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2440000" y="1732550"/>
            <a:ext cx="16617900" cy="174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Number of Treaties</a:t>
            </a:r>
            <a:endParaRPr/>
          </a:p>
        </p:txBody>
      </p:sp>
      <p:graphicFrame>
        <p:nvGraphicFramePr>
          <p:cNvPr id="170" name="Google Shape;170;p23"/>
          <p:cNvGraphicFramePr/>
          <p:nvPr/>
        </p:nvGraphicFramePr>
        <p:xfrm>
          <a:off x="2439988" y="3748200"/>
          <a:ext cx="3000000" cy="3000000"/>
        </p:xfrm>
        <a:graphic>
          <a:graphicData uri="http://schemas.openxmlformats.org/drawingml/2006/table">
            <a:tbl>
              <a:tblPr firstRow="1">
                <a:noFill/>
                <a:tableStyleId>{AF81AADB-30BA-43B3-97B1-FF78C1B8D35A}</a:tableStyleId>
              </a:tblPr>
              <a:tblGrid>
                <a:gridCol w="13323750"/>
                <a:gridCol w="5840625"/>
              </a:tblGrid>
              <a:tr h="759100">
                <a:tc>
                  <a:txBody>
                    <a:bodyPr/>
                    <a:lstStyle/>
                    <a:p>
                      <a:pPr indent="0" lvl="0" marL="0" marR="0" rtl="0" algn="ctr">
                        <a:lnSpc>
                          <a:spcPct val="100000"/>
                        </a:lnSpc>
                        <a:spcBef>
                          <a:spcPts val="0"/>
                        </a:spcBef>
                        <a:spcAft>
                          <a:spcPts val="0"/>
                        </a:spcAft>
                        <a:buClr>
                          <a:srgbClr val="000000"/>
                        </a:buClr>
                        <a:buSzPts val="3500"/>
                        <a:buFont typeface="Arial"/>
                        <a:buNone/>
                      </a:pPr>
                      <a:r>
                        <a:rPr b="1" lang="en-US" sz="3500" u="none" cap="none" strike="noStrike">
                          <a:latin typeface="Calibri"/>
                          <a:ea typeface="Calibri"/>
                          <a:cs typeface="Calibri"/>
                          <a:sym typeface="Calibri"/>
                        </a:rPr>
                        <a:t>Tribe Name</a:t>
                      </a:r>
                      <a:endParaRPr b="1" sz="35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rgbClr val="000000"/>
                        </a:buClr>
                        <a:buSzPts val="3500"/>
                        <a:buFont typeface="Arial"/>
                        <a:buNone/>
                      </a:pPr>
                      <a:r>
                        <a:rPr b="1" lang="en-US" sz="3500" u="none" cap="none" strike="noStrike">
                          <a:latin typeface="Calibri"/>
                          <a:ea typeface="Calibri"/>
                          <a:cs typeface="Calibri"/>
                          <a:sym typeface="Calibri"/>
                        </a:rPr>
                        <a:t>Treaties Signed</a:t>
                      </a:r>
                      <a:endParaRPr b="1" sz="35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9900"/>
                    </a:solidFill>
                  </a:tcPr>
                </a:tc>
              </a:tr>
              <a:tr h="671550">
                <a:tc>
                  <a:txBody>
                    <a:bodyPr/>
                    <a:lstStyle/>
                    <a:p>
                      <a:pPr indent="0" lvl="0" marL="0" marR="0" rtl="0" algn="l">
                        <a:lnSpc>
                          <a:spcPct val="115000"/>
                        </a:lnSpc>
                        <a:spcBef>
                          <a:spcPts val="0"/>
                        </a:spcBef>
                        <a:spcAft>
                          <a:spcPts val="0"/>
                        </a:spcAft>
                        <a:buClr>
                          <a:srgbClr val="000000"/>
                        </a:buClr>
                        <a:buSzPts val="3000"/>
                        <a:buFont typeface="Arial"/>
                        <a:buNone/>
                      </a:pPr>
                      <a:r>
                        <a:rPr lang="en-US" sz="3000" u="none" cap="none" strike="noStrike"/>
                        <a:t>Burns Paiute Tribe</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US" sz="3000" u="none" cap="none" strike="noStrike"/>
                        <a:t>0</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14700">
                <a:tc>
                  <a:txBody>
                    <a:bodyPr/>
                    <a:lstStyle/>
                    <a:p>
                      <a:pPr indent="0" lvl="0" marL="0" marR="0" rtl="0" algn="l">
                        <a:lnSpc>
                          <a:spcPct val="100000"/>
                        </a:lnSpc>
                        <a:spcBef>
                          <a:spcPts val="0"/>
                        </a:spcBef>
                        <a:spcAft>
                          <a:spcPts val="0"/>
                        </a:spcAft>
                        <a:buClr>
                          <a:srgbClr val="000000"/>
                        </a:buClr>
                        <a:buSzPts val="3000"/>
                        <a:buFont typeface="Arial"/>
                        <a:buNone/>
                      </a:pPr>
                      <a:r>
                        <a:rPr lang="en-US" sz="3000" u="none" cap="none" strike="noStrike"/>
                        <a:t>Confederated Tribes of Coos, Lower Umpqua, and Siuslaw Indians</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US" sz="3000" u="none" cap="none" strike="noStrike"/>
                        <a:t>1</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1550">
                <a:tc>
                  <a:txBody>
                    <a:bodyPr/>
                    <a:lstStyle/>
                    <a:p>
                      <a:pPr indent="0" lvl="0" marL="0" marR="0" rtl="0" algn="l">
                        <a:lnSpc>
                          <a:spcPct val="100000"/>
                        </a:lnSpc>
                        <a:spcBef>
                          <a:spcPts val="0"/>
                        </a:spcBef>
                        <a:spcAft>
                          <a:spcPts val="0"/>
                        </a:spcAft>
                        <a:buClr>
                          <a:srgbClr val="000000"/>
                        </a:buClr>
                        <a:buSzPts val="3000"/>
                        <a:buFont typeface="Arial"/>
                        <a:buNone/>
                      </a:pPr>
                      <a:r>
                        <a:rPr lang="en-US" sz="3000" u="none" cap="none" strike="noStrike"/>
                        <a:t>Confederated Tribes of Grand Ronde</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US" sz="3000" u="none" cap="none" strike="noStrike"/>
                        <a:t>7</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1550">
                <a:tc>
                  <a:txBody>
                    <a:bodyPr/>
                    <a:lstStyle/>
                    <a:p>
                      <a:pPr indent="0" lvl="0" marL="0" marR="0" rtl="0" algn="l">
                        <a:lnSpc>
                          <a:spcPct val="100000"/>
                        </a:lnSpc>
                        <a:spcBef>
                          <a:spcPts val="0"/>
                        </a:spcBef>
                        <a:spcAft>
                          <a:spcPts val="0"/>
                        </a:spcAft>
                        <a:buClr>
                          <a:srgbClr val="000000"/>
                        </a:buClr>
                        <a:buSzPts val="3000"/>
                        <a:buFont typeface="Arial"/>
                        <a:buNone/>
                      </a:pPr>
                      <a:r>
                        <a:rPr lang="en-US" sz="3000" u="none" cap="none" strike="noStrike"/>
                        <a:t>Confederated Tribes of the Umatilla Indian Reservation</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US" sz="3000" u="none" cap="none" strike="noStrike"/>
                        <a:t>1</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1550">
                <a:tc>
                  <a:txBody>
                    <a:bodyPr/>
                    <a:lstStyle/>
                    <a:p>
                      <a:pPr indent="0" lvl="0" marL="0" marR="0" rtl="0" algn="l">
                        <a:lnSpc>
                          <a:spcPct val="100000"/>
                        </a:lnSpc>
                        <a:spcBef>
                          <a:spcPts val="0"/>
                        </a:spcBef>
                        <a:spcAft>
                          <a:spcPts val="0"/>
                        </a:spcAft>
                        <a:buClr>
                          <a:srgbClr val="000000"/>
                        </a:buClr>
                        <a:buSzPts val="3000"/>
                        <a:buFont typeface="Arial"/>
                        <a:buNone/>
                      </a:pPr>
                      <a:r>
                        <a:rPr lang="en-US" sz="3000" u="none" cap="none" strike="noStrike"/>
                        <a:t>Confederated Tribes of Warm Springs</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US" sz="3000" u="none" cap="none" strike="noStrike"/>
                        <a:t>1</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1550">
                <a:tc>
                  <a:txBody>
                    <a:bodyPr/>
                    <a:lstStyle/>
                    <a:p>
                      <a:pPr indent="0" lvl="0" marL="0" marR="0" rtl="0" algn="l">
                        <a:lnSpc>
                          <a:spcPct val="100000"/>
                        </a:lnSpc>
                        <a:spcBef>
                          <a:spcPts val="0"/>
                        </a:spcBef>
                        <a:spcAft>
                          <a:spcPts val="0"/>
                        </a:spcAft>
                        <a:buClr>
                          <a:srgbClr val="000000"/>
                        </a:buClr>
                        <a:buSzPts val="3000"/>
                        <a:buFont typeface="Arial"/>
                        <a:buNone/>
                      </a:pPr>
                      <a:r>
                        <a:rPr lang="en-US" sz="3000" u="none" cap="none" strike="noStrike"/>
                        <a:t>Confederated Tribe of Siletz Indians</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US" sz="3000" u="none" cap="none" strike="noStrike"/>
                        <a:t>8</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1550">
                <a:tc>
                  <a:txBody>
                    <a:bodyPr/>
                    <a:lstStyle/>
                    <a:p>
                      <a:pPr indent="0" lvl="0" marL="0" marR="0" rtl="0" algn="l">
                        <a:lnSpc>
                          <a:spcPct val="100000"/>
                        </a:lnSpc>
                        <a:spcBef>
                          <a:spcPts val="0"/>
                        </a:spcBef>
                        <a:spcAft>
                          <a:spcPts val="0"/>
                        </a:spcAft>
                        <a:buClr>
                          <a:srgbClr val="000000"/>
                        </a:buClr>
                        <a:buSzPts val="3000"/>
                        <a:buFont typeface="Arial"/>
                        <a:buNone/>
                      </a:pPr>
                      <a:r>
                        <a:rPr lang="en-US" sz="3000" u="none" cap="none" strike="noStrike"/>
                        <a:t>Coquille Indian Tribe</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US" sz="3000" u="none" cap="none" strike="noStrike"/>
                        <a:t>1</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1550">
                <a:tc>
                  <a:txBody>
                    <a:bodyPr/>
                    <a:lstStyle/>
                    <a:p>
                      <a:pPr indent="0" lvl="0" marL="0" marR="0" rtl="0" algn="l">
                        <a:lnSpc>
                          <a:spcPct val="100000"/>
                        </a:lnSpc>
                        <a:spcBef>
                          <a:spcPts val="0"/>
                        </a:spcBef>
                        <a:spcAft>
                          <a:spcPts val="0"/>
                        </a:spcAft>
                        <a:buClr>
                          <a:srgbClr val="000000"/>
                        </a:buClr>
                        <a:buSzPts val="3000"/>
                        <a:buFont typeface="Arial"/>
                        <a:buNone/>
                      </a:pPr>
                      <a:r>
                        <a:rPr lang="en-US" sz="3000" u="none" cap="none" strike="noStrike"/>
                        <a:t>Cow Creek Band of Umpqua Indians</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US" sz="3000" u="none" cap="none" strike="noStrike"/>
                        <a:t>1</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1550">
                <a:tc>
                  <a:txBody>
                    <a:bodyPr/>
                    <a:lstStyle/>
                    <a:p>
                      <a:pPr indent="0" lvl="0" marL="0" marR="0" rtl="0" algn="l">
                        <a:lnSpc>
                          <a:spcPct val="100000"/>
                        </a:lnSpc>
                        <a:spcBef>
                          <a:spcPts val="0"/>
                        </a:spcBef>
                        <a:spcAft>
                          <a:spcPts val="0"/>
                        </a:spcAft>
                        <a:buClr>
                          <a:srgbClr val="000000"/>
                        </a:buClr>
                        <a:buSzPts val="3000"/>
                        <a:buFont typeface="Arial"/>
                        <a:buNone/>
                      </a:pPr>
                      <a:r>
                        <a:rPr lang="en-US" sz="3000" u="none" cap="none" strike="noStrike"/>
                        <a:t>Klamath Tribes</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US" sz="3000" u="none" cap="none" strike="noStrike"/>
                        <a:t>1</a:t>
                      </a:r>
                      <a:endParaRPr sz="3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71" name="Google Shape;171;p23"/>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Math Tasks</a:t>
            </a:r>
            <a:endParaRPr/>
          </a:p>
        </p:txBody>
      </p:sp>
      <p:sp>
        <p:nvSpPr>
          <p:cNvPr id="177" name="Google Shape;177;p24"/>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p>
            <a:pPr indent="-406400" lvl="2" marL="1371600" rtl="0" algn="l">
              <a:lnSpc>
                <a:spcPct val="110000"/>
              </a:lnSpc>
              <a:spcBef>
                <a:spcPts val="2000"/>
              </a:spcBef>
              <a:spcAft>
                <a:spcPts val="0"/>
              </a:spcAft>
              <a:buSzPts val="2800"/>
              <a:buChar char="•"/>
            </a:pPr>
            <a:r>
              <a:rPr lang="en-US" sz="4800">
                <a:latin typeface="Arial"/>
                <a:ea typeface="Arial"/>
                <a:cs typeface="Arial"/>
                <a:sym typeface="Arial"/>
              </a:rPr>
              <a:t>Count how many treaties in total</a:t>
            </a:r>
            <a:endParaRPr/>
          </a:p>
          <a:p>
            <a:pPr indent="-406400" lvl="2" marL="1371600" rtl="0" algn="l">
              <a:lnSpc>
                <a:spcPct val="110000"/>
              </a:lnSpc>
              <a:spcBef>
                <a:spcPts val="2000"/>
              </a:spcBef>
              <a:spcAft>
                <a:spcPts val="0"/>
              </a:spcAft>
              <a:buSzPts val="2800"/>
              <a:buChar char="•"/>
            </a:pPr>
            <a:r>
              <a:rPr lang="en-US" sz="4800">
                <a:latin typeface="Arial"/>
                <a:ea typeface="Arial"/>
                <a:cs typeface="Arial"/>
                <a:sym typeface="Arial"/>
              </a:rPr>
              <a:t>TOTAL Number of Treaties is    =   ________ </a:t>
            </a:r>
            <a:endParaRPr sz="6000"/>
          </a:p>
        </p:txBody>
      </p:sp>
      <p:sp>
        <p:nvSpPr>
          <p:cNvPr id="178" name="Google Shape;178;p2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Which Tribe signed more treaties?</a:t>
            </a:r>
            <a:endParaRPr/>
          </a:p>
        </p:txBody>
      </p:sp>
      <p:sp>
        <p:nvSpPr>
          <p:cNvPr id="185" name="Google Shape;185;p25"/>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4400"/>
              <a:buFont typeface="Arial"/>
              <a:buNone/>
            </a:pPr>
            <a:r>
              <a:rPr lang="en-US"/>
              <a:t>Bar Graph</a:t>
            </a:r>
            <a:endParaRPr/>
          </a:p>
        </p:txBody>
      </p:sp>
      <p:sp>
        <p:nvSpPr>
          <p:cNvPr id="186" name="Google Shape;186;p25"/>
          <p:cNvSpPr txBox="1"/>
          <p:nvPr/>
        </p:nvSpPr>
        <p:spPr>
          <a:xfrm>
            <a:off x="2932775" y="5274825"/>
            <a:ext cx="1930200" cy="73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1" i="0" lang="en-US" sz="3500" u="none" cap="none" strike="noStrike">
                <a:solidFill>
                  <a:srgbClr val="000000"/>
                </a:solidFill>
                <a:latin typeface="Arial"/>
                <a:ea typeface="Arial"/>
                <a:cs typeface="Arial"/>
                <a:sym typeface="Arial"/>
              </a:rPr>
              <a:t>Number of Treaties</a:t>
            </a:r>
            <a:endParaRPr b="1" i="0" sz="3500" u="none" cap="none" strike="noStrike">
              <a:solidFill>
                <a:srgbClr val="000000"/>
              </a:solidFill>
              <a:latin typeface="Arial"/>
              <a:ea typeface="Arial"/>
              <a:cs typeface="Arial"/>
              <a:sym typeface="Arial"/>
            </a:endParaRPr>
          </a:p>
        </p:txBody>
      </p:sp>
      <p:graphicFrame>
        <p:nvGraphicFramePr>
          <p:cNvPr id="187" name="Google Shape;187;p25"/>
          <p:cNvGraphicFramePr/>
          <p:nvPr/>
        </p:nvGraphicFramePr>
        <p:xfrm>
          <a:off x="6044613" y="3566825"/>
          <a:ext cx="3000000" cy="3000000"/>
        </p:xfrm>
        <a:graphic>
          <a:graphicData uri="http://schemas.openxmlformats.org/drawingml/2006/table">
            <a:tbl>
              <a:tblPr>
                <a:noFill/>
                <a:tableStyleId>{AF81AADB-30BA-43B3-97B1-FF78C1B8D35A}</a:tableStyleId>
              </a:tblPr>
              <a:tblGrid>
                <a:gridCol w="1451550"/>
                <a:gridCol w="1451550"/>
                <a:gridCol w="1451550"/>
                <a:gridCol w="1451550"/>
                <a:gridCol w="1451550"/>
                <a:gridCol w="1451550"/>
                <a:gridCol w="1451550"/>
                <a:gridCol w="1451550"/>
                <a:gridCol w="1451550"/>
                <a:gridCol w="1451550"/>
              </a:tblGrid>
              <a:tr h="381000">
                <a:tc>
                  <a:txBody>
                    <a:bodyPr/>
                    <a:lstStyle/>
                    <a:p>
                      <a:pPr indent="0" lvl="0" marL="0" marR="0" rtl="0" algn="l">
                        <a:lnSpc>
                          <a:spcPct val="100000"/>
                        </a:lnSpc>
                        <a:spcBef>
                          <a:spcPts val="0"/>
                        </a:spcBef>
                        <a:spcAft>
                          <a:spcPts val="0"/>
                        </a:spcAft>
                        <a:buClr>
                          <a:srgbClr val="000000"/>
                        </a:buClr>
                        <a:buSzPts val="2700"/>
                        <a:buFont typeface="Arial"/>
                        <a:buNone/>
                      </a:pPr>
                      <a:r>
                        <a:rPr b="1" lang="en-US" sz="2700" u="none" cap="none" strike="noStrike"/>
                        <a:t>9</a:t>
                      </a:r>
                      <a:endParaRPr b="1" sz="2700" u="none" cap="none" strike="noStrike"/>
                    </a:p>
                  </a:txBody>
                  <a:tcPr marT="91425" marB="91425" marR="91425" marL="91425">
                    <a:lnL cap="flat" cmpd="sng" w="19050">
                      <a:solidFill>
                        <a:srgbClr val="333333"/>
                      </a:solidFill>
                      <a:prstDash val="solid"/>
                      <a:round/>
                      <a:headEnd len="sm" w="sm" type="none"/>
                      <a:tailEnd len="sm" w="sm" type="none"/>
                    </a:lnL>
                    <a:lnR cap="flat" cmpd="sng" w="19050">
                      <a:solidFill>
                        <a:srgbClr val="333333"/>
                      </a:solidFill>
                      <a:prstDash val="solid"/>
                      <a:round/>
                      <a:headEnd len="sm" w="sm" type="none"/>
                      <a:tailEnd len="sm" w="sm" type="none"/>
                    </a:lnR>
                    <a:lnT cap="flat" cmpd="sng" w="19050">
                      <a:solidFill>
                        <a:srgbClr val="333333"/>
                      </a:solidFill>
                      <a:prstDash val="solid"/>
                      <a:round/>
                      <a:headEnd len="sm" w="sm" type="none"/>
                      <a:tailEnd len="sm" w="sm" type="none"/>
                    </a:lnT>
                    <a:lnB cap="flat" cmpd="sng" w="19050">
                      <a:solidFill>
                        <a:srgbClr val="33333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333333"/>
                      </a:solidFill>
                      <a:prstDash val="solid"/>
                      <a:round/>
                      <a:headEnd len="sm" w="sm" type="none"/>
                      <a:tailEnd len="sm" w="sm" type="none"/>
                    </a:lnL>
                    <a:lnR cap="flat" cmpd="sng" w="19050">
                      <a:solidFill>
                        <a:srgbClr val="333333"/>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333333"/>
                      </a:solidFill>
                      <a:prstDash val="solid"/>
                      <a:round/>
                      <a:headEnd len="sm" w="sm" type="none"/>
                      <a:tailEnd len="sm" w="sm" type="none"/>
                    </a:lnL>
                    <a:lnR cap="flat" cmpd="sng" w="19050">
                      <a:solidFill>
                        <a:srgbClr val="333333"/>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333333"/>
                      </a:solidFill>
                      <a:prstDash val="solid"/>
                      <a:round/>
                      <a:headEnd len="sm" w="sm" type="none"/>
                      <a:tailEnd len="sm" w="sm" type="none"/>
                    </a:lnL>
                    <a:lnR cap="flat" cmpd="sng" w="19050">
                      <a:solidFill>
                        <a:srgbClr val="333333"/>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333333"/>
                      </a:solidFill>
                      <a:prstDash val="solid"/>
                      <a:round/>
                      <a:headEnd len="sm" w="sm" type="none"/>
                      <a:tailEnd len="sm" w="sm" type="none"/>
                    </a:lnL>
                    <a:lnR cap="flat" cmpd="sng" w="19050">
                      <a:solidFill>
                        <a:srgbClr val="333333"/>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333333"/>
                      </a:solidFill>
                      <a:prstDash val="solid"/>
                      <a:round/>
                      <a:headEnd len="sm" w="sm" type="none"/>
                      <a:tailEnd len="sm" w="sm" type="none"/>
                    </a:lnL>
                    <a:lnR cap="flat" cmpd="sng" w="19050">
                      <a:solidFill>
                        <a:srgbClr val="333333"/>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333333"/>
                      </a:solidFill>
                      <a:prstDash val="solid"/>
                      <a:round/>
                      <a:headEnd len="sm" w="sm" type="none"/>
                      <a:tailEnd len="sm" w="sm" type="none"/>
                    </a:lnL>
                    <a:lnR cap="flat" cmpd="sng" w="19050">
                      <a:solidFill>
                        <a:srgbClr val="333333"/>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333333"/>
                      </a:solidFill>
                      <a:prstDash val="solid"/>
                      <a:round/>
                      <a:headEnd len="sm" w="sm" type="none"/>
                      <a:tailEnd len="sm" w="sm" type="none"/>
                    </a:lnL>
                    <a:lnR cap="flat" cmpd="sng" w="19050">
                      <a:solidFill>
                        <a:srgbClr val="333333"/>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333333"/>
                      </a:solidFill>
                      <a:prstDash val="solid"/>
                      <a:round/>
                      <a:headEnd len="sm" w="sm" type="none"/>
                      <a:tailEnd len="sm" w="sm" type="none"/>
                    </a:lnL>
                    <a:lnR cap="flat" cmpd="sng" w="19050">
                      <a:solidFill>
                        <a:srgbClr val="333333"/>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333333"/>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700"/>
                        <a:buFont typeface="Arial"/>
                        <a:buNone/>
                      </a:pPr>
                      <a:r>
                        <a:rPr b="1" lang="en-US" sz="2700" u="none" cap="none" strike="noStrike"/>
                        <a:t>8</a:t>
                      </a:r>
                      <a:endParaRPr b="1" sz="27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333333"/>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700"/>
                        <a:buFont typeface="Arial"/>
                        <a:buNone/>
                      </a:pPr>
                      <a:r>
                        <a:rPr b="1" lang="en-US" sz="2700" u="none" cap="none" strike="noStrike"/>
                        <a:t>7</a:t>
                      </a:r>
                      <a:endParaRPr b="1" sz="27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700"/>
                        <a:buFont typeface="Arial"/>
                        <a:buNone/>
                      </a:pPr>
                      <a:r>
                        <a:rPr b="1" lang="en-US" sz="2700" u="none" cap="none" strike="noStrike"/>
                        <a:t>6</a:t>
                      </a:r>
                      <a:endParaRPr b="1" sz="27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700"/>
                        <a:buFont typeface="Arial"/>
                        <a:buNone/>
                      </a:pPr>
                      <a:r>
                        <a:rPr b="1" lang="en-US" sz="2700" u="none" cap="none" strike="noStrike"/>
                        <a:t>5</a:t>
                      </a:r>
                      <a:endParaRPr b="1" sz="27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700"/>
                        <a:buFont typeface="Arial"/>
                        <a:buNone/>
                      </a:pPr>
                      <a:r>
                        <a:rPr b="1" lang="en-US" sz="2700" u="none" cap="none" strike="noStrike"/>
                        <a:t>4</a:t>
                      </a:r>
                      <a:endParaRPr b="1" sz="27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700"/>
                        <a:buFont typeface="Arial"/>
                        <a:buNone/>
                      </a:pPr>
                      <a:r>
                        <a:rPr b="1" lang="en-US" sz="2700" u="none" cap="none" strike="noStrike"/>
                        <a:t>3</a:t>
                      </a:r>
                      <a:endParaRPr b="1" sz="27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700"/>
                        <a:buFont typeface="Arial"/>
                        <a:buNone/>
                      </a:pPr>
                      <a:r>
                        <a:rPr b="1" lang="en-US" sz="2700" u="none" cap="none" strike="noStrike"/>
                        <a:t>2</a:t>
                      </a:r>
                      <a:endParaRPr b="1" sz="27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700"/>
                        <a:buFont typeface="Arial"/>
                        <a:buNone/>
                      </a:pPr>
                      <a:r>
                        <a:rPr b="1" lang="en-US" sz="2700" u="none" cap="none" strike="noStrike"/>
                        <a:t>1</a:t>
                      </a:r>
                      <a:endParaRPr b="1" sz="27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FFFFF"/>
                          </a:solidFill>
                        </a:rPr>
                        <a:t>.</a:t>
                      </a:r>
                      <a:endParaRPr b="1" sz="1400" u="none" cap="none" strike="noStrike">
                        <a:solidFill>
                          <a:srgbClr val="FFFFFF"/>
                        </a:solidFill>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1900" u="none" cap="none" strike="noStrike"/>
                        <a:t>Burns Paiute</a:t>
                      </a:r>
                      <a:endParaRPr b="1" sz="19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1900" u="none" cap="none" strike="noStrike"/>
                        <a:t>Coquille</a:t>
                      </a:r>
                      <a:endParaRPr b="1" sz="19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1900" u="none" cap="none" strike="noStrike"/>
                        <a:t>Klamath</a:t>
                      </a:r>
                      <a:endParaRPr b="1" sz="19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1900" u="none" cap="none" strike="noStrike"/>
                        <a:t>Grand Ronde</a:t>
                      </a:r>
                      <a:endParaRPr b="1" sz="19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1900" u="none" cap="none" strike="noStrike"/>
                        <a:t>Coos, Lower Umpqua &amp; Siuslaw</a:t>
                      </a:r>
                      <a:endParaRPr b="1" sz="19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1900" u="none" cap="none" strike="noStrike"/>
                        <a:t>Cow Creek</a:t>
                      </a:r>
                      <a:endParaRPr b="1" sz="19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1900" u="none" cap="none" strike="noStrike"/>
                        <a:t>Warm Springs</a:t>
                      </a:r>
                      <a:endParaRPr b="1" sz="19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1900" u="none" cap="none" strike="noStrike"/>
                        <a:t>Siletz</a:t>
                      </a:r>
                      <a:endParaRPr b="1" sz="19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1900" u="none" cap="none" strike="noStrike"/>
                        <a:t>Umatilla</a:t>
                      </a:r>
                      <a:endParaRPr b="1" sz="19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
        <p:nvSpPr>
          <p:cNvPr id="188" name="Google Shape;188;p25"/>
          <p:cNvSpPr txBox="1"/>
          <p:nvPr/>
        </p:nvSpPr>
        <p:spPr>
          <a:xfrm>
            <a:off x="10287000" y="10677150"/>
            <a:ext cx="5320500" cy="73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1" i="0" lang="en-US" sz="3500" u="none" cap="none" strike="noStrike">
                <a:solidFill>
                  <a:srgbClr val="000000"/>
                </a:solidFill>
                <a:latin typeface="Arial"/>
                <a:ea typeface="Arial"/>
                <a:cs typeface="Arial"/>
                <a:sym typeface="Arial"/>
              </a:rPr>
              <a:t>Tribes</a:t>
            </a:r>
            <a:endParaRPr b="1" i="0" sz="3500" u="none" cap="none" strike="noStrike">
              <a:solidFill>
                <a:srgbClr val="000000"/>
              </a:solidFill>
              <a:latin typeface="Arial"/>
              <a:ea typeface="Arial"/>
              <a:cs typeface="Arial"/>
              <a:sym typeface="Arial"/>
            </a:endParaRPr>
          </a:p>
        </p:txBody>
      </p:sp>
      <p:sp>
        <p:nvSpPr>
          <p:cNvPr id="189" name="Google Shape;189;p2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JPRC Title and Closing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2026-01-30T08:00:00+00:00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FA93FB43-DB9C-43B7-A5EC-A2E5C5997A84}"/>
</file>

<file path=customXml/itemProps2.xml><?xml version="1.0" encoding="utf-8"?>
<ds:datastoreItem xmlns:ds="http://schemas.openxmlformats.org/officeDocument/2006/customXml" ds:itemID="{0ED8C69B-797F-4EDE-98B5-DF98A3CB804B}"/>
</file>

<file path=customXml/itemProps3.xml><?xml version="1.0" encoding="utf-8"?>
<ds:datastoreItem xmlns:ds="http://schemas.openxmlformats.org/officeDocument/2006/customXml" ds:itemID="{D9EEEACC-172B-461F-B62D-B2942D1CAE74}"/>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