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3716000" cx="24387175"/>
  <p:notesSz cx="6858000" cy="9144000"/>
  <p:embeddedFontLst>
    <p:embeddedFont>
      <p:font typeface="No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1411hlQJjwqWrreR2PuohjZNB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FB8001-3E5E-4D76-8FAC-47CB8844B835}">
  <a:tblStyle styleId="{ACFB8001-3E5E-4D76-8FAC-47CB8844B835}"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6" Type="http://schemas.openxmlformats.org/officeDocument/2006/relationships/customXml" Target="../customXml/item2.xml"/><Relationship Id="rId21" Type="http://schemas.openxmlformats.org/officeDocument/2006/relationships/font" Target="fonts/NotoSans-bold.fntdata"/><Relationship Id="rId3"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1.xml"/><Relationship Id="rId20" Type="http://schemas.openxmlformats.org/officeDocument/2006/relationships/font" Target="fonts/NotoSans-regular.fntdata"/><Relationship Id="rId2"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24" Type="http://customschemas.google.com/relationships/presentationmetadata" Target="metadata"/><Relationship Id="rId1" Type="http://schemas.openxmlformats.org/officeDocument/2006/relationships/theme" Target="theme/theme2.xml"/><Relationship Id="rId6" Type="http://schemas.openxmlformats.org/officeDocument/2006/relationships/notesMaster" Target="notesMasters/notesMaster1.xml"/><Relationship Id="rId23" Type="http://schemas.openxmlformats.org/officeDocument/2006/relationships/font" Target="fonts/NotoSans-boldItalic.fntdata"/><Relationship Id="rId15" Type="http://schemas.openxmlformats.org/officeDocument/2006/relationships/slide" Target="slides/slide9.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NotoSans-italic.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quilletribe.org/our-peopl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worldlink.com/potlatch-means-sharing-tribe-carries-on-ancestral-tradition-of-generosity/article_ad4a813d-0a1e-5777-b83b-ca279541b3a1.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Let students know that today they will be learning about the potlatch ceremony, which is important to Native American Tribes in Oregon. It is part of their lifeways, which means how they choose to live, work, and play together.</a:t>
            </a:r>
            <a:endParaRPr sz="14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7" name="Google Shape;1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2400" rtl="0" algn="l">
              <a:lnSpc>
                <a:spcPct val="115000"/>
              </a:lnSpc>
              <a:spcBef>
                <a:spcPts val="1200"/>
              </a:spcBef>
              <a:spcAft>
                <a:spcPts val="0"/>
              </a:spcAft>
              <a:buClr>
                <a:schemeClr val="dk1"/>
              </a:buClr>
              <a:buSzPts val="1200"/>
              <a:buNone/>
            </a:pPr>
            <a:r>
              <a:rPr lang="en-US" sz="1200">
                <a:latin typeface="Arial"/>
                <a:ea typeface="Arial"/>
                <a:cs typeface="Arial"/>
                <a:sym typeface="Arial"/>
              </a:rPr>
              <a:t>P</a:t>
            </a:r>
            <a:r>
              <a:rPr lang="en-US" sz="1200"/>
              <a:t>otlatch-inspired activity:</a:t>
            </a:r>
            <a:endParaRPr/>
          </a:p>
          <a:p>
            <a:pPr indent="-171450" lvl="1" marL="320040" rtl="0" algn="l">
              <a:lnSpc>
                <a:spcPct val="100000"/>
              </a:lnSpc>
              <a:spcBef>
                <a:spcPts val="0"/>
              </a:spcBef>
              <a:spcAft>
                <a:spcPts val="0"/>
              </a:spcAft>
              <a:buClr>
                <a:schemeClr val="dk1"/>
              </a:buClr>
              <a:buSzPts val="1200"/>
              <a:buFont typeface="Arial"/>
              <a:buChar char="•"/>
            </a:pPr>
            <a:r>
              <a:rPr lang="en-US" sz="1200"/>
              <a:t>Give each student three small items (stickers, erasers, etc.)</a:t>
            </a:r>
            <a:endParaRPr/>
          </a:p>
          <a:p>
            <a:pPr indent="-171450" lvl="2" marL="320040" rtl="0" algn="l">
              <a:lnSpc>
                <a:spcPct val="100000"/>
              </a:lnSpc>
              <a:spcBef>
                <a:spcPts val="0"/>
              </a:spcBef>
              <a:spcAft>
                <a:spcPts val="0"/>
              </a:spcAft>
              <a:buClr>
                <a:schemeClr val="dk1"/>
              </a:buClr>
              <a:buSzPts val="1200"/>
              <a:buFont typeface="Arial"/>
              <a:buChar char="•"/>
            </a:pPr>
            <a:r>
              <a:rPr lang="en-US" sz="1200"/>
              <a:t>Ask them to think about each item and how to share fairly.</a:t>
            </a:r>
            <a:endParaRPr/>
          </a:p>
          <a:p>
            <a:pPr indent="-171450" lvl="1" marL="320040" rtl="0" algn="l">
              <a:lnSpc>
                <a:spcPct val="100000"/>
              </a:lnSpc>
              <a:spcBef>
                <a:spcPts val="0"/>
              </a:spcBef>
              <a:spcAft>
                <a:spcPts val="0"/>
              </a:spcAft>
              <a:buClr>
                <a:schemeClr val="dk1"/>
              </a:buClr>
              <a:buSzPts val="1200"/>
              <a:buFont typeface="Arial"/>
              <a:buChar char="•"/>
            </a:pPr>
            <a:r>
              <a:rPr lang="en-US" sz="1200"/>
              <a:t>Explain: "Now we'll practice the potlatch tradition of sharing. Think about which friends might like your items. Find friends who haven’t received any items yet."</a:t>
            </a:r>
            <a:endParaRPr/>
          </a:p>
          <a:p>
            <a:pPr indent="-171450" lvl="1" marL="320040" rtl="0" algn="l">
              <a:lnSpc>
                <a:spcPct val="100000"/>
              </a:lnSpc>
              <a:spcBef>
                <a:spcPts val="0"/>
              </a:spcBef>
              <a:spcAft>
                <a:spcPts val="0"/>
              </a:spcAft>
              <a:buClr>
                <a:schemeClr val="dk1"/>
              </a:buClr>
              <a:buSzPts val="1200"/>
              <a:buFont typeface="Arial"/>
              <a:buChar char="•"/>
            </a:pPr>
            <a:r>
              <a:rPr lang="en-US" sz="1200"/>
              <a:t>Students take turns giving away their items to classmates.</a:t>
            </a:r>
            <a:endParaRPr/>
          </a:p>
          <a:p>
            <a:pPr indent="-171450" lvl="1" marL="320040" rtl="0" algn="l">
              <a:lnSpc>
                <a:spcPct val="100000"/>
              </a:lnSpc>
              <a:spcBef>
                <a:spcPts val="0"/>
              </a:spcBef>
              <a:spcAft>
                <a:spcPts val="0"/>
              </a:spcAft>
              <a:buClr>
                <a:schemeClr val="dk1"/>
              </a:buClr>
              <a:buSzPts val="1200"/>
              <a:buFont typeface="Arial"/>
              <a:buChar char="•"/>
            </a:pPr>
            <a:r>
              <a:rPr lang="en-US" sz="1200"/>
              <a:t>After everyone has received something, gather back in a circle.</a:t>
            </a:r>
            <a:endParaRPr/>
          </a:p>
        </p:txBody>
      </p:sp>
      <p:sp>
        <p:nvSpPr>
          <p:cNvPr id="202" name="Google Shape;20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323850" rtl="0" algn="l">
              <a:lnSpc>
                <a:spcPct val="115000"/>
              </a:lnSpc>
              <a:spcBef>
                <a:spcPts val="1200"/>
              </a:spcBef>
              <a:spcAft>
                <a:spcPts val="0"/>
              </a:spcAft>
              <a:buClr>
                <a:schemeClr val="dk1"/>
              </a:buClr>
              <a:buSzPts val="1200"/>
              <a:buFont typeface="Arial"/>
              <a:buChar char="•"/>
            </a:pPr>
            <a:r>
              <a:rPr lang="en-US" sz="1200">
                <a:latin typeface="Arial"/>
                <a:ea typeface="Arial"/>
                <a:cs typeface="Arial"/>
                <a:sym typeface="Arial"/>
              </a:rPr>
              <a:t>Hold a whole group discussion </a:t>
            </a:r>
            <a:endParaRPr sz="1200">
              <a:latin typeface="Arial"/>
              <a:ea typeface="Arial"/>
              <a:cs typeface="Arial"/>
              <a:sym typeface="Arial"/>
            </a:endParaRPr>
          </a:p>
          <a:p>
            <a:pPr indent="-171450" lvl="1" marL="781050" rtl="0" algn="l">
              <a:lnSpc>
                <a:spcPct val="115000"/>
              </a:lnSpc>
              <a:spcBef>
                <a:spcPts val="0"/>
              </a:spcBef>
              <a:spcAft>
                <a:spcPts val="0"/>
              </a:spcAft>
              <a:buClr>
                <a:schemeClr val="dk1"/>
              </a:buClr>
              <a:buSzPts val="1200"/>
              <a:buFont typeface="Arial"/>
              <a:buChar char="•"/>
            </a:pPr>
            <a:r>
              <a:rPr lang="en-US" sz="1200">
                <a:latin typeface="Arial"/>
                <a:ea typeface="Arial"/>
                <a:cs typeface="Arial"/>
                <a:sym typeface="Arial"/>
              </a:rPr>
              <a:t>Ask students</a:t>
            </a:r>
            <a:endParaRPr sz="1200">
              <a:latin typeface="Arial"/>
              <a:ea typeface="Arial"/>
              <a:cs typeface="Arial"/>
              <a:sym typeface="Arial"/>
            </a:endParaRPr>
          </a:p>
          <a:p>
            <a:pPr indent="-171450" lvl="2" marL="1238250" rtl="0" algn="l">
              <a:lnSpc>
                <a:spcPct val="115000"/>
              </a:lnSpc>
              <a:spcBef>
                <a:spcPts val="0"/>
              </a:spcBef>
              <a:spcAft>
                <a:spcPts val="0"/>
              </a:spcAft>
              <a:buClr>
                <a:schemeClr val="dk1"/>
              </a:buClr>
              <a:buSzPts val="1200"/>
              <a:buFont typeface="Arial"/>
              <a:buChar char="•"/>
            </a:pPr>
            <a:r>
              <a:rPr lang="en-US" sz="1200">
                <a:latin typeface="Arial"/>
                <a:ea typeface="Arial"/>
                <a:cs typeface="Arial"/>
                <a:sym typeface="Arial"/>
              </a:rPr>
              <a:t>"How did it feel to receive something from your classmate?"</a:t>
            </a:r>
            <a:endParaRPr sz="1200">
              <a:latin typeface="Arial"/>
              <a:ea typeface="Arial"/>
              <a:cs typeface="Arial"/>
              <a:sym typeface="Arial"/>
            </a:endParaRPr>
          </a:p>
          <a:p>
            <a:pPr indent="-171450" lvl="2" marL="1238250" rtl="0" algn="l">
              <a:lnSpc>
                <a:spcPct val="115000"/>
              </a:lnSpc>
              <a:spcBef>
                <a:spcPts val="0"/>
              </a:spcBef>
              <a:spcAft>
                <a:spcPts val="0"/>
              </a:spcAft>
              <a:buClr>
                <a:schemeClr val="dk1"/>
              </a:buClr>
              <a:buSzPts val="1200"/>
              <a:buFont typeface="Arial"/>
              <a:buChar char="•"/>
            </a:pPr>
            <a:r>
              <a:rPr lang="en-US" sz="1200">
                <a:latin typeface="Arial"/>
                <a:ea typeface="Arial"/>
                <a:cs typeface="Arial"/>
                <a:sym typeface="Arial"/>
              </a:rPr>
              <a:t>"How did it feel to give something away?"</a:t>
            </a:r>
            <a:endParaRPr sz="1200">
              <a:latin typeface="Arial"/>
              <a:ea typeface="Arial"/>
              <a:cs typeface="Arial"/>
              <a:sym typeface="Arial"/>
            </a:endParaRPr>
          </a:p>
          <a:p>
            <a:pPr indent="-171450" lvl="2" marL="1238250" rtl="0" algn="l">
              <a:lnSpc>
                <a:spcPct val="115000"/>
              </a:lnSpc>
              <a:spcBef>
                <a:spcPts val="0"/>
              </a:spcBef>
              <a:spcAft>
                <a:spcPts val="0"/>
              </a:spcAft>
              <a:buClr>
                <a:schemeClr val="dk1"/>
              </a:buClr>
              <a:buSzPts val="1200"/>
              <a:buFont typeface="Arial"/>
              <a:buChar char="•"/>
            </a:pPr>
            <a:r>
              <a:rPr lang="en-US" sz="1200">
                <a:latin typeface="Arial"/>
                <a:ea typeface="Arial"/>
                <a:cs typeface="Arial"/>
                <a:sym typeface="Arial"/>
              </a:rPr>
              <a:t>"Why is sharing important in a community?"</a:t>
            </a:r>
            <a:endParaRPr sz="1200">
              <a:latin typeface="Arial"/>
              <a:ea typeface="Arial"/>
              <a:cs typeface="Arial"/>
              <a:sym typeface="Arial"/>
            </a:endParaRPr>
          </a:p>
          <a:p>
            <a:pPr indent="-171450" lvl="2" marL="1238250" rtl="0" algn="l">
              <a:lnSpc>
                <a:spcPct val="115000"/>
              </a:lnSpc>
              <a:spcBef>
                <a:spcPts val="0"/>
              </a:spcBef>
              <a:spcAft>
                <a:spcPts val="0"/>
              </a:spcAft>
              <a:buClr>
                <a:schemeClr val="dk1"/>
              </a:buClr>
              <a:buSzPts val="1200"/>
              <a:buFont typeface="Arial"/>
              <a:buChar char="•"/>
            </a:pPr>
            <a:r>
              <a:rPr lang="en-US" sz="1200">
                <a:latin typeface="Arial"/>
                <a:ea typeface="Arial"/>
                <a:cs typeface="Arial"/>
                <a:sym typeface="Arial"/>
              </a:rPr>
              <a:t>"Why do you think Native communities in Oregon believe sharing is important?"</a:t>
            </a:r>
            <a:endParaRPr sz="1200">
              <a:latin typeface="Arial"/>
              <a:ea typeface="Arial"/>
              <a:cs typeface="Arial"/>
              <a:sym typeface="Arial"/>
            </a:endParaRPr>
          </a:p>
          <a:p>
            <a:pPr indent="-171450" lvl="2" marL="1238250" rtl="0" algn="l">
              <a:lnSpc>
                <a:spcPct val="115000"/>
              </a:lnSpc>
              <a:spcBef>
                <a:spcPts val="0"/>
              </a:spcBef>
              <a:spcAft>
                <a:spcPts val="0"/>
              </a:spcAft>
              <a:buClr>
                <a:schemeClr val="dk1"/>
              </a:buClr>
              <a:buSzPts val="1200"/>
              <a:buFont typeface="Arial"/>
              <a:buChar char="•"/>
            </a:pPr>
            <a:r>
              <a:rPr lang="en-US" sz="1200">
                <a:latin typeface="Arial"/>
                <a:ea typeface="Arial"/>
                <a:cs typeface="Arial"/>
                <a:sym typeface="Arial"/>
              </a:rPr>
              <a:t>"When leaders share with their community, how does this help take care of everyone?"</a:t>
            </a:r>
            <a:endParaRPr sz="1200">
              <a:latin typeface="Arial"/>
              <a:ea typeface="Arial"/>
              <a:cs typeface="Arial"/>
              <a:sym typeface="Arial"/>
            </a:endParaRPr>
          </a:p>
          <a:p>
            <a:pPr indent="0" lvl="0" marL="0" rtl="0" algn="l">
              <a:lnSpc>
                <a:spcPct val="115000"/>
              </a:lnSpc>
              <a:spcBef>
                <a:spcPts val="1200"/>
              </a:spcBef>
              <a:spcAft>
                <a:spcPts val="1200"/>
              </a:spcAft>
              <a:buSzPts val="1400"/>
              <a:buNone/>
            </a:pPr>
            <a:r>
              <a:t/>
            </a:r>
            <a:endParaRPr sz="1200">
              <a:latin typeface="Arial"/>
              <a:ea typeface="Arial"/>
              <a:cs typeface="Arial"/>
              <a:sym typeface="Arial"/>
            </a:endParaRPr>
          </a:p>
        </p:txBody>
      </p:sp>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Ask students to self-assess based on the Success Criteria. They can pick their level of learning (</a:t>
            </a:r>
            <a:r>
              <a:rPr i="0" lang="en-US" sz="1200"/>
              <a:t>sort of or yes</a:t>
            </a:r>
            <a:r>
              <a:rPr lang="en-US" sz="1200"/>
              <a:t>) and share with a peer.</a:t>
            </a:r>
            <a:endParaRPr sz="1200"/>
          </a:p>
        </p:txBody>
      </p:sp>
      <p:sp>
        <p:nvSpPr>
          <p:cNvPr id="221" name="Google Shape;2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330200" rtl="0" algn="l">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Ask: "Has anyone ever shared something special with you? How did it make you feel?"</a:t>
            </a:r>
            <a:endParaRPr sz="1100">
              <a:latin typeface="Arial"/>
              <a:ea typeface="Arial"/>
              <a:cs typeface="Arial"/>
              <a:sym typeface="Arial"/>
            </a:endParaRPr>
          </a:p>
          <a:p>
            <a:pPr indent="-171450" lvl="0" marL="330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Allow 2–3 students to share briefly.</a:t>
            </a:r>
            <a:endParaRPr sz="1100">
              <a:latin typeface="Arial"/>
              <a:ea typeface="Arial"/>
              <a:cs typeface="Arial"/>
              <a:sym typeface="Arial"/>
            </a:endParaRPr>
          </a:p>
          <a:p>
            <a:pPr indent="-171450" lvl="0" marL="3302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Say: "Today we're going to learn about a special way that tribal leaders in Tribes across Oregon share with their community members. This tradition is called a potlatch. Today, we’re going to learn how just one of the many tribes that practice potlatch. That tribe is called the Coquille Indian Tribe.”</a:t>
            </a:r>
            <a:endParaRPr sz="1100">
              <a:latin typeface="Arial"/>
              <a:ea typeface="Arial"/>
              <a:cs typeface="Arial"/>
              <a:sym typeface="Arial"/>
            </a:endParaRPr>
          </a:p>
        </p:txBody>
      </p:sp>
      <p:sp>
        <p:nvSpPr>
          <p:cNvPr id="134" name="Google Shape;1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and discuss. Give time for students to answer, question and wonder. </a:t>
            </a:r>
            <a:endParaRPr/>
          </a:p>
        </p:txBody>
      </p:sp>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Learning Goals and Success Criteria with students so they understand what the intended learning is and what it looks like when they’ve achieved it.</a:t>
            </a:r>
            <a:endParaRPr sz="1400"/>
          </a:p>
        </p:txBody>
      </p:sp>
      <p:sp>
        <p:nvSpPr>
          <p:cNvPr id="150" name="Google Shape;15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400">
                <a:latin typeface="Arial"/>
                <a:ea typeface="Arial"/>
                <a:cs typeface="Arial"/>
                <a:sym typeface="Arial"/>
              </a:rPr>
              <a:t>PRONUNCIATION NOTE: </a:t>
            </a:r>
            <a:r>
              <a:rPr b="1" lang="en-US" sz="1400">
                <a:latin typeface="Arial"/>
                <a:ea typeface="Arial"/>
                <a:cs typeface="Arial"/>
                <a:sym typeface="Arial"/>
              </a:rPr>
              <a:t>The Coquille Tribe is pronounced “ko-kwel”</a:t>
            </a:r>
            <a:r>
              <a:rPr lang="en-US" sz="1400">
                <a:latin typeface="Arial"/>
                <a:ea typeface="Arial"/>
                <a:cs typeface="Arial"/>
                <a:sym typeface="Arial"/>
              </a:rPr>
              <a:t> the town and river are “ko-keel” </a:t>
            </a:r>
            <a:endParaRPr b="1" sz="1400">
              <a:latin typeface="Arial"/>
              <a:ea typeface="Arial"/>
              <a:cs typeface="Arial"/>
              <a:sym typeface="Arial"/>
            </a:endParaRPr>
          </a:p>
          <a:p>
            <a:pPr indent="-196850" lvl="0" marL="285750" rtl="0" algn="l">
              <a:lnSpc>
                <a:spcPct val="115000"/>
              </a:lnSpc>
              <a:spcBef>
                <a:spcPts val="1200"/>
              </a:spcBef>
              <a:spcAft>
                <a:spcPts val="0"/>
              </a:spcAft>
              <a:buSzPts val="1400"/>
              <a:buFont typeface="Arial"/>
              <a:buNone/>
            </a:pPr>
            <a:r>
              <a:t/>
            </a:r>
            <a:endParaRPr sz="1400"/>
          </a:p>
          <a:p>
            <a:pPr indent="-285750" lvl="0" marL="285750" rtl="0" algn="l">
              <a:lnSpc>
                <a:spcPct val="115000"/>
              </a:lnSpc>
              <a:spcBef>
                <a:spcPts val="1200"/>
              </a:spcBef>
              <a:spcAft>
                <a:spcPts val="0"/>
              </a:spcAft>
              <a:buSzPts val="1400"/>
              <a:buFont typeface="Arial"/>
              <a:buChar char="•"/>
            </a:pPr>
            <a:r>
              <a:rPr lang="en-US" sz="1400"/>
              <a:t>Say, “This is a map of Oregon. It shows where the nine Oregon Native American Tribes are located. Can you find the Coquille Indian Reservation on the map? You can look for their picture.”</a:t>
            </a:r>
            <a:endParaRPr sz="1400"/>
          </a:p>
          <a:p>
            <a:pPr indent="-285750" lvl="0" marL="285750" rtl="0" algn="l">
              <a:lnSpc>
                <a:spcPct val="115000"/>
              </a:lnSpc>
              <a:spcBef>
                <a:spcPts val="1200"/>
              </a:spcBef>
              <a:spcAft>
                <a:spcPts val="0"/>
              </a:spcAft>
              <a:buClr>
                <a:schemeClr val="dk1"/>
              </a:buClr>
              <a:buSzPts val="1100"/>
              <a:buFont typeface="Arial"/>
              <a:buChar char="•"/>
            </a:pPr>
            <a:r>
              <a:rPr lang="en-US" sz="1400">
                <a:latin typeface="Arial"/>
                <a:ea typeface="Arial"/>
                <a:cs typeface="Arial"/>
                <a:sym typeface="Arial"/>
              </a:rPr>
              <a:t>The Coquille Tribe is one of the many tribes in Oregon that practice potlatch. Today, we are going to learn what potlatch is and how the Coquille Tribe practices the potlatch. </a:t>
            </a:r>
            <a:endParaRPr sz="1400">
              <a:latin typeface="Arial"/>
              <a:ea typeface="Arial"/>
              <a:cs typeface="Arial"/>
              <a:sym typeface="Arial"/>
            </a:endParaRPr>
          </a:p>
          <a:p>
            <a:pPr indent="-285750" lvl="0" marL="285750" rtl="0" algn="l">
              <a:lnSpc>
                <a:spcPct val="115000"/>
              </a:lnSpc>
              <a:spcBef>
                <a:spcPts val="1200"/>
              </a:spcBef>
              <a:spcAft>
                <a:spcPts val="0"/>
              </a:spcAft>
              <a:buClr>
                <a:schemeClr val="dk1"/>
              </a:buClr>
              <a:buSzPts val="1100"/>
              <a:buFont typeface="Arial"/>
              <a:buChar char="•"/>
            </a:pPr>
            <a:r>
              <a:rPr lang="en-US" sz="1400">
                <a:latin typeface="Arial"/>
                <a:ea typeface="Arial"/>
                <a:cs typeface="Arial"/>
                <a:sym typeface="Arial"/>
              </a:rPr>
              <a:t>You can let students know that the Coquille Indian Tribe </a:t>
            </a:r>
            <a:r>
              <a:rPr lang="en-US" sz="1400"/>
              <a:t>flourished in Oregon’s southwestern corner for thousands of years, cherishing the bountiful forests, rivers and beaches of a homeland encompassing more than 750,000 acres. Now, they have 1200 members and 10,000 acres of ancestral homeland. (from:</a:t>
            </a:r>
            <a:r>
              <a:rPr lang="en-US" sz="1400" u="sng">
                <a:solidFill>
                  <a:schemeClr val="hlink"/>
                </a:solidFill>
                <a:hlinkClick r:id="rId2"/>
              </a:rPr>
              <a:t>https://www.coquilletribe.org/our-people/</a:t>
            </a:r>
            <a:r>
              <a:rPr lang="en-US" sz="1400"/>
              <a:t>)</a:t>
            </a:r>
            <a:endParaRPr sz="1400"/>
          </a:p>
          <a:p>
            <a:pPr indent="0" lvl="0" marL="0" rtl="0" algn="l">
              <a:lnSpc>
                <a:spcPct val="115000"/>
              </a:lnSpc>
              <a:spcBef>
                <a:spcPts val="120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60" name="Google Shape;160;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Key Words and Ideas with students. Ask them to pick one word and use it in a sentence with an elbow partner.</a:t>
            </a:r>
            <a:endParaRPr sz="1400"/>
          </a:p>
        </p:txBody>
      </p:sp>
      <p:sp>
        <p:nvSpPr>
          <p:cNvPr id="170" name="Google Shape;1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Read aloud the text on the slide to students or have them read it themselves. You can print a handout of this text from the lesson plan.</a:t>
            </a:r>
            <a:endParaRPr sz="1200"/>
          </a:p>
          <a:p>
            <a:pPr indent="0" lvl="0" marL="0" rtl="0" algn="l">
              <a:lnSpc>
                <a:spcPct val="100000"/>
              </a:lnSpc>
              <a:spcBef>
                <a:spcPts val="0"/>
              </a:spcBef>
              <a:spcAft>
                <a:spcPts val="0"/>
              </a:spcAft>
              <a:buSzPts val="1400"/>
              <a:buNone/>
            </a:pPr>
            <a:r>
              <a:t/>
            </a:r>
            <a:endParaRPr b="1" sz="12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[Leveled to first grade from: https://theworldlink.com/potlatch-means-sharing-tribe-carries-on-ancestral-tradition-of-generosity/article_ad4a813d-0a1e-5777-b83b-ca279541b3a1.html]</a:t>
            </a:r>
            <a:endParaRPr sz="1100">
              <a:latin typeface="Arial"/>
              <a:ea typeface="Arial"/>
              <a:cs typeface="Arial"/>
              <a:sym typeface="Arial"/>
            </a:endParaRPr>
          </a:p>
        </p:txBody>
      </p:sp>
      <p:sp>
        <p:nvSpPr>
          <p:cNvPr id="178" name="Google Shape;17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Read the text aloud.</a:t>
            </a:r>
            <a:endParaRPr sz="1200"/>
          </a:p>
          <a:p>
            <a:pPr indent="0" lvl="0" marL="0" rtl="0" algn="l">
              <a:lnSpc>
                <a:spcPct val="100000"/>
              </a:lnSpc>
              <a:spcBef>
                <a:spcPts val="0"/>
              </a:spcBef>
              <a:spcAft>
                <a:spcPts val="0"/>
              </a:spcAft>
              <a:buSzPts val="1400"/>
              <a:buNone/>
            </a:pPr>
            <a:r>
              <a:t/>
            </a:r>
            <a:endParaRPr b="1" sz="12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[Leveled to first grade from: </a:t>
            </a:r>
            <a:r>
              <a:rPr lang="en-US" sz="1100" u="sng">
                <a:solidFill>
                  <a:schemeClr val="hlink"/>
                </a:solidFill>
                <a:latin typeface="Arial"/>
                <a:ea typeface="Arial"/>
                <a:cs typeface="Arial"/>
                <a:sym typeface="Arial"/>
                <a:hlinkClick r:id="rId2"/>
              </a:rPr>
              <a:t>https://theworldlink.com/potlatch-means-sharing-tribe-carries-on-ancestral-tradition-of-generosity/article_ad4a813d-0a1e-5777-b83b-ca279541b3a1.html</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186" name="Google Shape;186;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sz="1200"/>
              <a:t>Listen to tribal government leader, Brenda Meade, the Chairman of the Coquille Indian Tribe, describe the potlatch. Video link: </a:t>
            </a:r>
            <a:r>
              <a:rPr lang="en-US" sz="1100">
                <a:latin typeface="Verdana"/>
                <a:ea typeface="Verdana"/>
                <a:cs typeface="Verdana"/>
                <a:sym typeface="Verdana"/>
              </a:rPr>
              <a:t>https://youtu.be/lFFExJxkvjA?feature=shared</a:t>
            </a:r>
            <a:endParaRPr sz="1200"/>
          </a:p>
          <a:p>
            <a:pPr indent="-171450" lvl="0" marL="171450" rtl="0" algn="l">
              <a:lnSpc>
                <a:spcPct val="100000"/>
              </a:lnSpc>
              <a:spcBef>
                <a:spcPts val="0"/>
              </a:spcBef>
              <a:spcAft>
                <a:spcPts val="0"/>
              </a:spcAft>
              <a:buSzPts val="1400"/>
              <a:buFont typeface="Arial"/>
              <a:buChar char="•"/>
            </a:pPr>
            <a:r>
              <a:rPr lang="en-US" sz="1200"/>
              <a:t>Explain that the video is from the 30th year the Tribe’s government was able to hold a large public potlatch. For many years, the United States government made the Native American Tribe’s celebrations difficult or illegal to hold.</a:t>
            </a:r>
            <a:endParaRPr sz="1200"/>
          </a:p>
          <a:p>
            <a:pPr indent="-171450" lvl="0" marL="171450" rtl="0" algn="l">
              <a:lnSpc>
                <a:spcPct val="124999"/>
              </a:lnSpc>
              <a:spcBef>
                <a:spcPts val="1200"/>
              </a:spcBef>
              <a:spcAft>
                <a:spcPts val="0"/>
              </a:spcAft>
              <a:buClr>
                <a:schemeClr val="dk1"/>
              </a:buClr>
              <a:buSzPts val="1100"/>
              <a:buFont typeface="Arial"/>
              <a:buChar char="•"/>
            </a:pPr>
            <a:r>
              <a:rPr lang="en-US" sz="1100">
                <a:latin typeface="Verdana"/>
                <a:ea typeface="Verdana"/>
                <a:cs typeface="Verdana"/>
                <a:sym typeface="Verdana"/>
              </a:rPr>
              <a:t>Ask students to turn and talk and explain in their own words what a potlatch is.</a:t>
            </a:r>
            <a:endParaRPr sz="1100">
              <a:latin typeface="Verdana"/>
              <a:ea typeface="Verdana"/>
              <a:cs typeface="Verdana"/>
              <a:sym typeface="Verdana"/>
            </a:endParaRPr>
          </a:p>
          <a:p>
            <a:pPr indent="-171450" lvl="0" marL="171450" rtl="0" algn="l">
              <a:lnSpc>
                <a:spcPct val="124999"/>
              </a:lnSpc>
              <a:spcBef>
                <a:spcPts val="1200"/>
              </a:spcBef>
              <a:spcAft>
                <a:spcPts val="0"/>
              </a:spcAft>
              <a:buSzPts val="1400"/>
              <a:buFont typeface="Arial"/>
              <a:buChar char="•"/>
            </a:pPr>
            <a:r>
              <a:rPr lang="en-US" sz="1100">
                <a:latin typeface="Verdana"/>
                <a:ea typeface="Verdana"/>
                <a:cs typeface="Verdana"/>
                <a:sym typeface="Verdana"/>
              </a:rPr>
              <a:t>Then, lead a discussion after students watch the video. </a:t>
            </a:r>
            <a:endParaRPr/>
          </a:p>
          <a:p>
            <a:pPr indent="-171450" lvl="0" marL="171450" rtl="0" algn="l">
              <a:lnSpc>
                <a:spcPct val="124999"/>
              </a:lnSpc>
              <a:spcBef>
                <a:spcPts val="1200"/>
              </a:spcBef>
              <a:spcAft>
                <a:spcPts val="0"/>
              </a:spcAft>
              <a:buSzPts val="1400"/>
              <a:buFont typeface="Arial"/>
              <a:buChar char="•"/>
            </a:pPr>
            <a:r>
              <a:rPr lang="en-US" sz="1100">
                <a:latin typeface="Verdana"/>
                <a:ea typeface="Verdana"/>
                <a:cs typeface="Verdana"/>
                <a:sym typeface="Verdana"/>
              </a:rPr>
              <a:t>Ask them questions such as:</a:t>
            </a:r>
            <a:endParaRPr sz="1200"/>
          </a:p>
          <a:p>
            <a:pPr indent="-171450" lvl="0" marL="323850" rtl="0" algn="l">
              <a:lnSpc>
                <a:spcPct val="115000"/>
              </a:lnSpc>
              <a:spcBef>
                <a:spcPts val="1200"/>
              </a:spcBef>
              <a:spcAft>
                <a:spcPts val="0"/>
              </a:spcAft>
              <a:buClr>
                <a:schemeClr val="dk1"/>
              </a:buClr>
              <a:buSzPts val="1200"/>
              <a:buFont typeface="Arial"/>
              <a:buChar char="•"/>
            </a:pPr>
            <a:r>
              <a:rPr lang="en-US" sz="1200"/>
              <a:t>"What kinds of things did the Coquille Tribe share at the potlatch?"</a:t>
            </a:r>
            <a:endParaRPr sz="1200"/>
          </a:p>
          <a:p>
            <a:pPr indent="-171450" lvl="0" marL="323850" rtl="0" algn="l">
              <a:lnSpc>
                <a:spcPct val="115000"/>
              </a:lnSpc>
              <a:spcBef>
                <a:spcPts val="0"/>
              </a:spcBef>
              <a:spcAft>
                <a:spcPts val="0"/>
              </a:spcAft>
              <a:buClr>
                <a:schemeClr val="dk1"/>
              </a:buClr>
              <a:buSzPts val="1200"/>
              <a:buFont typeface="Arial"/>
              <a:buChar char="•"/>
            </a:pPr>
            <a:r>
              <a:rPr lang="en-US" sz="1200"/>
              <a:t>"Why do you think the Tribe shared what they had with others? </a:t>
            </a:r>
            <a:endParaRPr sz="1200"/>
          </a:p>
          <a:p>
            <a:pPr indent="-171450" lvl="0" marL="323850" rtl="0" algn="l">
              <a:lnSpc>
                <a:spcPct val="115000"/>
              </a:lnSpc>
              <a:spcBef>
                <a:spcPts val="0"/>
              </a:spcBef>
              <a:spcAft>
                <a:spcPts val="0"/>
              </a:spcAft>
              <a:buClr>
                <a:schemeClr val="dk1"/>
              </a:buClr>
              <a:buSzPts val="1200"/>
              <a:buFont typeface="Arial"/>
              <a:buChar char="•"/>
            </a:pPr>
            <a:r>
              <a:rPr lang="en-US" sz="1200"/>
              <a:t>"How do you think people felt when they received gifts?"</a:t>
            </a:r>
            <a:endParaRPr sz="1200"/>
          </a:p>
          <a:p>
            <a:pPr indent="0" lvl="0" marL="0" rtl="0" algn="l">
              <a:lnSpc>
                <a:spcPct val="100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4" name="Google Shape;194;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15"/>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15"/>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15"/>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5"/>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15"/>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1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15"/>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15"/>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5"/>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4" name="Shape 84"/>
        <p:cNvGrpSpPr/>
        <p:nvPr/>
      </p:nvGrpSpPr>
      <p:grpSpPr>
        <a:xfrm>
          <a:off x="0" y="0"/>
          <a:ext cx="0" cy="0"/>
          <a:chOff x="0" y="0"/>
          <a:chExt cx="0" cy="0"/>
        </a:xfrm>
      </p:grpSpPr>
      <p:sp>
        <p:nvSpPr>
          <p:cNvPr id="85" name="Google Shape;85;p21"/>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 name="Google Shape;86;p21"/>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1"/>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21"/>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21"/>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91" name="Shape 91"/>
        <p:cNvGrpSpPr/>
        <p:nvPr/>
      </p:nvGrpSpPr>
      <p:grpSpPr>
        <a:xfrm>
          <a:off x="0" y="0"/>
          <a:ext cx="0" cy="0"/>
          <a:chOff x="0" y="0"/>
          <a:chExt cx="0" cy="0"/>
        </a:xfrm>
      </p:grpSpPr>
      <p:pic>
        <p:nvPicPr>
          <p:cNvPr id="92" name="Google Shape;92;p22"/>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93" name="Google Shape;93;p22"/>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2"/>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95" name="Google Shape;95;p22"/>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96" name="Google Shape;96;p22"/>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22"/>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2"/>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99" name="Google Shape;99;p2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00" name="Google Shape;100;p22"/>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102" name="Shape 102"/>
        <p:cNvGrpSpPr/>
        <p:nvPr/>
      </p:nvGrpSpPr>
      <p:grpSpPr>
        <a:xfrm>
          <a:off x="0" y="0"/>
          <a:ext cx="0" cy="0"/>
          <a:chOff x="0" y="0"/>
          <a:chExt cx="0" cy="0"/>
        </a:xfrm>
      </p:grpSpPr>
      <p:sp>
        <p:nvSpPr>
          <p:cNvPr id="103" name="Google Shape;103;p27"/>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7"/>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 name="Google Shape;105;p2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106" name="Shape 106"/>
        <p:cNvGrpSpPr/>
        <p:nvPr/>
      </p:nvGrpSpPr>
      <p:grpSpPr>
        <a:xfrm>
          <a:off x="0" y="0"/>
          <a:ext cx="0" cy="0"/>
          <a:chOff x="0" y="0"/>
          <a:chExt cx="0" cy="0"/>
        </a:xfrm>
      </p:grpSpPr>
      <p:sp>
        <p:nvSpPr>
          <p:cNvPr id="107" name="Google Shape;107;p28"/>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8"/>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8"/>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2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111" name="Shape 111"/>
        <p:cNvGrpSpPr/>
        <p:nvPr/>
      </p:nvGrpSpPr>
      <p:grpSpPr>
        <a:xfrm>
          <a:off x="0" y="0"/>
          <a:ext cx="0" cy="0"/>
          <a:chOff x="0" y="0"/>
          <a:chExt cx="0" cy="0"/>
        </a:xfrm>
      </p:grpSpPr>
      <p:sp>
        <p:nvSpPr>
          <p:cNvPr id="112" name="Google Shape;112;p29"/>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29"/>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14" name="Google Shape;114;p29"/>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15" name="Google Shape;115;p29"/>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9"/>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 name="Google Shape;117;p29"/>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2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29"/>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20" name="Shape 120"/>
        <p:cNvGrpSpPr/>
        <p:nvPr/>
      </p:nvGrpSpPr>
      <p:grpSpPr>
        <a:xfrm>
          <a:off x="0" y="0"/>
          <a:ext cx="0" cy="0"/>
          <a:chOff x="0" y="0"/>
          <a:chExt cx="0" cy="0"/>
        </a:xfrm>
      </p:grpSpPr>
      <p:sp>
        <p:nvSpPr>
          <p:cNvPr id="121" name="Google Shape;121;p30"/>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3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23" name="Shape 123"/>
        <p:cNvGrpSpPr/>
        <p:nvPr/>
      </p:nvGrpSpPr>
      <p:grpSpPr>
        <a:xfrm>
          <a:off x="0" y="0"/>
          <a:ext cx="0" cy="0"/>
          <a:chOff x="0" y="0"/>
          <a:chExt cx="0" cy="0"/>
        </a:xfrm>
      </p:grpSpPr>
      <p:sp>
        <p:nvSpPr>
          <p:cNvPr id="124" name="Google Shape;124;p3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18"/>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22" name="Google Shape;22;p18"/>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8"/>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8"/>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18"/>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8"/>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18"/>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18"/>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18"/>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8"/>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8"/>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8"/>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33" name="Shape 33"/>
        <p:cNvGrpSpPr/>
        <p:nvPr/>
      </p:nvGrpSpPr>
      <p:grpSpPr>
        <a:xfrm>
          <a:off x="0" y="0"/>
          <a:ext cx="0" cy="0"/>
          <a:chOff x="0" y="0"/>
          <a:chExt cx="0" cy="0"/>
        </a:xfrm>
      </p:grpSpPr>
      <p:pic>
        <p:nvPicPr>
          <p:cNvPr id="34" name="Google Shape;34;p23"/>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35" name="Google Shape;35;p2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3"/>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3"/>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23"/>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3"/>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3"/>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23"/>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2" name="Google Shape;42;p23"/>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43" name="Shape 43"/>
        <p:cNvGrpSpPr/>
        <p:nvPr/>
      </p:nvGrpSpPr>
      <p:grpSpPr>
        <a:xfrm>
          <a:off x="0" y="0"/>
          <a:ext cx="0" cy="0"/>
          <a:chOff x="0" y="0"/>
          <a:chExt cx="0" cy="0"/>
        </a:xfrm>
      </p:grpSpPr>
      <p:pic>
        <p:nvPicPr>
          <p:cNvPr id="44" name="Google Shape;44;p24"/>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45" name="Google Shape;45;p24"/>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4"/>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7" name="Google Shape;47;p24"/>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8" name="Google Shape;48;p24"/>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24"/>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4"/>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1" name="Google Shape;51;p24"/>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52" name="Google Shape;52;p24"/>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2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55" name="Shape 55"/>
        <p:cNvGrpSpPr/>
        <p:nvPr/>
      </p:nvGrpSpPr>
      <p:grpSpPr>
        <a:xfrm>
          <a:off x="0" y="0"/>
          <a:ext cx="0" cy="0"/>
          <a:chOff x="0" y="0"/>
          <a:chExt cx="0" cy="0"/>
        </a:xfrm>
      </p:grpSpPr>
      <p:sp>
        <p:nvSpPr>
          <p:cNvPr id="56" name="Google Shape;56;p26"/>
          <p:cNvSpPr txBox="1"/>
          <p:nvPr>
            <p:ph idx="1" type="body"/>
          </p:nvPr>
        </p:nvSpPr>
        <p:spPr>
          <a:xfrm>
            <a:off x="2439988" y="4523873"/>
            <a:ext cx="9283200" cy="695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26"/>
          <p:cNvSpPr txBox="1"/>
          <p:nvPr>
            <p:ph idx="2" type="body"/>
          </p:nvPr>
        </p:nvSpPr>
        <p:spPr>
          <a:xfrm>
            <a:off x="12664099" y="4523873"/>
            <a:ext cx="9283200" cy="6954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6"/>
          <p:cNvSpPr txBox="1"/>
          <p:nvPr>
            <p:ph type="title"/>
          </p:nvPr>
        </p:nvSpPr>
        <p:spPr>
          <a:xfrm>
            <a:off x="2439990" y="1756610"/>
            <a:ext cx="16617900" cy="2189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26"/>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70" name="Shape 70"/>
        <p:cNvGrpSpPr/>
        <p:nvPr/>
      </p:nvGrpSpPr>
      <p:grpSpPr>
        <a:xfrm>
          <a:off x="0" y="0"/>
          <a:ext cx="0" cy="0"/>
          <a:chOff x="0" y="0"/>
          <a:chExt cx="0" cy="0"/>
        </a:xfrm>
      </p:grpSpPr>
      <p:sp>
        <p:nvSpPr>
          <p:cNvPr id="71" name="Google Shape;71;p17"/>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7"/>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17"/>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4" name="Google Shape;74;p1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75" name="Shape 75"/>
        <p:cNvGrpSpPr/>
        <p:nvPr/>
      </p:nvGrpSpPr>
      <p:grpSpPr>
        <a:xfrm>
          <a:off x="0" y="0"/>
          <a:ext cx="0" cy="0"/>
          <a:chOff x="0" y="0"/>
          <a:chExt cx="0" cy="0"/>
        </a:xfrm>
      </p:grpSpPr>
      <p:sp>
        <p:nvSpPr>
          <p:cNvPr id="76" name="Google Shape;76;p19"/>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9"/>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19"/>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1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80" name="Shape 80"/>
        <p:cNvGrpSpPr/>
        <p:nvPr/>
      </p:nvGrpSpPr>
      <p:grpSpPr>
        <a:xfrm>
          <a:off x="0" y="0"/>
          <a:ext cx="0" cy="0"/>
          <a:chOff x="0" y="0"/>
          <a:chExt cx="0" cy="0"/>
        </a:xfrm>
      </p:grpSpPr>
      <p:sp>
        <p:nvSpPr>
          <p:cNvPr id="81" name="Google Shape;81;p2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2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theme" Target="../theme/theme1.xml"/><Relationship Id="rId12" Type="http://schemas.openxmlformats.org/officeDocument/2006/relationships/slideLayout" Target="../slideLayouts/slideLayout16.xml"/><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 name="Shape 60"/>
        <p:cNvGrpSpPr/>
        <p:nvPr/>
      </p:nvGrpSpPr>
      <p:grpSpPr>
        <a:xfrm>
          <a:off x="0" y="0"/>
          <a:ext cx="0" cy="0"/>
          <a:chOff x="0" y="0"/>
          <a:chExt cx="0" cy="0"/>
        </a:xfrm>
      </p:grpSpPr>
      <p:grpSp>
        <p:nvGrpSpPr>
          <p:cNvPr id="61" name="Google Shape;61;p16"/>
          <p:cNvGrpSpPr/>
          <p:nvPr/>
        </p:nvGrpSpPr>
        <p:grpSpPr>
          <a:xfrm>
            <a:off x="-1" y="12007516"/>
            <a:ext cx="24387176" cy="1708484"/>
            <a:chOff x="-1" y="0"/>
            <a:chExt cx="24387176" cy="1880721"/>
          </a:xfrm>
        </p:grpSpPr>
        <p:pic>
          <p:nvPicPr>
            <p:cNvPr id="62" name="Google Shape;62;p16"/>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63" name="Google Shape;63;p16"/>
            <p:cNvGrpSpPr/>
            <p:nvPr/>
          </p:nvGrpSpPr>
          <p:grpSpPr>
            <a:xfrm flipH="1">
              <a:off x="-1" y="0"/>
              <a:ext cx="24387175" cy="1876926"/>
              <a:chOff x="-2036372" y="0"/>
              <a:chExt cx="9798138" cy="457200"/>
            </a:xfrm>
          </p:grpSpPr>
          <p:sp>
            <p:nvSpPr>
              <p:cNvPr id="64" name="Google Shape;64;p16"/>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6"/>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6"/>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16"/>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8" name="Google Shape;68;p16"/>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9" name="Google Shape;69;p16"/>
          <p:cNvSpPr/>
          <p:nvPr/>
        </p:nvSpPr>
        <p:spPr>
          <a:xfrm>
            <a:off x="604825" y="348600"/>
            <a:ext cx="23472600"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youtube.com/watch?v=lFFExJxkvjA"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0"/>
              <a:buNone/>
            </a:pPr>
            <a:r>
              <a:rPr lang="en-US"/>
              <a:t>Potlatch: Supporting One Another</a:t>
            </a:r>
            <a:endParaRPr/>
          </a:p>
        </p:txBody>
      </p:sp>
      <p:sp>
        <p:nvSpPr>
          <p:cNvPr id="130" name="Google Shape;130;p1"/>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2000"/>
              </a:spcBef>
              <a:spcAft>
                <a:spcPts val="0"/>
              </a:spcAft>
              <a:buSzPts val="4000"/>
              <a:buNone/>
            </a:pPr>
            <a:r>
              <a:rPr lang="en-US"/>
              <a:t>Lifeways: how a group of people live, work and play together.</a:t>
            </a:r>
            <a:endParaRPr/>
          </a:p>
        </p:txBody>
      </p:sp>
      <p:sp>
        <p:nvSpPr>
          <p:cNvPr id="131" name="Google Shape;131;p1"/>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2000"/>
              </a:spcBef>
              <a:spcAft>
                <a:spcPts val="0"/>
              </a:spcAft>
              <a:buClr>
                <a:schemeClr val="lt1"/>
              </a:buClr>
              <a:buSzPts val="3200"/>
              <a:buFont typeface="Arial"/>
              <a:buNone/>
            </a:pPr>
            <a:r>
              <a:rPr lang="en-US"/>
              <a:t>First Grade    </a:t>
            </a:r>
            <a:endParaRPr/>
          </a:p>
          <a:p>
            <a:pPr indent="-228600" lvl="0" marL="457200" marR="0" rtl="0" algn="l">
              <a:lnSpc>
                <a:spcPct val="90000"/>
              </a:lnSpc>
              <a:spcBef>
                <a:spcPts val="2000"/>
              </a:spcBef>
              <a:spcAft>
                <a:spcPts val="0"/>
              </a:spcAft>
              <a:buClr>
                <a:schemeClr val="lt1"/>
              </a:buClr>
              <a:buSzPts val="3200"/>
              <a:buFont typeface="Arial"/>
              <a:buNone/>
            </a:pPr>
            <a:r>
              <a:rPr lang="en-US"/>
              <a:t>Health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Potlatch-inspired Activity</a:t>
            </a:r>
            <a:endParaRPr/>
          </a:p>
        </p:txBody>
      </p:sp>
      <p:sp>
        <p:nvSpPr>
          <p:cNvPr id="205" name="Google Shape;205;p1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rtl="0" algn="l">
              <a:lnSpc>
                <a:spcPct val="200000"/>
              </a:lnSpc>
              <a:spcBef>
                <a:spcPts val="1200"/>
              </a:spcBef>
              <a:spcAft>
                <a:spcPts val="0"/>
              </a:spcAft>
              <a:buClr>
                <a:srgbClr val="000000"/>
              </a:buClr>
              <a:buSzPts val="4800"/>
              <a:buChar char="•"/>
            </a:pPr>
            <a:r>
              <a:rPr lang="en-US" sz="4000">
                <a:solidFill>
                  <a:srgbClr val="000000"/>
                </a:solidFill>
              </a:rPr>
              <a:t>Everyone gets three items.</a:t>
            </a:r>
            <a:endParaRPr/>
          </a:p>
          <a:p>
            <a:pPr indent="-457200" lvl="0" marL="457200" rtl="0" algn="l">
              <a:lnSpc>
                <a:spcPct val="200000"/>
              </a:lnSpc>
              <a:spcBef>
                <a:spcPts val="0"/>
              </a:spcBef>
              <a:spcAft>
                <a:spcPts val="0"/>
              </a:spcAft>
              <a:buClr>
                <a:srgbClr val="000000"/>
              </a:buClr>
              <a:buSzPts val="4800"/>
              <a:buChar char="•"/>
            </a:pPr>
            <a:r>
              <a:rPr lang="en-US" sz="4000">
                <a:solidFill>
                  <a:srgbClr val="000000"/>
                </a:solidFill>
              </a:rPr>
              <a:t>Practice sharing. Think: How can I be fair? </a:t>
            </a:r>
            <a:endParaRPr/>
          </a:p>
          <a:p>
            <a:pPr indent="-457200" lvl="0" marL="457200" rtl="0" algn="l">
              <a:lnSpc>
                <a:spcPct val="200000"/>
              </a:lnSpc>
              <a:spcBef>
                <a:spcPts val="0"/>
              </a:spcBef>
              <a:spcAft>
                <a:spcPts val="0"/>
              </a:spcAft>
              <a:buClr>
                <a:srgbClr val="000000"/>
              </a:buClr>
              <a:buSzPts val="4800"/>
              <a:buChar char="•"/>
            </a:pPr>
            <a:r>
              <a:rPr lang="en-US" sz="4000">
                <a:solidFill>
                  <a:srgbClr val="000000"/>
                </a:solidFill>
              </a:rPr>
              <a:t>After you are done sharing, go back to your spot.</a:t>
            </a:r>
            <a:endParaRPr/>
          </a:p>
        </p:txBody>
      </p:sp>
      <p:sp>
        <p:nvSpPr>
          <p:cNvPr id="206" name="Google Shape;206;p1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Group Talk: Potlatch</a:t>
            </a:r>
            <a:endParaRPr/>
          </a:p>
        </p:txBody>
      </p:sp>
      <p:sp>
        <p:nvSpPr>
          <p:cNvPr id="212" name="Google Shape;212;p11"/>
          <p:cNvSpPr txBox="1"/>
          <p:nvPr>
            <p:ph idx="1" type="body"/>
          </p:nvPr>
        </p:nvSpPr>
        <p:spPr>
          <a:xfrm>
            <a:off x="2416542" y="3274917"/>
            <a:ext cx="9306535" cy="764197"/>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4400"/>
              <a:buNone/>
            </a:pPr>
            <a:r>
              <a:rPr lang="en-US"/>
              <a:t>Long ago	</a:t>
            </a:r>
            <a:endParaRPr/>
          </a:p>
        </p:txBody>
      </p:sp>
      <p:pic>
        <p:nvPicPr>
          <p:cNvPr descr="Potlatch ceremony from long ago," id="213" name="Google Shape;213;p11"/>
          <p:cNvPicPr preferRelativeResize="0"/>
          <p:nvPr/>
        </p:nvPicPr>
        <p:blipFill rotWithShape="1">
          <a:blip r:embed="rId3">
            <a:alphaModFix/>
          </a:blip>
          <a:srcRect b="0" l="0" r="0" t="0"/>
          <a:stretch/>
        </p:blipFill>
        <p:spPr>
          <a:xfrm>
            <a:off x="2451711" y="4523875"/>
            <a:ext cx="9283200" cy="6237150"/>
          </a:xfrm>
          <a:prstGeom prst="rect">
            <a:avLst/>
          </a:prstGeom>
          <a:noFill/>
          <a:ln>
            <a:noFill/>
          </a:ln>
        </p:spPr>
      </p:pic>
      <p:sp>
        <p:nvSpPr>
          <p:cNvPr id="214" name="Google Shape;214;p11"/>
          <p:cNvSpPr txBox="1"/>
          <p:nvPr>
            <p:ph idx="3" type="body"/>
          </p:nvPr>
        </p:nvSpPr>
        <p:spPr>
          <a:xfrm>
            <a:off x="12614031" y="3274917"/>
            <a:ext cx="9309711" cy="764197"/>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4400"/>
              <a:buNone/>
            </a:pPr>
            <a:r>
              <a:rPr lang="en-US"/>
              <a:t>Now (2019 )</a:t>
            </a:r>
            <a:endParaRPr/>
          </a:p>
        </p:txBody>
      </p:sp>
      <p:pic>
        <p:nvPicPr>
          <p:cNvPr descr="Potlatch ceremony from 2019." id="215" name="Google Shape;215;p11"/>
          <p:cNvPicPr preferRelativeResize="0"/>
          <p:nvPr/>
        </p:nvPicPr>
        <p:blipFill rotWithShape="1">
          <a:blip r:embed="rId4">
            <a:alphaModFix/>
          </a:blip>
          <a:srcRect b="0" l="0" r="0" t="0"/>
          <a:stretch/>
        </p:blipFill>
        <p:spPr>
          <a:xfrm>
            <a:off x="12660936" y="4523875"/>
            <a:ext cx="10300214" cy="6237150"/>
          </a:xfrm>
          <a:prstGeom prst="rect">
            <a:avLst/>
          </a:prstGeom>
          <a:noFill/>
          <a:ln>
            <a:noFill/>
          </a:ln>
        </p:spPr>
      </p:pic>
      <p:sp>
        <p:nvSpPr>
          <p:cNvPr id="216" name="Google Shape;216;p11"/>
          <p:cNvSpPr txBox="1"/>
          <p:nvPr/>
        </p:nvSpPr>
        <p:spPr>
          <a:xfrm>
            <a:off x="2479350" y="11145675"/>
            <a:ext cx="9041700" cy="7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Image from: https://quizlet.com/339401306/social-studies-chapter-2-lesson-4-the-northwest-coast-flash-cards/</a:t>
            </a:r>
            <a:endParaRPr b="0" i="0" sz="1600" u="none" cap="none" strike="noStrike">
              <a:solidFill>
                <a:srgbClr val="000000"/>
              </a:solidFill>
              <a:latin typeface="Calibri"/>
              <a:ea typeface="Calibri"/>
              <a:cs typeface="Calibri"/>
              <a:sym typeface="Calibri"/>
            </a:endParaRPr>
          </a:p>
        </p:txBody>
      </p:sp>
      <p:sp>
        <p:nvSpPr>
          <p:cNvPr id="217" name="Google Shape;217;p11"/>
          <p:cNvSpPr txBox="1"/>
          <p:nvPr/>
        </p:nvSpPr>
        <p:spPr>
          <a:xfrm>
            <a:off x="12905375" y="11233200"/>
            <a:ext cx="9041700" cy="7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Image from: https://www.coquilletribe.org/potlatch-july-2019/</a:t>
            </a:r>
            <a:endParaRPr b="0" i="0" sz="1600" u="none" cap="none" strike="noStrike">
              <a:solidFill>
                <a:srgbClr val="000000"/>
              </a:solidFill>
              <a:latin typeface="Calibri"/>
              <a:ea typeface="Calibri"/>
              <a:cs typeface="Calibri"/>
              <a:sym typeface="Calibri"/>
            </a:endParaRPr>
          </a:p>
        </p:txBody>
      </p:sp>
      <p:sp>
        <p:nvSpPr>
          <p:cNvPr id="218" name="Google Shape;218;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ph type="title"/>
          </p:nvPr>
        </p:nvSpPr>
        <p:spPr>
          <a:xfrm>
            <a:off x="2439990" y="890335"/>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graphicFrame>
        <p:nvGraphicFramePr>
          <p:cNvPr id="224" name="Google Shape;224;p12"/>
          <p:cNvGraphicFramePr/>
          <p:nvPr/>
        </p:nvGraphicFramePr>
        <p:xfrm>
          <a:off x="1691763" y="3440180"/>
          <a:ext cx="3000000" cy="3000000"/>
        </p:xfrm>
        <a:graphic>
          <a:graphicData uri="http://schemas.openxmlformats.org/drawingml/2006/table">
            <a:tbl>
              <a:tblPr firstRow="1">
                <a:noFill/>
                <a:tableStyleId>{ACFB8001-3E5E-4D76-8FAC-47CB8844B835}</a:tableStyleId>
              </a:tblPr>
              <a:tblGrid>
                <a:gridCol w="1581450"/>
                <a:gridCol w="9486225"/>
                <a:gridCol w="4968000"/>
                <a:gridCol w="4968000"/>
              </a:tblGrid>
              <a:tr h="1641600">
                <a:tc>
                  <a:txBody>
                    <a:bodyPr/>
                    <a:lstStyle/>
                    <a:p>
                      <a:pPr indent="0" lvl="0" marL="0" marR="0" rtl="0" algn="ctr">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4800"/>
                        <a:buFont typeface="Arial"/>
                        <a:buNone/>
                      </a:pPr>
                      <a:r>
                        <a:rPr b="1" lang="en-US" sz="4800" u="none" cap="none" strike="noStrike">
                          <a:latin typeface="Calibri"/>
                          <a:ea typeface="Calibri"/>
                          <a:cs typeface="Calibri"/>
                          <a:sym typeface="Calibri"/>
                        </a:rPr>
                        <a:t>Success Criteria</a:t>
                      </a:r>
                      <a:endParaRPr b="1" sz="4800" u="none" cap="none" strike="noStrike">
                        <a:latin typeface="Calibri"/>
                        <a:ea typeface="Calibri"/>
                        <a:cs typeface="Calibri"/>
                        <a:sym typeface="Calibri"/>
                      </a:endParaRPr>
                    </a:p>
                  </a:txBody>
                  <a:tcPr marT="63500" marB="63500" marR="63500" marL="63500" anchor="ctr">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Calibri"/>
                          <a:ea typeface="Calibri"/>
                          <a:cs typeface="Calibri"/>
                          <a:sym typeface="Calibri"/>
                        </a:rPr>
                        <a:t>Sort of</a:t>
                      </a:r>
                      <a:endParaRPr b="1" sz="36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3600"/>
                        <a:buFont typeface="Arial"/>
                        <a:buNone/>
                      </a:pPr>
                      <a:r>
                        <a:rPr b="1" lang="en-US" sz="3600" u="none" cap="none" strike="noStrike">
                          <a:latin typeface="Calibri"/>
                          <a:ea typeface="Calibri"/>
                          <a:cs typeface="Calibri"/>
                          <a:sym typeface="Calibri"/>
                        </a:rPr>
                        <a:t>Yes</a:t>
                      </a:r>
                      <a:endParaRPr b="1" sz="36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1" sz="3600" u="none" cap="none" strike="noStrike">
                        <a:latin typeface="Calibri"/>
                        <a:ea typeface="Calibri"/>
                        <a:cs typeface="Calibri"/>
                        <a:sym typeface="Calibri"/>
                      </a:endParaRPr>
                    </a:p>
                  </a:txBody>
                  <a:tcPr marT="63500" marB="63500" marR="63500" marL="63500"/>
                </a:tc>
              </a:tr>
              <a:tr h="1723975">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1</a:t>
                      </a:r>
                      <a:endParaRPr sz="3600" u="none" cap="none" strike="noStrike">
                        <a:latin typeface="Calibri"/>
                        <a:ea typeface="Calibri"/>
                        <a:cs typeface="Calibri"/>
                        <a:sym typeface="Calibri"/>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0" marR="0" rtl="0" algn="l">
                        <a:lnSpc>
                          <a:spcPct val="115000"/>
                        </a:lnSpc>
                        <a:spcBef>
                          <a:spcPts val="0"/>
                        </a:spcBef>
                        <a:spcAft>
                          <a:spcPts val="0"/>
                        </a:spcAft>
                        <a:buClr>
                          <a:srgbClr val="000000"/>
                        </a:buClr>
                        <a:buSzPts val="4200"/>
                        <a:buFont typeface="Arial"/>
                        <a:buNone/>
                      </a:pPr>
                      <a:r>
                        <a:rPr lang="en-US" sz="4200" u="none" cap="none" strike="noStrike">
                          <a:latin typeface="Calibri"/>
                          <a:ea typeface="Calibri"/>
                          <a:cs typeface="Calibri"/>
                          <a:sym typeface="Calibri"/>
                        </a:rPr>
                        <a:t> Can I describe what a potlatch is?</a:t>
                      </a:r>
                      <a:endParaRPr sz="42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tc>
              </a:tr>
              <a:tr h="25617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2</a:t>
                      </a:r>
                      <a:endParaRPr sz="3600" u="none" cap="none" strike="noStrike">
                        <a:latin typeface="Calibri"/>
                        <a:ea typeface="Calibri"/>
                        <a:cs typeface="Calibri"/>
                        <a:sym typeface="Calibri"/>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114300" marR="0" rtl="0" algn="l">
                        <a:lnSpc>
                          <a:spcPct val="115000"/>
                        </a:lnSpc>
                        <a:spcBef>
                          <a:spcPts val="0"/>
                        </a:spcBef>
                        <a:spcAft>
                          <a:spcPts val="0"/>
                        </a:spcAft>
                        <a:buClr>
                          <a:srgbClr val="000000"/>
                        </a:buClr>
                        <a:buSzPts val="4200"/>
                        <a:buFont typeface="Arial"/>
                        <a:buNone/>
                      </a:pPr>
                      <a:r>
                        <a:rPr lang="en-US" sz="4200" u="none" cap="none" strike="noStrike">
                          <a:latin typeface="Calibri"/>
                          <a:ea typeface="Calibri"/>
                          <a:cs typeface="Calibri"/>
                          <a:sym typeface="Calibri"/>
                        </a:rPr>
                        <a:t>Can I explain explain why the tribal   government hold potlatch?</a:t>
                      </a:r>
                      <a:endParaRPr sz="4200" u="none" cap="none" strike="noStrike">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4200"/>
                        <a:buFont typeface="Arial"/>
                        <a:buNone/>
                      </a:pPr>
                      <a:r>
                        <a:t/>
                      </a:r>
                      <a:endParaRPr sz="42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tc>
              </a:tr>
              <a:tr h="2333875">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Calibri"/>
                          <a:ea typeface="Calibri"/>
                          <a:cs typeface="Calibri"/>
                          <a:sym typeface="Calibri"/>
                        </a:rPr>
                        <a:t>3</a:t>
                      </a:r>
                      <a:endParaRPr sz="3600" u="none" cap="none" strike="noStrike">
                        <a:latin typeface="Calibri"/>
                        <a:ea typeface="Calibri"/>
                        <a:cs typeface="Calibri"/>
                        <a:sym typeface="Calibri"/>
                      </a:endParaRPr>
                    </a:p>
                  </a:txBody>
                  <a:tcPr marT="63500" marB="63500" marR="63500" marL="63500" anchor="ctr">
                    <a:lnR cap="flat" cmpd="sng" w="12700">
                      <a:solidFill>
                        <a:srgbClr val="000000"/>
                      </a:solidFill>
                      <a:prstDash val="solid"/>
                      <a:round/>
                      <a:headEnd len="sm" w="sm" type="none"/>
                      <a:tailEnd len="sm" w="sm" type="none"/>
                    </a:lnR>
                  </a:tcPr>
                </a:tc>
                <a:tc>
                  <a:txBody>
                    <a:bodyPr/>
                    <a:lstStyle/>
                    <a:p>
                      <a:pPr indent="0" lvl="0" marL="171450" marR="0" rtl="0" algn="l">
                        <a:lnSpc>
                          <a:spcPct val="115000"/>
                        </a:lnSpc>
                        <a:spcBef>
                          <a:spcPts val="0"/>
                        </a:spcBef>
                        <a:spcAft>
                          <a:spcPts val="0"/>
                        </a:spcAft>
                        <a:buClr>
                          <a:srgbClr val="000000"/>
                        </a:buClr>
                        <a:buSzPts val="4200"/>
                        <a:buFont typeface="Arial"/>
                        <a:buNone/>
                      </a:pPr>
                      <a:r>
                        <a:rPr lang="en-US" sz="4200" u="none" cap="none" strike="noStrike">
                          <a:latin typeface="Calibri"/>
                          <a:ea typeface="Calibri"/>
                          <a:cs typeface="Calibri"/>
                          <a:sym typeface="Calibri"/>
                        </a:rPr>
                        <a:t>Can I discuss feelings around sharing?</a:t>
                      </a:r>
                      <a:endParaRPr sz="42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latin typeface="Calibri"/>
                        <a:ea typeface="Calibri"/>
                        <a:cs typeface="Calibri"/>
                        <a:sym typeface="Calibri"/>
                      </a:endParaRPr>
                    </a:p>
                  </a:txBody>
                  <a:tcPr marT="63500" marB="63500" marR="63500" marL="63500"/>
                </a:tc>
              </a:tr>
            </a:tbl>
          </a:graphicData>
        </a:graphic>
      </p:graphicFrame>
      <p:pic>
        <p:nvPicPr>
          <p:cNvPr id="225" name="Google Shape;225;p12"/>
          <p:cNvPicPr preferRelativeResize="0"/>
          <p:nvPr/>
        </p:nvPicPr>
        <p:blipFill rotWithShape="1">
          <a:blip r:embed="rId3">
            <a:alphaModFix/>
          </a:blip>
          <a:srcRect b="0" l="0" r="0" t="0"/>
          <a:stretch/>
        </p:blipFill>
        <p:spPr>
          <a:xfrm>
            <a:off x="14825643" y="4100013"/>
            <a:ext cx="1028700" cy="1000125"/>
          </a:xfrm>
          <a:prstGeom prst="rect">
            <a:avLst/>
          </a:prstGeom>
          <a:noFill/>
          <a:ln>
            <a:noFill/>
          </a:ln>
        </p:spPr>
      </p:pic>
      <p:pic>
        <p:nvPicPr>
          <p:cNvPr id="226" name="Google Shape;226;p12"/>
          <p:cNvPicPr preferRelativeResize="0"/>
          <p:nvPr/>
        </p:nvPicPr>
        <p:blipFill rotWithShape="1">
          <a:blip r:embed="rId4">
            <a:alphaModFix/>
          </a:blip>
          <a:srcRect b="0" l="0" r="0" t="0"/>
          <a:stretch/>
        </p:blipFill>
        <p:spPr>
          <a:xfrm>
            <a:off x="19729768" y="4109538"/>
            <a:ext cx="952500" cy="990600"/>
          </a:xfrm>
          <a:prstGeom prst="rect">
            <a:avLst/>
          </a:prstGeom>
          <a:noFill/>
          <a:ln>
            <a:noFill/>
          </a:ln>
        </p:spPr>
      </p:pic>
      <p:sp>
        <p:nvSpPr>
          <p:cNvPr id="227" name="Google Shape;227;p12"/>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ph idx="1" type="body"/>
          </p:nvPr>
        </p:nvSpPr>
        <p:spPr>
          <a:xfrm>
            <a:off x="8661314" y="6096266"/>
            <a:ext cx="10629631" cy="2732749"/>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2000"/>
              </a:spcBef>
              <a:spcAft>
                <a:spcPts val="0"/>
              </a:spcAft>
              <a:buSzPts val="3200"/>
              <a:buNone/>
            </a:pPr>
            <a:r>
              <a:rPr lang="en-US" sz="6000">
                <a:solidFill>
                  <a:schemeClr val="dk1"/>
                </a:solidFill>
              </a:rPr>
              <a:t>“thank you” in chinuk wawa,</a:t>
            </a:r>
            <a:endParaRPr/>
          </a:p>
          <a:p>
            <a:pPr indent="57150" lvl="0" marL="171450" rtl="0" algn="l">
              <a:lnSpc>
                <a:spcPct val="100000"/>
              </a:lnSpc>
              <a:spcBef>
                <a:spcPts val="2000"/>
              </a:spcBef>
              <a:spcAft>
                <a:spcPts val="0"/>
              </a:spcAft>
              <a:buSzPts val="3200"/>
              <a:buNone/>
            </a:pPr>
            <a:r>
              <a:rPr lang="en-US" sz="5400">
                <a:solidFill>
                  <a:srgbClr val="54050E"/>
                </a:solidFill>
              </a:rPr>
              <a:t>a hybrid language established due to the relocation of Tribes and bands to the Grand Ronde Reservation – often called a “community language”</a:t>
            </a:r>
            <a:endParaRPr sz="5400"/>
          </a:p>
        </p:txBody>
      </p:sp>
      <p:sp>
        <p:nvSpPr>
          <p:cNvPr id="233" name="Google Shape;233;p13"/>
          <p:cNvSpPr txBox="1"/>
          <p:nvPr>
            <p:ph idx="2" type="body"/>
          </p:nvPr>
        </p:nvSpPr>
        <p:spPr>
          <a:xfrm>
            <a:off x="8642262" y="4312688"/>
            <a:ext cx="12281362" cy="12954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chemeClr val="lt1"/>
              </a:buClr>
              <a:buSzPts val="3600"/>
              <a:buFont typeface="Arial"/>
              <a:buNone/>
            </a:pPr>
            <a:r>
              <a:rPr lang="en-US" sz="6000">
                <a:solidFill>
                  <a:schemeClr val="lt1"/>
                </a:solidFill>
              </a:rPr>
              <a:t>pronounced “hah-yoo mah-see”</a:t>
            </a:r>
            <a:endParaRPr/>
          </a:p>
        </p:txBody>
      </p:sp>
      <p:sp>
        <p:nvSpPr>
          <p:cNvPr id="234" name="Google Shape;234;p13"/>
          <p:cNvSpPr txBox="1"/>
          <p:nvPr>
            <p:ph type="title"/>
          </p:nvPr>
        </p:nvSpPr>
        <p:spPr>
          <a:xfrm>
            <a:off x="8646848" y="1154661"/>
            <a:ext cx="14741910" cy="320662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0"/>
              <a:buFont typeface="Calibri"/>
              <a:buNone/>
            </a:pPr>
            <a:r>
              <a:rPr b="1" lang="en-US" sz="20000"/>
              <a:t>hayu masi!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Group Talk</a:t>
            </a:r>
            <a:endParaRPr/>
          </a:p>
        </p:txBody>
      </p:sp>
      <p:sp>
        <p:nvSpPr>
          <p:cNvPr id="137" name="Google Shape;137;p2"/>
          <p:cNvSpPr txBox="1"/>
          <p:nvPr>
            <p:ph idx="2" type="body"/>
          </p:nvPr>
        </p:nvSpPr>
        <p:spPr>
          <a:xfrm>
            <a:off x="17486285" y="5036628"/>
            <a:ext cx="5349778" cy="3642862"/>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4400"/>
              <a:buFont typeface="Arial"/>
              <a:buNone/>
            </a:pPr>
            <a:r>
              <a:rPr lang="en-US" sz="6000">
                <a:solidFill>
                  <a:srgbClr val="BE4903"/>
                </a:solidFill>
              </a:rPr>
              <a:t> How does it feel to share something? </a:t>
            </a:r>
            <a:endParaRPr sz="6000"/>
          </a:p>
        </p:txBody>
      </p:sp>
      <p:sp>
        <p:nvSpPr>
          <p:cNvPr id="138" name="Google Shape;138;p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39" name="Google Shape;139;p2"/>
          <p:cNvSpPr txBox="1"/>
          <p:nvPr/>
        </p:nvSpPr>
        <p:spPr>
          <a:xfrm>
            <a:off x="7947980" y="11147669"/>
            <a:ext cx="646901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krzyboy2o, CC BY 2.0 , via Wikimedia Commons</a:t>
            </a:r>
            <a:endParaRPr/>
          </a:p>
        </p:txBody>
      </p:sp>
      <p:pic>
        <p:nvPicPr>
          <p:cNvPr descr="A child and child drinking from straws&#10;&#10;AI-generated content may be incorrect." id="140" name="Google Shape;140;p2"/>
          <p:cNvPicPr preferRelativeResize="0"/>
          <p:nvPr/>
        </p:nvPicPr>
        <p:blipFill rotWithShape="1">
          <a:blip r:embed="rId3">
            <a:alphaModFix/>
          </a:blip>
          <a:srcRect b="0" l="0" r="0" t="0"/>
          <a:stretch/>
        </p:blipFill>
        <p:spPr>
          <a:xfrm>
            <a:off x="7940854" y="1131276"/>
            <a:ext cx="7801991" cy="975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Questions</a:t>
            </a:r>
            <a:endParaRPr/>
          </a:p>
        </p:txBody>
      </p:sp>
      <p:sp>
        <p:nvSpPr>
          <p:cNvPr id="146" name="Google Shape;146;p3"/>
          <p:cNvSpPr txBox="1"/>
          <p:nvPr>
            <p:ph idx="2" type="subTitle"/>
          </p:nvPr>
        </p:nvSpPr>
        <p:spPr>
          <a:xfrm>
            <a:off x="8945225" y="6231525"/>
            <a:ext cx="13589700" cy="5196600"/>
          </a:xfrm>
          <a:prstGeom prst="rect">
            <a:avLst/>
          </a:prstGeom>
          <a:noFill/>
          <a:ln>
            <a:noFill/>
          </a:ln>
        </p:spPr>
        <p:txBody>
          <a:bodyPr anchorCtr="0" anchor="t" bIns="45700" lIns="91425" spcFirstLastPara="1" rIns="91425" wrap="square" tIns="45700">
            <a:noAutofit/>
          </a:bodyPr>
          <a:lstStyle/>
          <a:p>
            <a:pPr indent="-571500" lvl="0" marL="1028700" rtl="0" algn="l">
              <a:lnSpc>
                <a:spcPct val="115000"/>
              </a:lnSpc>
              <a:spcBef>
                <a:spcPts val="0"/>
              </a:spcBef>
              <a:spcAft>
                <a:spcPts val="0"/>
              </a:spcAft>
              <a:buSzPts val="4000"/>
              <a:buFont typeface="Arial"/>
              <a:buChar char="•"/>
            </a:pPr>
            <a:r>
              <a:rPr b="0" lang="en-US" sz="4200">
                <a:solidFill>
                  <a:srgbClr val="000000"/>
                </a:solidFill>
              </a:rPr>
              <a:t>Why is it important for Oregon Tribes to practice potlatch?</a:t>
            </a:r>
            <a:endParaRPr b="0" sz="4200">
              <a:solidFill>
                <a:srgbClr val="000000"/>
              </a:solidFill>
            </a:endParaRPr>
          </a:p>
          <a:p>
            <a:pPr indent="-571500" lvl="0" marL="1028700" rtl="0" algn="l">
              <a:lnSpc>
                <a:spcPct val="115000"/>
              </a:lnSpc>
              <a:spcBef>
                <a:spcPts val="0"/>
              </a:spcBef>
              <a:spcAft>
                <a:spcPts val="0"/>
              </a:spcAft>
              <a:buSzPts val="4000"/>
              <a:buFont typeface="Arial"/>
              <a:buChar char="•"/>
            </a:pPr>
            <a:r>
              <a:rPr b="0" lang="en-US" sz="4200">
                <a:solidFill>
                  <a:srgbClr val="000000"/>
                </a:solidFill>
              </a:rPr>
              <a:t>How does the potlatch tradition support caring for community members?</a:t>
            </a:r>
            <a:endParaRPr b="0" sz="42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Learning Goals</a:t>
            </a:r>
            <a:endParaRPr/>
          </a:p>
        </p:txBody>
      </p:sp>
      <p:sp>
        <p:nvSpPr>
          <p:cNvPr id="153" name="Google Shape;153;p4"/>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p>
            <a:pPr indent="-571500" lvl="0" marL="571500" rtl="0" algn="l">
              <a:lnSpc>
                <a:spcPct val="115000"/>
              </a:lnSpc>
              <a:spcBef>
                <a:spcPts val="1200"/>
              </a:spcBef>
              <a:spcAft>
                <a:spcPts val="0"/>
              </a:spcAft>
              <a:buClr>
                <a:srgbClr val="000000"/>
              </a:buClr>
              <a:buSzPts val="4200"/>
              <a:buFont typeface="Arial"/>
              <a:buChar char="•"/>
            </a:pPr>
            <a:r>
              <a:rPr lang="en-US" sz="4200">
                <a:solidFill>
                  <a:srgbClr val="000000"/>
                </a:solidFill>
              </a:rPr>
              <a:t>I understand what a potlatch is.</a:t>
            </a:r>
            <a:endParaRPr sz="4200">
              <a:solidFill>
                <a:srgbClr val="000000"/>
              </a:solidFill>
            </a:endParaRPr>
          </a:p>
          <a:p>
            <a:pPr indent="-571500" lvl="0" marL="571500" rtl="0" algn="l">
              <a:lnSpc>
                <a:spcPct val="115000"/>
              </a:lnSpc>
              <a:spcBef>
                <a:spcPts val="0"/>
              </a:spcBef>
              <a:spcAft>
                <a:spcPts val="0"/>
              </a:spcAft>
              <a:buClr>
                <a:srgbClr val="000000"/>
              </a:buClr>
              <a:buSzPts val="4200"/>
              <a:buFont typeface="Arial"/>
              <a:buChar char="•"/>
            </a:pPr>
            <a:r>
              <a:rPr lang="en-US" sz="4200">
                <a:solidFill>
                  <a:srgbClr val="000000"/>
                </a:solidFill>
              </a:rPr>
              <a:t>I understand how tribes use the potlatch to show care for their community.</a:t>
            </a:r>
            <a:endParaRPr sz="4200">
              <a:solidFill>
                <a:srgbClr val="000000"/>
              </a:solidFill>
            </a:endParaRPr>
          </a:p>
          <a:p>
            <a:pPr indent="-571500" lvl="0" marL="571500" rtl="0" algn="l">
              <a:lnSpc>
                <a:spcPct val="115000"/>
              </a:lnSpc>
              <a:spcBef>
                <a:spcPts val="0"/>
              </a:spcBef>
              <a:spcAft>
                <a:spcPts val="0"/>
              </a:spcAft>
              <a:buClr>
                <a:srgbClr val="000000"/>
              </a:buClr>
              <a:buSzPts val="4200"/>
              <a:buFont typeface="Arial"/>
              <a:buChar char="•"/>
            </a:pPr>
            <a:r>
              <a:rPr lang="en-US" sz="4200">
                <a:solidFill>
                  <a:srgbClr val="000000"/>
                </a:solidFill>
              </a:rPr>
              <a:t>I understand why sharing is important.</a:t>
            </a:r>
            <a:endParaRPr sz="4200">
              <a:solidFill>
                <a:srgbClr val="000000"/>
              </a:solidFill>
            </a:endParaRPr>
          </a:p>
        </p:txBody>
      </p:sp>
      <p:sp>
        <p:nvSpPr>
          <p:cNvPr id="154" name="Google Shape;154;p4"/>
          <p:cNvSpPr txBox="1"/>
          <p:nvPr>
            <p:ph type="title"/>
          </p:nvPr>
        </p:nvSpPr>
        <p:spPr>
          <a:xfrm>
            <a:off x="12193587" y="1756610"/>
            <a:ext cx="6353175" cy="21891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Success Criteria</a:t>
            </a:r>
            <a:endParaRPr b="1" i="0" sz="6000" u="none" cap="none" strike="noStrike">
              <a:solidFill>
                <a:schemeClr val="dk1"/>
              </a:solidFill>
              <a:latin typeface="Calibri"/>
              <a:ea typeface="Calibri"/>
              <a:cs typeface="Calibri"/>
              <a:sym typeface="Calibri"/>
            </a:endParaRPr>
          </a:p>
        </p:txBody>
      </p:sp>
      <p:sp>
        <p:nvSpPr>
          <p:cNvPr id="155" name="Google Shape;155;p4"/>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p>
            <a:pPr indent="-571500" lvl="0" marL="571500" rtl="0" algn="l">
              <a:lnSpc>
                <a:spcPct val="115000"/>
              </a:lnSpc>
              <a:spcBef>
                <a:spcPts val="1200"/>
              </a:spcBef>
              <a:spcAft>
                <a:spcPts val="0"/>
              </a:spcAft>
              <a:buClr>
                <a:srgbClr val="000000"/>
              </a:buClr>
              <a:buSzPts val="4200"/>
              <a:buFont typeface="Arial"/>
              <a:buChar char="•"/>
            </a:pPr>
            <a:r>
              <a:rPr lang="en-US" sz="4200">
                <a:solidFill>
                  <a:srgbClr val="000000"/>
                </a:solidFill>
              </a:rPr>
              <a:t>I can describe what a potlatch is. </a:t>
            </a:r>
            <a:endParaRPr sz="4200">
              <a:solidFill>
                <a:srgbClr val="000000"/>
              </a:solidFill>
            </a:endParaRPr>
          </a:p>
          <a:p>
            <a:pPr indent="-571500" lvl="0" marL="571500" rtl="0" algn="l">
              <a:lnSpc>
                <a:spcPct val="115000"/>
              </a:lnSpc>
              <a:spcBef>
                <a:spcPts val="0"/>
              </a:spcBef>
              <a:spcAft>
                <a:spcPts val="0"/>
              </a:spcAft>
              <a:buClr>
                <a:srgbClr val="000000"/>
              </a:buClr>
              <a:buSzPts val="4200"/>
              <a:buFont typeface="Arial"/>
              <a:buChar char="•"/>
            </a:pPr>
            <a:r>
              <a:rPr lang="en-US" sz="4200">
                <a:solidFill>
                  <a:srgbClr val="000000"/>
                </a:solidFill>
              </a:rPr>
              <a:t>I can explain why tribal governments hold potlatch.</a:t>
            </a:r>
            <a:endParaRPr sz="4200">
              <a:solidFill>
                <a:srgbClr val="000000"/>
              </a:solidFill>
            </a:endParaRPr>
          </a:p>
          <a:p>
            <a:pPr indent="-571500" lvl="0" marL="571500" rtl="0" algn="l">
              <a:lnSpc>
                <a:spcPct val="115000"/>
              </a:lnSpc>
              <a:spcBef>
                <a:spcPts val="0"/>
              </a:spcBef>
              <a:spcAft>
                <a:spcPts val="0"/>
              </a:spcAft>
              <a:buClr>
                <a:srgbClr val="000000"/>
              </a:buClr>
              <a:buSzPts val="4200"/>
              <a:buFont typeface="Arial"/>
              <a:buChar char="•"/>
            </a:pPr>
            <a:r>
              <a:rPr lang="en-US" sz="4200">
                <a:solidFill>
                  <a:srgbClr val="000000"/>
                </a:solidFill>
              </a:rPr>
              <a:t>I can discuss feelings around sharing.</a:t>
            </a:r>
            <a:endParaRPr sz="4200">
              <a:solidFill>
                <a:srgbClr val="000000"/>
              </a:solidFill>
            </a:endParaRPr>
          </a:p>
        </p:txBody>
      </p:sp>
      <p:sp>
        <p:nvSpPr>
          <p:cNvPr id="156" name="Google Shape;156;p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type="title"/>
          </p:nvPr>
        </p:nvSpPr>
        <p:spPr>
          <a:xfrm>
            <a:off x="1636424" y="1869557"/>
            <a:ext cx="6582092" cy="21907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Can you find this picture on the map?</a:t>
            </a:r>
            <a:endParaRPr/>
          </a:p>
        </p:txBody>
      </p:sp>
      <p:pic>
        <p:nvPicPr>
          <p:cNvPr descr="Map of the nine Oregon federally recongized Indian Tribers." id="163" name="Google Shape;163;p5"/>
          <p:cNvPicPr preferRelativeResize="0"/>
          <p:nvPr/>
        </p:nvPicPr>
        <p:blipFill rotWithShape="1">
          <a:blip r:embed="rId3">
            <a:alphaModFix/>
          </a:blip>
          <a:srcRect b="1941" l="2056" r="0" t="0"/>
          <a:stretch/>
        </p:blipFill>
        <p:spPr>
          <a:xfrm>
            <a:off x="7906000" y="607450"/>
            <a:ext cx="16004425" cy="11168826"/>
          </a:xfrm>
          <a:prstGeom prst="rect">
            <a:avLst/>
          </a:prstGeom>
          <a:noFill/>
          <a:ln>
            <a:noFill/>
          </a:ln>
        </p:spPr>
      </p:pic>
      <p:sp>
        <p:nvSpPr>
          <p:cNvPr id="164" name="Google Shape;164;p5"/>
          <p:cNvSpPr txBox="1"/>
          <p:nvPr>
            <p:ph idx="2" type="body"/>
          </p:nvPr>
        </p:nvSpPr>
        <p:spPr>
          <a:xfrm>
            <a:off x="13234378" y="1105360"/>
            <a:ext cx="9306535" cy="764197"/>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4400"/>
              <a:buFont typeface="Arial"/>
              <a:buNone/>
            </a:pPr>
            <a:r>
              <a:rPr lang="en-US"/>
              <a:t>Oregon</a:t>
            </a:r>
            <a:endParaRPr/>
          </a:p>
        </p:txBody>
      </p:sp>
      <p:sp>
        <p:nvSpPr>
          <p:cNvPr id="165" name="Google Shape;165;p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Seal of Coquille Indian Tribe" id="166" name="Google Shape;166;p5"/>
          <p:cNvPicPr preferRelativeResize="0"/>
          <p:nvPr/>
        </p:nvPicPr>
        <p:blipFill rotWithShape="1">
          <a:blip r:embed="rId4">
            <a:alphaModFix/>
          </a:blip>
          <a:srcRect b="0" l="0" r="0" t="0"/>
          <a:stretch/>
        </p:blipFill>
        <p:spPr>
          <a:xfrm>
            <a:off x="3763582" y="5171917"/>
            <a:ext cx="2818824" cy="317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Key Words and Ideas</a:t>
            </a:r>
            <a:endParaRPr/>
          </a:p>
        </p:txBody>
      </p:sp>
      <p:sp>
        <p:nvSpPr>
          <p:cNvPr id="173" name="Google Shape;173;p6"/>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b="1" lang="en-US" sz="4000"/>
              <a:t>Potlatch</a:t>
            </a:r>
            <a:r>
              <a:rPr lang="en-US" sz="4000"/>
              <a:t>: A ceremony and tradition of gift giving practiced by Tribes all across Oregon</a:t>
            </a:r>
            <a:endParaRPr/>
          </a:p>
          <a:p>
            <a:pPr indent="-457200" lvl="0" marL="457200" rtl="0" algn="l">
              <a:lnSpc>
                <a:spcPct val="110000"/>
              </a:lnSpc>
              <a:spcBef>
                <a:spcPts val="2000"/>
              </a:spcBef>
              <a:spcAft>
                <a:spcPts val="0"/>
              </a:spcAft>
              <a:buSzPts val="3600"/>
              <a:buChar char="•"/>
            </a:pPr>
            <a:r>
              <a:rPr b="1" lang="en-US" sz="4000"/>
              <a:t>Tribe</a:t>
            </a:r>
            <a:r>
              <a:rPr lang="en-US" sz="4000"/>
              <a:t>: A group of Native Americans who share the same culture, language, and history</a:t>
            </a:r>
            <a:endParaRPr/>
          </a:p>
          <a:p>
            <a:pPr indent="-457200" lvl="0" marL="457200" rtl="0" algn="l">
              <a:lnSpc>
                <a:spcPct val="110000"/>
              </a:lnSpc>
              <a:spcBef>
                <a:spcPts val="2000"/>
              </a:spcBef>
              <a:spcAft>
                <a:spcPts val="0"/>
              </a:spcAft>
              <a:buSzPts val="3600"/>
              <a:buChar char="•"/>
            </a:pPr>
            <a:r>
              <a:rPr b="1" lang="en-US" sz="4000"/>
              <a:t>Community</a:t>
            </a:r>
            <a:r>
              <a:rPr lang="en-US" sz="4000"/>
              <a:t>: A group of people who live together and take care of each other</a:t>
            </a:r>
            <a:endParaRPr/>
          </a:p>
          <a:p>
            <a:pPr indent="-457200" lvl="0" marL="457200" rtl="0" algn="l">
              <a:lnSpc>
                <a:spcPct val="110000"/>
              </a:lnSpc>
              <a:spcBef>
                <a:spcPts val="2000"/>
              </a:spcBef>
              <a:spcAft>
                <a:spcPts val="0"/>
              </a:spcAft>
              <a:buSzPts val="3600"/>
              <a:buChar char="•"/>
            </a:pPr>
            <a:r>
              <a:rPr b="1" lang="en-US" sz="4000"/>
              <a:t>Tribal government</a:t>
            </a:r>
            <a:r>
              <a:rPr lang="en-US" sz="4000"/>
              <a:t>: The leaders who take care of the Tribe</a:t>
            </a:r>
            <a:endParaRPr/>
          </a:p>
        </p:txBody>
      </p:sp>
      <p:sp>
        <p:nvSpPr>
          <p:cNvPr id="174" name="Google Shape;174;p6"/>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txBox="1"/>
          <p:nvPr>
            <p:ph type="title"/>
          </p:nvPr>
        </p:nvSpPr>
        <p:spPr>
          <a:xfrm>
            <a:off x="2445488" y="1083232"/>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The Coquille Tribe and Their Potlatch Tradition (1)</a:t>
            </a:r>
            <a:endParaRPr/>
          </a:p>
        </p:txBody>
      </p:sp>
      <p:sp>
        <p:nvSpPr>
          <p:cNvPr id="181" name="Google Shape;181;p7"/>
          <p:cNvSpPr txBox="1"/>
          <p:nvPr>
            <p:ph idx="1" type="body"/>
          </p:nvPr>
        </p:nvSpPr>
        <p:spPr>
          <a:xfrm>
            <a:off x="2439989" y="3430904"/>
            <a:ext cx="19553737" cy="695278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lang="en-US" sz="4000"/>
              <a:t>The Coquille Tribe loves to give gifts.</a:t>
            </a:r>
            <a:endParaRPr/>
          </a:p>
          <a:p>
            <a:pPr indent="0" lvl="0" marL="0" rtl="0" algn="l">
              <a:lnSpc>
                <a:spcPct val="110000"/>
              </a:lnSpc>
              <a:spcBef>
                <a:spcPts val="2000"/>
              </a:spcBef>
              <a:spcAft>
                <a:spcPts val="0"/>
              </a:spcAft>
              <a:buSzPts val="3600"/>
              <a:buNone/>
            </a:pPr>
            <a:r>
              <a:rPr lang="en-US" sz="4000"/>
              <a:t>Long ago, the Coquille people had special parties called potlatch on the beach near Bandon.</a:t>
            </a:r>
            <a:endParaRPr/>
          </a:p>
          <a:p>
            <a:pPr indent="0" lvl="0" marL="0" rtl="0" algn="l">
              <a:lnSpc>
                <a:spcPct val="110000"/>
              </a:lnSpc>
              <a:spcBef>
                <a:spcPts val="2000"/>
              </a:spcBef>
              <a:spcAft>
                <a:spcPts val="0"/>
              </a:spcAft>
              <a:buSzPts val="3600"/>
              <a:buNone/>
            </a:pPr>
            <a:r>
              <a:rPr lang="en-US" sz="4000"/>
              <a:t>For many months, they would get ready for potlatch. They collected lots of food. They made beautiful baskets and other handmade items to give as gifts.</a:t>
            </a:r>
            <a:endParaRPr/>
          </a:p>
          <a:p>
            <a:pPr indent="0" lvl="0" marL="0" rtl="0" algn="l">
              <a:lnSpc>
                <a:spcPct val="110000"/>
              </a:lnSpc>
              <a:spcBef>
                <a:spcPts val="2000"/>
              </a:spcBef>
              <a:spcAft>
                <a:spcPts val="0"/>
              </a:spcAft>
              <a:buSzPts val="3600"/>
              <a:buNone/>
            </a:pPr>
            <a:r>
              <a:rPr lang="en-US" sz="4000"/>
              <a:t>People came from far away to the potlatch. Some even traveled all the way from the Rogue Valley.</a:t>
            </a:r>
            <a:endParaRPr/>
          </a:p>
          <a:p>
            <a:pPr indent="0" lvl="0" marL="0" rtl="0" algn="l">
              <a:lnSpc>
                <a:spcPct val="110000"/>
              </a:lnSpc>
              <a:spcBef>
                <a:spcPts val="2000"/>
              </a:spcBef>
              <a:spcAft>
                <a:spcPts val="0"/>
              </a:spcAft>
              <a:buSzPts val="3600"/>
              <a:buNone/>
            </a:pPr>
            <a:r>
              <a:rPr lang="en-US" sz="4000"/>
              <a:t>At the potlatch, everyone wore their best clothes. They ate delicious foods from the ocean and forest.</a:t>
            </a:r>
            <a:endParaRPr/>
          </a:p>
          <a:p>
            <a:pPr indent="0" lvl="0" marL="0" rtl="0" algn="l">
              <a:lnSpc>
                <a:spcPct val="110000"/>
              </a:lnSpc>
              <a:spcBef>
                <a:spcPts val="2000"/>
              </a:spcBef>
              <a:spcAft>
                <a:spcPts val="0"/>
              </a:spcAft>
              <a:buSzPts val="3600"/>
              <a:buNone/>
            </a:pPr>
            <a:r>
              <a:rPr lang="en-US" sz="4000"/>
              <a:t>They sang songs and danced together.</a:t>
            </a:r>
            <a:endParaRPr/>
          </a:p>
          <a:p>
            <a:pPr indent="0" lvl="0" marL="0" rtl="0" algn="l">
              <a:lnSpc>
                <a:spcPct val="110000"/>
              </a:lnSpc>
              <a:spcBef>
                <a:spcPts val="2000"/>
              </a:spcBef>
              <a:spcAft>
                <a:spcPts val="0"/>
              </a:spcAft>
              <a:buSzPts val="3600"/>
              <a:buNone/>
            </a:pPr>
            <a:r>
              <a:rPr lang="en-US" sz="4000"/>
              <a:t>Young people got to meet new friends.</a:t>
            </a:r>
            <a:endParaRPr/>
          </a:p>
        </p:txBody>
      </p:sp>
      <p:sp>
        <p:nvSpPr>
          <p:cNvPr id="182" name="Google Shape;182;p7"/>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idx="1" type="body"/>
          </p:nvPr>
        </p:nvSpPr>
        <p:spPr>
          <a:xfrm>
            <a:off x="2439988" y="3110424"/>
            <a:ext cx="19507050" cy="8365615"/>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lang="en-US" sz="4000"/>
              <a:t>The best part of potlatch was that everyone who came got gifts from the Coquille people. No one went home empty-handed.</a:t>
            </a:r>
            <a:endParaRPr/>
          </a:p>
          <a:p>
            <a:pPr indent="0" lvl="0" marL="0" rtl="0" algn="l">
              <a:lnSpc>
                <a:spcPct val="110000"/>
              </a:lnSpc>
              <a:spcBef>
                <a:spcPts val="2000"/>
              </a:spcBef>
              <a:spcAft>
                <a:spcPts val="0"/>
              </a:spcAft>
              <a:buSzPts val="3600"/>
              <a:buNone/>
            </a:pPr>
            <a:r>
              <a:rPr lang="en-US" sz="4000"/>
              <a:t>Today, the Coquille Tribe still loves to share. They give money to help schools and food banks. They help build museums where people can learn about history.</a:t>
            </a:r>
            <a:endParaRPr/>
          </a:p>
          <a:p>
            <a:pPr indent="0" lvl="0" marL="0" rtl="0" algn="l">
              <a:lnSpc>
                <a:spcPct val="110000"/>
              </a:lnSpc>
              <a:spcBef>
                <a:spcPts val="2000"/>
              </a:spcBef>
              <a:spcAft>
                <a:spcPts val="0"/>
              </a:spcAft>
              <a:buSzPts val="3600"/>
              <a:buNone/>
            </a:pPr>
            <a:r>
              <a:rPr lang="en-US" sz="4000"/>
              <a:t>Not long ago, the tribe had a big celebration. They gave over 2,000 gifts to visitors. Some gifts were pretty beaded necklaces made by tribal members. Other gifts were T-shirts, blankets, coffee mugs, canned salmon and flashlights.</a:t>
            </a:r>
            <a:endParaRPr/>
          </a:p>
          <a:p>
            <a:pPr indent="0" lvl="0" marL="0" rtl="0" algn="l">
              <a:lnSpc>
                <a:spcPct val="110000"/>
              </a:lnSpc>
              <a:spcBef>
                <a:spcPts val="2000"/>
              </a:spcBef>
              <a:spcAft>
                <a:spcPts val="0"/>
              </a:spcAft>
              <a:buSzPts val="3600"/>
              <a:buNone/>
            </a:pPr>
            <a:r>
              <a:rPr lang="en-US" sz="4000"/>
              <a:t>Brenda Meade, a Coquille leader, says sharing traditions are important. The Coquille Tribe works hard to keep these old traditions alive today.</a:t>
            </a:r>
            <a:endParaRPr/>
          </a:p>
          <a:p>
            <a:pPr indent="0" lvl="0" marL="0" rtl="0" algn="l">
              <a:lnSpc>
                <a:spcPct val="110000"/>
              </a:lnSpc>
              <a:spcBef>
                <a:spcPts val="2000"/>
              </a:spcBef>
              <a:spcAft>
                <a:spcPts val="0"/>
              </a:spcAft>
              <a:buSzPts val="3600"/>
              <a:buNone/>
            </a:pPr>
            <a:r>
              <a:rPr lang="en-US" sz="4000"/>
              <a:t>The Coquille people believe that when everyone in the community does well, they do well too. It's like saying “When the water rises, all canoes go up!"</a:t>
            </a:r>
            <a:endParaRPr/>
          </a:p>
        </p:txBody>
      </p:sp>
      <p:sp>
        <p:nvSpPr>
          <p:cNvPr id="189" name="Google Shape;189;p8"/>
          <p:cNvSpPr txBox="1"/>
          <p:nvPr>
            <p:ph type="title"/>
          </p:nvPr>
        </p:nvSpPr>
        <p:spPr>
          <a:xfrm>
            <a:off x="2445488" y="852323"/>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The Coquille Tribe and Their Potlatch Tradition (2)</a:t>
            </a:r>
            <a:endParaRPr/>
          </a:p>
        </p:txBody>
      </p:sp>
      <p:sp>
        <p:nvSpPr>
          <p:cNvPr id="190" name="Google Shape;190;p8"/>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1840563" y="200969"/>
            <a:ext cx="16820700" cy="233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Coquille Indian Tribe, 30th Restoration Potlatch </a:t>
            </a:r>
            <a:endParaRPr/>
          </a:p>
        </p:txBody>
      </p:sp>
      <p:sp>
        <p:nvSpPr>
          <p:cNvPr id="197" name="Google Shape;197;p9"/>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The Coquille Indian Tribe has been part of Oregon's fabric since time immemorial. Watch the video to learn more about the honored tradition of potlatch." id="198" name="Google Shape;198;p9" title="Coquille Tribe Potlatch">
            <a:hlinkClick r:id="rId3"/>
          </p:cNvPr>
          <p:cNvPicPr preferRelativeResize="0"/>
          <p:nvPr/>
        </p:nvPicPr>
        <p:blipFill>
          <a:blip r:embed="rId4">
            <a:alphaModFix/>
          </a:blip>
          <a:stretch>
            <a:fillRect/>
          </a:stretch>
        </p:blipFill>
        <p:spPr>
          <a:xfrm>
            <a:off x="3783238" y="2378598"/>
            <a:ext cx="16820700" cy="94616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CA8E2A60-E203-4CC7-8DEE-83B782BD98F7}"/>
</file>

<file path=customXml/itemProps2.xml><?xml version="1.0" encoding="utf-8"?>
<ds:datastoreItem xmlns:ds="http://schemas.openxmlformats.org/officeDocument/2006/customXml" ds:itemID="{AD5AC0BB-2D26-4A7D-958B-6EC698EA0D03}"/>
</file>

<file path=customXml/itemProps3.xml><?xml version="1.0" encoding="utf-8"?>
<ds:datastoreItem xmlns:ds="http://schemas.openxmlformats.org/officeDocument/2006/customXml" ds:itemID="{99717FFE-A7CE-45BE-8303-3E73F5D0A27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Oregon Department of Education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