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13716000" cx="24387175"/>
  <p:notesSz cx="6858000" cy="9144000"/>
  <p:embeddedFontLst>
    <p:embeddedFont>
      <p:font typeface="Noto Sans"/>
      <p:regular r:id="rId19"/>
      <p:bold r:id="rId20"/>
      <p:italic r:id="rId21"/>
      <p:boldItalic r:id="rId22"/>
    </p:embeddedFont>
    <p:embeddedFont>
      <p:font typeface="Century Gothic"/>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a8ZYQvBemWOOXj08SKm9kJTQU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109E97-988A-4A61-83A7-A287613F4CB6}">
  <a:tblStyle styleId="{08109E97-988A-4A61-83A7-A287613F4CB6}"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CenturyGothic-boldItalic.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font" Target="fonts/NotoSans-italic.fntdata"/><Relationship Id="rId3" Type="http://schemas.openxmlformats.org/officeDocument/2006/relationships/tableStyles" Target="tableStyles.xml"/><Relationship Id="rId34" Type="http://schemas.openxmlformats.org/officeDocument/2006/relationships/customXml" Target="../customXml/item3.xml"/><Relationship Id="rId25" Type="http://schemas.openxmlformats.org/officeDocument/2006/relationships/font" Target="fonts/CenturyGothic-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customXml" Target="../customXml/item2.xml"/><Relationship Id="rId20" Type="http://schemas.openxmlformats.org/officeDocument/2006/relationships/font" Target="fonts/NotoSans-bold.fntdata"/><Relationship Id="rId2" Type="http://schemas.openxmlformats.org/officeDocument/2006/relationships/presProps" Target="presProps.xml"/><Relationship Id="rId29" Type="http://schemas.openxmlformats.org/officeDocument/2006/relationships/font" Target="fonts/OpenSans-italic.fntdata"/><Relationship Id="rId16" Type="http://schemas.openxmlformats.org/officeDocument/2006/relationships/slide" Target="slides/slide10.xml"/><Relationship Id="rId24" Type="http://schemas.openxmlformats.org/officeDocument/2006/relationships/font" Target="fonts/CenturyGothic-bold.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customXml" Target="../customXml/item1.xml"/><Relationship Id="rId23" Type="http://schemas.openxmlformats.org/officeDocument/2006/relationships/font" Target="fonts/CenturyGothic-regular.fntdata"/><Relationship Id="rId28" Type="http://schemas.openxmlformats.org/officeDocument/2006/relationships/font" Target="fonts/OpenSans-bold.fntdata"/><Relationship Id="rId5" Type="http://schemas.openxmlformats.org/officeDocument/2006/relationships/slideMaster" Target="slideMasters/slideMaster2.xml"/><Relationship Id="rId15" Type="http://schemas.openxmlformats.org/officeDocument/2006/relationships/slide" Target="slides/slide9.xml"/><Relationship Id="rId31" Type="http://customschemas.google.com/relationships/presentationmetadata" Target="metadata"/><Relationship Id="rId10" Type="http://schemas.openxmlformats.org/officeDocument/2006/relationships/slide" Target="slides/slide4.xml"/><Relationship Id="rId19" Type="http://schemas.openxmlformats.org/officeDocument/2006/relationships/font" Target="fonts/NotoSans-regular.fntdata"/><Relationship Id="rId22" Type="http://schemas.openxmlformats.org/officeDocument/2006/relationships/font" Target="fonts/NotoSans-boldItalic.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OpenSans-regular.fntdata"/><Relationship Id="rId30" Type="http://schemas.openxmlformats.org/officeDocument/2006/relationships/font" Target="fonts/OpenSans-boldItalic.fntdata"/><Relationship Id="rId14" Type="http://schemas.openxmlformats.org/officeDocument/2006/relationships/slide" Target="slides/slide8.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h63dOXmJAik?feature=share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s_LmLx9sm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 this lesson, students will learn about the importance of language to Oregon Tribes. Specifically focusing on chinuk wawa*, historically a trading language used by many tribes in the Northwest, including members of the Confederated Tribes of Grand Ronde and Siletz Indians. Students will learn about why tribal languages matter, hear chinuk wawa being spoken, and practice saying a few simple words. The lesson emphasizes that Native languages are alive and being used today.</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11" name="Google Shape;1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Play the first 30 seconds or so of the video: </a:t>
            </a:r>
            <a:r>
              <a:rPr lang="en-US" sz="1100" u="sng">
                <a:solidFill>
                  <a:srgbClr val="1155CC"/>
                </a:solidFill>
                <a:latin typeface="Arial"/>
                <a:ea typeface="Arial"/>
                <a:cs typeface="Arial"/>
                <a:sym typeface="Arial"/>
                <a:hlinkClick r:id="rId2">
                  <a:extLst>
                    <a:ext uri="{A12FA001-AC4F-418D-AE19-62706E023703}">
                      <ahyp:hlinkClr val="tx"/>
                    </a:ext>
                  </a:extLst>
                </a:hlinkClick>
              </a:rPr>
              <a:t>chinuk wawa greetings and introductions</a:t>
            </a:r>
            <a:r>
              <a:rPr lang="en-US" sz="1100">
                <a:latin typeface="Arial"/>
                <a:ea typeface="Arial"/>
                <a:cs typeface="Arial"/>
                <a:sym typeface="Arial"/>
              </a:rPr>
              <a:t>. Stop after each word is pronounced to explain what it means in English.</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Give students an opportunity to try it out in the whole group. After a chorus response, have students turn to a partner and take turns trying out saying the greeting.</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You can also write the words on the whiteboard or chart paper for students to reference.</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86" name="Google Shape;186;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Share: "Languages carry stories, traditions, and knowledge. When the Confederated Tribes of Grand Ronde members speak chinuk wawa, they are connecting with their ancestors and keeping their traditions alive."</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Read aloud the question on the slide and ask students to complete the sentence stems, either in writing or verbally to an elbow partner.</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Share "Today we learned about why language is important to Oregon Tribes, especially the chinuk wawa language used by the Confederated Tribes of Grand Ronde. We practiced saying some chinuk wawa words ourselves."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94" name="Google Shape;194;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1305"/>
              </a:spcBef>
              <a:spcAft>
                <a:spcPts val="0"/>
              </a:spcAft>
              <a:buSzPts val="1400"/>
              <a:buNone/>
            </a:pPr>
            <a:r>
              <a:rPr b="0" lang="en-US" sz="1800">
                <a:solidFill>
                  <a:srgbClr val="002F3B"/>
                </a:solidFill>
                <a:latin typeface="Verdana"/>
                <a:ea typeface="Verdana"/>
                <a:cs typeface="Verdana"/>
                <a:sym typeface="Verdana"/>
              </a:rPr>
              <a:t>Say, “Today we learned about why language is important to Oregon Tribes, especially the chinuk wawa language. We practiced saying some chinuk wawa words ourselves.”</a:t>
            </a:r>
            <a:endParaRPr b="1" sz="1800">
              <a:solidFill>
                <a:srgbClr val="002F3B"/>
              </a:solidFill>
              <a:latin typeface="Century Gothic"/>
              <a:ea typeface="Century Gothic"/>
              <a:cs typeface="Century Gothic"/>
              <a:sym typeface="Century Gothic"/>
            </a:endParaRPr>
          </a:p>
          <a:p>
            <a:pPr indent="0" lvl="0" marL="91440" marR="0" rtl="0" algn="l">
              <a:lnSpc>
                <a:spcPct val="100000"/>
              </a:lnSpc>
              <a:spcBef>
                <a:spcPts val="1305"/>
              </a:spcBef>
              <a:spcAft>
                <a:spcPts val="0"/>
              </a:spcAft>
              <a:buSzPts val="1400"/>
              <a:buNone/>
            </a:pPr>
            <a:r>
              <a:t/>
            </a:r>
            <a:endParaRPr b="0" sz="1800">
              <a:solidFill>
                <a:srgbClr val="002F3B"/>
              </a:solidFill>
              <a:latin typeface="Verdana"/>
              <a:ea typeface="Verdana"/>
              <a:cs typeface="Verdana"/>
              <a:sym typeface="Verdana"/>
            </a:endParaRPr>
          </a:p>
          <a:p>
            <a:pPr indent="0" lvl="0" marL="91440" marR="0" rtl="0" algn="l">
              <a:lnSpc>
                <a:spcPct val="100000"/>
              </a:lnSpc>
              <a:spcBef>
                <a:spcPts val="1305"/>
              </a:spcBef>
              <a:spcAft>
                <a:spcPts val="0"/>
              </a:spcAft>
              <a:buSzPts val="1400"/>
              <a:buNone/>
            </a:pPr>
            <a:r>
              <a:rPr b="0" lang="en-US" sz="1800">
                <a:solidFill>
                  <a:srgbClr val="002F3B"/>
                </a:solidFill>
                <a:latin typeface="Verdana"/>
                <a:ea typeface="Verdana"/>
                <a:cs typeface="Verdana"/>
                <a:sym typeface="Verdana"/>
              </a:rPr>
              <a:t>Revisit the learning objectives and success criteria.</a:t>
            </a:r>
            <a:endParaRPr b="1" sz="1800">
              <a:solidFill>
                <a:srgbClr val="002F3B"/>
              </a:solidFill>
              <a:latin typeface="Century Gothic"/>
              <a:ea typeface="Century Gothic"/>
              <a:cs typeface="Century Gothic"/>
              <a:sym typeface="Century Gothic"/>
            </a:endParaRPr>
          </a:p>
          <a:p>
            <a:pPr indent="0" lvl="0" marL="91440" marR="0" rtl="0" algn="l">
              <a:lnSpc>
                <a:spcPct val="100000"/>
              </a:lnSpc>
              <a:spcBef>
                <a:spcPts val="1305"/>
              </a:spcBef>
              <a:spcAft>
                <a:spcPts val="0"/>
              </a:spcAft>
              <a:buSzPts val="1400"/>
              <a:buNone/>
            </a:pPr>
            <a:r>
              <a:t/>
            </a:r>
            <a:endParaRPr b="0" sz="1800">
              <a:solidFill>
                <a:srgbClr val="002F3B"/>
              </a:solidFill>
              <a:latin typeface="Verdana"/>
              <a:ea typeface="Verdana"/>
              <a:cs typeface="Verdana"/>
              <a:sym typeface="Verdana"/>
            </a:endParaRPr>
          </a:p>
          <a:p>
            <a:pPr indent="0" lvl="0" marL="91440" marR="0" rtl="0" algn="l">
              <a:lnSpc>
                <a:spcPct val="100000"/>
              </a:lnSpc>
              <a:spcBef>
                <a:spcPts val="1305"/>
              </a:spcBef>
              <a:spcAft>
                <a:spcPts val="0"/>
              </a:spcAft>
              <a:buSzPts val="1400"/>
              <a:buNone/>
            </a:pPr>
            <a:r>
              <a:rPr b="0" lang="en-US" sz="1800">
                <a:solidFill>
                  <a:srgbClr val="002F3B"/>
                </a:solidFill>
                <a:latin typeface="Verdana"/>
                <a:ea typeface="Verdana"/>
                <a:cs typeface="Verdana"/>
                <a:sym typeface="Verdana"/>
              </a:rPr>
              <a:t>Ask students to complete the self-assessment, either verbally to a peer or by completing the self-assessment form, indicating their learning relative to the success criteria.</a:t>
            </a:r>
            <a:endParaRPr b="1" sz="1800">
              <a:solidFill>
                <a:srgbClr val="002F3B"/>
              </a:solidFill>
              <a:latin typeface="Century Gothic"/>
              <a:ea typeface="Century Gothic"/>
              <a:cs typeface="Century Gothic"/>
              <a:sym typeface="Century Gothic"/>
            </a:endParaRPr>
          </a:p>
        </p:txBody>
      </p:sp>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t>Read and discuss. Give time for students to answer, question and wonder. </a:t>
            </a:r>
            <a:endParaRPr sz="1200"/>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Begin by asking students: "Has anyone ever heard someone speak a language different from the one we speak in school? By a relative? Or on the radio, TV or YouTube?  What was that like?”</a:t>
            </a:r>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Allow 2–3 students to share their experiences.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Have students pair-share, then allow 2–3 students to share their experiences with the whole group.</a:t>
            </a:r>
            <a:endParaRPr/>
          </a:p>
          <a:p>
            <a:pPr indent="0" lvl="0" marL="0" rtl="0" algn="l">
              <a:lnSpc>
                <a:spcPct val="115000"/>
              </a:lnSpc>
              <a:spcBef>
                <a:spcPts val="2400"/>
              </a:spcBef>
              <a:spcAft>
                <a:spcPts val="0"/>
              </a:spcAft>
              <a:buSzPts val="1400"/>
              <a:buNone/>
            </a:pPr>
            <a:r>
              <a:t/>
            </a:r>
            <a:endParaRPr sz="1100">
              <a:latin typeface="Arial"/>
              <a:ea typeface="Arial"/>
              <a:cs typeface="Arial"/>
              <a:sym typeface="Arial"/>
            </a:endParaRPr>
          </a:p>
          <a:p>
            <a:pPr indent="0" lvl="0" marL="0" rtl="0" algn="l">
              <a:lnSpc>
                <a:spcPct val="115000"/>
              </a:lnSpc>
              <a:spcBef>
                <a:spcPts val="2400"/>
              </a:spcBef>
              <a:spcAft>
                <a:spcPts val="1200"/>
              </a:spcAft>
              <a:buSzPts val="1400"/>
              <a:buNone/>
            </a:pPr>
            <a:r>
              <a:rPr lang="en-US" sz="1100">
                <a:latin typeface="Arial"/>
                <a:ea typeface="Arial"/>
                <a:cs typeface="Arial"/>
                <a:sym typeface="Arial"/>
              </a:rPr>
              <a:t>[Image from the Essential Understanding doc]</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200"/>
              </a:spcBef>
              <a:spcAft>
                <a:spcPts val="0"/>
              </a:spcAft>
              <a:buSzPts val="1400"/>
              <a:buNone/>
            </a:pPr>
            <a:r>
              <a:rPr lang="en-US" sz="1100">
                <a:latin typeface="Arial"/>
                <a:ea typeface="Arial"/>
                <a:cs typeface="Arial"/>
                <a:sym typeface="Arial"/>
              </a:rPr>
              <a:t>Share: "Today, we're going to learn about languages that Oregon Tribes have spoken for many generations. We'll focus on a language called chinuk wawa that has been spoken by many tribes, especially by the Confederated Tribes of Grand Ronde and Siletz."</a:t>
            </a:r>
            <a:endParaRPr sz="1100">
              <a:latin typeface="Arial"/>
              <a:ea typeface="Arial"/>
              <a:cs typeface="Arial"/>
              <a:sym typeface="Arial"/>
            </a:endParaRPr>
          </a:p>
          <a:p>
            <a:pPr indent="0" lvl="0" marL="45720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457200" rtl="0" algn="l">
              <a:lnSpc>
                <a:spcPct val="115000"/>
              </a:lnSpc>
              <a:spcBef>
                <a:spcPts val="1200"/>
              </a:spcBef>
              <a:spcAft>
                <a:spcPts val="0"/>
              </a:spcAft>
              <a:buSzPts val="1400"/>
              <a:buNone/>
            </a:pPr>
            <a:r>
              <a:rPr lang="en-US" sz="1100">
                <a:latin typeface="Arial"/>
                <a:ea typeface="Arial"/>
                <a:cs typeface="Arial"/>
                <a:sym typeface="Arial"/>
              </a:rPr>
              <a:t>Explain: "For tribal communities, language is very special. It connects people to their ancestors, their traditions, and their stories. Language helps people share their ideas, feelings, and knowledge."</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33" name="Google Shape;13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Show the map of Oregon highlighting the traditional territory of the Confederated Tribes of the Grand Ronde and Siletz.</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200"/>
          </a:p>
          <a:p>
            <a:pPr indent="0" lvl="0" marL="0" rtl="0" algn="l">
              <a:lnSpc>
                <a:spcPct val="100000"/>
              </a:lnSpc>
              <a:spcBef>
                <a:spcPts val="1200"/>
              </a:spcBef>
              <a:spcAft>
                <a:spcPts val="0"/>
              </a:spcAft>
              <a:buSzPts val="1400"/>
              <a:buNone/>
            </a:pPr>
            <a:r>
              <a:rPr lang="en-US" sz="1200"/>
              <a:t>Ask, “Can you locate the Grand Ronde and Siletz Tribes?”</a:t>
            </a:r>
            <a:endParaRPr sz="1200"/>
          </a:p>
        </p:txBody>
      </p:sp>
      <p:sp>
        <p:nvSpPr>
          <p:cNvPr id="144" name="Google Shape;14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Review the vocabulary with students. Ask them to turn to an elbow partner, pick one word, and use it in a sentence verbally with a peer.</a:t>
            </a:r>
            <a:endParaRPr/>
          </a:p>
        </p:txBody>
      </p:sp>
      <p:sp>
        <p:nvSpPr>
          <p:cNvPr id="153" name="Google Shape;153;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400"/>
              <a:t>Review the learning goals and success criteria with students so they understand what the intended learning is and what it looks like when they’ve achieved it.</a:t>
            </a:r>
            <a:endParaRPr sz="1400"/>
          </a:p>
        </p:txBody>
      </p:sp>
      <p:sp>
        <p:nvSpPr>
          <p:cNvPr id="161" name="Google Shape;161;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Tell students: “Now, we’re going to hear a story about Mulak Man. Mulak means “elk” in chinuk wawa. After we are done listening to the story, we will hear a part of the same story in the chinook wawa language.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Video: </a:t>
            </a:r>
            <a:r>
              <a:rPr lang="en-US" sz="1100">
                <a:latin typeface="Arial"/>
                <a:ea typeface="Arial"/>
                <a:cs typeface="Arial"/>
                <a:sym typeface="Arial"/>
              </a:rPr>
              <a:t>https://www.youtube.com/watch?v=rThPzxz9DR8</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Tell the students these videos were created by the Confederated Tribes of the Grand Ronde and are narrated by tribal members.</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2400"/>
              </a:spcBef>
              <a:spcAft>
                <a:spcPts val="1200"/>
              </a:spcAft>
              <a:buSzPts val="1400"/>
              <a:buNone/>
            </a:pPr>
            <a:r>
              <a:rPr lang="en-US" sz="1100">
                <a:latin typeface="Arial"/>
                <a:ea typeface="Arial"/>
                <a:cs typeface="Arial"/>
                <a:sym typeface="Arial"/>
              </a:rPr>
              <a:t>Play the video. Stop for questions.</a:t>
            </a:r>
            <a:endParaRPr sz="1100">
              <a:latin typeface="Arial"/>
              <a:ea typeface="Arial"/>
              <a:cs typeface="Arial"/>
              <a:sym typeface="Arial"/>
            </a:endParaRPr>
          </a:p>
        </p:txBody>
      </p:sp>
      <p:sp>
        <p:nvSpPr>
          <p:cNvPr id="171" name="Google Shape;171;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sz="1100">
                <a:latin typeface="Arial"/>
                <a:ea typeface="Arial"/>
                <a:cs typeface="Arial"/>
                <a:sym typeface="Arial"/>
              </a:rPr>
              <a:t>Tell students that now they will hear the story in chinuk wawa. Play the beginning of the video so that students can hear the sound of the language. Stop when it seems like students are ready to move on. video: </a:t>
            </a:r>
            <a:r>
              <a:rPr lang="en-US" sz="1100" u="sng">
                <a:solidFill>
                  <a:srgbClr val="0000FF"/>
                </a:solidFill>
                <a:latin typeface="Verdana"/>
                <a:ea typeface="Verdana"/>
                <a:cs typeface="Verdana"/>
                <a:sym typeface="Verdana"/>
                <a:hlinkClick r:id="rId2">
                  <a:extLst>
                    <a:ext uri="{A12FA001-AC4F-418D-AE19-62706E023703}">
                      <ahyp:hlinkClr val="tx"/>
                    </a:ext>
                  </a:extLst>
                </a:hlinkClick>
              </a:rPr>
              <a:t>Mulak Man (chinuk wawa)</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Ask students: "What did you notice about how this language sounds? Does it sound similar to or different from English?"</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Let students know they will be learning a few greetings in chinuk wawa.</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100">
              <a:latin typeface="Arial"/>
              <a:ea typeface="Arial"/>
              <a:cs typeface="Arial"/>
              <a:sym typeface="Arial"/>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14"/>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14"/>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14"/>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4"/>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14"/>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14"/>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14"/>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14"/>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4"/>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83" name="Shape 83"/>
        <p:cNvGrpSpPr/>
        <p:nvPr/>
      </p:nvGrpSpPr>
      <p:grpSpPr>
        <a:xfrm>
          <a:off x="0" y="0"/>
          <a:ext cx="0" cy="0"/>
          <a:chOff x="0" y="0"/>
          <a:chExt cx="0" cy="0"/>
        </a:xfrm>
      </p:grpSpPr>
      <p:sp>
        <p:nvSpPr>
          <p:cNvPr id="84" name="Google Shape;84;p24"/>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5" name="Google Shape;85;p24"/>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24"/>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24"/>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24"/>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24"/>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90" name="Shape 90"/>
        <p:cNvGrpSpPr/>
        <p:nvPr/>
      </p:nvGrpSpPr>
      <p:grpSpPr>
        <a:xfrm>
          <a:off x="0" y="0"/>
          <a:ext cx="0" cy="0"/>
          <a:chOff x="0" y="0"/>
          <a:chExt cx="0" cy="0"/>
        </a:xfrm>
      </p:grpSpPr>
      <p:sp>
        <p:nvSpPr>
          <p:cNvPr id="91" name="Google Shape;91;p25"/>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25"/>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25"/>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2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95" name="Shape 95"/>
        <p:cNvGrpSpPr/>
        <p:nvPr/>
      </p:nvGrpSpPr>
      <p:grpSpPr>
        <a:xfrm>
          <a:off x="0" y="0"/>
          <a:ext cx="0" cy="0"/>
          <a:chOff x="0" y="0"/>
          <a:chExt cx="0" cy="0"/>
        </a:xfrm>
      </p:grpSpPr>
      <p:sp>
        <p:nvSpPr>
          <p:cNvPr id="96" name="Google Shape;96;p26"/>
          <p:cNvSpPr/>
          <p:nvPr/>
        </p:nvSpPr>
        <p:spPr>
          <a:xfrm>
            <a:off x="17039095" y="469047"/>
            <a:ext cx="1683408" cy="12791747"/>
          </a:xfrm>
          <a:prstGeom prst="rect">
            <a:avLst/>
          </a:prstGeom>
          <a:solidFill>
            <a:schemeClr val="accent6">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26"/>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Calibri"/>
                <a:ea typeface="Calibri"/>
                <a:cs typeface="Calibri"/>
                <a:sym typeface="Calibri"/>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98" name="Google Shape;98;p26"/>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99" name="Google Shape;99;p26"/>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6"/>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26"/>
          <p:cNvSpPr/>
          <p:nvPr/>
        </p:nvSpPr>
        <p:spPr>
          <a:xfrm>
            <a:off x="16198646" y="466929"/>
            <a:ext cx="840971" cy="12780150"/>
          </a:xfrm>
          <a:prstGeom prst="rect">
            <a:avLst/>
          </a:prstGeom>
          <a:solidFill>
            <a:schemeClr val="lt1">
              <a:alpha val="1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6"/>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104" name="Shape 104"/>
        <p:cNvGrpSpPr/>
        <p:nvPr/>
      </p:nvGrpSpPr>
      <p:grpSpPr>
        <a:xfrm>
          <a:off x="0" y="0"/>
          <a:ext cx="0" cy="0"/>
          <a:chOff x="0" y="0"/>
          <a:chExt cx="0" cy="0"/>
        </a:xfrm>
      </p:grpSpPr>
      <p:sp>
        <p:nvSpPr>
          <p:cNvPr id="105" name="Google Shape;105;p27"/>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2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107" name="Shape 107"/>
        <p:cNvGrpSpPr/>
        <p:nvPr/>
      </p:nvGrpSpPr>
      <p:grpSpPr>
        <a:xfrm>
          <a:off x="0" y="0"/>
          <a:ext cx="0" cy="0"/>
          <a:chOff x="0" y="0"/>
          <a:chExt cx="0" cy="0"/>
        </a:xfrm>
      </p:grpSpPr>
      <p:sp>
        <p:nvSpPr>
          <p:cNvPr id="108" name="Google Shape;108;p2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p:cSld name="Title Slide Alt">
    <p:spTree>
      <p:nvGrpSpPr>
        <p:cNvPr id="20" name="Shape 20"/>
        <p:cNvGrpSpPr/>
        <p:nvPr/>
      </p:nvGrpSpPr>
      <p:grpSpPr>
        <a:xfrm>
          <a:off x="0" y="0"/>
          <a:ext cx="0" cy="0"/>
          <a:chOff x="0" y="0"/>
          <a:chExt cx="0" cy="0"/>
        </a:xfrm>
      </p:grpSpPr>
      <p:pic>
        <p:nvPicPr>
          <p:cNvPr id="21" name="Google Shape;21;p15"/>
          <p:cNvPicPr preferRelativeResize="0"/>
          <p:nvPr/>
        </p:nvPicPr>
        <p:blipFill rotWithShape="1">
          <a:blip r:embed="rId2">
            <a:alphaModFix amt="85000"/>
          </a:blip>
          <a:srcRect b="24065" l="0" r="0" t="24065"/>
          <a:stretch/>
        </p:blipFill>
        <p:spPr>
          <a:xfrm flipH="1">
            <a:off x="1" y="4587622"/>
            <a:ext cx="24387175" cy="6324600"/>
          </a:xfrm>
          <a:prstGeom prst="rect">
            <a:avLst/>
          </a:prstGeom>
          <a:noFill/>
          <a:ln>
            <a:noFill/>
          </a:ln>
        </p:spPr>
      </p:pic>
      <p:sp>
        <p:nvSpPr>
          <p:cNvPr id="22" name="Google Shape;22;p1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5"/>
          <p:cNvSpPr/>
          <p:nvPr/>
        </p:nvSpPr>
        <p:spPr>
          <a:xfrm>
            <a:off x="11093206" y="3540369"/>
            <a:ext cx="13293969" cy="7799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5"/>
          <p:cNvSpPr txBox="1"/>
          <p:nvPr>
            <p:ph idx="1" type="body"/>
          </p:nvPr>
        </p:nvSpPr>
        <p:spPr>
          <a:xfrm>
            <a:off x="11295760" y="11960931"/>
            <a:ext cx="11058913" cy="6154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15"/>
          <p:cNvSpPr/>
          <p:nvPr/>
        </p:nvSpPr>
        <p:spPr>
          <a:xfrm rot="-5400000">
            <a:off x="13276432" y="511760"/>
            <a:ext cx="6112041" cy="16109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5"/>
          <p:cNvSpPr txBox="1"/>
          <p:nvPr>
            <p:ph type="ctrTitle"/>
          </p:nvPr>
        </p:nvSpPr>
        <p:spPr>
          <a:xfrm>
            <a:off x="11285620" y="6472989"/>
            <a:ext cx="10996863"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15"/>
          <p:cNvSpPr txBox="1"/>
          <p:nvPr>
            <p:ph idx="2" type="subTitle"/>
          </p:nvPr>
        </p:nvSpPr>
        <p:spPr>
          <a:xfrm>
            <a:off x="11268317" y="9713008"/>
            <a:ext cx="11038229" cy="14192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dk2"/>
              </a:buClr>
              <a:buSzPts val="4000"/>
              <a:buFont typeface="Arial"/>
              <a:buNone/>
              <a:defRPr b="1" i="0" sz="4000" u="none" cap="none" strike="noStrike">
                <a:solidFill>
                  <a:schemeClr val="dk2"/>
                </a:solidFill>
                <a:latin typeface="Calibri"/>
                <a:ea typeface="Calibri"/>
                <a:cs typeface="Calibri"/>
                <a:sym typeface="Calibri"/>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pic>
        <p:nvPicPr>
          <p:cNvPr descr="A logo with text on it&#10;&#10;Description automatically generated" id="28" name="Google Shape;28;p15"/>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
        <p:nvSpPr>
          <p:cNvPr id="29" name="Google Shape;29;p15"/>
          <p:cNvSpPr/>
          <p:nvPr/>
        </p:nvSpPr>
        <p:spPr>
          <a:xfrm flipH="1" rot="5400000">
            <a:off x="8275835" y="9748574"/>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p:nvPr/>
        </p:nvSpPr>
        <p:spPr>
          <a:xfrm flipH="1" rot="5400000">
            <a:off x="7361266" y="9996196"/>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15"/>
          <p:cNvSpPr/>
          <p:nvPr/>
        </p:nvSpPr>
        <p:spPr>
          <a:xfrm flipH="1" rot="5400000">
            <a:off x="23226667" y="5512750"/>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15"/>
          <p:cNvSpPr/>
          <p:nvPr/>
        </p:nvSpPr>
        <p:spPr>
          <a:xfrm flipH="1" rot="5400000">
            <a:off x="6700866" y="9996196"/>
            <a:ext cx="1159728" cy="66604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33" name="Shape 33"/>
        <p:cNvGrpSpPr/>
        <p:nvPr/>
      </p:nvGrpSpPr>
      <p:grpSpPr>
        <a:xfrm>
          <a:off x="0" y="0"/>
          <a:ext cx="0" cy="0"/>
          <a:chOff x="0" y="0"/>
          <a:chExt cx="0" cy="0"/>
        </a:xfrm>
      </p:grpSpPr>
      <p:pic>
        <p:nvPicPr>
          <p:cNvPr id="34" name="Google Shape;34;p21"/>
          <p:cNvPicPr preferRelativeResize="0"/>
          <p:nvPr/>
        </p:nvPicPr>
        <p:blipFill rotWithShape="1">
          <a:blip r:embed="rId2">
            <a:alphaModFix amt="85000"/>
          </a:blip>
          <a:srcRect b="14559" l="0" r="0" t="28178"/>
          <a:stretch/>
        </p:blipFill>
        <p:spPr>
          <a:xfrm rot="10800000">
            <a:off x="-1" y="6733890"/>
            <a:ext cx="24387175" cy="6982109"/>
          </a:xfrm>
          <a:prstGeom prst="rect">
            <a:avLst/>
          </a:prstGeom>
          <a:noFill/>
          <a:ln>
            <a:noFill/>
          </a:ln>
        </p:spPr>
      </p:pic>
      <p:sp>
        <p:nvSpPr>
          <p:cNvPr id="35" name="Google Shape;35;p21"/>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1"/>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1"/>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38" name="Google Shape;38;p21"/>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1"/>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1"/>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21"/>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42" name="Google Shape;42;p21"/>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43" name="Shape 43"/>
        <p:cNvGrpSpPr/>
        <p:nvPr/>
      </p:nvGrpSpPr>
      <p:grpSpPr>
        <a:xfrm>
          <a:off x="0" y="0"/>
          <a:ext cx="0" cy="0"/>
          <a:chOff x="0" y="0"/>
          <a:chExt cx="0" cy="0"/>
        </a:xfrm>
      </p:grpSpPr>
      <p:pic>
        <p:nvPicPr>
          <p:cNvPr id="44" name="Google Shape;44;p22"/>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45" name="Google Shape;45;p22"/>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2"/>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7" name="Google Shape;47;p22"/>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48" name="Google Shape;48;p22"/>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22"/>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2"/>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1" name="Google Shape;51;p2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52" name="Google Shape;52;p22"/>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2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54"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65" name="Shape 65"/>
        <p:cNvGrpSpPr/>
        <p:nvPr/>
      </p:nvGrpSpPr>
      <p:grpSpPr>
        <a:xfrm>
          <a:off x="0" y="0"/>
          <a:ext cx="0" cy="0"/>
          <a:chOff x="0" y="0"/>
          <a:chExt cx="0" cy="0"/>
        </a:xfrm>
      </p:grpSpPr>
      <p:sp>
        <p:nvSpPr>
          <p:cNvPr id="66" name="Google Shape;66;p17"/>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7"/>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7"/>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1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0" name="Shape 70"/>
        <p:cNvGrpSpPr/>
        <p:nvPr/>
      </p:nvGrpSpPr>
      <p:grpSpPr>
        <a:xfrm>
          <a:off x="0" y="0"/>
          <a:ext cx="0" cy="0"/>
          <a:chOff x="0" y="0"/>
          <a:chExt cx="0" cy="0"/>
        </a:xfrm>
      </p:grpSpPr>
      <p:sp>
        <p:nvSpPr>
          <p:cNvPr id="71" name="Google Shape;71;p18"/>
          <p:cNvSpPr txBox="1"/>
          <p:nvPr>
            <p:ph idx="1" type="body"/>
          </p:nvPr>
        </p:nvSpPr>
        <p:spPr>
          <a:xfrm>
            <a:off x="2439989" y="4523874"/>
            <a:ext cx="19553737" cy="695278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8"/>
          <p:cNvSpPr txBox="1"/>
          <p:nvPr>
            <p:ph type="title"/>
          </p:nvPr>
        </p:nvSpPr>
        <p:spPr>
          <a:xfrm>
            <a:off x="2445488" y="1637414"/>
            <a:ext cx="16820707" cy="23391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 name="Google Shape;73;p18"/>
          <p:cNvSpPr txBox="1"/>
          <p:nvPr>
            <p:ph idx="12" type="sldNum"/>
          </p:nvPr>
        </p:nvSpPr>
        <p:spPr>
          <a:xfrm>
            <a:off x="21899106" y="12294246"/>
            <a:ext cx="1602083"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p:cSld name="Comparison Content">
    <p:spTree>
      <p:nvGrpSpPr>
        <p:cNvPr id="74" name="Shape 74"/>
        <p:cNvGrpSpPr/>
        <p:nvPr/>
      </p:nvGrpSpPr>
      <p:grpSpPr>
        <a:xfrm>
          <a:off x="0" y="0"/>
          <a:ext cx="0" cy="0"/>
          <a:chOff x="0" y="0"/>
          <a:chExt cx="0" cy="0"/>
        </a:xfrm>
      </p:grpSpPr>
      <p:sp>
        <p:nvSpPr>
          <p:cNvPr id="75" name="Google Shape;75;p19"/>
          <p:cNvSpPr txBox="1"/>
          <p:nvPr>
            <p:ph idx="1" type="body"/>
          </p:nvPr>
        </p:nvSpPr>
        <p:spPr>
          <a:xfrm>
            <a:off x="2439988"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9"/>
          <p:cNvSpPr txBox="1"/>
          <p:nvPr>
            <p:ph idx="2" type="body"/>
          </p:nvPr>
        </p:nvSpPr>
        <p:spPr>
          <a:xfrm>
            <a:off x="12664099" y="4523873"/>
            <a:ext cx="9283089" cy="6954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2000"/>
              </a:spcBef>
              <a:spcAft>
                <a:spcPts val="0"/>
              </a:spcAft>
              <a:buClr>
                <a:srgbClr val="493637"/>
              </a:buClr>
              <a:buSzPts val="3600"/>
              <a:buFont typeface="Arial"/>
              <a:buNone/>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9"/>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79" name="Shape 79"/>
        <p:cNvGrpSpPr/>
        <p:nvPr/>
      </p:nvGrpSpPr>
      <p:grpSpPr>
        <a:xfrm>
          <a:off x="0" y="0"/>
          <a:ext cx="0" cy="0"/>
          <a:chOff x="0" y="0"/>
          <a:chExt cx="0" cy="0"/>
        </a:xfrm>
      </p:grpSpPr>
      <p:sp>
        <p:nvSpPr>
          <p:cNvPr id="80" name="Google Shape;80;p20"/>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Calibri"/>
                <a:ea typeface="Calibri"/>
                <a:cs typeface="Calibri"/>
                <a:sym typeface="Calibri"/>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0"/>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2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grpSp>
        <p:nvGrpSpPr>
          <p:cNvPr id="56" name="Google Shape;56;p16"/>
          <p:cNvGrpSpPr/>
          <p:nvPr/>
        </p:nvGrpSpPr>
        <p:grpSpPr>
          <a:xfrm>
            <a:off x="-1" y="12007516"/>
            <a:ext cx="24387176" cy="1708484"/>
            <a:chOff x="-1" y="0"/>
            <a:chExt cx="24387176" cy="1880721"/>
          </a:xfrm>
        </p:grpSpPr>
        <p:pic>
          <p:nvPicPr>
            <p:cNvPr id="57" name="Google Shape;57;p16"/>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58" name="Google Shape;58;p16"/>
            <p:cNvGrpSpPr/>
            <p:nvPr/>
          </p:nvGrpSpPr>
          <p:grpSpPr>
            <a:xfrm flipH="1">
              <a:off x="-1" y="0"/>
              <a:ext cx="24387175" cy="1876926"/>
              <a:chOff x="-2036372" y="0"/>
              <a:chExt cx="9798138" cy="457200"/>
            </a:xfrm>
          </p:grpSpPr>
          <p:sp>
            <p:nvSpPr>
              <p:cNvPr id="59" name="Google Shape;59;p16"/>
              <p:cNvSpPr/>
              <p:nvPr/>
            </p:nvSpPr>
            <p:spPr>
              <a:xfrm>
                <a:off x="-1" y="0"/>
                <a:ext cx="7761767" cy="457200"/>
              </a:xfrm>
              <a:prstGeom prst="rect">
                <a:avLst/>
              </a:prstGeom>
              <a:solidFill>
                <a:schemeClr val="accent1">
                  <a:alpha val="2117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16"/>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16"/>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6"/>
              <p:cNvSpPr/>
              <p:nvPr/>
            </p:nvSpPr>
            <p:spPr>
              <a:xfrm>
                <a:off x="914400" y="0"/>
                <a:ext cx="340831" cy="457200"/>
              </a:xfrm>
              <a:prstGeom prst="rect">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63" name="Google Shape;63;p16"/>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64" name="Google Shape;64;p16"/>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youtube.com/watch?v=h63dOXmJAik"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www.youtube.com/watch?v=rThPzxz9DR8"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youtube.com/watch?v=fs_LmLx9sm0"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0"/>
              <a:buNone/>
            </a:pPr>
            <a:r>
              <a:rPr lang="en-US"/>
              <a:t>Our Words, Our Stories: Exploring chinuk wawa</a:t>
            </a:r>
            <a:endParaRPr/>
          </a:p>
        </p:txBody>
      </p:sp>
      <p:sp>
        <p:nvSpPr>
          <p:cNvPr id="114" name="Google Shape;114;p1"/>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2000"/>
              </a:spcBef>
              <a:spcAft>
                <a:spcPts val="0"/>
              </a:spcAft>
              <a:buSzPts val="4000"/>
              <a:buNone/>
            </a:pPr>
            <a:r>
              <a:rPr lang="en-US"/>
              <a:t>Language helps you express yourself and understand others. </a:t>
            </a:r>
            <a:endParaRPr/>
          </a:p>
        </p:txBody>
      </p:sp>
      <p:sp>
        <p:nvSpPr>
          <p:cNvPr id="115" name="Google Shape;115;p1"/>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2000"/>
              </a:spcBef>
              <a:spcAft>
                <a:spcPts val="0"/>
              </a:spcAft>
              <a:buSzPts val="3200"/>
              <a:buNone/>
            </a:pPr>
            <a:r>
              <a:rPr lang="en-US"/>
              <a:t>1st grade </a:t>
            </a:r>
            <a:endParaRPr/>
          </a:p>
          <a:p>
            <a:pPr indent="-228600" lvl="0" marL="457200" rtl="0" algn="l">
              <a:lnSpc>
                <a:spcPct val="90000"/>
              </a:lnSpc>
              <a:spcBef>
                <a:spcPts val="2000"/>
              </a:spcBef>
              <a:spcAft>
                <a:spcPts val="0"/>
              </a:spcAft>
              <a:buSzPts val="3200"/>
              <a:buNone/>
            </a:pPr>
            <a:r>
              <a:rPr lang="en-US"/>
              <a:t>ELA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Let’s learn together!</a:t>
            </a:r>
            <a:endParaRPr/>
          </a:p>
        </p:txBody>
      </p:sp>
      <p:pic>
        <p:nvPicPr>
          <p:cNvPr id="189" name="Google Shape;189;p10">
            <a:hlinkClick r:id="rId3"/>
          </p:cNvPr>
          <p:cNvPicPr preferRelativeResize="0"/>
          <p:nvPr/>
        </p:nvPicPr>
        <p:blipFill rotWithShape="1">
          <a:blip r:embed="rId4">
            <a:alphaModFix/>
          </a:blip>
          <a:srcRect b="0" l="0" r="0" t="0"/>
          <a:stretch/>
        </p:blipFill>
        <p:spPr>
          <a:xfrm>
            <a:off x="2440000" y="3668800"/>
            <a:ext cx="12736600" cy="7164350"/>
          </a:xfrm>
          <a:prstGeom prst="rect">
            <a:avLst/>
          </a:prstGeom>
          <a:noFill/>
          <a:ln>
            <a:noFill/>
          </a:ln>
        </p:spPr>
      </p:pic>
      <p:sp>
        <p:nvSpPr>
          <p:cNvPr id="190" name="Google Shape;190;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Closing</a:t>
            </a:r>
            <a:endParaRPr/>
          </a:p>
        </p:txBody>
      </p:sp>
      <p:sp>
        <p:nvSpPr>
          <p:cNvPr id="197" name="Google Shape;197;p11"/>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p>
            <a:pPr indent="-457200" lvl="0" marL="457200" rtl="0" algn="l">
              <a:lnSpc>
                <a:spcPct val="110000"/>
              </a:lnSpc>
              <a:spcBef>
                <a:spcPts val="2000"/>
              </a:spcBef>
              <a:spcAft>
                <a:spcPts val="0"/>
              </a:spcAft>
              <a:buSzPts val="3600"/>
              <a:buChar char="•"/>
            </a:pPr>
            <a:r>
              <a:rPr lang="en-US" sz="4200"/>
              <a:t>Why do you think it's important for Oregon Tribes like The Confederated Tribe of Grand Ronde and Siletz to keep speaking their languages?</a:t>
            </a:r>
            <a:endParaRPr/>
          </a:p>
          <a:p>
            <a:pPr indent="-457200" lvl="0" marL="457200" rtl="0" algn="l">
              <a:lnSpc>
                <a:spcPct val="110000"/>
              </a:lnSpc>
              <a:spcBef>
                <a:spcPts val="2000"/>
              </a:spcBef>
              <a:spcAft>
                <a:spcPts val="0"/>
              </a:spcAft>
              <a:buSzPts val="3600"/>
              <a:buChar char="•"/>
            </a:pPr>
            <a:r>
              <a:rPr lang="en-US" sz="4200"/>
              <a:t>It’s important because _____________.</a:t>
            </a:r>
            <a:endParaRPr/>
          </a:p>
          <a:p>
            <a:pPr indent="-457200" lvl="0" marL="457200" rtl="0" algn="l">
              <a:lnSpc>
                <a:spcPct val="110000"/>
              </a:lnSpc>
              <a:spcBef>
                <a:spcPts val="2000"/>
              </a:spcBef>
              <a:spcAft>
                <a:spcPts val="0"/>
              </a:spcAft>
              <a:buSzPts val="3600"/>
              <a:buChar char="•"/>
            </a:pPr>
            <a:r>
              <a:rPr lang="en-US" sz="4200"/>
              <a:t>One thing I like about learning new words is _____________________</a:t>
            </a:r>
            <a:endParaRPr/>
          </a:p>
        </p:txBody>
      </p:sp>
      <p:sp>
        <p:nvSpPr>
          <p:cNvPr id="198" name="Google Shape;198;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2439990" y="1756610"/>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Self-assessment</a:t>
            </a:r>
            <a:endParaRPr/>
          </a:p>
        </p:txBody>
      </p:sp>
      <p:sp>
        <p:nvSpPr>
          <p:cNvPr id="204" name="Google Shape;204;p1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graphicFrame>
        <p:nvGraphicFramePr>
          <p:cNvPr id="205" name="Google Shape;205;p12"/>
          <p:cNvGraphicFramePr/>
          <p:nvPr/>
        </p:nvGraphicFramePr>
        <p:xfrm>
          <a:off x="1125928" y="3662082"/>
          <a:ext cx="3000000" cy="3000000"/>
        </p:xfrm>
        <a:graphic>
          <a:graphicData uri="http://schemas.openxmlformats.org/drawingml/2006/table">
            <a:tbl>
              <a:tblPr firstRow="1">
                <a:noFill/>
                <a:tableStyleId>{08109E97-988A-4A61-83A7-A287613F4CB6}</a:tableStyleId>
              </a:tblPr>
              <a:tblGrid>
                <a:gridCol w="1511475"/>
                <a:gridCol w="7492450"/>
                <a:gridCol w="4501950"/>
                <a:gridCol w="4501950"/>
                <a:gridCol w="4501950"/>
              </a:tblGrid>
              <a:tr h="162255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Open Sans"/>
                          <a:ea typeface="Open Sans"/>
                          <a:cs typeface="Open Sans"/>
                          <a:sym typeface="Open Sans"/>
                        </a:rPr>
                        <a:t>#</a:t>
                      </a:r>
                      <a:endParaRPr sz="3600" u="none" cap="none" strike="noStrike">
                        <a:latin typeface="Open Sans"/>
                        <a:ea typeface="Open Sans"/>
                        <a:cs typeface="Open Sans"/>
                        <a:sym typeface="Open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rPr b="1" lang="en-US" sz="4400" u="none" cap="none" strike="noStrike">
                          <a:latin typeface="Calibri"/>
                          <a:ea typeface="Calibri"/>
                          <a:cs typeface="Calibri"/>
                          <a:sym typeface="Calibri"/>
                        </a:rPr>
                        <a:t>Success Criteria</a:t>
                      </a:r>
                      <a:endParaRPr b="1" sz="4400" u="none" cap="none" strike="noStrike">
                        <a:latin typeface="Calibri"/>
                        <a:ea typeface="Calibri"/>
                        <a:cs typeface="Calibri"/>
                        <a:sym typeface="Calibri"/>
                      </a:endParaRPr>
                    </a:p>
                  </a:txBody>
                  <a:tcPr marT="63500" marB="63500" marR="63500" marL="63500" anchor="ctr"/>
                </a:tc>
                <a:tc>
                  <a:txBody>
                    <a:bodyPr/>
                    <a:lstStyle/>
                    <a:p>
                      <a:pPr indent="0" lvl="0" marL="0" marR="0" rtl="0" algn="ctr">
                        <a:lnSpc>
                          <a:spcPct val="100000"/>
                        </a:lnSpc>
                        <a:spcBef>
                          <a:spcPts val="0"/>
                        </a:spcBef>
                        <a:spcAft>
                          <a:spcPts val="0"/>
                        </a:spcAft>
                        <a:buClr>
                          <a:srgbClr val="000000"/>
                        </a:buClr>
                        <a:buSzPts val="4400"/>
                        <a:buFont typeface="Arial"/>
                        <a:buNone/>
                      </a:pPr>
                      <a:r>
                        <a:rPr b="1" lang="en-US" sz="4400" u="none" cap="none" strike="noStrike">
                          <a:latin typeface="Calibri"/>
                          <a:ea typeface="Calibri"/>
                          <a:cs typeface="Calibri"/>
                          <a:sym typeface="Calibri"/>
                        </a:rPr>
                        <a:t>Not Yet</a:t>
                      </a:r>
                      <a:endParaRPr b="1" sz="44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t/>
                      </a:r>
                      <a:endParaRPr b="1" sz="4400" u="none" cap="none" strike="noStrike">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4400"/>
                        <a:buFont typeface="Arial"/>
                        <a:buNone/>
                      </a:pPr>
                      <a:r>
                        <a:rPr b="1" lang="en-US" sz="4400" u="none" cap="none" strike="noStrike">
                          <a:latin typeface="Calibri"/>
                          <a:ea typeface="Calibri"/>
                          <a:cs typeface="Calibri"/>
                          <a:sym typeface="Calibri"/>
                        </a:rPr>
                        <a:t>Sort of</a:t>
                      </a:r>
                      <a:endParaRPr b="1" sz="44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t/>
                      </a:r>
                      <a:endParaRPr b="1" sz="4400" u="none" cap="none" strike="noStrike">
                        <a:latin typeface="Calibri"/>
                        <a:ea typeface="Calibri"/>
                        <a:cs typeface="Calibri"/>
                        <a:sym typeface="Calibri"/>
                      </a:endParaRPr>
                    </a:p>
                  </a:txBody>
                  <a:tcPr marT="63500" marB="63500" marR="63500" marL="63500"/>
                </a:tc>
                <a:tc>
                  <a:txBody>
                    <a:bodyPr/>
                    <a:lstStyle/>
                    <a:p>
                      <a:pPr indent="0" lvl="0" marL="0" marR="0" rtl="0" algn="ctr">
                        <a:lnSpc>
                          <a:spcPct val="100000"/>
                        </a:lnSpc>
                        <a:spcBef>
                          <a:spcPts val="0"/>
                        </a:spcBef>
                        <a:spcAft>
                          <a:spcPts val="0"/>
                        </a:spcAft>
                        <a:buClr>
                          <a:srgbClr val="000000"/>
                        </a:buClr>
                        <a:buSzPts val="4400"/>
                        <a:buFont typeface="Arial"/>
                        <a:buNone/>
                      </a:pPr>
                      <a:r>
                        <a:rPr b="1" lang="en-US" sz="4400" u="none" cap="none" strike="noStrike">
                          <a:latin typeface="Calibri"/>
                          <a:ea typeface="Calibri"/>
                          <a:cs typeface="Calibri"/>
                          <a:sym typeface="Calibri"/>
                        </a:rPr>
                        <a:t>Yes</a:t>
                      </a:r>
                      <a:endParaRPr b="1" sz="44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t/>
                      </a:r>
                      <a:endParaRPr b="1" sz="4400" u="none" cap="none" strike="noStrike">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400"/>
                        <a:buFont typeface="Arial"/>
                        <a:buNone/>
                      </a:pPr>
                      <a:r>
                        <a:t/>
                      </a:r>
                      <a:endParaRPr b="1" sz="4400" u="none" cap="none" strike="noStrike">
                        <a:latin typeface="Calibri"/>
                        <a:ea typeface="Calibri"/>
                        <a:cs typeface="Calibri"/>
                        <a:sym typeface="Calibri"/>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Open Sans"/>
                          <a:ea typeface="Open Sans"/>
                          <a:cs typeface="Open Sans"/>
                          <a:sym typeface="Open Sans"/>
                        </a:rPr>
                        <a:t>1</a:t>
                      </a:r>
                      <a:endParaRPr sz="3600" u="none" cap="none" strike="noStrike">
                        <a:latin typeface="Open Sans"/>
                        <a:ea typeface="Open Sans"/>
                        <a:cs typeface="Open Sans"/>
                        <a:sym typeface="Open Sans"/>
                      </a:endParaRPr>
                    </a:p>
                  </a:txBody>
                  <a:tcPr marT="63500" marB="63500" marR="63500" marL="63500" anchor="ctr"/>
                </a:tc>
                <a:tc>
                  <a:txBody>
                    <a:bodyPr/>
                    <a:lstStyle/>
                    <a:p>
                      <a:pPr indent="0" lvl="0" marL="0" marR="0" rtl="0" algn="l">
                        <a:lnSpc>
                          <a:spcPct val="100000"/>
                        </a:lnSpc>
                        <a:spcBef>
                          <a:spcPts val="0"/>
                        </a:spcBef>
                        <a:spcAft>
                          <a:spcPts val="0"/>
                        </a:spcAft>
                        <a:buClr>
                          <a:srgbClr val="000000"/>
                        </a:buClr>
                        <a:buSzPts val="4400"/>
                        <a:buFont typeface="Arial"/>
                        <a:buNone/>
                      </a:pPr>
                      <a:r>
                        <a:rPr lang="en-US" sz="4400" u="none" cap="none" strike="noStrike">
                          <a:latin typeface="Calibri"/>
                          <a:ea typeface="Calibri"/>
                          <a:cs typeface="Calibri"/>
                          <a:sym typeface="Calibri"/>
                        </a:rPr>
                        <a:t>Can I explain why chinuk wawa is important to Oregon Tribes?</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Open Sans"/>
                          <a:ea typeface="Open Sans"/>
                          <a:cs typeface="Open Sans"/>
                          <a:sym typeface="Open Sans"/>
                        </a:rPr>
                        <a:t>2</a:t>
                      </a:r>
                      <a:endParaRPr sz="3600" u="none" cap="none" strike="noStrike">
                        <a:latin typeface="Open Sans"/>
                        <a:ea typeface="Open Sans"/>
                        <a:cs typeface="Open Sans"/>
                        <a:sym typeface="Open Sans"/>
                      </a:endParaRPr>
                    </a:p>
                  </a:txBody>
                  <a:tcPr marT="63500" marB="63500" marR="63500" marL="63500" anchor="ctr"/>
                </a:tc>
                <a:tc>
                  <a:txBody>
                    <a:bodyPr/>
                    <a:lstStyle/>
                    <a:p>
                      <a:pPr indent="0" lvl="0" marL="0" marR="0" rtl="0" algn="l">
                        <a:lnSpc>
                          <a:spcPct val="100000"/>
                        </a:lnSpc>
                        <a:spcBef>
                          <a:spcPts val="0"/>
                        </a:spcBef>
                        <a:spcAft>
                          <a:spcPts val="0"/>
                        </a:spcAft>
                        <a:buClr>
                          <a:srgbClr val="000000"/>
                        </a:buClr>
                        <a:buSzPts val="4400"/>
                        <a:buFont typeface="Arial"/>
                        <a:buNone/>
                      </a:pPr>
                      <a:r>
                        <a:rPr lang="en-US" sz="4400" u="none" cap="none" strike="noStrike">
                          <a:latin typeface="Calibri"/>
                          <a:ea typeface="Calibri"/>
                          <a:cs typeface="Calibri"/>
                          <a:sym typeface="Calibri"/>
                        </a:rPr>
                        <a:t>Can I pronounce two or three chinuk wawa words?</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r>
              <a:tr h="1873900">
                <a:tc>
                  <a:txBody>
                    <a:bodyPr/>
                    <a:lstStyle/>
                    <a:p>
                      <a:pPr indent="0" lvl="0" marL="0" marR="0" rtl="0" algn="ctr">
                        <a:lnSpc>
                          <a:spcPct val="100000"/>
                        </a:lnSpc>
                        <a:spcBef>
                          <a:spcPts val="0"/>
                        </a:spcBef>
                        <a:spcAft>
                          <a:spcPts val="0"/>
                        </a:spcAft>
                        <a:buClr>
                          <a:srgbClr val="000000"/>
                        </a:buClr>
                        <a:buSzPts val="3600"/>
                        <a:buFont typeface="Arial"/>
                        <a:buNone/>
                      </a:pPr>
                      <a:r>
                        <a:rPr lang="en-US" sz="3600" u="none" cap="none" strike="noStrike">
                          <a:latin typeface="Open Sans"/>
                          <a:ea typeface="Open Sans"/>
                          <a:cs typeface="Open Sans"/>
                          <a:sym typeface="Open Sans"/>
                        </a:rPr>
                        <a:t>3</a:t>
                      </a:r>
                      <a:endParaRPr sz="3600" u="none" cap="none" strike="noStrike">
                        <a:latin typeface="Open Sans"/>
                        <a:ea typeface="Open Sans"/>
                        <a:cs typeface="Open Sans"/>
                        <a:sym typeface="Open Sans"/>
                      </a:endParaRPr>
                    </a:p>
                  </a:txBody>
                  <a:tcPr marT="63500" marB="63500" marR="63500" marL="63500" anchor="ctr"/>
                </a:tc>
                <a:tc>
                  <a:txBody>
                    <a:bodyPr/>
                    <a:lstStyle/>
                    <a:p>
                      <a:pPr indent="0" lvl="0" marL="0" marR="0" rtl="0" algn="l">
                        <a:lnSpc>
                          <a:spcPct val="100000"/>
                        </a:lnSpc>
                        <a:spcBef>
                          <a:spcPts val="0"/>
                        </a:spcBef>
                        <a:spcAft>
                          <a:spcPts val="0"/>
                        </a:spcAft>
                        <a:buClr>
                          <a:srgbClr val="000000"/>
                        </a:buClr>
                        <a:buSzPts val="4400"/>
                        <a:buFont typeface="Arial"/>
                        <a:buNone/>
                      </a:pPr>
                      <a:r>
                        <a:rPr lang="en-US" sz="4400" u="none" cap="none" strike="noStrike">
                          <a:latin typeface="Calibri"/>
                          <a:ea typeface="Calibri"/>
                          <a:cs typeface="Calibri"/>
                          <a:sym typeface="Calibri"/>
                        </a:rPr>
                        <a:t>Can I identify one thing I like about learning new words from another language?</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4400"/>
                        <a:buFont typeface="Arial"/>
                        <a:buNone/>
                      </a:pPr>
                      <a:r>
                        <a:t/>
                      </a:r>
                      <a:endParaRPr sz="4400" u="none" cap="none" strike="noStrike">
                        <a:latin typeface="Calibri"/>
                        <a:ea typeface="Calibri"/>
                        <a:cs typeface="Calibri"/>
                        <a:sym typeface="Calibri"/>
                      </a:endParaRPr>
                    </a:p>
                  </a:txBody>
                  <a:tcPr marT="63500" marB="63500" marR="63500" marL="63500"/>
                </a:tc>
              </a:tr>
            </a:tbl>
          </a:graphicData>
        </a:graphic>
      </p:graphicFrame>
      <p:pic>
        <p:nvPicPr>
          <p:cNvPr id="206" name="Google Shape;206;p12"/>
          <p:cNvPicPr preferRelativeResize="0"/>
          <p:nvPr/>
        </p:nvPicPr>
        <p:blipFill rotWithShape="1">
          <a:blip r:embed="rId3">
            <a:alphaModFix/>
          </a:blip>
          <a:srcRect b="0" l="0" r="0" t="0"/>
          <a:stretch/>
        </p:blipFill>
        <p:spPr>
          <a:xfrm>
            <a:off x="16281063" y="4577092"/>
            <a:ext cx="1028700" cy="1000125"/>
          </a:xfrm>
          <a:prstGeom prst="rect">
            <a:avLst/>
          </a:prstGeom>
          <a:noFill/>
          <a:ln>
            <a:noFill/>
          </a:ln>
        </p:spPr>
      </p:pic>
      <p:pic>
        <p:nvPicPr>
          <p:cNvPr id="207" name="Google Shape;207;p12"/>
          <p:cNvPicPr preferRelativeResize="0"/>
          <p:nvPr/>
        </p:nvPicPr>
        <p:blipFill rotWithShape="1">
          <a:blip r:embed="rId4">
            <a:alphaModFix/>
          </a:blip>
          <a:srcRect b="0" l="0" r="0" t="0"/>
          <a:stretch/>
        </p:blipFill>
        <p:spPr>
          <a:xfrm>
            <a:off x="20967791" y="4497844"/>
            <a:ext cx="1028699" cy="1069847"/>
          </a:xfrm>
          <a:prstGeom prst="rect">
            <a:avLst/>
          </a:prstGeom>
          <a:noFill/>
          <a:ln>
            <a:noFill/>
          </a:ln>
        </p:spPr>
      </p:pic>
      <p:pic>
        <p:nvPicPr>
          <p:cNvPr id="208" name="Google Shape;208;p12"/>
          <p:cNvPicPr preferRelativeResize="0"/>
          <p:nvPr/>
        </p:nvPicPr>
        <p:blipFill rotWithShape="1">
          <a:blip r:embed="rId5">
            <a:alphaModFix/>
          </a:blip>
          <a:srcRect b="0" l="0" r="0" t="0"/>
          <a:stretch/>
        </p:blipFill>
        <p:spPr>
          <a:xfrm>
            <a:off x="11856940" y="4586616"/>
            <a:ext cx="1047750" cy="981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ctrTitle"/>
          </p:nvPr>
        </p:nvSpPr>
        <p:spPr>
          <a:xfrm>
            <a:off x="8201002" y="1080900"/>
            <a:ext cx="15487500" cy="295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2000"/>
              <a:buFont typeface="Calibri"/>
              <a:buNone/>
            </a:pPr>
            <a:r>
              <a:rPr lang="en-US"/>
              <a:t>Essential Questions</a:t>
            </a:r>
            <a:endParaRPr/>
          </a:p>
        </p:txBody>
      </p:sp>
      <p:sp>
        <p:nvSpPr>
          <p:cNvPr id="121" name="Google Shape;121;p2"/>
          <p:cNvSpPr txBox="1"/>
          <p:nvPr>
            <p:ph idx="2" type="subTitle"/>
          </p:nvPr>
        </p:nvSpPr>
        <p:spPr>
          <a:xfrm>
            <a:off x="8684800" y="6109150"/>
            <a:ext cx="14494800" cy="47235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1200"/>
              </a:spcBef>
              <a:spcAft>
                <a:spcPts val="0"/>
              </a:spcAft>
              <a:buClr>
                <a:srgbClr val="000000"/>
              </a:buClr>
              <a:buSzPts val="4300"/>
              <a:buChar char="●"/>
            </a:pPr>
            <a:r>
              <a:rPr b="0" lang="en-US" sz="4300">
                <a:solidFill>
                  <a:srgbClr val="000000"/>
                </a:solidFill>
                <a:latin typeface="Calibri"/>
                <a:ea typeface="Calibri"/>
                <a:cs typeface="Calibri"/>
                <a:sym typeface="Calibri"/>
              </a:rPr>
              <a:t>Why are languages important to Tribes in Oregon?</a:t>
            </a:r>
            <a:endParaRPr b="0" sz="4300">
              <a:solidFill>
                <a:srgbClr val="000000"/>
              </a:solidFill>
              <a:latin typeface="Calibri"/>
              <a:ea typeface="Calibri"/>
              <a:cs typeface="Calibri"/>
              <a:sym typeface="Calibri"/>
            </a:endParaRPr>
          </a:p>
          <a:p>
            <a:pPr indent="-457200" lvl="0" marL="457200" rtl="0" algn="l">
              <a:lnSpc>
                <a:spcPct val="115000"/>
              </a:lnSpc>
              <a:spcBef>
                <a:spcPts val="1200"/>
              </a:spcBef>
              <a:spcAft>
                <a:spcPts val="0"/>
              </a:spcAft>
              <a:buClr>
                <a:srgbClr val="000000"/>
              </a:buClr>
              <a:buSzPts val="4300"/>
              <a:buChar char="●"/>
            </a:pPr>
            <a:r>
              <a:rPr b="0" lang="en-US" sz="4300">
                <a:solidFill>
                  <a:srgbClr val="000000"/>
                </a:solidFill>
                <a:latin typeface="Calibri"/>
                <a:ea typeface="Calibri"/>
                <a:cs typeface="Calibri"/>
                <a:sym typeface="Calibri"/>
              </a:rPr>
              <a:t>How does learning words from another language help us understand different cultures?</a:t>
            </a:r>
            <a:endParaRPr b="0" sz="43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Group Talk</a:t>
            </a:r>
            <a:endParaRPr/>
          </a:p>
        </p:txBody>
      </p:sp>
      <p:sp>
        <p:nvSpPr>
          <p:cNvPr id="127" name="Google Shape;127;p3"/>
          <p:cNvSpPr txBox="1"/>
          <p:nvPr>
            <p:ph idx="1" type="body"/>
          </p:nvPr>
        </p:nvSpPr>
        <p:spPr>
          <a:xfrm>
            <a:off x="2439975" y="3922302"/>
            <a:ext cx="10738143" cy="753180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1200"/>
              </a:spcBef>
              <a:spcAft>
                <a:spcPts val="0"/>
              </a:spcAft>
              <a:buSzPts val="3600"/>
              <a:buNone/>
            </a:pPr>
            <a:r>
              <a:rPr lang="en-US" sz="4400">
                <a:solidFill>
                  <a:srgbClr val="000000"/>
                </a:solidFill>
                <a:latin typeface="Arial"/>
                <a:ea typeface="Arial"/>
                <a:cs typeface="Arial"/>
                <a:sym typeface="Arial"/>
              </a:rPr>
              <a:t>Has anyone ever heard someone speak a language different from the one we speak in school? </a:t>
            </a:r>
            <a:endParaRPr sz="4400">
              <a:solidFill>
                <a:srgbClr val="000000"/>
              </a:solidFill>
              <a:latin typeface="Arial"/>
              <a:ea typeface="Arial"/>
              <a:cs typeface="Arial"/>
              <a:sym typeface="Arial"/>
            </a:endParaRPr>
          </a:p>
          <a:p>
            <a:pPr indent="-431800" lvl="1" marL="914400" rtl="0" algn="l">
              <a:lnSpc>
                <a:spcPct val="115000"/>
              </a:lnSpc>
              <a:spcBef>
                <a:spcPts val="1200"/>
              </a:spcBef>
              <a:spcAft>
                <a:spcPts val="0"/>
              </a:spcAft>
              <a:buClr>
                <a:srgbClr val="000000"/>
              </a:buClr>
              <a:buSzPts val="4400"/>
              <a:buChar char="•"/>
            </a:pPr>
            <a:r>
              <a:rPr lang="en-US" sz="4000">
                <a:solidFill>
                  <a:srgbClr val="000000"/>
                </a:solidFill>
                <a:latin typeface="Arial"/>
                <a:ea typeface="Arial"/>
                <a:cs typeface="Arial"/>
                <a:sym typeface="Arial"/>
              </a:rPr>
              <a:t>By a relative? </a:t>
            </a:r>
            <a:endParaRPr sz="4000">
              <a:solidFill>
                <a:srgbClr val="000000"/>
              </a:solidFill>
              <a:latin typeface="Arial"/>
              <a:ea typeface="Arial"/>
              <a:cs typeface="Arial"/>
              <a:sym typeface="Arial"/>
            </a:endParaRPr>
          </a:p>
          <a:p>
            <a:pPr indent="-431800" lvl="1" marL="914400" rtl="0" algn="l">
              <a:lnSpc>
                <a:spcPct val="115000"/>
              </a:lnSpc>
              <a:spcBef>
                <a:spcPts val="0"/>
              </a:spcBef>
              <a:spcAft>
                <a:spcPts val="0"/>
              </a:spcAft>
              <a:buClr>
                <a:srgbClr val="000000"/>
              </a:buClr>
              <a:buSzPts val="4400"/>
              <a:buChar char="•"/>
            </a:pPr>
            <a:r>
              <a:rPr lang="en-US" sz="4000">
                <a:solidFill>
                  <a:srgbClr val="000000"/>
                </a:solidFill>
                <a:latin typeface="Arial"/>
                <a:ea typeface="Arial"/>
                <a:cs typeface="Arial"/>
                <a:sym typeface="Arial"/>
              </a:rPr>
              <a:t>On the radio?</a:t>
            </a:r>
            <a:endParaRPr sz="4000">
              <a:solidFill>
                <a:srgbClr val="000000"/>
              </a:solidFill>
              <a:latin typeface="Arial"/>
              <a:ea typeface="Arial"/>
              <a:cs typeface="Arial"/>
              <a:sym typeface="Arial"/>
            </a:endParaRPr>
          </a:p>
          <a:p>
            <a:pPr indent="-431800" lvl="1" marL="914400" rtl="0" algn="l">
              <a:lnSpc>
                <a:spcPct val="115000"/>
              </a:lnSpc>
              <a:spcBef>
                <a:spcPts val="0"/>
              </a:spcBef>
              <a:spcAft>
                <a:spcPts val="0"/>
              </a:spcAft>
              <a:buClr>
                <a:srgbClr val="000000"/>
              </a:buClr>
              <a:buSzPts val="4400"/>
              <a:buChar char="•"/>
            </a:pPr>
            <a:r>
              <a:rPr lang="en-US" sz="4000">
                <a:solidFill>
                  <a:srgbClr val="000000"/>
                </a:solidFill>
                <a:latin typeface="Arial"/>
                <a:ea typeface="Arial"/>
                <a:cs typeface="Arial"/>
                <a:sym typeface="Arial"/>
              </a:rPr>
              <a:t>On TV?</a:t>
            </a:r>
            <a:endParaRPr sz="4000">
              <a:solidFill>
                <a:srgbClr val="000000"/>
              </a:solidFill>
              <a:latin typeface="Arial"/>
              <a:ea typeface="Arial"/>
              <a:cs typeface="Arial"/>
              <a:sym typeface="Arial"/>
            </a:endParaRPr>
          </a:p>
          <a:p>
            <a:pPr indent="-431800" lvl="1" marL="914400" rtl="0" algn="l">
              <a:lnSpc>
                <a:spcPct val="115000"/>
              </a:lnSpc>
              <a:spcBef>
                <a:spcPts val="0"/>
              </a:spcBef>
              <a:spcAft>
                <a:spcPts val="0"/>
              </a:spcAft>
              <a:buClr>
                <a:srgbClr val="000000"/>
              </a:buClr>
              <a:buSzPts val="4400"/>
              <a:buChar char="•"/>
            </a:pPr>
            <a:r>
              <a:rPr lang="en-US" sz="4000">
                <a:solidFill>
                  <a:srgbClr val="000000"/>
                </a:solidFill>
                <a:latin typeface="Arial"/>
                <a:ea typeface="Arial"/>
                <a:cs typeface="Arial"/>
                <a:sym typeface="Arial"/>
              </a:rPr>
              <a:t>On YouTube?  </a:t>
            </a:r>
            <a:endParaRPr sz="4400">
              <a:solidFill>
                <a:srgbClr val="000000"/>
              </a:solidFill>
              <a:latin typeface="Arial"/>
              <a:ea typeface="Arial"/>
              <a:cs typeface="Arial"/>
              <a:sym typeface="Arial"/>
            </a:endParaRPr>
          </a:p>
          <a:p>
            <a:pPr indent="0" lvl="0" marL="228600" rtl="0" algn="l">
              <a:lnSpc>
                <a:spcPct val="115000"/>
              </a:lnSpc>
              <a:spcBef>
                <a:spcPts val="1200"/>
              </a:spcBef>
              <a:spcAft>
                <a:spcPts val="1200"/>
              </a:spcAft>
              <a:buSzPts val="3600"/>
              <a:buNone/>
            </a:pPr>
            <a:r>
              <a:rPr lang="en-US" sz="4400">
                <a:solidFill>
                  <a:srgbClr val="000000"/>
                </a:solidFill>
                <a:latin typeface="Arial"/>
                <a:ea typeface="Arial"/>
                <a:cs typeface="Arial"/>
                <a:sym typeface="Arial"/>
              </a:rPr>
              <a:t>What was that like?</a:t>
            </a:r>
            <a:endParaRPr/>
          </a:p>
        </p:txBody>
      </p:sp>
      <p:sp>
        <p:nvSpPr>
          <p:cNvPr id="128" name="Google Shape;128;p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29" name="Google Shape;129;p3"/>
          <p:cNvPicPr preferRelativeResize="0"/>
          <p:nvPr/>
        </p:nvPicPr>
        <p:blipFill rotWithShape="1">
          <a:blip r:embed="rId3">
            <a:alphaModFix/>
          </a:blip>
          <a:srcRect b="0" l="0" r="0" t="0"/>
          <a:stretch/>
        </p:blipFill>
        <p:spPr>
          <a:xfrm>
            <a:off x="13723189" y="3922296"/>
            <a:ext cx="8512369" cy="59042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2439990" y="1732548"/>
            <a:ext cx="166179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chinuk wawa</a:t>
            </a:r>
            <a:endParaRPr/>
          </a:p>
        </p:txBody>
      </p:sp>
      <p:sp>
        <p:nvSpPr>
          <p:cNvPr id="136" name="Google Shape;136;p4"/>
          <p:cNvSpPr txBox="1"/>
          <p:nvPr>
            <p:ph idx="2" type="body"/>
          </p:nvPr>
        </p:nvSpPr>
        <p:spPr>
          <a:xfrm>
            <a:off x="2440000" y="3373075"/>
            <a:ext cx="7731300" cy="243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4400"/>
              <a:buNone/>
            </a:pPr>
            <a:r>
              <a:rPr lang="en-US" sz="4900"/>
              <a:t>is a language spoken by many </a:t>
            </a:r>
            <a:r>
              <a:rPr lang="en-US" sz="4900">
                <a:solidFill>
                  <a:srgbClr val="BE4903"/>
                </a:solidFill>
              </a:rPr>
              <a:t>Oregon</a:t>
            </a:r>
            <a:r>
              <a:rPr lang="en-US" sz="4900"/>
              <a:t> Tribes.</a:t>
            </a:r>
            <a:endParaRPr sz="4900"/>
          </a:p>
        </p:txBody>
      </p:sp>
      <p:sp>
        <p:nvSpPr>
          <p:cNvPr id="137" name="Google Shape;137;p4"/>
          <p:cNvSpPr txBox="1"/>
          <p:nvPr>
            <p:ph idx="1" type="body"/>
          </p:nvPr>
        </p:nvSpPr>
        <p:spPr>
          <a:xfrm>
            <a:off x="2440000" y="7598075"/>
            <a:ext cx="8495700" cy="33879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2000"/>
              </a:spcBef>
              <a:spcAft>
                <a:spcPts val="0"/>
              </a:spcAft>
              <a:buSzPts val="3600"/>
              <a:buNone/>
            </a:pPr>
            <a:r>
              <a:rPr lang="en-US"/>
              <a:t>It connects people to their </a:t>
            </a:r>
            <a:endParaRPr/>
          </a:p>
          <a:p>
            <a:pPr indent="-457200" lvl="0" marL="457200" marR="0" rtl="0" algn="l">
              <a:lnSpc>
                <a:spcPct val="110000"/>
              </a:lnSpc>
              <a:spcBef>
                <a:spcPts val="2000"/>
              </a:spcBef>
              <a:spcAft>
                <a:spcPts val="0"/>
              </a:spcAft>
              <a:buClr>
                <a:srgbClr val="484B46"/>
              </a:buClr>
              <a:buSzPts val="3600"/>
              <a:buFont typeface="Arial"/>
              <a:buChar char="•"/>
            </a:pPr>
            <a:r>
              <a:rPr b="1" lang="en-US"/>
              <a:t>ancestors </a:t>
            </a:r>
            <a:endParaRPr b="1"/>
          </a:p>
          <a:p>
            <a:pPr indent="-457200" lvl="0" marL="457200" marR="0" rtl="0" algn="l">
              <a:lnSpc>
                <a:spcPct val="110000"/>
              </a:lnSpc>
              <a:spcBef>
                <a:spcPts val="2000"/>
              </a:spcBef>
              <a:spcAft>
                <a:spcPts val="0"/>
              </a:spcAft>
              <a:buClr>
                <a:srgbClr val="484B46"/>
              </a:buClr>
              <a:buSzPts val="3600"/>
              <a:buFont typeface="Arial"/>
              <a:buChar char="•"/>
            </a:pPr>
            <a:r>
              <a:rPr b="1" lang="en-US"/>
              <a:t>traditions</a:t>
            </a:r>
            <a:endParaRPr b="1"/>
          </a:p>
          <a:p>
            <a:pPr indent="-457200" lvl="0" marL="457200" marR="0" rtl="0" algn="l">
              <a:lnSpc>
                <a:spcPct val="110000"/>
              </a:lnSpc>
              <a:spcBef>
                <a:spcPts val="2000"/>
              </a:spcBef>
              <a:spcAft>
                <a:spcPts val="0"/>
              </a:spcAft>
              <a:buClr>
                <a:srgbClr val="484B46"/>
              </a:buClr>
              <a:buSzPts val="3600"/>
              <a:buFont typeface="Arial"/>
              <a:buChar char="•"/>
            </a:pPr>
            <a:r>
              <a:rPr b="1" lang="en-US"/>
              <a:t>stories</a:t>
            </a:r>
            <a:endParaRPr b="1"/>
          </a:p>
        </p:txBody>
      </p:sp>
      <p:sp>
        <p:nvSpPr>
          <p:cNvPr id="138" name="Google Shape;138;p4"/>
          <p:cNvSpPr txBox="1"/>
          <p:nvPr/>
        </p:nvSpPr>
        <p:spPr>
          <a:xfrm>
            <a:off x="12233200" y="9893125"/>
            <a:ext cx="9450600" cy="60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Photo courtesy of Timothy Gonzalez, The Confederated Tribes of Grand Ronde.</a:t>
            </a:r>
            <a:endParaRPr b="0" i="0" sz="1900" u="none" cap="none" strike="noStrike">
              <a:solidFill>
                <a:srgbClr val="000000"/>
              </a:solidFill>
              <a:latin typeface="Arial"/>
              <a:ea typeface="Arial"/>
              <a:cs typeface="Arial"/>
              <a:sym typeface="Arial"/>
            </a:endParaRPr>
          </a:p>
        </p:txBody>
      </p:sp>
      <p:pic>
        <p:nvPicPr>
          <p:cNvPr id="139" name="Google Shape;139;p4"/>
          <p:cNvPicPr preferRelativeResize="0"/>
          <p:nvPr/>
        </p:nvPicPr>
        <p:blipFill rotWithShape="1">
          <a:blip r:embed="rId3">
            <a:alphaModFix/>
          </a:blip>
          <a:srcRect b="0" l="0" r="0" t="0"/>
          <a:stretch/>
        </p:blipFill>
        <p:spPr>
          <a:xfrm>
            <a:off x="12466325" y="3210277"/>
            <a:ext cx="8495700" cy="6413749"/>
          </a:xfrm>
          <a:prstGeom prst="rect">
            <a:avLst/>
          </a:prstGeom>
          <a:noFill/>
          <a:ln>
            <a:noFill/>
          </a:ln>
        </p:spPr>
      </p:pic>
      <p:sp>
        <p:nvSpPr>
          <p:cNvPr id="140" name="Google Shape;140;p4"/>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2439990" y="1732548"/>
            <a:ext cx="7908060" cy="218974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1000"/>
              </a:spcBef>
              <a:spcAft>
                <a:spcPts val="0"/>
              </a:spcAft>
              <a:buSzPts val="6000"/>
              <a:buNone/>
            </a:pPr>
            <a:r>
              <a:rPr lang="en-US">
                <a:solidFill>
                  <a:srgbClr val="54050E"/>
                </a:solidFill>
              </a:rPr>
              <a:t>Nine</a:t>
            </a:r>
            <a:r>
              <a:rPr b="1" i="0" lang="en-US" sz="6000" u="none" cap="none" strike="noStrike">
                <a:solidFill>
                  <a:srgbClr val="54050E"/>
                </a:solidFill>
                <a:latin typeface="Calibri"/>
                <a:ea typeface="Calibri"/>
                <a:cs typeface="Calibri"/>
                <a:sym typeface="Calibri"/>
              </a:rPr>
              <a:t> Federally Recognized Tribes in Oregon</a:t>
            </a:r>
            <a:endParaRPr sz="4800">
              <a:solidFill>
                <a:srgbClr val="BE4903"/>
              </a:solidFill>
            </a:endParaRPr>
          </a:p>
        </p:txBody>
      </p:sp>
      <p:sp>
        <p:nvSpPr>
          <p:cNvPr id="147" name="Google Shape;147;p5"/>
          <p:cNvSpPr txBox="1"/>
          <p:nvPr>
            <p:ph idx="1" type="body"/>
          </p:nvPr>
        </p:nvSpPr>
        <p:spPr>
          <a:xfrm>
            <a:off x="2439988" y="4981074"/>
            <a:ext cx="5945538" cy="6472989"/>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3600"/>
              <a:buNone/>
            </a:pPr>
            <a:r>
              <a:rPr b="1" lang="en-US" sz="3600">
                <a:solidFill>
                  <a:srgbClr val="BE4903"/>
                </a:solidFill>
              </a:rPr>
              <a:t>Can you find the Confederated Tribes of the Grand Ronde and </a:t>
            </a:r>
            <a:endParaRPr/>
          </a:p>
          <a:p>
            <a:pPr indent="0" lvl="0" marL="0" rtl="0" algn="l">
              <a:lnSpc>
                <a:spcPct val="110000"/>
              </a:lnSpc>
              <a:spcBef>
                <a:spcPts val="0"/>
              </a:spcBef>
              <a:spcAft>
                <a:spcPts val="0"/>
              </a:spcAft>
              <a:buSzPts val="3600"/>
              <a:buNone/>
            </a:pPr>
            <a:r>
              <a:rPr b="1" lang="en-US" sz="3600">
                <a:solidFill>
                  <a:srgbClr val="BE4903"/>
                </a:solidFill>
              </a:rPr>
              <a:t>the Confederated Tribes of Siletz?</a:t>
            </a:r>
            <a:endParaRPr b="1"/>
          </a:p>
        </p:txBody>
      </p:sp>
      <p:pic>
        <p:nvPicPr>
          <p:cNvPr descr="Map of the nine Oregon federally recongized Indian Tribers." id="148" name="Google Shape;148;p5"/>
          <p:cNvPicPr preferRelativeResize="0"/>
          <p:nvPr/>
        </p:nvPicPr>
        <p:blipFill rotWithShape="1">
          <a:blip r:embed="rId3">
            <a:alphaModFix/>
          </a:blip>
          <a:srcRect b="1941" l="2056" r="0" t="0"/>
          <a:stretch/>
        </p:blipFill>
        <p:spPr>
          <a:xfrm>
            <a:off x="7906000" y="607450"/>
            <a:ext cx="16004425" cy="11168826"/>
          </a:xfrm>
          <a:prstGeom prst="rect">
            <a:avLst/>
          </a:prstGeom>
          <a:noFill/>
          <a:ln>
            <a:noFill/>
          </a:ln>
        </p:spPr>
      </p:pic>
      <p:sp>
        <p:nvSpPr>
          <p:cNvPr id="149" name="Google Shape;149;p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ph type="title"/>
          </p:nvPr>
        </p:nvSpPr>
        <p:spPr>
          <a:xfrm>
            <a:off x="2445488" y="1637414"/>
            <a:ext cx="16820700" cy="233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Key Words and Ideas</a:t>
            </a:r>
            <a:endParaRPr>
              <a:solidFill>
                <a:srgbClr val="54050E"/>
              </a:solidFill>
            </a:endParaRPr>
          </a:p>
        </p:txBody>
      </p:sp>
      <p:sp>
        <p:nvSpPr>
          <p:cNvPr id="156" name="Google Shape;156;p6"/>
          <p:cNvSpPr txBox="1"/>
          <p:nvPr>
            <p:ph idx="1" type="body"/>
          </p:nvPr>
        </p:nvSpPr>
        <p:spPr>
          <a:xfrm>
            <a:off x="2416738" y="3976525"/>
            <a:ext cx="19553700" cy="732600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1200"/>
              </a:spcBef>
              <a:spcAft>
                <a:spcPts val="0"/>
              </a:spcAft>
              <a:buSzPts val="3600"/>
              <a:buNone/>
            </a:pPr>
            <a:r>
              <a:rPr b="1" lang="en-US" sz="4800">
                <a:solidFill>
                  <a:srgbClr val="000000"/>
                </a:solidFill>
                <a:latin typeface="Calibri"/>
                <a:ea typeface="Calibri"/>
                <a:cs typeface="Calibri"/>
                <a:sym typeface="Calibri"/>
              </a:rPr>
              <a:t>chinuk wawa: </a:t>
            </a:r>
            <a:r>
              <a:rPr lang="en-US" sz="4800">
                <a:solidFill>
                  <a:srgbClr val="000000"/>
                </a:solidFill>
                <a:latin typeface="Calibri"/>
                <a:ea typeface="Calibri"/>
                <a:cs typeface="Calibri"/>
                <a:sym typeface="Calibri"/>
              </a:rPr>
              <a:t>A language used by many different Oregon Tribes and others for trading.</a:t>
            </a:r>
            <a:endParaRPr sz="4800">
              <a:solidFill>
                <a:srgbClr val="000000"/>
              </a:solidFill>
              <a:latin typeface="Calibri"/>
              <a:ea typeface="Calibri"/>
              <a:cs typeface="Calibri"/>
              <a:sym typeface="Calibri"/>
            </a:endParaRPr>
          </a:p>
          <a:p>
            <a:pPr indent="0" lvl="0" marL="228600" rtl="0" algn="l">
              <a:lnSpc>
                <a:spcPct val="115000"/>
              </a:lnSpc>
              <a:spcBef>
                <a:spcPts val="1200"/>
              </a:spcBef>
              <a:spcAft>
                <a:spcPts val="0"/>
              </a:spcAft>
              <a:buSzPts val="3600"/>
              <a:buNone/>
            </a:pPr>
            <a:r>
              <a:rPr b="1" lang="en-US" sz="4800">
                <a:solidFill>
                  <a:srgbClr val="000000"/>
                </a:solidFill>
                <a:latin typeface="Calibri"/>
                <a:ea typeface="Calibri"/>
                <a:cs typeface="Calibri"/>
                <a:sym typeface="Calibri"/>
              </a:rPr>
              <a:t>Confederated Tribes of Grand Ronde: </a:t>
            </a:r>
            <a:r>
              <a:rPr lang="en-US" sz="4800">
                <a:solidFill>
                  <a:srgbClr val="000000"/>
                </a:solidFill>
                <a:latin typeface="Calibri"/>
                <a:ea typeface="Calibri"/>
                <a:cs typeface="Calibri"/>
                <a:sym typeface="Calibri"/>
              </a:rPr>
              <a:t>A Tribe in Oregon.</a:t>
            </a:r>
            <a:endParaRPr sz="4800">
              <a:solidFill>
                <a:srgbClr val="000000"/>
              </a:solidFill>
              <a:latin typeface="Calibri"/>
              <a:ea typeface="Calibri"/>
              <a:cs typeface="Calibri"/>
              <a:sym typeface="Calibri"/>
            </a:endParaRPr>
          </a:p>
          <a:p>
            <a:pPr indent="0" lvl="0" marL="228600" rtl="0" algn="l">
              <a:lnSpc>
                <a:spcPct val="115000"/>
              </a:lnSpc>
              <a:spcBef>
                <a:spcPts val="1200"/>
              </a:spcBef>
              <a:spcAft>
                <a:spcPts val="0"/>
              </a:spcAft>
              <a:buSzPts val="3600"/>
              <a:buNone/>
            </a:pPr>
            <a:r>
              <a:rPr b="1" lang="en-US" sz="4800">
                <a:solidFill>
                  <a:srgbClr val="000000"/>
                </a:solidFill>
                <a:latin typeface="Calibri"/>
                <a:ea typeface="Calibri"/>
                <a:cs typeface="Calibri"/>
                <a:sym typeface="Calibri"/>
              </a:rPr>
              <a:t>Greeting: </a:t>
            </a:r>
            <a:r>
              <a:rPr lang="en-US" sz="4800">
                <a:solidFill>
                  <a:srgbClr val="000000"/>
                </a:solidFill>
                <a:latin typeface="Calibri"/>
                <a:ea typeface="Calibri"/>
                <a:cs typeface="Calibri"/>
                <a:sym typeface="Calibri"/>
              </a:rPr>
              <a:t>A way to say hello.</a:t>
            </a:r>
            <a:endParaRPr sz="4800">
              <a:solidFill>
                <a:srgbClr val="000000"/>
              </a:solidFill>
              <a:latin typeface="Calibri"/>
              <a:ea typeface="Calibri"/>
              <a:cs typeface="Calibri"/>
              <a:sym typeface="Calibri"/>
            </a:endParaRPr>
          </a:p>
          <a:p>
            <a:pPr indent="0" lvl="0" marL="228600" rtl="0" algn="l">
              <a:lnSpc>
                <a:spcPct val="115000"/>
              </a:lnSpc>
              <a:spcBef>
                <a:spcPts val="1200"/>
              </a:spcBef>
              <a:spcAft>
                <a:spcPts val="0"/>
              </a:spcAft>
              <a:buSzPts val="3600"/>
              <a:buNone/>
            </a:pPr>
            <a:r>
              <a:rPr b="1" lang="en-US" sz="4800">
                <a:solidFill>
                  <a:srgbClr val="000000"/>
                </a:solidFill>
                <a:latin typeface="Calibri"/>
                <a:ea typeface="Calibri"/>
                <a:cs typeface="Calibri"/>
                <a:sym typeface="Calibri"/>
              </a:rPr>
              <a:t>Tradition: </a:t>
            </a:r>
            <a:r>
              <a:rPr lang="en-US" sz="4800">
                <a:solidFill>
                  <a:srgbClr val="000000"/>
                </a:solidFill>
                <a:latin typeface="Calibri"/>
                <a:ea typeface="Calibri"/>
                <a:cs typeface="Calibri"/>
                <a:sym typeface="Calibri"/>
              </a:rPr>
              <a:t>Customs passed down from generation to generation.</a:t>
            </a:r>
            <a:endParaRPr sz="4800">
              <a:solidFill>
                <a:srgbClr val="000000"/>
              </a:solidFill>
              <a:latin typeface="Calibri"/>
              <a:ea typeface="Calibri"/>
              <a:cs typeface="Calibri"/>
              <a:sym typeface="Calibri"/>
            </a:endParaRPr>
          </a:p>
        </p:txBody>
      </p:sp>
      <p:sp>
        <p:nvSpPr>
          <p:cNvPr id="157" name="Google Shape;157;p6"/>
          <p:cNvSpPr txBox="1"/>
          <p:nvPr>
            <p:ph idx="12" type="sldNum"/>
          </p:nvPr>
        </p:nvSpPr>
        <p:spPr>
          <a:xfrm>
            <a:off x="21899106" y="12294246"/>
            <a:ext cx="16020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ph type="title"/>
          </p:nvPr>
        </p:nvSpPr>
        <p:spPr>
          <a:xfrm>
            <a:off x="2439994" y="1756600"/>
            <a:ext cx="63522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Learning Outcomes</a:t>
            </a:r>
            <a:endParaRPr/>
          </a:p>
        </p:txBody>
      </p:sp>
      <p:sp>
        <p:nvSpPr>
          <p:cNvPr id="164" name="Google Shape;164;p7"/>
          <p:cNvSpPr txBox="1"/>
          <p:nvPr>
            <p:ph idx="1" type="body"/>
          </p:nvPr>
        </p:nvSpPr>
        <p:spPr>
          <a:xfrm>
            <a:off x="2439988" y="4523873"/>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3600"/>
              <a:buFont typeface="Arial"/>
              <a:buChar char="•"/>
            </a:pPr>
            <a:r>
              <a:rPr lang="en-US" sz="4200"/>
              <a:t>I understand why chinuk wawa is important.</a:t>
            </a:r>
            <a:endParaRPr sz="4200"/>
          </a:p>
          <a:p>
            <a:pPr indent="-571500" lvl="0" marL="571500" rtl="0" algn="l">
              <a:lnSpc>
                <a:spcPct val="110000"/>
              </a:lnSpc>
              <a:spcBef>
                <a:spcPts val="2000"/>
              </a:spcBef>
              <a:spcAft>
                <a:spcPts val="0"/>
              </a:spcAft>
              <a:buSzPts val="3600"/>
              <a:buFont typeface="Arial"/>
              <a:buChar char="•"/>
            </a:pPr>
            <a:r>
              <a:rPr lang="en-US" sz="4200"/>
              <a:t>I understand a chinuk wawa greeting.</a:t>
            </a:r>
            <a:endParaRPr sz="4200"/>
          </a:p>
        </p:txBody>
      </p:sp>
      <p:sp>
        <p:nvSpPr>
          <p:cNvPr id="165" name="Google Shape;165;p7"/>
          <p:cNvSpPr txBox="1"/>
          <p:nvPr>
            <p:ph type="title"/>
          </p:nvPr>
        </p:nvSpPr>
        <p:spPr>
          <a:xfrm>
            <a:off x="12664094" y="1848900"/>
            <a:ext cx="6352200" cy="2189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Success Criteria</a:t>
            </a:r>
            <a:endParaRPr/>
          </a:p>
        </p:txBody>
      </p:sp>
      <p:sp>
        <p:nvSpPr>
          <p:cNvPr id="166" name="Google Shape;166;p7"/>
          <p:cNvSpPr txBox="1"/>
          <p:nvPr>
            <p:ph idx="2" type="body"/>
          </p:nvPr>
        </p:nvSpPr>
        <p:spPr>
          <a:xfrm>
            <a:off x="12664099" y="4523873"/>
            <a:ext cx="9283200" cy="6954900"/>
          </a:xfrm>
          <a:prstGeom prst="rect">
            <a:avLst/>
          </a:prstGeom>
          <a:noFill/>
          <a:ln>
            <a:noFill/>
          </a:ln>
        </p:spPr>
        <p:txBody>
          <a:bodyPr anchorCtr="0" anchor="t" bIns="45700" lIns="91425" spcFirstLastPara="1" rIns="91425" wrap="square" tIns="45700">
            <a:noAutofit/>
          </a:bodyPr>
          <a:lstStyle/>
          <a:p>
            <a:pPr indent="-571500" lvl="0" marL="571500" rtl="0" algn="l">
              <a:lnSpc>
                <a:spcPct val="110000"/>
              </a:lnSpc>
              <a:spcBef>
                <a:spcPts val="2000"/>
              </a:spcBef>
              <a:spcAft>
                <a:spcPts val="0"/>
              </a:spcAft>
              <a:buSzPts val="3600"/>
              <a:buFont typeface="Arial"/>
              <a:buChar char="•"/>
            </a:pPr>
            <a:r>
              <a:rPr lang="en-US" sz="4200"/>
              <a:t>I can explain why chinuk wawa is important to Oregon Tribes.</a:t>
            </a:r>
            <a:endParaRPr sz="4200"/>
          </a:p>
          <a:p>
            <a:pPr indent="-571500" lvl="0" marL="571500" rtl="0" algn="l">
              <a:lnSpc>
                <a:spcPct val="110000"/>
              </a:lnSpc>
              <a:spcBef>
                <a:spcPts val="2000"/>
              </a:spcBef>
              <a:spcAft>
                <a:spcPts val="0"/>
              </a:spcAft>
              <a:buSzPts val="3600"/>
              <a:buFont typeface="Arial"/>
              <a:buChar char="•"/>
            </a:pPr>
            <a:r>
              <a:rPr lang="en-US" sz="4200"/>
              <a:t>I can pronounce two or three chinuk wawa words.</a:t>
            </a:r>
            <a:endParaRPr sz="4200"/>
          </a:p>
          <a:p>
            <a:pPr indent="-571500" lvl="0" marL="571500" rtl="0" algn="l">
              <a:lnSpc>
                <a:spcPct val="110000"/>
              </a:lnSpc>
              <a:spcBef>
                <a:spcPts val="2000"/>
              </a:spcBef>
              <a:spcAft>
                <a:spcPts val="0"/>
              </a:spcAft>
              <a:buSzPts val="3600"/>
              <a:buFont typeface="Arial"/>
              <a:buChar char="•"/>
            </a:pPr>
            <a:r>
              <a:rPr lang="en-US" sz="4200"/>
              <a:t>I can identify one thing I like about learning new words from another language.</a:t>
            </a:r>
            <a:endParaRPr sz="4200"/>
          </a:p>
        </p:txBody>
      </p:sp>
      <p:sp>
        <p:nvSpPr>
          <p:cNvPr id="167" name="Google Shape;167;p7"/>
          <p:cNvSpPr txBox="1"/>
          <p:nvPr>
            <p:ph idx="12" type="sldNum"/>
          </p:nvPr>
        </p:nvSpPr>
        <p:spPr>
          <a:xfrm>
            <a:off x="22540994" y="12299746"/>
            <a:ext cx="10947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2445488" y="1637414"/>
            <a:ext cx="16820700" cy="233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A Story About Elk Hunting</a:t>
            </a:r>
            <a:endParaRPr/>
          </a:p>
        </p:txBody>
      </p:sp>
      <p:sp>
        <p:nvSpPr>
          <p:cNvPr id="174" name="Google Shape;174;p8"/>
          <p:cNvSpPr txBox="1"/>
          <p:nvPr>
            <p:ph idx="12" type="sldNum"/>
          </p:nvPr>
        </p:nvSpPr>
        <p:spPr>
          <a:xfrm>
            <a:off x="21899106" y="12294246"/>
            <a:ext cx="1602000" cy="730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descr="Mulak Man is a traditional Grand Ronde story that was originally retold by Tribal Members Velma Mercier and Ila Hudson Dowd. It has been passed down from generation to generation. Mulak Man, in chinuk wawa, means &quot;elk man&quot;. Today, Grand Ronde Tribal Members participate in ceremonial elk hunts and honor the animal by using all of its parts and not letting anything go to waste. It is a way to show respect to the animal, who gave its life for the Tribe." id="175" name="Google Shape;175;p8" title="Mulak Man - English Read Aloud">
            <a:hlinkClick r:id="rId3"/>
          </p:cNvPr>
          <p:cNvPicPr preferRelativeResize="0"/>
          <p:nvPr/>
        </p:nvPicPr>
        <p:blipFill rotWithShape="1">
          <a:blip r:embed="rId4">
            <a:alphaModFix/>
          </a:blip>
          <a:srcRect b="0" l="0" r="0" t="0"/>
          <a:stretch/>
        </p:blipFill>
        <p:spPr>
          <a:xfrm>
            <a:off x="6013325" y="3976528"/>
            <a:ext cx="12360534" cy="69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6000"/>
              <a:buNone/>
            </a:pPr>
            <a:r>
              <a:rPr lang="en-US"/>
              <a:t>Coyote and the Fish Trap: chinuk wawa</a:t>
            </a:r>
            <a:endParaRPr/>
          </a:p>
        </p:txBody>
      </p:sp>
      <p:sp>
        <p:nvSpPr>
          <p:cNvPr id="181" name="Google Shape;181;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Story told by Velma Hudson Mercier and Ila Hudson Dowd. &#10; Illustrated by Crystal Starr&#10;Translated into chinuk wawa by Henry Zenk  and the Language staff" id="182" name="Google Shape;182;p9" title="mulak man">
            <a:hlinkClick r:id="rId3"/>
          </p:cNvPr>
          <p:cNvPicPr preferRelativeResize="0"/>
          <p:nvPr/>
        </p:nvPicPr>
        <p:blipFill rotWithShape="1">
          <a:blip r:embed="rId4">
            <a:alphaModFix/>
          </a:blip>
          <a:srcRect b="0" l="0" r="0" t="0"/>
          <a:stretch/>
        </p:blipFill>
        <p:spPr>
          <a:xfrm>
            <a:off x="5768324" y="3595585"/>
            <a:ext cx="12850525" cy="7228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6AC78A71-5B81-4A8B-92AF-AA25C7A8BDD0}"/>
</file>

<file path=customXml/itemProps2.xml><?xml version="1.0" encoding="utf-8"?>
<ds:datastoreItem xmlns:ds="http://schemas.openxmlformats.org/officeDocument/2006/customXml" ds:itemID="{D032D362-BD4E-406E-8A3B-6D5602EFDA5E}"/>
</file>

<file path=customXml/itemProps3.xml><?xml version="1.0" encoding="utf-8"?>
<ds:datastoreItem xmlns:ds="http://schemas.openxmlformats.org/officeDocument/2006/customXml" ds:itemID="{A7F4146E-7DF3-49F4-8F9A-556C7B06ADB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Oregon Department of Education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