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Default Extension="odttf" ContentType="application/vnd.openxmlformats-officedocument.obfuscatedFont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3716000" cx="24387175"/>
  <p:notesSz cx="6858000" cy="9144000"/>
  <p:embeddedFontLst>
    <p:embeddedFont>
      <p:font typeface="Noto Sans"/>
      <p:regular r:id="rId11"/>
      <p:bold r:id="rId12"/>
      <p:italic r:id="rId13"/>
      <p:boldItalic r:id="rId14"/>
    </p:embeddedFon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NotoSans-italic.fntdata"/><Relationship Id="rId18" Type="http://schemas.openxmlformats.org/officeDocument/2006/relationships/font" Target="fonts/HelveticaNeue-boldItalic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font" Target="fonts/NotoSans-bold.fntdata"/><Relationship Id="rId17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6" Type="http://schemas.openxmlformats.org/officeDocument/2006/relationships/font" Target="fonts/HelveticaNeue-bold.fntdata"/><Relationship Id="rId20" Type="http://schemas.openxmlformats.org/officeDocument/2006/relationships/customXml" Target="../customXml/item2.xml"/><Relationship Id="rId11" Type="http://schemas.openxmlformats.org/officeDocument/2006/relationships/font" Target="fonts/NotoSans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Noto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ivecommons.org/licenses/by/2.0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acebook.com/ncai1944/photos/a.276175439685/10158530128359686/?type=3" TargetMode="External"/><Relationship Id="rId3" Type="http://schemas.openxmlformats.org/officeDocument/2006/relationships/hyperlink" Target="https://www.facebook.com/hashtag/coquille?__eep__=6&amp;__tn__=*NK*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Tool Talk: Show students a modern tool or an image (hammer, scissors, etc.). Ask students: "What is this tool used for? What is it made of?"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4300" rtl="0" algn="l">
              <a:lnSpc>
                <a:spcPct val="124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Then say to students, "Today we're going to learn about tools that Oregon Tribes made from rocks. Native people in Oregon have been making rock tools since time immemorial - that means for a very, very long time." (Option to define Tribe and discuss the 9 Federally Recognized Tribes in Oregon).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solidFill>
                  <a:srgbClr val="54050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Photos by James St. John, </a:t>
            </a:r>
            <a:r>
              <a:rPr lang="en-US" sz="12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https://creativecommons.org/licenses/by/2.0/</a:t>
            </a:r>
            <a:endParaRPr sz="1200">
              <a:solidFill>
                <a:srgbClr val="54050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Say, "This type of axe head was used in many ways like chopping trees to build houses, making dugout canoes, and splitting wood to make fires."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source: Axe head: Ivy, J., &amp; Norris, N. (2011). Tah’s Tools. North Bend, </a:t>
            </a:r>
            <a:endParaRPr/>
          </a:p>
        </p:txBody>
      </p:sp>
      <p:sp>
        <p:nvSpPr>
          <p:cNvPr id="143" name="Google Shape;1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>
                <a:solidFill>
                  <a:srgbClr val="54050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Chisel: Coquille Indian Tribe.</a:t>
            </a:r>
            <a:r>
              <a:rPr lang="en-US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https://www.facebook.com/ncai1944/photos/a.276175439685/10158530128359686/?type=3</a:t>
            </a:r>
            <a:endParaRPr>
              <a:solidFill>
                <a:srgbClr val="54050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50">
                <a:solidFill>
                  <a:srgbClr val="E2E5E9"/>
                </a:solidFill>
                <a:highlight>
                  <a:srgbClr val="252728"/>
                </a:highlight>
                <a:latin typeface="Arial"/>
                <a:ea typeface="Arial"/>
                <a:cs typeface="Arial"/>
                <a:sym typeface="Arial"/>
              </a:rPr>
              <a:t> A distinctly </a:t>
            </a:r>
            <a:r>
              <a:rPr lang="en-US" sz="1150">
                <a:solidFill>
                  <a:srgbClr val="E2E5E9"/>
                </a:solidFill>
                <a:highlight>
                  <a:srgbClr val="252728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#Coquille</a:t>
            </a:r>
            <a:r>
              <a:rPr lang="en-US" sz="1150">
                <a:solidFill>
                  <a:srgbClr val="E2E5E9"/>
                </a:solidFill>
                <a:highlight>
                  <a:srgbClr val="252728"/>
                </a:highlight>
                <a:latin typeface="Arial"/>
                <a:ea typeface="Arial"/>
                <a:cs typeface="Arial"/>
                <a:sym typeface="Arial"/>
              </a:rPr>
              <a:t> product was the blueschist adze. Because of its extraordinary hardness, blueschist was difficult to shape, but it yielded a tough, durable tool. It was integral to the Coquilles’ production of cedar canoes.</a:t>
            </a:r>
            <a:endParaRPr>
              <a:solidFill>
                <a:srgbClr val="54050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54050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85000"/>
          </a:blip>
          <a:srcRect b="0" l="33563" r="40777" t="0"/>
          <a:stretch/>
        </p:blipFill>
        <p:spPr>
          <a:xfrm flipH="1">
            <a:off x="0" y="-2"/>
            <a:ext cx="7047571" cy="13732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flipH="1" rot="5400000">
            <a:off x="14918679" y="87556"/>
            <a:ext cx="1159728" cy="16908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8303882" y="3771484"/>
            <a:ext cx="14355396" cy="2957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b="1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286579" y="7978750"/>
            <a:ext cx="14261187" cy="1120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20106271" y="1090718"/>
            <a:ext cx="3788229" cy="789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457200" y="457200"/>
            <a:ext cx="23472648" cy="1280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text on it&#10;&#10;Description automatically generated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9578" y="9631135"/>
            <a:ext cx="3596838" cy="29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 flipH="1" rot="5400000">
            <a:off x="5883758" y="7961188"/>
            <a:ext cx="1159728" cy="116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 rot="5400000">
            <a:off x="4974269" y="8214455"/>
            <a:ext cx="1159728" cy="666044"/>
          </a:xfrm>
          <a:prstGeom prst="rect">
            <a:avLst/>
          </a:prstGeom>
          <a:solidFill>
            <a:srgbClr val="4936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544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 Content">
  <p:cSld name="2-Column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2439988" y="4523874"/>
            <a:ext cx="19553738" cy="693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>
            <a:off x="2439990" y="1732547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Content">
  <p:cSld name="Comparison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2439988" y="4523873"/>
            <a:ext cx="9283089" cy="69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2" type="body"/>
          </p:nvPr>
        </p:nvSpPr>
        <p:spPr>
          <a:xfrm>
            <a:off x="12664099" y="4523873"/>
            <a:ext cx="9283089" cy="69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type="title"/>
          </p:nvPr>
        </p:nvSpPr>
        <p:spPr>
          <a:xfrm>
            <a:off x="2439990" y="1756610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Content with Subtitles">
  <p:cSld name="Comparison Content with Subtitle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2439988" y="4009389"/>
            <a:ext cx="9306535" cy="764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2439988" y="5005137"/>
            <a:ext cx="9283089" cy="6473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3" type="body"/>
          </p:nvPr>
        </p:nvSpPr>
        <p:spPr>
          <a:xfrm>
            <a:off x="12637477" y="4009389"/>
            <a:ext cx="9309711" cy="764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4" type="body"/>
          </p:nvPr>
        </p:nvSpPr>
        <p:spPr>
          <a:xfrm>
            <a:off x="12660923" y="5005137"/>
            <a:ext cx="9286265" cy="6473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2439990" y="1756611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Photo">
  <p:cSld name="Right Phot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3154880" y="3444949"/>
            <a:ext cx="9598794" cy="752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2439988" y="4523875"/>
            <a:ext cx="9259643" cy="644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type="title"/>
          </p:nvPr>
        </p:nvSpPr>
        <p:spPr>
          <a:xfrm>
            <a:off x="2439990" y="1708484"/>
            <a:ext cx="9617331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old Quote">
  <p:cSld name="1_Bold Quo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17039095" y="469047"/>
            <a:ext cx="1683408" cy="12791747"/>
          </a:xfrm>
          <a:prstGeom prst="rect">
            <a:avLst/>
          </a:prstGeom>
          <a:solidFill>
            <a:schemeClr val="accent6">
              <a:alpha val="2431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6081639" y="4769542"/>
            <a:ext cx="8806017" cy="5775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oto Sans Symbols"/>
              <a:buNone/>
              <a:defRPr b="0" i="0" sz="4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2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82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82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82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6"/>
          <p:cNvSpPr txBox="1"/>
          <p:nvPr/>
        </p:nvSpPr>
        <p:spPr>
          <a:xfrm>
            <a:off x="1547296" y="2651901"/>
            <a:ext cx="4779818" cy="6247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0"/>
              <a:buFont typeface="Arial"/>
              <a:buNone/>
            </a:pPr>
            <a:r>
              <a:rPr b="1" i="0" lang="en-US" sz="40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>
            <p:ph idx="2" type="body"/>
          </p:nvPr>
        </p:nvSpPr>
        <p:spPr>
          <a:xfrm>
            <a:off x="6072347" y="10788799"/>
            <a:ext cx="8856661" cy="820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3637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type="title"/>
          </p:nvPr>
        </p:nvSpPr>
        <p:spPr>
          <a:xfrm>
            <a:off x="2439990" y="1756610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6"/>
          <p:cNvSpPr/>
          <p:nvPr/>
        </p:nvSpPr>
        <p:spPr>
          <a:xfrm>
            <a:off x="16198646" y="466929"/>
            <a:ext cx="840971" cy="12780150"/>
          </a:xfrm>
          <a:prstGeom prst="rect">
            <a:avLst/>
          </a:prstGeom>
          <a:solidFill>
            <a:schemeClr val="lt1">
              <a:alpha val="1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/>
          <p:nvPr>
            <p:ph idx="3" type="pic"/>
          </p:nvPr>
        </p:nvSpPr>
        <p:spPr>
          <a:xfrm>
            <a:off x="16650586" y="4721225"/>
            <a:ext cx="6230052" cy="57832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Only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">
  <p:cSld name="Title Slide Al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85000"/>
          </a:blip>
          <a:srcRect b="24065" l="0" r="0" t="24065"/>
          <a:stretch/>
        </p:blipFill>
        <p:spPr>
          <a:xfrm flipH="1">
            <a:off x="1" y="4587622"/>
            <a:ext cx="24387175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457200" y="457200"/>
            <a:ext cx="23472648" cy="1280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11093206" y="3540369"/>
            <a:ext cx="13293969" cy="7799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1295760" y="11960931"/>
            <a:ext cx="11058913" cy="61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 rot="-5400000">
            <a:off x="13276432" y="511760"/>
            <a:ext cx="6112041" cy="16109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11285620" y="6472989"/>
            <a:ext cx="10996863" cy="2957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b="1" i="0" sz="1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2" type="subTitle"/>
          </p:nvPr>
        </p:nvSpPr>
        <p:spPr>
          <a:xfrm>
            <a:off x="11268317" y="9713008"/>
            <a:ext cx="11038229" cy="1419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logo with text on it&#10;&#10;Description automatically generated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320" y="1009649"/>
            <a:ext cx="3596838" cy="29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 flipH="1" rot="5400000">
            <a:off x="8275835" y="9748574"/>
            <a:ext cx="1159728" cy="116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 rot="5400000">
            <a:off x="7361266" y="9996196"/>
            <a:ext cx="1159728" cy="666044"/>
          </a:xfrm>
          <a:prstGeom prst="rect">
            <a:avLst/>
          </a:prstGeom>
          <a:solidFill>
            <a:srgbClr val="4936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 rot="5400000">
            <a:off x="23226667" y="5512750"/>
            <a:ext cx="115972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 flipH="1" rot="5400000">
            <a:off x="6700866" y="9996196"/>
            <a:ext cx="1159728" cy="66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 amt="85000"/>
          </a:blip>
          <a:srcRect b="14559" l="0" r="0" t="28178"/>
          <a:stretch/>
        </p:blipFill>
        <p:spPr>
          <a:xfrm rot="10800000">
            <a:off x="-1" y="6733890"/>
            <a:ext cx="24387175" cy="698210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457200" y="457200"/>
            <a:ext cx="23472648" cy="1280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5400000">
            <a:off x="11453937" y="-3869447"/>
            <a:ext cx="3960260" cy="21906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11787809" y="9414971"/>
            <a:ext cx="10475843" cy="165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4580021" y="5173577"/>
            <a:ext cx="17679988" cy="3790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alibri"/>
              <a:buNone/>
              <a:defRPr b="1" i="0" sz="9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flipH="1" rot="5400000">
            <a:off x="2210406" y="7013971"/>
            <a:ext cx="1703105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5400000">
            <a:off x="2653195" y="8081783"/>
            <a:ext cx="817528" cy="11612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5400000">
            <a:off x="23226667" y="5105988"/>
            <a:ext cx="1159728" cy="116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text on it&#10;&#10;Description automatically generated" id="42" name="Google Shape;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320" y="1009649"/>
            <a:ext cx="3596838" cy="2909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Closing">
  <p:cSld name="Thank You Closin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85000"/>
          </a:blip>
          <a:srcRect b="0" l="36908" r="36907" t="0"/>
          <a:stretch/>
        </p:blipFill>
        <p:spPr>
          <a:xfrm>
            <a:off x="0" y="-1"/>
            <a:ext cx="718286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 rot="-5400000">
            <a:off x="3250354" y="819543"/>
            <a:ext cx="1159728" cy="6727370"/>
          </a:xfrm>
          <a:prstGeom prst="rect">
            <a:avLst/>
          </a:prstGeom>
          <a:solidFill>
            <a:schemeClr val="accent1">
              <a:alpha val="5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8718472" y="7896491"/>
            <a:ext cx="9505535" cy="164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8718473" y="7013443"/>
            <a:ext cx="9480317" cy="76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8608743" y="2735811"/>
            <a:ext cx="14741910" cy="3816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alibri"/>
              <a:buNone/>
              <a:defRPr b="0" i="0" sz="2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"/>
          <p:cNvSpPr/>
          <p:nvPr/>
        </p:nvSpPr>
        <p:spPr>
          <a:xfrm rot="-5400000">
            <a:off x="6023086" y="3602584"/>
            <a:ext cx="115972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 rot="-5400000">
            <a:off x="6929391" y="3855862"/>
            <a:ext cx="1159728" cy="65473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text on it&#10;&#10;Description automatically generated" id="51" name="Google Shape;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9578" y="9631135"/>
            <a:ext cx="3596838" cy="29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/>
          <p:nvPr/>
        </p:nvSpPr>
        <p:spPr>
          <a:xfrm rot="-5400000">
            <a:off x="4861944" y="3605695"/>
            <a:ext cx="1159728" cy="1161288"/>
          </a:xfrm>
          <a:prstGeom prst="rect">
            <a:avLst/>
          </a:prstGeom>
          <a:solidFill>
            <a:schemeClr val="accent1">
              <a:alpha val="6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457200" y="457200"/>
            <a:ext cx="23472648" cy="1280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exture">
  <p:cSld name="Blank with Textur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oter Only">
  <p:cSld name="Title and Footer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2439990" y="1744191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3019425" y="9399588"/>
            <a:ext cx="8697913" cy="163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12517437" y="9399588"/>
            <a:ext cx="8697913" cy="163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Closing">
  <p:cSld name="Thank You Closing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 amt="85000"/>
          </a:blip>
          <a:srcRect b="0" l="36908" r="36907" t="0"/>
          <a:stretch/>
        </p:blipFill>
        <p:spPr>
          <a:xfrm>
            <a:off x="0" y="-1"/>
            <a:ext cx="718286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 rot="-5400000">
            <a:off x="3250354" y="819543"/>
            <a:ext cx="1159728" cy="6727370"/>
          </a:xfrm>
          <a:prstGeom prst="rect">
            <a:avLst/>
          </a:prstGeom>
          <a:solidFill>
            <a:schemeClr val="accent1">
              <a:alpha val="5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8718472" y="7896491"/>
            <a:ext cx="9505535" cy="164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9363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8718473" y="7013443"/>
            <a:ext cx="9480317" cy="76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7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7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type="title"/>
          </p:nvPr>
        </p:nvSpPr>
        <p:spPr>
          <a:xfrm>
            <a:off x="8608743" y="2735811"/>
            <a:ext cx="14741910" cy="3816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alibri"/>
              <a:buNone/>
              <a:defRPr b="0" i="0" sz="2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9"/>
          <p:cNvSpPr/>
          <p:nvPr/>
        </p:nvSpPr>
        <p:spPr>
          <a:xfrm rot="-5400000">
            <a:off x="6023086" y="3602584"/>
            <a:ext cx="115972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 rot="-5400000">
            <a:off x="6929391" y="3855862"/>
            <a:ext cx="1159728" cy="65473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text on it&#10;&#10;Description automatically generated"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09578" y="9631135"/>
            <a:ext cx="3596838" cy="290920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/>
          <p:nvPr/>
        </p:nvSpPr>
        <p:spPr>
          <a:xfrm rot="-5400000">
            <a:off x="4861944" y="3605695"/>
            <a:ext cx="1159728" cy="1161288"/>
          </a:xfrm>
          <a:prstGeom prst="rect">
            <a:avLst/>
          </a:prstGeom>
          <a:solidFill>
            <a:schemeClr val="accent1">
              <a:alpha val="6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457200" y="457200"/>
            <a:ext cx="23472648" cy="1280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2439989" y="4523874"/>
            <a:ext cx="19553737" cy="6952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2445488" y="1637414"/>
            <a:ext cx="16820707" cy="2339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21899106" y="12294246"/>
            <a:ext cx="160208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Subtitle">
  <p:cSld name="Content with Sub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2416717" y="4981074"/>
            <a:ext cx="19553739" cy="6472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4936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rgbClr val="484B4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9363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type="title"/>
          </p:nvPr>
        </p:nvSpPr>
        <p:spPr>
          <a:xfrm>
            <a:off x="2416720" y="1732548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2" type="body"/>
          </p:nvPr>
        </p:nvSpPr>
        <p:spPr>
          <a:xfrm>
            <a:off x="2431005" y="3989839"/>
            <a:ext cx="9306535" cy="764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22540994" y="12299746"/>
            <a:ext cx="1094709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13">
          <p15:clr>
            <a:srgbClr val="F26B43"/>
          </p15:clr>
        </p15:guide>
        <p15:guide id="2" pos="7681">
          <p15:clr>
            <a:srgbClr val="F26B43"/>
          </p15:clr>
        </p15:guide>
        <p15:guide id="3" pos="13825">
          <p15:clr>
            <a:srgbClr val="F26B43"/>
          </p15:clr>
        </p15:guide>
        <p15:guide id="4" orient="horz" pos="7536">
          <p15:clr>
            <a:srgbClr val="F26B43"/>
          </p15:clr>
        </p15:guide>
        <p15:guide id="5" pos="1537">
          <p15:clr>
            <a:srgbClr val="F26B43"/>
          </p15:clr>
        </p15:guide>
        <p15:guide id="6" orient="horz" pos="1080">
          <p15:clr>
            <a:srgbClr val="F26B43"/>
          </p15:clr>
        </p15:guide>
        <p15:guide id="7" orient="horz" pos="2544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-1" y="12007516"/>
            <a:ext cx="24387176" cy="1708484"/>
            <a:chOff x="-1" y="0"/>
            <a:chExt cx="24387176" cy="1880721"/>
          </a:xfrm>
        </p:grpSpPr>
        <p:pic>
          <p:nvPicPr>
            <p:cNvPr id="57" name="Google Shape;57;p7"/>
            <p:cNvPicPr preferRelativeResize="0"/>
            <p:nvPr/>
          </p:nvPicPr>
          <p:blipFill rotWithShape="1">
            <a:blip r:embed="rId1">
              <a:alphaModFix/>
            </a:blip>
            <a:srcRect b="14560" l="0" r="0" t="70015"/>
            <a:stretch/>
          </p:blipFill>
          <p:spPr>
            <a:xfrm flipH="1" rot="10800000">
              <a:off x="0" y="0"/>
              <a:ext cx="24387175" cy="18807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Google Shape;58;p7"/>
            <p:cNvGrpSpPr/>
            <p:nvPr/>
          </p:nvGrpSpPr>
          <p:grpSpPr>
            <a:xfrm flipH="1">
              <a:off x="-1" y="0"/>
              <a:ext cx="24387175" cy="1876926"/>
              <a:chOff x="-2036372" y="0"/>
              <a:chExt cx="9798138" cy="457200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-1" y="0"/>
                <a:ext cx="7761767" cy="457200"/>
              </a:xfrm>
              <a:prstGeom prst="rect">
                <a:avLst/>
              </a:prstGeom>
              <a:solidFill>
                <a:schemeClr val="accent1">
                  <a:alpha val="2117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-2036372" y="0"/>
                <a:ext cx="2493725" cy="45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240096" y="0"/>
                <a:ext cx="674304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7"/>
              <p:cNvSpPr/>
              <p:nvPr/>
            </p:nvSpPr>
            <p:spPr>
              <a:xfrm>
                <a:off x="914400" y="0"/>
                <a:ext cx="340831" cy="457200"/>
              </a:xfrm>
              <a:prstGeom prst="rect">
                <a:avLst/>
              </a:prstGeom>
              <a:solidFill>
                <a:schemeClr val="dk2">
                  <a:alpha val="6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A logo with text on it&#10;&#10;Description automatically generated" id="63" name="Google Shape;6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41220" y="693224"/>
            <a:ext cx="1640543" cy="13269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/>
          <p:nvPr/>
        </p:nvSpPr>
        <p:spPr>
          <a:xfrm>
            <a:off x="457200" y="457200"/>
            <a:ext cx="23472648" cy="12801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104">
          <p15:clr>
            <a:srgbClr val="F26B43"/>
          </p15:clr>
        </p15:guide>
        <p15:guide id="2" pos="7681">
          <p15:clr>
            <a:srgbClr val="F26B43"/>
          </p15:clr>
        </p15:guide>
        <p15:guide id="3" pos="1537">
          <p15:clr>
            <a:srgbClr val="F26B43"/>
          </p15:clr>
        </p15:guide>
        <p15:guide id="4" pos="13825">
          <p15:clr>
            <a:srgbClr val="F26B43"/>
          </p15:clr>
        </p15:guide>
        <p15:guide id="5" orient="horz" pos="4296">
          <p15:clr>
            <a:srgbClr val="F26B43"/>
          </p15:clr>
        </p15:guide>
        <p15:guide id="6" orient="horz" pos="7536">
          <p15:clr>
            <a:srgbClr val="F26B43"/>
          </p15:clr>
        </p15:guide>
        <p15:guide id="7" orient="horz" pos="254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hyperlink" Target="https://creativecommons.org/licenses/by/2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ctrTitle"/>
          </p:nvPr>
        </p:nvSpPr>
        <p:spPr>
          <a:xfrm>
            <a:off x="8184075" y="2932950"/>
            <a:ext cx="14828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0"/>
              <a:buNone/>
            </a:pPr>
            <a:r>
              <a:rPr lang="en-US" sz="6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Geologist: Oregon Tribes Use Rock to Make Tools</a:t>
            </a:r>
            <a:endParaRPr sz="6700"/>
          </a:p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8046999" y="8038625"/>
            <a:ext cx="165264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Lifeways: How a group of people live, work and play together.</a:t>
            </a:r>
            <a:endParaRPr sz="59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>
            <p:ph idx="2" type="body"/>
          </p:nvPr>
        </p:nvSpPr>
        <p:spPr>
          <a:xfrm>
            <a:off x="20106271" y="1090718"/>
            <a:ext cx="3788229" cy="789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Kindergarten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English Language Arts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2439990" y="1208134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Projectile Point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2439990" y="10458735"/>
            <a:ext cx="8697913" cy="163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</a:rPr>
              <a:t>Arrowhead</a:t>
            </a:r>
            <a:endParaRPr/>
          </a:p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12372368" y="10385327"/>
            <a:ext cx="8697913" cy="163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</a:rPr>
              <a:t>Obsidian</a:t>
            </a:r>
            <a:endParaRPr/>
          </a:p>
        </p:txBody>
      </p:sp>
      <p:pic>
        <p:nvPicPr>
          <p:cNvPr descr="arrowhead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972" y="2308910"/>
            <a:ext cx="4985950" cy="753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idian rock" id="138" name="Google Shape;1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64903" y="2375462"/>
            <a:ext cx="10112844" cy="74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5830866" y="11440197"/>
            <a:ext cx="1073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 by James St. John, </a:t>
            </a:r>
            <a:r>
              <a:rPr b="0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https://creativecommons.org/licenses/by/2.0/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439990" y="1208134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Axe Head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2667904" y="11117543"/>
            <a:ext cx="208662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Ivy, J., &amp; Norris, N. (2011). Tah’s Tools. North Bend, OR: Coquille Indian Tribe.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one axe head"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362" y="3085765"/>
            <a:ext cx="19056450" cy="754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2439990" y="1208134"/>
            <a:ext cx="16618032" cy="218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Chisel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4955027" y="11171924"/>
            <a:ext cx="1481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isel"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988" y="2765358"/>
            <a:ext cx="18577201" cy="8109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8661314" y="6096266"/>
            <a:ext cx="10629631" cy="2732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 sz="6000">
                <a:solidFill>
                  <a:schemeClr val="dk1"/>
                </a:solidFill>
              </a:rPr>
              <a:t>“thank you” in chinuk wawa,</a:t>
            </a:r>
            <a:endParaRPr/>
          </a:p>
          <a:p>
            <a:pPr indent="57150" lvl="0" marL="1714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solidFill>
                  <a:srgbClr val="54050E"/>
                </a:solidFill>
              </a:rPr>
              <a:t>a hybrid language established due to the relocation of Tribes and bands to the Grand Ronde Reservation – often called a “community language”</a:t>
            </a:r>
            <a:endParaRPr sz="5400"/>
          </a:p>
        </p:txBody>
      </p:sp>
      <p:sp>
        <p:nvSpPr>
          <p:cNvPr id="161" name="Google Shape;161;p22"/>
          <p:cNvSpPr txBox="1"/>
          <p:nvPr>
            <p:ph idx="2" type="body"/>
          </p:nvPr>
        </p:nvSpPr>
        <p:spPr>
          <a:xfrm>
            <a:off x="8642262" y="4312688"/>
            <a:ext cx="12281362" cy="1295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pronounced “hah-yoo mah-see”</a:t>
            </a:r>
            <a:endParaRPr/>
          </a:p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8646848" y="1154661"/>
            <a:ext cx="14741910" cy="3206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alibri"/>
              <a:buNone/>
            </a:pPr>
            <a:r>
              <a:rPr b="1" lang="en-US" sz="20000"/>
              <a:t>hayu masi!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PRC Title and Closing Slides">
  <a:themeElements>
    <a:clrScheme name="THSH">
      <a:dk1>
        <a:srgbClr val="54050E"/>
      </a:dk1>
      <a:lt1>
        <a:srgbClr val="BE4903"/>
      </a:lt1>
      <a:dk2>
        <a:srgbClr val="53050D"/>
      </a:dk2>
      <a:lt2>
        <a:srgbClr val="FCEFD8"/>
      </a:lt2>
      <a:accent1>
        <a:srgbClr val="F0B240"/>
      </a:accent1>
      <a:accent2>
        <a:srgbClr val="A75F48"/>
      </a:accent2>
      <a:accent3>
        <a:srgbClr val="BD4902"/>
      </a:accent3>
      <a:accent4>
        <a:srgbClr val="D75524"/>
      </a:accent4>
      <a:accent5>
        <a:srgbClr val="F7DBD2"/>
      </a:accent5>
      <a:accent6>
        <a:srgbClr val="F36106"/>
      </a:accent6>
      <a:hlink>
        <a:srgbClr val="BD4902"/>
      </a:hlink>
      <a:folHlink>
        <a:srgbClr val="A75F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PRC Interior Slides">
  <a:themeElements>
    <a:clrScheme name="THSH">
      <a:dk1>
        <a:srgbClr val="54050E"/>
      </a:dk1>
      <a:lt1>
        <a:srgbClr val="BE4903"/>
      </a:lt1>
      <a:dk2>
        <a:srgbClr val="53050D"/>
      </a:dk2>
      <a:lt2>
        <a:srgbClr val="FCEFD8"/>
      </a:lt2>
      <a:accent1>
        <a:srgbClr val="F0B240"/>
      </a:accent1>
      <a:accent2>
        <a:srgbClr val="A75F48"/>
      </a:accent2>
      <a:accent3>
        <a:srgbClr val="BD4902"/>
      </a:accent3>
      <a:accent4>
        <a:srgbClr val="D75524"/>
      </a:accent4>
      <a:accent5>
        <a:srgbClr val="F7DBD2"/>
      </a:accent5>
      <a:accent6>
        <a:srgbClr val="F36106"/>
      </a:accent6>
      <a:hlink>
        <a:srgbClr val="BD4902"/>
      </a:hlink>
      <a:folHlink>
        <a:srgbClr val="A75F4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2026-01-30T08:00:00+00:00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D8DB9C22-D8C5-4256-9C44-A1778FDC6FF6}"/>
</file>

<file path=customXml/itemProps2.xml><?xml version="1.0" encoding="utf-8"?>
<ds:datastoreItem xmlns:ds="http://schemas.openxmlformats.org/officeDocument/2006/customXml" ds:itemID="{7A7F3663-900E-44E8-BBAE-1093D52994DD}"/>
</file>

<file path=customXml/itemProps3.xml><?xml version="1.0" encoding="utf-8"?>
<ds:datastoreItem xmlns:ds="http://schemas.openxmlformats.org/officeDocument/2006/customXml" ds:itemID="{A6090248-E1D4-4941-B093-D03C5A49FBB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