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81.xml" ContentType="application/vnd.openxmlformats-officedocument.presentationml.slideLayou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0" r:id="rId1"/>
    <p:sldMasterId id="214748373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1C078B-C80F-4BF8-AAD8-D6853AA63544}">
  <a:tblStyle styleId="{801C078B-C80F-4BF8-AAD8-D6853AA6354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18F136-EFF4-4F1C-9157-F5221DC9FED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34a21a23e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334a21a23e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333f2b654d4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333f2b654d4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33f2b654d4_0_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33f2b654d4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2423de36c4d_0_1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2423de36c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12:50AM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333f2b654d4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333f2b654d4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333f2b654d4_0_5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333f2b654d4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33f2b654d4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33f2b654d4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333f2b654d4_0_5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333f2b654d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33f2b654d4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33f2b654d4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12:50AM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2a965449f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2a965449f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33f2b654d4_0_6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33f2b654d4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33f2b654d4_0_6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33f2b654d4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211ecb093e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3211ecb093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33f2b654d4_0_5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33f2b654d4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333f2b654d4_0_5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333f2b654d4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17a00cefc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17a00cef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Say: So that we are REALLY CALIBRATED on what Systemic Change is, let’s talk about what it is not. Take out your notebook or journal.</a:t>
            </a:r>
            <a:endParaRPr/>
          </a:p>
          <a:p>
            <a:pPr marL="0" lvl="0" indent="0" algn="l" rtl="0">
              <a:spcBef>
                <a:spcPts val="0"/>
              </a:spcBef>
              <a:spcAft>
                <a:spcPts val="0"/>
              </a:spcAft>
              <a:buNone/>
            </a:pPr>
            <a:endParaRPr/>
          </a:p>
          <a:p>
            <a:pPr marL="0" lvl="0" indent="0" algn="l" rtl="0">
              <a:spcBef>
                <a:spcPts val="0"/>
              </a:spcBef>
              <a:spcAft>
                <a:spcPts val="0"/>
              </a:spcAft>
              <a:buNone/>
            </a:pPr>
            <a:r>
              <a:rPr lang="en"/>
              <a:t>READ SLIDE - </a:t>
            </a:r>
            <a:endParaRPr/>
          </a:p>
          <a:p>
            <a:pPr marL="0" lvl="0" indent="0" algn="l" rtl="0">
              <a:spcBef>
                <a:spcPts val="0"/>
              </a:spcBef>
              <a:spcAft>
                <a:spcPts val="0"/>
              </a:spcAft>
              <a:buNone/>
            </a:pPr>
            <a:endParaRPr/>
          </a:p>
          <a:p>
            <a:pPr marL="0" lvl="0" indent="0" algn="l" rtl="0">
              <a:spcBef>
                <a:spcPts val="0"/>
              </a:spcBef>
              <a:spcAft>
                <a:spcPts val="0"/>
              </a:spcAft>
              <a:buNone/>
            </a:pPr>
            <a:r>
              <a:rPr lang="en"/>
              <a:t>5 Minutes for READING and REFLECTING, then share out.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423de36c4d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2423de36c4d_0_5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g2423de36c4d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23de36c4d_0_1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23de36c4d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33f2b654d4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g333f2b654d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18eb09d4d37_0_10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18eb09d4d37_0_10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g18eb09d4d37_0_10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33f2b654d4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33f2b654d4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34a21a23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334a21a23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34a21a23e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334a21a23e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33f2b654d4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333f2b654d4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gle/4cw4ir7S6dkxjxBV9"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e/students-and-family/equity/NativeAmericanEducation/Documents/FINAL-%20Native%20Student%20Success%202020.docx.pdf" TargetMode="External"/><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hyperlink" Target="https://www.oregon.gov/ode/StudentSuccess/Documents/ODE_IntegratedGuidance25-27.pdf"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8" Type="http://schemas.openxmlformats.org/officeDocument/2006/relationships/hyperlink" Target="https://docs.google.com/document/d/1hNUVtcVbQEEf9cX1FNQ38wNa5qXM0hfNgwjSi-zh0Vg/edit?usp=sharing" TargetMode="External"/><Relationship Id="rId3" Type="http://schemas.openxmlformats.org/officeDocument/2006/relationships/hyperlink" Target="https://docs.google.com/document/d/1lMM85EHx85I1Ca0aFLUpNmsbBGAuYo1uYtCdG9Qa48E/edit?usp=sharing" TargetMode="External"/><Relationship Id="rId7" Type="http://schemas.openxmlformats.org/officeDocument/2006/relationships/hyperlink" Target="https://docs.google.com/document/d/1WR7MINyp7xnk_ORS1jmYLNEfmj7QtCxiF7AuyK5Ujs4/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70.xml"/><Relationship Id="rId6" Type="http://schemas.openxmlformats.org/officeDocument/2006/relationships/hyperlink" Target="https://docs.google.com/document/d/10DCxGhqcGWZdsBi5Vk2ocSE-JGhkhvdGdsHXnyKtuFs/edit?usp=sharing" TargetMode="External"/><Relationship Id="rId11" Type="http://schemas.openxmlformats.org/officeDocument/2006/relationships/image" Target="../media/image15.png"/><Relationship Id="rId5" Type="http://schemas.openxmlformats.org/officeDocument/2006/relationships/hyperlink" Target="https://docs.google.com/document/d/17MEBdklnkPjfKehaiYLRtPNzSBv8vPWyQ-WrmEp9mTA/edit?usp=sharing" TargetMode="External"/><Relationship Id="rId10" Type="http://schemas.openxmlformats.org/officeDocument/2006/relationships/hyperlink" Target="https://outlook.office.com/bookwithme/user/2ede331fecae40d3b411a4f469ee2810@ode.oregon.gov?anonymous&amp;ep=pcard" TargetMode="External"/><Relationship Id="rId4" Type="http://schemas.openxmlformats.org/officeDocument/2006/relationships/hyperlink" Target="https://docs.google.com/document/d/15XQ0MUT90BWeYXr0nMwZ1vH3kG90ozP3ciBp5k4XN1o/edit?usp=sharing" TargetMode="External"/><Relationship Id="rId9" Type="http://schemas.openxmlformats.org/officeDocument/2006/relationships/hyperlink" Target="https://padlet.com/stacyparrish/from-root-causes-to-systemic-change-r2y5fa7tpz1lwfs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hyperlink" Target="https://docs.google.com/document/d/14rVOnGjIF-G_eC96FQvP5U8hY7VYsuiWfV89o8uKbeU/edit#bookmark=id.ix2eqdz7txru" TargetMode="External"/><Relationship Id="rId3" Type="http://schemas.openxmlformats.org/officeDocument/2006/relationships/hyperlink" Target="https://docs.google.com/spreadsheets/d/1jMECCSezsVZdE75OyzCSLJIhzsUMFvaxumrL3WpB-m8/edit?usp=sharing" TargetMode="External"/><Relationship Id="rId7" Type="http://schemas.openxmlformats.org/officeDocument/2006/relationships/hyperlink" Target="https://docs.google.com/document/d/14rVOnGjIF-G_eC96FQvP5U8hY7VYsuiWfV89o8uKbeU/edit#bookmark=id.1tzh5aevagbl" TargetMode="External"/><Relationship Id="rId12"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hyperlink" Target="https://docs.google.com/document/d/14rVOnGjIF-G_eC96FQvP5U8hY7VYsuiWfV89o8uKbeU/edit?usp=sharing" TargetMode="External"/><Relationship Id="rId11" Type="http://schemas.openxmlformats.org/officeDocument/2006/relationships/hyperlink" Target="https://docs.google.com/document/d/14rVOnGjIF-G_eC96FQvP5U8hY7VYsuiWfV89o8uKbeU/edit#bookmark=id.yljd5hfvuga8" TargetMode="External"/><Relationship Id="rId5" Type="http://schemas.openxmlformats.org/officeDocument/2006/relationships/hyperlink" Target="https://drive.google.com/drive/folders/1lVi0KGUqpgxATeWtPYxQBoMfntvhXd1D?usp=sharing" TargetMode="External"/><Relationship Id="rId10" Type="http://schemas.openxmlformats.org/officeDocument/2006/relationships/hyperlink" Target="https://docs.google.com/document/d/14rVOnGjIF-G_eC96FQvP5U8hY7VYsuiWfV89o8uKbeU/edit#bookmark=id.f35nqu907438" TargetMode="External"/><Relationship Id="rId4" Type="http://schemas.openxmlformats.org/officeDocument/2006/relationships/hyperlink" Target="https://drive.google.com/file/d/1jRWsM-OCSDqIIoer68L-Jxbi71NnxFYl/view?usp=sharing" TargetMode="External"/><Relationship Id="rId9" Type="http://schemas.openxmlformats.org/officeDocument/2006/relationships/hyperlink" Target="https://docs.google.com/document/d/14rVOnGjIF-G_eC96FQvP5U8hY7VYsuiWfV89o8uKbeU/edit#bookmark=kix.303jeomlv29"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jMECCSezsVZdE75OyzCSLJIhzsUMFvaxumrL3WpB-m8/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content.govdelivery.com/accounts/ORED/bulletins/3cf4351"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reports-and-data/students/pages/cohort-graduation-rate.aspx"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www.oregon.gov/ode/reports-and-data/students/Pages/Dropout-Rate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5"/>
          <p:cNvSpPr txBox="1">
            <a:spLocks noGrp="1"/>
          </p:cNvSpPr>
          <p:nvPr>
            <p:ph type="ctrTitle"/>
          </p:nvPr>
        </p:nvSpPr>
        <p:spPr>
          <a:xfrm>
            <a:off x="591550" y="1694575"/>
            <a:ext cx="80913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a:t>TAPP Family Advocate Monthly Meeting</a:t>
            </a:r>
            <a:endParaRPr sz="3800"/>
          </a:p>
        </p:txBody>
      </p:sp>
      <p:sp>
        <p:nvSpPr>
          <p:cNvPr id="561" name="Google Shape;561;p85"/>
          <p:cNvSpPr txBox="1">
            <a:spLocks noGrp="1"/>
          </p:cNvSpPr>
          <p:nvPr>
            <p:ph type="subTitle" idx="1"/>
          </p:nvPr>
        </p:nvSpPr>
        <p:spPr>
          <a:xfrm>
            <a:off x="546150" y="2701550"/>
            <a:ext cx="8199300" cy="1800600"/>
          </a:xfrm>
          <a:prstGeom prst="rect">
            <a:avLst/>
          </a:prstGeom>
          <a:noFill/>
          <a:ln>
            <a:noFill/>
          </a:ln>
        </p:spPr>
        <p:txBody>
          <a:bodyPr spcFirstLastPara="1" wrap="square" lIns="68575" tIns="34275" rIns="68575" bIns="34275" anchor="t" anchorCtr="0">
            <a:normAutofit lnSpcReduction="10000"/>
          </a:bodyPr>
          <a:lstStyle/>
          <a:p>
            <a:pPr marL="0" lvl="0" indent="0" algn="ctr" rtl="0">
              <a:lnSpc>
                <a:spcPct val="90000"/>
              </a:lnSpc>
              <a:spcBef>
                <a:spcPts val="0"/>
              </a:spcBef>
              <a:spcAft>
                <a:spcPts val="0"/>
              </a:spcAft>
              <a:buClr>
                <a:schemeClr val="accent1"/>
              </a:buClr>
              <a:buSzPts val="1800"/>
              <a:buNone/>
            </a:pPr>
            <a:r>
              <a:rPr lang="en"/>
              <a:t>February 13, 2025 - 12:30-2:30PM</a:t>
            </a:r>
            <a:endParaRPr/>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Welcome! Please say hello to your colleagues and </a:t>
            </a:r>
            <a:r>
              <a:rPr lang="en" sz="2000" b="1">
                <a:solidFill>
                  <a:schemeClr val="accent2"/>
                </a:solidFill>
              </a:rPr>
              <a:t>NEWEST COLLEAGUE</a:t>
            </a:r>
            <a:r>
              <a:rPr lang="en" sz="2000" b="1"/>
              <a:t> in the Zoom. Rename yourself to your Name, school district initials, Tribal Partner(s), and pronouns. </a:t>
            </a:r>
            <a:endParaRPr sz="2000" b="1"/>
          </a:p>
          <a:p>
            <a:pPr marL="0" lvl="0" indent="0" algn="l" rtl="0">
              <a:lnSpc>
                <a:spcPct val="90000"/>
              </a:lnSpc>
              <a:spcBef>
                <a:spcPts val="0"/>
              </a:spcBef>
              <a:spcAft>
                <a:spcPts val="0"/>
              </a:spcAft>
              <a:buClr>
                <a:schemeClr val="accent1"/>
              </a:buClr>
              <a:buSzPts val="1800"/>
              <a:buNone/>
            </a:pPr>
            <a:r>
              <a:rPr lang="en" sz="2000" b="1"/>
              <a:t>✅ </a:t>
            </a:r>
            <a:r>
              <a:rPr lang="en" sz="2000">
                <a:highlight>
                  <a:srgbClr val="F0F4E6"/>
                </a:highlight>
              </a:rPr>
              <a:t>Materials Needed - Writing utensils, notebook, ambo (water), snacks, reading glasses, any other materials to help you feel comfortable.</a:t>
            </a:r>
            <a:endParaRPr sz="2000">
              <a:highlight>
                <a:srgbClr val="F0F4E6"/>
              </a:highlight>
            </a:endParaRPr>
          </a:p>
        </p:txBody>
      </p:sp>
      <p:sp>
        <p:nvSpPr>
          <p:cNvPr id="562" name="Google Shape;562;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63" name="Google Shape;563;p85"/>
          <p:cNvSpPr txBox="1"/>
          <p:nvPr/>
        </p:nvSpPr>
        <p:spPr>
          <a:xfrm>
            <a:off x="1320200" y="675625"/>
            <a:ext cx="1405500" cy="35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lt1"/>
                </a:solidFill>
                <a:latin typeface="Calibri"/>
                <a:ea typeface="Calibri"/>
                <a:cs typeface="Calibri"/>
                <a:sym typeface="Calibri"/>
              </a:rPr>
              <a:t>Saturday Dec 21</a:t>
            </a:r>
            <a:endParaRPr sz="1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4"/>
          <p:cNvSpPr txBox="1">
            <a:spLocks noGrp="1"/>
          </p:cNvSpPr>
          <p:nvPr>
            <p:ph type="title"/>
          </p:nvPr>
        </p:nvSpPr>
        <p:spPr>
          <a:xfrm>
            <a:off x="527857" y="24682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SzPts val="990"/>
              <a:buNone/>
            </a:pPr>
            <a:r>
              <a:rPr lang="en" sz="2870"/>
              <a:t>Critical Lens of Analysis</a:t>
            </a:r>
            <a:endParaRPr sz="2870"/>
          </a:p>
        </p:txBody>
      </p:sp>
      <p:sp>
        <p:nvSpPr>
          <p:cNvPr id="637" name="Google Shape;637;p94"/>
          <p:cNvSpPr txBox="1">
            <a:spLocks noGrp="1"/>
          </p:cNvSpPr>
          <p:nvPr>
            <p:ph type="body" idx="2"/>
          </p:nvPr>
        </p:nvSpPr>
        <p:spPr>
          <a:xfrm>
            <a:off x="562800" y="1361825"/>
            <a:ext cx="8018400" cy="2052300"/>
          </a:xfrm>
          <a:prstGeom prst="rect">
            <a:avLst/>
          </a:prstGeom>
        </p:spPr>
        <p:txBody>
          <a:bodyPr spcFirstLastPara="1" wrap="square" lIns="68575" tIns="34275" rIns="68575" bIns="34275" anchor="t" anchorCtr="0">
            <a:noAutofit/>
          </a:bodyPr>
          <a:lstStyle/>
          <a:p>
            <a:pPr marL="457200" lvl="0" indent="-342900" algn="l" rtl="0">
              <a:lnSpc>
                <a:spcPct val="100000"/>
              </a:lnSpc>
              <a:spcBef>
                <a:spcPts val="800"/>
              </a:spcBef>
              <a:spcAft>
                <a:spcPts val="0"/>
              </a:spcAft>
              <a:buSzPts val="1800"/>
              <a:buFont typeface="Calibri"/>
              <a:buChar char="●"/>
            </a:pPr>
            <a:r>
              <a:rPr lang="en"/>
              <a:t>Our Native students are overrepresented in Alternative and Online schools. When analyzing data, look at how AI/AN students did at the local high school(s) and then the alternative or local online schools.</a:t>
            </a:r>
            <a:endParaRPr/>
          </a:p>
          <a:p>
            <a:pPr marL="457200" lvl="0" indent="-342900" algn="l" rtl="0">
              <a:lnSpc>
                <a:spcPct val="100000"/>
              </a:lnSpc>
              <a:spcBef>
                <a:spcPts val="0"/>
              </a:spcBef>
              <a:spcAft>
                <a:spcPts val="0"/>
              </a:spcAft>
              <a:buSzPts val="1800"/>
              <a:buFont typeface="Calibri"/>
              <a:buChar char="●"/>
            </a:pPr>
            <a:r>
              <a:rPr lang="en"/>
              <a:t>Regardless of cohort size, </a:t>
            </a:r>
            <a:r>
              <a:rPr lang="en" b="1" i="1">
                <a:solidFill>
                  <a:schemeClr val="accent2"/>
                </a:solidFill>
              </a:rPr>
              <a:t>losing any of our AI/AN students has negative implications on tribal sovereignty</a:t>
            </a:r>
            <a:r>
              <a:rPr lang="en"/>
              <a:t>. What will you say when someone says, “Well, the data looks bad, because there were only five Native students represented in that data.”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9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Street Data Podcast</a:t>
            </a:r>
            <a:endParaRPr/>
          </a:p>
        </p:txBody>
      </p:sp>
      <p:sp>
        <p:nvSpPr>
          <p:cNvPr id="643" name="Google Shape;643;p95"/>
          <p:cNvSpPr txBox="1">
            <a:spLocks noGrp="1"/>
          </p:cNvSpPr>
          <p:nvPr>
            <p:ph type="body" idx="1"/>
          </p:nvPr>
        </p:nvSpPr>
        <p:spPr>
          <a:xfrm>
            <a:off x="607925" y="1572100"/>
            <a:ext cx="4439400" cy="1699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5"/>
                </a:solidFill>
              </a:rPr>
              <a:t>You can listen to the author  Shane Safir of Street Data with her co-host Alcine Mumby in their podcast, “Street Data Pod”.</a:t>
            </a:r>
            <a:endParaRPr b="1">
              <a:solidFill>
                <a:schemeClr val="accent5"/>
              </a:solidFill>
            </a:endParaRPr>
          </a:p>
          <a:p>
            <a:pPr marL="0" lvl="0" indent="0" algn="l" rtl="0">
              <a:spcBef>
                <a:spcPts val="800"/>
              </a:spcBef>
              <a:spcAft>
                <a:spcPts val="0"/>
              </a:spcAft>
              <a:buNone/>
            </a:pPr>
            <a:endParaRPr b="1">
              <a:solidFill>
                <a:schemeClr val="accent2"/>
              </a:solidFill>
            </a:endParaRPr>
          </a:p>
          <a:p>
            <a:pPr marL="0" lvl="0" indent="0" algn="l" rtl="0">
              <a:spcBef>
                <a:spcPts val="800"/>
              </a:spcBef>
              <a:spcAft>
                <a:spcPts val="0"/>
              </a:spcAft>
              <a:buNone/>
            </a:pPr>
            <a:r>
              <a:rPr lang="en"/>
              <a:t>https://streetdata.podbean.com/</a:t>
            </a:r>
            <a:endParaRPr/>
          </a:p>
        </p:txBody>
      </p:sp>
      <p:pic>
        <p:nvPicPr>
          <p:cNvPr id="644" name="Google Shape;644;p95"/>
          <p:cNvPicPr preferRelativeResize="0"/>
          <p:nvPr/>
        </p:nvPicPr>
        <p:blipFill>
          <a:blip r:embed="rId3">
            <a:alphaModFix/>
          </a:blip>
          <a:stretch>
            <a:fillRect/>
          </a:stretch>
        </p:blipFill>
        <p:spPr>
          <a:xfrm>
            <a:off x="5243400" y="1387875"/>
            <a:ext cx="3338504" cy="33385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9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OIEA March Youth Conference</a:t>
            </a:r>
            <a:endParaRPr/>
          </a:p>
        </p:txBody>
      </p:sp>
      <p:sp>
        <p:nvSpPr>
          <p:cNvPr id="650" name="Google Shape;650;p96"/>
          <p:cNvSpPr txBox="1">
            <a:spLocks noGrp="1"/>
          </p:cNvSpPr>
          <p:nvPr>
            <p:ph type="body" idx="1"/>
          </p:nvPr>
        </p:nvSpPr>
        <p:spPr>
          <a:xfrm>
            <a:off x="3643303" y="1440875"/>
            <a:ext cx="48942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2"/>
                </a:solidFill>
              </a:rPr>
              <a:t>Monday, March 24, 2025, 10AM-5PM</a:t>
            </a:r>
            <a:endParaRPr b="1">
              <a:solidFill>
                <a:schemeClr val="accent2"/>
              </a:solidFill>
            </a:endParaRPr>
          </a:p>
          <a:p>
            <a:pPr marL="0" lvl="0" indent="0" algn="l" rtl="0">
              <a:spcBef>
                <a:spcPts val="800"/>
              </a:spcBef>
              <a:spcAft>
                <a:spcPts val="0"/>
              </a:spcAft>
              <a:buNone/>
            </a:pPr>
            <a:r>
              <a:rPr lang="en"/>
              <a:t>NAYA Youth and Family Center in Portland</a:t>
            </a:r>
            <a:endParaRPr/>
          </a:p>
          <a:p>
            <a:pPr marL="0" lvl="0" indent="0" algn="l" rtl="0">
              <a:spcBef>
                <a:spcPts val="800"/>
              </a:spcBef>
              <a:spcAft>
                <a:spcPts val="0"/>
              </a:spcAft>
              <a:buNone/>
            </a:pPr>
            <a:endParaRPr/>
          </a:p>
          <a:p>
            <a:pPr marL="0" lvl="0" indent="0" algn="l" rtl="0">
              <a:spcBef>
                <a:spcPts val="800"/>
              </a:spcBef>
              <a:spcAft>
                <a:spcPts val="0"/>
              </a:spcAft>
              <a:buNone/>
            </a:pPr>
            <a:r>
              <a:rPr lang="en" b="1">
                <a:solidFill>
                  <a:schemeClr val="accent3"/>
                </a:solidFill>
              </a:rPr>
              <a:t>Registration Link:</a:t>
            </a:r>
            <a:endParaRPr b="1">
              <a:solidFill>
                <a:schemeClr val="accent3"/>
              </a:solidFill>
            </a:endParaRPr>
          </a:p>
          <a:p>
            <a:pPr marL="0" lvl="0" indent="0" algn="l" rtl="0">
              <a:spcBef>
                <a:spcPts val="800"/>
              </a:spcBef>
              <a:spcAft>
                <a:spcPts val="0"/>
              </a:spcAft>
              <a:buNone/>
            </a:pPr>
            <a:r>
              <a:rPr lang="en">
                <a:highlight>
                  <a:srgbClr val="FFFFFF"/>
                </a:highlight>
                <a:uFill>
                  <a:noFill/>
                </a:uFill>
                <a:latin typeface="Arial"/>
                <a:ea typeface="Arial"/>
                <a:cs typeface="Arial"/>
                <a:sym typeface="Arial"/>
                <a:hlinkClick r:id="rId3"/>
              </a:rPr>
              <a:t>https://forms.gle/4cw4ir7S6dkxjxBV9</a:t>
            </a:r>
            <a:r>
              <a:rPr lang="en">
                <a:highlight>
                  <a:srgbClr val="FFFFFF"/>
                </a:highlight>
                <a:latin typeface="Arial"/>
                <a:ea typeface="Arial"/>
                <a:cs typeface="Arial"/>
                <a:sym typeface="Arial"/>
              </a:rPr>
              <a:t> </a:t>
            </a:r>
            <a:endParaRPr/>
          </a:p>
          <a:p>
            <a:pPr marL="0" lvl="0" indent="0" algn="l" rtl="0">
              <a:spcBef>
                <a:spcPts val="800"/>
              </a:spcBef>
              <a:spcAft>
                <a:spcPts val="0"/>
              </a:spcAft>
              <a:buNone/>
            </a:pPr>
            <a:endParaRPr b="1">
              <a:solidFill>
                <a:schemeClr val="accent5"/>
              </a:solidFill>
            </a:endParaRPr>
          </a:p>
          <a:p>
            <a:pPr marL="0" lvl="0" indent="0" algn="l" rtl="0">
              <a:spcBef>
                <a:spcPts val="800"/>
              </a:spcBef>
              <a:spcAft>
                <a:spcPts val="0"/>
              </a:spcAft>
              <a:buNone/>
            </a:pPr>
            <a:r>
              <a:rPr lang="en" b="1">
                <a:solidFill>
                  <a:schemeClr val="accent5"/>
                </a:solidFill>
              </a:rPr>
              <a:t>For More Information:</a:t>
            </a:r>
            <a:endParaRPr b="1">
              <a:solidFill>
                <a:schemeClr val="accent5"/>
              </a:solidFill>
            </a:endParaRPr>
          </a:p>
          <a:p>
            <a:pPr marL="0" lvl="0" indent="0" algn="l" rtl="0">
              <a:spcBef>
                <a:spcPts val="800"/>
              </a:spcBef>
              <a:spcAft>
                <a:spcPts val="0"/>
              </a:spcAft>
              <a:buNone/>
            </a:pPr>
            <a:r>
              <a:rPr lang="en"/>
              <a:t>https://nayapdx.org/event/oiea-youth-conference/</a:t>
            </a:r>
            <a:endParaRPr/>
          </a:p>
        </p:txBody>
      </p:sp>
      <p:pic>
        <p:nvPicPr>
          <p:cNvPr id="651" name="Google Shape;651;p96"/>
          <p:cNvPicPr preferRelativeResize="0"/>
          <p:nvPr/>
        </p:nvPicPr>
        <p:blipFill>
          <a:blip r:embed="rId4">
            <a:alphaModFix/>
          </a:blip>
          <a:stretch>
            <a:fillRect/>
          </a:stretch>
        </p:blipFill>
        <p:spPr>
          <a:xfrm>
            <a:off x="811300" y="1369225"/>
            <a:ext cx="2314700" cy="3153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97"/>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April TAPP Site Visits</a:t>
            </a:r>
            <a:endParaRPr sz="6900"/>
          </a:p>
        </p:txBody>
      </p:sp>
      <p:sp>
        <p:nvSpPr>
          <p:cNvPr id="657" name="Google Shape;657;p97"/>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fontScale="85000"/>
          </a:bodyPr>
          <a:lstStyle/>
          <a:p>
            <a:pPr marL="0" lvl="0" indent="0" algn="ctr" rtl="0">
              <a:spcBef>
                <a:spcPts val="800"/>
              </a:spcBef>
              <a:spcAft>
                <a:spcPts val="0"/>
              </a:spcAft>
              <a:buNone/>
            </a:pPr>
            <a:r>
              <a:rPr lang="en" sz="3000"/>
              <a:t>Getting Input to Inform our Sacred Time Together</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aphicFrame>
        <p:nvGraphicFramePr>
          <p:cNvPr id="662" name="Google Shape;662;p98"/>
          <p:cNvGraphicFramePr/>
          <p:nvPr/>
        </p:nvGraphicFramePr>
        <p:xfrm>
          <a:off x="279900" y="563525"/>
          <a:ext cx="3000000" cy="3000000"/>
        </p:xfrm>
        <a:graphic>
          <a:graphicData uri="http://schemas.openxmlformats.org/drawingml/2006/table">
            <a:tbl>
              <a:tblPr>
                <a:noFill/>
                <a:tableStyleId>{801C078B-C80F-4BF8-AAD8-D6853AA63544}</a:tableStyleId>
              </a:tblPr>
              <a:tblGrid>
                <a:gridCol w="1645300">
                  <a:extLst>
                    <a:ext uri="{9D8B030D-6E8A-4147-A177-3AD203B41FA5}">
                      <a16:colId xmlns:a16="http://schemas.microsoft.com/office/drawing/2014/main" val="20000"/>
                    </a:ext>
                  </a:extLst>
                </a:gridCol>
                <a:gridCol w="1734725">
                  <a:extLst>
                    <a:ext uri="{9D8B030D-6E8A-4147-A177-3AD203B41FA5}">
                      <a16:colId xmlns:a16="http://schemas.microsoft.com/office/drawing/2014/main" val="20001"/>
                    </a:ext>
                  </a:extLst>
                </a:gridCol>
                <a:gridCol w="1734725">
                  <a:extLst>
                    <a:ext uri="{9D8B030D-6E8A-4147-A177-3AD203B41FA5}">
                      <a16:colId xmlns:a16="http://schemas.microsoft.com/office/drawing/2014/main" val="20002"/>
                    </a:ext>
                  </a:extLst>
                </a:gridCol>
                <a:gridCol w="1734725">
                  <a:extLst>
                    <a:ext uri="{9D8B030D-6E8A-4147-A177-3AD203B41FA5}">
                      <a16:colId xmlns:a16="http://schemas.microsoft.com/office/drawing/2014/main" val="20003"/>
                    </a:ext>
                  </a:extLst>
                </a:gridCol>
                <a:gridCol w="1734725">
                  <a:extLst>
                    <a:ext uri="{9D8B030D-6E8A-4147-A177-3AD203B41FA5}">
                      <a16:colId xmlns:a16="http://schemas.microsoft.com/office/drawing/2014/main" val="20004"/>
                    </a:ext>
                  </a:extLst>
                </a:gridCol>
              </a:tblGrid>
              <a:tr h="367550">
                <a:tc gridSpan="5">
                  <a:txBody>
                    <a:bodyPr/>
                    <a:lstStyle/>
                    <a:p>
                      <a:pPr marL="0" lvl="0" indent="0" algn="ctr" rtl="0">
                        <a:lnSpc>
                          <a:spcPct val="115000"/>
                        </a:lnSpc>
                        <a:spcBef>
                          <a:spcPts val="0"/>
                        </a:spcBef>
                        <a:spcAft>
                          <a:spcPts val="0"/>
                        </a:spcAft>
                        <a:buNone/>
                      </a:pPr>
                      <a:r>
                        <a:rPr lang="en" sz="2000" b="1"/>
                        <a:t>April</a:t>
                      </a:r>
                      <a:endParaRPr sz="2000" b="1"/>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3075">
                <a:tc>
                  <a:txBody>
                    <a:bodyPr/>
                    <a:lstStyle/>
                    <a:p>
                      <a:pPr marL="0" lvl="0" indent="0" algn="l" rtl="0">
                        <a:lnSpc>
                          <a:spcPct val="115000"/>
                        </a:lnSpc>
                        <a:spcBef>
                          <a:spcPts val="0"/>
                        </a:spcBef>
                        <a:spcAft>
                          <a:spcPts val="0"/>
                        </a:spcAft>
                        <a:buNone/>
                      </a:pPr>
                      <a:r>
                        <a:rPr lang="en" sz="1200"/>
                        <a:t>Mon</a:t>
                      </a:r>
                      <a:endParaRPr sz="1200"/>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Tues</a:t>
                      </a:r>
                      <a:endParaRPr sz="1200"/>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Wed</a:t>
                      </a:r>
                      <a:endParaRPr sz="1200"/>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Thurs</a:t>
                      </a:r>
                      <a:endParaRPr sz="1200"/>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Friday</a:t>
                      </a:r>
                      <a:endParaRPr sz="1200"/>
                    </a:p>
                  </a:txBody>
                  <a:tcPr marL="28575" marR="28575" marT="19050" marB="19050" anchor="b">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506050">
                <a:tc>
                  <a:txBody>
                    <a:bodyPr/>
                    <a:lstStyle/>
                    <a:p>
                      <a:pPr marL="0" lvl="0" indent="0" algn="l" rtl="0">
                        <a:lnSpc>
                          <a:spcPct val="115000"/>
                        </a:lnSpc>
                        <a:spcBef>
                          <a:spcPts val="0"/>
                        </a:spcBef>
                        <a:spcAft>
                          <a:spcPts val="0"/>
                        </a:spcAft>
                        <a:buNone/>
                      </a:pPr>
                      <a:r>
                        <a:rPr lang="en" sz="1200"/>
                        <a:t>7</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Klamath County School District</a:t>
                      </a:r>
                      <a:endParaRPr sz="1200"/>
                    </a:p>
                    <a:p>
                      <a:pPr marL="0" lvl="0" indent="0" algn="l" rtl="0">
                        <a:lnSpc>
                          <a:spcPct val="115000"/>
                        </a:lnSpc>
                        <a:spcBef>
                          <a:spcPts val="0"/>
                        </a:spcBef>
                        <a:spcAft>
                          <a:spcPts val="0"/>
                        </a:spcAft>
                        <a:buNone/>
                      </a:pPr>
                      <a:r>
                        <a:rPr lang="en" sz="1200"/>
                        <a:t>Chiloquin Schools</a:t>
                      </a: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8</a:t>
                      </a:r>
                      <a:endParaRPr sz="1200"/>
                    </a:p>
                    <a:p>
                      <a:pPr marL="0" lvl="0" indent="0" algn="l" rtl="0">
                        <a:lnSpc>
                          <a:spcPct val="115000"/>
                        </a:lnSpc>
                        <a:spcBef>
                          <a:spcPts val="0"/>
                        </a:spcBef>
                        <a:spcAft>
                          <a:spcPts val="0"/>
                        </a:spcAft>
                        <a:buNone/>
                      </a:pPr>
                      <a:r>
                        <a:rPr lang="en" sz="1200" b="1">
                          <a:solidFill>
                            <a:srgbClr val="4285F4"/>
                          </a:solidFill>
                        </a:rPr>
                        <a:t>Hold for OIE Business</a:t>
                      </a:r>
                      <a:endParaRPr sz="1200" b="1">
                        <a:solidFill>
                          <a:srgbClr val="4285F4"/>
                        </a:solidFill>
                      </a:endParaRPr>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9</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Klamath County School District</a:t>
                      </a:r>
                      <a:endParaRPr sz="1200"/>
                    </a:p>
                    <a:p>
                      <a:pPr marL="0" lvl="0" indent="0" algn="l" rtl="0">
                        <a:lnSpc>
                          <a:spcPct val="115000"/>
                        </a:lnSpc>
                        <a:spcBef>
                          <a:spcPts val="0"/>
                        </a:spcBef>
                        <a:spcAft>
                          <a:spcPts val="0"/>
                        </a:spcAft>
                        <a:buNone/>
                      </a:pPr>
                      <a:r>
                        <a:rPr lang="en" sz="1200"/>
                        <a:t>TAPP Expansion sites in town.</a:t>
                      </a: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10</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Coos Bay School District</a:t>
                      </a:r>
                      <a:endParaRPr sz="1200"/>
                    </a:p>
                    <a:p>
                      <a:pPr marL="0" lvl="0" indent="0" algn="l" rtl="0">
                        <a:lnSpc>
                          <a:spcPct val="115000"/>
                        </a:lnSpc>
                        <a:spcBef>
                          <a:spcPts val="0"/>
                        </a:spcBef>
                        <a:spcAft>
                          <a:spcPts val="0"/>
                        </a:spcAft>
                        <a:buNone/>
                      </a:pPr>
                      <a:r>
                        <a:rPr lang="en" sz="1200"/>
                        <a:t>Team chooses sites to visit.</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11</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North Bend School District</a:t>
                      </a:r>
                      <a:endParaRPr sz="1200"/>
                    </a:p>
                    <a:p>
                      <a:pPr marL="0" lvl="0" indent="0" algn="l" rtl="0">
                        <a:lnSpc>
                          <a:spcPct val="115000"/>
                        </a:lnSpc>
                        <a:spcBef>
                          <a:spcPts val="0"/>
                        </a:spcBef>
                        <a:spcAft>
                          <a:spcPts val="0"/>
                        </a:spcAft>
                        <a:buNone/>
                      </a:pPr>
                      <a:r>
                        <a:rPr lang="en" sz="1200"/>
                        <a:t>All TAPP Schools</a:t>
                      </a: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1810825">
                <a:tc>
                  <a:txBody>
                    <a:bodyPr/>
                    <a:lstStyle/>
                    <a:p>
                      <a:pPr marL="0" lvl="0" indent="0" algn="l" rtl="0">
                        <a:lnSpc>
                          <a:spcPct val="115000"/>
                        </a:lnSpc>
                        <a:spcBef>
                          <a:spcPts val="0"/>
                        </a:spcBef>
                        <a:spcAft>
                          <a:spcPts val="0"/>
                        </a:spcAft>
                        <a:buNone/>
                      </a:pPr>
                      <a:r>
                        <a:rPr lang="en" sz="1200"/>
                        <a:t>14</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Salem-Keizer School District</a:t>
                      </a:r>
                      <a:endParaRPr sz="1200"/>
                    </a:p>
                    <a:p>
                      <a:pPr marL="0" lvl="0" indent="0" algn="l" rtl="0">
                        <a:lnSpc>
                          <a:spcPct val="115000"/>
                        </a:lnSpc>
                        <a:spcBef>
                          <a:spcPts val="0"/>
                        </a:spcBef>
                        <a:spcAft>
                          <a:spcPts val="0"/>
                        </a:spcAft>
                        <a:buNone/>
                      </a:pPr>
                      <a:r>
                        <a:rPr lang="en" sz="1200"/>
                        <a:t>Scott Elem and Waldo Middle School</a:t>
                      </a: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t>15</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Willamina School District</a:t>
                      </a:r>
                      <a:endParaRPr sz="1200"/>
                    </a:p>
                    <a:p>
                      <a:pPr marL="0" lvl="0" indent="0" algn="l" rtl="0">
                        <a:lnSpc>
                          <a:spcPct val="115000"/>
                        </a:lnSpc>
                        <a:spcBef>
                          <a:spcPts val="0"/>
                        </a:spcBef>
                        <a:spcAft>
                          <a:spcPts val="0"/>
                        </a:spcAft>
                        <a:buNone/>
                      </a:pPr>
                      <a:r>
                        <a:rPr lang="en" sz="1200"/>
                        <a:t>Willamina Elementary School</a:t>
                      </a: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200"/>
                        <a:t>16</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Lincoln County School District</a:t>
                      </a:r>
                      <a:endParaRPr sz="1200"/>
                    </a:p>
                    <a:p>
                      <a:pPr marL="0" lvl="0" indent="0" algn="l" rtl="0">
                        <a:lnSpc>
                          <a:spcPct val="115000"/>
                        </a:lnSpc>
                        <a:spcBef>
                          <a:spcPts val="0"/>
                        </a:spcBef>
                        <a:spcAft>
                          <a:spcPts val="0"/>
                        </a:spcAft>
                        <a:buNone/>
                      </a:pPr>
                      <a:r>
                        <a:rPr lang="en" sz="1200"/>
                        <a:t>Toledo Elem and Siletz Valley School</a:t>
                      </a:r>
                      <a:endParaRPr sz="1200"/>
                    </a:p>
                    <a:p>
                      <a:pPr marL="0" lvl="0" indent="0" algn="l" rtl="0">
                        <a:lnSpc>
                          <a:spcPct val="115000"/>
                        </a:lnSpc>
                        <a:spcBef>
                          <a:spcPts val="0"/>
                        </a:spcBef>
                        <a:spcAft>
                          <a:spcPts val="0"/>
                        </a:spcAft>
                        <a:buNone/>
                      </a:pPr>
                      <a:endParaRPr sz="1200" b="1">
                        <a:solidFill>
                          <a:srgbClr val="FBBC04"/>
                        </a:solidFill>
                      </a:endParaRPr>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17</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Harney County School District 3</a:t>
                      </a:r>
                      <a:endParaRPr sz="1200"/>
                    </a:p>
                    <a:p>
                      <a:pPr marL="0" lvl="0" indent="0" algn="l" rtl="0">
                        <a:lnSpc>
                          <a:spcPct val="115000"/>
                        </a:lnSpc>
                        <a:spcBef>
                          <a:spcPts val="0"/>
                        </a:spcBef>
                        <a:spcAft>
                          <a:spcPts val="0"/>
                        </a:spcAft>
                        <a:buNone/>
                      </a:pPr>
                      <a:r>
                        <a:rPr lang="en" sz="1200"/>
                        <a:t>All TAPP Schools</a:t>
                      </a:r>
                      <a:endParaRPr sz="1200"/>
                    </a:p>
                    <a:p>
                      <a:pPr marL="0" lvl="0" indent="0" algn="l" rtl="0">
                        <a:lnSpc>
                          <a:spcPct val="115000"/>
                        </a:lnSpc>
                        <a:spcBef>
                          <a:spcPts val="0"/>
                        </a:spcBef>
                        <a:spcAft>
                          <a:spcPts val="0"/>
                        </a:spcAft>
                        <a:buNone/>
                      </a:pPr>
                      <a:endParaRPr sz="1200" b="1">
                        <a:solidFill>
                          <a:srgbClr val="FBBC04"/>
                        </a:solidFill>
                      </a:endParaRPr>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200"/>
                        <a:t>18</a:t>
                      </a:r>
                      <a:endParaRPr sz="1200"/>
                    </a:p>
                    <a:p>
                      <a:pPr marL="0" lvl="0" indent="0" algn="l" rtl="0">
                        <a:lnSpc>
                          <a:spcPct val="115000"/>
                        </a:lnSpc>
                        <a:spcBef>
                          <a:spcPts val="0"/>
                        </a:spcBef>
                        <a:spcAft>
                          <a:spcPts val="0"/>
                        </a:spcAft>
                        <a:buNone/>
                      </a:pPr>
                      <a:r>
                        <a:rPr lang="en" sz="1200" b="1">
                          <a:solidFill>
                            <a:srgbClr val="4285F4"/>
                          </a:solidFill>
                        </a:rPr>
                        <a:t>District and School Site</a:t>
                      </a:r>
                      <a:endParaRPr sz="1200" b="1">
                        <a:solidFill>
                          <a:srgbClr val="4285F4"/>
                        </a:solidFill>
                      </a:endParaRPr>
                    </a:p>
                    <a:p>
                      <a:pPr marL="0" lvl="0" indent="0" algn="l" rtl="0">
                        <a:lnSpc>
                          <a:spcPct val="115000"/>
                        </a:lnSpc>
                        <a:spcBef>
                          <a:spcPts val="0"/>
                        </a:spcBef>
                        <a:spcAft>
                          <a:spcPts val="0"/>
                        </a:spcAft>
                        <a:buNone/>
                      </a:pPr>
                      <a:r>
                        <a:rPr lang="en" sz="1200"/>
                        <a:t>Jefferson County 509J</a:t>
                      </a:r>
                      <a:endParaRPr sz="1200"/>
                    </a:p>
                    <a:p>
                      <a:pPr marL="0" lvl="0" indent="0" algn="l" rtl="0">
                        <a:lnSpc>
                          <a:spcPct val="115000"/>
                        </a:lnSpc>
                        <a:spcBef>
                          <a:spcPts val="0"/>
                        </a:spcBef>
                        <a:spcAft>
                          <a:spcPts val="0"/>
                        </a:spcAft>
                        <a:buNone/>
                      </a:pPr>
                      <a:r>
                        <a:rPr lang="en" sz="1200"/>
                        <a:t>Warm Springs K-8</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txBody>
                  <a:tcPr marL="28575" marR="28575" marT="19050" marB="1905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9"/>
          <p:cNvSpPr txBox="1">
            <a:spLocks noGrp="1"/>
          </p:cNvSpPr>
          <p:nvPr>
            <p:ph type="body" idx="1"/>
          </p:nvPr>
        </p:nvSpPr>
        <p:spPr>
          <a:xfrm>
            <a:off x="537882" y="1369219"/>
            <a:ext cx="3976800" cy="30795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u="sng">
                <a:solidFill>
                  <a:schemeClr val="hlink"/>
                </a:solidFill>
                <a:hlinkClick r:id="rId3"/>
              </a:rPr>
              <a:t>American Indian and Alaska Native Student Success Plan</a:t>
            </a:r>
            <a:endParaRPr/>
          </a:p>
          <a:p>
            <a:pPr marL="0" lvl="0" indent="0" algn="l" rtl="0">
              <a:spcBef>
                <a:spcPts val="800"/>
              </a:spcBef>
              <a:spcAft>
                <a:spcPts val="0"/>
              </a:spcAft>
              <a:buNone/>
            </a:pPr>
            <a:r>
              <a:rPr lang="en"/>
              <a:t>The purpose of the American Indian/ Alaska Native Student Success Plan is to share a vision and identify actionable strategies that will increase attendance rates, high school graduation rates and create a pathway for equity and excellence for all AI/AN students. </a:t>
            </a:r>
            <a:endParaRPr/>
          </a:p>
          <a:p>
            <a:pPr marL="0" lvl="0" indent="0" algn="l" rtl="0">
              <a:spcBef>
                <a:spcPts val="800"/>
              </a:spcBef>
              <a:spcAft>
                <a:spcPts val="0"/>
              </a:spcAft>
              <a:buNone/>
            </a:pPr>
            <a:r>
              <a:rPr lang="en"/>
              <a:t>Goal 1 and Objective 4 identifies TAPP for increasing attendance of AI/AN students.</a:t>
            </a:r>
            <a:endParaRPr/>
          </a:p>
        </p:txBody>
      </p:sp>
      <p:sp>
        <p:nvSpPr>
          <p:cNvPr id="668" name="Google Shape;668;p9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Big Picture - Purpose</a:t>
            </a:r>
            <a:endParaRPr/>
          </a:p>
        </p:txBody>
      </p:sp>
      <p:pic>
        <p:nvPicPr>
          <p:cNvPr id="669" name="Google Shape;669;p99"/>
          <p:cNvPicPr preferRelativeResize="0"/>
          <p:nvPr/>
        </p:nvPicPr>
        <p:blipFill>
          <a:blip r:embed="rId4">
            <a:alphaModFix/>
          </a:blip>
          <a:stretch>
            <a:fillRect/>
          </a:stretch>
        </p:blipFill>
        <p:spPr>
          <a:xfrm>
            <a:off x="4612238" y="3441314"/>
            <a:ext cx="2480425" cy="1482000"/>
          </a:xfrm>
          <a:prstGeom prst="rect">
            <a:avLst/>
          </a:prstGeom>
          <a:noFill/>
          <a:ln>
            <a:noFill/>
          </a:ln>
        </p:spPr>
      </p:pic>
      <p:pic>
        <p:nvPicPr>
          <p:cNvPr id="670" name="Google Shape;670;p99"/>
          <p:cNvPicPr preferRelativeResize="0"/>
          <p:nvPr/>
        </p:nvPicPr>
        <p:blipFill>
          <a:blip r:embed="rId5">
            <a:alphaModFix/>
          </a:blip>
          <a:stretch>
            <a:fillRect/>
          </a:stretch>
        </p:blipFill>
        <p:spPr>
          <a:xfrm>
            <a:off x="7190226" y="3533150"/>
            <a:ext cx="1256349" cy="1298325"/>
          </a:xfrm>
          <a:prstGeom prst="rect">
            <a:avLst/>
          </a:prstGeom>
          <a:noFill/>
          <a:ln>
            <a:noFill/>
          </a:ln>
        </p:spPr>
      </p:pic>
      <p:sp>
        <p:nvSpPr>
          <p:cNvPr id="671" name="Google Shape;671;p99"/>
          <p:cNvSpPr txBox="1">
            <a:spLocks noGrp="1"/>
          </p:cNvSpPr>
          <p:nvPr>
            <p:ph type="body" idx="2"/>
          </p:nvPr>
        </p:nvSpPr>
        <p:spPr>
          <a:xfrm>
            <a:off x="4612250" y="1373713"/>
            <a:ext cx="3997200" cy="1806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u="sng">
                <a:solidFill>
                  <a:schemeClr val="hlink"/>
                </a:solidFill>
                <a:hlinkClick r:id="rId6"/>
              </a:rPr>
              <a:t>Aligning for Student Success: Integrated Guidance</a:t>
            </a:r>
            <a:endParaRPr/>
          </a:p>
          <a:p>
            <a:pPr marL="457200" lvl="0" indent="-317500" algn="l" rtl="0">
              <a:spcBef>
                <a:spcPts val="800"/>
              </a:spcBef>
              <a:spcAft>
                <a:spcPts val="0"/>
              </a:spcAft>
              <a:buSzPts val="1400"/>
              <a:buChar char="●"/>
            </a:pPr>
            <a:r>
              <a:rPr lang="en"/>
              <a:t>Equity Advanced</a:t>
            </a:r>
            <a:endParaRPr/>
          </a:p>
          <a:p>
            <a:pPr marL="457200" lvl="0" indent="-317500" algn="l" rtl="0">
              <a:spcBef>
                <a:spcPts val="0"/>
              </a:spcBef>
              <a:spcAft>
                <a:spcPts val="0"/>
              </a:spcAft>
              <a:buSzPts val="1400"/>
              <a:buChar char="●"/>
            </a:pPr>
            <a:r>
              <a:rPr lang="en"/>
              <a:t>Engaged Community</a:t>
            </a:r>
            <a:endParaRPr/>
          </a:p>
          <a:p>
            <a:pPr marL="457200" lvl="0" indent="-317500" algn="l" rtl="0">
              <a:spcBef>
                <a:spcPts val="0"/>
              </a:spcBef>
              <a:spcAft>
                <a:spcPts val="0"/>
              </a:spcAft>
              <a:buSzPts val="1400"/>
              <a:buChar char="●"/>
            </a:pPr>
            <a:r>
              <a:rPr lang="en"/>
              <a:t>Well-Rounded Education</a:t>
            </a:r>
            <a:endParaRPr/>
          </a:p>
          <a:p>
            <a:pPr marL="457200" lvl="0" indent="-317500" algn="l" rtl="0">
              <a:spcBef>
                <a:spcPts val="0"/>
              </a:spcBef>
              <a:spcAft>
                <a:spcPts val="0"/>
              </a:spcAft>
              <a:buSzPts val="1400"/>
              <a:buChar char="●"/>
            </a:pPr>
            <a:r>
              <a:rPr lang="en"/>
              <a:t>Strengthened Systems and Capacity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10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Logistics for TAPP Site Visits</a:t>
            </a:r>
            <a:endParaRPr/>
          </a:p>
        </p:txBody>
      </p:sp>
      <p:sp>
        <p:nvSpPr>
          <p:cNvPr id="677" name="Google Shape;677;p100"/>
          <p:cNvSpPr txBox="1"/>
          <p:nvPr/>
        </p:nvSpPr>
        <p:spPr>
          <a:xfrm>
            <a:off x="900975" y="1469575"/>
            <a:ext cx="7356600" cy="2939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 template is sent to all TAPP Site Team members to create the agenda for the day. The TAPP Family Advocate typically leads the planning, but must work closely with the Project Direct and the Building Leaders.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 am accompanied by 2-3 colleagues from ODE and/or the EAC.</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Tribal Partners are highly encouraged to attend. </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Project Directors do not have to be there all day and should attend the TAPP Share Out</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Family Advocates are present all day, minus the empathy interviews.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This year I will write a comprehensive summary of the visit for each school district.</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0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General Template For TAPP Site Visits</a:t>
            </a:r>
            <a:endParaRPr/>
          </a:p>
        </p:txBody>
      </p:sp>
      <p:graphicFrame>
        <p:nvGraphicFramePr>
          <p:cNvPr id="683" name="Google Shape;683;p101"/>
          <p:cNvGraphicFramePr/>
          <p:nvPr/>
        </p:nvGraphicFramePr>
        <p:xfrm>
          <a:off x="468350" y="1374325"/>
          <a:ext cx="3000000" cy="3000000"/>
        </p:xfrm>
        <a:graphic>
          <a:graphicData uri="http://schemas.openxmlformats.org/drawingml/2006/table">
            <a:tbl>
              <a:tblPr>
                <a:noFill/>
                <a:tableStyleId>{3B18F136-EFF4-4F1C-9157-F5221DC9FED9}</a:tableStyleId>
              </a:tblPr>
              <a:tblGrid>
                <a:gridCol w="2008650">
                  <a:extLst>
                    <a:ext uri="{9D8B030D-6E8A-4147-A177-3AD203B41FA5}">
                      <a16:colId xmlns:a16="http://schemas.microsoft.com/office/drawing/2014/main" val="20000"/>
                    </a:ext>
                  </a:extLst>
                </a:gridCol>
                <a:gridCol w="2351650">
                  <a:extLst>
                    <a:ext uri="{9D8B030D-6E8A-4147-A177-3AD203B41FA5}">
                      <a16:colId xmlns:a16="http://schemas.microsoft.com/office/drawing/2014/main" val="20001"/>
                    </a:ext>
                  </a:extLst>
                </a:gridCol>
                <a:gridCol w="3859175">
                  <a:extLst>
                    <a:ext uri="{9D8B030D-6E8A-4147-A177-3AD203B41FA5}">
                      <a16:colId xmlns:a16="http://schemas.microsoft.com/office/drawing/2014/main" val="20002"/>
                    </a:ext>
                  </a:extLst>
                </a:gridCol>
              </a:tblGrid>
              <a:tr h="430950">
                <a:tc>
                  <a:txBody>
                    <a:bodyPr/>
                    <a:lstStyle/>
                    <a:p>
                      <a:pPr marL="0" lvl="0" indent="0" algn="l" rtl="0">
                        <a:spcBef>
                          <a:spcPts val="0"/>
                        </a:spcBef>
                        <a:spcAft>
                          <a:spcPts val="0"/>
                        </a:spcAft>
                        <a:buNone/>
                      </a:pPr>
                      <a:r>
                        <a:rPr lang="en" b="1"/>
                        <a:t>Focus Area</a:t>
                      </a:r>
                      <a:endParaRPr b="1"/>
                    </a:p>
                  </a:txBody>
                  <a:tcPr marL="91425" marR="91425" marT="91425" marB="91425"/>
                </a:tc>
                <a:tc>
                  <a:txBody>
                    <a:bodyPr/>
                    <a:lstStyle/>
                    <a:p>
                      <a:pPr marL="0" lvl="0" indent="0" algn="l" rtl="0">
                        <a:spcBef>
                          <a:spcPts val="0"/>
                        </a:spcBef>
                        <a:spcAft>
                          <a:spcPts val="0"/>
                        </a:spcAft>
                        <a:buNone/>
                      </a:pPr>
                      <a:r>
                        <a:rPr lang="en" b="1"/>
                        <a:t>Agenda Item</a:t>
                      </a:r>
                      <a:endParaRPr b="1"/>
                    </a:p>
                  </a:txBody>
                  <a:tcPr marL="91425" marR="91425" marT="91425" marB="91425"/>
                </a:tc>
                <a:tc>
                  <a:txBody>
                    <a:bodyPr/>
                    <a:lstStyle/>
                    <a:p>
                      <a:pPr marL="0" lvl="0" indent="0" algn="l" rtl="0">
                        <a:spcBef>
                          <a:spcPts val="0"/>
                        </a:spcBef>
                        <a:spcAft>
                          <a:spcPts val="0"/>
                        </a:spcAft>
                        <a:buNone/>
                      </a:pPr>
                      <a:r>
                        <a:rPr lang="en" b="1"/>
                        <a:t>Description</a:t>
                      </a:r>
                      <a:endParaRPr b="1"/>
                    </a:p>
                  </a:txBody>
                  <a:tcPr marL="91425" marR="91425" marT="91425" marB="91425"/>
                </a:tc>
                <a:extLst>
                  <a:ext uri="{0D108BD9-81ED-4DB2-BD59-A6C34878D82A}">
                    <a16:rowId xmlns:a16="http://schemas.microsoft.com/office/drawing/2014/main" val="10000"/>
                  </a:ext>
                </a:extLst>
              </a:tr>
              <a:tr h="1193475">
                <a:tc>
                  <a:txBody>
                    <a:bodyPr/>
                    <a:lstStyle/>
                    <a:p>
                      <a:pPr marL="0" lvl="0" indent="0" algn="l" rtl="0">
                        <a:spcBef>
                          <a:spcPts val="0"/>
                        </a:spcBef>
                        <a:spcAft>
                          <a:spcPts val="0"/>
                        </a:spcAft>
                        <a:buNone/>
                      </a:pPr>
                      <a:r>
                        <a:rPr lang="en" i="1"/>
                        <a:t>Equity Advanced and Strengthened Systems and Capacity</a:t>
                      </a:r>
                      <a:endParaRPr i="1"/>
                    </a:p>
                  </a:txBody>
                  <a:tcPr marL="91425" marR="91425" marT="91425" marB="91425"/>
                </a:tc>
                <a:tc>
                  <a:txBody>
                    <a:bodyPr/>
                    <a:lstStyle/>
                    <a:p>
                      <a:pPr marL="0" lvl="0" indent="0" algn="l" rtl="0">
                        <a:spcBef>
                          <a:spcPts val="0"/>
                        </a:spcBef>
                        <a:spcAft>
                          <a:spcPts val="0"/>
                        </a:spcAft>
                        <a:buNone/>
                      </a:pPr>
                      <a:r>
                        <a:rPr lang="en"/>
                        <a:t>TAPP Site Team Share Out</a:t>
                      </a:r>
                      <a:endParaRPr/>
                    </a:p>
                  </a:txBody>
                  <a:tcPr marL="91425" marR="91425" marT="91425" marB="91425"/>
                </a:tc>
                <a:tc>
                  <a:txBody>
                    <a:bodyPr/>
                    <a:lstStyle/>
                    <a:p>
                      <a:pPr marL="457200" lvl="0" indent="-292100" algn="l" rtl="0">
                        <a:spcBef>
                          <a:spcPts val="0"/>
                        </a:spcBef>
                        <a:spcAft>
                          <a:spcPts val="0"/>
                        </a:spcAft>
                        <a:buSzPts val="1000"/>
                        <a:buChar char="-"/>
                      </a:pPr>
                      <a:r>
                        <a:rPr lang="en" sz="1000"/>
                        <a:t>Overview of TAPP Program</a:t>
                      </a:r>
                      <a:endParaRPr sz="1000"/>
                    </a:p>
                    <a:p>
                      <a:pPr marL="457200" lvl="0" indent="-292100" algn="l" rtl="0">
                        <a:spcBef>
                          <a:spcPts val="0"/>
                        </a:spcBef>
                        <a:spcAft>
                          <a:spcPts val="0"/>
                        </a:spcAft>
                        <a:buSzPts val="1000"/>
                        <a:buChar char="-"/>
                      </a:pPr>
                      <a:r>
                        <a:rPr lang="en" sz="1000"/>
                        <a:t>Data - Analysis and Celebrations</a:t>
                      </a:r>
                      <a:endParaRPr sz="1000"/>
                    </a:p>
                    <a:p>
                      <a:pPr marL="457200" lvl="0" indent="-292100" algn="l" rtl="0">
                        <a:spcBef>
                          <a:spcPts val="0"/>
                        </a:spcBef>
                        <a:spcAft>
                          <a:spcPts val="0"/>
                        </a:spcAft>
                        <a:buSzPts val="1000"/>
                        <a:buChar char="-"/>
                      </a:pPr>
                      <a:r>
                        <a:rPr lang="en" sz="1000"/>
                        <a:t>School-wide Culture that is Culturally Responsive to AI/AN+ (Foundational Conditions) </a:t>
                      </a:r>
                      <a:endParaRPr sz="1000"/>
                    </a:p>
                    <a:p>
                      <a:pPr marL="457200" lvl="0" indent="-292100" algn="l" rtl="0">
                        <a:spcBef>
                          <a:spcPts val="0"/>
                        </a:spcBef>
                        <a:spcAft>
                          <a:spcPts val="0"/>
                        </a:spcAft>
                        <a:buSzPts val="1000"/>
                        <a:buChar char="-"/>
                      </a:pPr>
                      <a:r>
                        <a:rPr lang="en" sz="1000"/>
                        <a:t>Tiered Supports (Early Personalized Interventions and Develop Programmatic Responses to Barriers)</a:t>
                      </a:r>
                      <a:endParaRPr sz="1000"/>
                    </a:p>
                  </a:txBody>
                  <a:tcPr marL="91425" marR="91425" marT="91425" marB="91425"/>
                </a:tc>
                <a:extLst>
                  <a:ext uri="{0D108BD9-81ED-4DB2-BD59-A6C34878D82A}">
                    <a16:rowId xmlns:a16="http://schemas.microsoft.com/office/drawing/2014/main" val="10001"/>
                  </a:ext>
                </a:extLst>
              </a:tr>
              <a:tr h="696175">
                <a:tc>
                  <a:txBody>
                    <a:bodyPr/>
                    <a:lstStyle/>
                    <a:p>
                      <a:pPr marL="0" lvl="0" indent="0" algn="l" rtl="0">
                        <a:spcBef>
                          <a:spcPts val="0"/>
                        </a:spcBef>
                        <a:spcAft>
                          <a:spcPts val="0"/>
                        </a:spcAft>
                        <a:buNone/>
                      </a:pPr>
                      <a:r>
                        <a:rPr lang="en" i="1"/>
                        <a:t>Engaged Community</a:t>
                      </a:r>
                      <a:endParaRPr i="1"/>
                    </a:p>
                  </a:txBody>
                  <a:tcPr marL="91425" marR="91425" marT="91425" marB="91425"/>
                </a:tc>
                <a:tc>
                  <a:txBody>
                    <a:bodyPr/>
                    <a:lstStyle/>
                    <a:p>
                      <a:pPr marL="0" lvl="0" indent="0" algn="l" rtl="0">
                        <a:spcBef>
                          <a:spcPts val="0"/>
                        </a:spcBef>
                        <a:spcAft>
                          <a:spcPts val="0"/>
                        </a:spcAft>
                        <a:buNone/>
                      </a:pPr>
                      <a:r>
                        <a:rPr lang="en"/>
                        <a:t>Educator Empathy Interviews</a:t>
                      </a:r>
                      <a:endParaRPr/>
                    </a:p>
                  </a:txBody>
                  <a:tcPr marL="91425" marR="91425" marT="91425" marB="91425"/>
                </a:tc>
                <a:tc>
                  <a:txBody>
                    <a:bodyPr/>
                    <a:lstStyle/>
                    <a:p>
                      <a:pPr marL="457200" lvl="0" indent="-292100" algn="l" rtl="0">
                        <a:spcBef>
                          <a:spcPts val="0"/>
                        </a:spcBef>
                        <a:spcAft>
                          <a:spcPts val="0"/>
                        </a:spcAft>
                        <a:buClr>
                          <a:schemeClr val="dk1"/>
                        </a:buClr>
                        <a:buSzPts val="1000"/>
                        <a:buChar char="-"/>
                      </a:pPr>
                      <a:r>
                        <a:rPr lang="en" sz="1000">
                          <a:solidFill>
                            <a:schemeClr val="dk1"/>
                          </a:solidFill>
                        </a:rPr>
                        <a:t>The Empathy Interview will be conducted by the Agency.</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The focus of the Empathy Interview is “Supporting Indigeneity” within the school system.</a:t>
                      </a:r>
                      <a:endParaRPr/>
                    </a:p>
                  </a:txBody>
                  <a:tcPr marL="91425" marR="91425" marT="91425" marB="91425"/>
                </a:tc>
                <a:extLst>
                  <a:ext uri="{0D108BD9-81ED-4DB2-BD59-A6C34878D82A}">
                    <a16:rowId xmlns:a16="http://schemas.microsoft.com/office/drawing/2014/main" val="10002"/>
                  </a:ext>
                </a:extLst>
              </a:tr>
              <a:tr h="1161425">
                <a:tc>
                  <a:txBody>
                    <a:bodyPr/>
                    <a:lstStyle/>
                    <a:p>
                      <a:pPr marL="0" lvl="0" indent="0" algn="l" rtl="0">
                        <a:spcBef>
                          <a:spcPts val="0"/>
                        </a:spcBef>
                        <a:spcAft>
                          <a:spcPts val="0"/>
                        </a:spcAft>
                        <a:buNone/>
                      </a:pPr>
                      <a:r>
                        <a:rPr lang="en" i="1"/>
                        <a:t>Well-Rounded Education</a:t>
                      </a:r>
                      <a:endParaRPr i="1"/>
                    </a:p>
                  </a:txBody>
                  <a:tcPr marL="91425" marR="91425" marT="91425" marB="91425">
                    <a:solidFill>
                      <a:schemeClr val="lt1"/>
                    </a:solidFill>
                  </a:tcPr>
                </a:tc>
                <a:tc>
                  <a:txBody>
                    <a:bodyPr/>
                    <a:lstStyle/>
                    <a:p>
                      <a:pPr marL="0" lvl="0" indent="0" algn="l" rtl="0">
                        <a:spcBef>
                          <a:spcPts val="0"/>
                        </a:spcBef>
                        <a:spcAft>
                          <a:spcPts val="0"/>
                        </a:spcAft>
                        <a:buNone/>
                      </a:pPr>
                      <a:r>
                        <a:rPr lang="en"/>
                        <a:t>Classroom Observations of core instruction, prioritizing literacy blocks in elementary</a:t>
                      </a:r>
                      <a:endParaRPr/>
                    </a:p>
                  </a:txBody>
                  <a:tcPr marL="91425" marR="91425" marT="91425" marB="91425"/>
                </a:tc>
                <a:tc>
                  <a:txBody>
                    <a:bodyPr/>
                    <a:lstStyle/>
                    <a:p>
                      <a:pPr marL="457200" lvl="0" indent="-292100" algn="l" rtl="0">
                        <a:spcBef>
                          <a:spcPts val="0"/>
                        </a:spcBef>
                        <a:spcAft>
                          <a:spcPts val="0"/>
                        </a:spcAft>
                        <a:buClr>
                          <a:schemeClr val="dk1"/>
                        </a:buClr>
                        <a:buSzPts val="1000"/>
                        <a:buChar char="-"/>
                      </a:pPr>
                      <a:r>
                        <a:rPr lang="en" sz="1000">
                          <a:solidFill>
                            <a:schemeClr val="dk1"/>
                          </a:solidFill>
                        </a:rPr>
                        <a:t>Use of Transparent Classroom Observation Tool</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The focus of classroom observation will be on the learning environment, instructional moves and methods used to engage students, and what grade level instruction and academic rigor looks like in our unique school context.</a:t>
                      </a: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02"/>
          <p:cNvSpPr txBox="1">
            <a:spLocks noGrp="1"/>
          </p:cNvSpPr>
          <p:nvPr>
            <p:ph type="ctrTitle"/>
          </p:nvPr>
        </p:nvSpPr>
        <p:spPr>
          <a:xfrm>
            <a:off x="1006950" y="752975"/>
            <a:ext cx="71301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900"/>
              <a:t>TAPP Work Session</a:t>
            </a:r>
            <a:endParaRPr sz="6900"/>
          </a:p>
        </p:txBody>
      </p:sp>
      <p:sp>
        <p:nvSpPr>
          <p:cNvPr id="689" name="Google Shape;689;p102"/>
          <p:cNvSpPr txBox="1">
            <a:spLocks noGrp="1"/>
          </p:cNvSpPr>
          <p:nvPr>
            <p:ph type="subTitle" idx="1"/>
          </p:nvPr>
        </p:nvSpPr>
        <p:spPr>
          <a:xfrm>
            <a:off x="1192100" y="3039213"/>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3000"/>
              <a:t>from Root Causes to Systemic Change</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03"/>
          <p:cNvSpPr txBox="1">
            <a:spLocks noGrp="1"/>
          </p:cNvSpPr>
          <p:nvPr>
            <p:ph type="title"/>
          </p:nvPr>
        </p:nvSpPr>
        <p:spPr>
          <a:xfrm>
            <a:off x="423550" y="348575"/>
            <a:ext cx="3236400" cy="1252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2700"/>
              <a:t>Next Steps for our Equity Transformation Cycles</a:t>
            </a:r>
            <a:endParaRPr sz="2700"/>
          </a:p>
        </p:txBody>
      </p:sp>
      <p:sp>
        <p:nvSpPr>
          <p:cNvPr id="695" name="Google Shape;695;p103"/>
          <p:cNvSpPr txBox="1">
            <a:spLocks noGrp="1"/>
          </p:cNvSpPr>
          <p:nvPr>
            <p:ph type="body" idx="1"/>
          </p:nvPr>
        </p:nvSpPr>
        <p:spPr>
          <a:xfrm>
            <a:off x="4044841" y="584735"/>
            <a:ext cx="4629300" cy="3811200"/>
          </a:xfrm>
          <a:prstGeom prst="rect">
            <a:avLst/>
          </a:prstGeom>
        </p:spPr>
        <p:txBody>
          <a:bodyPr spcFirstLastPara="1" wrap="square" lIns="68575" tIns="34275" rIns="68575" bIns="34275" anchor="t" anchorCtr="0">
            <a:normAutofit lnSpcReduction="20000"/>
          </a:bodyPr>
          <a:lstStyle/>
          <a:p>
            <a:pPr marL="0" lvl="0" indent="0" algn="l" rtl="0">
              <a:spcBef>
                <a:spcPts val="0"/>
              </a:spcBef>
              <a:spcAft>
                <a:spcPts val="0"/>
              </a:spcAft>
              <a:buNone/>
            </a:pPr>
            <a:r>
              <a:rPr lang="en" sz="2100" b="1">
                <a:solidFill>
                  <a:schemeClr val="accent3"/>
                </a:solidFill>
              </a:rPr>
              <a:t>Readable Documents</a:t>
            </a:r>
            <a:endParaRPr sz="2100" b="1">
              <a:solidFill>
                <a:schemeClr val="accent3"/>
              </a:solidFill>
            </a:endParaRPr>
          </a:p>
          <a:p>
            <a:pPr marL="0" lvl="0" indent="0" algn="l" rtl="0">
              <a:lnSpc>
                <a:spcPct val="100000"/>
              </a:lnSpc>
              <a:spcBef>
                <a:spcPts val="0"/>
              </a:spcBef>
              <a:spcAft>
                <a:spcPts val="0"/>
              </a:spcAft>
              <a:buClr>
                <a:schemeClr val="dk1"/>
              </a:buClr>
              <a:buSzPts val="1100"/>
              <a:buFont typeface="Arial"/>
              <a:buNone/>
            </a:pPr>
            <a:r>
              <a:rPr lang="en" sz="2100" u="sng">
                <a:solidFill>
                  <a:schemeClr val="hlink"/>
                </a:solidFill>
                <a:hlinkClick r:id="rId3"/>
              </a:rPr>
              <a:t>Willamina Elementary School- WSD</a:t>
            </a:r>
            <a:endParaRPr sz="2100"/>
          </a:p>
          <a:p>
            <a:pPr marL="0" lvl="0" indent="0" algn="l" rtl="0">
              <a:lnSpc>
                <a:spcPct val="100000"/>
              </a:lnSpc>
              <a:spcBef>
                <a:spcPts val="0"/>
              </a:spcBef>
              <a:spcAft>
                <a:spcPts val="0"/>
              </a:spcAft>
              <a:buClr>
                <a:schemeClr val="dk1"/>
              </a:buClr>
              <a:buSzPts val="1100"/>
              <a:buFont typeface="Arial"/>
              <a:buNone/>
            </a:pPr>
            <a:r>
              <a:rPr lang="en" sz="2100" u="sng">
                <a:solidFill>
                  <a:schemeClr val="hlink"/>
                </a:solidFill>
                <a:hlinkClick r:id="rId4"/>
              </a:rPr>
              <a:t>Washington Elementary School - PSD</a:t>
            </a:r>
            <a:endParaRPr sz="2100"/>
          </a:p>
          <a:p>
            <a:pPr marL="0" lvl="0" indent="0" algn="l" rtl="0">
              <a:lnSpc>
                <a:spcPct val="100000"/>
              </a:lnSpc>
              <a:spcBef>
                <a:spcPts val="0"/>
              </a:spcBef>
              <a:spcAft>
                <a:spcPts val="0"/>
              </a:spcAft>
              <a:buClr>
                <a:schemeClr val="dk1"/>
              </a:buClr>
              <a:buSzPts val="1100"/>
              <a:buFont typeface="Arial"/>
              <a:buNone/>
            </a:pPr>
            <a:r>
              <a:rPr lang="en" sz="2100" u="sng">
                <a:solidFill>
                  <a:schemeClr val="hlink"/>
                </a:solidFill>
                <a:hlinkClick r:id="rId5"/>
              </a:rPr>
              <a:t>Sunridge Middle School - PSD</a:t>
            </a:r>
            <a:endParaRPr sz="2100"/>
          </a:p>
          <a:p>
            <a:pPr marL="0" lvl="0" indent="0" algn="l" rtl="0">
              <a:lnSpc>
                <a:spcPct val="100000"/>
              </a:lnSpc>
              <a:spcBef>
                <a:spcPts val="0"/>
              </a:spcBef>
              <a:spcAft>
                <a:spcPts val="0"/>
              </a:spcAft>
              <a:buClr>
                <a:schemeClr val="dk1"/>
              </a:buClr>
              <a:buSzPts val="1100"/>
              <a:buFont typeface="Arial"/>
              <a:buNone/>
            </a:pPr>
            <a:r>
              <a:rPr lang="en" sz="2100" u="sng">
                <a:solidFill>
                  <a:schemeClr val="hlink"/>
                </a:solidFill>
                <a:hlinkClick r:id="rId6"/>
              </a:rPr>
              <a:t>Lincoln County School District</a:t>
            </a:r>
            <a:endParaRPr sz="2100"/>
          </a:p>
          <a:p>
            <a:pPr marL="0" lvl="0" indent="0" algn="l" rtl="0">
              <a:lnSpc>
                <a:spcPct val="100000"/>
              </a:lnSpc>
              <a:spcBef>
                <a:spcPts val="0"/>
              </a:spcBef>
              <a:spcAft>
                <a:spcPts val="0"/>
              </a:spcAft>
              <a:buClr>
                <a:schemeClr val="dk1"/>
              </a:buClr>
              <a:buSzPts val="1100"/>
              <a:buFont typeface="Arial"/>
              <a:buNone/>
            </a:pPr>
            <a:r>
              <a:rPr lang="en" sz="2100" u="sng">
                <a:solidFill>
                  <a:schemeClr val="hlink"/>
                </a:solidFill>
                <a:hlinkClick r:id="rId7"/>
              </a:rPr>
              <a:t>Harney County School District 3</a:t>
            </a:r>
            <a:endParaRPr sz="2100"/>
          </a:p>
          <a:p>
            <a:pPr marL="0" lvl="0" indent="0" algn="l" rtl="0">
              <a:lnSpc>
                <a:spcPct val="100000"/>
              </a:lnSpc>
              <a:spcBef>
                <a:spcPts val="0"/>
              </a:spcBef>
              <a:spcAft>
                <a:spcPts val="0"/>
              </a:spcAft>
              <a:buClr>
                <a:schemeClr val="dk1"/>
              </a:buClr>
              <a:buSzPts val="1100"/>
              <a:buFont typeface="Arial"/>
              <a:buNone/>
            </a:pPr>
            <a:r>
              <a:rPr lang="en" sz="2100" u="sng">
                <a:solidFill>
                  <a:schemeClr val="hlink"/>
                </a:solidFill>
                <a:hlinkClick r:id="rId8"/>
              </a:rPr>
              <a:t>North Bend School District</a:t>
            </a:r>
            <a:endParaRPr sz="2100"/>
          </a:p>
          <a:p>
            <a:pPr marL="0" lvl="0" indent="0" algn="l" rtl="0">
              <a:spcBef>
                <a:spcPts val="0"/>
              </a:spcBef>
              <a:spcAft>
                <a:spcPts val="0"/>
              </a:spcAft>
              <a:buClr>
                <a:schemeClr val="dk1"/>
              </a:buClr>
              <a:buSzPts val="1100"/>
              <a:buFont typeface="Arial"/>
              <a:buNone/>
            </a:pPr>
            <a:endParaRPr sz="2100"/>
          </a:p>
          <a:p>
            <a:pPr marL="457200" lvl="0" indent="-361950" algn="l" rtl="0">
              <a:spcBef>
                <a:spcPts val="0"/>
              </a:spcBef>
              <a:spcAft>
                <a:spcPts val="0"/>
              </a:spcAft>
              <a:buSzPts val="2100"/>
              <a:buChar char="➔"/>
            </a:pPr>
            <a:r>
              <a:rPr lang="en" sz="2100"/>
              <a:t>All TAPP Family Advocates should complete their </a:t>
            </a:r>
            <a:r>
              <a:rPr lang="en" sz="2100" u="sng">
                <a:solidFill>
                  <a:schemeClr val="hlink"/>
                </a:solidFill>
                <a:hlinkClick r:id="rId9"/>
              </a:rPr>
              <a:t>Padlets</a:t>
            </a:r>
            <a:r>
              <a:rPr lang="en" sz="2100"/>
              <a:t> by Tuesday end of day. </a:t>
            </a:r>
            <a:endParaRPr sz="2100"/>
          </a:p>
          <a:p>
            <a:pPr marL="457200" lvl="0" indent="-342900" algn="l" rtl="0">
              <a:spcBef>
                <a:spcPts val="0"/>
              </a:spcBef>
              <a:spcAft>
                <a:spcPts val="0"/>
              </a:spcAft>
              <a:buSzPts val="1800"/>
              <a:buChar char="➔"/>
            </a:pPr>
            <a:r>
              <a:rPr lang="en" sz="2100"/>
              <a:t>Book Time to Meet with Stacy if needed, to help you think through your cycles using this link - </a:t>
            </a:r>
            <a:r>
              <a:rPr lang="en" sz="1100" b="1" u="sng">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Book time with STACY PARRISH * ODE</a:t>
            </a:r>
            <a:r>
              <a:rPr lang="en" sz="1050" u="sng">
                <a:solidFill>
                  <a:srgbClr val="0000FF"/>
                </a:solidFill>
                <a:latin typeface="Arial"/>
                <a:ea typeface="Arial"/>
                <a:cs typeface="Arial"/>
                <a:sym typeface="Arial"/>
                <a:hlinkClick r:id="rId10">
                  <a:extLst>
                    <a:ext uri="{A12FA001-AC4F-418D-AE19-62706E023703}">
                      <ahyp:hlinkClr xmlns:ahyp="http://schemas.microsoft.com/office/drawing/2018/hyperlinkcolor" val="tx"/>
                    </a:ext>
                  </a:extLst>
                </a:hlinkClick>
              </a:rPr>
              <a:t> </a:t>
            </a:r>
            <a:endParaRPr sz="1050" u="sng">
              <a:solidFill>
                <a:srgbClr val="0000FF"/>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2100"/>
          </a:p>
        </p:txBody>
      </p:sp>
      <p:pic>
        <p:nvPicPr>
          <p:cNvPr id="696" name="Google Shape;696;p103"/>
          <p:cNvPicPr preferRelativeResize="0"/>
          <p:nvPr/>
        </p:nvPicPr>
        <p:blipFill>
          <a:blip r:embed="rId11">
            <a:alphaModFix/>
          </a:blip>
          <a:stretch>
            <a:fillRect/>
          </a:stretch>
        </p:blipFill>
        <p:spPr>
          <a:xfrm>
            <a:off x="507325" y="1653249"/>
            <a:ext cx="2981473" cy="2244525"/>
          </a:xfrm>
          <a:prstGeom prst="rect">
            <a:avLst/>
          </a:prstGeom>
          <a:noFill/>
          <a:ln>
            <a:noFill/>
          </a:ln>
        </p:spPr>
      </p:pic>
      <p:sp>
        <p:nvSpPr>
          <p:cNvPr id="697" name="Google Shape;697;p103"/>
          <p:cNvSpPr txBox="1"/>
          <p:nvPr/>
        </p:nvSpPr>
        <p:spPr>
          <a:xfrm>
            <a:off x="399850" y="3950250"/>
            <a:ext cx="3283800" cy="636300"/>
          </a:xfrm>
          <a:prstGeom prst="rect">
            <a:avLst/>
          </a:prstGeom>
          <a:solidFill>
            <a:srgbClr val="E7F5F3"/>
          </a:solidFill>
          <a:ln>
            <a:noFill/>
          </a:ln>
        </p:spPr>
        <p:txBody>
          <a:bodyPr spcFirstLastPara="1" wrap="square" lIns="91425" tIns="91425" rIns="91425" bIns="91425" anchor="t" anchorCtr="0">
            <a:spAutoFit/>
          </a:bodyPr>
          <a:lstStyle/>
          <a:p>
            <a:pPr marL="0" lvl="0" indent="0" algn="l" rtl="0">
              <a:lnSpc>
                <a:spcPct val="133333"/>
              </a:lnSpc>
              <a:spcBef>
                <a:spcPts val="0"/>
              </a:spcBef>
              <a:spcAft>
                <a:spcPts val="0"/>
              </a:spcAft>
              <a:buNone/>
            </a:pPr>
            <a:r>
              <a:rPr lang="en" sz="800">
                <a:solidFill>
                  <a:srgbClr val="333333"/>
                </a:solidFill>
              </a:rPr>
              <a:t>More than 300 students, family members, and educators travelled to a traditional gathering spot on the Umatilla Indian Reservation on May 8. | Photo contributed by Erika Wilson.</a:t>
            </a:r>
            <a:endParaRPr sz="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6"/>
          <p:cNvSpPr txBox="1">
            <a:spLocks noGrp="1"/>
          </p:cNvSpPr>
          <p:nvPr>
            <p:ph type="title"/>
          </p:nvPr>
        </p:nvSpPr>
        <p:spPr>
          <a:xfrm>
            <a:off x="509581" y="630731"/>
            <a:ext cx="2949000" cy="15591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200"/>
              <a:t>TAPP February Monthly Meeting Agenda</a:t>
            </a:r>
            <a:endParaRPr sz="3200"/>
          </a:p>
        </p:txBody>
      </p:sp>
      <p:sp>
        <p:nvSpPr>
          <p:cNvPr id="570" name="Google Shape;570;p86"/>
          <p:cNvSpPr txBox="1">
            <a:spLocks noGrp="1"/>
          </p:cNvSpPr>
          <p:nvPr>
            <p:ph type="sldNum" idx="12"/>
          </p:nvPr>
        </p:nvSpPr>
        <p:spPr>
          <a:xfrm>
            <a:off x="7196963" y="4579784"/>
            <a:ext cx="1626300" cy="205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pic>
        <p:nvPicPr>
          <p:cNvPr id="571" name="Google Shape;571;p86"/>
          <p:cNvPicPr preferRelativeResize="0"/>
          <p:nvPr/>
        </p:nvPicPr>
        <p:blipFill>
          <a:blip r:embed="rId3">
            <a:alphaModFix/>
          </a:blip>
          <a:stretch>
            <a:fillRect/>
          </a:stretch>
        </p:blipFill>
        <p:spPr>
          <a:xfrm>
            <a:off x="643575" y="2406469"/>
            <a:ext cx="2598673" cy="1894275"/>
          </a:xfrm>
          <a:prstGeom prst="rect">
            <a:avLst/>
          </a:prstGeom>
          <a:noFill/>
          <a:ln>
            <a:noFill/>
          </a:ln>
        </p:spPr>
      </p:pic>
      <p:pic>
        <p:nvPicPr>
          <p:cNvPr id="572" name="Google Shape;572;p86"/>
          <p:cNvPicPr preferRelativeResize="0"/>
          <p:nvPr/>
        </p:nvPicPr>
        <p:blipFill>
          <a:blip r:embed="rId4">
            <a:alphaModFix/>
          </a:blip>
          <a:stretch>
            <a:fillRect/>
          </a:stretch>
        </p:blipFill>
        <p:spPr>
          <a:xfrm>
            <a:off x="4223306" y="304800"/>
            <a:ext cx="4184027" cy="42749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4"/>
          <p:cNvSpPr txBox="1">
            <a:spLocks noGrp="1"/>
          </p:cNvSpPr>
          <p:nvPr>
            <p:ph type="title"/>
          </p:nvPr>
        </p:nvSpPr>
        <p:spPr>
          <a:xfrm>
            <a:off x="537882" y="3254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Build Coherence: Focus, Holism, and Well-Being</a:t>
            </a:r>
            <a:endParaRPr/>
          </a:p>
        </p:txBody>
      </p:sp>
      <p:sp>
        <p:nvSpPr>
          <p:cNvPr id="703" name="Google Shape;703;p104"/>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Chapter 6 asks a central question, “</a:t>
            </a:r>
            <a:r>
              <a:rPr lang="en" i="1"/>
              <a:t>How do you bring an entire school or system toward a pedagogy of voice” </a:t>
            </a:r>
            <a:r>
              <a:rPr lang="en"/>
              <a:t>(defined as shifting the locus of control and power to the student, i.e. “street data” and the elevation of their voices and experiences) and states that a missing link in transformation efforts is what Fullan and Quinn call a “focusing direction” to ensure coherence. </a:t>
            </a:r>
            <a:endParaRPr/>
          </a:p>
          <a:p>
            <a:pPr marL="0" lvl="0" indent="0" algn="l" rtl="0">
              <a:spcBef>
                <a:spcPts val="800"/>
              </a:spcBef>
              <a:spcAft>
                <a:spcPts val="0"/>
              </a:spcAft>
              <a:buNone/>
            </a:pPr>
            <a:r>
              <a:rPr lang="en"/>
              <a:t>Coherence, here, is defined as “a shared depth of understanding about the purpose and nature of this work…in the minds and actions, individually and especially collectively.” (p. 122-123)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05"/>
          <p:cNvSpPr txBox="1">
            <a:spLocks noGrp="1"/>
          </p:cNvSpPr>
          <p:nvPr>
            <p:ph type="title"/>
          </p:nvPr>
        </p:nvSpPr>
        <p:spPr>
          <a:xfrm>
            <a:off x="537882" y="3254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
              <a:t>Build Coherence: Focus, Holism, and Well-Being</a:t>
            </a:r>
            <a:endParaRPr/>
          </a:p>
        </p:txBody>
      </p:sp>
      <p:sp>
        <p:nvSpPr>
          <p:cNvPr id="709" name="Google Shape;709;p105"/>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None/>
            </a:pPr>
            <a:r>
              <a:rPr lang="en" b="1">
                <a:solidFill>
                  <a:schemeClr val="accent3"/>
                </a:solidFill>
              </a:rPr>
              <a:t>Coherence</a:t>
            </a:r>
            <a:r>
              <a:rPr lang="en"/>
              <a:t>, engendered over time through board stakeholder engagement, offers an antidote to program-itis, that phenomenon whereby layer upon layer of underfunded mandates are piled on teachers as demands to personalize learning for an increasingly diverse student body mount (Berry 2020). By investing in human conversation around the purpose and nature of the work, we accomplish a few crucial things:</a:t>
            </a:r>
            <a:endParaRPr/>
          </a:p>
          <a:p>
            <a:pPr marL="0" lvl="0" indent="0" algn="l" rtl="0">
              <a:spcBef>
                <a:spcPts val="800"/>
              </a:spcBef>
              <a:spcAft>
                <a:spcPts val="0"/>
              </a:spcAft>
              <a:buNone/>
            </a:pPr>
            <a:r>
              <a:rPr lang="en" b="1">
                <a:solidFill>
                  <a:schemeClr val="accent2"/>
                </a:solidFill>
              </a:rPr>
              <a:t>Focus:</a:t>
            </a:r>
            <a:r>
              <a:rPr lang="en"/>
              <a:t> The ability to know where we are going as a community and reinforce it consistently through our messages. (Less is more: focus is everything)</a:t>
            </a:r>
            <a:endParaRPr/>
          </a:p>
          <a:p>
            <a:pPr marL="0" lvl="0" indent="0" algn="l" rtl="0">
              <a:spcBef>
                <a:spcPts val="800"/>
              </a:spcBef>
              <a:spcAft>
                <a:spcPts val="0"/>
              </a:spcAft>
              <a:buNone/>
            </a:pPr>
            <a:r>
              <a:rPr lang="en" b="1">
                <a:solidFill>
                  <a:schemeClr val="accent5"/>
                </a:solidFill>
              </a:rPr>
              <a:t>Holism:</a:t>
            </a:r>
            <a:r>
              <a:rPr lang="en"/>
              <a:t> A tenet of Indigenous epistemology, holism helps us account for the whole of the system and the individual learner - the emotional, spiritual, physical, intellectual, and cultural dimensions - rather than fragment people into parts.</a:t>
            </a:r>
            <a:endParaRPr/>
          </a:p>
          <a:p>
            <a:pPr marL="0" lvl="0" indent="0" algn="l" rtl="0">
              <a:spcBef>
                <a:spcPts val="800"/>
              </a:spcBef>
              <a:spcAft>
                <a:spcPts val="0"/>
              </a:spcAft>
              <a:buNone/>
            </a:pPr>
            <a:r>
              <a:rPr lang="en" b="1">
                <a:solidFill>
                  <a:schemeClr val="accent1"/>
                </a:solidFill>
              </a:rPr>
              <a:t>Well-Being:</a:t>
            </a:r>
            <a:r>
              <a:rPr lang="en"/>
              <a:t> An </a:t>
            </a:r>
            <a:r>
              <a:rPr lang="en" i="1"/>
              <a:t>experience</a:t>
            </a:r>
            <a:r>
              <a:rPr lang="en"/>
              <a:t> of holism as integration of mind, body, spirit, and identity.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06"/>
          <p:cNvSpPr txBox="1">
            <a:spLocks noGrp="1"/>
          </p:cNvSpPr>
          <p:nvPr>
            <p:ph type="body" idx="1"/>
          </p:nvPr>
        </p:nvSpPr>
        <p:spPr>
          <a:xfrm>
            <a:off x="3939875" y="409775"/>
            <a:ext cx="4629300" cy="2406900"/>
          </a:xfrm>
          <a:prstGeom prst="rect">
            <a:avLst/>
          </a:prstGeom>
          <a:solidFill>
            <a:srgbClr val="EAD1DC"/>
          </a:solidFill>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1300"/>
              <a:t>By investing in human conversation around the purpose and nature of the work, we accomplish a few crucial things:</a:t>
            </a:r>
            <a:endParaRPr sz="1300"/>
          </a:p>
          <a:p>
            <a:pPr marL="0" lvl="0" indent="0" algn="l" rtl="0">
              <a:spcBef>
                <a:spcPts val="800"/>
              </a:spcBef>
              <a:spcAft>
                <a:spcPts val="0"/>
              </a:spcAft>
              <a:buClr>
                <a:schemeClr val="dk1"/>
              </a:buClr>
              <a:buSzPts val="1100"/>
              <a:buFont typeface="Arial"/>
              <a:buNone/>
            </a:pPr>
            <a:r>
              <a:rPr lang="en" sz="1300" b="1">
                <a:solidFill>
                  <a:schemeClr val="accent2"/>
                </a:solidFill>
              </a:rPr>
              <a:t>Focus:</a:t>
            </a:r>
            <a:r>
              <a:rPr lang="en" sz="1300"/>
              <a:t> The ability to know where we are going as a community and reinforce it consistently through our messages. (Less is more: focus is everything)</a:t>
            </a:r>
            <a:endParaRPr sz="1300"/>
          </a:p>
          <a:p>
            <a:pPr marL="0" lvl="0" indent="0" algn="l" rtl="0">
              <a:spcBef>
                <a:spcPts val="800"/>
              </a:spcBef>
              <a:spcAft>
                <a:spcPts val="0"/>
              </a:spcAft>
              <a:buClr>
                <a:schemeClr val="dk1"/>
              </a:buClr>
              <a:buSzPts val="1100"/>
              <a:buFont typeface="Arial"/>
              <a:buNone/>
            </a:pPr>
            <a:r>
              <a:rPr lang="en" sz="1300" b="1">
                <a:solidFill>
                  <a:schemeClr val="accent5"/>
                </a:solidFill>
              </a:rPr>
              <a:t>Holism:</a:t>
            </a:r>
            <a:r>
              <a:rPr lang="en" sz="1300"/>
              <a:t> A tenet of Indigenous epistemology, holism helps us account for the whole of the system and the individual learner - the emotional, spiritual, physical, intellectual, and cultural dimensions - rather than fragment people into parts.</a:t>
            </a:r>
            <a:endParaRPr sz="1300"/>
          </a:p>
          <a:p>
            <a:pPr marL="0" lvl="0" indent="0" algn="l" rtl="0">
              <a:spcBef>
                <a:spcPts val="800"/>
              </a:spcBef>
              <a:spcAft>
                <a:spcPts val="0"/>
              </a:spcAft>
              <a:buClr>
                <a:schemeClr val="dk1"/>
              </a:buClr>
              <a:buSzPts val="1100"/>
              <a:buFont typeface="Arial"/>
              <a:buNone/>
            </a:pPr>
            <a:r>
              <a:rPr lang="en" sz="1300" b="1">
                <a:solidFill>
                  <a:schemeClr val="accent1"/>
                </a:solidFill>
              </a:rPr>
              <a:t>Well-Being:</a:t>
            </a:r>
            <a:r>
              <a:rPr lang="en" sz="1300"/>
              <a:t> An </a:t>
            </a:r>
            <a:r>
              <a:rPr lang="en" sz="1300" i="1"/>
              <a:t>experience</a:t>
            </a:r>
            <a:r>
              <a:rPr lang="en" sz="1300"/>
              <a:t> of holism as integration of mind, body, spirit, and identity.</a:t>
            </a:r>
            <a:endParaRPr sz="1300"/>
          </a:p>
        </p:txBody>
      </p:sp>
      <p:sp>
        <p:nvSpPr>
          <p:cNvPr id="715" name="Google Shape;715;p106"/>
          <p:cNvSpPr txBox="1">
            <a:spLocks noGrp="1"/>
          </p:cNvSpPr>
          <p:nvPr>
            <p:ph type="title"/>
          </p:nvPr>
        </p:nvSpPr>
        <p:spPr>
          <a:xfrm>
            <a:off x="476658" y="674259"/>
            <a:ext cx="2949000" cy="1897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sz="2600"/>
              <a:t>Embracing Vulnerability - Sharing Out on our Equity Transformation Cycles</a:t>
            </a:r>
            <a:endParaRPr sz="2600"/>
          </a:p>
        </p:txBody>
      </p:sp>
      <p:pic>
        <p:nvPicPr>
          <p:cNvPr id="716" name="Google Shape;716;p106"/>
          <p:cNvPicPr preferRelativeResize="0"/>
          <p:nvPr/>
        </p:nvPicPr>
        <p:blipFill>
          <a:blip r:embed="rId3">
            <a:alphaModFix/>
          </a:blip>
          <a:stretch>
            <a:fillRect/>
          </a:stretch>
        </p:blipFill>
        <p:spPr>
          <a:xfrm>
            <a:off x="397300" y="2358746"/>
            <a:ext cx="3014175" cy="1948025"/>
          </a:xfrm>
          <a:prstGeom prst="rect">
            <a:avLst/>
          </a:prstGeom>
          <a:noFill/>
          <a:ln>
            <a:noFill/>
          </a:ln>
        </p:spPr>
      </p:pic>
      <p:sp>
        <p:nvSpPr>
          <p:cNvPr id="717" name="Google Shape;717;p106"/>
          <p:cNvSpPr txBox="1"/>
          <p:nvPr/>
        </p:nvSpPr>
        <p:spPr>
          <a:xfrm>
            <a:off x="4015175" y="2965375"/>
            <a:ext cx="4478700" cy="1854600"/>
          </a:xfrm>
          <a:prstGeom prst="rect">
            <a:avLst/>
          </a:prstGeom>
          <a:noFill/>
          <a:ln w="28575" cap="flat" cmpd="sng">
            <a:solidFill>
              <a:schemeClr val="dk2"/>
            </a:solidFill>
            <a:prstDash val="dot"/>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Hearing from each of you, share out the ways in which you have conveyed the purpose and nature of the Equity Transformation Cycle to others.</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Share out some initial “wins” on beginning your cycles.</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721"/>
        <p:cNvGrpSpPr/>
        <p:nvPr/>
      </p:nvGrpSpPr>
      <p:grpSpPr>
        <a:xfrm>
          <a:off x="0" y="0"/>
          <a:ext cx="0" cy="0"/>
          <a:chOff x="0" y="0"/>
          <a:chExt cx="0" cy="0"/>
        </a:xfrm>
      </p:grpSpPr>
      <p:sp>
        <p:nvSpPr>
          <p:cNvPr id="722" name="Google Shape;722;p10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Grounding Our Conversation</a:t>
            </a:r>
            <a:endParaRPr/>
          </a:p>
        </p:txBody>
      </p:sp>
      <p:sp>
        <p:nvSpPr>
          <p:cNvPr id="723" name="Google Shape;723;p107"/>
          <p:cNvSpPr txBox="1">
            <a:spLocks noGrp="1"/>
          </p:cNvSpPr>
          <p:nvPr>
            <p:ph type="body" idx="1"/>
          </p:nvPr>
        </p:nvSpPr>
        <p:spPr>
          <a:xfrm>
            <a:off x="463625" y="1369225"/>
            <a:ext cx="81627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Chapter 5 talks about the concept of “Toward a Pedagogy of Voice.” It is described as -</a:t>
            </a:r>
            <a:endParaRPr/>
          </a:p>
          <a:p>
            <a:pPr marL="0" lvl="0" indent="0" algn="l" rtl="0">
              <a:spcBef>
                <a:spcPts val="800"/>
              </a:spcBef>
              <a:spcAft>
                <a:spcPts val="0"/>
              </a:spcAft>
              <a:buNone/>
            </a:pPr>
            <a:r>
              <a:rPr lang="en" b="1">
                <a:solidFill>
                  <a:schemeClr val="accent2"/>
                </a:solidFill>
              </a:rPr>
              <a:t>Critical pedagogy</a:t>
            </a:r>
            <a:r>
              <a:rPr lang="en"/>
              <a:t>, a teaching approach popularized by Paolo Freire, helps students question and challenge the status quo, develop habits of mind that go beneath surface meaning, uncover root causes of oppression, engage in deep thinking, and create counter narratives about their lived experiences. It is a practice that cultivates critical consciousness in students whose voices and ideas have been marginalized.</a:t>
            </a:r>
            <a:endParaRPr/>
          </a:p>
          <a:p>
            <a:pPr marL="0" lvl="0" indent="0" algn="l" rtl="0">
              <a:spcBef>
                <a:spcPts val="800"/>
              </a:spcBef>
              <a:spcAft>
                <a:spcPts val="0"/>
              </a:spcAft>
              <a:buNone/>
            </a:pPr>
            <a:r>
              <a:rPr lang="en" b="1">
                <a:solidFill>
                  <a:schemeClr val="accent3"/>
                </a:solidFill>
              </a:rPr>
              <a:t>Culturally responsive education </a:t>
            </a:r>
            <a:r>
              <a:rPr lang="en"/>
              <a:t>invokes a pedagogy that recognizes the importance of including students’ cultural references in all aspects of instruction and calls for a deep cognitive engagement of learners whose cultures and experiences have been relegated to the margins (Ladson-Billings, 1994).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727"/>
        <p:cNvGrpSpPr/>
        <p:nvPr/>
      </p:nvGrpSpPr>
      <p:grpSpPr>
        <a:xfrm>
          <a:off x="0" y="0"/>
          <a:ext cx="0" cy="0"/>
          <a:chOff x="0" y="0"/>
          <a:chExt cx="0" cy="0"/>
        </a:xfrm>
      </p:grpSpPr>
      <p:sp>
        <p:nvSpPr>
          <p:cNvPr id="728" name="Google Shape;728;p108"/>
          <p:cNvSpPr txBox="1">
            <a:spLocks noGrp="1"/>
          </p:cNvSpPr>
          <p:nvPr>
            <p:ph type="title"/>
          </p:nvPr>
        </p:nvSpPr>
        <p:spPr>
          <a:xfrm>
            <a:off x="537882" y="3254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Grounding Our Conversation</a:t>
            </a:r>
            <a:endParaRPr/>
          </a:p>
        </p:txBody>
      </p:sp>
      <p:sp>
        <p:nvSpPr>
          <p:cNvPr id="729" name="Google Shape;729;p108"/>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2"/>
                </a:solidFill>
              </a:rPr>
              <a:t>A pedagogy of voice </a:t>
            </a:r>
            <a:r>
              <a:rPr lang="en"/>
              <a:t>emerges at the intersection of critical pedagogy and culturally responsive education, offering an instructional technology and way of being that shifts the locus of learning and power to the student. </a:t>
            </a:r>
            <a:endParaRPr/>
          </a:p>
          <a:p>
            <a:pPr marL="0" lvl="0" indent="0" algn="l" rtl="0">
              <a:spcBef>
                <a:spcPts val="800"/>
              </a:spcBef>
              <a:spcAft>
                <a:spcPts val="0"/>
              </a:spcAft>
              <a:buNone/>
            </a:pPr>
            <a:r>
              <a:rPr lang="en"/>
              <a:t>A pedagogy of voice transcends numbers and metrics to create street-level learning experiences that foster healing, cognitive growth, and agency. </a:t>
            </a:r>
            <a:r>
              <a:rPr lang="en" b="1"/>
              <a:t>It centers street data through dynamic student dialogue and rich student work, and it </a:t>
            </a:r>
            <a:r>
              <a:rPr lang="en" b="1" i="1"/>
              <a:t>de</a:t>
            </a:r>
            <a:r>
              <a:rPr lang="en" b="1"/>
              <a:t>centers compliance, grading, the quest for “answers”, competition, and all the other features of dominant classroom culture that uphold the testing-industrial complex.</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109"/>
          <p:cNvPicPr preferRelativeResize="0"/>
          <p:nvPr/>
        </p:nvPicPr>
        <p:blipFill>
          <a:blip r:embed="rId3">
            <a:alphaModFix/>
          </a:blip>
          <a:stretch>
            <a:fillRect/>
          </a:stretch>
        </p:blipFill>
        <p:spPr>
          <a:xfrm>
            <a:off x="2646650" y="117675"/>
            <a:ext cx="6441326" cy="4803575"/>
          </a:xfrm>
          <a:prstGeom prst="rect">
            <a:avLst/>
          </a:prstGeom>
          <a:noFill/>
          <a:ln>
            <a:noFill/>
          </a:ln>
        </p:spPr>
      </p:pic>
      <p:sp>
        <p:nvSpPr>
          <p:cNvPr id="735" name="Google Shape;735;p109"/>
          <p:cNvSpPr txBox="1"/>
          <p:nvPr/>
        </p:nvSpPr>
        <p:spPr>
          <a:xfrm>
            <a:off x="224125" y="903750"/>
            <a:ext cx="2382000" cy="1668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Always keep this list nearby, so you avoid falling into these Traps and Tropes and can remain committed to systemic change. P. 32-33</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110"/>
          <p:cNvSpPr txBox="1">
            <a:spLocks noGrp="1"/>
          </p:cNvSpPr>
          <p:nvPr>
            <p:ph type="body" idx="1"/>
          </p:nvPr>
        </p:nvSpPr>
        <p:spPr>
          <a:xfrm>
            <a:off x="3936316" y="305210"/>
            <a:ext cx="4629300" cy="3811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1300">
                <a:latin typeface="Arial"/>
                <a:ea typeface="Arial"/>
                <a:cs typeface="Arial"/>
                <a:sym typeface="Arial"/>
              </a:rPr>
              <a:t>Key Resources and Documents</a:t>
            </a:r>
            <a:endParaRPr sz="1300">
              <a:latin typeface="Arial"/>
              <a:ea typeface="Arial"/>
              <a:cs typeface="Arial"/>
              <a:sym typeface="Arial"/>
            </a:endParaRPr>
          </a:p>
          <a:p>
            <a:pPr marL="0" lvl="0" indent="0" algn="l" rtl="0">
              <a:spcBef>
                <a:spcPts val="800"/>
              </a:spcBef>
              <a:spcAft>
                <a:spcPts val="0"/>
              </a:spcAft>
              <a:buNone/>
            </a:pPr>
            <a:r>
              <a:rPr lang="en" sz="1300" u="sng">
                <a:solidFill>
                  <a:schemeClr val="hlink"/>
                </a:solidFill>
                <a:latin typeface="Arial"/>
                <a:ea typeface="Arial"/>
                <a:cs typeface="Arial"/>
                <a:sym typeface="Arial"/>
                <a:hlinkClick r:id="rId3"/>
              </a:rPr>
              <a:t>2024-2025 TAPP Districts’ Dashboard</a:t>
            </a:r>
            <a:endParaRPr sz="1300">
              <a:latin typeface="Arial"/>
              <a:ea typeface="Arial"/>
              <a:cs typeface="Arial"/>
              <a:sym typeface="Arial"/>
            </a:endParaRPr>
          </a:p>
          <a:p>
            <a:pPr marL="0" lvl="0" indent="0" algn="l" rtl="0">
              <a:spcBef>
                <a:spcPts val="800"/>
              </a:spcBef>
              <a:spcAft>
                <a:spcPts val="0"/>
              </a:spcAft>
              <a:buNone/>
            </a:pPr>
            <a:r>
              <a:rPr lang="en" sz="1300" u="sng">
                <a:solidFill>
                  <a:schemeClr val="hlink"/>
                </a:solidFill>
                <a:latin typeface="Arial"/>
                <a:ea typeface="Arial"/>
                <a:cs typeface="Arial"/>
                <a:sym typeface="Arial"/>
                <a:hlinkClick r:id="rId4"/>
              </a:rPr>
              <a:t>Dashboard Orientation Video - 11 minutes</a:t>
            </a:r>
            <a:endParaRPr sz="1300">
              <a:latin typeface="Arial"/>
              <a:ea typeface="Arial"/>
              <a:cs typeface="Arial"/>
              <a:sym typeface="Arial"/>
            </a:endParaRPr>
          </a:p>
          <a:p>
            <a:pPr marL="0" lvl="0" indent="0" algn="l" rtl="0">
              <a:spcBef>
                <a:spcPts val="800"/>
              </a:spcBef>
              <a:spcAft>
                <a:spcPts val="0"/>
              </a:spcAft>
              <a:buNone/>
            </a:pPr>
            <a:r>
              <a:rPr lang="en" sz="1300" u="sng">
                <a:solidFill>
                  <a:schemeClr val="hlink"/>
                </a:solidFill>
                <a:latin typeface="Arial"/>
                <a:ea typeface="Arial"/>
                <a:cs typeface="Arial"/>
                <a:sym typeface="Arial"/>
                <a:hlinkClick r:id="rId5"/>
              </a:rPr>
              <a:t>TAPP Shared Folder</a:t>
            </a:r>
            <a:endParaRPr sz="1300">
              <a:latin typeface="Arial"/>
              <a:ea typeface="Arial"/>
              <a:cs typeface="Arial"/>
              <a:sym typeface="Arial"/>
            </a:endParaRPr>
          </a:p>
          <a:p>
            <a:pPr marL="0" lvl="0" indent="0" algn="l" rtl="0">
              <a:spcBef>
                <a:spcPts val="800"/>
              </a:spcBef>
              <a:spcAft>
                <a:spcPts val="0"/>
              </a:spcAft>
              <a:buNone/>
            </a:pPr>
            <a:endParaRPr sz="1300">
              <a:latin typeface="Arial"/>
              <a:ea typeface="Arial"/>
              <a:cs typeface="Arial"/>
              <a:sym typeface="Arial"/>
            </a:endParaRPr>
          </a:p>
          <a:p>
            <a:pPr marL="0" lvl="0" indent="0" algn="l" rtl="0">
              <a:lnSpc>
                <a:spcPct val="115000"/>
              </a:lnSpc>
              <a:spcBef>
                <a:spcPts val="0"/>
              </a:spcBef>
              <a:spcAft>
                <a:spcPts val="0"/>
              </a:spcAft>
              <a:buNone/>
            </a:pPr>
            <a:r>
              <a:rPr lang="en" sz="1300" u="sng">
                <a:solidFill>
                  <a:schemeClr val="hlink"/>
                </a:solidFill>
                <a:latin typeface="Arial"/>
                <a:ea typeface="Arial"/>
                <a:cs typeface="Arial"/>
                <a:sym typeface="Arial"/>
                <a:hlinkClick r:id="rId6"/>
              </a:rPr>
              <a:t>TAPP Program Promising and Best Practices</a:t>
            </a:r>
            <a:r>
              <a:rPr lang="en" sz="1300">
                <a:latin typeface="Arial"/>
                <a:ea typeface="Arial"/>
                <a:cs typeface="Arial"/>
                <a:sym typeface="Arial"/>
              </a:rPr>
              <a:t> – This document underwent a comprehensive revision this summer. It is important to revisit this document individually and as a team. There are four key section</a:t>
            </a:r>
            <a:r>
              <a:rPr lang="en" sz="1200">
                <a:latin typeface="Arial"/>
                <a:ea typeface="Arial"/>
                <a:cs typeface="Arial"/>
                <a:sym typeface="Arial"/>
              </a:rPr>
              <a:t>s to the document –</a:t>
            </a:r>
            <a:endParaRPr sz="1200">
              <a:latin typeface="Arial"/>
              <a:ea typeface="Arial"/>
              <a:cs typeface="Arial"/>
              <a:sym typeface="Arial"/>
            </a:endParaRPr>
          </a:p>
          <a:p>
            <a:pPr marL="457200" lvl="0" indent="-304800" algn="l" rtl="0">
              <a:lnSpc>
                <a:spcPct val="115000"/>
              </a:lnSpc>
              <a:spcBef>
                <a:spcPts val="1200"/>
              </a:spcBef>
              <a:spcAft>
                <a:spcPts val="0"/>
              </a:spcAft>
              <a:buSzPts val="1200"/>
              <a:buFont typeface="Arial"/>
              <a:buChar char="•"/>
            </a:pPr>
            <a:r>
              <a:rPr lang="en" sz="1200" u="sng">
                <a:solidFill>
                  <a:schemeClr val="hlink"/>
                </a:solidFill>
                <a:latin typeface="Arial"/>
                <a:ea typeface="Arial"/>
                <a:cs typeface="Arial"/>
                <a:sym typeface="Arial"/>
                <a:hlinkClick r:id="rId7"/>
              </a:rPr>
              <a:t>SECTION I.</a:t>
            </a:r>
            <a:r>
              <a:rPr lang="en" sz="1200">
                <a:latin typeface="Arial"/>
                <a:ea typeface="Arial"/>
                <a:cs typeface="Arial"/>
                <a:sym typeface="Arial"/>
              </a:rPr>
              <a:t> General TAPP Grant Execution - Lessons Learned</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a:solidFill>
                  <a:schemeClr val="hlink"/>
                </a:solidFill>
                <a:latin typeface="Arial"/>
                <a:ea typeface="Arial"/>
                <a:cs typeface="Arial"/>
                <a:sym typeface="Arial"/>
                <a:hlinkClick r:id="rId8"/>
              </a:rPr>
              <a:t>SECTION II.</a:t>
            </a:r>
            <a:r>
              <a:rPr lang="en" sz="1200">
                <a:latin typeface="Arial"/>
                <a:ea typeface="Arial"/>
                <a:cs typeface="Arial"/>
                <a:sym typeface="Arial"/>
              </a:rPr>
              <a:t> Setting the TAPP Family Advocate Up for Success</a:t>
            </a:r>
            <a:r>
              <a:rPr lang="en" sz="1200">
                <a:uFill>
                  <a:noFill/>
                </a:uFill>
                <a:latin typeface="Arial"/>
                <a:ea typeface="Arial"/>
                <a:cs typeface="Arial"/>
                <a:sym typeface="Arial"/>
                <a:hlinkClick r:id="rId9"/>
              </a:rPr>
              <a:t> </a:t>
            </a:r>
            <a:r>
              <a:rPr lang="en" sz="1200" u="sng">
                <a:solidFill>
                  <a:schemeClr val="hlink"/>
                </a:solidFill>
                <a:latin typeface="Arial"/>
                <a:ea typeface="Arial"/>
                <a:cs typeface="Arial"/>
                <a:sym typeface="Arial"/>
                <a:hlinkClick r:id="rId9"/>
              </a:rPr>
              <a:t>NEW Advocate? START HERE</a:t>
            </a:r>
            <a:r>
              <a:rPr lang="en" sz="1200">
                <a:latin typeface="Arial"/>
                <a:ea typeface="Arial"/>
                <a:cs typeface="Arial"/>
                <a:sym typeface="Arial"/>
              </a:rPr>
              <a:t>!</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a:solidFill>
                  <a:schemeClr val="hlink"/>
                </a:solidFill>
                <a:latin typeface="Arial"/>
                <a:ea typeface="Arial"/>
                <a:cs typeface="Arial"/>
                <a:sym typeface="Arial"/>
                <a:hlinkClick r:id="rId10"/>
              </a:rPr>
              <a:t>SECTION III</a:t>
            </a:r>
            <a:r>
              <a:rPr lang="en" sz="1200">
                <a:latin typeface="Arial"/>
                <a:ea typeface="Arial"/>
                <a:cs typeface="Arial"/>
                <a:sym typeface="Arial"/>
              </a:rPr>
              <a:t>. Foundational Supports for AI/AN Students that Lead to Positive Conditions for Learning (Includes a self-assessment to utilize with school teams!)</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u="sng">
                <a:solidFill>
                  <a:schemeClr val="hlink"/>
                </a:solidFill>
                <a:latin typeface="Arial"/>
                <a:ea typeface="Arial"/>
                <a:cs typeface="Arial"/>
                <a:sym typeface="Arial"/>
                <a:hlinkClick r:id="rId11"/>
              </a:rPr>
              <a:t>SECTION IV.</a:t>
            </a:r>
            <a:r>
              <a:rPr lang="en" sz="1200">
                <a:latin typeface="Arial"/>
                <a:ea typeface="Arial"/>
                <a:cs typeface="Arial"/>
                <a:sym typeface="Arial"/>
              </a:rPr>
              <a:t> Culturally Responsive Tiered Attendance Systems (also includes a self-assessment to utilize with school teams!)</a:t>
            </a:r>
            <a:endParaRPr sz="1200">
              <a:latin typeface="Arial"/>
              <a:ea typeface="Arial"/>
              <a:cs typeface="Arial"/>
              <a:sym typeface="Arial"/>
            </a:endParaRPr>
          </a:p>
        </p:txBody>
      </p:sp>
      <p:sp>
        <p:nvSpPr>
          <p:cNvPr id="742" name="Google Shape;742;p110"/>
          <p:cNvSpPr txBox="1">
            <a:spLocks noGrp="1"/>
          </p:cNvSpPr>
          <p:nvPr>
            <p:ph type="title"/>
          </p:nvPr>
        </p:nvSpPr>
        <p:spPr>
          <a:xfrm>
            <a:off x="537883" y="584734"/>
            <a:ext cx="2949000" cy="18942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2024-2025 TAPP Districts’ Dashboard</a:t>
            </a:r>
            <a:endParaRPr/>
          </a:p>
        </p:txBody>
      </p:sp>
      <p:sp>
        <p:nvSpPr>
          <p:cNvPr id="743" name="Google Shape;743;p11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pic>
        <p:nvPicPr>
          <p:cNvPr id="744" name="Google Shape;744;p110"/>
          <p:cNvPicPr preferRelativeResize="0"/>
          <p:nvPr/>
        </p:nvPicPr>
        <p:blipFill>
          <a:blip r:embed="rId12">
            <a:alphaModFix/>
          </a:blip>
          <a:stretch>
            <a:fillRect/>
          </a:stretch>
        </p:blipFill>
        <p:spPr>
          <a:xfrm>
            <a:off x="696937" y="2301438"/>
            <a:ext cx="2602993" cy="18974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4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41">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41">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1">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41">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41">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41">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1">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41">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41">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41">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41">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41">
                                            <p:txEl>
                                              <p:pRg st="1" end="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41">
                                            <p:txEl>
                                              <p:pRg st="2" end="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741">
                                            <p:txEl>
                                              <p:pRg st="3" end="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41">
                                            <p:txEl>
                                              <p:pRg st="4" end="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41">
                                            <p:txEl>
                                              <p:pRg st="5" end="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41">
                                            <p:txEl>
                                              <p:pRg st="6" end="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741">
                                            <p:txEl>
                                              <p:pRg st="7" end="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741">
                                            <p:txEl>
                                              <p:pRg st="8" end="8"/>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741">
                                            <p:txEl>
                                              <p:pRg st="9" end="9"/>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41">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741">
                                            <p:txEl>
                                              <p:pRg st="1" end="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741">
                                            <p:txEl>
                                              <p:pRg st="2" end="2"/>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741">
                                            <p:txEl>
                                              <p:pRg st="3" end="3"/>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741">
                                            <p:txEl>
                                              <p:pRg st="4" end="4"/>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741">
                                            <p:txEl>
                                              <p:pRg st="5" end="5"/>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741">
                                            <p:txEl>
                                              <p:pRg st="6" end="6"/>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741">
                                            <p:txEl>
                                              <p:pRg st="7" end="7"/>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741">
                                            <p:txEl>
                                              <p:pRg st="8" end="8"/>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7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11"/>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750" name="Google Shape;750;p111"/>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87"/>
          <p:cNvPicPr preferRelativeResize="0"/>
          <p:nvPr/>
        </p:nvPicPr>
        <p:blipFill>
          <a:blip r:embed="rId3">
            <a:alphaModFix/>
          </a:blip>
          <a:stretch>
            <a:fillRect/>
          </a:stretch>
        </p:blipFill>
        <p:spPr>
          <a:xfrm>
            <a:off x="1685625" y="171275"/>
            <a:ext cx="6122050" cy="4738225"/>
          </a:xfrm>
          <a:prstGeom prst="rect">
            <a:avLst/>
          </a:prstGeom>
          <a:noFill/>
          <a:ln>
            <a:noFill/>
          </a:ln>
        </p:spPr>
      </p:pic>
      <p:sp>
        <p:nvSpPr>
          <p:cNvPr id="578" name="Google Shape;578;p87"/>
          <p:cNvSpPr txBox="1"/>
          <p:nvPr/>
        </p:nvSpPr>
        <p:spPr>
          <a:xfrm>
            <a:off x="6456048" y="1066450"/>
            <a:ext cx="10524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Stacey Jacobs</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Ray Fox ⭐</a:t>
            </a:r>
            <a:endParaRPr sz="800" b="1">
              <a:solidFill>
                <a:schemeClr val="accent1"/>
              </a:solidFill>
              <a:latin typeface="Calibri"/>
              <a:ea typeface="Calibri"/>
              <a:cs typeface="Calibri"/>
              <a:sym typeface="Calibri"/>
            </a:endParaRPr>
          </a:p>
        </p:txBody>
      </p:sp>
      <p:sp>
        <p:nvSpPr>
          <p:cNvPr id="579" name="Google Shape;579;p87"/>
          <p:cNvSpPr txBox="1"/>
          <p:nvPr/>
        </p:nvSpPr>
        <p:spPr>
          <a:xfrm>
            <a:off x="6456060" y="3607950"/>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Scott Smyth</a:t>
            </a:r>
            <a:endParaRPr sz="800" b="1">
              <a:solidFill>
                <a:schemeClr val="accent1"/>
              </a:solidFill>
              <a:latin typeface="Calibri"/>
              <a:ea typeface="Calibri"/>
              <a:cs typeface="Calibri"/>
              <a:sym typeface="Calibri"/>
            </a:endParaRPr>
          </a:p>
        </p:txBody>
      </p:sp>
      <p:sp>
        <p:nvSpPr>
          <p:cNvPr id="580" name="Google Shape;580;p87"/>
          <p:cNvSpPr txBox="1"/>
          <p:nvPr/>
        </p:nvSpPr>
        <p:spPr>
          <a:xfrm>
            <a:off x="4288997" y="2741344"/>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Crystal Hinds</a:t>
            </a:r>
            <a:endParaRPr sz="800" b="1">
              <a:solidFill>
                <a:schemeClr val="accent1"/>
              </a:solidFill>
              <a:latin typeface="Calibri"/>
              <a:ea typeface="Calibri"/>
              <a:cs typeface="Calibri"/>
              <a:sym typeface="Calibri"/>
            </a:endParaRPr>
          </a:p>
        </p:txBody>
      </p:sp>
      <p:sp>
        <p:nvSpPr>
          <p:cNvPr id="581" name="Google Shape;581;p87"/>
          <p:cNvSpPr txBox="1"/>
          <p:nvPr/>
        </p:nvSpPr>
        <p:spPr>
          <a:xfrm>
            <a:off x="5111334" y="2015641"/>
            <a:ext cx="822000" cy="4131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Atcitty Begay</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[TBD] ⭐</a:t>
            </a:r>
            <a:endParaRPr sz="800" b="1">
              <a:solidFill>
                <a:schemeClr val="accent1"/>
              </a:solidFill>
              <a:latin typeface="Calibri"/>
              <a:ea typeface="Calibri"/>
              <a:cs typeface="Calibri"/>
              <a:sym typeface="Calibri"/>
            </a:endParaRPr>
          </a:p>
        </p:txBody>
      </p:sp>
      <p:sp>
        <p:nvSpPr>
          <p:cNvPr id="582" name="Google Shape;582;p87"/>
          <p:cNvSpPr txBox="1"/>
          <p:nvPr/>
        </p:nvSpPr>
        <p:spPr>
          <a:xfrm>
            <a:off x="4525392" y="3466995"/>
            <a:ext cx="6942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Vacancy</a:t>
            </a:r>
            <a:endParaRPr sz="800" b="1">
              <a:solidFill>
                <a:schemeClr val="accent1"/>
              </a:solidFill>
              <a:latin typeface="Calibri"/>
              <a:ea typeface="Calibri"/>
              <a:cs typeface="Calibri"/>
              <a:sym typeface="Calibri"/>
            </a:endParaRPr>
          </a:p>
        </p:txBody>
      </p:sp>
      <p:sp>
        <p:nvSpPr>
          <p:cNvPr id="583" name="Google Shape;583;p87"/>
          <p:cNvSpPr txBox="1"/>
          <p:nvPr/>
        </p:nvSpPr>
        <p:spPr>
          <a:xfrm>
            <a:off x="4993026" y="4218750"/>
            <a:ext cx="1281300" cy="2925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Janelle Emard</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Jodie Woodman ⭐</a:t>
            </a:r>
            <a:endParaRPr sz="800" b="1">
              <a:solidFill>
                <a:schemeClr val="accent1"/>
              </a:solidFill>
              <a:latin typeface="Calibri"/>
              <a:ea typeface="Calibri"/>
              <a:cs typeface="Calibri"/>
              <a:sym typeface="Calibri"/>
            </a:endParaRPr>
          </a:p>
        </p:txBody>
      </p:sp>
      <p:sp>
        <p:nvSpPr>
          <p:cNvPr id="584" name="Google Shape;584;p87"/>
          <p:cNvSpPr txBox="1"/>
          <p:nvPr/>
        </p:nvSpPr>
        <p:spPr>
          <a:xfrm>
            <a:off x="4175820" y="1066452"/>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Mona Smith</a:t>
            </a:r>
            <a:endParaRPr sz="800" b="1">
              <a:solidFill>
                <a:schemeClr val="accent1"/>
              </a:solidFill>
              <a:latin typeface="Calibri"/>
              <a:ea typeface="Calibri"/>
              <a:cs typeface="Calibri"/>
              <a:sym typeface="Calibri"/>
            </a:endParaRPr>
          </a:p>
        </p:txBody>
      </p:sp>
      <p:sp>
        <p:nvSpPr>
          <p:cNvPr id="585" name="Google Shape;585;p87"/>
          <p:cNvSpPr txBox="1"/>
          <p:nvPr/>
        </p:nvSpPr>
        <p:spPr>
          <a:xfrm>
            <a:off x="2445394" y="1744016"/>
            <a:ext cx="1095300" cy="2718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Rebecca Arredondo</a:t>
            </a:r>
            <a:endParaRPr sz="800" b="1">
              <a:solidFill>
                <a:schemeClr val="accent1"/>
              </a:solidFill>
              <a:latin typeface="Calibri"/>
              <a:ea typeface="Calibri"/>
              <a:cs typeface="Calibri"/>
              <a:sym typeface="Calibri"/>
            </a:endParaRPr>
          </a:p>
          <a:p>
            <a:pPr marL="0" lvl="0" indent="0" algn="l" rtl="0">
              <a:spcBef>
                <a:spcPts val="0"/>
              </a:spcBef>
              <a:spcAft>
                <a:spcPts val="0"/>
              </a:spcAft>
              <a:buNone/>
            </a:pPr>
            <a:r>
              <a:rPr lang="en" sz="800" b="1">
                <a:solidFill>
                  <a:schemeClr val="accent1"/>
                </a:solidFill>
                <a:latin typeface="Calibri"/>
                <a:ea typeface="Calibri"/>
                <a:cs typeface="Calibri"/>
                <a:sym typeface="Calibri"/>
              </a:rPr>
              <a:t>Mike Solem ⭐</a:t>
            </a:r>
            <a:endParaRPr sz="800" b="1">
              <a:solidFill>
                <a:schemeClr val="accent1"/>
              </a:solidFill>
              <a:latin typeface="Calibri"/>
              <a:ea typeface="Calibri"/>
              <a:cs typeface="Calibri"/>
              <a:sym typeface="Calibri"/>
            </a:endParaRPr>
          </a:p>
        </p:txBody>
      </p:sp>
      <p:sp>
        <p:nvSpPr>
          <p:cNvPr id="586" name="Google Shape;586;p87"/>
          <p:cNvSpPr txBox="1"/>
          <p:nvPr/>
        </p:nvSpPr>
        <p:spPr>
          <a:xfrm>
            <a:off x="2486214" y="2741344"/>
            <a:ext cx="9828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RuthEllen Melton</a:t>
            </a:r>
            <a:endParaRPr sz="800" b="1">
              <a:solidFill>
                <a:schemeClr val="accent1"/>
              </a:solidFill>
              <a:latin typeface="Calibri"/>
              <a:ea typeface="Calibri"/>
              <a:cs typeface="Calibri"/>
              <a:sym typeface="Calibri"/>
            </a:endParaRPr>
          </a:p>
        </p:txBody>
      </p:sp>
      <p:sp>
        <p:nvSpPr>
          <p:cNvPr id="587" name="Google Shape;587;p87"/>
          <p:cNvSpPr txBox="1"/>
          <p:nvPr/>
        </p:nvSpPr>
        <p:spPr>
          <a:xfrm>
            <a:off x="2486219" y="3408996"/>
            <a:ext cx="858300" cy="141000"/>
          </a:xfrm>
          <a:prstGeom prst="rect">
            <a:avLst/>
          </a:prstGeom>
          <a:solidFill>
            <a:srgbClr val="EFEFE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800" b="1">
                <a:solidFill>
                  <a:schemeClr val="accent1"/>
                </a:solidFill>
                <a:latin typeface="Calibri"/>
                <a:ea typeface="Calibri"/>
                <a:cs typeface="Calibri"/>
                <a:sym typeface="Calibri"/>
              </a:rPr>
              <a:t>Bre Landrum</a:t>
            </a:r>
            <a:endParaRPr sz="800" b="1">
              <a:solidFill>
                <a:schemeClr val="accent1"/>
              </a:solidFill>
              <a:latin typeface="Calibri"/>
              <a:ea typeface="Calibri"/>
              <a:cs typeface="Calibri"/>
              <a:sym typeface="Calibri"/>
            </a:endParaRPr>
          </a:p>
        </p:txBody>
      </p:sp>
      <p:sp>
        <p:nvSpPr>
          <p:cNvPr id="588" name="Google Shape;588;p87"/>
          <p:cNvSpPr txBox="1"/>
          <p:nvPr/>
        </p:nvSpPr>
        <p:spPr>
          <a:xfrm>
            <a:off x="390050" y="4561825"/>
            <a:ext cx="1536300" cy="347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87"/>
          <p:cNvSpPr txBox="1"/>
          <p:nvPr/>
        </p:nvSpPr>
        <p:spPr>
          <a:xfrm>
            <a:off x="353100" y="608125"/>
            <a:ext cx="1699800" cy="5544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b="1">
                <a:solidFill>
                  <a:schemeClr val="accent1"/>
                </a:solidFill>
                <a:latin typeface="Calibri"/>
                <a:ea typeface="Calibri"/>
                <a:cs typeface="Calibri"/>
                <a:sym typeface="Calibri"/>
              </a:rPr>
              <a:t>⭐ </a:t>
            </a:r>
            <a:r>
              <a:rPr lang="en" sz="1300" b="1">
                <a:solidFill>
                  <a:schemeClr val="lt1"/>
                </a:solidFill>
                <a:latin typeface="Calibri"/>
                <a:ea typeface="Calibri"/>
                <a:cs typeface="Calibri"/>
                <a:sym typeface="Calibri"/>
              </a:rPr>
              <a:t>Indicates TAPP Expansion Position</a:t>
            </a:r>
            <a:endParaRPr sz="19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88"/>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5"/>
              </a:buClr>
              <a:buSzPts val="9000"/>
              <a:buFont typeface="Calibri"/>
              <a:buNone/>
            </a:pPr>
            <a:r>
              <a:rPr lang="en" sz="3600"/>
              <a:t>Welcoming our Newest TAPP Family Advocate</a:t>
            </a:r>
            <a:endParaRPr sz="3600"/>
          </a:p>
        </p:txBody>
      </p:sp>
      <p:sp>
        <p:nvSpPr>
          <p:cNvPr id="595" name="Google Shape;595;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
        <p:nvSpPr>
          <p:cNvPr id="596" name="Google Shape;596;p88"/>
          <p:cNvSpPr txBox="1">
            <a:spLocks noGrp="1"/>
          </p:cNvSpPr>
          <p:nvPr>
            <p:ph type="body" idx="1"/>
          </p:nvPr>
        </p:nvSpPr>
        <p:spPr>
          <a:xfrm>
            <a:off x="3997050" y="629054"/>
            <a:ext cx="4629300" cy="2193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5"/>
              </a:buClr>
              <a:buSzPts val="1800"/>
              <a:buNone/>
            </a:pPr>
            <a:r>
              <a:rPr lang="en" sz="2100" b="1">
                <a:solidFill>
                  <a:schemeClr val="accent5"/>
                </a:solidFill>
              </a:rPr>
              <a:t>Jodie Woodman - </a:t>
            </a:r>
            <a:r>
              <a:rPr lang="en" sz="2100"/>
              <a:t>Stearns Elementary, Peterson Elementary, and Brixner Junior High School</a:t>
            </a:r>
            <a:endParaRPr sz="2100"/>
          </a:p>
          <a:p>
            <a:pPr marL="0" lvl="0" indent="0" algn="l" rtl="0">
              <a:lnSpc>
                <a:spcPct val="90000"/>
              </a:lnSpc>
              <a:spcBef>
                <a:spcPts val="0"/>
              </a:spcBef>
              <a:spcAft>
                <a:spcPts val="0"/>
              </a:spcAft>
              <a:buClr>
                <a:schemeClr val="accent5"/>
              </a:buClr>
              <a:buSzPts val="1800"/>
              <a:buNone/>
            </a:pPr>
            <a:endParaRPr sz="2100"/>
          </a:p>
          <a:p>
            <a:pPr marL="0" lvl="0" indent="0" algn="l" rtl="0">
              <a:lnSpc>
                <a:spcPct val="90000"/>
              </a:lnSpc>
              <a:spcBef>
                <a:spcPts val="0"/>
              </a:spcBef>
              <a:spcAft>
                <a:spcPts val="0"/>
              </a:spcAft>
              <a:buClr>
                <a:schemeClr val="accent5"/>
              </a:buClr>
              <a:buSzPts val="1800"/>
              <a:buNone/>
            </a:pPr>
            <a:r>
              <a:rPr lang="en" sz="2100"/>
              <a:t>Klamath County School District</a:t>
            </a:r>
            <a:endParaRPr sz="2100"/>
          </a:p>
          <a:p>
            <a:pPr marL="0" lvl="0" indent="0" algn="l" rtl="0">
              <a:lnSpc>
                <a:spcPct val="90000"/>
              </a:lnSpc>
              <a:spcBef>
                <a:spcPts val="0"/>
              </a:spcBef>
              <a:spcAft>
                <a:spcPts val="0"/>
              </a:spcAft>
              <a:buClr>
                <a:schemeClr val="accent5"/>
              </a:buClr>
              <a:buSzPts val="1800"/>
              <a:buNone/>
            </a:pPr>
            <a:endParaRPr sz="2100"/>
          </a:p>
          <a:p>
            <a:pPr marL="0" lvl="0" indent="0" algn="l" rtl="0">
              <a:lnSpc>
                <a:spcPct val="90000"/>
              </a:lnSpc>
              <a:spcBef>
                <a:spcPts val="0"/>
              </a:spcBef>
              <a:spcAft>
                <a:spcPts val="0"/>
              </a:spcAft>
              <a:buClr>
                <a:schemeClr val="accent5"/>
              </a:buClr>
              <a:buSzPts val="1800"/>
              <a:buNone/>
            </a:pPr>
            <a:r>
              <a:rPr lang="en" b="1">
                <a:solidFill>
                  <a:schemeClr val="accent1"/>
                </a:solidFill>
              </a:rPr>
              <a:t>⭐</a:t>
            </a:r>
            <a:r>
              <a:rPr lang="en" sz="2100"/>
              <a:t>TAPP Expansion District</a:t>
            </a:r>
            <a:endParaRPr sz="2100"/>
          </a:p>
          <a:p>
            <a:pPr marL="0" lvl="0" indent="0" algn="l"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a:p>
            <a:pPr marL="0" lvl="0" indent="0" algn="ctr" rtl="0">
              <a:lnSpc>
                <a:spcPct val="90000"/>
              </a:lnSpc>
              <a:spcBef>
                <a:spcPts val="0"/>
              </a:spcBef>
              <a:spcAft>
                <a:spcPts val="0"/>
              </a:spcAft>
              <a:buClr>
                <a:schemeClr val="accent5"/>
              </a:buClr>
              <a:buSzPts val="1800"/>
              <a:buNone/>
            </a:pPr>
            <a:endParaRPr sz="2100"/>
          </a:p>
        </p:txBody>
      </p:sp>
      <p:pic>
        <p:nvPicPr>
          <p:cNvPr id="597" name="Google Shape;597;p88"/>
          <p:cNvPicPr preferRelativeResize="0"/>
          <p:nvPr/>
        </p:nvPicPr>
        <p:blipFill>
          <a:blip r:embed="rId3">
            <a:alphaModFix/>
          </a:blip>
          <a:stretch>
            <a:fillRect/>
          </a:stretch>
        </p:blipFill>
        <p:spPr>
          <a:xfrm>
            <a:off x="277600" y="2676575"/>
            <a:ext cx="3287550" cy="184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603" name="Google Shape;603;p89"/>
          <p:cNvSpPr txBox="1">
            <a:spLocks noGrp="1"/>
          </p:cNvSpPr>
          <p:nvPr>
            <p:ph type="title"/>
          </p:nvPr>
        </p:nvSpPr>
        <p:spPr>
          <a:xfrm>
            <a:off x="366400" y="917175"/>
            <a:ext cx="3242400" cy="10398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3180" b="1"/>
              <a:t>TAPP Family Advocate Check-In</a:t>
            </a:r>
            <a:endParaRPr sz="3180" b="1"/>
          </a:p>
        </p:txBody>
      </p:sp>
      <p:sp>
        <p:nvSpPr>
          <p:cNvPr id="604" name="Google Shape;604;p8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
        <p:nvSpPr>
          <p:cNvPr id="605" name="Google Shape;605;p89"/>
          <p:cNvSpPr txBox="1">
            <a:spLocks noGrp="1"/>
          </p:cNvSpPr>
          <p:nvPr>
            <p:ph type="body" idx="1"/>
          </p:nvPr>
        </p:nvSpPr>
        <p:spPr>
          <a:xfrm>
            <a:off x="3946500" y="1028032"/>
            <a:ext cx="4629300" cy="1115100"/>
          </a:xfrm>
          <a:prstGeom prst="rect">
            <a:avLst/>
          </a:prstGeom>
        </p:spPr>
        <p:txBody>
          <a:bodyPr spcFirstLastPara="1" wrap="square" lIns="68575" tIns="34275" rIns="68575" bIns="34275" anchor="t" anchorCtr="0">
            <a:noAutofit/>
          </a:bodyPr>
          <a:lstStyle/>
          <a:p>
            <a:pPr marL="457200" lvl="0" indent="-361950" algn="l" rtl="0">
              <a:spcBef>
                <a:spcPts val="800"/>
              </a:spcBef>
              <a:spcAft>
                <a:spcPts val="0"/>
              </a:spcAft>
              <a:buSzPts val="2100"/>
              <a:buChar char="-"/>
            </a:pPr>
            <a:r>
              <a:rPr lang="en" sz="2100" b="1">
                <a:solidFill>
                  <a:schemeClr val="accent2"/>
                </a:solidFill>
              </a:rPr>
              <a:t>Roll Call</a:t>
            </a:r>
            <a:r>
              <a:rPr lang="en" sz="2100"/>
              <a:t>.</a:t>
            </a:r>
            <a:endParaRPr sz="2100"/>
          </a:p>
          <a:p>
            <a:pPr marL="457200" lvl="0" indent="-361950" algn="l" rtl="0">
              <a:spcBef>
                <a:spcPts val="0"/>
              </a:spcBef>
              <a:spcAft>
                <a:spcPts val="0"/>
              </a:spcAft>
              <a:buSzPts val="2100"/>
              <a:buChar char="-"/>
            </a:pPr>
            <a:r>
              <a:rPr lang="en" sz="2100"/>
              <a:t>It is February. Where </a:t>
            </a:r>
            <a:r>
              <a:rPr lang="en" sz="2100" b="1">
                <a:solidFill>
                  <a:schemeClr val="accent3"/>
                </a:solidFill>
              </a:rPr>
              <a:t>have you found solace and peace</a:t>
            </a:r>
            <a:r>
              <a:rPr lang="en" sz="2100"/>
              <a:t> since we last met. You can share out on personal or professional things.</a:t>
            </a:r>
            <a:endParaRPr sz="2100"/>
          </a:p>
        </p:txBody>
      </p:sp>
      <p:pic>
        <p:nvPicPr>
          <p:cNvPr id="606" name="Google Shape;606;p89"/>
          <p:cNvPicPr preferRelativeResize="0"/>
          <p:nvPr/>
        </p:nvPicPr>
        <p:blipFill>
          <a:blip r:embed="rId3">
            <a:alphaModFix/>
          </a:blip>
          <a:stretch>
            <a:fillRect/>
          </a:stretch>
        </p:blipFill>
        <p:spPr>
          <a:xfrm>
            <a:off x="647550" y="2229032"/>
            <a:ext cx="2466975" cy="184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9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Friendly, Yet Nagging Reminders</a:t>
            </a:r>
            <a:endParaRPr/>
          </a:p>
        </p:txBody>
      </p:sp>
      <p:sp>
        <p:nvSpPr>
          <p:cNvPr id="612" name="Google Shape;612;p90"/>
          <p:cNvSpPr txBox="1">
            <a:spLocks noGrp="1"/>
          </p:cNvSpPr>
          <p:nvPr>
            <p:ph type="body" idx="1"/>
          </p:nvPr>
        </p:nvSpPr>
        <p:spPr>
          <a:xfrm>
            <a:off x="537882" y="1334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u="sng">
                <a:solidFill>
                  <a:schemeClr val="hlink"/>
                </a:solidFill>
                <a:hlinkClick r:id="rId3"/>
              </a:rPr>
              <a:t>TAPP Data Dashboards </a:t>
            </a:r>
            <a:endParaRPr/>
          </a:p>
          <a:p>
            <a:pPr marL="0" lvl="0" indent="0" algn="l" rtl="0">
              <a:spcBef>
                <a:spcPts val="800"/>
              </a:spcBef>
              <a:spcAft>
                <a:spcPts val="0"/>
              </a:spcAft>
              <a:buNone/>
            </a:pPr>
            <a:r>
              <a:rPr lang="en"/>
              <a:t>These need updated to reflect Quarter 2 and Trimester 2 efforts and progress.</a:t>
            </a:r>
            <a:endParaRPr/>
          </a:p>
          <a:p>
            <a:pPr marL="0" lvl="0" indent="0" algn="l" rtl="0">
              <a:spcBef>
                <a:spcPts val="800"/>
              </a:spcBef>
              <a:spcAft>
                <a:spcPts val="0"/>
              </a:spcAft>
              <a:buNone/>
            </a:pPr>
            <a:endParaRPr/>
          </a:p>
          <a:p>
            <a:pPr marL="0" lvl="0" indent="0" algn="l" rtl="0">
              <a:spcBef>
                <a:spcPts val="800"/>
              </a:spcBef>
              <a:spcAft>
                <a:spcPts val="0"/>
              </a:spcAft>
              <a:buNone/>
            </a:pPr>
            <a:r>
              <a:rPr lang="en">
                <a:solidFill>
                  <a:schemeClr val="lt1"/>
                </a:solidFill>
                <a:highlight>
                  <a:schemeClr val="dk1"/>
                </a:highlight>
              </a:rPr>
              <a:t>Attendance Tracker</a:t>
            </a:r>
            <a:r>
              <a:rPr lang="en"/>
              <a:t> - Should be completed by the Project Director or their District-level proxy at the END of a QUARTER or a TRIMESTER for every school served directly by a TAPP Family Advocate.</a:t>
            </a:r>
            <a:endParaRPr/>
          </a:p>
          <a:p>
            <a:pPr marL="0" lvl="0" indent="0" algn="l" rtl="0">
              <a:spcBef>
                <a:spcPts val="800"/>
              </a:spcBef>
              <a:spcAft>
                <a:spcPts val="0"/>
              </a:spcAft>
              <a:buNone/>
            </a:pPr>
            <a:r>
              <a:rPr lang="en">
                <a:highlight>
                  <a:srgbClr val="7DCB84"/>
                </a:highlight>
              </a:rPr>
              <a:t>Strategy Tracking Log</a:t>
            </a:r>
            <a:r>
              <a:rPr lang="en"/>
              <a:t> - Should be completed by the TAPP Family Advocate at least monthly, but twice a month is highly recommended; add as many rows as you need.</a:t>
            </a:r>
            <a:endParaRPr/>
          </a:p>
          <a:p>
            <a:pPr marL="0" lvl="0" indent="0" algn="l" rtl="0">
              <a:spcBef>
                <a:spcPts val="800"/>
              </a:spcBef>
              <a:spcAft>
                <a:spcPts val="0"/>
              </a:spcAft>
              <a:buNone/>
            </a:pPr>
            <a:r>
              <a:rPr lang="en">
                <a:highlight>
                  <a:srgbClr val="EAD1DC"/>
                </a:highlight>
              </a:rPr>
              <a:t>Data Justice Log </a:t>
            </a:r>
            <a:r>
              <a:rPr lang="en"/>
              <a:t>- Should be completed at the END of a QUARTER or a TRIMESTER </a:t>
            </a:r>
            <a:r>
              <a:rPr lang="en" b="1" i="1">
                <a:solidFill>
                  <a:schemeClr val="accent1"/>
                </a:solidFill>
              </a:rPr>
              <a:t>in collaboration with</a:t>
            </a:r>
            <a:r>
              <a:rPr lang="en"/>
              <a:t> the Project Director, TAPP Family Advocate, </a:t>
            </a:r>
            <a:r>
              <a:rPr lang="en" u="sng"/>
              <a:t>and</a:t>
            </a:r>
            <a:r>
              <a:rPr lang="en"/>
              <a:t> Tribal Partner(s)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91"/>
          <p:cNvSpPr txBox="1">
            <a:spLocks noGrp="1"/>
          </p:cNvSpPr>
          <p:nvPr>
            <p:ph type="body" idx="1"/>
          </p:nvPr>
        </p:nvSpPr>
        <p:spPr>
          <a:xfrm>
            <a:off x="537882" y="1214044"/>
            <a:ext cx="8088300" cy="3081900"/>
          </a:xfrm>
          <a:prstGeom prst="rect">
            <a:avLst/>
          </a:prstGeom>
        </p:spPr>
        <p:txBody>
          <a:bodyPr spcFirstLastPara="1" wrap="square" lIns="68575" tIns="34275" rIns="68575" bIns="34275" anchor="t" anchorCtr="0">
            <a:noAutofit/>
          </a:bodyPr>
          <a:lstStyle/>
          <a:p>
            <a:pPr marL="457200" lvl="0" indent="-317500" algn="l" rtl="0">
              <a:lnSpc>
                <a:spcPct val="105000"/>
              </a:lnSpc>
              <a:spcBef>
                <a:spcPts val="0"/>
              </a:spcBef>
              <a:spcAft>
                <a:spcPts val="0"/>
              </a:spcAft>
              <a:buSzPts val="1400"/>
              <a:buChar char="●"/>
            </a:pPr>
            <a:r>
              <a:rPr lang="en" sz="1400"/>
              <a:t>In the statewide news release from </a:t>
            </a:r>
            <a:r>
              <a:rPr lang="en" sz="1400">
                <a:uFill>
                  <a:noFill/>
                </a:uFill>
                <a:hlinkClick r:id="rId3"/>
              </a:rPr>
              <a:t>ODE </a:t>
            </a:r>
            <a:r>
              <a:rPr lang="en" sz="1400" u="sng">
                <a:solidFill>
                  <a:srgbClr val="1155CC"/>
                </a:solidFill>
                <a:hlinkClick r:id="rId3">
                  <a:extLst>
                    <a:ext uri="{A12FA001-AC4F-418D-AE19-62706E023703}">
                      <ahyp:hlinkClr xmlns:ahyp="http://schemas.microsoft.com/office/drawing/2018/hyperlinkcolor" val="tx"/>
                    </a:ext>
                  </a:extLst>
                </a:hlinkClick>
              </a:rPr>
              <a:t>Class of 2024 Overcame Historic Obstacles to Graduate at Second-Highest Rate in Oregon</a:t>
            </a:r>
            <a:r>
              <a:rPr lang="en" sz="1400"/>
              <a:t>, celebrations were shared on the </a:t>
            </a:r>
            <a:r>
              <a:rPr lang="en" sz="1400" b="1">
                <a:solidFill>
                  <a:schemeClr val="accent3"/>
                </a:solidFill>
              </a:rPr>
              <a:t>statewide graduation rate for the class of 2024 at 81.8%</a:t>
            </a:r>
            <a:r>
              <a:rPr lang="en" sz="1400"/>
              <a:t>. Those graduates began high school during remote learning of the pandemic, ending their 9th grade year with only 73.6% of them On-Track.</a:t>
            </a:r>
            <a:endParaRPr sz="1400"/>
          </a:p>
          <a:p>
            <a:pPr marL="457200" lvl="0" indent="-317500" algn="l" rtl="0">
              <a:lnSpc>
                <a:spcPct val="105000"/>
              </a:lnSpc>
              <a:spcBef>
                <a:spcPts val="0"/>
              </a:spcBef>
              <a:spcAft>
                <a:spcPts val="0"/>
              </a:spcAft>
              <a:buSzPts val="1400"/>
              <a:buChar char="●"/>
            </a:pPr>
            <a:r>
              <a:rPr lang="en" sz="1400"/>
              <a:t>🥳 </a:t>
            </a:r>
            <a:r>
              <a:rPr lang="en" sz="1400" b="1">
                <a:solidFill>
                  <a:schemeClr val="accent2"/>
                </a:solidFill>
              </a:rPr>
              <a:t>American Indian and Alaska Native students</a:t>
            </a:r>
            <a:r>
              <a:rPr lang="en" sz="1400"/>
              <a:t> had a four year cohort graduation rate of </a:t>
            </a:r>
            <a:r>
              <a:rPr lang="en" sz="1400" b="1">
                <a:solidFill>
                  <a:schemeClr val="accent2"/>
                </a:solidFill>
              </a:rPr>
              <a:t>70.1%</a:t>
            </a:r>
            <a:r>
              <a:rPr lang="en" sz="1400"/>
              <a:t>, reflecting a 1.9% increase from the previous graduating class. This is </a:t>
            </a:r>
            <a:r>
              <a:rPr lang="en" sz="1400" b="1">
                <a:solidFill>
                  <a:schemeClr val="accent5"/>
                </a:solidFill>
              </a:rPr>
              <a:t>quite an achievement</a:t>
            </a:r>
            <a:r>
              <a:rPr lang="en" sz="1400"/>
              <a:t>, as 57.6% of AI/AN students were On-Track after their 9th grade year, demonstrating their resilience to overcome the challenges of the pandemic. </a:t>
            </a:r>
            <a:endParaRPr sz="1400"/>
          </a:p>
          <a:p>
            <a:pPr marL="457200" lvl="0" indent="-317500" algn="l" rtl="0">
              <a:lnSpc>
                <a:spcPct val="105000"/>
              </a:lnSpc>
              <a:spcBef>
                <a:spcPts val="0"/>
              </a:spcBef>
              <a:spcAft>
                <a:spcPts val="0"/>
              </a:spcAft>
              <a:buSzPts val="1400"/>
              <a:buChar char="●"/>
            </a:pPr>
            <a:r>
              <a:rPr lang="en" sz="1400"/>
              <a:t>🥳 </a:t>
            </a:r>
            <a:r>
              <a:rPr lang="en" sz="1400" b="1">
                <a:solidFill>
                  <a:schemeClr val="accent1"/>
                </a:solidFill>
              </a:rPr>
              <a:t>Six districts</a:t>
            </a:r>
            <a:r>
              <a:rPr lang="en" sz="1400"/>
              <a:t> receiving the Tribal Attendance Promising Practices grant had an average rate of </a:t>
            </a:r>
            <a:r>
              <a:rPr lang="en" sz="1400" b="1">
                <a:solidFill>
                  <a:schemeClr val="accent1"/>
                </a:solidFill>
              </a:rPr>
              <a:t>72%</a:t>
            </a:r>
            <a:r>
              <a:rPr lang="en" sz="1400"/>
              <a:t>, surpassing the state AI/AN average. </a:t>
            </a:r>
            <a:r>
              <a:rPr lang="en" sz="1400" b="1">
                <a:solidFill>
                  <a:schemeClr val="accent1"/>
                </a:solidFill>
              </a:rPr>
              <a:t>Four of those same TAPP districts’ AI/AN graduation rate</a:t>
            </a:r>
            <a:r>
              <a:rPr lang="en" sz="1400" b="1" i="1">
                <a:solidFill>
                  <a:schemeClr val="accent1"/>
                </a:solidFill>
              </a:rPr>
              <a:t> exceeded the statewide overall average</a:t>
            </a:r>
            <a:r>
              <a:rPr lang="en" sz="1400" b="1">
                <a:solidFill>
                  <a:schemeClr val="accent1"/>
                </a:solidFill>
              </a:rPr>
              <a:t>. </a:t>
            </a:r>
            <a:r>
              <a:rPr lang="en" sz="1400" b="1"/>
              <a:t>North Bend, Pendleton, Jefferson County, and Willamina</a:t>
            </a:r>
            <a:endParaRPr sz="1400" b="1"/>
          </a:p>
          <a:p>
            <a:pPr marL="457200" lvl="0" indent="-317500" algn="l" rtl="0">
              <a:lnSpc>
                <a:spcPct val="105000"/>
              </a:lnSpc>
              <a:spcBef>
                <a:spcPts val="0"/>
              </a:spcBef>
              <a:spcAft>
                <a:spcPts val="0"/>
              </a:spcAft>
              <a:buSzPts val="1400"/>
              <a:buChar char="●"/>
            </a:pPr>
            <a:r>
              <a:rPr lang="en" sz="1400"/>
              <a:t>The average graduation rate for districts receiving the benefits of a Title VI program was 62.5%, reflecting a significant gap even from the state AI/AN average.</a:t>
            </a:r>
            <a:endParaRPr sz="1400"/>
          </a:p>
          <a:p>
            <a:pPr marL="457200" lvl="0" indent="-317500" algn="l" rtl="0">
              <a:lnSpc>
                <a:spcPct val="105000"/>
              </a:lnSpc>
              <a:spcBef>
                <a:spcPts val="0"/>
              </a:spcBef>
              <a:spcAft>
                <a:spcPts val="0"/>
              </a:spcAft>
              <a:buSzPts val="1400"/>
              <a:buChar char="●"/>
            </a:pPr>
            <a:r>
              <a:rPr lang="en" sz="1400"/>
              <a:t>However, we cannot lose sight of the fact that </a:t>
            </a:r>
            <a:r>
              <a:rPr lang="en" sz="1400" b="1">
                <a:solidFill>
                  <a:srgbClr val="980000"/>
                </a:solidFill>
              </a:rPr>
              <a:t>183</a:t>
            </a:r>
            <a:r>
              <a:rPr lang="en" sz="1400"/>
              <a:t> AI/AN students failed to graduate last year, with only 35 of those Native young people continuing their enrollment to a 5th year of schooling.</a:t>
            </a:r>
            <a:endParaRPr sz="2100"/>
          </a:p>
        </p:txBody>
      </p:sp>
      <p:sp>
        <p:nvSpPr>
          <p:cNvPr id="618" name="Google Shape;618;p9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Four Year Graduation Cohort Highlights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92"/>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457200" lvl="0" indent="-349250" algn="l" rtl="0">
              <a:lnSpc>
                <a:spcPct val="115000"/>
              </a:lnSpc>
              <a:spcBef>
                <a:spcPts val="0"/>
              </a:spcBef>
              <a:spcAft>
                <a:spcPts val="0"/>
              </a:spcAft>
              <a:buSzPts val="1900"/>
              <a:buChar char="●"/>
            </a:pPr>
            <a:r>
              <a:rPr lang="en" sz="1900"/>
              <a:t>Definition: Dropout/Pushout - </a:t>
            </a:r>
            <a:r>
              <a:rPr lang="en" sz="1900">
                <a:highlight>
                  <a:srgbClr val="FFFFFF"/>
                </a:highlight>
              </a:rPr>
              <a:t>A student who withdrew from school and did not graduate or transfer to another school that leads to graduation is included in this dropout/pushout data.</a:t>
            </a:r>
            <a:endParaRPr sz="1900"/>
          </a:p>
          <a:p>
            <a:pPr marL="0" lvl="0" indent="0" algn="l" rtl="0">
              <a:lnSpc>
                <a:spcPct val="115000"/>
              </a:lnSpc>
              <a:spcBef>
                <a:spcPts val="0"/>
              </a:spcBef>
              <a:spcAft>
                <a:spcPts val="0"/>
              </a:spcAft>
              <a:buClr>
                <a:schemeClr val="dk1"/>
              </a:buClr>
              <a:buSzPts val="1100"/>
              <a:buFont typeface="Arial"/>
              <a:buNone/>
            </a:pPr>
            <a:endParaRPr sz="1900"/>
          </a:p>
          <a:p>
            <a:pPr marL="457200" lvl="0" indent="-349250" algn="l" rtl="0">
              <a:lnSpc>
                <a:spcPct val="115000"/>
              </a:lnSpc>
              <a:spcBef>
                <a:spcPts val="0"/>
              </a:spcBef>
              <a:spcAft>
                <a:spcPts val="0"/>
              </a:spcAft>
              <a:buSzPts val="1900"/>
              <a:buChar char="●"/>
            </a:pPr>
            <a:r>
              <a:rPr lang="en" sz="1900"/>
              <a:t>Statewide the Dropout/Pushout rate is 3.2%; however, the AI/AN rate is 6.9%. Last school year alone, </a:t>
            </a:r>
            <a:r>
              <a:rPr lang="en" sz="1900" b="1">
                <a:solidFill>
                  <a:srgbClr val="980000"/>
                </a:solidFill>
              </a:rPr>
              <a:t>154</a:t>
            </a:r>
            <a:r>
              <a:rPr lang="en" sz="1900"/>
              <a:t> American Indian and Alaska Native dropped out or were pushed out of school. </a:t>
            </a:r>
            <a:endParaRPr sz="1900"/>
          </a:p>
          <a:p>
            <a:pPr marL="0" lvl="0" indent="0" algn="l" rtl="0">
              <a:spcBef>
                <a:spcPts val="800"/>
              </a:spcBef>
              <a:spcAft>
                <a:spcPts val="0"/>
              </a:spcAft>
              <a:buNone/>
            </a:pPr>
            <a:endParaRPr/>
          </a:p>
        </p:txBody>
      </p:sp>
      <p:sp>
        <p:nvSpPr>
          <p:cNvPr id="624" name="Google Shape;624;p9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Dropout/Pushout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3"/>
          <p:cNvSpPr txBox="1">
            <a:spLocks noGrp="1"/>
          </p:cNvSpPr>
          <p:nvPr>
            <p:ph type="title"/>
          </p:nvPr>
        </p:nvSpPr>
        <p:spPr>
          <a:xfrm>
            <a:off x="527857" y="24682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SzPts val="990"/>
              <a:buNone/>
            </a:pPr>
            <a:r>
              <a:rPr lang="en" sz="2870"/>
              <a:t>Graduation and Dropout/Pushout Data is Now Public</a:t>
            </a:r>
            <a:endParaRPr sz="2870"/>
          </a:p>
        </p:txBody>
      </p:sp>
      <p:sp>
        <p:nvSpPr>
          <p:cNvPr id="630" name="Google Shape;630;p93"/>
          <p:cNvSpPr txBox="1">
            <a:spLocks noGrp="1"/>
          </p:cNvSpPr>
          <p:nvPr>
            <p:ph type="body" idx="1"/>
          </p:nvPr>
        </p:nvSpPr>
        <p:spPr>
          <a:xfrm>
            <a:off x="537882" y="1369219"/>
            <a:ext cx="3976800" cy="30795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 sz="1900" b="1">
                <a:solidFill>
                  <a:schemeClr val="accent2"/>
                </a:solidFill>
              </a:rPr>
              <a:t>Definitions -</a:t>
            </a:r>
            <a:endParaRPr sz="1900" b="1">
              <a:solidFill>
                <a:schemeClr val="accent2"/>
              </a:solidFill>
            </a:endParaRPr>
          </a:p>
          <a:p>
            <a:pPr marL="457200" lvl="0" indent="-331152" algn="l" rtl="0">
              <a:spcBef>
                <a:spcPts val="800"/>
              </a:spcBef>
              <a:spcAft>
                <a:spcPts val="0"/>
              </a:spcAft>
              <a:buSzPct val="100000"/>
              <a:buFont typeface="Calibri"/>
              <a:buChar char="●"/>
            </a:pPr>
            <a:r>
              <a:rPr lang="en" sz="1900"/>
              <a:t>A graduate - Student who earned an Oregon Regular Diploma, participated in a Post Graduate Scholars program, or received an Oregon Modified Diploma.</a:t>
            </a:r>
            <a:endParaRPr sz="1900"/>
          </a:p>
          <a:p>
            <a:pPr marL="457200" lvl="0" indent="-331152" algn="l" rtl="0">
              <a:spcBef>
                <a:spcPts val="0"/>
              </a:spcBef>
              <a:spcAft>
                <a:spcPts val="0"/>
              </a:spcAft>
              <a:buSzPct val="100000"/>
              <a:buFont typeface="Calibri"/>
              <a:buChar char="●"/>
            </a:pPr>
            <a:r>
              <a:rPr lang="en" sz="1900"/>
              <a:t>Dropout/Pushout - </a:t>
            </a:r>
            <a:r>
              <a:rPr lang="en" sz="1900">
                <a:highlight>
                  <a:srgbClr val="FFFFFF"/>
                </a:highlight>
              </a:rPr>
              <a:t>A student who withdrew from school and did not graduate or transfer to another school that leads to graduation is included in this dropout/pushout data.</a:t>
            </a:r>
            <a:endParaRPr sz="1900"/>
          </a:p>
          <a:p>
            <a:pPr marL="0" lvl="0" indent="0" algn="l" rtl="0">
              <a:spcBef>
                <a:spcPts val="800"/>
              </a:spcBef>
              <a:spcAft>
                <a:spcPts val="0"/>
              </a:spcAft>
              <a:buNone/>
            </a:pPr>
            <a:r>
              <a:rPr lang="en" sz="1900" b="1">
                <a:solidFill>
                  <a:srgbClr val="DC5626"/>
                </a:solidFill>
              </a:rPr>
              <a:t>Where to Access It</a:t>
            </a:r>
            <a:endParaRPr sz="1900" b="1">
              <a:solidFill>
                <a:srgbClr val="DC5626"/>
              </a:solidFill>
            </a:endParaRPr>
          </a:p>
          <a:p>
            <a:pPr marL="457200" lvl="0" indent="-331152" algn="l" rtl="0">
              <a:spcBef>
                <a:spcPts val="800"/>
              </a:spcBef>
              <a:spcAft>
                <a:spcPts val="0"/>
              </a:spcAft>
              <a:buSzPct val="100000"/>
              <a:buFont typeface="Calibri"/>
              <a:buChar char="●"/>
            </a:pPr>
            <a:r>
              <a:rPr lang="en" sz="1900" u="sng">
                <a:solidFill>
                  <a:schemeClr val="hlink"/>
                </a:solidFill>
                <a:hlinkClick r:id="rId3"/>
              </a:rPr>
              <a:t>ODE’s Cohort Graduation</a:t>
            </a:r>
            <a:r>
              <a:rPr lang="en" sz="1900"/>
              <a:t> site</a:t>
            </a:r>
            <a:endParaRPr sz="1900"/>
          </a:p>
          <a:p>
            <a:pPr marL="457200" lvl="0" indent="-331152" algn="l" rtl="0">
              <a:spcBef>
                <a:spcPts val="0"/>
              </a:spcBef>
              <a:spcAft>
                <a:spcPts val="0"/>
              </a:spcAft>
              <a:buSzPct val="100000"/>
              <a:buFont typeface="Calibri"/>
              <a:buChar char="●"/>
            </a:pPr>
            <a:r>
              <a:rPr lang="en" sz="1900" u="sng">
                <a:solidFill>
                  <a:schemeClr val="hlink"/>
                </a:solidFill>
                <a:hlinkClick r:id="rId4"/>
              </a:rPr>
              <a:t>Dropout/Pushout Rates in Oregon’s Schools</a:t>
            </a:r>
            <a:r>
              <a:rPr lang="en" sz="1900"/>
              <a:t> site</a:t>
            </a:r>
            <a:endParaRPr/>
          </a:p>
        </p:txBody>
      </p:sp>
      <p:sp>
        <p:nvSpPr>
          <p:cNvPr id="631" name="Google Shape;631;p93"/>
          <p:cNvSpPr txBox="1">
            <a:spLocks noGrp="1"/>
          </p:cNvSpPr>
          <p:nvPr>
            <p:ph type="body" idx="2"/>
          </p:nvPr>
        </p:nvSpPr>
        <p:spPr>
          <a:xfrm>
            <a:off x="4572000" y="1369225"/>
            <a:ext cx="4185300" cy="1971000"/>
          </a:xfrm>
          <a:prstGeom prst="rect">
            <a:avLst/>
          </a:prstGeom>
        </p:spPr>
        <p:txBody>
          <a:bodyPr spcFirstLastPara="1" wrap="square" lIns="68575" tIns="34275" rIns="68575" bIns="34275" anchor="t" anchorCtr="0">
            <a:noAutofit/>
          </a:bodyPr>
          <a:lstStyle/>
          <a:p>
            <a:pPr marL="0" lvl="0" indent="0" algn="l" rtl="0">
              <a:lnSpc>
                <a:spcPct val="70000"/>
              </a:lnSpc>
              <a:spcBef>
                <a:spcPts val="800"/>
              </a:spcBef>
              <a:spcAft>
                <a:spcPts val="0"/>
              </a:spcAft>
              <a:buClr>
                <a:schemeClr val="dk1"/>
              </a:buClr>
              <a:buSzPts val="852"/>
              <a:buFont typeface="Arial"/>
              <a:buNone/>
            </a:pPr>
            <a:r>
              <a:rPr lang="en" sz="1600" b="1">
                <a:solidFill>
                  <a:schemeClr val="accent5"/>
                </a:solidFill>
              </a:rPr>
              <a:t>Suppressed and Unsuppressed Data</a:t>
            </a:r>
            <a:endParaRPr sz="1600" b="1">
              <a:solidFill>
                <a:schemeClr val="accent5"/>
              </a:solidFill>
            </a:endParaRPr>
          </a:p>
          <a:p>
            <a:pPr marL="457200" lvl="0" indent="-330200" algn="l" rtl="0">
              <a:lnSpc>
                <a:spcPct val="70000"/>
              </a:lnSpc>
              <a:spcBef>
                <a:spcPts val="800"/>
              </a:spcBef>
              <a:spcAft>
                <a:spcPts val="0"/>
              </a:spcAft>
              <a:buSzPts val="1600"/>
              <a:buChar char="●"/>
            </a:pPr>
            <a:r>
              <a:rPr lang="en" sz="1600"/>
              <a:t>State suppression rules for all data published publicly. Rules for a data set can be found in a “Notes” tab.</a:t>
            </a:r>
            <a:endParaRPr sz="1600"/>
          </a:p>
          <a:p>
            <a:pPr marL="457200" lvl="0" indent="-330200" algn="l" rtl="0">
              <a:lnSpc>
                <a:spcPct val="70000"/>
              </a:lnSpc>
              <a:spcBef>
                <a:spcPts val="0"/>
              </a:spcBef>
              <a:spcAft>
                <a:spcPts val="0"/>
              </a:spcAft>
              <a:buSzPts val="1600"/>
              <a:buChar char="●"/>
            </a:pPr>
            <a:r>
              <a:rPr lang="en" sz="1600"/>
              <a:t>You will need to seek permission from District leadership to review the unsuppressed data (i.e. “all data, regardless of cohort size”), as it is a FERPA violation for this data to be published or available to the public.</a:t>
            </a:r>
            <a:endParaRPr sz="1600"/>
          </a:p>
          <a:p>
            <a:pPr marL="0" lvl="0" indent="0" algn="l" rtl="0">
              <a:lnSpc>
                <a:spcPct val="70000"/>
              </a:lnSpc>
              <a:spcBef>
                <a:spcPts val="800"/>
              </a:spcBef>
              <a:spcAft>
                <a:spcPts val="0"/>
              </a:spcAft>
              <a:buNone/>
            </a:pPr>
            <a:endParaRPr sz="1395"/>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2025-06-04T07:00:00+00:00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274BCD3B-AACC-40BB-9546-0417A253C338}"/>
</file>

<file path=customXml/itemProps2.xml><?xml version="1.0" encoding="utf-8"?>
<ds:datastoreItem xmlns:ds="http://schemas.openxmlformats.org/officeDocument/2006/customXml" ds:itemID="{BAB08C1E-ED8A-424F-A889-ABD5882991BA}"/>
</file>

<file path=customXml/itemProps3.xml><?xml version="1.0" encoding="utf-8"?>
<ds:datastoreItem xmlns:ds="http://schemas.openxmlformats.org/officeDocument/2006/customXml" ds:itemID="{98750A8A-C89E-4F47-876C-2EC65942D235}"/>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2512</Words>
  <Application>Microsoft Office PowerPoint</Application>
  <PresentationFormat>On-screen Show (16:9)</PresentationFormat>
  <Paragraphs>224</Paragraphs>
  <Slides>27</Slides>
  <Notes>27</Notes>
  <HiddenSlides>2</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27</vt:i4>
      </vt:variant>
    </vt:vector>
  </HeadingPairs>
  <TitlesOfParts>
    <vt:vector size="31" baseType="lpstr">
      <vt:lpstr>Arial</vt:lpstr>
      <vt:lpstr>Calibri</vt:lpstr>
      <vt:lpstr>Simple Light</vt:lpstr>
      <vt:lpstr>Blue_2021ODE</vt:lpstr>
      <vt:lpstr>TAPP Family Advocate Monthly Meeting</vt:lpstr>
      <vt:lpstr>TAPP February Monthly Meeting Agenda</vt:lpstr>
      <vt:lpstr>PowerPoint Presentation</vt:lpstr>
      <vt:lpstr>Welcoming our Newest TAPP Family Advocate</vt:lpstr>
      <vt:lpstr>TAPP Family Advocate Check-In</vt:lpstr>
      <vt:lpstr>Friendly, Yet Nagging Reminders</vt:lpstr>
      <vt:lpstr>Four Year Graduation Cohort Highlights</vt:lpstr>
      <vt:lpstr>Dropout/Pushout Data</vt:lpstr>
      <vt:lpstr>Graduation and Dropout/Pushout Data is Now Public</vt:lpstr>
      <vt:lpstr>Critical Lens of Analysis</vt:lpstr>
      <vt:lpstr>Street Data Podcast</vt:lpstr>
      <vt:lpstr>OIEA March Youth Conference</vt:lpstr>
      <vt:lpstr>April TAPP Site Visits</vt:lpstr>
      <vt:lpstr>PowerPoint Presentation</vt:lpstr>
      <vt:lpstr>Big Picture - Purpose</vt:lpstr>
      <vt:lpstr>Logistics for TAPP Site Visits</vt:lpstr>
      <vt:lpstr>General Template For TAPP Site Visits</vt:lpstr>
      <vt:lpstr>TAPP Work Session</vt:lpstr>
      <vt:lpstr>Next Steps for our Equity Transformation Cycles</vt:lpstr>
      <vt:lpstr>Build Coherence: Focus, Holism, and Well-Being</vt:lpstr>
      <vt:lpstr>Build Coherence: Focus, Holism, and Well-Being</vt:lpstr>
      <vt:lpstr>Embracing Vulnerability - Sharing Out on our Equity Transformation Cycles</vt:lpstr>
      <vt:lpstr>Grounding Our Conversation</vt:lpstr>
      <vt:lpstr>Grounding Our Conversation</vt:lpstr>
      <vt:lpstr>PowerPoint Presentation</vt:lpstr>
      <vt:lpstr>2024-2025 TAPP Districts’ Dashboard</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2025-06-04T19:59:23Z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